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10" r:id="rId3"/>
    <p:sldId id="311" r:id="rId4"/>
    <p:sldId id="312" r:id="rId5"/>
    <p:sldId id="314" r:id="rId6"/>
    <p:sldId id="327" r:id="rId7"/>
    <p:sldId id="313" r:id="rId8"/>
    <p:sldId id="315" r:id="rId9"/>
    <p:sldId id="328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2" d="100"/>
          <a:sy n="72" d="100"/>
        </p:scale>
        <p:origin x="-105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متقدمة  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والمخاطرة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514350" indent="-514350" rtl="1">
              <a:buFont typeface="Wingdings" pitchFamily="2" charset="2"/>
              <a:buChar char="§"/>
            </a:pPr>
            <a:r>
              <a:rPr lang="ar-SA" dirty="0" smtClean="0"/>
              <a:t>الهدف من هذا الفصل هو الربط بين المخاطر بالعائد المطلوب من محفظة استثمارية مكونة من مشروعين </a:t>
            </a:r>
            <a:r>
              <a:rPr lang="ar-SA" dirty="0" err="1" smtClean="0"/>
              <a:t>وأكثر.</a:t>
            </a:r>
            <a:r>
              <a:rPr lang="ar-SA" dirty="0" smtClean="0"/>
              <a:t> </a:t>
            </a:r>
          </a:p>
          <a:p>
            <a:pPr marL="514350" indent="-514350" rtl="1"/>
            <a:endParaRPr lang="ar-SA" dirty="0" smtClean="0"/>
          </a:p>
          <a:p>
            <a:pPr marL="514350" indent="-514350" rtl="1">
              <a:buFont typeface="Wingdings" pitchFamily="2" charset="2"/>
              <a:buChar char="§"/>
            </a:pPr>
            <a:endParaRPr lang="ar-SA" dirty="0" smtClean="0"/>
          </a:p>
          <a:p>
            <a:pPr marL="514350" indent="-514350" rtl="1">
              <a:buFont typeface="Wingdings" pitchFamily="2" charset="2"/>
              <a:buChar char="§"/>
            </a:pPr>
            <a:r>
              <a:rPr lang="ar-SA" dirty="0" smtClean="0"/>
              <a:t>يعتبر موضوع العائد والمخاطر في المحفظة الاستثمارية امتدادا لموضوع المخاطر و العائد في مقرر إدارة </a:t>
            </a:r>
            <a:r>
              <a:rPr lang="ar-SA" dirty="0" err="1" smtClean="0"/>
              <a:t>مالية </a:t>
            </a:r>
            <a:r>
              <a:rPr lang="ar-SA" dirty="0" smtClean="0"/>
              <a:t>(1</a:t>
            </a:r>
            <a:r>
              <a:rPr lang="ar-SA" dirty="0" err="1" smtClean="0"/>
              <a:t>).</a:t>
            </a:r>
            <a:r>
              <a:rPr lang="ar-SA" dirty="0" smtClean="0"/>
              <a:t>   </a:t>
            </a:r>
          </a:p>
          <a:p>
            <a:pPr marL="514350" indent="-514350" rtl="1">
              <a:buFont typeface="Wingdings" pitchFamily="2" charset="2"/>
              <a:buChar char="§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العائد والمخاطرة في المحفظة الاستثمارية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</a:t>
            </a:r>
            <a:r>
              <a:rPr lang="ar-SA" dirty="0" err="1" smtClean="0"/>
              <a:t>المخاطر: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المخاطر </a:t>
            </a:r>
            <a:r>
              <a:rPr lang="ar-SA" dirty="0" err="1" smtClean="0"/>
              <a:t>المنتظمة: </a:t>
            </a:r>
            <a:r>
              <a:rPr lang="ar-SA" dirty="0" smtClean="0"/>
              <a:t>(المخاطر السوقية) تؤثر على جميع الاستثمارات في الاقتصاد، وهذا النوع من المخاطر لا يمكن </a:t>
            </a:r>
            <a:r>
              <a:rPr lang="ar-SA" dirty="0" err="1" smtClean="0"/>
              <a:t>تجنبها.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المخاطر الغير منتظمة: هي تلك المخاطر التي يمكن تجنبها وتؤثر على الاستثمارات بعينها.</a:t>
            </a:r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هل يمكن تجنب المخاطر الغير </a:t>
            </a:r>
            <a:r>
              <a:rPr lang="ar-SA" dirty="0" err="1" smtClean="0"/>
              <a:t>منتظمة ؟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نعم، عن طريق آلية التنويع </a:t>
            </a:r>
            <a:r>
              <a:rPr lang="ar-SA" dirty="0" err="1" smtClean="0"/>
              <a:t>الكفؤ</a:t>
            </a:r>
            <a:r>
              <a:rPr lang="ar-SA" dirty="0" smtClean="0"/>
              <a:t> في </a:t>
            </a:r>
            <a:r>
              <a:rPr lang="ar-SA" dirty="0" err="1" smtClean="0"/>
              <a:t>الاستثمارات.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§"/>
            </a:pPr>
            <a:r>
              <a:rPr lang="ar-SA" dirty="0" smtClean="0"/>
              <a:t> بما أن المخاطر الغير منتظمة يمكن تجنبها، عادة يتم التركيز على المخاطر النظامية في تحديد عائد الاستثمارات.</a:t>
            </a:r>
          </a:p>
          <a:p>
            <a:pPr rtl="1">
              <a:buFont typeface="Wingdings" pitchFamily="2" charset="2"/>
              <a:buChar char="§"/>
            </a:pPr>
            <a:endParaRPr lang="ar-SA" dirty="0" smtClean="0"/>
          </a:p>
          <a:p>
            <a:pPr rtl="1">
              <a:buFont typeface="Wingdings" pitchFamily="2" charset="2"/>
              <a:buChar char="§"/>
            </a:pPr>
            <a:r>
              <a:rPr lang="ar-SA" dirty="0" smtClean="0"/>
              <a:t>من هذا المنطلق يجب معرفة العلاقة بين المخاطر والعائد وهي علاقة </a:t>
            </a:r>
            <a:r>
              <a:rPr lang="ar-SA" dirty="0" err="1" smtClean="0"/>
              <a:t>طردية.</a:t>
            </a:r>
            <a:r>
              <a:rPr lang="ar-SA" dirty="0" smtClean="0"/>
              <a:t> ( أي كلما ارتفعت </a:t>
            </a:r>
            <a:r>
              <a:rPr lang="ar-SA" dirty="0" err="1" smtClean="0"/>
              <a:t>المخاطر </a:t>
            </a:r>
            <a:r>
              <a:rPr lang="ar-SA" dirty="0" smtClean="0"/>
              <a:t>، ارتفع العائد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عائد </a:t>
            </a:r>
            <a:r>
              <a:rPr lang="ar-SA" dirty="0" err="1" smtClean="0"/>
              <a:t>المحفظة: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 يمكن حساب العائد الفعلي من المحفظة الاستثمارية </a:t>
            </a:r>
            <a:r>
              <a:rPr lang="ar-SA" dirty="0" err="1" smtClean="0"/>
              <a:t>بإستخدام</a:t>
            </a:r>
            <a:r>
              <a:rPr lang="ar-SA" dirty="0" smtClean="0"/>
              <a:t> البيانات التاريخية </a:t>
            </a:r>
            <a:r>
              <a:rPr lang="ar-SA" dirty="0" err="1" smtClean="0"/>
              <a:t>بطريقتين:</a:t>
            </a:r>
            <a:r>
              <a:rPr lang="ar-SA" dirty="0" smtClean="0"/>
              <a:t> </a:t>
            </a:r>
          </a:p>
          <a:p>
            <a:pPr marL="400050" indent="-514350">
              <a:buFont typeface="+mj-lt"/>
              <a:buAutoNum type="arabicPeriod"/>
            </a:pPr>
            <a:r>
              <a:rPr lang="ar-SA" dirty="0" smtClean="0"/>
              <a:t>طريقة النسبة: حيث يتم احتساب العائد بالصيغة </a:t>
            </a:r>
            <a:r>
              <a:rPr lang="ar-SA" dirty="0" err="1" smtClean="0"/>
              <a:t>التالية :</a:t>
            </a:r>
            <a:r>
              <a:rPr lang="ar-SA" dirty="0" smtClean="0"/>
              <a:t> </a:t>
            </a:r>
          </a:p>
          <a:p>
            <a:pPr marL="400050" indent="-514350"/>
            <a:endParaRPr lang="ar-SA" dirty="0" smtClean="0"/>
          </a:p>
          <a:p>
            <a:pPr marL="400050" indent="-514350"/>
            <a:r>
              <a:rPr lang="ar-SA" dirty="0" smtClean="0"/>
              <a:t>             قيمة المحفظة نهاية </a:t>
            </a:r>
            <a:r>
              <a:rPr lang="ar-SA" dirty="0" err="1" smtClean="0"/>
              <a:t>الفترة </a:t>
            </a:r>
            <a:r>
              <a:rPr lang="ar-SA" dirty="0" smtClean="0"/>
              <a:t>(بعد إضافة الربح </a:t>
            </a:r>
            <a:r>
              <a:rPr lang="ar-SA" smtClean="0"/>
              <a:t>الموزع</a:t>
            </a:r>
            <a:r>
              <a:rPr lang="ar-SA" smtClean="0"/>
              <a:t>)</a:t>
            </a:r>
            <a:endParaRPr lang="ar-SA" dirty="0" smtClean="0"/>
          </a:p>
          <a:p>
            <a:pPr marL="400050" indent="-514350"/>
            <a:r>
              <a:rPr lang="ar-SA" dirty="0" smtClean="0"/>
              <a:t>                          قيمة المحفظة في بداية الفترة </a:t>
            </a:r>
          </a:p>
          <a:p>
            <a:pPr marL="400050" indent="-514350"/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8" name="رابط مستقيم 7"/>
          <p:cNvCxnSpPr/>
          <p:nvPr/>
        </p:nvCxnSpPr>
        <p:spPr>
          <a:xfrm flipH="1">
            <a:off x="2209800" y="4114800"/>
            <a:ext cx="594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33400" y="3853190"/>
            <a:ext cx="152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smtClean="0">
                <a:solidFill>
                  <a:srgbClr val="013E36"/>
                </a:solidFill>
                <a:latin typeface="+mn-lt"/>
                <a:cs typeface="Arial" charset="0"/>
              </a:rPr>
              <a:t> –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2.</a:t>
            </a:r>
            <a:r>
              <a:rPr lang="ar-SA" dirty="0" smtClean="0"/>
              <a:t> المتوسط المرجح </a:t>
            </a:r>
            <a:r>
              <a:rPr lang="ar-SA" dirty="0" err="1" smtClean="0"/>
              <a:t>بالأوزان:</a:t>
            </a:r>
            <a:r>
              <a:rPr lang="ar-SA" dirty="0" smtClean="0"/>
              <a:t> </a:t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تقوم هذه الطريقة بترجيح عائدات الاستثمارات حسب وزنها في المحفظة الاستثمارية ثم جمع العائدات المرجحة لجميع الاستثمارات المكونة للمحفظة الاستثمارية، حيث يمكن التعبير عن صيغة المعادلة </a:t>
            </a:r>
            <a:r>
              <a:rPr lang="ar-SA" dirty="0" err="1" smtClean="0"/>
              <a:t>كالتالي:</a:t>
            </a:r>
            <a:endParaRPr lang="ar-SA" dirty="0" smtClean="0"/>
          </a:p>
          <a:p>
            <a:r>
              <a:rPr lang="ar-SA" dirty="0" smtClean="0"/>
              <a:t>                </a:t>
            </a:r>
            <a:r>
              <a:rPr lang="en-US" dirty="0" smtClean="0"/>
              <a:t> (R)p= ∑ </a:t>
            </a:r>
            <a:r>
              <a:rPr lang="en-US" dirty="0" err="1" smtClean="0"/>
              <a:t>WiRi</a:t>
            </a:r>
            <a:r>
              <a:rPr lang="en-US" dirty="0" smtClean="0"/>
              <a:t>                    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=1                                             </a:t>
            </a:r>
          </a:p>
          <a:p>
            <a:r>
              <a:rPr lang="en-US" dirty="0" smtClean="0"/>
              <a:t>(R)P </a:t>
            </a:r>
            <a:r>
              <a:rPr lang="ar-SA" dirty="0" smtClean="0"/>
              <a:t>= العائد المتوقع من المحفظة </a:t>
            </a:r>
          </a:p>
          <a:p>
            <a:r>
              <a:rPr lang="en-US" dirty="0" err="1" smtClean="0"/>
              <a:t>Wi</a:t>
            </a:r>
            <a:r>
              <a:rPr lang="en-US" dirty="0" smtClean="0"/>
              <a:t> </a:t>
            </a:r>
            <a:r>
              <a:rPr lang="ar-SA" dirty="0" smtClean="0"/>
              <a:t>= وزن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</a:p>
          <a:p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ar-SA" dirty="0" smtClean="0"/>
              <a:t>= عائد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</a:p>
          <a:p>
            <a:endParaRPr lang="ar-SA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/>
              <a:t>محفظة استثمارية لرجل أعمال تبلغ قيمتها 1000000 ريال حيث تتكون هذه المحفظة من مشروعين وهما أ و ب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تبلغ قيمة الاستثمار في </a:t>
            </a:r>
            <a:r>
              <a:rPr lang="ar-SA" dirty="0" err="1" smtClean="0"/>
              <a:t>أ </a:t>
            </a:r>
            <a:r>
              <a:rPr lang="ar-SA" dirty="0" smtClean="0"/>
              <a:t>= 600000 ريال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تبلغ قيمة الاستثمار في </a:t>
            </a:r>
            <a:r>
              <a:rPr lang="ar-SA" dirty="0" err="1" smtClean="0"/>
              <a:t>ب </a:t>
            </a:r>
            <a:r>
              <a:rPr lang="ar-SA" dirty="0" smtClean="0"/>
              <a:t>= 400000 ريال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العائد من الاستثمار </a:t>
            </a:r>
            <a:r>
              <a:rPr lang="ar-SA" dirty="0" err="1" smtClean="0"/>
              <a:t>أ =8%</a:t>
            </a:r>
            <a:r>
              <a:rPr lang="ar-SA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العائد من الاستثمار </a:t>
            </a:r>
            <a:r>
              <a:rPr lang="ar-SA" dirty="0" err="1" smtClean="0"/>
              <a:t>ب </a:t>
            </a:r>
            <a:r>
              <a:rPr lang="ar-SA" dirty="0" smtClean="0"/>
              <a:t>= 15%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أولا: حساب عائد المحفظة باستخدام طريقة </a:t>
            </a:r>
            <a:r>
              <a:rPr lang="ar-SA" dirty="0" err="1" smtClean="0"/>
              <a:t>النسبة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قيمة الاستثمار في المشروع أ= </a:t>
            </a:r>
            <a:r>
              <a:rPr lang="ar-SA" b="1" dirty="0" err="1" smtClean="0"/>
              <a:t>600000+ (0.08 </a:t>
            </a:r>
            <a:r>
              <a:rPr lang="ar-SA" b="1" dirty="0" smtClean="0"/>
              <a:t>× 600000</a:t>
            </a:r>
            <a:r>
              <a:rPr lang="ar-SA" b="1" dirty="0" err="1" smtClean="0"/>
              <a:t>) </a:t>
            </a:r>
            <a:r>
              <a:rPr lang="ar-SA" b="1" dirty="0" smtClean="0"/>
              <a:t>= 648000 ريال </a:t>
            </a:r>
          </a:p>
          <a:p>
            <a:pPr>
              <a:buFont typeface="Wingdings" pitchFamily="2" charset="2"/>
              <a:buChar char="q"/>
            </a:pPr>
            <a:endParaRPr lang="ar-SA" b="1" dirty="0" smtClean="0"/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قيمة الاستثمار في </a:t>
            </a:r>
            <a:r>
              <a:rPr lang="ar-SA" b="1" dirty="0" err="1" smtClean="0"/>
              <a:t>المشروع </a:t>
            </a:r>
            <a:r>
              <a:rPr lang="ar-SA" b="1" dirty="0" smtClean="0"/>
              <a:t>(ب</a:t>
            </a:r>
            <a:r>
              <a:rPr lang="ar-SA" b="1" dirty="0" err="1" smtClean="0"/>
              <a:t>) </a:t>
            </a:r>
            <a:r>
              <a:rPr lang="ar-SA" b="1" dirty="0" smtClean="0"/>
              <a:t>= </a:t>
            </a:r>
            <a:r>
              <a:rPr lang="ar-SA" b="1" dirty="0" err="1" smtClean="0"/>
              <a:t>400000+ (0.15 </a:t>
            </a:r>
            <a:r>
              <a:rPr lang="ar-SA" b="1" dirty="0" smtClean="0"/>
              <a:t>× 400000</a:t>
            </a:r>
            <a:r>
              <a:rPr lang="ar-SA" b="1" dirty="0" err="1" smtClean="0"/>
              <a:t>) </a:t>
            </a:r>
            <a:r>
              <a:rPr lang="ar-SA" b="1" dirty="0" smtClean="0"/>
              <a:t>= 460000 ريال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قيمة المحفظة في نهاية </a:t>
            </a:r>
            <a:r>
              <a:rPr lang="ar-SA" b="1" dirty="0" err="1" smtClean="0"/>
              <a:t>الفترة= </a:t>
            </a:r>
            <a:r>
              <a:rPr lang="ar-SA" b="1" dirty="0" smtClean="0"/>
              <a:t>( </a:t>
            </a:r>
            <a:r>
              <a:rPr lang="ar-SA" b="1" dirty="0" err="1" smtClean="0"/>
              <a:t>648000 </a:t>
            </a:r>
            <a:r>
              <a:rPr lang="ar-SA" b="1" dirty="0" smtClean="0"/>
              <a:t>+ </a:t>
            </a:r>
            <a:r>
              <a:rPr lang="ar-SA" b="1" dirty="0" err="1" smtClean="0"/>
              <a:t>460000 </a:t>
            </a:r>
            <a:r>
              <a:rPr lang="ar-SA" b="1" dirty="0" smtClean="0"/>
              <a:t>)= 1108000 ريال </a:t>
            </a:r>
          </a:p>
          <a:p>
            <a:pPr>
              <a:buFont typeface="Wingdings" pitchFamily="2" charset="2"/>
              <a:buChar char="q"/>
            </a:pPr>
            <a:r>
              <a:rPr lang="ar-SA" b="1" dirty="0" smtClean="0"/>
              <a:t>عائد </a:t>
            </a:r>
            <a:r>
              <a:rPr lang="ar-SA" b="1" dirty="0" err="1" smtClean="0"/>
              <a:t>المحفظة = </a:t>
            </a:r>
            <a:r>
              <a:rPr lang="ar-SA" b="1" dirty="0" smtClean="0"/>
              <a:t>( </a:t>
            </a:r>
            <a:r>
              <a:rPr lang="ar-SA" b="1" dirty="0" err="1" smtClean="0"/>
              <a:t>1108000 </a:t>
            </a:r>
            <a:r>
              <a:rPr lang="ar-SA" b="1" dirty="0" smtClean="0"/>
              <a:t>÷ </a:t>
            </a:r>
            <a:r>
              <a:rPr lang="ar-SA" b="1" dirty="0" err="1" smtClean="0"/>
              <a:t>1000000 ) -1 </a:t>
            </a:r>
            <a:r>
              <a:rPr lang="ar-SA" b="1" dirty="0" smtClean="0"/>
              <a:t>= </a:t>
            </a:r>
            <a:r>
              <a:rPr lang="ar-SA" b="1" dirty="0" err="1" smtClean="0"/>
              <a:t>10.8%</a:t>
            </a:r>
            <a:r>
              <a:rPr lang="ar-SA" b="1" dirty="0" smtClean="0"/>
              <a:t> 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ثانيا: حساب عائد المحفظة باستخدام طريقة المتوسط </a:t>
            </a:r>
            <a:r>
              <a:rPr lang="ar-SA" dirty="0" err="1" smtClean="0"/>
              <a:t>المرجح: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SA" dirty="0" smtClean="0"/>
              <a:t> أولا: يجب حساب أوزان كل مشروع في </a:t>
            </a:r>
            <a:r>
              <a:rPr lang="ar-SA" dirty="0" err="1" smtClean="0"/>
              <a:t>المحفظة.</a:t>
            </a:r>
            <a:r>
              <a:rPr lang="ar-SA" dirty="0" smtClean="0"/>
              <a:t> </a:t>
            </a:r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(أ)= </a:t>
            </a:r>
            <a:r>
              <a:rPr lang="ar-SA" dirty="0" err="1" smtClean="0"/>
              <a:t>600000 </a:t>
            </a:r>
            <a:r>
              <a:rPr lang="ar-SA" dirty="0" smtClean="0"/>
              <a:t>/ </a:t>
            </a:r>
            <a:r>
              <a:rPr lang="ar-SA" dirty="0" err="1" smtClean="0"/>
              <a:t>1000000 </a:t>
            </a:r>
            <a:r>
              <a:rPr lang="ar-SA" dirty="0" smtClean="0"/>
              <a:t>= 0.60 </a:t>
            </a:r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(ب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400000 </a:t>
            </a:r>
            <a:r>
              <a:rPr lang="ar-SA" dirty="0" smtClean="0"/>
              <a:t>/ </a:t>
            </a:r>
            <a:r>
              <a:rPr lang="ar-SA" dirty="0" err="1" smtClean="0"/>
              <a:t>1000000 </a:t>
            </a:r>
            <a:r>
              <a:rPr lang="ar-SA" dirty="0" smtClean="0"/>
              <a:t>= 0.40 </a:t>
            </a:r>
          </a:p>
          <a:p>
            <a:r>
              <a:rPr lang="ar-SA" dirty="0" smtClean="0"/>
              <a:t>المتوسط المرجح </a:t>
            </a:r>
            <a:r>
              <a:rPr lang="ar-SA" dirty="0" err="1" smtClean="0"/>
              <a:t>للمحفظة = </a:t>
            </a:r>
            <a:r>
              <a:rPr lang="ar-SA" dirty="0" smtClean="0"/>
              <a:t>( 0.60×0.08</a:t>
            </a:r>
            <a:r>
              <a:rPr lang="ar-SA" dirty="0" err="1" smtClean="0"/>
              <a:t>) + (0.40 </a:t>
            </a:r>
            <a:r>
              <a:rPr lang="ar-SA" dirty="0" smtClean="0"/>
              <a:t>×0.15)= </a:t>
            </a:r>
            <a:r>
              <a:rPr lang="ar-SA" dirty="0" err="1" smtClean="0"/>
              <a:t>10.8%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العائد المتوقع من محفظة </a:t>
            </a:r>
            <a:r>
              <a:rPr lang="ar-SA" dirty="0" err="1" smtClean="0"/>
              <a:t>استثمارية: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 لحساب العائد المتوقع من محفظة استثمارية لابد من </a:t>
            </a:r>
            <a:r>
              <a:rPr lang="ar-SA" dirty="0" err="1" smtClean="0"/>
              <a:t>معرفة: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1- عدد الاستثمارات في المحفظة</a:t>
            </a:r>
          </a:p>
          <a:p>
            <a:r>
              <a:rPr lang="ar-SA" dirty="0" smtClean="0"/>
              <a:t>2- أوزان كل الاستثمارات في المحفظة</a:t>
            </a:r>
          </a:p>
          <a:p>
            <a:r>
              <a:rPr lang="ar-SA" dirty="0" smtClean="0"/>
              <a:t>3- العائد المتوقع من كل استثمار </a:t>
            </a:r>
          </a:p>
          <a:p>
            <a:r>
              <a:rPr lang="ar-SA" dirty="0" smtClean="0"/>
              <a:t>4- احتمال حدوث الظروف الاقتصادية المحتملة 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العائد المتوقع من المحفظة </a:t>
            </a:r>
            <a:r>
              <a:rPr lang="ar-SA" dirty="0" err="1" smtClean="0"/>
              <a:t>الاستثمارية: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990600" y="1600201"/>
            <a:ext cx="8423762" cy="4525963"/>
          </a:xfrm>
        </p:spPr>
        <p:txBody>
          <a:bodyPr/>
          <a:lstStyle/>
          <a:p>
            <a:r>
              <a:rPr lang="ar-SA" dirty="0" smtClean="0"/>
              <a:t>يمكن استخدام الصيغة التالية لحساب العائد المتوقع من المحفظة </a:t>
            </a:r>
            <a:r>
              <a:rPr lang="ar-SA" dirty="0" err="1" smtClean="0"/>
              <a:t>الاستثمارية:</a:t>
            </a:r>
            <a:endParaRPr lang="ar-SA" dirty="0" smtClean="0"/>
          </a:p>
          <a:p>
            <a:r>
              <a:rPr lang="ar-SA" dirty="0" smtClean="0"/>
              <a:t> </a:t>
            </a:r>
            <a:r>
              <a:rPr lang="en-US" dirty="0" smtClean="0"/>
              <a:t>E(R)p= ∑ </a:t>
            </a:r>
            <a:r>
              <a:rPr lang="en-US" dirty="0" err="1" smtClean="0"/>
              <a:t>Wi</a:t>
            </a:r>
            <a:r>
              <a:rPr lang="en-US" dirty="0" smtClean="0"/>
              <a:t>(</a:t>
            </a:r>
            <a:r>
              <a:rPr lang="en-US" dirty="0" err="1" smtClean="0"/>
              <a:t>ERi</a:t>
            </a:r>
            <a:r>
              <a:rPr lang="en-US" dirty="0" smtClean="0"/>
              <a:t>)                    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=1                                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en-US" dirty="0" smtClean="0"/>
              <a:t>E(R)P </a:t>
            </a:r>
            <a:r>
              <a:rPr lang="ar-SA" dirty="0" smtClean="0"/>
              <a:t>= العائد المتوقع من المحفظة </a:t>
            </a:r>
          </a:p>
          <a:p>
            <a:r>
              <a:rPr lang="en-US" dirty="0" err="1" smtClean="0"/>
              <a:t>Wi</a:t>
            </a:r>
            <a:r>
              <a:rPr lang="en-US" dirty="0" smtClean="0"/>
              <a:t> </a:t>
            </a:r>
            <a:r>
              <a:rPr lang="ar-SA" dirty="0" smtClean="0"/>
              <a:t>= وزن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</a:p>
          <a:p>
            <a:r>
              <a:rPr lang="en-US" dirty="0" err="1" smtClean="0"/>
              <a:t>ERi</a:t>
            </a:r>
            <a:r>
              <a:rPr lang="en-US" dirty="0" smtClean="0"/>
              <a:t> </a:t>
            </a:r>
            <a:r>
              <a:rPr lang="ar-SA" dirty="0" smtClean="0"/>
              <a:t>= عائد</a:t>
            </a:r>
            <a:r>
              <a:rPr lang="en-US" dirty="0" smtClean="0"/>
              <a:t> </a:t>
            </a:r>
            <a:r>
              <a:rPr lang="ar-SA" dirty="0" smtClean="0"/>
              <a:t>المتوقع من المشروع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ar-SA" dirty="0" smtClean="0"/>
              <a:t> في المحفظة </a:t>
            </a:r>
            <a:endParaRPr lang="en-US" dirty="0" smtClean="0"/>
          </a:p>
          <a:p>
            <a:r>
              <a:rPr lang="ar-SA" dirty="0" smtClean="0"/>
              <a:t>حيث العائد المتوقع لأي مشروع يساوي= مجموع العائد المحقق للمشروع عند حالة اقتصادية ضرب احتمال تحقق الحالة الاقتصادية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محفظة استثمارية مكونة من مشروعين أ و ب بقيمة 25000 ريال </a:t>
            </a:r>
          </a:p>
          <a:p>
            <a:r>
              <a:rPr lang="ar-SA" dirty="0" smtClean="0"/>
              <a:t> قيمة الاستثمار في </a:t>
            </a:r>
            <a:r>
              <a:rPr lang="ar-SA" dirty="0" err="1" smtClean="0"/>
              <a:t>أ </a:t>
            </a:r>
            <a:r>
              <a:rPr lang="ar-SA" dirty="0" smtClean="0"/>
              <a:t>= 15000 ريال </a:t>
            </a:r>
          </a:p>
          <a:p>
            <a:r>
              <a:rPr lang="ar-SA" dirty="0" smtClean="0"/>
              <a:t>قيمة الاستثمار في ب= 10000 ر </a:t>
            </a:r>
            <a:r>
              <a:rPr lang="ar-SA" dirty="0" err="1" smtClean="0"/>
              <a:t>يال</a:t>
            </a:r>
            <a:r>
              <a:rPr lang="ar-SA" dirty="0" smtClean="0"/>
              <a:t> </a:t>
            </a:r>
          </a:p>
          <a:p>
            <a:r>
              <a:rPr lang="ar-SA" dirty="0" smtClean="0"/>
              <a:t>الحالات الاقتصادية واحتمال حدوثها والعائد المتوقع من كل مشروع 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828800" y="3733800"/>
          <a:ext cx="660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</a:t>
                      </a:r>
                      <a:r>
                        <a:rPr lang="ar-SA" baseline="0" dirty="0" smtClean="0"/>
                        <a:t> من المشروع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احتمال حدوثها 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الحالات</a:t>
                      </a:r>
                      <a:r>
                        <a:rPr lang="ar-SA" baseline="0" dirty="0" smtClean="0"/>
                        <a:t> الاقتصادية   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المشروع    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 المشروع    أ 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ركود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0.50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ازدهار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0"/>
            <a:ext cx="8576162" cy="4525963"/>
          </a:xfrm>
        </p:spPr>
        <p:txBody>
          <a:bodyPr/>
          <a:lstStyle/>
          <a:p>
            <a:r>
              <a:rPr lang="ar-SA" dirty="0" smtClean="0"/>
              <a:t>أولا: حساب وزن كل مشروع </a:t>
            </a:r>
          </a:p>
          <a:p>
            <a:endParaRPr lang="ar-SA" dirty="0" smtClean="0"/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(أ)= </a:t>
            </a:r>
            <a:r>
              <a:rPr lang="ar-SA" dirty="0" err="1" smtClean="0"/>
              <a:t>15000 </a:t>
            </a:r>
            <a:r>
              <a:rPr lang="ar-SA" dirty="0" smtClean="0"/>
              <a:t>/ </a:t>
            </a:r>
            <a:r>
              <a:rPr lang="ar-SA" dirty="0" err="1" smtClean="0"/>
              <a:t>25000 </a:t>
            </a:r>
            <a:r>
              <a:rPr lang="ar-SA" dirty="0" smtClean="0"/>
              <a:t>= 0.60 </a:t>
            </a:r>
          </a:p>
          <a:p>
            <a:r>
              <a:rPr lang="ar-SA" dirty="0" smtClean="0"/>
              <a:t>وزن </a:t>
            </a:r>
            <a:r>
              <a:rPr lang="ar-SA" dirty="0" err="1" smtClean="0"/>
              <a:t>المشروع </a:t>
            </a:r>
            <a:r>
              <a:rPr lang="ar-SA" dirty="0" smtClean="0"/>
              <a:t>(ب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10000 </a:t>
            </a:r>
            <a:r>
              <a:rPr lang="ar-SA" dirty="0" smtClean="0"/>
              <a:t>/ </a:t>
            </a:r>
            <a:r>
              <a:rPr lang="ar-SA" dirty="0" err="1" smtClean="0"/>
              <a:t>25000 </a:t>
            </a:r>
            <a:r>
              <a:rPr lang="ar-SA" dirty="0" smtClean="0"/>
              <a:t>= 0.40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ثانيا: حساب العائد المتوقع من كل </a:t>
            </a:r>
            <a:r>
              <a:rPr lang="ar-SA" dirty="0" err="1" smtClean="0"/>
              <a:t>مشروع: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err="1" smtClean="0"/>
              <a:t>المشروع </a:t>
            </a:r>
            <a:r>
              <a:rPr lang="ar-SA" dirty="0" smtClean="0"/>
              <a:t>(أ</a:t>
            </a:r>
            <a:r>
              <a:rPr lang="ar-SA" dirty="0" err="1" smtClean="0"/>
              <a:t>) =  </a:t>
            </a:r>
            <a:r>
              <a:rPr lang="ar-SA" dirty="0" smtClean="0"/>
              <a:t>( 0.50* 0.05</a:t>
            </a:r>
            <a:r>
              <a:rPr lang="ar-SA" dirty="0" err="1" smtClean="0"/>
              <a:t>) + </a:t>
            </a:r>
            <a:r>
              <a:rPr lang="ar-SA" dirty="0" smtClean="0"/>
              <a:t>( </a:t>
            </a:r>
            <a:r>
              <a:rPr lang="ar-SA" dirty="0" err="1" smtClean="0"/>
              <a:t>0.50 </a:t>
            </a:r>
            <a:r>
              <a:rPr lang="ar-SA" dirty="0" smtClean="0"/>
              <a:t>* 0.15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10%</a:t>
            </a:r>
            <a:r>
              <a:rPr lang="ar-SA" dirty="0" smtClean="0"/>
              <a:t> </a:t>
            </a:r>
          </a:p>
          <a:p>
            <a:r>
              <a:rPr lang="ar-SA" dirty="0" err="1" smtClean="0"/>
              <a:t>المشروع </a:t>
            </a:r>
            <a:r>
              <a:rPr lang="ar-SA" dirty="0" smtClean="0"/>
              <a:t>(ب</a:t>
            </a:r>
            <a:r>
              <a:rPr lang="ar-SA" dirty="0" err="1" smtClean="0"/>
              <a:t>)= </a:t>
            </a:r>
            <a:r>
              <a:rPr lang="ar-SA" dirty="0" smtClean="0"/>
              <a:t>( 0.50*0.02</a:t>
            </a:r>
            <a:r>
              <a:rPr lang="ar-SA" dirty="0" err="1" smtClean="0"/>
              <a:t>) +( </a:t>
            </a:r>
            <a:r>
              <a:rPr lang="ar-SA" dirty="0" smtClean="0"/>
              <a:t>(0.50* 0.20)= </a:t>
            </a:r>
            <a:r>
              <a:rPr lang="ar-SA" dirty="0" err="1" smtClean="0"/>
              <a:t>11%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كما يمكن حساب العائد المتوقع من المشروع أ باستخدام جدول </a:t>
            </a:r>
            <a:r>
              <a:rPr lang="ar-SA" dirty="0" err="1" smtClean="0"/>
              <a:t>كالتالي: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905000" y="2667000"/>
          <a:ext cx="660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Pi*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الاحتمال </a:t>
                      </a:r>
                      <a:r>
                        <a:rPr lang="en-US" baseline="0" dirty="0" smtClean="0"/>
                        <a:t>  pi</a:t>
                      </a:r>
                      <a:r>
                        <a:rPr lang="ar-SA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0.025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ركود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0.075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كما يمكن حساب العائد المتوقع من المشروع ب باستخدام جدول </a:t>
            </a:r>
            <a:r>
              <a:rPr lang="ar-SA" dirty="0" err="1" smtClean="0"/>
              <a:t>كالتالي: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1828800" y="2895600"/>
          <a:ext cx="660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Pi*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الاحتمال </a:t>
                      </a:r>
                      <a:r>
                        <a:rPr lang="en-US" baseline="0" dirty="0" smtClean="0"/>
                        <a:t>  pi</a:t>
                      </a:r>
                      <a:r>
                        <a:rPr lang="ar-SA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ركود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0.11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914400" y="1600201"/>
            <a:ext cx="8499962" cy="4525963"/>
          </a:xfrm>
        </p:spPr>
        <p:txBody>
          <a:bodyPr/>
          <a:lstStyle/>
          <a:p>
            <a:r>
              <a:rPr lang="ar-SA" dirty="0" smtClean="0"/>
              <a:t>ثالثا: حساب العائد المتوقع من المحفظة الاستثمارية </a:t>
            </a:r>
          </a:p>
          <a:p>
            <a:endParaRPr lang="ar-SA" dirty="0" smtClean="0"/>
          </a:p>
          <a:p>
            <a:r>
              <a:rPr lang="ar-SA" dirty="0" err="1" smtClean="0"/>
              <a:t>= (0.60 </a:t>
            </a:r>
            <a:r>
              <a:rPr lang="ar-SA" dirty="0" smtClean="0"/>
              <a:t>* 0.10</a:t>
            </a:r>
            <a:r>
              <a:rPr lang="ar-SA" dirty="0" err="1" smtClean="0"/>
              <a:t>) +</a:t>
            </a:r>
            <a:r>
              <a:rPr lang="ar-SA" dirty="0" smtClean="0"/>
              <a:t>( 0.40* 0.11)= </a:t>
            </a:r>
            <a:r>
              <a:rPr lang="ar-SA" dirty="0" err="1" smtClean="0"/>
              <a:t>10.4%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188</TotalTime>
  <Words>827</Words>
  <Application>Microsoft Office PowerPoint</Application>
  <PresentationFormat>A4 Paper (210x297 mm)</PresentationFormat>
  <Paragraphs>160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فورم لكلية ادارة الاعمال</vt:lpstr>
      <vt:lpstr>PowerPoint Presentation</vt:lpstr>
      <vt:lpstr>المحاضرة الثانية</vt:lpstr>
      <vt:lpstr>العائد والمخاطرة في المحفظة الاستثمارية</vt:lpstr>
      <vt:lpstr>أنواع المخاطر: </vt:lpstr>
      <vt:lpstr>تابع :</vt:lpstr>
      <vt:lpstr>PowerPoint Presentation</vt:lpstr>
      <vt:lpstr>عائد المحفظة: </vt:lpstr>
      <vt:lpstr>2. المتوسط المرجح بالأوزان:  </vt:lpstr>
      <vt:lpstr>PowerPoint Presentation</vt:lpstr>
      <vt:lpstr>مثال: </vt:lpstr>
      <vt:lpstr>أولا: حساب عائد المحفظة باستخدام طريقة النسبة :</vt:lpstr>
      <vt:lpstr>ثانيا: حساب عائد المحفظة باستخدام طريقة المتوسط المرجح: </vt:lpstr>
      <vt:lpstr>العائد المتوقع من محفظة استثمارية: </vt:lpstr>
      <vt:lpstr>حساب العائد المتوقع من المحفظة الاستثمارية: </vt:lpstr>
      <vt:lpstr>مثال </vt:lpstr>
      <vt:lpstr>الحل: </vt:lpstr>
      <vt:lpstr>تابع: </vt:lpstr>
      <vt:lpstr>تابع: </vt:lpstr>
      <vt:lpstr>تابع: </vt:lpstr>
      <vt:lpstr>تابع: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IBM</cp:lastModifiedBy>
  <cp:revision>35</cp:revision>
  <dcterms:created xsi:type="dcterms:W3CDTF">2014-02-23T17:39:38Z</dcterms:created>
  <dcterms:modified xsi:type="dcterms:W3CDTF">2014-10-13T06:12:54Z</dcterms:modified>
</cp:coreProperties>
</file>