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10" r:id="rId3"/>
    <p:sldId id="311" r:id="rId4"/>
    <p:sldId id="312" r:id="rId5"/>
    <p:sldId id="314" r:id="rId6"/>
    <p:sldId id="315" r:id="rId7"/>
    <p:sldId id="313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36"/>
    <a:srgbClr val="D9791B"/>
    <a:srgbClr val="AB1A25"/>
    <a:srgbClr val="00263A"/>
    <a:srgbClr val="009900"/>
    <a:srgbClr val="FF3300"/>
    <a:srgbClr val="709256"/>
    <a:srgbClr val="AD9968"/>
    <a:srgbClr val="3B84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>
      <p:cViewPr>
        <p:scale>
          <a:sx n="79" d="100"/>
          <a:sy n="79" d="100"/>
        </p:scale>
        <p:origin x="-834" y="-3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8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 smtClean="0">
              <a:solidFill>
                <a:srgbClr val="AB1A25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إدارة مالية متقدمة </a:t>
            </a:r>
            <a:endParaRPr lang="en-US" sz="2800" b="1" dirty="0" smtClean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ar-SA" sz="3700" b="1" dirty="0">
                <a:solidFill>
                  <a:srgbClr val="AB1A25"/>
                </a:solidFill>
                <a:latin typeface="AYM Wadiy S_U normal."/>
                <a:cs typeface="Times New Roman" pitchFamily="18" charset="0"/>
              </a:rPr>
              <a:t>استاذ المقرر</a:t>
            </a: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أ/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عبدالله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SA" sz="28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الجغيمان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المحاضرة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الثالثة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953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b="1" spc="50" dirty="0" smtClean="0">
                <a:ln w="11430"/>
                <a:solidFill>
                  <a:srgbClr val="013E3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العائد والمخاطرة في المحفظة الاستثمارية</a:t>
            </a:r>
            <a:endParaRPr lang="en-US" sz="4000" b="1" spc="50" dirty="0" smtClean="0">
              <a:ln w="11430"/>
              <a:solidFill>
                <a:srgbClr val="013E3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1371600"/>
            <a:ext cx="8915400" cy="4525963"/>
          </a:xfrm>
        </p:spPr>
        <p:txBody>
          <a:bodyPr/>
          <a:lstStyle/>
          <a:p>
            <a:r>
              <a:rPr lang="ar-SA" dirty="0" smtClean="0"/>
              <a:t>يمكن قياس المخاطر في المحفظة الاستثمارية عن </a:t>
            </a:r>
            <a:r>
              <a:rPr lang="ar-SA" dirty="0" err="1" smtClean="0"/>
              <a:t>طريق :</a:t>
            </a:r>
            <a:endParaRPr lang="ar-SA" dirty="0" smtClean="0"/>
          </a:p>
          <a:p>
            <a:endParaRPr lang="ar-SA" dirty="0" smtClean="0"/>
          </a:p>
          <a:p>
            <a:pPr rtl="1">
              <a:buFont typeface="Wingdings" pitchFamily="2" charset="2"/>
              <a:buChar char="§"/>
            </a:pPr>
            <a:r>
              <a:rPr lang="ar-SA" dirty="0" smtClean="0"/>
              <a:t>تباين عوائد المحفظة الاستثمارية</a:t>
            </a:r>
          </a:p>
          <a:p>
            <a:pPr rtl="1">
              <a:buFont typeface="Wingdings" pitchFamily="2" charset="2"/>
              <a:buChar char="§"/>
            </a:pPr>
            <a:endParaRPr lang="ar-SA" dirty="0" smtClean="0"/>
          </a:p>
          <a:p>
            <a:pPr rtl="1">
              <a:buFont typeface="Wingdings" pitchFamily="2" charset="2"/>
              <a:buChar char="§"/>
            </a:pPr>
            <a:r>
              <a:rPr lang="ar-SA" dirty="0" smtClean="0"/>
              <a:t>الانحراف المعياري لعوائد المحفظة الاستثمارية </a:t>
            </a:r>
            <a:endParaRPr lang="ar-S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المخاطر في المحفظة الاستثمارية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974456" y="6381328"/>
            <a:ext cx="482600" cy="2880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7B8EA862-7DD5-4A06-BDE1-DB7EC5FAA60C}" type="slidenum">
              <a:rPr lang="ar-SA" sz="1200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مثال: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فيما يلي البيانات الخاصة بمشروعات </a:t>
            </a:r>
            <a:r>
              <a:rPr lang="ar-SA" dirty="0" err="1" smtClean="0"/>
              <a:t>استثمارية </a:t>
            </a:r>
            <a:r>
              <a:rPr lang="ar-SA" dirty="0" smtClean="0"/>
              <a:t>(أ-ب-ج) والتي تتكون منها المحفظة الاستثمارية لإحدى </a:t>
            </a:r>
            <a:r>
              <a:rPr lang="ar-SA" dirty="0" err="1" smtClean="0"/>
              <a:t>الشركات 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1752600" y="3200400"/>
          <a:ext cx="66040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المتوقع والوزن</a:t>
                      </a:r>
                      <a:r>
                        <a:rPr lang="ar-SA" baseline="0" dirty="0" smtClean="0"/>
                        <a:t> من كل مشروع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الاحتمال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err="1" smtClean="0"/>
                        <a:t>وزن </a:t>
                      </a:r>
                      <a:r>
                        <a:rPr lang="ar-SA" dirty="0" smtClean="0"/>
                        <a:t>(ج) 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err="1" smtClean="0"/>
                        <a:t>وزن</a:t>
                      </a:r>
                      <a:r>
                        <a:rPr lang="ar-SA" baseline="0" dirty="0" err="1" smtClean="0"/>
                        <a:t> </a:t>
                      </a:r>
                      <a:r>
                        <a:rPr lang="ar-SA" baseline="0" dirty="0" smtClean="0"/>
                        <a:t>(ب)=40%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وزن(أ)=40%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ظروف 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انكماش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2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الحل: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أولا: حساب  العائد المتوقع والمخاطر لكل مشروع في </a:t>
            </a:r>
            <a:r>
              <a:rPr lang="ar-SA" dirty="0" err="1" smtClean="0"/>
              <a:t>المحفظة:</a:t>
            </a:r>
            <a:r>
              <a:rPr lang="ar-SA" dirty="0" smtClean="0"/>
              <a:t> </a:t>
            </a:r>
          </a:p>
          <a:p>
            <a:r>
              <a:rPr lang="ar-SA" dirty="0" smtClean="0"/>
              <a:t>المشروع الأول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نستطيع الحصول على الانحراف المعياري عن طريق اخذ جذر التباين </a:t>
            </a:r>
            <a:r>
              <a:rPr lang="ar-SA" dirty="0" err="1" smtClean="0"/>
              <a:t>0.00024 √ </a:t>
            </a:r>
            <a:r>
              <a:rPr lang="ar-SA" dirty="0" smtClean="0"/>
              <a:t>= </a:t>
            </a:r>
            <a:r>
              <a:rPr lang="ar-SA" dirty="0" err="1" smtClean="0"/>
              <a:t>1.5%</a:t>
            </a:r>
            <a:r>
              <a:rPr lang="ar-SA" dirty="0" smtClean="0"/>
              <a:t> </a:t>
            </a:r>
          </a:p>
          <a:p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066800" y="2819400"/>
          <a:ext cx="8128001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398"/>
                <a:gridCol w="1219200"/>
                <a:gridCol w="968831"/>
                <a:gridCol w="1161143"/>
                <a:gridCol w="1161143"/>
                <a:gridCol w="1161143"/>
                <a:gridCol w="1161143"/>
              </a:tblGrid>
              <a:tr h="609600"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)^2*ح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ع-ع*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ح*ع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ظروف 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انكماش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6.000%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العائد المتوقع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512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المشروع </a:t>
            </a:r>
            <a:r>
              <a:rPr lang="ar-SA" dirty="0" err="1" smtClean="0"/>
              <a:t>الثاني:</a:t>
            </a:r>
            <a:r>
              <a:rPr lang="ar-SA" dirty="0" smtClean="0"/>
              <a:t> 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الانحراف المعياري للمشروع= 3.1%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/>
        </p:nvGraphicFramePr>
        <p:xfrm>
          <a:off x="1066800" y="2362200"/>
          <a:ext cx="8128001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398"/>
                <a:gridCol w="1219200"/>
                <a:gridCol w="968831"/>
                <a:gridCol w="1161143"/>
                <a:gridCol w="1161143"/>
                <a:gridCol w="1161143"/>
                <a:gridCol w="1161143"/>
              </a:tblGrid>
              <a:tr h="609600"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)^2*ح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ع-ع*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ح*ع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0.00048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2.40%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ظروف 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0.00048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-4.00%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0.60%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انكماش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0.00096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>
          <a:xfrm>
            <a:off x="685800" y="1600201"/>
            <a:ext cx="8728562" cy="4525963"/>
          </a:xfrm>
        </p:spPr>
        <p:txBody>
          <a:bodyPr/>
          <a:lstStyle/>
          <a:p>
            <a:r>
              <a:rPr lang="ar-SA" dirty="0" smtClean="0"/>
              <a:t>المشروع </a:t>
            </a:r>
            <a:r>
              <a:rPr lang="ar-SA" dirty="0" err="1" smtClean="0"/>
              <a:t>الثالث: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r>
              <a:rPr lang="ar-SA" dirty="0" smtClean="0"/>
              <a:t>الانحراف </a:t>
            </a:r>
            <a:r>
              <a:rPr lang="ar-SA" dirty="0" err="1" smtClean="0"/>
              <a:t>المعياري </a:t>
            </a:r>
            <a:r>
              <a:rPr lang="ar-SA" dirty="0" smtClean="0"/>
              <a:t>:  </a:t>
            </a:r>
            <a:r>
              <a:rPr lang="ar-SA" dirty="0" err="1" smtClean="0"/>
              <a:t>6.4%</a:t>
            </a:r>
            <a:r>
              <a:rPr lang="ar-SA" dirty="0" smtClean="0"/>
              <a:t>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7" name="جدول 6"/>
          <p:cNvGraphicFramePr>
            <a:graphicFrameLocks noGrp="1"/>
          </p:cNvGraphicFramePr>
          <p:nvPr/>
        </p:nvGraphicFramePr>
        <p:xfrm>
          <a:off x="1219200" y="2286000"/>
          <a:ext cx="8128001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398"/>
                <a:gridCol w="1219200"/>
                <a:gridCol w="968831"/>
                <a:gridCol w="1161143"/>
                <a:gridCol w="1161143"/>
                <a:gridCol w="1161143"/>
                <a:gridCol w="1161143"/>
              </a:tblGrid>
              <a:tr h="609600"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)^2*ح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err="1" smtClean="0"/>
                        <a:t>(ع-ع*</a:t>
                      </a:r>
                      <a:r>
                        <a:rPr lang="ar-SA" dirty="0" smtClean="0"/>
                        <a:t>)^2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ع-ع*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ح*ع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الحالة الاقتصادية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0.000975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0.003249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5.700%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3.600%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ازدهار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-0.300%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ظروف عادية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0.000843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0.002809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-5.300%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0.300%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30%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 smtClean="0"/>
                        <a:t>انكماش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0.004217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7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smtClean="0"/>
              <a:t>اذا عائد المحفظة </a:t>
            </a:r>
            <a:r>
              <a:rPr lang="ar-SA" dirty="0" err="1" smtClean="0"/>
              <a:t>المتوقع:</a:t>
            </a:r>
            <a:endParaRPr lang="ar-SA" dirty="0" smtClean="0"/>
          </a:p>
          <a:p>
            <a:r>
              <a:rPr lang="ar-SA" dirty="0" err="1" smtClean="0"/>
              <a:t>= </a:t>
            </a:r>
            <a:r>
              <a:rPr lang="ar-SA" dirty="0" smtClean="0"/>
              <a:t>( 0.4*0.06</a:t>
            </a:r>
            <a:r>
              <a:rPr lang="ar-SA" dirty="0" err="1" smtClean="0"/>
              <a:t>) + </a:t>
            </a:r>
            <a:r>
              <a:rPr lang="ar-SA" dirty="0" smtClean="0"/>
              <a:t>(0.4*0.06</a:t>
            </a:r>
            <a:r>
              <a:rPr lang="ar-SA" dirty="0" err="1" smtClean="0"/>
              <a:t>)+</a:t>
            </a:r>
            <a:r>
              <a:rPr lang="ar-SA" dirty="0" smtClean="0"/>
              <a:t>(0.2*0.063</a:t>
            </a:r>
            <a:r>
              <a:rPr lang="ar-SA" dirty="0" err="1" smtClean="0"/>
              <a:t>) </a:t>
            </a:r>
            <a:r>
              <a:rPr lang="ar-SA" dirty="0" smtClean="0"/>
              <a:t>= </a:t>
            </a:r>
            <a:r>
              <a:rPr lang="ar-SA" dirty="0" err="1" smtClean="0"/>
              <a:t>6%</a:t>
            </a:r>
            <a:r>
              <a:rPr lang="ar-SA" dirty="0" smtClean="0"/>
              <a:t> </a:t>
            </a:r>
          </a:p>
          <a:p>
            <a:r>
              <a:rPr lang="ar-SA" dirty="0" smtClean="0"/>
              <a:t>وأيضا يمكن حساب العائد المتوقع من المحفظة بالطريقة </a:t>
            </a:r>
            <a:r>
              <a:rPr lang="ar-SA" dirty="0" err="1" smtClean="0"/>
              <a:t>التالية:</a:t>
            </a:r>
            <a:endParaRPr lang="ar-SA" dirty="0" smtClean="0"/>
          </a:p>
          <a:p>
            <a:r>
              <a:rPr lang="ar-SA" sz="2400" dirty="0" err="1" smtClean="0"/>
              <a:t>الازدهار=</a:t>
            </a:r>
            <a:r>
              <a:rPr lang="ar-SA" sz="2400" dirty="0" smtClean="0"/>
              <a:t> </a:t>
            </a:r>
            <a:r>
              <a:rPr lang="en-US" sz="2400" dirty="0" smtClean="0"/>
              <a:t>0.029= </a:t>
            </a:r>
            <a:r>
              <a:rPr lang="en-US" sz="2400" b="1" dirty="0" smtClean="0"/>
              <a:t>0.3* (( 0.4 </a:t>
            </a:r>
            <a:r>
              <a:rPr lang="en-US" sz="2400" b="1" smtClean="0"/>
              <a:t>× </a:t>
            </a:r>
            <a:r>
              <a:rPr lang="en-US" sz="2400" b="1" smtClean="0"/>
              <a:t>0.08 </a:t>
            </a:r>
            <a:r>
              <a:rPr lang="en-US" sz="2400" b="1" dirty="0" smtClean="0"/>
              <a:t>)+ ( 0.4 × 0.1 )+ (0.2 × 0.12 )) </a:t>
            </a:r>
          </a:p>
          <a:p>
            <a:r>
              <a:rPr lang="ar-SA" sz="2400" b="1" dirty="0" err="1" smtClean="0"/>
              <a:t>عادية=0.4* [</a:t>
            </a:r>
            <a:r>
              <a:rPr lang="ar-SA" sz="2400" b="1" dirty="0" smtClean="0"/>
              <a:t>( </a:t>
            </a:r>
            <a:r>
              <a:rPr lang="ar-SA" sz="2400" b="1" dirty="0" err="1" smtClean="0"/>
              <a:t>0.4 </a:t>
            </a:r>
            <a:r>
              <a:rPr lang="ar-SA" sz="2400" b="1" dirty="0" smtClean="0"/>
              <a:t>× </a:t>
            </a:r>
            <a:r>
              <a:rPr lang="ar-SA" sz="2400" b="1" dirty="0" err="1" smtClean="0"/>
              <a:t>0.06 ) + </a:t>
            </a:r>
            <a:r>
              <a:rPr lang="ar-SA" sz="2400" b="1" dirty="0" smtClean="0"/>
              <a:t>( </a:t>
            </a:r>
            <a:r>
              <a:rPr lang="ar-SA" sz="2400" b="1" dirty="0" err="1" smtClean="0"/>
              <a:t>0.4 </a:t>
            </a:r>
            <a:r>
              <a:rPr lang="ar-SA" sz="2400" b="1" dirty="0" smtClean="0"/>
              <a:t>× </a:t>
            </a:r>
            <a:r>
              <a:rPr lang="ar-SA" sz="2400" b="1" dirty="0" err="1" smtClean="0"/>
              <a:t>0.06 ) + </a:t>
            </a:r>
            <a:r>
              <a:rPr lang="ar-SA" sz="2400" b="1" dirty="0" smtClean="0"/>
              <a:t>( </a:t>
            </a:r>
            <a:r>
              <a:rPr lang="ar-SA" sz="2400" b="1" dirty="0" err="1" smtClean="0"/>
              <a:t>0.2 </a:t>
            </a:r>
            <a:r>
              <a:rPr lang="ar-SA" sz="2400" b="1" dirty="0" smtClean="0"/>
              <a:t>× </a:t>
            </a:r>
            <a:r>
              <a:rPr lang="ar-SA" sz="2400" b="1" dirty="0" err="1" smtClean="0"/>
              <a:t>0.06 )] </a:t>
            </a:r>
            <a:r>
              <a:rPr lang="ar-SA" sz="2400" b="1" dirty="0" smtClean="0"/>
              <a:t>= 0.024</a:t>
            </a:r>
          </a:p>
          <a:p>
            <a:r>
              <a:rPr lang="ar-SA" sz="2400" b="1" dirty="0" smtClean="0"/>
              <a:t>انكماش= </a:t>
            </a:r>
            <a:r>
              <a:rPr lang="ar-SA" sz="2400" b="1" dirty="0" err="1" smtClean="0"/>
              <a:t>0.4* [ </a:t>
            </a:r>
            <a:r>
              <a:rPr lang="ar-SA" sz="2400" b="1" dirty="0" smtClean="0"/>
              <a:t>(0.4*0.4</a:t>
            </a:r>
            <a:r>
              <a:rPr lang="ar-SA" sz="2400" b="1" dirty="0" err="1" smtClean="0"/>
              <a:t>)+</a:t>
            </a:r>
            <a:r>
              <a:rPr lang="ar-SA" sz="2400" b="1" dirty="0" smtClean="0"/>
              <a:t>(0.4*0.02</a:t>
            </a:r>
            <a:r>
              <a:rPr lang="ar-SA" sz="2400" b="1" dirty="0" err="1" smtClean="0"/>
              <a:t>)+</a:t>
            </a:r>
            <a:r>
              <a:rPr lang="ar-SA" sz="2400" b="1" dirty="0" smtClean="0"/>
              <a:t>(0.2*0.01</a:t>
            </a:r>
            <a:r>
              <a:rPr lang="ar-SA" sz="2400" b="1" dirty="0" err="1" smtClean="0"/>
              <a:t>)</a:t>
            </a:r>
            <a:r>
              <a:rPr lang="ar-SA" sz="2400" b="1" dirty="0" smtClean="0"/>
              <a:t>]= 0.008</a:t>
            </a:r>
          </a:p>
          <a:p>
            <a:r>
              <a:rPr lang="ar-SA" sz="2400" b="1" dirty="0" smtClean="0"/>
              <a:t>                                                                   </a:t>
            </a:r>
            <a:r>
              <a:rPr lang="ar-SA" sz="2400" b="1" dirty="0" err="1" smtClean="0"/>
              <a:t>المجموع </a:t>
            </a:r>
            <a:r>
              <a:rPr lang="ar-SA" sz="2400" b="1" dirty="0" smtClean="0"/>
              <a:t>= 0.06</a:t>
            </a:r>
            <a:endParaRPr lang="ar-SA" sz="2400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1905000" y="4495800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smtClean="0"/>
              <a:t>لحساب مخاطر المحفظة نحتاج حساب </a:t>
            </a:r>
            <a:r>
              <a:rPr lang="ar-SA" dirty="0" err="1" smtClean="0"/>
              <a:t>التباين :</a:t>
            </a:r>
            <a:endParaRPr lang="ar-SA" dirty="0" smtClean="0"/>
          </a:p>
          <a:p>
            <a:r>
              <a:rPr lang="ar-SA" dirty="0" smtClean="0"/>
              <a:t>تباين عائد المحفظة=</a:t>
            </a:r>
            <a:r>
              <a:rPr lang="en-US" dirty="0" smtClean="0"/>
              <a:t> </a:t>
            </a:r>
            <a:r>
              <a:rPr lang="ar-SA" dirty="0" smtClean="0"/>
              <a:t>0.30(0.029-0.06</a:t>
            </a:r>
            <a:r>
              <a:rPr lang="ar-SA" dirty="0" err="1" smtClean="0"/>
              <a:t>)^2 </a:t>
            </a:r>
            <a:r>
              <a:rPr lang="ar-SA" dirty="0" smtClean="0"/>
              <a:t>+ 0.4(0.024-0.06</a:t>
            </a:r>
            <a:r>
              <a:rPr lang="ar-SA" dirty="0" err="1" smtClean="0"/>
              <a:t>)^2 </a:t>
            </a:r>
            <a:r>
              <a:rPr lang="ar-SA" dirty="0" smtClean="0"/>
              <a:t>+ 0.3(0.008-0.06</a:t>
            </a:r>
            <a:r>
              <a:rPr lang="ar-SA" dirty="0" err="1" smtClean="0"/>
              <a:t>)^2 </a:t>
            </a:r>
            <a:r>
              <a:rPr lang="ar-SA" dirty="0" smtClean="0"/>
              <a:t>= 0.0016</a:t>
            </a:r>
          </a:p>
          <a:p>
            <a:endParaRPr lang="ar-SA" dirty="0" smtClean="0"/>
          </a:p>
          <a:p>
            <a:r>
              <a:rPr lang="ar-SA" dirty="0" smtClean="0"/>
              <a:t>الانحراف </a:t>
            </a:r>
            <a:r>
              <a:rPr lang="ar-SA" dirty="0" err="1" smtClean="0"/>
              <a:t>المعياري </a:t>
            </a:r>
            <a:r>
              <a:rPr lang="ar-SA" dirty="0" smtClean="0"/>
              <a:t>= </a:t>
            </a:r>
            <a:r>
              <a:rPr lang="ar-SA" dirty="0" err="1" smtClean="0"/>
              <a:t>0.0016 √ </a:t>
            </a:r>
            <a:r>
              <a:rPr lang="ar-SA" dirty="0" smtClean="0"/>
              <a:t>= 0.04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</a:t>
            </a:r>
            <a:r>
              <a:rPr lang="ar-SA" dirty="0" err="1" smtClean="0"/>
              <a:t>المخاطرلمحفظة</a:t>
            </a:r>
            <a:r>
              <a:rPr lang="ar-SA" dirty="0" smtClean="0"/>
              <a:t> استثمارية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حساب التباين والانحراف المعياري عن طريق العلاقة بين الاستثمارات التي تتشكل منها المحفظة الاستثمارية وذلك من خلال الحصول على الانحراف المشترك </a:t>
            </a:r>
            <a:r>
              <a:rPr lang="ar-SA" dirty="0" err="1" smtClean="0"/>
              <a:t>للاستثمارات </a:t>
            </a:r>
            <a:r>
              <a:rPr lang="ar-SA" dirty="0" smtClean="0"/>
              <a:t>(التغاير</a:t>
            </a:r>
            <a:r>
              <a:rPr lang="ar-SA" dirty="0" err="1" smtClean="0"/>
              <a:t>) (</a:t>
            </a:r>
            <a:r>
              <a:rPr lang="en-US" dirty="0" err="1" smtClean="0"/>
              <a:t>Cov</a:t>
            </a:r>
            <a:r>
              <a:rPr lang="en-US" dirty="0" smtClean="0"/>
              <a:t> </a:t>
            </a:r>
            <a:r>
              <a:rPr lang="ar-SA" dirty="0" smtClean="0"/>
              <a:t>) ومعامل الارتباط بين الاستثمارات 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محفظة استثمارية مكونة من </a:t>
            </a:r>
            <a:r>
              <a:rPr lang="ar-SA" dirty="0" err="1" smtClean="0"/>
              <a:t>مشروعين: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884920" cy="4525963"/>
          </a:xfrm>
        </p:spPr>
        <p:txBody>
          <a:bodyPr/>
          <a:lstStyle/>
          <a:p>
            <a:r>
              <a:rPr lang="ar-SA" dirty="0" smtClean="0"/>
              <a:t>الانحراف </a:t>
            </a:r>
            <a:r>
              <a:rPr lang="ar-SA" dirty="0" err="1" smtClean="0"/>
              <a:t>المشترك </a:t>
            </a:r>
            <a:r>
              <a:rPr lang="ar-SA" dirty="0" smtClean="0"/>
              <a:t>(التغاير) لمحفظة مكونة من </a:t>
            </a:r>
            <a:r>
              <a:rPr lang="ar-SA" dirty="0" err="1" smtClean="0"/>
              <a:t>مشروعين (</a:t>
            </a:r>
            <a:r>
              <a:rPr lang="ar-SA" dirty="0" smtClean="0"/>
              <a:t> </a:t>
            </a:r>
            <a:r>
              <a:rPr lang="en-US" dirty="0" smtClean="0"/>
              <a:t>a-b </a:t>
            </a:r>
            <a:r>
              <a:rPr lang="ar-SA" dirty="0" err="1" smtClean="0"/>
              <a:t>)</a:t>
            </a:r>
            <a:r>
              <a:rPr lang="ar-SA" dirty="0" smtClean="0"/>
              <a:t> </a:t>
            </a:r>
          </a:p>
          <a:p>
            <a:pPr algn="ctr"/>
            <a:r>
              <a:rPr lang="en-US" dirty="0" smtClean="0"/>
              <a:t>COV(</a:t>
            </a:r>
            <a:r>
              <a:rPr lang="en-US" dirty="0" err="1" smtClean="0"/>
              <a:t>a,b</a:t>
            </a:r>
            <a:r>
              <a:rPr lang="en-US" dirty="0" smtClean="0"/>
              <a:t>)= ∑pi[(Ra-Era)(</a:t>
            </a:r>
            <a:r>
              <a:rPr lang="en-US" dirty="0" err="1" smtClean="0"/>
              <a:t>Rb-Erb</a:t>
            </a:r>
            <a:r>
              <a:rPr lang="en-US" dirty="0" smtClean="0"/>
              <a:t>)]</a:t>
            </a:r>
          </a:p>
          <a:p>
            <a:r>
              <a:rPr lang="ar-SA" dirty="0" smtClean="0"/>
              <a:t>حيث </a:t>
            </a:r>
          </a:p>
          <a:p>
            <a:r>
              <a:rPr lang="en-US" dirty="0" err="1" smtClean="0"/>
              <a:t>Cov</a:t>
            </a:r>
            <a:r>
              <a:rPr lang="ar-SA" dirty="0" smtClean="0"/>
              <a:t>= الانحراف المشترك </a:t>
            </a:r>
          </a:p>
          <a:p>
            <a:r>
              <a:rPr lang="en-US" dirty="0" smtClean="0"/>
              <a:t>Ra</a:t>
            </a:r>
            <a:r>
              <a:rPr lang="ar-SA" dirty="0" smtClean="0"/>
              <a:t>= العائد الممكن الحصول عليه من الاستثمار</a:t>
            </a:r>
            <a:r>
              <a:rPr lang="en-US" dirty="0" smtClean="0"/>
              <a:t>a </a:t>
            </a:r>
            <a:r>
              <a:rPr lang="ar-SA" dirty="0" smtClean="0"/>
              <a:t> في حالة معينة</a:t>
            </a:r>
          </a:p>
          <a:p>
            <a:r>
              <a:rPr lang="en-US" dirty="0" smtClean="0"/>
              <a:t>Era</a:t>
            </a:r>
            <a:r>
              <a:rPr lang="ar-SA" dirty="0" smtClean="0"/>
              <a:t>= العائد المتوقع من الاستثمار </a:t>
            </a:r>
            <a:r>
              <a:rPr lang="en-US" dirty="0" smtClean="0"/>
              <a:t>a</a:t>
            </a:r>
          </a:p>
          <a:p>
            <a:r>
              <a:rPr lang="en-US" dirty="0" err="1" smtClean="0"/>
              <a:t>Rb</a:t>
            </a:r>
            <a:r>
              <a:rPr lang="ar-SA" dirty="0" smtClean="0"/>
              <a:t>= العائد الممكن الحصول عليه من الاستثمار</a:t>
            </a:r>
            <a:r>
              <a:rPr lang="en-US" dirty="0" smtClean="0"/>
              <a:t>b </a:t>
            </a:r>
            <a:r>
              <a:rPr lang="ar-SA" dirty="0" smtClean="0"/>
              <a:t> في حالة معينة</a:t>
            </a:r>
            <a:endParaRPr lang="en-US" dirty="0" smtClean="0"/>
          </a:p>
          <a:p>
            <a:r>
              <a:rPr lang="en-US" dirty="0" err="1" smtClean="0"/>
              <a:t>Erb</a:t>
            </a:r>
            <a:r>
              <a:rPr lang="ar-SA" dirty="0" smtClean="0"/>
              <a:t>= العائد المتوقع من الاستثمار </a:t>
            </a:r>
            <a:r>
              <a:rPr lang="en-US" dirty="0" smtClean="0"/>
              <a:t>b</a:t>
            </a:r>
          </a:p>
          <a:p>
            <a:endParaRPr lang="ar-SA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838200" y="1600201"/>
            <a:ext cx="8576162" cy="2514599"/>
          </a:xfrm>
        </p:spPr>
        <p:txBody>
          <a:bodyPr/>
          <a:lstStyle/>
          <a:p>
            <a:r>
              <a:rPr lang="ar-SA" dirty="0" smtClean="0"/>
              <a:t>كذلك يمكن حساب التغاير عن طريق القانون </a:t>
            </a:r>
            <a:r>
              <a:rPr lang="ar-SA" dirty="0" err="1" smtClean="0"/>
              <a:t>التالي:</a:t>
            </a:r>
            <a:r>
              <a:rPr lang="ar-SA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كما يمكن حساب معامل الارتباط بين المشروعين بالطريقة </a:t>
            </a:r>
            <a:r>
              <a:rPr lang="ar-SA" dirty="0" err="1" smtClean="0"/>
              <a:t>التالية: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ar-SA" dirty="0" smtClean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1028" name="Object 3"/>
          <p:cNvGraphicFramePr>
            <a:graphicFrameLocks noChangeAspect="1"/>
          </p:cNvGraphicFramePr>
          <p:nvPr/>
        </p:nvGraphicFramePr>
        <p:xfrm>
          <a:off x="2667000" y="2362200"/>
          <a:ext cx="48006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معادلة" r:id="rId3" imgW="1790640" imgH="203040" progId="Equation.3">
                  <p:embed/>
                </p:oleObj>
              </mc:Choice>
              <mc:Fallback>
                <p:oleObj name="معادلة" r:id="rId3" imgW="179064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362200"/>
                        <a:ext cx="4800600" cy="60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3"/>
          <p:cNvGraphicFramePr>
            <a:graphicFrameLocks noChangeAspect="1"/>
          </p:cNvGraphicFramePr>
          <p:nvPr/>
        </p:nvGraphicFramePr>
        <p:xfrm>
          <a:off x="3657600" y="3886201"/>
          <a:ext cx="3962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معادلة" r:id="rId5" imgW="1777680" imgH="672840" progId="Equation.3">
                  <p:embed/>
                </p:oleObj>
              </mc:Choice>
              <mc:Fallback>
                <p:oleObj name="معادلة" r:id="rId5" imgW="1777680" imgH="6728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886201"/>
                        <a:ext cx="39624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حساب الانحراف المعياري للمحفظة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838200" y="1600201"/>
            <a:ext cx="8576162" cy="2057399"/>
          </a:xfrm>
        </p:spPr>
        <p:txBody>
          <a:bodyPr/>
          <a:lstStyle/>
          <a:p>
            <a:endParaRPr lang="ar-SA" dirty="0" smtClean="0"/>
          </a:p>
          <a:p>
            <a:r>
              <a:rPr lang="ar-SA" dirty="0" smtClean="0"/>
              <a:t>يمكن استخدام الصيغة </a:t>
            </a:r>
            <a:r>
              <a:rPr lang="ar-SA" dirty="0" err="1" smtClean="0"/>
              <a:t>التالية:</a:t>
            </a:r>
            <a:r>
              <a:rPr lang="ar-SA" dirty="0" smtClean="0"/>
              <a:t> </a:t>
            </a:r>
          </a:p>
          <a:p>
            <a:endParaRPr lang="ar-SA" dirty="0" smtClean="0"/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85800" y="2895600"/>
          <a:ext cx="8763000" cy="609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معادلة" r:id="rId3" imgW="3377880" imgH="253800" progId="Equation.3">
                  <p:embed/>
                </p:oleObj>
              </mc:Choice>
              <mc:Fallback>
                <p:oleObj name="معادلة" r:id="rId3" imgW="3377880" imgH="253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600"/>
                        <a:ext cx="8763000" cy="6095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ملاحظات على معامل الارتباط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في حالة أن معامل الارتباط بين </a:t>
            </a:r>
            <a:r>
              <a:rPr lang="ar-SA" dirty="0" err="1" smtClean="0"/>
              <a:t>مشروعين = </a:t>
            </a:r>
            <a:r>
              <a:rPr lang="ar-SA" dirty="0" smtClean="0"/>
              <a:t>+1 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a,b</a:t>
            </a:r>
            <a:r>
              <a:rPr lang="en-US" dirty="0" smtClean="0"/>
              <a:t>) = +1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ذلك يدل على أن الارتباط بين المشروعين قوي وتام بالموجب أي أن التغير في عوائد الاستثمارين تأخذ نفس الاتجاه وبنفس النسبة 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err="1" smtClean="0"/>
              <a:t>تابع: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في حالة أن معامل الارتباط بين </a:t>
            </a:r>
            <a:r>
              <a:rPr lang="ar-SA" dirty="0" err="1" smtClean="0"/>
              <a:t>مشروعين = </a:t>
            </a:r>
            <a:r>
              <a:rPr lang="ar-SA" dirty="0" smtClean="0"/>
              <a:t>-1 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a,b</a:t>
            </a:r>
            <a:r>
              <a:rPr lang="en-US" dirty="0" smtClean="0"/>
              <a:t>) = -1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ذلك يدل على أن الارتباط بين المشروعين قوي وتام بالسالب أي أن التغير في عوائد الاستثمارين تأخذ عكس الاتجاه وبنفس النسبة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762000" y="1600201"/>
            <a:ext cx="8652362" cy="4525963"/>
          </a:xfrm>
        </p:spPr>
        <p:txBody>
          <a:bodyPr/>
          <a:lstStyle/>
          <a:p>
            <a:r>
              <a:rPr lang="ar-SA" dirty="0" smtClean="0"/>
              <a:t>في حالة أن معامل الارتباط بين مشروعين سالب لكن أكبر من(-1</a:t>
            </a:r>
            <a:r>
              <a:rPr lang="ar-SA" dirty="0" err="1" smtClean="0"/>
              <a:t>)</a:t>
            </a:r>
            <a:endParaRPr lang="ar-SA" dirty="0" smtClean="0"/>
          </a:p>
          <a:p>
            <a:r>
              <a:rPr lang="en-US" dirty="0" smtClean="0"/>
              <a:t>P(</a:t>
            </a:r>
            <a:r>
              <a:rPr lang="en-US" dirty="0" err="1" smtClean="0"/>
              <a:t>a,b</a:t>
            </a:r>
            <a:r>
              <a:rPr lang="en-US" dirty="0" smtClean="0"/>
              <a:t>) &gt; -1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ذلك يدل على أن الارتباط بين المشروعين سالب أي أن التغير في عوائد الاستثمارين تأخذ عكس الاتجاه و بنسب مختلفة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تابع: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57200" y="1600201"/>
            <a:ext cx="8957162" cy="4525963"/>
          </a:xfrm>
        </p:spPr>
        <p:txBody>
          <a:bodyPr/>
          <a:lstStyle/>
          <a:p>
            <a:r>
              <a:rPr lang="ar-SA" dirty="0" smtClean="0"/>
              <a:t>في حالة أن معامل الارتباط بين </a:t>
            </a:r>
            <a:r>
              <a:rPr lang="ar-SA" dirty="0" err="1" smtClean="0"/>
              <a:t>مشروعين &lt; </a:t>
            </a:r>
            <a:r>
              <a:rPr lang="ar-SA" dirty="0" smtClean="0"/>
              <a:t>+1 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a,b</a:t>
            </a:r>
            <a:r>
              <a:rPr lang="en-US" dirty="0" smtClean="0"/>
              <a:t>) </a:t>
            </a:r>
            <a:r>
              <a:rPr lang="ar-SA" dirty="0" err="1" smtClean="0"/>
              <a:t>&lt;</a:t>
            </a:r>
            <a:r>
              <a:rPr lang="en-US" dirty="0" smtClean="0"/>
              <a:t>+1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ar-SA" dirty="0" smtClean="0"/>
              <a:t>ذلك يدل على أن الارتباط بين المشروعين قوي بالموجب أي أن التغير في عوائد الاستثمارين تأخذ نفس الاتجاه ولكن بنسبة مختلفة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فورم لكلية ادارة الاعمال</Template>
  <TotalTime>260</TotalTime>
  <Words>767</Words>
  <Application>Microsoft Office PowerPoint</Application>
  <PresentationFormat>A4 Paper (210x297 mm)</PresentationFormat>
  <Paragraphs>235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فورم لكلية ادارة الاعمال</vt:lpstr>
      <vt:lpstr>معادلة</vt:lpstr>
      <vt:lpstr>PowerPoint Presentation</vt:lpstr>
      <vt:lpstr>المحاضرة الثالثة</vt:lpstr>
      <vt:lpstr>المخاطر في المحفظة الاستثمارية </vt:lpstr>
      <vt:lpstr>مثال: </vt:lpstr>
      <vt:lpstr>الحل:</vt:lpstr>
      <vt:lpstr>تابع</vt:lpstr>
      <vt:lpstr>تابع:</vt:lpstr>
      <vt:lpstr>تابع: </vt:lpstr>
      <vt:lpstr>تابع:</vt:lpstr>
      <vt:lpstr>حساب المخاطرلمحفظة استثمارية </vt:lpstr>
      <vt:lpstr>محفظة استثمارية مكونة من مشروعين: </vt:lpstr>
      <vt:lpstr>تابع:</vt:lpstr>
      <vt:lpstr>حساب الانحراف المعياري للمحفظة </vt:lpstr>
      <vt:lpstr>ملاحظات على معامل الارتباط</vt:lpstr>
      <vt:lpstr>تابع: </vt:lpstr>
      <vt:lpstr>تابع </vt:lpstr>
      <vt:lpstr>تابع: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Abdullah</dc:creator>
  <cp:lastModifiedBy>IBM</cp:lastModifiedBy>
  <cp:revision>43</cp:revision>
  <dcterms:created xsi:type="dcterms:W3CDTF">2014-02-23T20:46:17Z</dcterms:created>
  <dcterms:modified xsi:type="dcterms:W3CDTF">2014-09-09T16:38:25Z</dcterms:modified>
</cp:coreProperties>
</file>