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10" r:id="rId3"/>
    <p:sldId id="311" r:id="rId4"/>
    <p:sldId id="312" r:id="rId5"/>
    <p:sldId id="314" r:id="rId6"/>
    <p:sldId id="313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(2)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أ/عبدالله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الخامسة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العائد والمخاطر في المحفظة الاستثمارية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مصادر المخاطر المنتظمة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 lIns="91440" rIns="0"/>
          <a:lstStyle/>
          <a:p>
            <a:r>
              <a:rPr lang="ar-SA" dirty="0" smtClean="0"/>
              <a:t>أهم مصادر المخاطر المنتظمة : </a:t>
            </a:r>
          </a:p>
          <a:p>
            <a:pPr marL="1257300" lvl="2" indent="-342900" rtl="1">
              <a:buFont typeface="Wingdings" panose="05000000000000000000" pitchFamily="2" charset="2"/>
              <a:buChar char="ü"/>
            </a:pPr>
            <a:r>
              <a:rPr lang="en-US" dirty="0" smtClean="0"/>
              <a:t> </a:t>
            </a:r>
            <a:r>
              <a:rPr lang="ar-SA" dirty="0" smtClean="0"/>
              <a:t>ارتفاع التضخم</a:t>
            </a:r>
          </a:p>
          <a:p>
            <a:pPr marL="1257300" lvl="2" indent="-342900" rtl="1">
              <a:buFont typeface="Wingdings" panose="05000000000000000000" pitchFamily="2" charset="2"/>
              <a:buChar char="ü"/>
            </a:pPr>
            <a:r>
              <a:rPr lang="ar-SA" dirty="0" smtClean="0"/>
              <a:t>انخفاض القوة الشرائية للنقود</a:t>
            </a:r>
          </a:p>
          <a:p>
            <a:pPr marL="1257300" lvl="2" indent="-342900" rtl="1">
              <a:buFont typeface="Wingdings" panose="05000000000000000000" pitchFamily="2" charset="2"/>
              <a:buChar char="ü"/>
            </a:pPr>
            <a:r>
              <a:rPr lang="ar-SA" dirty="0" smtClean="0"/>
              <a:t>ارتفاع أسعار الفائدة </a:t>
            </a:r>
            <a:endParaRPr lang="ar-SA" dirty="0"/>
          </a:p>
          <a:p>
            <a:pPr marL="182880" lvl="2" indent="0" rtl="1"/>
            <a:r>
              <a:rPr lang="ar-SA" dirty="0" smtClean="0"/>
              <a:t>يمكن قياس المخاطر المنتظمة عن طريق معامل بيتا </a:t>
            </a:r>
          </a:p>
          <a:p>
            <a:pPr marL="182880" lvl="2" indent="0" rtl="1"/>
            <a:r>
              <a:rPr lang="ar-SA" dirty="0" smtClean="0"/>
              <a:t>معامل بيتا:</a:t>
            </a:r>
          </a:p>
          <a:p>
            <a:pPr marL="182880" lvl="2" indent="0" rtl="1"/>
            <a:r>
              <a:rPr lang="ar-SA" dirty="0" smtClean="0"/>
              <a:t> هو درجة تجاوب عائدات السهم مع التغير في عائدات السوق </a:t>
            </a:r>
          </a:p>
          <a:p>
            <a:pPr marL="182880" lvl="2" indent="0" rtl="1"/>
            <a:endParaRPr lang="ar-SA" dirty="0" smtClean="0"/>
          </a:p>
          <a:p>
            <a:pPr marL="1257300" lvl="2" indent="-342900" rtl="1">
              <a:buFont typeface="Wingdings" panose="05000000000000000000" pitchFamily="2" charset="2"/>
              <a:buChar char="ü"/>
            </a:pP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EA862-7DD5-4A06-BDE1-DB7EC5FAA60C}" type="slidenum">
              <a:rPr lang="ar-SA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اذا علمنا بأن بيتا لسهم معين هو 0.50، فذلك يعني بأن ارتفاع عائد السوق بنسبة واحدة(1%) ، سوف يؤدي الى ارتفاع السهم بنسبة 0.50% </a:t>
            </a:r>
            <a:endParaRPr lang="ar-SA" dirty="0"/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ملاحظات: 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اذا كان معامل بيتا لديه علامة+ = فهذا يدل على وجود علاقة طردية بين عائدات السهم وعائد السوق 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اذا كان معامل بيتا لدية علامة - = فهذا يدل على وجود علاقة عكسية بين عائدات السهم وعائد السوق 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بيتا السوق (مخاطر السوق) عادة يساوي 1  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كلما ارتفع معامل بيتا لسهم معين، ارتفعت مخاطر هذا السهم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حساب نسبة التغير في عائد السهم بمعامل بيتا: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1"/>
            <a:ext cx="8915400" cy="4648199"/>
          </a:xfrm>
        </p:spPr>
        <p:txBody>
          <a:bodyPr/>
          <a:lstStyle/>
          <a:p>
            <a:r>
              <a:rPr lang="ar-SA" sz="2400" dirty="0" smtClean="0"/>
              <a:t>يمكن حساب نسبة التغير في عائد السهم نسبتا إلى نسبة التغير بعائد السوق بالصيغة التالية: </a:t>
            </a:r>
          </a:p>
          <a:p>
            <a:r>
              <a:rPr lang="ar-SA" sz="2400" dirty="0" smtClean="0"/>
              <a:t>بيتا السهم * نسبة التغير في عائد السوق</a:t>
            </a:r>
          </a:p>
          <a:p>
            <a:r>
              <a:rPr lang="ar-SA" sz="2400" dirty="0" smtClean="0"/>
              <a:t>مثال اذا كان معامل بيتا لسهم ما هو -2 وعائد السوق ارتفع بنسبة 2% ، فما نسبة التغير في عائد السهم ؟</a:t>
            </a:r>
          </a:p>
          <a:p>
            <a:r>
              <a:rPr lang="ar-SA" sz="2400" dirty="0" smtClean="0"/>
              <a:t>بما أن العلامة لمعامل بيتا هي علامة سالبة ، اذا العلاقة عكسية </a:t>
            </a:r>
          </a:p>
          <a:p>
            <a:r>
              <a:rPr lang="ar-SA" sz="2400" dirty="0" smtClean="0"/>
              <a:t>2*2= 4% </a:t>
            </a:r>
          </a:p>
          <a:p>
            <a:r>
              <a:rPr lang="ar-SA" sz="2400" dirty="0" smtClean="0"/>
              <a:t>التفسير: اذا ارتفع عائد السوق ب 2% ، فإن عائد السهم سوف يهبط بنسبة 4% </a:t>
            </a:r>
          </a:p>
          <a:p>
            <a:r>
              <a:rPr lang="ar-SA" sz="2400" dirty="0" smtClean="0"/>
              <a:t>نلاحظ  بأن درجة الخطورة عالية لهذا السهم وذلك لأنها أعلى من بيتا السوق(1)  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معامل بيتا.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5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533400" y="1600201"/>
                <a:ext cx="8880962" cy="4525963"/>
              </a:xfrm>
            </p:spPr>
            <p:txBody>
              <a:bodyPr/>
              <a:lstStyle/>
              <a:p>
                <a:r>
                  <a:rPr lang="ar-SA" dirty="0" smtClean="0"/>
                  <a:t>يمكن حساب معامل بيتا بالصيغة التالية : 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𝐶𝑜𝑣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r>
                  <a:rPr lang="ar-SA" dirty="0" smtClean="0"/>
                  <a:t>حيث :</a:t>
                </a:r>
              </a:p>
              <a:p>
                <a:r>
                  <a:rPr lang="en-US" dirty="0" err="1" smtClean="0"/>
                  <a:t>Cov</a:t>
                </a:r>
                <a:r>
                  <a:rPr lang="en-US" dirty="0" smtClean="0"/>
                  <a:t>(</a:t>
                </a:r>
                <a:r>
                  <a:rPr lang="en-US" dirty="0" err="1" smtClean="0"/>
                  <a:t>a,m</a:t>
                </a:r>
                <a:r>
                  <a:rPr lang="en-US" dirty="0" smtClean="0"/>
                  <a:t>)</a:t>
                </a:r>
                <a:r>
                  <a:rPr lang="ar-SA" dirty="0" smtClean="0"/>
                  <a:t>= الانحراف المشترك بين عائدات السهم </a:t>
                </a:r>
                <a:r>
                  <a:rPr lang="en-US" dirty="0" smtClean="0"/>
                  <a:t>a</a:t>
                </a:r>
                <a:r>
                  <a:rPr lang="ar-SA" dirty="0" smtClean="0"/>
                  <a:t> وعائد السوق </a:t>
                </a:r>
                <a:r>
                  <a:rPr lang="en-US" dirty="0" smtClean="0"/>
                  <a:t>m</a:t>
                </a:r>
                <a:endParaRPr lang="ar-SA" dirty="0"/>
              </a:p>
              <a:p>
                <a:pPr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 smtClean="0"/>
                  <a:t>m^2</a:t>
                </a:r>
                <a:r>
                  <a:rPr lang="ar-SA" dirty="0"/>
                  <a:t> </a:t>
                </a:r>
                <a:r>
                  <a:rPr lang="ar-SA" dirty="0" smtClean="0"/>
                  <a:t>= التباين لعائدات السوق </a:t>
                </a:r>
                <a:endParaRPr lang="en-US" dirty="0" smtClean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533400" y="1600201"/>
                <a:ext cx="8880962" cy="4525963"/>
              </a:xfrm>
              <a:blipFill rotWithShape="1">
                <a:blip r:embed="rId2" cstate="print"/>
                <a:stretch>
                  <a:fillRect t="-1348" r="-1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حساب الانحراف المشترك (التغاير) بين عائدات السهم وعائد السوق 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304800" y="1600201"/>
                <a:ext cx="9109562" cy="4525963"/>
              </a:xfrm>
            </p:spPr>
            <p:txBody>
              <a:bodyPr/>
              <a:lstStyle/>
              <a:p>
                <a:r>
                  <a:rPr lang="ar-SA" sz="1800" dirty="0" smtClean="0"/>
                  <a:t>يمكن استخدام الصيغة التالية لحساب </a:t>
                </a:r>
                <a:r>
                  <a:rPr lang="ar-SA" sz="1800" dirty="0"/>
                  <a:t>الانحراف المشترك (التغاير) بين عائدات السهم وعائد </a:t>
                </a:r>
                <a:r>
                  <a:rPr lang="ar-SA" sz="1800" dirty="0" smtClean="0"/>
                  <a:t>السوق في حالة البيانات التاريخية  : 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box>
                            <m:box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sz="18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𝑅𝑎𝑖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𝐸𝑅𝑎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𝑅𝑚𝑖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𝐸𝑅𝑚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box>
                        </m:e>
                      </m:nary>
                    </m:oMath>
                  </m:oMathPara>
                </a14:m>
                <a:endParaRPr lang="en-US" sz="1800" dirty="0" smtClean="0"/>
              </a:p>
              <a:p>
                <a:r>
                  <a:rPr lang="en-US" sz="1800" dirty="0" err="1" smtClean="0"/>
                  <a:t>Cov</a:t>
                </a:r>
                <a:r>
                  <a:rPr lang="en-US" sz="1800" dirty="0" smtClean="0"/>
                  <a:t>( </a:t>
                </a:r>
                <a:r>
                  <a:rPr lang="en-US" sz="1800" dirty="0" err="1" smtClean="0"/>
                  <a:t>a,m</a:t>
                </a:r>
                <a:r>
                  <a:rPr lang="en-US" sz="1800" dirty="0" smtClean="0"/>
                  <a:t> </a:t>
                </a:r>
                <a:r>
                  <a:rPr lang="en-US" sz="1800" dirty="0"/>
                  <a:t>) </a:t>
                </a:r>
                <a:r>
                  <a:rPr lang="ar-SA" sz="1800" dirty="0" smtClean="0"/>
                  <a:t>=</a:t>
                </a:r>
                <a:r>
                  <a:rPr lang="ar-SA" sz="1800" dirty="0" err="1" smtClean="0"/>
                  <a:t>الإنحراف</a:t>
                </a:r>
                <a:r>
                  <a:rPr lang="ar-SA" sz="1800" dirty="0" smtClean="0"/>
                  <a:t> </a:t>
                </a:r>
                <a:r>
                  <a:rPr lang="ar-SA" sz="1800" dirty="0"/>
                  <a:t>المشترك لمحفظة مكونه من </a:t>
                </a:r>
                <a:r>
                  <a:rPr lang="ar-SA" sz="1800" dirty="0" smtClean="0"/>
                  <a:t>عائد السوق وعائدات السهم</a:t>
                </a:r>
                <a:endParaRPr lang="en-US" sz="1800" dirty="0"/>
              </a:p>
              <a:p>
                <a:r>
                  <a:rPr lang="en-US" sz="1800" dirty="0"/>
                  <a:t>n </a:t>
                </a:r>
                <a:r>
                  <a:rPr lang="ar-SA" sz="1800" dirty="0"/>
                  <a:t> </a:t>
                </a:r>
                <a:r>
                  <a:rPr lang="ar-SA" sz="1800" dirty="0" smtClean="0"/>
                  <a:t>=عدد الفترة </a:t>
                </a:r>
                <a:endParaRPr lang="en-US" sz="1800" dirty="0"/>
              </a:p>
              <a:p>
                <a:r>
                  <a:rPr lang="en-US" sz="1800" dirty="0" smtClean="0"/>
                  <a:t>Ra</a:t>
                </a:r>
                <a:r>
                  <a:rPr lang="ar-SA" sz="1800" dirty="0" smtClean="0"/>
                  <a:t> = العائد </a:t>
                </a:r>
                <a:r>
                  <a:rPr lang="ar-SA" sz="1800" dirty="0"/>
                  <a:t>الممكن الحصول </a:t>
                </a:r>
                <a:r>
                  <a:rPr lang="ar-SA" sz="1800" dirty="0" err="1"/>
                  <a:t>علیه</a:t>
                </a:r>
                <a:r>
                  <a:rPr lang="ar-SA" sz="1800" dirty="0"/>
                  <a:t> من </a:t>
                </a:r>
                <a:r>
                  <a:rPr lang="ar-SA" sz="1800" dirty="0" err="1"/>
                  <a:t>الإستثمار</a:t>
                </a:r>
                <a:r>
                  <a:rPr lang="ar-SA" sz="1800" dirty="0"/>
                  <a:t> </a:t>
                </a:r>
                <a:r>
                  <a:rPr lang="en-US" sz="1800" dirty="0"/>
                  <a:t> </a:t>
                </a:r>
                <a:r>
                  <a:rPr lang="ar-SA" sz="1800" dirty="0"/>
                  <a:t> </a:t>
                </a:r>
                <a:r>
                  <a:rPr lang="en-US" sz="1800" dirty="0" smtClean="0"/>
                  <a:t>a</a:t>
                </a:r>
                <a:endParaRPr lang="en-US" sz="1800" dirty="0"/>
              </a:p>
              <a:p>
                <a:r>
                  <a:rPr lang="en-US" sz="1800" dirty="0" smtClean="0"/>
                  <a:t>Era</a:t>
                </a:r>
                <a:r>
                  <a:rPr lang="ar-SA" sz="1800" dirty="0" smtClean="0"/>
                  <a:t>= متوسط العائد من المشروع </a:t>
                </a:r>
                <a:r>
                  <a:rPr lang="en-US" sz="1800" dirty="0" smtClean="0"/>
                  <a:t>a </a:t>
                </a:r>
                <a:r>
                  <a:rPr lang="ar-SA" sz="1800" dirty="0" smtClean="0"/>
                  <a:t> يمكن الحصول عليه عن طريق ( مجموع العائدات / عدد الفترات )</a:t>
                </a:r>
              </a:p>
              <a:p>
                <a:r>
                  <a:rPr lang="en-US" sz="1800" dirty="0" smtClean="0"/>
                  <a:t>Rm</a:t>
                </a:r>
                <a:r>
                  <a:rPr lang="ar-SA" sz="1800" dirty="0" smtClean="0"/>
                  <a:t> = عائد السوق</a:t>
                </a:r>
                <a:endParaRPr lang="en-US" sz="1800" dirty="0"/>
              </a:p>
              <a:p>
                <a:r>
                  <a:rPr lang="en-US" sz="1800" dirty="0" err="1" smtClean="0"/>
                  <a:t>Erm</a:t>
                </a:r>
                <a:r>
                  <a:rPr lang="ar-SA" sz="1800" dirty="0" smtClean="0"/>
                  <a:t> = متوسط عوائد السوق </a:t>
                </a:r>
                <a:r>
                  <a:rPr lang="en-US" sz="1800" dirty="0" smtClean="0"/>
                  <a:t>m </a:t>
                </a:r>
                <a:r>
                  <a:rPr lang="ar-SA" sz="1800" dirty="0" smtClean="0"/>
                  <a:t> </a:t>
                </a:r>
                <a:r>
                  <a:rPr lang="ar-SA" sz="1800" dirty="0"/>
                  <a:t>يمكن الحصول عليه عن طريق ( مجموع العائدات / عدد الفترات )</a:t>
                </a:r>
              </a:p>
              <a:p>
                <a:endParaRPr lang="en-US" sz="1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304800" y="1600201"/>
                <a:ext cx="9109562" cy="4525963"/>
              </a:xfrm>
              <a:blipFill rotWithShape="1">
                <a:blip r:embed="rId2" cstate="print"/>
                <a:stretch>
                  <a:fillRect l="-1740" t="-674" r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849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تباين عوائد السوق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152400" y="1600201"/>
                <a:ext cx="9525000" cy="4525963"/>
              </a:xfrm>
            </p:spPr>
            <p:txBody>
              <a:bodyPr/>
              <a:lstStyle/>
              <a:p>
                <a:r>
                  <a:rPr lang="ar-SA" dirty="0" smtClean="0"/>
                  <a:t>يمكن حساب تباين السوق بالصيغة التالية: 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/>
                        <m:sup>
                          <m:r>
                            <a:rPr lang="ar-SA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𝑅𝑚𝑖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𝐸𝑅𝑚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)^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152400" y="1600201"/>
                <a:ext cx="9525000" cy="4525963"/>
              </a:xfrm>
              <a:blipFill rotWithShape="1">
                <a:blip r:embed="rId2" cstate="print"/>
                <a:stretch>
                  <a:fillRect t="-1348" r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458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 smtClean="0"/>
              <a:t>يوضح الجدول التالي العائد من سهم شركة لجين مقارنة مع عائد السوق خلال الخمس سنوات الماضية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المطلوب: حساب معامل بيتا لسهم شركة لجين ؟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21373194"/>
              </p:ext>
            </p:extLst>
          </p:nvPr>
        </p:nvGraphicFramePr>
        <p:xfrm>
          <a:off x="1752600" y="2590800"/>
          <a:ext cx="6604002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2008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2006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السنة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عائد سهم لجين</a:t>
                      </a:r>
                      <a:r>
                        <a:rPr lang="ar-SA" baseline="0" dirty="0" smtClean="0"/>
                        <a:t> 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عائد السوق%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578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أولا: حساب متوسط العائد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152400" y="1447801"/>
            <a:ext cx="9261962" cy="4678364"/>
          </a:xfrm>
        </p:spPr>
        <p:txBody>
          <a:bodyPr/>
          <a:lstStyle/>
          <a:p>
            <a:r>
              <a:rPr lang="ar-SA" dirty="0" smtClean="0"/>
              <a:t>متوسط العائد لسهم لجين</a:t>
            </a:r>
            <a:r>
              <a:rPr lang="en-US" dirty="0" smtClean="0"/>
              <a:t> </a:t>
            </a:r>
            <a:r>
              <a:rPr lang="ar-SA" dirty="0" smtClean="0"/>
              <a:t> (</a:t>
            </a:r>
            <a:r>
              <a:rPr lang="en-US" dirty="0" smtClean="0"/>
              <a:t>Era </a:t>
            </a:r>
            <a:r>
              <a:rPr lang="ar-SA" dirty="0" smtClean="0"/>
              <a:t>)= </a:t>
            </a:r>
          </a:p>
          <a:p>
            <a:r>
              <a:rPr lang="ar-SA" dirty="0" smtClean="0"/>
              <a:t>(0.04+0.06+(-0.02)+0.03+0.04)/(5)= 0.03 </a:t>
            </a:r>
          </a:p>
          <a:p>
            <a:endParaRPr lang="ar-SA" dirty="0"/>
          </a:p>
          <a:p>
            <a:r>
              <a:rPr lang="ar-SA" dirty="0" smtClean="0"/>
              <a:t>متوسط عائد السوق (</a:t>
            </a:r>
            <a:r>
              <a:rPr lang="en-US" dirty="0" err="1" smtClean="0"/>
              <a:t>Erm</a:t>
            </a:r>
            <a:r>
              <a:rPr lang="ar-SA" dirty="0" smtClean="0"/>
              <a:t>)= </a:t>
            </a:r>
          </a:p>
          <a:p>
            <a:r>
              <a:rPr lang="ar-SA" dirty="0" smtClean="0"/>
              <a:t>(0.08+0.04+(-0.02)+0.02+(-0.02))/5= 0.02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559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ثانيا: حساب الانحراف المشترك (التغاير)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بتطبيق الصيغة الخاصة بـ الانحراف المشترك نحصل على التالي: </a:t>
            </a:r>
          </a:p>
          <a:p>
            <a:r>
              <a:rPr lang="ar-SA" dirty="0" smtClean="0"/>
              <a:t>(0.04-0.03)*(0.08-0.02)=0.0006</a:t>
            </a:r>
          </a:p>
          <a:p>
            <a:r>
              <a:rPr lang="ar-SA" dirty="0" smtClean="0"/>
              <a:t>(0.06-0.03)*(0.04-0.02)=0.0006</a:t>
            </a:r>
          </a:p>
          <a:p>
            <a:r>
              <a:rPr lang="ar-SA" dirty="0" smtClean="0"/>
              <a:t>(-0.02-0.03)*(-0.02-0.02)=0.0020</a:t>
            </a:r>
          </a:p>
          <a:p>
            <a:r>
              <a:rPr lang="ar-SA" dirty="0" smtClean="0"/>
              <a:t>(0.03-0.03)*(0.02-0.02)=0000</a:t>
            </a:r>
          </a:p>
          <a:p>
            <a:r>
              <a:rPr lang="ar-SA" dirty="0" smtClean="0"/>
              <a:t>(0.04-0.03)*(-0.02-0.02)= -0.0004</a:t>
            </a:r>
          </a:p>
          <a:p>
            <a:r>
              <a:rPr lang="ar-SA" dirty="0"/>
              <a:t> </a:t>
            </a:r>
            <a:r>
              <a:rPr lang="ar-SA" dirty="0" smtClean="0"/>
              <a:t>                                         0.0028  </a:t>
            </a:r>
          </a:p>
          <a:p>
            <a:r>
              <a:rPr lang="ar-SA" dirty="0" smtClean="0"/>
              <a:t>اذا التغاير = 0.0028/(5-1)= 0.0007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038600" y="4648200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4628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ثالثا: حساب تباين السوق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smtClean="0"/>
              <a:t>يمكن حساب التباين باستخدام الصيغة المقدمة مسبقا ،حيث نحصل على التالي:</a:t>
            </a:r>
          </a:p>
          <a:p>
            <a:r>
              <a:rPr lang="ar-SA" dirty="0" smtClean="0"/>
              <a:t> التباين = (0.08-0.02)^2+(0.04-0.02)^2+(-0.02-0.02)^2+(0.02-0.02)^2+(-0.02-0.02)^2= 0.0072</a:t>
            </a:r>
          </a:p>
          <a:p>
            <a:r>
              <a:rPr lang="ar-SA" dirty="0" smtClean="0"/>
              <a:t>اذا التباين = 0.0072/(5-1)= 0.0018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271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رابعا: حساب قيمة معامل بيتا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685800" y="1600201"/>
                <a:ext cx="8728562" cy="4525963"/>
              </a:xfrm>
            </p:spPr>
            <p:txBody>
              <a:bodyPr/>
              <a:lstStyle/>
              <a:p>
                <a:r>
                  <a:rPr lang="ar-SA" dirty="0" smtClean="0"/>
                  <a:t>معامل بيتا السهم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𝐶𝑜𝑣</m:t>
                        </m:r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𝑚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ar-SA" dirty="0" smtClean="0"/>
                  <a:t> </a:t>
                </a:r>
              </a:p>
              <a:p>
                <a:r>
                  <a:rPr lang="ar-SA" dirty="0" smtClean="0"/>
                  <a:t>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b="0" i="1" smtClean="0">
                            <a:latin typeface="Cambria Math"/>
                          </a:rPr>
                          <m:t>0</m:t>
                        </m:r>
                        <m:r>
                          <a:rPr lang="ar-SA" b="0" i="1" smtClean="0">
                            <a:latin typeface="Cambria Math"/>
                          </a:rPr>
                          <m:t>.</m:t>
                        </m:r>
                        <m:r>
                          <a:rPr lang="ar-SA" b="0" i="1" smtClean="0">
                            <a:latin typeface="Cambria Math"/>
                          </a:rPr>
                          <m:t>0007</m:t>
                        </m:r>
                      </m:num>
                      <m:den>
                        <m:r>
                          <a:rPr lang="ar-SA" b="0" i="1" smtClean="0">
                            <a:latin typeface="Cambria Math"/>
                          </a:rPr>
                          <m:t>0</m:t>
                        </m:r>
                        <m:r>
                          <a:rPr lang="ar-SA" b="0" i="1" smtClean="0">
                            <a:latin typeface="Cambria Math"/>
                          </a:rPr>
                          <m:t>.</m:t>
                        </m:r>
                        <m:r>
                          <a:rPr lang="ar-SA" b="0" i="1" smtClean="0">
                            <a:latin typeface="Cambria Math"/>
                          </a:rPr>
                          <m:t>0018</m:t>
                        </m:r>
                      </m:den>
                    </m:f>
                  </m:oMath>
                </a14:m>
                <a:endParaRPr lang="ar-SA" dirty="0"/>
              </a:p>
              <a:p>
                <a:r>
                  <a:rPr lang="ar-SA" dirty="0" smtClean="0"/>
                  <a:t>                    = </a:t>
                </a:r>
                <a:r>
                  <a:rPr lang="en-US" dirty="0" smtClean="0"/>
                  <a:t>0.40</a:t>
                </a:r>
              </a:p>
              <a:p>
                <a:endParaRPr lang="en-US" dirty="0"/>
              </a:p>
              <a:p>
                <a:r>
                  <a:rPr lang="ar-SA" dirty="0" smtClean="0"/>
                  <a:t>نلاحظ بأن مخاطر هذا السهم أقل من مخاطر السوق (1) </a:t>
                </a:r>
              </a:p>
              <a:p>
                <a:r>
                  <a:rPr lang="ar-SA" dirty="0" smtClean="0"/>
                  <a:t>التفسير: بزيادة عائد السوق بنسبة 1% ، يزداد عائد السهم بنسبة 0.40%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685800" y="1600201"/>
                <a:ext cx="8728562" cy="4525963"/>
              </a:xfrm>
              <a:blipFill rotWithShape="1">
                <a:blip r:embed="rId2" cstate="print"/>
                <a:stretch>
                  <a:fillRect r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47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نموذج تسعير الأصول المالية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0"/>
            <a:ext cx="8804762" cy="4525963"/>
          </a:xfrm>
        </p:spPr>
        <p:txBody>
          <a:bodyPr/>
          <a:lstStyle/>
          <a:p>
            <a:r>
              <a:rPr lang="ar-SA" dirty="0" smtClean="0"/>
              <a:t>- يستخدم هذا النموذج لتحديد العائد المتوقع من الاستثمار في سهم معين. </a:t>
            </a:r>
          </a:p>
          <a:p>
            <a:pPr marL="342900" indent="-457200">
              <a:buFontTx/>
              <a:buChar char="-"/>
            </a:pPr>
            <a:r>
              <a:rPr lang="ar-SA" dirty="0" smtClean="0"/>
              <a:t>يستخدم هذا النموذج لتحديد العلاوة التي يجب أن يحصل عليها المستثمر مقابل تحمله تلك المخاطر (المخاطر المنتظمة). </a:t>
            </a:r>
          </a:p>
          <a:p>
            <a:pPr marL="0" indent="0"/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014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381000" y="1600201"/>
                <a:ext cx="9033362" cy="4525963"/>
              </a:xfrm>
            </p:spPr>
            <p:txBody>
              <a:bodyPr/>
              <a:lstStyle/>
              <a:p>
                <a:r>
                  <a:rPr lang="ar-SA" dirty="0" smtClean="0"/>
                  <a:t>يمكن حساب العائد المطلوب من سهم معين باستخدام </a:t>
                </a:r>
                <a:r>
                  <a:rPr lang="ar-SA" dirty="0"/>
                  <a:t>هذا النموذج عن طريق استخدام الصيغة التالية: 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𝑅𝑎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𝑅𝑓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𝑅𝑚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𝑅𝑓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ar-SA" dirty="0" smtClean="0"/>
                  <a:t>حيث: </a:t>
                </a:r>
              </a:p>
              <a:p>
                <a:r>
                  <a:rPr lang="en-US" dirty="0" smtClean="0"/>
                  <a:t>Ra</a:t>
                </a:r>
                <a:r>
                  <a:rPr lang="ar-SA" dirty="0" smtClean="0"/>
                  <a:t>= العائد المتوقع من السهم </a:t>
                </a:r>
                <a:r>
                  <a:rPr lang="en-US" dirty="0" smtClean="0"/>
                  <a:t>A </a:t>
                </a:r>
              </a:p>
              <a:p>
                <a:r>
                  <a:rPr lang="en-US" dirty="0" err="1" smtClean="0"/>
                  <a:t>Rf</a:t>
                </a:r>
                <a:r>
                  <a:rPr lang="ar-SA" dirty="0" smtClean="0"/>
                  <a:t>= العائد الخالي من المخاطر </a:t>
                </a:r>
              </a:p>
              <a:p>
                <a:r>
                  <a:rPr lang="en-US" dirty="0" smtClean="0"/>
                  <a:t>Ba</a:t>
                </a:r>
                <a:r>
                  <a:rPr lang="ar-SA" dirty="0" smtClean="0"/>
                  <a:t>= معامل بيتا للسهم </a:t>
                </a:r>
                <a:r>
                  <a:rPr lang="en-US" dirty="0" smtClean="0"/>
                  <a:t>A </a:t>
                </a:r>
              </a:p>
              <a:p>
                <a:r>
                  <a:rPr lang="en-US" dirty="0" smtClean="0"/>
                  <a:t>Rm</a:t>
                </a:r>
                <a:r>
                  <a:rPr lang="ar-SA" dirty="0" smtClean="0"/>
                  <a:t>= العائد المتوقع من محفظة السوق </a:t>
                </a:r>
                <a:r>
                  <a:rPr lang="en-US" dirty="0" smtClean="0"/>
                  <a:t>M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381000" y="1600201"/>
                <a:ext cx="9033362" cy="4525963"/>
              </a:xfrm>
              <a:blipFill rotWithShape="1">
                <a:blip r:embed="rId2" cstate="print"/>
                <a:stretch>
                  <a:fillRect t="-1348" r="-1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64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ملاحظات: </a:t>
            </a:r>
          </a:p>
          <a:p>
            <a:r>
              <a:rPr lang="ar-SA" dirty="0" smtClean="0"/>
              <a:t>1- (</a:t>
            </a:r>
            <a:r>
              <a:rPr lang="en-US" dirty="0" smtClean="0"/>
              <a:t>Rm-</a:t>
            </a:r>
            <a:r>
              <a:rPr lang="en-US" dirty="0" err="1" smtClean="0"/>
              <a:t>Rf</a:t>
            </a:r>
            <a:r>
              <a:rPr lang="ar-SA" dirty="0" smtClean="0"/>
              <a:t>) هذا الشق من المعادلة يمثل علاوة تحمل مخاطر السوق </a:t>
            </a:r>
          </a:p>
          <a:p>
            <a:r>
              <a:rPr lang="ar-SA" dirty="0" smtClean="0"/>
              <a:t>2- </a:t>
            </a:r>
            <a:r>
              <a:rPr lang="en-US" dirty="0" smtClean="0"/>
              <a:t>Ba*(Rm-</a:t>
            </a:r>
            <a:r>
              <a:rPr lang="en-US" dirty="0" err="1" smtClean="0"/>
              <a:t>Rf</a:t>
            </a:r>
            <a:r>
              <a:rPr lang="en-US" dirty="0" smtClean="0"/>
              <a:t>)</a:t>
            </a:r>
            <a:r>
              <a:rPr lang="ar-SA" dirty="0" smtClean="0"/>
              <a:t> هذا الشق يمثل علاوة تحمل مخاطر السهم </a:t>
            </a:r>
          </a:p>
          <a:p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386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 smtClean="0"/>
              <a:t>اذا كان معامل العائد على الاستثمارات عديمة المخاطرة 10% وعائد محفظة السوق15% و معامل بيتا لأسهم شركة جرير 1.5. فما معدل العائد المتوقع لسهم شركة جرير ؟ </a:t>
            </a:r>
          </a:p>
          <a:p>
            <a:endParaRPr lang="ar-SA" dirty="0"/>
          </a:p>
          <a:p>
            <a:r>
              <a:rPr lang="ar-SA" dirty="0"/>
              <a:t> </a:t>
            </a:r>
            <a:r>
              <a:rPr lang="ar-SA" dirty="0" smtClean="0"/>
              <a:t>العائد المتوقع =     </a:t>
            </a:r>
            <a:r>
              <a:rPr lang="en-US" dirty="0" smtClean="0"/>
              <a:t>0.1+(1.5*(0.15-0.1) =17.5%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495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168</TotalTime>
  <Words>627</Words>
  <Application>Microsoft Office PowerPoint</Application>
  <PresentationFormat>A4 Paper (210x297 mm)‎</PresentationFormat>
  <Paragraphs>120</Paragraphs>
  <Slides>18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فورم لكلية ادارة الاعمال</vt:lpstr>
      <vt:lpstr>الشريحة 1</vt:lpstr>
      <vt:lpstr>المحاضرة الخامسة</vt:lpstr>
      <vt:lpstr>مصادر المخاطر المنتظمة </vt:lpstr>
      <vt:lpstr>مثال:</vt:lpstr>
      <vt:lpstr>حساب نسبة التغير في عائد السهم بمعامل بيتا: </vt:lpstr>
      <vt:lpstr>حساب معامل بيتا. </vt:lpstr>
      <vt:lpstr>حساب الانحراف المشترك (التغاير) بين عائدات السهم وعائد السوق </vt:lpstr>
      <vt:lpstr>حساب تباين عوائد السوق </vt:lpstr>
      <vt:lpstr>مثال:  </vt:lpstr>
      <vt:lpstr>أولا: حساب متوسط العائد :</vt:lpstr>
      <vt:lpstr>ثانيا: حساب الانحراف المشترك (التغاير)</vt:lpstr>
      <vt:lpstr>ثالثا: حساب تباين السوق </vt:lpstr>
      <vt:lpstr>رابعا: حساب قيمة معامل بيتا </vt:lpstr>
      <vt:lpstr>نموذج تسعير الأصول المالية :</vt:lpstr>
      <vt:lpstr>تابع: </vt:lpstr>
      <vt:lpstr>تابع:</vt:lpstr>
      <vt:lpstr>مثال: 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kfu</cp:lastModifiedBy>
  <cp:revision>30</cp:revision>
  <dcterms:created xsi:type="dcterms:W3CDTF">2014-03-02T14:56:03Z</dcterms:created>
  <dcterms:modified xsi:type="dcterms:W3CDTF">2014-03-03T10:16:42Z</dcterms:modified>
</cp:coreProperties>
</file>