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10" r:id="rId3"/>
    <p:sldId id="311" r:id="rId4"/>
    <p:sldId id="312" r:id="rId5"/>
    <p:sldId id="314" r:id="rId6"/>
    <p:sldId id="313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4" autoAdjust="0"/>
  </p:normalViewPr>
  <p:slideViewPr>
    <p:cSldViewPr>
      <p:cViewPr varScale="1">
        <p:scale>
          <a:sx n="74" d="100"/>
          <a:sy n="74" d="100"/>
        </p:scale>
        <p:origin x="-210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مالية (2)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أ/عبدالله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الجغيمان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السادسة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الموازنة الرأسمالية وتحليل الخطر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dirty="0"/>
              <a:t>إن افتراض عنصر التأكد التام في </a:t>
            </a:r>
            <a:r>
              <a:rPr lang="ar-SA" sz="2800" dirty="0" smtClean="0"/>
              <a:t>تحصيل </a:t>
            </a:r>
            <a:r>
              <a:rPr lang="ar-SA" sz="2800" dirty="0"/>
              <a:t>التدفقات </a:t>
            </a:r>
            <a:r>
              <a:rPr lang="ar-SA" sz="2800" dirty="0" smtClean="0"/>
              <a:t>النقدية وتقويم المشروعات</a:t>
            </a:r>
            <a:r>
              <a:rPr lang="ar-SA" sz="2800" dirty="0"/>
              <a:t> </a:t>
            </a:r>
            <a:r>
              <a:rPr lang="ar-SA" sz="2800" dirty="0" err="1" smtClean="0"/>
              <a:t>الإستثماریة</a:t>
            </a:r>
            <a:r>
              <a:rPr lang="ar-SA" sz="2800" dirty="0" smtClean="0"/>
              <a:t> </a:t>
            </a:r>
            <a:r>
              <a:rPr lang="ar-SA" sz="2800" dirty="0" err="1"/>
              <a:t>یعتبر</a:t>
            </a:r>
            <a:r>
              <a:rPr lang="ar-SA" sz="2800" dirty="0"/>
              <a:t> افتراضا </a:t>
            </a:r>
            <a:r>
              <a:rPr lang="ar-SA" sz="2800" dirty="0" err="1"/>
              <a:t>غیر</a:t>
            </a:r>
            <a:r>
              <a:rPr lang="ar-SA" sz="2800" dirty="0"/>
              <a:t> عملي ، </a:t>
            </a:r>
            <a:r>
              <a:rPr lang="ar-SA" sz="2800" dirty="0" err="1"/>
              <a:t>نظرآ</a:t>
            </a:r>
            <a:r>
              <a:rPr lang="ar-SA" sz="2800" dirty="0"/>
              <a:t> لأن التدفقات </a:t>
            </a:r>
            <a:r>
              <a:rPr lang="ar-SA" sz="2800" dirty="0" err="1" smtClean="0"/>
              <a:t>النقدیة</a:t>
            </a:r>
            <a:r>
              <a:rPr lang="ar-SA" sz="2800" dirty="0" smtClean="0"/>
              <a:t> المرتقبة من المشروعات </a:t>
            </a:r>
            <a:r>
              <a:rPr lang="ar-SA" sz="2800" dirty="0" err="1" smtClean="0"/>
              <a:t>الإستثماریة</a:t>
            </a:r>
            <a:r>
              <a:rPr lang="ar-SA" sz="2800" dirty="0" smtClean="0"/>
              <a:t> </a:t>
            </a:r>
            <a:r>
              <a:rPr lang="ar-SA" sz="2800" dirty="0"/>
              <a:t>تتعلق بالمستقبل وتتوقف على عدد </a:t>
            </a:r>
            <a:r>
              <a:rPr lang="ar-SA" sz="2800" dirty="0" err="1"/>
              <a:t>كبیر</a:t>
            </a:r>
            <a:r>
              <a:rPr lang="ar-SA" sz="2800" dirty="0"/>
              <a:t> من العوامل </a:t>
            </a:r>
            <a:r>
              <a:rPr lang="ar-SA" sz="2800" dirty="0" smtClean="0"/>
              <a:t>التي</a:t>
            </a:r>
            <a:r>
              <a:rPr lang="ar-SA" sz="2800" dirty="0"/>
              <a:t> </a:t>
            </a:r>
            <a:r>
              <a:rPr lang="ar-SA" sz="2800" dirty="0" smtClean="0"/>
              <a:t>تؤثر </a:t>
            </a:r>
            <a:r>
              <a:rPr lang="ar-SA" sz="2800" dirty="0"/>
              <a:t>في </a:t>
            </a:r>
            <a:r>
              <a:rPr lang="ar-SA" sz="2800" dirty="0" err="1"/>
              <a:t>تقدیر</a:t>
            </a:r>
            <a:r>
              <a:rPr lang="ar-SA" sz="2800" dirty="0"/>
              <a:t> التدفقات </a:t>
            </a:r>
            <a:r>
              <a:rPr lang="ar-SA" sz="2800" dirty="0" err="1" smtClean="0"/>
              <a:t>النقدیة</a:t>
            </a:r>
            <a:r>
              <a:rPr lang="ar-SA" sz="2800" dirty="0" smtClean="0"/>
              <a:t> </a:t>
            </a:r>
            <a:r>
              <a:rPr lang="ar-SA" sz="2800" dirty="0"/>
              <a:t>وبالتالي في قرار </a:t>
            </a:r>
            <a:r>
              <a:rPr lang="ar-SA" sz="2800" dirty="0" err="1" smtClean="0"/>
              <a:t>الإستثمار</a:t>
            </a:r>
            <a:r>
              <a:rPr lang="ar-SA" sz="2800" dirty="0" smtClean="0"/>
              <a:t>.</a:t>
            </a:r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dirty="0"/>
              <a:t>إن </a:t>
            </a:r>
            <a:r>
              <a:rPr lang="ar-SA" sz="2800" dirty="0" err="1"/>
              <a:t>أسالیب</a:t>
            </a:r>
            <a:r>
              <a:rPr lang="ar-SA" sz="2800" dirty="0"/>
              <a:t> </a:t>
            </a:r>
            <a:r>
              <a:rPr lang="ar-SA" sz="2800" dirty="0" err="1"/>
              <a:t>تقویم</a:t>
            </a:r>
            <a:r>
              <a:rPr lang="ar-SA" sz="2800" dirty="0"/>
              <a:t> المشروعات </a:t>
            </a:r>
            <a:r>
              <a:rPr lang="ar-SA" sz="2800" dirty="0" err="1" smtClean="0"/>
              <a:t>الإستثماریة</a:t>
            </a:r>
            <a:r>
              <a:rPr lang="ar-SA" sz="2800" dirty="0" smtClean="0"/>
              <a:t> </a:t>
            </a:r>
            <a:r>
              <a:rPr lang="ar-SA" sz="2800" dirty="0"/>
              <a:t>التي تم التطرق </a:t>
            </a:r>
            <a:r>
              <a:rPr lang="ar-SA" sz="2800" dirty="0" err="1"/>
              <a:t>إلیھا</a:t>
            </a:r>
            <a:r>
              <a:rPr lang="ar-SA" sz="2800" dirty="0"/>
              <a:t> سابقا لا تأخذ </a:t>
            </a:r>
            <a:r>
              <a:rPr lang="ar-SA" sz="2800" dirty="0" err="1" smtClean="0"/>
              <a:t>بعین</a:t>
            </a:r>
            <a:r>
              <a:rPr lang="ar-SA" sz="2800" dirty="0" smtClean="0"/>
              <a:t> </a:t>
            </a:r>
            <a:r>
              <a:rPr lang="ar-SA" sz="2800" dirty="0" err="1" smtClean="0"/>
              <a:t>الإعتبارعنصر</a:t>
            </a:r>
            <a:r>
              <a:rPr lang="ar-SA" sz="2800" dirty="0" smtClean="0"/>
              <a:t> </a:t>
            </a:r>
            <a:r>
              <a:rPr lang="ar-SA" sz="2800" dirty="0" err="1" smtClean="0"/>
              <a:t>المخاطره</a:t>
            </a:r>
            <a:r>
              <a:rPr lang="ar-SA" sz="2800" dirty="0" smtClean="0"/>
              <a:t>.</a:t>
            </a:r>
            <a:endParaRPr lang="ar-SA" sz="2800" dirty="0"/>
          </a:p>
          <a:p>
            <a:pPr marL="457200" indent="-457200" rtl="1">
              <a:buFont typeface="Wingdings" panose="05000000000000000000" pitchFamily="2" charset="2"/>
              <a:buChar char="q"/>
            </a:pPr>
            <a:r>
              <a:rPr lang="ar-SA" sz="2800" dirty="0" smtClean="0"/>
              <a:t> </a:t>
            </a:r>
            <a:r>
              <a:rPr lang="ar-SA" sz="2800" dirty="0" err="1" smtClean="0"/>
              <a:t>یركز</a:t>
            </a:r>
            <a:r>
              <a:rPr lang="ar-SA" sz="2800" dirty="0" smtClean="0"/>
              <a:t> </a:t>
            </a:r>
            <a:r>
              <a:rPr lang="ar-SA" sz="2800" dirty="0" err="1"/>
              <a:t>ھذا</a:t>
            </a:r>
            <a:r>
              <a:rPr lang="ar-SA" sz="2800" dirty="0"/>
              <a:t> الفصل على التعرف على </a:t>
            </a:r>
            <a:r>
              <a:rPr lang="ar-SA" sz="2800" dirty="0" err="1"/>
              <a:t>أسالیب</a:t>
            </a:r>
            <a:r>
              <a:rPr lang="ar-SA" sz="2800" dirty="0"/>
              <a:t> </a:t>
            </a:r>
            <a:r>
              <a:rPr lang="ar-SA" sz="2800" dirty="0" err="1"/>
              <a:t>التقویم</a:t>
            </a:r>
            <a:r>
              <a:rPr lang="ar-SA" sz="2800" dirty="0"/>
              <a:t> التي تأخذ </a:t>
            </a:r>
            <a:r>
              <a:rPr lang="ar-SA" sz="2800" dirty="0" err="1"/>
              <a:t>بعین</a:t>
            </a:r>
            <a:r>
              <a:rPr lang="ar-SA" sz="2800" dirty="0"/>
              <a:t> </a:t>
            </a:r>
            <a:r>
              <a:rPr lang="ar-SA" sz="2800" dirty="0" err="1"/>
              <a:t>الإعتبار</a:t>
            </a:r>
            <a:r>
              <a:rPr lang="ar-SA" sz="2800" dirty="0"/>
              <a:t> </a:t>
            </a:r>
            <a:r>
              <a:rPr lang="ar-SA" sz="2800" dirty="0" smtClean="0"/>
              <a:t>عنصر </a:t>
            </a:r>
            <a:r>
              <a:rPr lang="ar-SA" sz="2800" dirty="0" err="1" smtClean="0"/>
              <a:t>المخاطره</a:t>
            </a:r>
            <a:r>
              <a:rPr lang="ar-SA" sz="2800" dirty="0" smtClean="0"/>
              <a:t>.</a:t>
            </a:r>
            <a:endParaRPr lang="ar-SA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الموازنة الرأسمالية وتحليل الخطر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أولا: طريقة معامل معادل التأكد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533400" y="1600201"/>
            <a:ext cx="8880962" cy="4525963"/>
          </a:xfrm>
        </p:spPr>
        <p:txBody>
          <a:bodyPr/>
          <a:lstStyle/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/>
              <a:t>تعمل </a:t>
            </a:r>
            <a:r>
              <a:rPr lang="ar-SA" dirty="0" err="1"/>
              <a:t>ھذه</a:t>
            </a:r>
            <a:r>
              <a:rPr lang="ar-SA" dirty="0"/>
              <a:t> </a:t>
            </a:r>
            <a:r>
              <a:rPr lang="ar-SA" dirty="0" err="1" smtClean="0"/>
              <a:t>الطریقة</a:t>
            </a:r>
            <a:r>
              <a:rPr lang="ar-SA" dirty="0" smtClean="0"/>
              <a:t> على </a:t>
            </a:r>
            <a:r>
              <a:rPr lang="ar-SA" dirty="0"/>
              <a:t>معالجة المخاطر عند </a:t>
            </a:r>
            <a:r>
              <a:rPr lang="ar-SA" dirty="0" err="1"/>
              <a:t>تقویم</a:t>
            </a:r>
            <a:r>
              <a:rPr lang="ar-SA" dirty="0"/>
              <a:t> </a:t>
            </a:r>
            <a:r>
              <a:rPr lang="ar-SA" dirty="0" smtClean="0"/>
              <a:t>المشروعات </a:t>
            </a:r>
            <a:r>
              <a:rPr lang="ar-SA" dirty="0" err="1" smtClean="0"/>
              <a:t>الإستثماریة</a:t>
            </a:r>
            <a:r>
              <a:rPr lang="ar-SA" dirty="0" smtClean="0"/>
              <a:t> من خلال </a:t>
            </a:r>
            <a:r>
              <a:rPr lang="ar-SA" dirty="0" err="1"/>
              <a:t>تعدیل</a:t>
            </a:r>
            <a:r>
              <a:rPr lang="ar-SA" dirty="0"/>
              <a:t> التدفقات </a:t>
            </a:r>
            <a:r>
              <a:rPr lang="ar-SA" dirty="0" err="1" smtClean="0"/>
              <a:t>النقدیة</a:t>
            </a:r>
            <a:r>
              <a:rPr lang="ar-SA" dirty="0" smtClean="0"/>
              <a:t> </a:t>
            </a:r>
            <a:r>
              <a:rPr lang="ar-SA" dirty="0" err="1" smtClean="0"/>
              <a:t>الغیر</a:t>
            </a:r>
            <a:r>
              <a:rPr lang="ar-SA" dirty="0" smtClean="0"/>
              <a:t> مؤكده </a:t>
            </a:r>
            <a:r>
              <a:rPr lang="ar-SA" dirty="0"/>
              <a:t>لتصبح </a:t>
            </a:r>
            <a:r>
              <a:rPr lang="ar-SA" dirty="0" smtClean="0"/>
              <a:t>مؤكده</a:t>
            </a:r>
          </a:p>
          <a:p>
            <a:pPr marL="0" indent="0"/>
            <a:endParaRPr lang="ar-SA" dirty="0"/>
          </a:p>
          <a:p>
            <a:r>
              <a:rPr lang="ar-SA" b="1" dirty="0"/>
              <a:t>مثال :</a:t>
            </a:r>
          </a:p>
          <a:p>
            <a:r>
              <a:rPr lang="ar-SA" dirty="0"/>
              <a:t>إذا توفرت لدى أحد </a:t>
            </a:r>
            <a:r>
              <a:rPr lang="ar-SA" dirty="0" err="1"/>
              <a:t>المستثمرین</a:t>
            </a:r>
            <a:r>
              <a:rPr lang="ar-SA" dirty="0"/>
              <a:t> فرصة </a:t>
            </a:r>
            <a:r>
              <a:rPr lang="ar-SA" dirty="0" err="1"/>
              <a:t>الإستثمار</a:t>
            </a:r>
            <a:r>
              <a:rPr lang="ar-SA" dirty="0"/>
              <a:t> في مشروع استثماري </a:t>
            </a:r>
            <a:r>
              <a:rPr lang="ar-SA" dirty="0" err="1" smtClean="0"/>
              <a:t>یمكنة</a:t>
            </a:r>
            <a:r>
              <a:rPr lang="ar-SA" dirty="0" smtClean="0"/>
              <a:t> من أن </a:t>
            </a:r>
            <a:r>
              <a:rPr lang="ar-SA" dirty="0" err="1" smtClean="0"/>
              <a:t>یحقق</a:t>
            </a:r>
            <a:r>
              <a:rPr lang="ar-SA" dirty="0" smtClean="0"/>
              <a:t> </a:t>
            </a:r>
            <a:r>
              <a:rPr lang="ar-SA" dirty="0"/>
              <a:t>عوائد </a:t>
            </a:r>
            <a:r>
              <a:rPr lang="ar-SA" dirty="0" smtClean="0"/>
              <a:t>محتملة </a:t>
            </a:r>
            <a:r>
              <a:rPr lang="ar-SA" dirty="0"/>
              <a:t>إما 20000 ﷼ أو صفر ﷼ باحتمالات </a:t>
            </a:r>
            <a:r>
              <a:rPr lang="ar-SA" dirty="0" err="1" smtClean="0"/>
              <a:t>متساویة</a:t>
            </a:r>
            <a:r>
              <a:rPr lang="ar-SA" dirty="0" smtClean="0"/>
              <a:t>  </a:t>
            </a:r>
            <a:r>
              <a:rPr lang="ar-SA" dirty="0"/>
              <a:t>( </a:t>
            </a:r>
            <a:r>
              <a:rPr lang="ar-SA" dirty="0" smtClean="0"/>
              <a:t>50%)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5021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/>
              <a:t>العائد المتوقع من </a:t>
            </a:r>
            <a:r>
              <a:rPr lang="ar-SA" sz="2800" dirty="0" err="1"/>
              <a:t>ھذا</a:t>
            </a:r>
            <a:r>
              <a:rPr lang="ar-SA" sz="2800" dirty="0"/>
              <a:t> </a:t>
            </a:r>
            <a:r>
              <a:rPr lang="ar-SA" sz="2800" dirty="0" err="1"/>
              <a:t>الإستثمار</a:t>
            </a:r>
            <a:r>
              <a:rPr lang="ar-SA" sz="2800" dirty="0"/>
              <a:t> ( </a:t>
            </a:r>
            <a:r>
              <a:rPr lang="ar-SA" sz="2800" dirty="0" err="1"/>
              <a:t>غیر</a:t>
            </a:r>
            <a:r>
              <a:rPr lang="ar-SA" sz="2800" dirty="0"/>
              <a:t> مؤكد ) </a:t>
            </a:r>
            <a:r>
              <a:rPr lang="ar-SA" sz="2800" dirty="0" smtClean="0"/>
              <a:t>:</a:t>
            </a:r>
          </a:p>
          <a:p>
            <a:pPr rtl="1"/>
            <a:r>
              <a:rPr lang="ar-SA" sz="2800" dirty="0" smtClean="0"/>
              <a:t> </a:t>
            </a:r>
            <a:r>
              <a:rPr lang="ar-SA" sz="2800" dirty="0"/>
              <a:t>العائد المتوقع من </a:t>
            </a:r>
            <a:r>
              <a:rPr lang="ar-SA" sz="2800" dirty="0" err="1"/>
              <a:t>الإستثمار</a:t>
            </a:r>
            <a:r>
              <a:rPr lang="ar-SA" sz="2800" dirty="0"/>
              <a:t> = </a:t>
            </a:r>
            <a:r>
              <a:rPr lang="ar-SA" sz="2800" dirty="0" smtClean="0"/>
              <a:t>(20000×0.5)+(0×0.5)= 10000 ريال</a:t>
            </a:r>
          </a:p>
          <a:p>
            <a:pPr rtl="1"/>
            <a:endParaRPr lang="ar-SA" sz="2800" dirty="0" smtClean="0"/>
          </a:p>
          <a:p>
            <a:pPr rtl="1"/>
            <a:endParaRPr lang="ar-SA" sz="2800" dirty="0"/>
          </a:p>
          <a:p>
            <a:pPr rtl="1"/>
            <a:r>
              <a:rPr lang="ar-SA" sz="2800" dirty="0" smtClean="0"/>
              <a:t>لو </a:t>
            </a:r>
            <a:r>
              <a:rPr lang="ar-SA" sz="2800" dirty="0"/>
              <a:t>تصورنا أن </a:t>
            </a:r>
            <a:r>
              <a:rPr lang="ar-SA" sz="2800" dirty="0" err="1"/>
              <a:t>ھذا</a:t>
            </a:r>
            <a:r>
              <a:rPr lang="ar-SA" sz="2800" dirty="0"/>
              <a:t> المستثمر تتساوى عنده منفعة </a:t>
            </a:r>
            <a:r>
              <a:rPr lang="ar-SA" sz="2800" dirty="0" err="1"/>
              <a:t>تحقیق</a:t>
            </a:r>
            <a:r>
              <a:rPr lang="ar-SA" sz="2800" dirty="0"/>
              <a:t> مبلغ 8000 ﷼ مؤكده </a:t>
            </a:r>
            <a:r>
              <a:rPr lang="ar-SA" sz="2800" dirty="0" smtClean="0"/>
              <a:t>مع </a:t>
            </a:r>
            <a:r>
              <a:rPr lang="ar-SA" sz="2800" dirty="0" err="1" smtClean="0"/>
              <a:t>تحقیق</a:t>
            </a:r>
            <a:r>
              <a:rPr lang="ar-SA" sz="2800" dirty="0" smtClean="0"/>
              <a:t> </a:t>
            </a:r>
            <a:r>
              <a:rPr lang="ar-SA" sz="2800" dirty="0"/>
              <a:t>مبلغ 10000 </a:t>
            </a:r>
            <a:r>
              <a:rPr lang="ar-SA" sz="2800" dirty="0" err="1"/>
              <a:t>غیر</a:t>
            </a:r>
            <a:r>
              <a:rPr lang="ar-SA" sz="2800" dirty="0"/>
              <a:t> مؤكده ، </a:t>
            </a:r>
            <a:r>
              <a:rPr lang="ar-SA" sz="2800" dirty="0" err="1" smtClean="0"/>
              <a:t>فإنة</a:t>
            </a:r>
            <a:r>
              <a:rPr lang="ar-SA" sz="2800" dirty="0" smtClean="0"/>
              <a:t> </a:t>
            </a:r>
            <a:r>
              <a:rPr lang="ar-SA" sz="2800" dirty="0" err="1"/>
              <a:t>یمكن</a:t>
            </a:r>
            <a:r>
              <a:rPr lang="ar-SA" sz="2800" dirty="0"/>
              <a:t> القول أن </a:t>
            </a:r>
            <a:r>
              <a:rPr lang="ar-SA" sz="2800" dirty="0" smtClean="0"/>
              <a:t>: </a:t>
            </a:r>
          </a:p>
          <a:p>
            <a:pPr algn="ctr" rtl="1"/>
            <a:r>
              <a:rPr lang="ar-SA" sz="2800" dirty="0" smtClean="0"/>
              <a:t>8000 </a:t>
            </a:r>
            <a:r>
              <a:rPr lang="ar-SA" sz="2800" dirty="0"/>
              <a:t>﷼ ( مؤكده ) = 10000 ﷼ ( </a:t>
            </a:r>
            <a:r>
              <a:rPr lang="ar-SA" sz="2800" dirty="0" err="1"/>
              <a:t>غیر</a:t>
            </a:r>
            <a:r>
              <a:rPr lang="ar-SA" sz="2800" dirty="0"/>
              <a:t> مؤكده )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609600" y="1600201"/>
            <a:ext cx="8804762" cy="4525963"/>
          </a:xfrm>
        </p:spPr>
        <p:txBody>
          <a:bodyPr/>
          <a:lstStyle/>
          <a:p>
            <a:r>
              <a:rPr lang="ar-SA" sz="2400" dirty="0" smtClean="0"/>
              <a:t>من خلال التحليل السابق يمكن حساب معامل معادل التأكد كالتالي: </a:t>
            </a:r>
          </a:p>
          <a:p>
            <a:endParaRPr lang="ar-SA" sz="2400" dirty="0" smtClean="0"/>
          </a:p>
          <a:p>
            <a:endParaRPr lang="ar-SA" sz="2400" dirty="0"/>
          </a:p>
          <a:p>
            <a:r>
              <a:rPr lang="ar-SA" sz="2400" b="1" dirty="0" err="1"/>
              <a:t>حیث</a:t>
            </a:r>
            <a:r>
              <a:rPr lang="ar-SA" sz="2400" b="1" dirty="0"/>
              <a:t> :</a:t>
            </a:r>
          </a:p>
          <a:p>
            <a:r>
              <a:rPr lang="ar-SA" sz="2400" dirty="0" smtClean="0"/>
              <a:t>      = </a:t>
            </a:r>
            <a:r>
              <a:rPr lang="ar-SA" sz="2400" dirty="0"/>
              <a:t>معامل معادل التأكد وتتراوح </a:t>
            </a:r>
            <a:r>
              <a:rPr lang="ar-SA" sz="2400" dirty="0" err="1"/>
              <a:t>قیمتھا</a:t>
            </a:r>
            <a:r>
              <a:rPr lang="ar-SA" sz="2400" dirty="0"/>
              <a:t> </a:t>
            </a:r>
            <a:r>
              <a:rPr lang="ar-SA" sz="2400" dirty="0" err="1"/>
              <a:t>بین</a:t>
            </a:r>
            <a:r>
              <a:rPr lang="ar-SA" sz="2400" dirty="0"/>
              <a:t> الصفر والواحد </a:t>
            </a:r>
            <a:r>
              <a:rPr lang="ar-SA" sz="2400" dirty="0" err="1"/>
              <a:t>الصحیح</a:t>
            </a:r>
            <a:endParaRPr lang="ar-SA" sz="2400" dirty="0"/>
          </a:p>
          <a:p>
            <a:r>
              <a:rPr lang="en-US" sz="2400" dirty="0" err="1" smtClean="0"/>
              <a:t>CCFi</a:t>
            </a:r>
            <a:r>
              <a:rPr lang="ar-SA" sz="2400" dirty="0" smtClean="0"/>
              <a:t>= </a:t>
            </a:r>
            <a:r>
              <a:rPr lang="ar-SA" sz="2400" dirty="0"/>
              <a:t>التدفقات </a:t>
            </a:r>
            <a:r>
              <a:rPr lang="ar-SA" sz="2400" dirty="0" err="1"/>
              <a:t>النقدیة</a:t>
            </a:r>
            <a:r>
              <a:rPr lang="ar-SA" sz="2400" dirty="0"/>
              <a:t> </a:t>
            </a:r>
            <a:r>
              <a:rPr lang="ar-SA" sz="2400" dirty="0" err="1"/>
              <a:t>المؤكده</a:t>
            </a:r>
            <a:r>
              <a:rPr lang="ar-SA" sz="2400" dirty="0"/>
              <a:t> </a:t>
            </a:r>
            <a:r>
              <a:rPr lang="ar-SA" sz="2400" dirty="0" err="1"/>
              <a:t>للفتره</a:t>
            </a:r>
            <a:r>
              <a:rPr lang="ar-SA" sz="2400" dirty="0"/>
              <a:t> </a:t>
            </a:r>
            <a:r>
              <a:rPr lang="en-US" sz="2400" dirty="0" err="1" smtClean="0"/>
              <a:t>i</a:t>
            </a:r>
            <a:endParaRPr lang="en-US" sz="2400" dirty="0"/>
          </a:p>
          <a:p>
            <a:r>
              <a:rPr lang="en-US" sz="2400" dirty="0" err="1" smtClean="0"/>
              <a:t>RCFi</a:t>
            </a:r>
            <a:r>
              <a:rPr lang="ar-SA" sz="2400" dirty="0" smtClean="0"/>
              <a:t>= التدفقات </a:t>
            </a:r>
            <a:r>
              <a:rPr lang="ar-SA" sz="2400" dirty="0" err="1" smtClean="0"/>
              <a:t>النقدیة</a:t>
            </a:r>
            <a:r>
              <a:rPr lang="ar-SA" sz="2400" dirty="0" smtClean="0"/>
              <a:t> </a:t>
            </a:r>
            <a:r>
              <a:rPr lang="ar-SA" sz="2400" dirty="0" err="1" smtClean="0"/>
              <a:t>الغیر</a:t>
            </a:r>
            <a:r>
              <a:rPr lang="ar-SA" sz="2400" dirty="0" smtClean="0"/>
              <a:t> مؤكده </a:t>
            </a:r>
            <a:r>
              <a:rPr lang="ar-SA" sz="2400" dirty="0" err="1"/>
              <a:t>للفتره</a:t>
            </a:r>
            <a:r>
              <a:rPr lang="ar-SA" sz="2400" dirty="0"/>
              <a:t> </a:t>
            </a:r>
            <a:r>
              <a:rPr lang="en-US" sz="2400" dirty="0" smtClean="0"/>
              <a:t>I</a:t>
            </a:r>
          </a:p>
          <a:p>
            <a:endParaRPr lang="en-US" sz="2400" dirty="0" smtClean="0"/>
          </a:p>
          <a:p>
            <a:r>
              <a:rPr lang="ar-SA" sz="2400" dirty="0" err="1" smtClean="0"/>
              <a:t>وعلی</a:t>
            </a:r>
            <a:r>
              <a:rPr lang="ar-SA" sz="2400" dirty="0" err="1"/>
              <a:t>ه</a:t>
            </a:r>
            <a:r>
              <a:rPr lang="ar-SA" sz="2400" dirty="0" smtClean="0"/>
              <a:t> </a:t>
            </a:r>
            <a:r>
              <a:rPr lang="ar-SA" sz="2400" dirty="0" err="1"/>
              <a:t>یمكن</a:t>
            </a:r>
            <a:r>
              <a:rPr lang="ar-SA" sz="2400" dirty="0"/>
              <a:t> حساب التدفقات </a:t>
            </a:r>
            <a:r>
              <a:rPr lang="ar-SA" sz="2400" dirty="0" err="1" smtClean="0"/>
              <a:t>النقدیة</a:t>
            </a:r>
            <a:r>
              <a:rPr lang="ar-SA" sz="2400" dirty="0" smtClean="0"/>
              <a:t> </a:t>
            </a:r>
            <a:r>
              <a:rPr lang="ar-SA" sz="2400" dirty="0" err="1"/>
              <a:t>المؤكده</a:t>
            </a:r>
            <a:r>
              <a:rPr lang="ar-SA" sz="2400" dirty="0"/>
              <a:t> </a:t>
            </a:r>
            <a:r>
              <a:rPr lang="ar-SA" sz="2400" dirty="0" smtClean="0"/>
              <a:t>= 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133600"/>
            <a:ext cx="2047875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15400" y="3352800"/>
            <a:ext cx="3905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105400"/>
            <a:ext cx="30861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5476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685800" y="1600201"/>
            <a:ext cx="8728562" cy="4525963"/>
          </a:xfrm>
        </p:spPr>
        <p:txBody>
          <a:bodyPr/>
          <a:lstStyle/>
          <a:p>
            <a:r>
              <a:rPr lang="ar-SA" sz="2400" dirty="0" smtClean="0">
                <a:solidFill>
                  <a:srgbClr val="FF0000"/>
                </a:solidFill>
              </a:rPr>
              <a:t>ملاحظة: </a:t>
            </a:r>
          </a:p>
          <a:p>
            <a:r>
              <a:rPr lang="ar-SA" sz="2400" dirty="0" smtClean="0"/>
              <a:t>قيمة معامل معادل التأكد تتراوح قيمتها بين 0 و +1</a:t>
            </a:r>
          </a:p>
          <a:p>
            <a:endParaRPr lang="ar-SA" sz="2400" dirty="0"/>
          </a:p>
          <a:p>
            <a:r>
              <a:rPr lang="ar-SA" sz="2400" dirty="0" err="1"/>
              <a:t>بالتطبیق</a:t>
            </a:r>
            <a:r>
              <a:rPr lang="ar-SA" sz="2400" dirty="0"/>
              <a:t> على المثال السابق </a:t>
            </a:r>
            <a:r>
              <a:rPr lang="ar-SA" sz="2400" dirty="0" smtClean="0"/>
              <a:t>:</a:t>
            </a:r>
          </a:p>
          <a:p>
            <a:endParaRPr lang="ar-SA" sz="2400" dirty="0" smtClean="0"/>
          </a:p>
          <a:p>
            <a:r>
              <a:rPr lang="ar-SA" sz="2400" dirty="0" smtClean="0">
                <a:solidFill>
                  <a:srgbClr val="FF0000"/>
                </a:solidFill>
              </a:rPr>
              <a:t>ولحساب التدفقات النقدية المؤكدة نطبق هذه الصيغة :</a:t>
            </a:r>
          </a:p>
          <a:p>
            <a:r>
              <a:rPr lang="ar-SA" sz="2400" dirty="0"/>
              <a:t>وتكون التدفقات </a:t>
            </a:r>
            <a:r>
              <a:rPr lang="ar-SA" sz="2400" dirty="0" smtClean="0"/>
              <a:t>النقدية المؤكدة = 10000*0.8 = 8000 ريال </a:t>
            </a:r>
          </a:p>
          <a:p>
            <a:r>
              <a:rPr lang="ar-SA" sz="2400" dirty="0" err="1"/>
              <a:t>ویمكن</a:t>
            </a:r>
            <a:r>
              <a:rPr lang="ar-SA" sz="2400" dirty="0"/>
              <a:t> استخدام </a:t>
            </a:r>
            <a:r>
              <a:rPr lang="ar-SA" sz="2400" dirty="0" err="1" smtClean="0"/>
              <a:t>ھذه</a:t>
            </a:r>
            <a:r>
              <a:rPr lang="ar-SA" sz="2400" dirty="0" smtClean="0"/>
              <a:t> </a:t>
            </a:r>
            <a:r>
              <a:rPr lang="ar-SA" sz="2400" dirty="0"/>
              <a:t>التدفقات </a:t>
            </a:r>
            <a:r>
              <a:rPr lang="ar-SA" sz="2400" dirty="0" err="1" smtClean="0"/>
              <a:t>النقدیة</a:t>
            </a:r>
            <a:r>
              <a:rPr lang="ar-SA" sz="2400" dirty="0" smtClean="0"/>
              <a:t> المؤكدة </a:t>
            </a:r>
            <a:r>
              <a:rPr lang="ar-SA" sz="2400" dirty="0"/>
              <a:t>في </a:t>
            </a:r>
            <a:r>
              <a:rPr lang="ar-SA" sz="2400" dirty="0" smtClean="0"/>
              <a:t>تقويم </a:t>
            </a:r>
            <a:r>
              <a:rPr lang="ar-SA" sz="2400" dirty="0"/>
              <a:t>المشروعات </a:t>
            </a:r>
            <a:r>
              <a:rPr lang="ar-SA" sz="2400" dirty="0" err="1" smtClean="0"/>
              <a:t>الإستثماریة</a:t>
            </a:r>
            <a:r>
              <a:rPr lang="ar-SA" sz="2400" dirty="0" smtClean="0"/>
              <a:t> </a:t>
            </a:r>
            <a:r>
              <a:rPr lang="ar-SA" sz="2400" dirty="0"/>
              <a:t>بعد</a:t>
            </a:r>
          </a:p>
          <a:p>
            <a:r>
              <a:rPr lang="ar-SA" sz="2400" dirty="0"/>
              <a:t>التخلص من المخاطر </a:t>
            </a:r>
            <a:r>
              <a:rPr lang="ar-SA" sz="2400" dirty="0" smtClean="0"/>
              <a:t>المرتبطة </a:t>
            </a:r>
            <a:r>
              <a:rPr lang="ar-SA" sz="2400" dirty="0"/>
              <a:t>بالتدفقات </a:t>
            </a:r>
            <a:r>
              <a:rPr lang="ar-SA" sz="2400" dirty="0" err="1" smtClean="0"/>
              <a:t>النقدیة</a:t>
            </a:r>
            <a:r>
              <a:rPr lang="ar-SA" sz="2400" dirty="0" smtClean="0"/>
              <a:t> </a:t>
            </a:r>
            <a:r>
              <a:rPr lang="ar-SA" sz="2400" dirty="0" err="1"/>
              <a:t>الغیر</a:t>
            </a:r>
            <a:r>
              <a:rPr lang="ar-SA" sz="2400" dirty="0"/>
              <a:t> </a:t>
            </a:r>
            <a:r>
              <a:rPr lang="ar-SA" sz="2400" dirty="0" smtClean="0"/>
              <a:t>مؤكدة.</a:t>
            </a:r>
          </a:p>
          <a:p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667000"/>
            <a:ext cx="43053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810000"/>
            <a:ext cx="2438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3300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تقويم المشاريع الاستثمارية: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609600" y="1600201"/>
            <a:ext cx="8804762" cy="4525963"/>
          </a:xfrm>
        </p:spPr>
        <p:txBody>
          <a:bodyPr/>
          <a:lstStyle/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 smtClean="0"/>
              <a:t> يمكن تقييم المشاريع الاستثمارية بعد تعديل التدفقات النقدية بأكثر من طريقة مثل :</a:t>
            </a:r>
          </a:p>
          <a:p>
            <a:pPr marL="0" indent="0"/>
            <a:r>
              <a:rPr lang="ar-SA" dirty="0" smtClean="0"/>
              <a:t>1- طريقة صافي القيمة الحالية</a:t>
            </a:r>
          </a:p>
          <a:p>
            <a:pPr marL="0" indent="0"/>
            <a:r>
              <a:rPr lang="ar-SA" dirty="0" smtClean="0"/>
              <a:t>2- معدل العائد الداخلي</a:t>
            </a:r>
          </a:p>
          <a:p>
            <a:pPr marL="0" indent="0"/>
            <a:r>
              <a:rPr lang="ar-SA" dirty="0" smtClean="0"/>
              <a:t>3- مؤشر الربحية </a:t>
            </a:r>
          </a:p>
          <a:p>
            <a:pPr marL="0" indent="0"/>
            <a:r>
              <a:rPr lang="ar-SA" dirty="0" smtClean="0"/>
              <a:t>هنا سوف نعتمد على طريقة صافي القيمة الحالية بعد الحصول على التدفقات النقدية المؤكدة ( أي ازالة الخطر المرتبط بالتدفقات النقدية الغير مؤكدة) </a:t>
            </a:r>
            <a:endParaRPr lang="ar-S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681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9258300" cy="1371600"/>
          </a:xfrm>
        </p:spPr>
        <p:txBody>
          <a:bodyPr/>
          <a:lstStyle/>
          <a:p>
            <a:r>
              <a:rPr lang="ar-SA" sz="3200" dirty="0" err="1" smtClean="0"/>
              <a:t>تقویم</a:t>
            </a:r>
            <a:r>
              <a:rPr lang="ar-SA" sz="3200" dirty="0" smtClean="0"/>
              <a:t> </a:t>
            </a:r>
            <a:r>
              <a:rPr lang="ar-SA" sz="3200" dirty="0"/>
              <a:t>المشروعات </a:t>
            </a:r>
            <a:r>
              <a:rPr lang="ar-SA" sz="3200" dirty="0" err="1" smtClean="0"/>
              <a:t>الإستثماریة</a:t>
            </a:r>
            <a:r>
              <a:rPr lang="ar-SA" sz="3200" dirty="0" smtClean="0"/>
              <a:t> </a:t>
            </a:r>
            <a:r>
              <a:rPr lang="ar-SA" sz="3200" dirty="0" err="1"/>
              <a:t>بطریقة</a:t>
            </a:r>
            <a:r>
              <a:rPr lang="ar-SA" sz="3200" dirty="0"/>
              <a:t> صافي </a:t>
            </a:r>
            <a:r>
              <a:rPr lang="ar-SA" sz="3200" dirty="0" err="1" smtClean="0"/>
              <a:t>القیمة</a:t>
            </a:r>
            <a:r>
              <a:rPr lang="ar-SA" sz="3200" dirty="0" smtClean="0"/>
              <a:t> </a:t>
            </a:r>
            <a:r>
              <a:rPr lang="ar-SA" sz="3200" dirty="0" err="1" smtClean="0"/>
              <a:t>الحالیة</a:t>
            </a:r>
            <a:r>
              <a:rPr lang="ar-SA" sz="3200" dirty="0" smtClean="0"/>
              <a:t> مع تطبيق</a:t>
            </a:r>
            <a:r>
              <a:rPr lang="ar-SA" sz="3200" dirty="0"/>
              <a:t> </a:t>
            </a:r>
            <a:r>
              <a:rPr lang="ar-SA" sz="3200" dirty="0" smtClean="0"/>
              <a:t>معامل </a:t>
            </a:r>
            <a:r>
              <a:rPr lang="ar-SA" sz="3200" dirty="0"/>
              <a:t>معادل التأكد :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228600" y="1447801"/>
            <a:ext cx="9185762" cy="4678364"/>
          </a:xfrm>
        </p:spPr>
        <p:txBody>
          <a:bodyPr/>
          <a:lstStyle/>
          <a:p>
            <a:r>
              <a:rPr lang="ar-SA" sz="2400" dirty="0" smtClean="0"/>
              <a:t>صافي القيمة الحالية = </a:t>
            </a:r>
          </a:p>
          <a:p>
            <a:endParaRPr lang="ar-SA" sz="2400" dirty="0"/>
          </a:p>
          <a:p>
            <a:r>
              <a:rPr lang="ar-SA" sz="2400" dirty="0" smtClean="0"/>
              <a:t>حيث: </a:t>
            </a:r>
          </a:p>
          <a:p>
            <a:r>
              <a:rPr lang="en-US" sz="2400" dirty="0" smtClean="0"/>
              <a:t>NPV</a:t>
            </a:r>
            <a:r>
              <a:rPr lang="ar-SA" sz="2400" dirty="0" smtClean="0"/>
              <a:t>= صافي القيمة الحالية </a:t>
            </a:r>
          </a:p>
          <a:p>
            <a:r>
              <a:rPr lang="ar-SA" sz="2400" dirty="0" smtClean="0"/>
              <a:t>      = معامل معادل التأكد </a:t>
            </a:r>
          </a:p>
          <a:p>
            <a:r>
              <a:rPr lang="en-US" sz="2400" dirty="0" err="1" smtClean="0"/>
              <a:t>RCFi</a:t>
            </a:r>
            <a:r>
              <a:rPr lang="ar-SA" sz="2400" dirty="0" smtClean="0"/>
              <a:t>= التدفقات النقدية </a:t>
            </a:r>
            <a:r>
              <a:rPr lang="ar-SA" sz="2400" dirty="0" err="1" smtClean="0"/>
              <a:t>الغيرمؤكدة</a:t>
            </a:r>
            <a:endParaRPr lang="ar-SA" sz="2400" dirty="0" smtClean="0"/>
          </a:p>
          <a:p>
            <a:r>
              <a:rPr lang="en-US" sz="2400" dirty="0" err="1" smtClean="0"/>
              <a:t>Rf</a:t>
            </a:r>
            <a:r>
              <a:rPr lang="ar-SA" sz="2400" dirty="0" smtClean="0"/>
              <a:t>= معدل العائد على الاستثمارات الخالية من المخاطر (عديمة المخاطرة)</a:t>
            </a:r>
          </a:p>
          <a:p>
            <a:r>
              <a:rPr lang="en-US" sz="2400" dirty="0" smtClean="0"/>
              <a:t>n</a:t>
            </a:r>
            <a:r>
              <a:rPr lang="ar-SA" sz="2400" dirty="0" smtClean="0"/>
              <a:t>= عمر المشروع </a:t>
            </a:r>
          </a:p>
          <a:p>
            <a:r>
              <a:rPr lang="en-US" sz="2400" dirty="0" smtClean="0"/>
              <a:t>K</a:t>
            </a:r>
            <a:r>
              <a:rPr lang="ar-SA" sz="2400" dirty="0" smtClean="0"/>
              <a:t>= القيمة الحالية لتكلفة المشروع 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447800"/>
            <a:ext cx="31337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39200" y="3271838"/>
            <a:ext cx="3333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1414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مثال: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533400" y="1447800"/>
            <a:ext cx="8957162" cy="4602164"/>
          </a:xfrm>
        </p:spPr>
        <p:txBody>
          <a:bodyPr/>
          <a:lstStyle/>
          <a:p>
            <a:r>
              <a:rPr lang="ar-SA" sz="2400" dirty="0"/>
              <a:t>تقوم إحدى الشركات </a:t>
            </a:r>
            <a:r>
              <a:rPr lang="ar-SA" sz="2400" dirty="0" err="1"/>
              <a:t>بتقویم</a:t>
            </a:r>
            <a:r>
              <a:rPr lang="ar-SA" sz="2400" dirty="0"/>
              <a:t> مشروع استثماري بالمعلومات </a:t>
            </a:r>
            <a:r>
              <a:rPr lang="ar-SA" sz="2400" dirty="0" err="1" smtClean="0"/>
              <a:t>التالیة</a:t>
            </a:r>
            <a:r>
              <a:rPr lang="ar-SA" sz="2400" dirty="0" smtClean="0"/>
              <a:t> :</a:t>
            </a:r>
          </a:p>
          <a:p>
            <a:r>
              <a:rPr lang="ar-SA" sz="2400" dirty="0" smtClean="0"/>
              <a:t>تكلفة </a:t>
            </a:r>
            <a:r>
              <a:rPr lang="ar-SA" sz="2400" dirty="0"/>
              <a:t>المشروع = </a:t>
            </a:r>
            <a:r>
              <a:rPr lang="ar-SA" sz="2400" dirty="0" smtClean="0"/>
              <a:t>130000ريال</a:t>
            </a:r>
            <a:endParaRPr lang="ar-SA" sz="2400" dirty="0"/>
          </a:p>
          <a:p>
            <a:r>
              <a:rPr lang="ar-SA" sz="2400" dirty="0" smtClean="0"/>
              <a:t>معدل </a:t>
            </a:r>
            <a:r>
              <a:rPr lang="ar-SA" sz="2400" dirty="0"/>
              <a:t>العائد المطلوب = </a:t>
            </a:r>
            <a:r>
              <a:rPr lang="ar-SA" sz="2400" dirty="0" smtClean="0"/>
              <a:t>12%</a:t>
            </a:r>
            <a:endParaRPr lang="ar-SA" sz="2400" dirty="0"/>
          </a:p>
          <a:p>
            <a:r>
              <a:rPr lang="ar-SA" sz="2400" dirty="0" smtClean="0"/>
              <a:t>معدل </a:t>
            </a:r>
            <a:r>
              <a:rPr lang="ar-SA" sz="2400" dirty="0"/>
              <a:t>العائد على الاستثمارات </a:t>
            </a:r>
            <a:r>
              <a:rPr lang="ar-SA" sz="2400" dirty="0" err="1"/>
              <a:t>عدیمة</a:t>
            </a:r>
            <a:r>
              <a:rPr lang="ar-SA" sz="2400" dirty="0"/>
              <a:t> المخاطر </a:t>
            </a:r>
            <a:r>
              <a:rPr lang="ar-SA" sz="2400" dirty="0" smtClean="0"/>
              <a:t>= 5%</a:t>
            </a:r>
          </a:p>
          <a:p>
            <a:r>
              <a:rPr lang="ar-SA" sz="2400" dirty="0" smtClean="0"/>
              <a:t>التدفقات النقدية المتوقعة من المشروع هي كالتالي: 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99981247"/>
              </p:ext>
            </p:extLst>
          </p:nvPr>
        </p:nvGraphicFramePr>
        <p:xfrm>
          <a:off x="1371600" y="3733800"/>
          <a:ext cx="6603999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1333"/>
                <a:gridCol w="2201333"/>
                <a:gridCol w="2201333"/>
              </a:tblGrid>
              <a:tr h="33020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قيمة معامل معادل</a:t>
                      </a:r>
                      <a:r>
                        <a:rPr lang="ar-SA" baseline="0" dirty="0" smtClean="0"/>
                        <a:t> التأكد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التدفقات</a:t>
                      </a:r>
                      <a:r>
                        <a:rPr lang="ar-SA" baseline="0" dirty="0" smtClean="0"/>
                        <a:t> النقدية غير </a:t>
                      </a:r>
                      <a:r>
                        <a:rPr lang="en-US" baseline="0" dirty="0" smtClean="0"/>
                        <a:t>   RCF</a:t>
                      </a:r>
                      <a:r>
                        <a:rPr lang="ar-SA" baseline="0" dirty="0" smtClean="0"/>
                        <a:t>المؤكدة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السنة </a:t>
                      </a:r>
                      <a:endParaRPr lang="en-US" dirty="0"/>
                    </a:p>
                  </a:txBody>
                  <a:tcPr/>
                </a:tc>
              </a:tr>
              <a:tr h="330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30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30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30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30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26820" y="4030436"/>
            <a:ext cx="3333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9175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04800" y="1524000"/>
            <a:ext cx="9109562" cy="4602164"/>
          </a:xfrm>
        </p:spPr>
        <p:txBody>
          <a:bodyPr/>
          <a:lstStyle/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 smtClean="0"/>
              <a:t> المطلوب : ما هي صافي القيمة الحالية بطريقة معامل معادل التأكد؟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r-SA" dirty="0" smtClean="0"/>
              <a:t> أولا: حساب التدفقات النقدية المؤكدة للمشروع: </a:t>
            </a:r>
          </a:p>
          <a:p>
            <a:pPr marL="0" indent="0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590800"/>
            <a:ext cx="413385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830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609600" y="1600201"/>
            <a:ext cx="8804762" cy="4525963"/>
          </a:xfrm>
        </p:spPr>
        <p:txBody>
          <a:bodyPr/>
          <a:lstStyle/>
          <a:p>
            <a:r>
              <a:rPr lang="ar-SA" dirty="0" smtClean="0"/>
              <a:t>ثانيا: حساب صافي القيمة الحالية بتطبيق المعادلة :</a:t>
            </a:r>
          </a:p>
          <a:p>
            <a:endParaRPr lang="ar-SA" dirty="0"/>
          </a:p>
          <a:p>
            <a:r>
              <a:rPr lang="ar-SA" dirty="0" smtClean="0">
                <a:solidFill>
                  <a:srgbClr val="FF0000"/>
                </a:solidFill>
              </a:rPr>
              <a:t>ملاحظات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:</a:t>
            </a:r>
            <a:r>
              <a:rPr lang="ar-SA" dirty="0" smtClean="0"/>
              <a:t> </a:t>
            </a:r>
          </a:p>
          <a:p>
            <a:r>
              <a:rPr lang="ar-SA" sz="2400" dirty="0" smtClean="0"/>
              <a:t>اذا كانت نتيجة صافي </a:t>
            </a:r>
          </a:p>
          <a:p>
            <a:r>
              <a:rPr lang="ar-SA" sz="2400" dirty="0" smtClean="0"/>
              <a:t>القيمة الحالية موجبة</a:t>
            </a:r>
          </a:p>
          <a:p>
            <a:r>
              <a:rPr lang="ar-SA" sz="2400" dirty="0" smtClean="0"/>
              <a:t>فإن المشروع مقبول </a:t>
            </a:r>
          </a:p>
          <a:p>
            <a:r>
              <a:rPr lang="ar-SA" sz="2400" dirty="0" smtClean="0"/>
              <a:t>واذا كانت سالبة فإن المشروع </a:t>
            </a:r>
          </a:p>
          <a:p>
            <a:r>
              <a:rPr lang="ar-SA" sz="2400" smtClean="0"/>
              <a:t>مرفوض 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89301"/>
            <a:ext cx="31337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590800"/>
            <a:ext cx="5486400" cy="309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88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81000" y="1600201"/>
            <a:ext cx="9033362" cy="4525963"/>
          </a:xfrm>
        </p:spPr>
        <p:txBody>
          <a:bodyPr/>
          <a:lstStyle/>
          <a:p>
            <a:r>
              <a:rPr lang="ar-SA" dirty="0" smtClean="0"/>
              <a:t>الخطوة </a:t>
            </a:r>
            <a:r>
              <a:rPr lang="ar-SA" dirty="0"/>
              <a:t>1 و 2 بنفس الجدول </a:t>
            </a:r>
            <a:r>
              <a:rPr lang="ar-SA" dirty="0" smtClean="0"/>
              <a:t>:</a:t>
            </a:r>
          </a:p>
          <a:p>
            <a:endParaRPr lang="ar-SA" dirty="0"/>
          </a:p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133600"/>
            <a:ext cx="8001000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8137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284</TotalTime>
  <Words>582</Words>
  <Application>Microsoft Office PowerPoint</Application>
  <PresentationFormat>A4 Paper (210x297 mm)‎</PresentationFormat>
  <Paragraphs>118</Paragraphs>
  <Slides>14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فورم لكلية ادارة الاعمال</vt:lpstr>
      <vt:lpstr>الشريحة 1</vt:lpstr>
      <vt:lpstr>المحاضرة السادسة</vt:lpstr>
      <vt:lpstr>الموازنة الرأسمالية وتحليل الخطر </vt:lpstr>
      <vt:lpstr>أولا: طريقة معامل معادل التأكد </vt:lpstr>
      <vt:lpstr>تابع:</vt:lpstr>
      <vt:lpstr>تابع:</vt:lpstr>
      <vt:lpstr>تابع:</vt:lpstr>
      <vt:lpstr>تقويم المشاريع الاستثمارية: </vt:lpstr>
      <vt:lpstr>تقویم المشروعات الإستثماریة بطریقة صافي القیمة الحالیة مع تطبيق معامل معادل التأكد :</vt:lpstr>
      <vt:lpstr>مثال: </vt:lpstr>
      <vt:lpstr>تابع: </vt:lpstr>
      <vt:lpstr>تابع: </vt:lpstr>
      <vt:lpstr>تابع:</vt:lpstr>
      <vt:lpstr>الشريحة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Abdullah Abdulrahman Aljuqhaiman</dc:creator>
  <cp:lastModifiedBy>kfu</cp:lastModifiedBy>
  <cp:revision>18</cp:revision>
  <dcterms:created xsi:type="dcterms:W3CDTF">2014-03-09T06:35:28Z</dcterms:created>
  <dcterms:modified xsi:type="dcterms:W3CDTF">2014-03-10T09:20:01Z</dcterms:modified>
</cp:coreProperties>
</file>