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مالية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(2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السابعة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الموازنة الرأسمالية و تحليل الخطر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SA" sz="2400" dirty="0" smtClean="0"/>
              <a:t> یقوم أسلوب معدل الخصم المعدل على تعدیل معدل الخصم لمعالجة المخاطر،على عكس الطریقة الأولى التي تقوم على تعدیل التدفقات النقدیة لمعالجة </a:t>
            </a:r>
            <a:r>
              <a:rPr lang="ar-SA" sz="2400" dirty="0" err="1" smtClean="0"/>
              <a:t>المخاطر.</a:t>
            </a:r>
            <a:r>
              <a:rPr lang="ar-SA" sz="2400" dirty="0" smtClean="0"/>
              <a:t> </a:t>
            </a:r>
          </a:p>
          <a:p>
            <a:pPr rtl="1">
              <a:buFont typeface="Wingdings" pitchFamily="2" charset="2"/>
              <a:buChar char="q"/>
            </a:pPr>
            <a:r>
              <a:rPr lang="ar-SA" sz="2400" dirty="0" smtClean="0"/>
              <a:t>یھدف أسلوب معدل الخصم المعدل إلى تحدید معدل الخصم الذي یعكس درجة </a:t>
            </a:r>
          </a:p>
          <a:p>
            <a:pPr rtl="1"/>
            <a:r>
              <a:rPr lang="ar-SA" sz="2400" dirty="0" smtClean="0"/>
              <a:t>المخاطر التي ینطوي علیھا </a:t>
            </a:r>
            <a:r>
              <a:rPr lang="ar-SA" sz="2400" dirty="0" err="1" smtClean="0"/>
              <a:t>الإستثمار.</a:t>
            </a:r>
            <a:endParaRPr lang="ar-SA" sz="2400" dirty="0" smtClean="0"/>
          </a:p>
          <a:p>
            <a:pPr rtl="1">
              <a:buFont typeface="Wingdings" pitchFamily="2" charset="2"/>
              <a:buChar char="q"/>
            </a:pPr>
            <a:r>
              <a:rPr lang="ar-SA" sz="2400" dirty="0" smtClean="0"/>
              <a:t>وفقا </a:t>
            </a:r>
            <a:r>
              <a:rPr lang="ar-SA" sz="2400" dirty="0" err="1" smtClean="0"/>
              <a:t>لھذه</a:t>
            </a:r>
            <a:r>
              <a:rPr lang="ar-SA" sz="2400" dirty="0" smtClean="0"/>
              <a:t> الطریقة، كلما كان المشروع أكثر مخاطره كلما ارتفع معدل الخصم </a:t>
            </a:r>
          </a:p>
          <a:p>
            <a:pPr rtl="1"/>
            <a:r>
              <a:rPr lang="ar-SA" sz="2400" dirty="0" smtClean="0"/>
              <a:t>المعدل وكلما تدنت صافي </a:t>
            </a:r>
            <a:r>
              <a:rPr lang="ar-SA" sz="2400" dirty="0" err="1" smtClean="0"/>
              <a:t>القیمة</a:t>
            </a:r>
            <a:r>
              <a:rPr lang="ar-SA" sz="2400" dirty="0" smtClean="0"/>
              <a:t> الحالیة.</a:t>
            </a:r>
          </a:p>
          <a:p>
            <a:pPr rtl="1">
              <a:buFont typeface="Wingdings" pitchFamily="2" charset="2"/>
              <a:buChar char="q"/>
            </a:pPr>
            <a:r>
              <a:rPr lang="ar-SA" sz="2400" dirty="0" smtClean="0"/>
              <a:t>یقوم </a:t>
            </a:r>
            <a:r>
              <a:rPr lang="ar-SA" sz="2400" dirty="0" err="1" smtClean="0"/>
              <a:t>مف</a:t>
            </a:r>
            <a:r>
              <a:rPr lang="ar-SA" sz="2400" dirty="0" smtClean="0"/>
              <a:t>ھ</a:t>
            </a:r>
            <a:r>
              <a:rPr lang="ar-SA" sz="2400" dirty="0" err="1" smtClean="0"/>
              <a:t>وم</a:t>
            </a:r>
            <a:r>
              <a:rPr lang="ar-SA" sz="2400" dirty="0" smtClean="0"/>
              <a:t> تعدیل معدل الخصم على أن المستثمر یطالب بعائد أعلى في حالة</a:t>
            </a:r>
          </a:p>
          <a:p>
            <a:pPr rtl="1"/>
            <a:r>
              <a:rPr lang="ar-SA" sz="2400" dirty="0" err="1" smtClean="0"/>
              <a:t>الإستثمار</a:t>
            </a:r>
            <a:r>
              <a:rPr lang="ar-SA" sz="2400" dirty="0" smtClean="0"/>
              <a:t> في مشروعات </a:t>
            </a:r>
            <a:r>
              <a:rPr lang="ar-SA" sz="2400" dirty="0" err="1" smtClean="0"/>
              <a:t>تواجة</a:t>
            </a:r>
            <a:r>
              <a:rPr lang="ar-SA" sz="2400" dirty="0" smtClean="0"/>
              <a:t> مخاطر أعلى.</a:t>
            </a:r>
            <a:endParaRPr lang="ar-SA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ثانيا: طريقة معدل الخصم المعدل </a:t>
            </a:r>
            <a:r>
              <a:rPr lang="ar-SA" dirty="0" err="1" smtClean="0"/>
              <a:t>للمخاطرة: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914400" y="1600201"/>
            <a:ext cx="84999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400" dirty="0" smtClean="0"/>
              <a:t>وفقا لھذا </a:t>
            </a:r>
            <a:r>
              <a:rPr lang="ar-SA" sz="2400" dirty="0" err="1" smtClean="0"/>
              <a:t>المف</a:t>
            </a:r>
            <a:r>
              <a:rPr lang="ar-SA" sz="2400" dirty="0" smtClean="0"/>
              <a:t>ھ</a:t>
            </a:r>
            <a:r>
              <a:rPr lang="ar-SA" sz="2400" dirty="0" err="1" smtClean="0"/>
              <a:t>وم</a:t>
            </a:r>
            <a:r>
              <a:rPr lang="ar-SA" sz="2400" dirty="0" smtClean="0"/>
              <a:t> فإن معدل العائد المطلوب من </a:t>
            </a:r>
            <a:r>
              <a:rPr lang="ar-SA" sz="2400" dirty="0" err="1" smtClean="0"/>
              <a:t>الإستثمار</a:t>
            </a:r>
            <a:r>
              <a:rPr lang="ar-SA" sz="2400" dirty="0" smtClean="0"/>
              <a:t> یحسب على النحو </a:t>
            </a:r>
            <a:r>
              <a:rPr lang="ar-SA" sz="2400" dirty="0" err="1" smtClean="0"/>
              <a:t>التالي :</a:t>
            </a:r>
            <a:endParaRPr lang="ar-SA" sz="2400" dirty="0" smtClean="0"/>
          </a:p>
          <a:p>
            <a:r>
              <a:rPr lang="ar-SA" sz="2400" dirty="0" smtClean="0"/>
              <a:t>معدل العائد المطلوب من </a:t>
            </a:r>
            <a:r>
              <a:rPr lang="ar-SA" sz="2400" dirty="0" err="1" smtClean="0"/>
              <a:t>الإستثمار</a:t>
            </a:r>
            <a:r>
              <a:rPr lang="ar-SA" sz="2400" dirty="0" smtClean="0"/>
              <a:t> = العائد الخالي من </a:t>
            </a:r>
            <a:r>
              <a:rPr lang="ar-SA" sz="2400" dirty="0" err="1" smtClean="0"/>
              <a:t>المخاطره </a:t>
            </a:r>
            <a:r>
              <a:rPr lang="ar-SA" sz="2400" dirty="0" smtClean="0"/>
              <a:t>+ علاوة</a:t>
            </a:r>
          </a:p>
          <a:p>
            <a:r>
              <a:rPr lang="ar-SA" sz="2400" dirty="0" smtClean="0"/>
              <a:t>المخاطرة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بعد تحدید معدل الخصم المعدل یتم تقویم المشروعات </a:t>
            </a:r>
            <a:r>
              <a:rPr lang="ar-SA" sz="2400" dirty="0" err="1" smtClean="0"/>
              <a:t>الإستثماریة</a:t>
            </a:r>
            <a:r>
              <a:rPr lang="ar-SA" sz="2400" dirty="0" smtClean="0"/>
              <a:t> </a:t>
            </a:r>
            <a:r>
              <a:rPr lang="ar-SA" sz="2400" dirty="0" err="1" smtClean="0"/>
              <a:t>بإستخدام</a:t>
            </a:r>
            <a:r>
              <a:rPr lang="ar-SA" sz="2400" dirty="0" smtClean="0"/>
              <a:t> طرق</a:t>
            </a:r>
          </a:p>
          <a:p>
            <a:r>
              <a:rPr lang="ar-SA" sz="2400" dirty="0" smtClean="0"/>
              <a:t>التقییم المعتادة على سبیل المثال تقییم المشروعات الاستثمارية </a:t>
            </a:r>
            <a:r>
              <a:rPr lang="ar-SA" sz="2400" dirty="0" err="1" smtClean="0"/>
              <a:t>بإستخدام</a:t>
            </a:r>
            <a:r>
              <a:rPr lang="ar-SA" sz="2400" dirty="0" smtClean="0"/>
              <a:t> صافي</a:t>
            </a:r>
          </a:p>
          <a:p>
            <a:r>
              <a:rPr lang="ar-SA" sz="2400" dirty="0" smtClean="0"/>
              <a:t>القیمة </a:t>
            </a:r>
            <a:r>
              <a:rPr lang="ar-SA" sz="2400" dirty="0" err="1" smtClean="0"/>
              <a:t>الحالیة:</a:t>
            </a:r>
            <a:r>
              <a:rPr lang="ar-SA" sz="2400" dirty="0" smtClean="0"/>
              <a:t>    </a:t>
            </a:r>
          </a:p>
          <a:p>
            <a:r>
              <a:rPr lang="ar-SA" sz="2400" dirty="0" err="1" smtClean="0"/>
              <a:t>حيث :</a:t>
            </a:r>
            <a:endParaRPr lang="ar-SA" sz="2400" dirty="0" smtClean="0"/>
          </a:p>
          <a:p>
            <a:r>
              <a:rPr lang="en-US" sz="2400" dirty="0" smtClean="0"/>
              <a:t>NPV</a:t>
            </a:r>
            <a:r>
              <a:rPr lang="ar-SA" sz="2400" dirty="0" smtClean="0"/>
              <a:t>= صافي القيمة الحالية                    </a:t>
            </a:r>
            <a:r>
              <a:rPr lang="en-US" sz="2400" dirty="0" smtClean="0"/>
              <a:t>CF</a:t>
            </a:r>
            <a:r>
              <a:rPr lang="ar-SA" sz="2400" dirty="0" smtClean="0"/>
              <a:t>= التدفقات النقدية المتوقعة </a:t>
            </a:r>
          </a:p>
          <a:p>
            <a:r>
              <a:rPr lang="en-US" sz="2400" dirty="0" smtClean="0"/>
              <a:t>RADR</a:t>
            </a:r>
            <a:r>
              <a:rPr lang="ar-SA" sz="2400" dirty="0" smtClean="0"/>
              <a:t>= معدل الخصم المعدل للمخاطرة       </a:t>
            </a:r>
            <a:r>
              <a:rPr lang="en-US" sz="2400" dirty="0" smtClean="0"/>
              <a:t>K</a:t>
            </a:r>
            <a:r>
              <a:rPr lang="ar-SA" sz="2400" dirty="0" smtClean="0"/>
              <a:t>= تكلفة المشروع 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810000"/>
            <a:ext cx="3352800" cy="53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الحكم على </a:t>
            </a:r>
            <a:r>
              <a:rPr lang="ar-SA" dirty="0" err="1" smtClean="0"/>
              <a:t>المشاريع: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ویتم الحكم على المشروع وفق القواعد </a:t>
            </a:r>
            <a:r>
              <a:rPr lang="ar-SA" sz="2400" dirty="0" err="1" smtClean="0"/>
              <a:t>التالیة :</a:t>
            </a:r>
            <a:endParaRPr lang="ar-SA" sz="2400" dirty="0" smtClean="0"/>
          </a:p>
          <a:p>
            <a:r>
              <a:rPr lang="ar-SA" sz="2400" dirty="0" smtClean="0"/>
              <a:t>١- </a:t>
            </a:r>
            <a:r>
              <a:rPr lang="ar-SA" sz="2400" dirty="0" err="1" smtClean="0"/>
              <a:t>بإستخدام</a:t>
            </a:r>
            <a:r>
              <a:rPr lang="ar-SA" sz="2400" dirty="0" smtClean="0"/>
              <a:t> معیار صافي </a:t>
            </a:r>
            <a:r>
              <a:rPr lang="ar-SA" sz="2400" dirty="0" err="1" smtClean="0"/>
              <a:t>القیمة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الحالیة</a:t>
            </a:r>
            <a:r>
              <a:rPr lang="ar-SA" sz="2400" dirty="0" smtClean="0"/>
              <a:t> : تقبل المشروعات </a:t>
            </a:r>
            <a:r>
              <a:rPr lang="ar-SA" sz="2400" dirty="0" err="1" smtClean="0"/>
              <a:t>الإستثماراذا</a:t>
            </a:r>
            <a:r>
              <a:rPr lang="ar-SA" sz="2400" dirty="0" smtClean="0"/>
              <a:t> </a:t>
            </a:r>
          </a:p>
          <a:p>
            <a:r>
              <a:rPr lang="en-US" sz="2400" dirty="0" smtClean="0"/>
              <a:t>NPV &gt; ∅</a:t>
            </a:r>
            <a:r>
              <a:rPr lang="ar-SA" sz="2400" dirty="0" smtClean="0"/>
              <a:t>كانت صافي </a:t>
            </a:r>
            <a:r>
              <a:rPr lang="ar-SA" sz="2400" dirty="0" err="1" smtClean="0"/>
              <a:t>القیمة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الحالیة</a:t>
            </a:r>
            <a:r>
              <a:rPr lang="ar-SA" sz="2400" dirty="0" smtClean="0"/>
              <a:t> موجبة </a:t>
            </a:r>
          </a:p>
          <a:p>
            <a:r>
              <a:rPr lang="ar-SA" sz="2400" dirty="0" smtClean="0"/>
              <a:t>٢- </a:t>
            </a:r>
            <a:r>
              <a:rPr lang="ar-SA" sz="2400" dirty="0" err="1" smtClean="0"/>
              <a:t>بإستخدام</a:t>
            </a:r>
            <a:r>
              <a:rPr lang="ar-SA" sz="2400" dirty="0" smtClean="0"/>
              <a:t> معیار مؤشر </a:t>
            </a:r>
            <a:r>
              <a:rPr lang="ar-SA" sz="2400" dirty="0" err="1" smtClean="0"/>
              <a:t>الربحیة </a:t>
            </a:r>
            <a:r>
              <a:rPr lang="ar-SA" sz="2400" dirty="0" smtClean="0"/>
              <a:t>: تقبل المشروعات </a:t>
            </a:r>
            <a:r>
              <a:rPr lang="ar-SA" sz="2400" dirty="0" err="1" smtClean="0"/>
              <a:t>الإستثماریة</a:t>
            </a:r>
            <a:r>
              <a:rPr lang="ar-SA" sz="2400" dirty="0" smtClean="0"/>
              <a:t> إذا كان</a:t>
            </a:r>
          </a:p>
          <a:p>
            <a:r>
              <a:rPr lang="en-US" sz="2400" dirty="0" smtClean="0"/>
              <a:t>PI &gt; 1 </a:t>
            </a:r>
            <a:r>
              <a:rPr lang="ar-SA" sz="2400" dirty="0" smtClean="0"/>
              <a:t>مؤشر </a:t>
            </a:r>
            <a:r>
              <a:rPr lang="ar-SA" sz="2400" dirty="0" err="1" smtClean="0"/>
              <a:t>الربحیة</a:t>
            </a:r>
            <a:r>
              <a:rPr lang="ar-SA" sz="2400" dirty="0" smtClean="0"/>
              <a:t> أكبر من</a:t>
            </a:r>
          </a:p>
          <a:p>
            <a:r>
              <a:rPr lang="ar-SA" sz="2400" dirty="0" smtClean="0"/>
              <a:t>٣- </a:t>
            </a:r>
            <a:r>
              <a:rPr lang="ar-SA" sz="2400" dirty="0" err="1" smtClean="0"/>
              <a:t>بإستخدام</a:t>
            </a:r>
            <a:r>
              <a:rPr lang="ar-SA" sz="2400" dirty="0" smtClean="0"/>
              <a:t> </a:t>
            </a:r>
            <a:r>
              <a:rPr lang="ar-SA" sz="2400" dirty="0" err="1" smtClean="0"/>
              <a:t>معیار</a:t>
            </a:r>
            <a:r>
              <a:rPr lang="ar-SA" sz="2400" dirty="0" smtClean="0"/>
              <a:t> معدل العائد الداخلي : تقبل المشروعات </a:t>
            </a:r>
            <a:r>
              <a:rPr lang="ar-SA" sz="2400" dirty="0" err="1" smtClean="0"/>
              <a:t>الإستثماریة</a:t>
            </a:r>
            <a:r>
              <a:rPr lang="ar-SA" sz="2400" dirty="0" smtClean="0"/>
              <a:t> إذا كان</a:t>
            </a:r>
          </a:p>
          <a:p>
            <a:r>
              <a:rPr lang="en-US" sz="2400" dirty="0" smtClean="0"/>
              <a:t>IRR &gt; RADR </a:t>
            </a:r>
            <a:r>
              <a:rPr lang="ar-SA" sz="2400" dirty="0" smtClean="0"/>
              <a:t>معدل العائد الداخلي أكبر من معدل الخصم المعدل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09600" y="1447801"/>
            <a:ext cx="8804762" cy="467836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يمكن تحدید معدل العائد المطلوب </a:t>
            </a:r>
            <a:r>
              <a:rPr lang="ar-SA" dirty="0" err="1" smtClean="0"/>
              <a:t>بإستخدام</a:t>
            </a:r>
            <a:r>
              <a:rPr lang="ar-SA" dirty="0" smtClean="0"/>
              <a:t> نموذج تسعیر </a:t>
            </a:r>
            <a:r>
              <a:rPr lang="ar-SA" dirty="0" err="1" smtClean="0"/>
              <a:t>الأصول:</a:t>
            </a:r>
            <a:endParaRPr lang="ar-SA" dirty="0" smtClean="0"/>
          </a:p>
          <a:p>
            <a:r>
              <a:rPr lang="ar-SA" dirty="0" smtClean="0"/>
              <a:t>العائد </a:t>
            </a:r>
            <a:r>
              <a:rPr lang="ar-SA" dirty="0" err="1" smtClean="0"/>
              <a:t>المتوقع =</a:t>
            </a:r>
            <a:endParaRPr lang="ar-SA" dirty="0" smtClean="0"/>
          </a:p>
          <a:p>
            <a:r>
              <a:rPr lang="en-US" dirty="0" smtClean="0"/>
              <a:t>E(R) </a:t>
            </a:r>
            <a:r>
              <a:rPr lang="ar-SA" dirty="0" smtClean="0"/>
              <a:t>= العائد المطلوب </a:t>
            </a:r>
          </a:p>
          <a:p>
            <a:r>
              <a:rPr lang="en-US" dirty="0" err="1" smtClean="0"/>
              <a:t>Rf</a:t>
            </a:r>
            <a:r>
              <a:rPr lang="ar-SA" dirty="0" smtClean="0"/>
              <a:t>= العائد الخالي من المخاطرة </a:t>
            </a:r>
          </a:p>
          <a:p>
            <a:r>
              <a:rPr lang="en-US" dirty="0" err="1" smtClean="0"/>
              <a:t>Rm</a:t>
            </a:r>
            <a:r>
              <a:rPr lang="ar-SA" dirty="0" smtClean="0"/>
              <a:t>= عائد السوق </a:t>
            </a:r>
          </a:p>
          <a:p>
            <a:r>
              <a:rPr lang="en-US" dirty="0" smtClean="0"/>
              <a:t>B</a:t>
            </a:r>
            <a:r>
              <a:rPr lang="ar-SA" dirty="0" smtClean="0"/>
              <a:t>= معامل بيتا 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981200"/>
            <a:ext cx="3695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609600" y="1524001"/>
            <a:ext cx="8804762" cy="4602164"/>
          </a:xfrm>
        </p:spPr>
        <p:txBody>
          <a:bodyPr/>
          <a:lstStyle/>
          <a:p>
            <a:r>
              <a:rPr lang="ar-SA" sz="2400" dirty="0" smtClean="0"/>
              <a:t>إذا توفرت لدیك البیانات التالیة عن </a:t>
            </a:r>
            <a:r>
              <a:rPr lang="ar-SA" sz="2400" dirty="0" err="1" smtClean="0"/>
              <a:t>الإستثمار</a:t>
            </a:r>
            <a:r>
              <a:rPr lang="ar-SA" sz="2400" dirty="0" smtClean="0"/>
              <a:t> في سھم إحدى </a:t>
            </a:r>
            <a:r>
              <a:rPr lang="ar-SA" sz="2400" dirty="0" err="1" smtClean="0"/>
              <a:t>الشركات :</a:t>
            </a:r>
            <a:endParaRPr lang="ar-SA" sz="2400" dirty="0" smtClean="0"/>
          </a:p>
          <a:p>
            <a:r>
              <a:rPr lang="ar-SA" sz="2400" dirty="0" smtClean="0"/>
              <a:t>معدل بیتا </a:t>
            </a:r>
            <a:r>
              <a:rPr lang="ar-SA" sz="2400" dirty="0" err="1" smtClean="0"/>
              <a:t>للشركة </a:t>
            </a:r>
            <a:r>
              <a:rPr lang="ar-SA" sz="2400" dirty="0" smtClean="0"/>
              <a:t>= 1.2</a:t>
            </a:r>
          </a:p>
          <a:p>
            <a:r>
              <a:rPr lang="ar-SA" sz="2400" dirty="0" smtClean="0"/>
              <a:t>معدل العائد الخالي من </a:t>
            </a:r>
            <a:r>
              <a:rPr lang="ar-SA" sz="2400" dirty="0" err="1" smtClean="0"/>
              <a:t>المخاطره </a:t>
            </a:r>
            <a:r>
              <a:rPr lang="ar-SA" sz="2400" dirty="0" smtClean="0"/>
              <a:t>= </a:t>
            </a:r>
            <a:r>
              <a:rPr lang="ar-SA" sz="2400" dirty="0" err="1" smtClean="0"/>
              <a:t>9%</a:t>
            </a:r>
            <a:endParaRPr lang="ar-SA" sz="2400" dirty="0" smtClean="0"/>
          </a:p>
          <a:p>
            <a:r>
              <a:rPr lang="ar-SA" sz="2400" dirty="0" smtClean="0"/>
              <a:t>عائد </a:t>
            </a:r>
            <a:r>
              <a:rPr lang="ar-SA" sz="2400" dirty="0" err="1" smtClean="0"/>
              <a:t>السوق </a:t>
            </a:r>
            <a:r>
              <a:rPr lang="ar-SA" sz="2400" dirty="0" smtClean="0"/>
              <a:t>= </a:t>
            </a:r>
            <a:r>
              <a:rPr lang="ar-SA" sz="2400" dirty="0" err="1" smtClean="0"/>
              <a:t>19%</a:t>
            </a:r>
            <a:endParaRPr lang="ar-SA" sz="2400" dirty="0" smtClean="0"/>
          </a:p>
          <a:p>
            <a:r>
              <a:rPr lang="ar-SA" sz="2400" dirty="0" smtClean="0"/>
              <a:t>ھ</a:t>
            </a:r>
            <a:r>
              <a:rPr lang="ar-SA" sz="2400" dirty="0" err="1" smtClean="0"/>
              <a:t>ناك</a:t>
            </a:r>
            <a:r>
              <a:rPr lang="ar-SA" sz="2400" dirty="0" smtClean="0"/>
              <a:t> احتمال </a:t>
            </a:r>
            <a:r>
              <a:rPr lang="ar-SA" sz="2400" dirty="0" err="1" smtClean="0"/>
              <a:t>90 </a:t>
            </a:r>
            <a:r>
              <a:rPr lang="ar-SA" sz="2400" dirty="0" smtClean="0"/>
              <a:t>% بعد سنة من </a:t>
            </a:r>
            <a:r>
              <a:rPr lang="ar-SA" sz="2400" dirty="0" err="1" smtClean="0"/>
              <a:t>الإستثمار</a:t>
            </a:r>
            <a:r>
              <a:rPr lang="ar-SA" sz="2400" dirty="0" smtClean="0"/>
              <a:t> أن یرتفع سعر </a:t>
            </a:r>
            <a:r>
              <a:rPr lang="ar-SA" sz="2400" dirty="0" err="1" smtClean="0"/>
              <a:t>الس</a:t>
            </a:r>
            <a:r>
              <a:rPr lang="ar-SA" sz="2400" dirty="0" smtClean="0"/>
              <a:t>ھم إلى </a:t>
            </a:r>
            <a:r>
              <a:rPr lang="ar-SA" sz="2400" dirty="0" err="1" smtClean="0"/>
              <a:t>10 </a:t>
            </a:r>
            <a:r>
              <a:rPr lang="ar-SA" sz="2400" dirty="0" smtClean="0"/>
              <a:t>﷼ وھ</a:t>
            </a:r>
            <a:r>
              <a:rPr lang="ar-SA" sz="2400" dirty="0" err="1" smtClean="0"/>
              <a:t>ناك</a:t>
            </a:r>
            <a:r>
              <a:rPr lang="ar-SA" sz="2400" dirty="0" smtClean="0"/>
              <a:t> احتمال </a:t>
            </a:r>
            <a:r>
              <a:rPr lang="ar-SA" sz="2400" dirty="0" err="1" smtClean="0"/>
              <a:t>10 </a:t>
            </a:r>
            <a:r>
              <a:rPr lang="ar-SA" sz="2400" dirty="0" smtClean="0"/>
              <a:t>% بعد سنة من </a:t>
            </a:r>
            <a:r>
              <a:rPr lang="ar-SA" sz="2400" dirty="0" err="1" smtClean="0"/>
              <a:t>الإستثمار</a:t>
            </a:r>
            <a:r>
              <a:rPr lang="ar-SA" sz="2400" dirty="0" smtClean="0"/>
              <a:t> أن یرتفع سعر </a:t>
            </a:r>
            <a:r>
              <a:rPr lang="ar-SA" sz="2400" dirty="0" err="1" smtClean="0"/>
              <a:t>الس</a:t>
            </a:r>
            <a:r>
              <a:rPr lang="ar-SA" sz="2400" dirty="0" smtClean="0"/>
              <a:t>ھم إلى 20 ريال </a:t>
            </a:r>
          </a:p>
          <a:p>
            <a:r>
              <a:rPr lang="ar-SA" sz="2400" b="1" dirty="0" err="1" smtClean="0"/>
              <a:t>المطلوب </a:t>
            </a:r>
            <a:r>
              <a:rPr lang="ar-SA" sz="2400" b="1" dirty="0" smtClean="0"/>
              <a:t>: ماھي القیمة الحالیة </a:t>
            </a:r>
            <a:r>
              <a:rPr lang="ar-SA" sz="2400" b="1" dirty="0" err="1" smtClean="0"/>
              <a:t>لس</a:t>
            </a:r>
            <a:r>
              <a:rPr lang="ar-SA" sz="2400" b="1" dirty="0" smtClean="0"/>
              <a:t>ھم </a:t>
            </a:r>
            <a:r>
              <a:rPr lang="ar-SA" sz="2400" b="1" dirty="0" err="1" smtClean="0"/>
              <a:t>الشركة </a:t>
            </a:r>
            <a:r>
              <a:rPr lang="ar-SA" sz="2400" b="1" dirty="0" smtClean="0"/>
              <a:t>( على </a:t>
            </a:r>
            <a:r>
              <a:rPr lang="ar-SA" sz="2400" b="1" dirty="0" err="1" smtClean="0"/>
              <a:t>إعتبار</a:t>
            </a:r>
            <a:r>
              <a:rPr lang="ar-SA" sz="2400" b="1" dirty="0" smtClean="0"/>
              <a:t> عدم وجود أرباح </a:t>
            </a:r>
            <a:r>
              <a:rPr lang="ar-SA" sz="2400" b="1" dirty="0" err="1" smtClean="0"/>
              <a:t>موزعة</a:t>
            </a:r>
            <a:r>
              <a:rPr lang="ar-SA" sz="2400" dirty="0" err="1" smtClean="0"/>
              <a:t> )</a:t>
            </a:r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1-حساب التدفقات النقدیة المتوقعة للفترة القادمة على النحو </a:t>
            </a:r>
            <a:r>
              <a:rPr lang="ar-SA" dirty="0" err="1" smtClean="0"/>
              <a:t>التالي :</a:t>
            </a:r>
            <a:endParaRPr lang="ar-SA" dirty="0" smtClean="0"/>
          </a:p>
          <a:p>
            <a:r>
              <a:rPr lang="ar-SA" dirty="0" smtClean="0"/>
              <a:t>التدفقات النقدیة </a:t>
            </a:r>
            <a:r>
              <a:rPr lang="ar-SA" dirty="0" err="1" smtClean="0"/>
              <a:t>المتوقعة = </a:t>
            </a:r>
            <a:r>
              <a:rPr lang="ar-SA" dirty="0" smtClean="0"/>
              <a:t>( </a:t>
            </a:r>
            <a:r>
              <a:rPr lang="ar-SA" dirty="0" err="1" smtClean="0"/>
              <a:t>0.9 </a:t>
            </a:r>
            <a:r>
              <a:rPr lang="ar-SA" dirty="0" smtClean="0"/>
              <a:t>×10</a:t>
            </a:r>
            <a:r>
              <a:rPr lang="ar-SA" dirty="0" err="1" smtClean="0"/>
              <a:t>)+</a:t>
            </a:r>
            <a:r>
              <a:rPr lang="ar-SA" dirty="0" smtClean="0"/>
              <a:t>(0.1×20)=11 ريال </a:t>
            </a:r>
          </a:p>
          <a:p>
            <a:r>
              <a:rPr lang="ar-SA" dirty="0" smtClean="0"/>
              <a:t>2-حساب العائد المتوقع </a:t>
            </a:r>
            <a:r>
              <a:rPr lang="ar-SA" dirty="0" err="1" smtClean="0"/>
              <a:t>للس</a:t>
            </a:r>
            <a:r>
              <a:rPr lang="ar-SA" dirty="0" smtClean="0"/>
              <a:t>ھم بتطبیق </a:t>
            </a:r>
            <a:r>
              <a:rPr lang="ar-SA" dirty="0" err="1" smtClean="0"/>
              <a:t>المعادلة:</a:t>
            </a:r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3- حساب القیمة الحالیة للتدفقات النقدیة المحسوبة في الخطوه </a:t>
            </a:r>
            <a:r>
              <a:rPr lang="ar-SA" dirty="0" err="1" smtClean="0"/>
              <a:t>1: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200400"/>
            <a:ext cx="7162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267200"/>
            <a:ext cx="82581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33400" y="1447800"/>
            <a:ext cx="8880962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sz="2400" dirty="0" smtClean="0"/>
              <a:t>أيضا من الطرق المستخدمة للحصول على معدل الخصم المعدل هي طريقة معامل </a:t>
            </a:r>
            <a:r>
              <a:rPr lang="ar-SA" sz="2400" dirty="0" err="1" smtClean="0"/>
              <a:t>الاختلاف.</a:t>
            </a:r>
            <a:r>
              <a:rPr lang="ar-SA" sz="24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 تقوم هذه الطريقة على الاخذ بالحسبان معامل الاختلاف لحساب معامل الخصم المعدل.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يمكن حساب صافي القيمة الحالية باستخدام طريقة معدل الخصم المعدل للمخاطرة باتباع الخطوات التالية: </a:t>
            </a:r>
          </a:p>
          <a:p>
            <a:r>
              <a:rPr lang="ar-SA" sz="2400" dirty="0" smtClean="0"/>
              <a:t>1- حساب معامل الاختلاف لكل مشروع. 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 يمكن استخدام هذه الصيغة لحساب معامل الاختلاف لكل مشروع: </a:t>
            </a:r>
          </a:p>
          <a:p>
            <a:r>
              <a:rPr lang="ar-SA" sz="2400" dirty="0" smtClean="0"/>
              <a:t>معامل الاختلاف = </a:t>
            </a:r>
            <a:r>
              <a:rPr lang="el-GR" sz="2400" dirty="0" smtClean="0"/>
              <a:t>σ</a:t>
            </a:r>
            <a:r>
              <a:rPr lang="ar-SA" sz="2400" dirty="0" smtClean="0"/>
              <a:t>/ </a:t>
            </a:r>
            <a:r>
              <a:rPr lang="en-US" sz="2400" dirty="0" smtClean="0"/>
              <a:t>E (R) </a:t>
            </a:r>
          </a:p>
          <a:p>
            <a:r>
              <a:rPr lang="ar-SA" sz="2400" dirty="0" smtClean="0"/>
              <a:t>حيث: </a:t>
            </a:r>
          </a:p>
          <a:p>
            <a:r>
              <a:rPr lang="ar-SA" sz="2400" dirty="0" smtClean="0"/>
              <a:t>σ= الانحراف المعياري للمشروع </a:t>
            </a:r>
          </a:p>
          <a:p>
            <a:r>
              <a:rPr lang="en-US" sz="2400" dirty="0" smtClean="0"/>
              <a:t>E(R)</a:t>
            </a:r>
            <a:r>
              <a:rPr lang="ar-SA" sz="2400" dirty="0" smtClean="0"/>
              <a:t>= العائد المتوقع من المشروع </a:t>
            </a:r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4525963"/>
          </a:xfrm>
        </p:spPr>
        <p:txBody>
          <a:bodyPr/>
          <a:lstStyle/>
          <a:p>
            <a:r>
              <a:rPr lang="ar-SA" sz="2400" dirty="0" smtClean="0"/>
              <a:t>2- تحديد علاوة مخاطر </a:t>
            </a:r>
            <a:r>
              <a:rPr lang="ar-SA" sz="2400" dirty="0" err="1" smtClean="0"/>
              <a:t>الاورق</a:t>
            </a:r>
            <a:r>
              <a:rPr lang="ar-SA" sz="2400" dirty="0" smtClean="0"/>
              <a:t> </a:t>
            </a:r>
            <a:r>
              <a:rPr lang="ar-SA" sz="2400" dirty="0" err="1" smtClean="0"/>
              <a:t>المالية:</a:t>
            </a:r>
            <a:r>
              <a:rPr lang="ar-SA" sz="24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 بما أن معدل العائد </a:t>
            </a:r>
            <a:r>
              <a:rPr lang="ar-SA" sz="2400" dirty="0" err="1" smtClean="0"/>
              <a:t>المطلوب </a:t>
            </a:r>
            <a:r>
              <a:rPr lang="ar-SA" sz="2400" dirty="0" smtClean="0"/>
              <a:t>= علاوة مخاطر </a:t>
            </a:r>
            <a:r>
              <a:rPr lang="ar-SA" sz="2400" dirty="0" err="1" smtClean="0"/>
              <a:t>السهم </a:t>
            </a:r>
            <a:r>
              <a:rPr lang="ar-SA" sz="2400" dirty="0" smtClean="0"/>
              <a:t>+ معدل العائد الخالي من المخاطر.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 اذا نستطيع الحصول على علاوة مخاطر الأوراق المالية عن طريق الصيغة </a:t>
            </a:r>
            <a:r>
              <a:rPr lang="ar-SA" sz="2400" dirty="0" err="1" smtClean="0"/>
              <a:t>التالية:</a:t>
            </a:r>
            <a:r>
              <a:rPr lang="ar-SA" sz="2400" dirty="0" smtClean="0"/>
              <a:t>   </a:t>
            </a:r>
          </a:p>
          <a:p>
            <a:r>
              <a:rPr lang="ar-SA" sz="2400" dirty="0" smtClean="0"/>
              <a:t> علاوة مخاطر الاوراق </a:t>
            </a:r>
            <a:r>
              <a:rPr lang="ar-SA" sz="2400" dirty="0" err="1" smtClean="0"/>
              <a:t>المالية=</a:t>
            </a:r>
            <a:r>
              <a:rPr lang="ar-SA" sz="2400" dirty="0" smtClean="0"/>
              <a:t>( معدل العائد </a:t>
            </a:r>
            <a:r>
              <a:rPr lang="ar-SA" sz="2400" dirty="0" err="1" smtClean="0"/>
              <a:t>المطلوب </a:t>
            </a:r>
            <a:r>
              <a:rPr lang="ar-SA" sz="2400" dirty="0" smtClean="0"/>
              <a:t>– معدل العائد الخالي من </a:t>
            </a:r>
            <a:r>
              <a:rPr lang="ar-SA" sz="2400" dirty="0" err="1" smtClean="0"/>
              <a:t>المخاطرة )</a:t>
            </a:r>
            <a:endParaRPr lang="ar-SA" sz="2400" dirty="0" smtClean="0"/>
          </a:p>
          <a:p>
            <a:r>
              <a:rPr lang="ar-SA" sz="2400" dirty="0" smtClean="0"/>
              <a:t>3- تحديد علاوة المخاطر لكل </a:t>
            </a:r>
            <a:r>
              <a:rPr lang="ar-SA" sz="2400" dirty="0" err="1" smtClean="0"/>
              <a:t>مشروع:</a:t>
            </a:r>
            <a:r>
              <a:rPr lang="ar-SA" sz="24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sz="2400" dirty="0" smtClean="0"/>
              <a:t>نستطيع تحديد علاوة المخاطرة لكل مشروع بتطبيق الصيغة </a:t>
            </a:r>
            <a:r>
              <a:rPr lang="ar-SA" sz="2400" dirty="0" err="1" smtClean="0"/>
              <a:t>التالية: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علاوة مخاطر </a:t>
            </a:r>
            <a:r>
              <a:rPr lang="ar-SA" sz="2400" dirty="0" err="1" smtClean="0"/>
              <a:t>المشروع= </a:t>
            </a:r>
            <a:r>
              <a:rPr lang="ar-SA" sz="2400" dirty="0" smtClean="0"/>
              <a:t>(معامل الاختلاف الخاص بالمشروع/ معامل الاختلاف للشركة ككل)×علاوة مخاطر الأوراق المالية  </a:t>
            </a:r>
          </a:p>
          <a:p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dirty="0" smtClean="0"/>
              <a:t>4- حساب معدل الخصم المعدل لكل </a:t>
            </a:r>
            <a:r>
              <a:rPr lang="ar-SA" dirty="0" err="1" smtClean="0"/>
              <a:t>مشروع.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 يمكن تطبيق الصيغة التالية للحساب= علاوة مخاطر </a:t>
            </a:r>
            <a:r>
              <a:rPr lang="ar-SA" dirty="0" err="1" smtClean="0"/>
              <a:t>المشروع </a:t>
            </a:r>
            <a:r>
              <a:rPr lang="ar-SA" dirty="0" smtClean="0"/>
              <a:t>+ معدل العائد الخالي من المخاطرة.</a:t>
            </a:r>
          </a:p>
          <a:p>
            <a:r>
              <a:rPr lang="ar-SA" dirty="0" smtClean="0"/>
              <a:t>5- حساب صافي القيمة الحالية مع استخدام معدل الخصم المعدل.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733800"/>
            <a:ext cx="5181600" cy="82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ar-SA" sz="2400" dirty="0" smtClean="0"/>
              <a:t> تفكر شركة نابلس للتنمية الدخول في أحد المشروعين الاستثماريين الذي يحل كل واحد منهم محل </a:t>
            </a:r>
            <a:r>
              <a:rPr lang="ar-SA" sz="2400" dirty="0" err="1" smtClean="0"/>
              <a:t>الآخر </a:t>
            </a:r>
            <a:r>
              <a:rPr lang="ar-SA" sz="2400" dirty="0" smtClean="0"/>
              <a:t>، ويتطلب كل من المشروعين استثمارا رأسماليا قدره 30000 ريال، وأن الحياة الاقتصادية لكل من المشروعين متساوية وتقدر بعشر </a:t>
            </a:r>
            <a:r>
              <a:rPr lang="ar-SA" sz="2400" dirty="0" err="1" smtClean="0"/>
              <a:t>سنوات.</a:t>
            </a:r>
            <a:r>
              <a:rPr lang="ar-SA" sz="2400" dirty="0" smtClean="0"/>
              <a:t> ينتج عن المشروع الأول تدفق نقدي سنوي متوقع مقداره </a:t>
            </a:r>
            <a:r>
              <a:rPr lang="ar-SA" sz="2400" dirty="0" err="1" smtClean="0"/>
              <a:t>7200ريالا</a:t>
            </a:r>
            <a:r>
              <a:rPr lang="ar-SA" sz="2400" dirty="0" smtClean="0"/>
              <a:t>، وانحراف معياري للتدفق النقدي وقدره </a:t>
            </a:r>
            <a:r>
              <a:rPr lang="ar-SA" sz="2400" dirty="0" err="1" smtClean="0"/>
              <a:t>2880ريالا</a:t>
            </a:r>
            <a:r>
              <a:rPr lang="ar-SA" sz="2400" dirty="0" smtClean="0"/>
              <a:t>، وينتج عن المشروع الثاني تدفق نقدي سنوي متوقع وقدره </a:t>
            </a:r>
            <a:r>
              <a:rPr lang="ar-SA" sz="2400" dirty="0" err="1" smtClean="0"/>
              <a:t>6800ريالا</a:t>
            </a:r>
            <a:r>
              <a:rPr lang="ar-SA" sz="2400" dirty="0" smtClean="0"/>
              <a:t>، وانحراف معياري للتدفق النقدي قدره </a:t>
            </a:r>
            <a:r>
              <a:rPr lang="ar-SA" sz="2400" dirty="0" err="1" smtClean="0"/>
              <a:t>1700ريالا.</a:t>
            </a:r>
            <a:r>
              <a:rPr lang="ar-SA" sz="2400" dirty="0" smtClean="0"/>
              <a:t> يقدر العائد على الاستثمارات عديمة المخاطرة ب 3% وأن تكلفة رأس المال بالنسبة للشركة يعادل 8% وأن معامل الاختلاف للتدفقات النقدية ككل هو 0.2، ما هو معامل الخصم المعدل </a:t>
            </a:r>
            <a:r>
              <a:rPr lang="ar-SA" sz="2400" dirty="0" err="1" smtClean="0"/>
              <a:t>للمشروعين ؟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109562" cy="4602164"/>
          </a:xfrm>
        </p:spPr>
        <p:txBody>
          <a:bodyPr/>
          <a:lstStyle/>
          <a:p>
            <a:r>
              <a:rPr lang="ar-SA" dirty="0" smtClean="0"/>
              <a:t>لتوضيح تأثير التعديل في معدل الخصم: سوف نقوم أولا بحساب صافي القيمة الحالية قبل التعديل، أي عند معامل خصم 8%: </a:t>
            </a:r>
          </a:p>
          <a:p>
            <a:r>
              <a:rPr lang="ar-SA" dirty="0" smtClean="0"/>
              <a:t>المشروع أ: ( 7200×6.71)- 30000= 18312 ريال</a:t>
            </a:r>
          </a:p>
          <a:p>
            <a:r>
              <a:rPr lang="ar-SA" dirty="0" smtClean="0"/>
              <a:t>المشروع ب: (6800×6.71)- 30000= 15628 ريال </a:t>
            </a:r>
          </a:p>
          <a:p>
            <a:r>
              <a:rPr lang="ar-SA" dirty="0" smtClean="0"/>
              <a:t>ملاحظة: </a:t>
            </a:r>
          </a:p>
          <a:p>
            <a:r>
              <a:rPr lang="ar-SA" dirty="0" smtClean="0"/>
              <a:t>نلاحظ بأن الدفعات في هذه المسألة هي دفعات متساوية لذلك نستخدم جدول رقم </a:t>
            </a:r>
            <a:r>
              <a:rPr lang="en-US" dirty="0" smtClean="0"/>
              <a:t>)</a:t>
            </a:r>
            <a:r>
              <a:rPr lang="ar-SA" dirty="0" smtClean="0"/>
              <a:t>4</a:t>
            </a:r>
            <a:r>
              <a:rPr lang="en-US" dirty="0"/>
              <a:t>(</a:t>
            </a:r>
            <a:r>
              <a:rPr lang="ar-SA" dirty="0" smtClean="0"/>
              <a:t> لحساب القيمة الحالية لدفعات متساوية.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874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524001"/>
            <a:ext cx="8957162" cy="4602164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§"/>
            </a:pPr>
            <a:r>
              <a:rPr lang="ar-SA" dirty="0" smtClean="0"/>
              <a:t> لحساب صافي القيمة الحالية باستخدام معدل الخصم المعدل: </a:t>
            </a:r>
          </a:p>
          <a:p>
            <a:pPr marL="342900" indent="-457200">
              <a:buFont typeface="Wingdings" panose="05000000000000000000" pitchFamily="2" charset="2"/>
              <a:buChar char="§"/>
            </a:pPr>
            <a:r>
              <a:rPr lang="ar-SA" dirty="0" smtClean="0"/>
              <a:t>أولا: حساب معامل الاختلاف لكل مشروع: </a:t>
            </a:r>
          </a:p>
          <a:p>
            <a:pPr marL="514350" indent="-514350">
              <a:buFont typeface="Arial" pitchFamily="34" charset="0"/>
              <a:buAutoNum type="arabic1Minus"/>
            </a:pPr>
            <a:r>
              <a:rPr lang="ar-SA" dirty="0" smtClean="0"/>
              <a:t>معامل الاختلاف للمشروع أ=  2880/7200= 0.4</a:t>
            </a:r>
          </a:p>
          <a:p>
            <a:pPr marL="514350" indent="-514350">
              <a:buFont typeface="Arial" pitchFamily="34" charset="0"/>
              <a:buAutoNum type="arabic1Minus"/>
            </a:pPr>
            <a:r>
              <a:rPr lang="ar-SA" dirty="0" smtClean="0"/>
              <a:t>معامل الاختلاف للمشروع ب= 1700/6800 = 0.25</a:t>
            </a:r>
          </a:p>
          <a:p>
            <a:pPr marL="0" indent="0"/>
            <a:r>
              <a:rPr lang="ar-SA" dirty="0" smtClean="0"/>
              <a:t>ثانيا: حساب علاوة مخاطر الأوراق المالية= ( 8%-3%)=5%</a:t>
            </a:r>
          </a:p>
          <a:p>
            <a:pPr marL="0" indent="0"/>
            <a:r>
              <a:rPr lang="ar-SA" dirty="0" smtClean="0"/>
              <a:t>ثالثا: تحديد علاوة مخاطر كل مشروع: </a:t>
            </a:r>
          </a:p>
          <a:p>
            <a:pPr marL="514350" indent="-514350">
              <a:buAutoNum type="arabic1Minus"/>
            </a:pPr>
            <a:r>
              <a:rPr lang="ar-SA" dirty="0" smtClean="0"/>
              <a:t>علاوة مخاطر المشروع أ= (0.4/0.2)×0.05= 10%</a:t>
            </a:r>
          </a:p>
          <a:p>
            <a:pPr marL="514350" indent="-514350">
              <a:buAutoNum type="arabic1Minus"/>
            </a:pPr>
            <a:r>
              <a:rPr lang="ar-SA" dirty="0" smtClean="0"/>
              <a:t>علاوة مخاطر المشروع ب= ( 0.25/0.2)×0.05=6% تقريبا  </a:t>
            </a:r>
            <a:endParaRPr lang="en-US" dirty="0"/>
          </a:p>
          <a:p>
            <a:pPr marL="0" indent="0"/>
            <a:endParaRPr lang="ar-SA" dirty="0" smtClean="0"/>
          </a:p>
          <a:p>
            <a:pPr marL="0" indent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762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296400" cy="4602164"/>
          </a:xfrm>
        </p:spPr>
        <p:txBody>
          <a:bodyPr/>
          <a:lstStyle/>
          <a:p>
            <a:r>
              <a:rPr lang="ar-SA" dirty="0" smtClean="0"/>
              <a:t>رابعا: حساب معدل الخصم المعدل: (علاوة مخاطر </a:t>
            </a:r>
            <a:r>
              <a:rPr lang="ar-SA" dirty="0" err="1" smtClean="0"/>
              <a:t>المشروع+العائد</a:t>
            </a:r>
            <a:r>
              <a:rPr lang="ar-SA" dirty="0" smtClean="0"/>
              <a:t> الخالي من المخاطر) </a:t>
            </a:r>
          </a:p>
          <a:p>
            <a:r>
              <a:rPr lang="ar-SA" dirty="0" smtClean="0"/>
              <a:t>المشروع أ= (10%+3%)= 13%</a:t>
            </a:r>
          </a:p>
          <a:p>
            <a:r>
              <a:rPr lang="ar-SA" dirty="0" smtClean="0"/>
              <a:t>المشروع ب= ( 6%+3%) = 9% </a:t>
            </a:r>
          </a:p>
          <a:p>
            <a:r>
              <a:rPr lang="ar-SA" dirty="0" smtClean="0"/>
              <a:t>خامسا: حساب صافي القيمة الحالية بعد تعديل معدل الخصم: </a:t>
            </a:r>
          </a:p>
          <a:p>
            <a:r>
              <a:rPr lang="ar-SA" dirty="0" smtClean="0"/>
              <a:t>المشروع أ(عند معامل خصم 13%)= (7200×5.426)-30000= 9067.2 </a:t>
            </a:r>
          </a:p>
          <a:p>
            <a:r>
              <a:rPr lang="ar-SA" dirty="0" smtClean="0"/>
              <a:t>المشروع ب (عند معامل خصم 9%= (6800×6.418)-30000=13642.4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138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524001"/>
            <a:ext cx="9033362" cy="4602164"/>
          </a:xfrm>
        </p:spPr>
        <p:txBody>
          <a:bodyPr/>
          <a:lstStyle/>
          <a:p>
            <a:r>
              <a:rPr lang="ar-SA" dirty="0" smtClean="0"/>
              <a:t>ملاحظات: </a:t>
            </a:r>
          </a:p>
          <a:p>
            <a:r>
              <a:rPr lang="ar-SA" dirty="0" smtClean="0"/>
              <a:t>1- نلاحظ انخفاض صافي القيمة الحالية للمشروع أ وب بعد ارتفاع ( تعديل ) معدل الخصم. </a:t>
            </a:r>
          </a:p>
          <a:p>
            <a:r>
              <a:rPr lang="ar-SA" dirty="0" smtClean="0"/>
              <a:t>2- قبل التعديل المشروع الافضل هو المشروع أ ( صافي قيمة حالية أعلى)</a:t>
            </a:r>
          </a:p>
          <a:p>
            <a:r>
              <a:rPr lang="ar-SA" dirty="0" smtClean="0"/>
              <a:t>3- بعد التعديل المشروع الافضل هو المشروع ب ( صافي قيمة حالية أعلى)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69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مقارنة </a:t>
            </a:r>
            <a:r>
              <a:rPr lang="ar-SA" sz="3200" dirty="0" err="1"/>
              <a:t>بین</a:t>
            </a:r>
            <a:r>
              <a:rPr lang="ar-SA" sz="3200" dirty="0"/>
              <a:t> </a:t>
            </a:r>
            <a:r>
              <a:rPr lang="ar-SA" sz="3200" dirty="0" err="1"/>
              <a:t>طریقة</a:t>
            </a:r>
            <a:r>
              <a:rPr lang="ar-SA" sz="3200" dirty="0"/>
              <a:t> معامل معادل التأكد </a:t>
            </a:r>
            <a:r>
              <a:rPr lang="ar-SA" sz="3200" dirty="0" err="1"/>
              <a:t>وطریقة</a:t>
            </a:r>
            <a:r>
              <a:rPr lang="ar-SA" sz="3200" dirty="0"/>
              <a:t> </a:t>
            </a:r>
            <a:r>
              <a:rPr lang="ar-SA" sz="3200" dirty="0" smtClean="0"/>
              <a:t>معدل </a:t>
            </a:r>
            <a:r>
              <a:rPr lang="ar-SA" sz="3200" dirty="0"/>
              <a:t>الخصم </a:t>
            </a:r>
            <a:r>
              <a:rPr lang="ar-SA" sz="3200" dirty="0" smtClean="0"/>
              <a:t>المعدل: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463" y="1895475"/>
            <a:ext cx="63150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98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232</TotalTime>
  <Words>1054</Words>
  <Application>Microsoft Office PowerPoint</Application>
  <PresentationFormat>A4 Paper (210x297 mm)‎</PresentationFormat>
  <Paragraphs>129</Paragraphs>
  <Slides>18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فورم لكلية ادارة الاعمال</vt:lpstr>
      <vt:lpstr>الشريحة 1</vt:lpstr>
      <vt:lpstr>المحاضرة السابعة</vt:lpstr>
      <vt:lpstr>ثانيا: طريقة معدل الخصم المعدل للمخاطرة: </vt:lpstr>
      <vt:lpstr>تابع: </vt:lpstr>
      <vt:lpstr>الحكم على المشاريع: </vt:lpstr>
      <vt:lpstr>تابع: </vt:lpstr>
      <vt:lpstr>مثال: </vt:lpstr>
      <vt:lpstr>الحل:</vt:lpstr>
      <vt:lpstr>تابع: </vt:lpstr>
      <vt:lpstr>تابع: </vt:lpstr>
      <vt:lpstr>تابع: </vt:lpstr>
      <vt:lpstr>مثال: </vt:lpstr>
      <vt:lpstr>الحل: </vt:lpstr>
      <vt:lpstr>تابع:</vt:lpstr>
      <vt:lpstr>تابع:</vt:lpstr>
      <vt:lpstr>تابع:</vt:lpstr>
      <vt:lpstr>مقارنة بین طریقة معامل معادل التأكد وطریقة معدل الخصم المعدل: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kfu</cp:lastModifiedBy>
  <cp:revision>38</cp:revision>
  <dcterms:created xsi:type="dcterms:W3CDTF">2014-03-09T19:24:13Z</dcterms:created>
  <dcterms:modified xsi:type="dcterms:W3CDTF">2014-03-10T09:51:42Z</dcterms:modified>
</cp:coreProperties>
</file>