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10" r:id="rId3"/>
    <p:sldId id="311" r:id="rId4"/>
    <p:sldId id="315" r:id="rId5"/>
    <p:sldId id="312" r:id="rId6"/>
    <p:sldId id="314" r:id="rId7"/>
    <p:sldId id="313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(2)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أ/عبدالله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مصادر التمويل قصير الأجل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>
              <a:buFont typeface="Wingdings" panose="05000000000000000000" pitchFamily="2" charset="2"/>
              <a:buChar char="q"/>
            </a:pPr>
            <a:r>
              <a:rPr lang="ar-SA" sz="2400" dirty="0" smtClean="0"/>
              <a:t> </a:t>
            </a:r>
            <a:r>
              <a:rPr lang="ar-SA" sz="2400" dirty="0" err="1" smtClean="0"/>
              <a:t>یركز</a:t>
            </a:r>
            <a:r>
              <a:rPr lang="ar-SA" sz="2400" dirty="0" smtClean="0"/>
              <a:t> </a:t>
            </a:r>
            <a:r>
              <a:rPr lang="ar-SA" sz="2400" dirty="0" err="1"/>
              <a:t>ھذا</a:t>
            </a:r>
            <a:r>
              <a:rPr lang="ar-SA" sz="2400" dirty="0"/>
              <a:t> الفصل على مصادر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err="1"/>
              <a:t>بالدین</a:t>
            </a:r>
            <a:r>
              <a:rPr lang="ar-SA" sz="2400" dirty="0"/>
              <a:t> </a:t>
            </a:r>
            <a:r>
              <a:rPr lang="ar-SA" sz="2400" dirty="0" err="1"/>
              <a:t>قصیر</a:t>
            </a:r>
            <a:r>
              <a:rPr lang="ar-SA" sz="2400" dirty="0"/>
              <a:t> الأجل مثل </a:t>
            </a:r>
            <a:r>
              <a:rPr lang="ar-SA" sz="2400" dirty="0" err="1" smtClean="0"/>
              <a:t>الإئتمان</a:t>
            </a:r>
            <a:r>
              <a:rPr lang="ar-SA" sz="2400" dirty="0"/>
              <a:t> </a:t>
            </a:r>
            <a:r>
              <a:rPr lang="ar-SA" sz="2400" dirty="0" smtClean="0"/>
              <a:t>التجاري </a:t>
            </a:r>
            <a:r>
              <a:rPr lang="ar-SA" sz="2400" dirty="0" err="1"/>
              <a:t>والإئتمان</a:t>
            </a:r>
            <a:r>
              <a:rPr lang="ar-SA" sz="2400" dirty="0"/>
              <a:t> المصرفي ، </a:t>
            </a:r>
            <a:r>
              <a:rPr lang="ar-SA" sz="2400" dirty="0" err="1"/>
              <a:t>والتعریف</a:t>
            </a:r>
            <a:r>
              <a:rPr lang="ar-SA" sz="2400" dirty="0"/>
              <a:t> </a:t>
            </a:r>
            <a:r>
              <a:rPr lang="ar-SA" sz="2400" dirty="0" err="1"/>
              <a:t>بخصائصھا</a:t>
            </a:r>
            <a:r>
              <a:rPr lang="ar-SA" sz="2400" dirty="0"/>
              <a:t> </a:t>
            </a:r>
            <a:r>
              <a:rPr lang="ar-SA" sz="2400" dirty="0" err="1"/>
              <a:t>ومزایاھا</a:t>
            </a:r>
            <a:r>
              <a:rPr lang="ar-SA" sz="2400" dirty="0"/>
              <a:t> ، </a:t>
            </a:r>
            <a:r>
              <a:rPr lang="ar-SA" sz="2400" dirty="0" err="1"/>
              <a:t>ویتم</a:t>
            </a:r>
            <a:r>
              <a:rPr lang="ar-SA" sz="2400" dirty="0"/>
              <a:t> </a:t>
            </a:r>
            <a:r>
              <a:rPr lang="ar-SA" sz="2400" dirty="0" err="1"/>
              <a:t>التركیز</a:t>
            </a:r>
            <a:r>
              <a:rPr lang="ar-SA" sz="2400" dirty="0"/>
              <a:t> </a:t>
            </a:r>
            <a:r>
              <a:rPr lang="ar-SA" sz="2400" dirty="0" smtClean="0"/>
              <a:t>على</a:t>
            </a:r>
            <a:r>
              <a:rPr lang="en-US" sz="2400" dirty="0" smtClean="0"/>
              <a:t>:</a:t>
            </a:r>
            <a:endParaRPr lang="en-US" sz="2400" dirty="0"/>
          </a:p>
          <a:p>
            <a:pPr rtl="1"/>
            <a:r>
              <a:rPr lang="ar-SA" sz="2400" dirty="0"/>
              <a:t>√ حساب تكلفة </a:t>
            </a:r>
            <a:r>
              <a:rPr lang="ar-SA" sz="2400" dirty="0" err="1"/>
              <a:t>الإئتمان</a:t>
            </a:r>
            <a:r>
              <a:rPr lang="ar-SA" sz="2400" dirty="0"/>
              <a:t> التجاري</a:t>
            </a:r>
          </a:p>
          <a:p>
            <a:pPr rtl="1"/>
            <a:r>
              <a:rPr lang="ar-SA" sz="2400" dirty="0"/>
              <a:t>√ </a:t>
            </a:r>
            <a:r>
              <a:rPr lang="ar-SA" sz="2400" dirty="0" err="1"/>
              <a:t>الإستفاده</a:t>
            </a:r>
            <a:r>
              <a:rPr lang="ar-SA" sz="2400" dirty="0"/>
              <a:t> من الخصم النقدي</a:t>
            </a:r>
          </a:p>
          <a:p>
            <a:pPr rtl="1"/>
            <a:r>
              <a:rPr lang="ar-SA" sz="2400" dirty="0"/>
              <a:t>√ </a:t>
            </a:r>
            <a:r>
              <a:rPr lang="ar-SA" sz="2400" dirty="0" err="1"/>
              <a:t>تحدید</a:t>
            </a:r>
            <a:r>
              <a:rPr lang="ar-SA" sz="2400" dirty="0"/>
              <a:t> أنواع </a:t>
            </a:r>
            <a:r>
              <a:rPr lang="ar-SA" sz="2400" dirty="0" err="1"/>
              <a:t>الإئتمان</a:t>
            </a:r>
            <a:r>
              <a:rPr lang="ar-SA" sz="2400" dirty="0"/>
              <a:t> المصرفي</a:t>
            </a:r>
          </a:p>
          <a:p>
            <a:pPr rtl="1"/>
            <a:r>
              <a:rPr lang="ar-SA" sz="2400" dirty="0"/>
              <a:t>√ </a:t>
            </a:r>
            <a:r>
              <a:rPr lang="ar-SA" sz="2400" dirty="0" err="1"/>
              <a:t>توضیح</a:t>
            </a:r>
            <a:r>
              <a:rPr lang="ar-SA" sz="2400" dirty="0"/>
              <a:t> </a:t>
            </a:r>
            <a:r>
              <a:rPr lang="ar-SA" sz="2400" dirty="0" smtClean="0"/>
              <a:t>دور </a:t>
            </a:r>
            <a:r>
              <a:rPr lang="ar-SA" sz="2400" dirty="0"/>
              <a:t>الأوراق </a:t>
            </a:r>
            <a:r>
              <a:rPr lang="ar-SA" sz="2400" dirty="0" err="1" smtClean="0"/>
              <a:t>المالیة</a:t>
            </a:r>
            <a:r>
              <a:rPr lang="ar-SA" sz="2400" dirty="0" smtClean="0"/>
              <a:t> </a:t>
            </a:r>
            <a:r>
              <a:rPr lang="ar-SA" sz="2400" dirty="0"/>
              <a:t>في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err="1"/>
              <a:t>قصیر</a:t>
            </a:r>
            <a:r>
              <a:rPr lang="ar-SA" sz="2400" dirty="0"/>
              <a:t> الأجل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+mj-cs"/>
              </a:rPr>
              <a:t>تعريف التمويل قصير الأجل:</a:t>
            </a:r>
            <a:endParaRPr lang="en-US" sz="4000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anose="05000000000000000000" pitchFamily="2" charset="2"/>
              <a:buChar char="q"/>
            </a:pPr>
            <a:r>
              <a:rPr lang="ar-SA" sz="2400" dirty="0" smtClean="0"/>
              <a:t> </a:t>
            </a:r>
            <a:r>
              <a:rPr lang="ar-SA" sz="2400" dirty="0" err="1" smtClean="0"/>
              <a:t>یقصد</a:t>
            </a:r>
            <a:r>
              <a:rPr lang="ar-SA" sz="2400" dirty="0" smtClean="0"/>
              <a:t> بالتمويل </a:t>
            </a:r>
            <a:r>
              <a:rPr lang="ar-SA" sz="2400" dirty="0" err="1"/>
              <a:t>قصیر</a:t>
            </a:r>
            <a:r>
              <a:rPr lang="ar-SA" sz="2400" dirty="0"/>
              <a:t> الأجل الأموال التي تحصل </a:t>
            </a:r>
            <a:r>
              <a:rPr lang="ar-SA" sz="2400" dirty="0" err="1"/>
              <a:t>علیھا</a:t>
            </a:r>
            <a:r>
              <a:rPr lang="ar-SA" sz="2400" dirty="0"/>
              <a:t> </a:t>
            </a:r>
            <a:r>
              <a:rPr lang="ar-SA" sz="2400" dirty="0" err="1"/>
              <a:t>المنشأه</a:t>
            </a:r>
            <a:r>
              <a:rPr lang="ar-SA" sz="2400" dirty="0"/>
              <a:t> من </a:t>
            </a:r>
            <a:r>
              <a:rPr lang="ar-SA" sz="2400" dirty="0" err="1"/>
              <a:t>الغیر</a:t>
            </a:r>
            <a:r>
              <a:rPr lang="ar-SA" sz="2400" dirty="0"/>
              <a:t> ، </a:t>
            </a:r>
            <a:r>
              <a:rPr lang="ar-SA" sz="2400" dirty="0" smtClean="0"/>
              <a:t>والتي </a:t>
            </a:r>
            <a:endParaRPr lang="ar-SA" sz="2400" dirty="0"/>
          </a:p>
          <a:p>
            <a:pPr rtl="1"/>
            <a:r>
              <a:rPr lang="ar-SA" sz="2400" dirty="0" err="1"/>
              <a:t>یجب</a:t>
            </a:r>
            <a:r>
              <a:rPr lang="ar-SA" sz="2400" dirty="0"/>
              <a:t> </a:t>
            </a:r>
            <a:r>
              <a:rPr lang="ar-SA" sz="2400" dirty="0" err="1"/>
              <a:t>سدادھا</a:t>
            </a:r>
            <a:r>
              <a:rPr lang="ar-SA" sz="2400" dirty="0"/>
              <a:t> في أقل من </a:t>
            </a:r>
            <a:r>
              <a:rPr lang="ar-SA" sz="2400" dirty="0" smtClean="0"/>
              <a:t>سنة </a:t>
            </a:r>
          </a:p>
          <a:p>
            <a:pPr rtl="1">
              <a:buFont typeface="Wingdings" panose="05000000000000000000" pitchFamily="2" charset="2"/>
              <a:buChar char="q"/>
            </a:pPr>
            <a:r>
              <a:rPr lang="ar-SA" sz="2400" dirty="0" err="1" smtClean="0"/>
              <a:t>ھناك</a:t>
            </a:r>
            <a:r>
              <a:rPr lang="ar-SA" sz="2400" dirty="0" smtClean="0"/>
              <a:t> </a:t>
            </a:r>
            <a:r>
              <a:rPr lang="ar-SA" sz="2400" dirty="0"/>
              <a:t>عدة اعتبارات تحكم استخدام </a:t>
            </a:r>
            <a:r>
              <a:rPr lang="ar-SA" sz="2400" dirty="0" err="1"/>
              <a:t>ھذا</a:t>
            </a:r>
            <a:r>
              <a:rPr lang="ar-SA" sz="2400" dirty="0"/>
              <a:t> النوع </a:t>
            </a:r>
            <a:r>
              <a:rPr lang="ar-SA" sz="2400" dirty="0" smtClean="0"/>
              <a:t>من </a:t>
            </a:r>
            <a:r>
              <a:rPr lang="ar-SA" sz="2400" dirty="0" err="1" smtClean="0"/>
              <a:t>التمویل</a:t>
            </a:r>
            <a:r>
              <a:rPr lang="ar-SA" sz="2400" dirty="0" smtClean="0"/>
              <a:t> </a:t>
            </a:r>
            <a:r>
              <a:rPr lang="ar-SA" sz="2400" dirty="0" err="1"/>
              <a:t>منھا</a:t>
            </a:r>
            <a:r>
              <a:rPr lang="ar-SA" sz="2400" dirty="0"/>
              <a:t> :</a:t>
            </a:r>
          </a:p>
          <a:p>
            <a:pPr rtl="1"/>
            <a:r>
              <a:rPr lang="ar-SA" sz="2400" dirty="0"/>
              <a:t>√ درجة اعتماد </a:t>
            </a:r>
            <a:r>
              <a:rPr lang="ar-SA" sz="2400" dirty="0" err="1"/>
              <a:t>المنشأه</a:t>
            </a:r>
            <a:r>
              <a:rPr lang="ar-SA" sz="2400" dirty="0"/>
              <a:t> على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err="1"/>
              <a:t>قصیر</a:t>
            </a:r>
            <a:r>
              <a:rPr lang="ar-SA" sz="2400" dirty="0"/>
              <a:t> الأجل</a:t>
            </a:r>
          </a:p>
          <a:p>
            <a:pPr rtl="1"/>
            <a:r>
              <a:rPr lang="ar-SA" sz="2400" dirty="0"/>
              <a:t>√ </a:t>
            </a:r>
            <a:r>
              <a:rPr lang="ar-SA" sz="2400" dirty="0" err="1"/>
              <a:t>طبیعة</a:t>
            </a:r>
            <a:r>
              <a:rPr lang="ar-SA" sz="2400" dirty="0"/>
              <a:t> </a:t>
            </a:r>
            <a:r>
              <a:rPr lang="ar-SA" sz="2400" dirty="0" err="1"/>
              <a:t>ھیكل</a:t>
            </a:r>
            <a:r>
              <a:rPr lang="ar-SA" sz="2400" dirty="0"/>
              <a:t> أصول </a:t>
            </a:r>
            <a:r>
              <a:rPr lang="ar-SA" sz="2400" dirty="0" err="1"/>
              <a:t>المنشأه</a:t>
            </a:r>
            <a:endParaRPr lang="ar-SA" sz="2400" dirty="0"/>
          </a:p>
          <a:p>
            <a:pPr rtl="1"/>
            <a:r>
              <a:rPr lang="ar-SA" sz="2400" dirty="0"/>
              <a:t>√ درجة المخاطر التي تكون إدارة </a:t>
            </a:r>
            <a:r>
              <a:rPr lang="ar-SA" sz="2400" dirty="0" err="1"/>
              <a:t>المنشأه</a:t>
            </a:r>
            <a:r>
              <a:rPr lang="ar-SA" sz="2400" dirty="0"/>
              <a:t> على استعداد </a:t>
            </a:r>
            <a:r>
              <a:rPr lang="ar-SA" sz="2400" dirty="0" err="1"/>
              <a:t>لتحملھا</a:t>
            </a:r>
            <a:endParaRPr lang="ar-SA" sz="2400" dirty="0"/>
          </a:p>
          <a:p>
            <a:pPr rtl="1"/>
            <a:r>
              <a:rPr lang="ar-SA" sz="2400" dirty="0"/>
              <a:t>√ تكلفة مصادر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err="1"/>
              <a:t>قصیرة</a:t>
            </a:r>
            <a:r>
              <a:rPr lang="ar-SA" sz="2400" dirty="0"/>
              <a:t> الأجل</a:t>
            </a:r>
          </a:p>
          <a:p>
            <a:pPr rtl="1"/>
            <a:r>
              <a:rPr lang="ar-SA" sz="2400" dirty="0"/>
              <a:t>√ مدة توفر مصادر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err="1"/>
              <a:t>قصیر</a:t>
            </a:r>
            <a:r>
              <a:rPr lang="ar-SA" sz="2400" dirty="0"/>
              <a:t> الأجل في الوقت المناسب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662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أنواع مصادر التمويل قصير الأجل: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/>
              <a:t>تتمثل </a:t>
            </a:r>
            <a:r>
              <a:rPr lang="ar-SA" dirty="0" err="1"/>
              <a:t>أھم</a:t>
            </a:r>
            <a:r>
              <a:rPr lang="ar-SA" dirty="0"/>
              <a:t> مصادر </a:t>
            </a:r>
            <a:r>
              <a:rPr lang="ar-SA" dirty="0" err="1"/>
              <a:t>التمویل</a:t>
            </a:r>
            <a:r>
              <a:rPr lang="ar-SA" dirty="0"/>
              <a:t> </a:t>
            </a:r>
            <a:r>
              <a:rPr lang="ar-SA" dirty="0" err="1"/>
              <a:t>قصیر</a:t>
            </a:r>
            <a:r>
              <a:rPr lang="ar-SA" dirty="0"/>
              <a:t> الأجل في :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الائتمان التجاري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الائتمان </a:t>
            </a:r>
            <a:r>
              <a:rPr lang="ar-SA" dirty="0"/>
              <a:t>المصرفي </a:t>
            </a:r>
            <a:endParaRPr lang="ar-SA" dirty="0" smtClean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الأوراق التجارية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القروض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/>
              <a:t>أدوات سوق </a:t>
            </a:r>
            <a:r>
              <a:rPr lang="ar-SA" dirty="0" smtClean="0"/>
              <a:t>النقد</a:t>
            </a:r>
          </a:p>
          <a:p>
            <a:pPr marL="0" indent="0"/>
            <a:endParaRPr lang="ar-SA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الائتمان التجاري: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anose="05000000000000000000" pitchFamily="2" charset="2"/>
              <a:buChar char="v"/>
            </a:pPr>
            <a:r>
              <a:rPr lang="ar-SA" sz="2400" dirty="0" smtClean="0"/>
              <a:t> </a:t>
            </a:r>
            <a:r>
              <a:rPr lang="ar-SA" sz="2400" dirty="0" err="1" smtClean="0"/>
              <a:t>یقصد</a:t>
            </a:r>
            <a:r>
              <a:rPr lang="ar-SA" sz="2400" dirty="0" smtClean="0"/>
              <a:t> </a:t>
            </a:r>
            <a:r>
              <a:rPr lang="ar-SA" sz="2400" dirty="0" err="1"/>
              <a:t>بالتمویل</a:t>
            </a:r>
            <a:r>
              <a:rPr lang="ar-SA" sz="2400" dirty="0"/>
              <a:t> التجاري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err="1"/>
              <a:t>قصیر</a:t>
            </a:r>
            <a:r>
              <a:rPr lang="ar-SA" sz="2400" dirty="0"/>
              <a:t> الأجل الذي تحصل </a:t>
            </a:r>
            <a:r>
              <a:rPr lang="ar-SA" sz="2400" dirty="0" err="1" smtClean="0"/>
              <a:t>علیة</a:t>
            </a:r>
            <a:r>
              <a:rPr lang="ar-SA" sz="2400" dirty="0" smtClean="0"/>
              <a:t> المنشأة من </a:t>
            </a:r>
            <a:r>
              <a:rPr lang="ar-SA" sz="2400" dirty="0" err="1" smtClean="0"/>
              <a:t>الموردین</a:t>
            </a:r>
            <a:r>
              <a:rPr lang="ar-SA" sz="2400" dirty="0" smtClean="0"/>
              <a:t> والمتمثل </a:t>
            </a:r>
            <a:r>
              <a:rPr lang="ar-SA" sz="2400" dirty="0"/>
              <a:t>في </a:t>
            </a:r>
            <a:r>
              <a:rPr lang="ar-SA" sz="2400" dirty="0" err="1"/>
              <a:t>قیمة</a:t>
            </a:r>
            <a:r>
              <a:rPr lang="ar-SA" sz="2400" dirty="0"/>
              <a:t> </a:t>
            </a:r>
            <a:r>
              <a:rPr lang="ar-SA" sz="2400" dirty="0" err="1"/>
              <a:t>المشتریات</a:t>
            </a:r>
            <a:r>
              <a:rPr lang="ar-SA" sz="2400" dirty="0"/>
              <a:t> </a:t>
            </a:r>
            <a:r>
              <a:rPr lang="ar-SA" sz="2400" dirty="0" smtClean="0"/>
              <a:t>الآجلة </a:t>
            </a:r>
            <a:r>
              <a:rPr lang="ar-SA" sz="2400" dirty="0"/>
              <a:t>للمواد والسلع التي تحصل </a:t>
            </a:r>
            <a:r>
              <a:rPr lang="ar-SA" sz="2400" dirty="0" err="1" smtClean="0"/>
              <a:t>علیھا</a:t>
            </a:r>
            <a:r>
              <a:rPr lang="ar-SA" sz="2400" dirty="0"/>
              <a:t> </a:t>
            </a:r>
            <a:r>
              <a:rPr lang="ar-SA" sz="2400" dirty="0" err="1" smtClean="0"/>
              <a:t>المنشأه</a:t>
            </a:r>
            <a:r>
              <a:rPr lang="ar-SA" sz="2400" dirty="0" smtClean="0"/>
              <a:t> .</a:t>
            </a:r>
          </a:p>
          <a:p>
            <a:pPr rtl="1">
              <a:buFont typeface="Wingdings" panose="05000000000000000000" pitchFamily="2" charset="2"/>
              <a:buChar char="v"/>
            </a:pPr>
            <a:r>
              <a:rPr lang="ar-SA" sz="2400" dirty="0" smtClean="0"/>
              <a:t> تعتمد </a:t>
            </a:r>
            <a:r>
              <a:rPr lang="ar-SA" sz="2400" dirty="0"/>
              <a:t>قدرة </a:t>
            </a:r>
            <a:r>
              <a:rPr lang="ar-SA" sz="2400" dirty="0" smtClean="0"/>
              <a:t>المنشأة </a:t>
            </a:r>
            <a:r>
              <a:rPr lang="ar-SA" sz="2400" dirty="0"/>
              <a:t>في </a:t>
            </a:r>
            <a:r>
              <a:rPr lang="ar-SA" sz="2400" dirty="0" err="1" smtClean="0"/>
              <a:t>الإستفادة</a:t>
            </a:r>
            <a:r>
              <a:rPr lang="ar-SA" sz="2400" dirty="0" smtClean="0"/>
              <a:t> </a:t>
            </a:r>
            <a:r>
              <a:rPr lang="ar-SA" sz="2400" dirty="0"/>
              <a:t>من </a:t>
            </a:r>
            <a:r>
              <a:rPr lang="ar-SA" sz="2400" dirty="0" err="1"/>
              <a:t>ھذا</a:t>
            </a:r>
            <a:r>
              <a:rPr lang="ar-SA" sz="2400" dirty="0"/>
              <a:t> النوع من مصادر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smtClean="0"/>
              <a:t>على مجموعة </a:t>
            </a:r>
            <a:r>
              <a:rPr lang="ar-SA" sz="2400" dirty="0"/>
              <a:t>من العوامل :</a:t>
            </a:r>
          </a:p>
          <a:p>
            <a:pPr rtl="1">
              <a:buFont typeface="Wingdings" panose="05000000000000000000" pitchFamily="2" charset="2"/>
              <a:buChar char="ü"/>
            </a:pPr>
            <a:r>
              <a:rPr lang="ar-SA" sz="2400" dirty="0"/>
              <a:t>حجم </a:t>
            </a:r>
            <a:r>
              <a:rPr lang="ar-SA" sz="2400" dirty="0" smtClean="0"/>
              <a:t>المنشأة</a:t>
            </a:r>
            <a:endParaRPr lang="ar-SA" sz="2400" dirty="0"/>
          </a:p>
          <a:p>
            <a:pPr rtl="1">
              <a:buFont typeface="Wingdings" panose="05000000000000000000" pitchFamily="2" charset="2"/>
              <a:buChar char="ü"/>
            </a:pPr>
            <a:r>
              <a:rPr lang="ar-SA" sz="2400" dirty="0" smtClean="0"/>
              <a:t> </a:t>
            </a:r>
            <a:r>
              <a:rPr lang="ar-SA" sz="2400" dirty="0" err="1" smtClean="0"/>
              <a:t>أھلیة</a:t>
            </a:r>
            <a:r>
              <a:rPr lang="ar-SA" sz="2400" dirty="0" smtClean="0"/>
              <a:t> المنشأة الائتمانية </a:t>
            </a:r>
          </a:p>
          <a:p>
            <a:pPr rtl="1">
              <a:buFont typeface="Wingdings" panose="05000000000000000000" pitchFamily="2" charset="2"/>
              <a:buChar char="ü"/>
            </a:pPr>
            <a:r>
              <a:rPr lang="ar-SA" sz="2400" dirty="0" smtClean="0"/>
              <a:t>رغبة </a:t>
            </a:r>
            <a:r>
              <a:rPr lang="ar-SA" sz="2400" dirty="0"/>
              <a:t>إدارة </a:t>
            </a:r>
            <a:r>
              <a:rPr lang="ar-SA" sz="2400" dirty="0" smtClean="0"/>
              <a:t>المنشأة </a:t>
            </a:r>
            <a:r>
              <a:rPr lang="ar-SA" sz="2400" dirty="0"/>
              <a:t>في استخدام </a:t>
            </a:r>
            <a:r>
              <a:rPr lang="ar-SA" sz="2400" dirty="0" err="1"/>
              <a:t>ھذا</a:t>
            </a:r>
            <a:r>
              <a:rPr lang="ar-SA" sz="2400" dirty="0"/>
              <a:t> النوع من </a:t>
            </a:r>
            <a:r>
              <a:rPr lang="ar-SA" sz="2400" dirty="0" err="1" smtClean="0"/>
              <a:t>التمویل</a:t>
            </a:r>
            <a:endParaRPr lang="ar-SA" sz="2400" dirty="0"/>
          </a:p>
          <a:p>
            <a:pPr rtl="1">
              <a:buFont typeface="Wingdings" panose="05000000000000000000" pitchFamily="2" charset="2"/>
              <a:buChar char="ü"/>
            </a:pPr>
            <a:r>
              <a:rPr lang="ar-SA" sz="2400" dirty="0" err="1" smtClean="0"/>
              <a:t>سیاسة</a:t>
            </a:r>
            <a:r>
              <a:rPr lang="ar-SA" sz="2400" dirty="0" smtClean="0"/>
              <a:t> </a:t>
            </a:r>
            <a:r>
              <a:rPr lang="ar-SA" sz="2400" dirty="0"/>
              <a:t>وشروط </a:t>
            </a:r>
            <a:r>
              <a:rPr lang="ar-SA" sz="2400" dirty="0" smtClean="0"/>
              <a:t>الائتمان </a:t>
            </a:r>
            <a:r>
              <a:rPr lang="ar-SA" sz="2400" dirty="0"/>
              <a:t>التجاري التي </a:t>
            </a:r>
            <a:r>
              <a:rPr lang="ar-SA" sz="2400" dirty="0" err="1"/>
              <a:t>یعرضھا</a:t>
            </a:r>
            <a:r>
              <a:rPr lang="ar-SA" sz="2400" dirty="0"/>
              <a:t> الموردون مثل % </a:t>
            </a:r>
            <a:r>
              <a:rPr lang="ar-SA" sz="2400" dirty="0" smtClean="0"/>
              <a:t>الخصم</a:t>
            </a:r>
            <a:r>
              <a:rPr lang="ar-SA" sz="2400" dirty="0"/>
              <a:t> </a:t>
            </a:r>
            <a:r>
              <a:rPr lang="ar-SA" sz="2400" dirty="0" smtClean="0"/>
              <a:t>النقدي الممنوح </a:t>
            </a:r>
            <a:r>
              <a:rPr lang="ar-SA" sz="2400" dirty="0"/>
              <a:t>ومدة </a:t>
            </a:r>
            <a:r>
              <a:rPr lang="ar-SA" sz="2400" dirty="0" smtClean="0"/>
              <a:t>الائتمان التجاري.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/>
              <a:t>حالات عن </a:t>
            </a:r>
            <a:r>
              <a:rPr lang="ar-SA" sz="3600" b="1" dirty="0" smtClean="0"/>
              <a:t>الائتمان </a:t>
            </a:r>
            <a:r>
              <a:rPr lang="ar-SA" sz="3600" b="1" dirty="0"/>
              <a:t>التجاري :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dirty="0" smtClean="0"/>
              <a:t>الحالة </a:t>
            </a:r>
            <a:r>
              <a:rPr lang="ar-SA" dirty="0"/>
              <a:t>الأولى </a:t>
            </a:r>
            <a:r>
              <a:rPr lang="ar-SA" dirty="0" smtClean="0"/>
              <a:t>/ </a:t>
            </a:r>
            <a:r>
              <a:rPr lang="ar-SA" dirty="0"/>
              <a:t>شروط المورد لا تتضمن </a:t>
            </a:r>
            <a:r>
              <a:rPr lang="ar-SA" dirty="0" err="1"/>
              <a:t>خصمآ</a:t>
            </a:r>
            <a:r>
              <a:rPr lang="ar-SA" dirty="0"/>
              <a:t> </a:t>
            </a:r>
            <a:r>
              <a:rPr lang="ar-SA" dirty="0" err="1"/>
              <a:t>نقدیا</a:t>
            </a:r>
            <a:r>
              <a:rPr lang="ar-SA" dirty="0"/>
              <a:t> </a:t>
            </a:r>
            <a:r>
              <a:rPr lang="ar-SA" dirty="0" smtClean="0"/>
              <a:t>:</a:t>
            </a:r>
          </a:p>
          <a:p>
            <a:endParaRPr lang="ar-SA" dirty="0"/>
          </a:p>
          <a:p>
            <a:r>
              <a:rPr lang="ar-SA" dirty="0"/>
              <a:t>في </a:t>
            </a:r>
            <a:r>
              <a:rPr lang="ar-SA" dirty="0" err="1"/>
              <a:t>ھذه</a:t>
            </a:r>
            <a:r>
              <a:rPr lang="ar-SA" dirty="0"/>
              <a:t> </a:t>
            </a:r>
            <a:r>
              <a:rPr lang="ar-SA" dirty="0" smtClean="0"/>
              <a:t>الحالة </a:t>
            </a:r>
            <a:r>
              <a:rPr lang="ar-SA" dirty="0"/>
              <a:t>فإن </a:t>
            </a:r>
            <a:r>
              <a:rPr lang="ar-SA" dirty="0" smtClean="0"/>
              <a:t>الائتمان </a:t>
            </a:r>
            <a:r>
              <a:rPr lang="ar-SA" dirty="0"/>
              <a:t>التجاري بالنسبة </a:t>
            </a:r>
            <a:r>
              <a:rPr lang="ar-SA" dirty="0" smtClean="0"/>
              <a:t>للمنشأة </a:t>
            </a:r>
            <a:r>
              <a:rPr lang="ar-SA" dirty="0" err="1"/>
              <a:t>یعتبر</a:t>
            </a:r>
            <a:r>
              <a:rPr lang="ar-SA" dirty="0"/>
              <a:t> في حكم </a:t>
            </a:r>
            <a:r>
              <a:rPr lang="ar-SA" dirty="0" err="1"/>
              <a:t>التمویل</a:t>
            </a:r>
            <a:r>
              <a:rPr lang="ar-SA" dirty="0"/>
              <a:t> </a:t>
            </a:r>
            <a:r>
              <a:rPr lang="ar-SA" dirty="0" smtClean="0"/>
              <a:t>المجاني. </a:t>
            </a:r>
            <a:r>
              <a:rPr lang="ar-SA" dirty="0"/>
              <a:t>لكن إذا لم تحسن </a:t>
            </a:r>
            <a:r>
              <a:rPr lang="ar-SA" dirty="0" smtClean="0"/>
              <a:t>المنشأة </a:t>
            </a:r>
            <a:r>
              <a:rPr lang="ar-SA" dirty="0"/>
              <a:t>استخدام </a:t>
            </a:r>
            <a:r>
              <a:rPr lang="ar-SA" dirty="0" err="1"/>
              <a:t>ھذا</a:t>
            </a:r>
            <a:r>
              <a:rPr lang="ar-SA" dirty="0"/>
              <a:t> النوع من </a:t>
            </a:r>
            <a:r>
              <a:rPr lang="ar-SA" dirty="0" err="1" smtClean="0"/>
              <a:t>التمویل</a:t>
            </a:r>
            <a:r>
              <a:rPr lang="ar-SA" dirty="0" smtClean="0"/>
              <a:t> و </a:t>
            </a:r>
            <a:r>
              <a:rPr lang="ar-SA" dirty="0"/>
              <a:t>فشلت في </a:t>
            </a:r>
            <a:r>
              <a:rPr lang="ar-SA" dirty="0" smtClean="0"/>
              <a:t>الوفاء </a:t>
            </a:r>
            <a:r>
              <a:rPr lang="ar-SA" dirty="0" err="1" smtClean="0"/>
              <a:t>بالتزاماتھا</a:t>
            </a:r>
            <a:r>
              <a:rPr lang="ar-SA" dirty="0" smtClean="0"/>
              <a:t> </a:t>
            </a:r>
            <a:r>
              <a:rPr lang="ar-SA" dirty="0"/>
              <a:t>في </a:t>
            </a:r>
            <a:r>
              <a:rPr lang="ar-SA" dirty="0" err="1"/>
              <a:t>مواعید</a:t>
            </a:r>
            <a:r>
              <a:rPr lang="ar-SA" dirty="0"/>
              <a:t> </a:t>
            </a:r>
            <a:r>
              <a:rPr lang="ar-SA" dirty="0" err="1"/>
              <a:t>الإستحقاق</a:t>
            </a:r>
            <a:r>
              <a:rPr lang="ar-SA" dirty="0"/>
              <a:t> فإن </a:t>
            </a:r>
            <a:r>
              <a:rPr lang="ar-SA" dirty="0" smtClean="0"/>
              <a:t>الائتمان </a:t>
            </a:r>
            <a:r>
              <a:rPr lang="ar-SA" dirty="0"/>
              <a:t>التجاري قد </a:t>
            </a:r>
            <a:r>
              <a:rPr lang="ar-SA" dirty="0" err="1"/>
              <a:t>یصبح</a:t>
            </a:r>
            <a:r>
              <a:rPr lang="ar-SA" dirty="0"/>
              <a:t> مرتفع </a:t>
            </a:r>
            <a:r>
              <a:rPr lang="ar-SA" dirty="0" smtClean="0"/>
              <a:t>التكلفة</a:t>
            </a:r>
            <a:r>
              <a:rPr lang="ar-SA" dirty="0"/>
              <a:t> </a:t>
            </a:r>
            <a:r>
              <a:rPr lang="ar-SA" dirty="0" err="1" smtClean="0"/>
              <a:t>نتیجة</a:t>
            </a:r>
            <a:r>
              <a:rPr lang="ar-SA" dirty="0" smtClean="0"/>
              <a:t> </a:t>
            </a:r>
            <a:r>
              <a:rPr lang="ar-SA" dirty="0" err="1"/>
              <a:t>التأخیر</a:t>
            </a:r>
            <a:r>
              <a:rPr lang="ar-SA" dirty="0"/>
              <a:t> </a:t>
            </a:r>
            <a:r>
              <a:rPr lang="ar-SA" dirty="0" err="1"/>
              <a:t>وینجم</a:t>
            </a:r>
            <a:r>
              <a:rPr lang="ar-SA" dirty="0"/>
              <a:t> </a:t>
            </a:r>
            <a:r>
              <a:rPr lang="ar-SA" dirty="0" smtClean="0"/>
              <a:t>عنه الإساءة </a:t>
            </a:r>
            <a:r>
              <a:rPr lang="ar-SA" dirty="0"/>
              <a:t>إلى سمعة </a:t>
            </a:r>
            <a:r>
              <a:rPr lang="ar-SA" dirty="0" smtClean="0"/>
              <a:t>الشركة </a:t>
            </a:r>
            <a:r>
              <a:rPr lang="ar-SA" dirty="0"/>
              <a:t>في </a:t>
            </a:r>
            <a:r>
              <a:rPr lang="ar-SA" dirty="0" smtClean="0"/>
              <a:t>السوق.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 smtClean="0"/>
              <a:t>الحالة الثانية/ شروط </a:t>
            </a:r>
            <a:r>
              <a:rPr lang="ar-SA" dirty="0"/>
              <a:t>المورد تتضمن </a:t>
            </a:r>
            <a:r>
              <a:rPr lang="ar-SA" dirty="0" err="1"/>
              <a:t>خصمآ</a:t>
            </a:r>
            <a:r>
              <a:rPr lang="ar-SA" dirty="0"/>
              <a:t> </a:t>
            </a:r>
            <a:r>
              <a:rPr lang="ar-SA" dirty="0" err="1"/>
              <a:t>نقدیا</a:t>
            </a:r>
            <a:r>
              <a:rPr lang="ar-SA" dirty="0"/>
              <a:t> :</a:t>
            </a:r>
          </a:p>
          <a:p>
            <a:r>
              <a:rPr lang="ar-SA" dirty="0"/>
              <a:t>في </a:t>
            </a:r>
            <a:r>
              <a:rPr lang="ar-SA" dirty="0" err="1"/>
              <a:t>ھذه</a:t>
            </a:r>
            <a:r>
              <a:rPr lang="ar-SA" dirty="0"/>
              <a:t> </a:t>
            </a:r>
            <a:r>
              <a:rPr lang="ar-SA" dirty="0" smtClean="0"/>
              <a:t>الحالة </a:t>
            </a:r>
            <a:r>
              <a:rPr lang="ar-SA" dirty="0"/>
              <a:t>فإن تكلفة </a:t>
            </a:r>
            <a:r>
              <a:rPr lang="ar-SA" dirty="0" smtClean="0"/>
              <a:t>الائتمان </a:t>
            </a:r>
            <a:r>
              <a:rPr lang="ar-SA" dirty="0"/>
              <a:t>التجاري تعتمد على مدى </a:t>
            </a:r>
            <a:r>
              <a:rPr lang="ar-SA" dirty="0" smtClean="0"/>
              <a:t>الاستفادة من الخصم</a:t>
            </a:r>
            <a:r>
              <a:rPr lang="ar-SA" dirty="0"/>
              <a:t> </a:t>
            </a:r>
            <a:r>
              <a:rPr lang="ar-SA" dirty="0" smtClean="0"/>
              <a:t>النقدي </a:t>
            </a:r>
            <a:r>
              <a:rPr lang="ar-SA" dirty="0"/>
              <a:t>الممنوح . </a:t>
            </a:r>
            <a:endParaRPr lang="ar-SA" dirty="0" smtClean="0"/>
          </a:p>
          <a:p>
            <a:r>
              <a:rPr lang="ar-SA" dirty="0" err="1" smtClean="0"/>
              <a:t>ویمكن</a:t>
            </a:r>
            <a:r>
              <a:rPr lang="ar-SA" dirty="0" smtClean="0"/>
              <a:t> </a:t>
            </a:r>
            <a:r>
              <a:rPr lang="ar-SA" dirty="0"/>
              <a:t>أن </a:t>
            </a:r>
            <a:r>
              <a:rPr lang="ar-SA" dirty="0" err="1"/>
              <a:t>یأخذ</a:t>
            </a:r>
            <a:r>
              <a:rPr lang="ar-SA" dirty="0"/>
              <a:t> الوضع </a:t>
            </a:r>
            <a:r>
              <a:rPr lang="ar-SA" dirty="0" err="1"/>
              <a:t>حالین</a:t>
            </a:r>
            <a:r>
              <a:rPr lang="ar-SA" dirty="0"/>
              <a:t> :</a:t>
            </a:r>
          </a:p>
          <a:p>
            <a:pPr marL="342900" indent="-457200">
              <a:buFont typeface="Wingdings" panose="05000000000000000000" pitchFamily="2" charset="2"/>
              <a:buChar char="Ø"/>
            </a:pPr>
            <a:r>
              <a:rPr lang="ar-SA" dirty="0"/>
              <a:t>إما </a:t>
            </a:r>
            <a:r>
              <a:rPr lang="ar-SA" dirty="0" smtClean="0"/>
              <a:t>الاستفادة </a:t>
            </a:r>
            <a:r>
              <a:rPr lang="ar-SA" dirty="0"/>
              <a:t>من % الخصم الممنوح </a:t>
            </a:r>
            <a:r>
              <a:rPr lang="ar-SA" dirty="0" err="1"/>
              <a:t>وتسدید</a:t>
            </a:r>
            <a:r>
              <a:rPr lang="ar-SA" dirty="0"/>
              <a:t> الالتزامات في </a:t>
            </a:r>
            <a:r>
              <a:rPr lang="ar-SA" dirty="0" err="1" smtClean="0"/>
              <a:t>المھلة</a:t>
            </a:r>
            <a:r>
              <a:rPr lang="ar-SA" dirty="0" smtClean="0"/>
              <a:t> المحددة في</a:t>
            </a:r>
            <a:r>
              <a:rPr lang="ar-SA" dirty="0"/>
              <a:t> </a:t>
            </a:r>
            <a:r>
              <a:rPr lang="ar-SA" dirty="0" smtClean="0"/>
              <a:t>شروط </a:t>
            </a:r>
            <a:r>
              <a:rPr lang="ar-SA" dirty="0"/>
              <a:t>الخصم </a:t>
            </a:r>
            <a:r>
              <a:rPr lang="ar-SA" dirty="0" smtClean="0"/>
              <a:t>النقدي.</a:t>
            </a:r>
            <a:endParaRPr lang="ar-SA" dirty="0"/>
          </a:p>
          <a:p>
            <a:pPr marL="342900" indent="-457200">
              <a:buFont typeface="Wingdings" panose="05000000000000000000" pitchFamily="2" charset="2"/>
              <a:buChar char="Ø"/>
            </a:pPr>
            <a:r>
              <a:rPr lang="ar-SA" dirty="0" smtClean="0"/>
              <a:t>الاستفادة </a:t>
            </a:r>
            <a:r>
              <a:rPr lang="ar-SA" dirty="0"/>
              <a:t>من فترة </a:t>
            </a:r>
            <a:r>
              <a:rPr lang="ar-SA" dirty="0" err="1"/>
              <a:t>الإئتمان</a:t>
            </a:r>
            <a:r>
              <a:rPr lang="ar-SA" dirty="0"/>
              <a:t> التجاري </a:t>
            </a:r>
            <a:r>
              <a:rPr lang="ar-SA" dirty="0" smtClean="0"/>
              <a:t>كاملة </a:t>
            </a:r>
            <a:r>
              <a:rPr lang="ar-SA" dirty="0"/>
              <a:t>وعدم </a:t>
            </a:r>
            <a:r>
              <a:rPr lang="ar-SA" dirty="0" smtClean="0"/>
              <a:t>الاستفادة </a:t>
            </a:r>
            <a:r>
              <a:rPr lang="ar-SA" dirty="0"/>
              <a:t>من الخصم </a:t>
            </a:r>
            <a:r>
              <a:rPr lang="ar-SA" dirty="0" smtClean="0"/>
              <a:t>النقدي.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950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600201"/>
            <a:ext cx="8804762" cy="4525963"/>
          </a:xfrm>
        </p:spPr>
        <p:txBody>
          <a:bodyPr/>
          <a:lstStyle/>
          <a:p>
            <a:r>
              <a:rPr lang="ar-SA" dirty="0"/>
              <a:t>تشتري شركة ناصر </a:t>
            </a:r>
            <a:r>
              <a:rPr lang="ar-SA" dirty="0" smtClean="0"/>
              <a:t>الصناعية </a:t>
            </a:r>
            <a:r>
              <a:rPr lang="ar-SA" dirty="0"/>
              <a:t>من </a:t>
            </a:r>
            <a:r>
              <a:rPr lang="ar-SA" dirty="0" smtClean="0"/>
              <a:t>موردها مواد خام </a:t>
            </a:r>
            <a:r>
              <a:rPr lang="ar-SA" dirty="0" err="1"/>
              <a:t>بتسھیلات</a:t>
            </a:r>
            <a:r>
              <a:rPr lang="ar-SA" dirty="0"/>
              <a:t> </a:t>
            </a:r>
            <a:r>
              <a:rPr lang="ar-SA" dirty="0" smtClean="0"/>
              <a:t>ائتمانية </a:t>
            </a:r>
            <a:r>
              <a:rPr lang="ar-SA" dirty="0"/>
              <a:t>محدده وفق التالي :</a:t>
            </a:r>
          </a:p>
          <a:p>
            <a:r>
              <a:rPr lang="ar-SA" dirty="0" smtClean="0"/>
              <a:t>شروط الائتمان التجاري: (15/2، صافي 45) </a:t>
            </a:r>
          </a:p>
          <a:p>
            <a:r>
              <a:rPr lang="ar-SA" dirty="0" smtClean="0"/>
              <a:t>متوسط مشتريات الشركة 100000 ريال </a:t>
            </a:r>
            <a:endParaRPr lang="ar-SA" dirty="0"/>
          </a:p>
          <a:p>
            <a:endParaRPr lang="ar-SA" dirty="0" smtClean="0"/>
          </a:p>
          <a:p>
            <a:r>
              <a:rPr lang="ar-SA" dirty="0" smtClean="0">
                <a:solidFill>
                  <a:srgbClr val="FF0000"/>
                </a:solidFill>
              </a:rPr>
              <a:t>المطلوب</a:t>
            </a:r>
            <a:r>
              <a:rPr lang="ar-SA" dirty="0" smtClean="0">
                <a:solidFill>
                  <a:schemeClr val="tx1"/>
                </a:solidFill>
              </a:rPr>
              <a:t> </a:t>
            </a:r>
            <a:r>
              <a:rPr lang="ar-SA" dirty="0">
                <a:solidFill>
                  <a:schemeClr val="tx1"/>
                </a:solidFill>
              </a:rPr>
              <a:t>: </a:t>
            </a:r>
            <a:r>
              <a:rPr lang="ar-SA" dirty="0" err="1" smtClean="0">
                <a:solidFill>
                  <a:schemeClr val="tx1"/>
                </a:solidFill>
              </a:rPr>
              <a:t>ماھي</a:t>
            </a:r>
            <a:r>
              <a:rPr lang="ar-SA" dirty="0" smtClean="0">
                <a:solidFill>
                  <a:schemeClr val="tx1"/>
                </a:solidFill>
              </a:rPr>
              <a:t> التكلفة السنوية </a:t>
            </a:r>
            <a:r>
              <a:rPr lang="ar-SA" dirty="0">
                <a:solidFill>
                  <a:schemeClr val="tx1"/>
                </a:solidFill>
              </a:rPr>
              <a:t>في حالة عدم </a:t>
            </a:r>
            <a:r>
              <a:rPr lang="ar-SA" dirty="0" smtClean="0">
                <a:solidFill>
                  <a:schemeClr val="tx1"/>
                </a:solidFill>
              </a:rPr>
              <a:t>الاستفادة </a:t>
            </a:r>
            <a:r>
              <a:rPr lang="ar-SA" dirty="0">
                <a:solidFill>
                  <a:schemeClr val="tx1"/>
                </a:solidFill>
              </a:rPr>
              <a:t>من الخصم النقدي ؟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45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خطوات الحل: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v"/>
            </a:pPr>
            <a:r>
              <a:rPr lang="ar-SA" sz="2400" dirty="0" err="1"/>
              <a:t>تحدید</a:t>
            </a:r>
            <a:r>
              <a:rPr lang="ar-SA" sz="2400" dirty="0"/>
              <a:t> معنى شروط </a:t>
            </a:r>
            <a:r>
              <a:rPr lang="ar-SA" sz="2400" dirty="0" err="1"/>
              <a:t>الإئتمان</a:t>
            </a:r>
            <a:r>
              <a:rPr lang="ar-SA" sz="2400" dirty="0"/>
              <a:t> التجاري وفق </a:t>
            </a:r>
            <a:r>
              <a:rPr lang="ar-SA" sz="2400" dirty="0" err="1" smtClean="0"/>
              <a:t>الصیغه</a:t>
            </a:r>
            <a:r>
              <a:rPr lang="ar-SA" sz="2400" dirty="0" smtClean="0"/>
              <a:t> (15/2، صافي 45) وتعني: </a:t>
            </a:r>
          </a:p>
          <a:p>
            <a:r>
              <a:rPr lang="ar-SA" sz="2400" dirty="0" err="1"/>
              <a:t>الإستفاده</a:t>
            </a:r>
            <a:r>
              <a:rPr lang="ar-SA" sz="2400" dirty="0"/>
              <a:t> بخصم نقدي 2 % في حالة السداد خلال </a:t>
            </a:r>
            <a:r>
              <a:rPr lang="ar-SA" sz="2400" dirty="0" err="1" smtClean="0"/>
              <a:t>مھله</a:t>
            </a:r>
            <a:r>
              <a:rPr lang="ar-SA" sz="2400" dirty="0" smtClean="0"/>
              <a:t> </a:t>
            </a:r>
            <a:r>
              <a:rPr lang="ar-SA" sz="2400" dirty="0"/>
              <a:t>15 </a:t>
            </a:r>
            <a:r>
              <a:rPr lang="ar-SA" sz="2400" dirty="0" err="1"/>
              <a:t>یوما</a:t>
            </a:r>
            <a:r>
              <a:rPr lang="ar-SA" sz="2400" dirty="0"/>
              <a:t> أو </a:t>
            </a:r>
            <a:r>
              <a:rPr lang="ar-SA" sz="2400" dirty="0" err="1"/>
              <a:t>تسدید</a:t>
            </a:r>
            <a:r>
              <a:rPr lang="ar-SA" sz="2400" dirty="0"/>
              <a:t> </a:t>
            </a:r>
            <a:r>
              <a:rPr lang="ar-SA" sz="2400" dirty="0" smtClean="0"/>
              <a:t>المبلغ كاملا </a:t>
            </a:r>
            <a:r>
              <a:rPr lang="ar-SA" sz="2400" dirty="0"/>
              <a:t>بعد فتره 45 </a:t>
            </a:r>
            <a:r>
              <a:rPr lang="ar-SA" sz="2400" dirty="0" err="1" smtClean="0"/>
              <a:t>یوما</a:t>
            </a:r>
            <a:r>
              <a:rPr lang="ar-SA" sz="2400" dirty="0" smtClean="0"/>
              <a:t>.</a:t>
            </a:r>
            <a:endParaRPr lang="ar-SA" sz="2400" dirty="0"/>
          </a:p>
          <a:p>
            <a:pPr marL="228600" indent="-342900">
              <a:buFont typeface="Wingdings" panose="05000000000000000000" pitchFamily="2" charset="2"/>
              <a:buChar char="ü"/>
            </a:pPr>
            <a:r>
              <a:rPr lang="ar-SA" sz="2400" dirty="0"/>
              <a:t>إذا قررت </a:t>
            </a:r>
            <a:r>
              <a:rPr lang="ar-SA" sz="2400" dirty="0" smtClean="0"/>
              <a:t>الشركة الاستفادة </a:t>
            </a:r>
            <a:r>
              <a:rPr lang="ar-SA" sz="2400" dirty="0"/>
              <a:t>من الخصم النقدي </a:t>
            </a:r>
            <a:r>
              <a:rPr lang="ar-SA" sz="2400" dirty="0" err="1"/>
              <a:t>فإنھا</a:t>
            </a:r>
            <a:r>
              <a:rPr lang="ar-SA" sz="2400" dirty="0"/>
              <a:t> تحصل على مبلغ </a:t>
            </a:r>
            <a:r>
              <a:rPr lang="ar-SA" sz="2400" dirty="0" smtClean="0"/>
              <a:t>خصم قدره</a:t>
            </a:r>
            <a:endParaRPr lang="ar-SA" sz="2400" dirty="0"/>
          </a:p>
          <a:p>
            <a:r>
              <a:rPr lang="ar-SA" sz="2400" dirty="0" smtClean="0"/>
              <a:t>  2000 ريال </a:t>
            </a:r>
            <a:r>
              <a:rPr lang="ar-SA" sz="2400" dirty="0"/>
              <a:t>= ( </a:t>
            </a:r>
            <a:r>
              <a:rPr lang="ar-SA" sz="2400" dirty="0" smtClean="0"/>
              <a:t>100000×0.02)</a:t>
            </a:r>
            <a:endParaRPr lang="ar-SA" sz="2400" dirty="0"/>
          </a:p>
          <a:p>
            <a:pPr marL="228600" indent="-342900">
              <a:buFont typeface="Wingdings" panose="05000000000000000000" pitchFamily="2" charset="2"/>
              <a:buChar char="ü"/>
            </a:pPr>
            <a:r>
              <a:rPr lang="ar-SA" sz="2400" dirty="0" smtClean="0"/>
              <a:t> ويكون المبلغ المدفوع= 100000-2000 = 98000 ريال</a:t>
            </a:r>
          </a:p>
          <a:p>
            <a:endParaRPr lang="ar-SA" sz="2400" dirty="0"/>
          </a:p>
          <a:p>
            <a:r>
              <a:rPr lang="ar-SA" sz="2400" dirty="0" err="1" smtClean="0"/>
              <a:t>ویعد</a:t>
            </a:r>
            <a:r>
              <a:rPr lang="ar-SA" sz="2400" dirty="0" smtClean="0"/>
              <a:t> </a:t>
            </a:r>
            <a:r>
              <a:rPr lang="ar-SA" sz="2400" dirty="0" err="1"/>
              <a:t>ھذا</a:t>
            </a:r>
            <a:r>
              <a:rPr lang="ar-SA" sz="2400" dirty="0"/>
              <a:t> </a:t>
            </a:r>
            <a:r>
              <a:rPr lang="ar-SA" sz="2400" dirty="0" err="1"/>
              <a:t>التمویل</a:t>
            </a:r>
            <a:r>
              <a:rPr lang="ar-SA" sz="2400" dirty="0"/>
              <a:t> في حكم </a:t>
            </a:r>
            <a:r>
              <a:rPr lang="ar-SA" sz="2400" dirty="0" err="1"/>
              <a:t>التمویل</a:t>
            </a:r>
            <a:r>
              <a:rPr lang="ar-SA" sz="2400" dirty="0"/>
              <a:t> </a:t>
            </a:r>
            <a:r>
              <a:rPr lang="ar-SA" sz="2400" dirty="0" smtClean="0"/>
              <a:t>المجاني.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17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2400" dirty="0" smtClean="0"/>
              <a:t>اذا قررت الشركة الاستفادة </a:t>
            </a:r>
            <a:r>
              <a:rPr lang="ar-SA" sz="2400" dirty="0"/>
              <a:t>من كامل فترة </a:t>
            </a:r>
            <a:r>
              <a:rPr lang="ar-SA" sz="2400" dirty="0" smtClean="0"/>
              <a:t>الائتمان </a:t>
            </a:r>
            <a:r>
              <a:rPr lang="ar-SA" sz="2400" dirty="0"/>
              <a:t>التجاري </a:t>
            </a:r>
            <a:r>
              <a:rPr lang="ar-SA" sz="2400" dirty="0" smtClean="0"/>
              <a:t>وبكون </a:t>
            </a:r>
            <a:r>
              <a:rPr lang="ar-SA" sz="2400" dirty="0"/>
              <a:t>المبلغ المدفوع = 100000 ﷼ وعدم </a:t>
            </a:r>
            <a:r>
              <a:rPr lang="ar-SA" sz="2400" dirty="0" smtClean="0"/>
              <a:t>الاستفادة </a:t>
            </a:r>
            <a:r>
              <a:rPr lang="ar-SA" sz="2400" dirty="0"/>
              <a:t>من مقدار الخصم </a:t>
            </a:r>
            <a:r>
              <a:rPr lang="ar-SA" sz="2400" dirty="0" smtClean="0"/>
              <a:t>2000﷼ </a:t>
            </a:r>
            <a:r>
              <a:rPr lang="ar-SA" sz="2400" dirty="0"/>
              <a:t>لغرض </a:t>
            </a:r>
            <a:r>
              <a:rPr lang="ar-SA" sz="2400" dirty="0" smtClean="0"/>
              <a:t>الاستفادة </a:t>
            </a:r>
            <a:r>
              <a:rPr lang="ar-SA" sz="2400" dirty="0"/>
              <a:t>من المبالغ </a:t>
            </a:r>
            <a:r>
              <a:rPr lang="ar-SA" sz="2400" dirty="0" err="1" smtClean="0"/>
              <a:t>المالیة</a:t>
            </a:r>
            <a:r>
              <a:rPr lang="ar-SA" sz="2400" dirty="0" smtClean="0"/>
              <a:t> </a:t>
            </a:r>
            <a:r>
              <a:rPr lang="ar-SA" sz="2400" dirty="0"/>
              <a:t>في أغراض </a:t>
            </a:r>
            <a:r>
              <a:rPr lang="ar-SA" sz="2400" dirty="0" smtClean="0"/>
              <a:t>أخرى. 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2400" dirty="0" smtClean="0"/>
              <a:t>وتحسب التكلفة</a:t>
            </a:r>
            <a:r>
              <a:rPr lang="ar-SA" sz="2400" dirty="0"/>
              <a:t> </a:t>
            </a:r>
            <a:r>
              <a:rPr lang="ar-SA" sz="2400" dirty="0" smtClean="0"/>
              <a:t>السنوية لضياع </a:t>
            </a:r>
            <a:r>
              <a:rPr lang="ar-SA" sz="2400" dirty="0" err="1"/>
              <a:t>ھذه</a:t>
            </a:r>
            <a:r>
              <a:rPr lang="ar-SA" sz="2400" dirty="0"/>
              <a:t> </a:t>
            </a:r>
            <a:r>
              <a:rPr lang="ar-SA" sz="2400" dirty="0" smtClean="0"/>
              <a:t>الفرصة بالصيغة التالية:</a:t>
            </a:r>
          </a:p>
          <a:p>
            <a:pPr marL="0" indent="0"/>
            <a:endParaRPr lang="ar-SA" sz="2400" dirty="0" smtClean="0"/>
          </a:p>
          <a:p>
            <a:pPr marL="0" indent="0"/>
            <a:r>
              <a:rPr lang="ar-SA" sz="2400" dirty="0" smtClean="0"/>
              <a:t>حيث: </a:t>
            </a:r>
          </a:p>
          <a:p>
            <a:pPr marL="0" indent="0"/>
            <a:r>
              <a:rPr lang="en-US" sz="2400" dirty="0" smtClean="0"/>
              <a:t>AR</a:t>
            </a:r>
            <a:r>
              <a:rPr lang="ar-SA" sz="2400" dirty="0" smtClean="0"/>
              <a:t>= </a:t>
            </a:r>
            <a:r>
              <a:rPr lang="ar-SA" sz="2400" dirty="0"/>
              <a:t>معدل </a:t>
            </a:r>
            <a:r>
              <a:rPr lang="ar-SA" sz="2400" dirty="0" smtClean="0"/>
              <a:t>الفائدة </a:t>
            </a:r>
            <a:r>
              <a:rPr lang="ar-SA" sz="2400" dirty="0"/>
              <a:t>السنوي الفعلي ( </a:t>
            </a:r>
            <a:r>
              <a:rPr lang="ar-SA" sz="2400" dirty="0" err="1"/>
              <a:t>یمثل</a:t>
            </a:r>
            <a:r>
              <a:rPr lang="ar-SA" sz="2400" dirty="0"/>
              <a:t> </a:t>
            </a:r>
            <a:r>
              <a:rPr lang="ar-SA" sz="2400" dirty="0" smtClean="0"/>
              <a:t>التكلفة </a:t>
            </a:r>
            <a:r>
              <a:rPr lang="ar-SA" sz="2400" dirty="0" err="1" smtClean="0"/>
              <a:t>الفعلیة</a:t>
            </a:r>
            <a:r>
              <a:rPr lang="ar-SA" sz="2400" dirty="0" smtClean="0"/>
              <a:t> </a:t>
            </a:r>
            <a:r>
              <a:rPr lang="ar-SA" sz="2400" dirty="0"/>
              <a:t>لعدم </a:t>
            </a:r>
            <a:r>
              <a:rPr lang="ar-SA" sz="2400" dirty="0" smtClean="0"/>
              <a:t>الاستفادة </a:t>
            </a:r>
            <a:r>
              <a:rPr lang="ar-SA" sz="2400" dirty="0"/>
              <a:t>من الخصم </a:t>
            </a:r>
            <a:r>
              <a:rPr lang="ar-SA" sz="2400" dirty="0" smtClean="0"/>
              <a:t>)</a:t>
            </a:r>
          </a:p>
          <a:p>
            <a:pPr marL="0" indent="0"/>
            <a:r>
              <a:rPr lang="en-US" sz="2400" dirty="0" smtClean="0"/>
              <a:t>D%</a:t>
            </a:r>
            <a:r>
              <a:rPr lang="ar-SA" sz="2400" dirty="0" smtClean="0"/>
              <a:t>= نسبة الخصم </a:t>
            </a:r>
          </a:p>
          <a:p>
            <a:pPr marL="0" indent="0"/>
            <a:r>
              <a:rPr lang="en-US" sz="2400" dirty="0" smtClean="0"/>
              <a:t>CP</a:t>
            </a:r>
            <a:r>
              <a:rPr lang="ar-SA" sz="2400" dirty="0" smtClean="0"/>
              <a:t>= فترة الائتمان</a:t>
            </a:r>
          </a:p>
          <a:p>
            <a:pPr marL="0" indent="0"/>
            <a:r>
              <a:rPr lang="en-US" sz="2400" dirty="0" smtClean="0"/>
              <a:t>DP</a:t>
            </a:r>
            <a:r>
              <a:rPr lang="ar-SA" sz="2400" dirty="0" smtClean="0"/>
              <a:t>= فترة الخصم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350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3902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بالتعويض في المعادلة السابقة نحصل على: </a:t>
            </a:r>
          </a:p>
          <a:p>
            <a:endParaRPr lang="ar-SA" dirty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err="1"/>
              <a:t>وھذا</a:t>
            </a:r>
            <a:r>
              <a:rPr lang="ar-SA" dirty="0"/>
              <a:t> </a:t>
            </a:r>
            <a:r>
              <a:rPr lang="ar-SA" dirty="0" err="1"/>
              <a:t>یدل</a:t>
            </a:r>
            <a:r>
              <a:rPr lang="ar-SA" dirty="0"/>
              <a:t> على أن </a:t>
            </a:r>
            <a:r>
              <a:rPr lang="ar-SA" dirty="0" smtClean="0"/>
              <a:t>الشركة </a:t>
            </a:r>
            <a:r>
              <a:rPr lang="ar-SA" dirty="0" err="1"/>
              <a:t>بقرارھا</a:t>
            </a:r>
            <a:r>
              <a:rPr lang="ar-SA" dirty="0"/>
              <a:t> عدم </a:t>
            </a:r>
            <a:r>
              <a:rPr lang="ar-SA" dirty="0" smtClean="0"/>
              <a:t>الاستفادة </a:t>
            </a:r>
            <a:r>
              <a:rPr lang="ar-SA" dirty="0"/>
              <a:t>من الخصم النقدي تتحمل </a:t>
            </a:r>
            <a:r>
              <a:rPr lang="ar-SA" dirty="0" smtClean="0"/>
              <a:t>فرصة ضائعة </a:t>
            </a:r>
            <a:r>
              <a:rPr lang="ar-SA" dirty="0"/>
              <a:t>( تمثل </a:t>
            </a:r>
            <a:r>
              <a:rPr lang="ar-SA" dirty="0" smtClean="0"/>
              <a:t>تكلفة </a:t>
            </a:r>
            <a:r>
              <a:rPr lang="ar-SA" dirty="0"/>
              <a:t>) </a:t>
            </a:r>
            <a:r>
              <a:rPr lang="ar-SA" dirty="0" smtClean="0"/>
              <a:t> و </a:t>
            </a:r>
            <a:r>
              <a:rPr lang="ar-SA" dirty="0" err="1" smtClean="0"/>
              <a:t>قدرھا</a:t>
            </a:r>
            <a:r>
              <a:rPr lang="ar-SA" dirty="0" smtClean="0"/>
              <a:t> 24%.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40481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007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b="1" dirty="0" smtClean="0"/>
              <a:t>الائتمان </a:t>
            </a:r>
            <a:r>
              <a:rPr lang="ar-SA" sz="3600" b="1" dirty="0"/>
              <a:t>المصرفي ( </a:t>
            </a:r>
            <a:r>
              <a:rPr lang="ar-SA" sz="3600" b="1" dirty="0" smtClean="0"/>
              <a:t>الائتمان </a:t>
            </a:r>
            <a:r>
              <a:rPr lang="ar-SA" sz="3600" b="1" dirty="0"/>
              <a:t>المالي ) 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err="1"/>
              <a:t>یتمثل</a:t>
            </a:r>
            <a:r>
              <a:rPr lang="ar-SA" dirty="0"/>
              <a:t> </a:t>
            </a:r>
            <a:r>
              <a:rPr lang="ar-SA" dirty="0" smtClean="0"/>
              <a:t>الائتمان </a:t>
            </a:r>
            <a:r>
              <a:rPr lang="ar-SA" dirty="0"/>
              <a:t>المصرفي في المبالغ التي تحصل </a:t>
            </a:r>
            <a:r>
              <a:rPr lang="ar-SA" dirty="0" err="1"/>
              <a:t>علیھا</a:t>
            </a:r>
            <a:r>
              <a:rPr lang="ar-SA" dirty="0"/>
              <a:t> </a:t>
            </a:r>
            <a:r>
              <a:rPr lang="ar-SA" dirty="0" smtClean="0"/>
              <a:t>الشركة </a:t>
            </a:r>
            <a:r>
              <a:rPr lang="ar-SA" dirty="0"/>
              <a:t>من القطاع</a:t>
            </a:r>
          </a:p>
          <a:p>
            <a:r>
              <a:rPr lang="ar-SA" dirty="0"/>
              <a:t>المصرفي ، </a:t>
            </a:r>
            <a:r>
              <a:rPr lang="ar-SA" dirty="0" err="1"/>
              <a:t>ویأتي</a:t>
            </a:r>
            <a:r>
              <a:rPr lang="ar-SA" dirty="0"/>
              <a:t> في </a:t>
            </a:r>
            <a:r>
              <a:rPr lang="ar-SA" dirty="0" smtClean="0"/>
              <a:t>المرتبة </a:t>
            </a:r>
            <a:r>
              <a:rPr lang="ar-SA" dirty="0" err="1" smtClean="0"/>
              <a:t>الثانیة</a:t>
            </a:r>
            <a:r>
              <a:rPr lang="ar-SA" dirty="0" smtClean="0"/>
              <a:t> </a:t>
            </a:r>
            <a:r>
              <a:rPr lang="ar-SA" dirty="0"/>
              <a:t>من </a:t>
            </a:r>
            <a:r>
              <a:rPr lang="ar-SA" dirty="0" err="1"/>
              <a:t>حیث</a:t>
            </a:r>
            <a:r>
              <a:rPr lang="ar-SA" dirty="0"/>
              <a:t> اعتماد </a:t>
            </a:r>
            <a:r>
              <a:rPr lang="ar-SA" dirty="0" smtClean="0"/>
              <a:t>المنشأة </a:t>
            </a:r>
            <a:r>
              <a:rPr lang="ar-SA" dirty="0" err="1" smtClean="0"/>
              <a:t>علیه</a:t>
            </a:r>
            <a:r>
              <a:rPr lang="ar-SA" dirty="0" smtClean="0"/>
              <a:t> </a:t>
            </a:r>
            <a:r>
              <a:rPr lang="ar-SA" dirty="0"/>
              <a:t>في </a:t>
            </a:r>
            <a:r>
              <a:rPr lang="ar-SA" dirty="0" err="1"/>
              <a:t>التمویل</a:t>
            </a:r>
            <a:r>
              <a:rPr lang="ar-SA" dirty="0"/>
              <a:t> </a:t>
            </a:r>
            <a:r>
              <a:rPr lang="ar-SA" dirty="0" smtClean="0"/>
              <a:t>من</a:t>
            </a:r>
            <a:r>
              <a:rPr lang="ar-SA" dirty="0"/>
              <a:t> </a:t>
            </a:r>
            <a:r>
              <a:rPr lang="ar-SA" dirty="0" err="1" smtClean="0"/>
              <a:t>حیث</a:t>
            </a:r>
            <a:r>
              <a:rPr lang="ar-SA" dirty="0" smtClean="0"/>
              <a:t> </a:t>
            </a:r>
            <a:r>
              <a:rPr lang="ar-SA" dirty="0"/>
              <a:t>:</a:t>
            </a: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التكلفة </a:t>
            </a:r>
            <a:r>
              <a:rPr lang="ar-SA" dirty="0" err="1" smtClean="0"/>
              <a:t>المترتبه</a:t>
            </a:r>
            <a:r>
              <a:rPr lang="ar-SA" dirty="0" smtClean="0"/>
              <a:t> </a:t>
            </a:r>
            <a:r>
              <a:rPr lang="ar-SA" dirty="0"/>
              <a:t>عن </a:t>
            </a:r>
            <a:r>
              <a:rPr lang="ar-SA" dirty="0" err="1" smtClean="0"/>
              <a:t>كلیھما</a:t>
            </a:r>
            <a:endParaRPr lang="ar-SA" dirty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/>
              <a:t>درجة </a:t>
            </a:r>
            <a:r>
              <a:rPr lang="ar-SA" dirty="0" smtClean="0"/>
              <a:t>المرونة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233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الائتمان المصرفي: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endParaRPr lang="ar-SA" sz="2000" b="1" dirty="0"/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000" dirty="0" smtClean="0"/>
              <a:t> </a:t>
            </a:r>
            <a:r>
              <a:rPr lang="ar-SA" sz="2000" dirty="0" err="1" smtClean="0"/>
              <a:t>یمكن</a:t>
            </a:r>
            <a:r>
              <a:rPr lang="ar-SA" sz="2000" dirty="0" smtClean="0"/>
              <a:t> </a:t>
            </a:r>
            <a:r>
              <a:rPr lang="ar-SA" sz="2000" dirty="0"/>
              <a:t>أن </a:t>
            </a:r>
            <a:r>
              <a:rPr lang="ar-SA" sz="2000" dirty="0" err="1"/>
              <a:t>یأخذ</a:t>
            </a:r>
            <a:r>
              <a:rPr lang="ar-SA" sz="2000" dirty="0"/>
              <a:t> </a:t>
            </a:r>
            <a:r>
              <a:rPr lang="ar-SA" sz="2000" dirty="0" err="1"/>
              <a:t>الإئتمان</a:t>
            </a:r>
            <a:r>
              <a:rPr lang="ar-SA" sz="2000" dirty="0"/>
              <a:t> المصرفي </a:t>
            </a:r>
            <a:r>
              <a:rPr lang="ar-SA" sz="2000" dirty="0" err="1"/>
              <a:t>شكلین</a:t>
            </a:r>
            <a:r>
              <a:rPr lang="ar-SA" sz="2000" dirty="0"/>
              <a:t> ، فقد </a:t>
            </a:r>
            <a:r>
              <a:rPr lang="ar-SA" sz="2000" dirty="0" err="1"/>
              <a:t>یتم</a:t>
            </a:r>
            <a:r>
              <a:rPr lang="ar-SA" sz="2000" dirty="0"/>
              <a:t> </a:t>
            </a:r>
            <a:r>
              <a:rPr lang="ar-SA" sz="2000" dirty="0" smtClean="0"/>
              <a:t>منحه بكفالة </a:t>
            </a:r>
            <a:r>
              <a:rPr lang="ar-SA" sz="2000" dirty="0"/>
              <a:t>ضمان </a:t>
            </a:r>
            <a:r>
              <a:rPr lang="ar-SA" sz="2000" dirty="0" err="1" smtClean="0"/>
              <a:t>معین</a:t>
            </a:r>
            <a:r>
              <a:rPr lang="ar-SA" sz="2000" dirty="0"/>
              <a:t> </a:t>
            </a:r>
            <a:r>
              <a:rPr lang="ar-SA" sz="2000" dirty="0" smtClean="0"/>
              <a:t>(</a:t>
            </a:r>
            <a:r>
              <a:rPr lang="ar-SA" sz="2000" dirty="0" err="1" smtClean="0"/>
              <a:t>الإئتمان</a:t>
            </a:r>
            <a:r>
              <a:rPr lang="ar-SA" sz="2000" dirty="0" smtClean="0"/>
              <a:t> </a:t>
            </a:r>
            <a:r>
              <a:rPr lang="ar-SA" sz="2000" dirty="0"/>
              <a:t>المصرفي المكفول </a:t>
            </a:r>
            <a:r>
              <a:rPr lang="ar-SA" sz="2000" dirty="0" smtClean="0"/>
              <a:t>بضمانات) وقد </a:t>
            </a:r>
            <a:r>
              <a:rPr lang="ar-SA" sz="2000" dirty="0" err="1"/>
              <a:t>یتم</a:t>
            </a:r>
            <a:r>
              <a:rPr lang="ar-SA" sz="2000" dirty="0"/>
              <a:t> </a:t>
            </a:r>
            <a:r>
              <a:rPr lang="ar-SA" sz="2000" dirty="0" smtClean="0"/>
              <a:t>منحه </a:t>
            </a:r>
            <a:r>
              <a:rPr lang="ar-SA" sz="2000" dirty="0"/>
              <a:t>بدون </a:t>
            </a:r>
            <a:r>
              <a:rPr lang="ar-SA" sz="2000" dirty="0" smtClean="0"/>
              <a:t>ضمان.</a:t>
            </a:r>
          </a:p>
          <a:p>
            <a:endParaRPr lang="ar-SA" sz="2000" dirty="0"/>
          </a:p>
          <a:p>
            <a:r>
              <a:rPr lang="ar-SA" sz="2000" dirty="0"/>
              <a:t>أولا </a:t>
            </a:r>
            <a:r>
              <a:rPr lang="ar-SA" sz="2000" dirty="0" smtClean="0"/>
              <a:t>/ الائتمان </a:t>
            </a:r>
            <a:r>
              <a:rPr lang="ar-SA" sz="2000" dirty="0"/>
              <a:t>المصرفي </a:t>
            </a:r>
            <a:r>
              <a:rPr lang="ar-SA" sz="2000" dirty="0" err="1"/>
              <a:t>الغیر</a:t>
            </a:r>
            <a:r>
              <a:rPr lang="ar-SA" sz="2000" dirty="0"/>
              <a:t> مكفول بضمانات :</a:t>
            </a:r>
          </a:p>
          <a:p>
            <a:r>
              <a:rPr lang="ar-SA" sz="2000" dirty="0" err="1"/>
              <a:t>یعتبر</a:t>
            </a:r>
            <a:r>
              <a:rPr lang="ar-SA" sz="2000" dirty="0"/>
              <a:t> </a:t>
            </a:r>
            <a:r>
              <a:rPr lang="ar-SA" sz="2000" dirty="0" smtClean="0"/>
              <a:t>الائتمان </a:t>
            </a:r>
            <a:r>
              <a:rPr lang="ar-SA" sz="2000" dirty="0"/>
              <a:t>المصرفي </a:t>
            </a:r>
            <a:r>
              <a:rPr lang="ar-SA" sz="2000" dirty="0" err="1"/>
              <a:t>الغیر</a:t>
            </a:r>
            <a:r>
              <a:rPr lang="ar-SA" sz="2000" dirty="0"/>
              <a:t> مكفول بضمان </a:t>
            </a:r>
            <a:r>
              <a:rPr lang="ar-SA" sz="2000" dirty="0" err="1"/>
              <a:t>معین</a:t>
            </a:r>
            <a:r>
              <a:rPr lang="ar-SA" sz="2000" dirty="0"/>
              <a:t> المصدر الأول </a:t>
            </a:r>
            <a:r>
              <a:rPr lang="ar-SA" sz="2000" dirty="0" smtClean="0"/>
              <a:t>لمنشآت الأعمال خاصة </a:t>
            </a:r>
            <a:r>
              <a:rPr lang="ar-SA" sz="2000" dirty="0"/>
              <a:t>تلك التي </a:t>
            </a:r>
            <a:r>
              <a:rPr lang="ar-SA" sz="2000" dirty="0" err="1"/>
              <a:t>یتسم</a:t>
            </a:r>
            <a:r>
              <a:rPr lang="ar-SA" sz="2000" dirty="0"/>
              <a:t> </a:t>
            </a:r>
            <a:r>
              <a:rPr lang="ar-SA" sz="2000" dirty="0" smtClean="0"/>
              <a:t>نشاطها بالموسمية </a:t>
            </a:r>
            <a:r>
              <a:rPr lang="ar-SA" sz="2000" dirty="0"/>
              <a:t>. وتعتبر مثل </a:t>
            </a:r>
            <a:r>
              <a:rPr lang="ar-SA" sz="2000" dirty="0" err="1"/>
              <a:t>ھذه</a:t>
            </a:r>
            <a:r>
              <a:rPr lang="ar-SA" sz="2000" dirty="0"/>
              <a:t> القروض </a:t>
            </a:r>
            <a:r>
              <a:rPr lang="ar-SA" sz="2000" dirty="0" smtClean="0"/>
              <a:t>ذاتية التسييل</a:t>
            </a:r>
            <a:r>
              <a:rPr lang="ar-SA" sz="2000" dirty="0"/>
              <a:t> </a:t>
            </a:r>
            <a:r>
              <a:rPr lang="ar-SA" sz="2000" dirty="0" smtClean="0"/>
              <a:t>لأن </a:t>
            </a:r>
            <a:r>
              <a:rPr lang="ar-SA" sz="2000" dirty="0"/>
              <a:t>البنوك ت</a:t>
            </a:r>
            <a:r>
              <a:rPr lang="ar-SA" sz="2000" dirty="0" smtClean="0"/>
              <a:t>قوم </a:t>
            </a:r>
            <a:r>
              <a:rPr lang="ar-SA" sz="2000" dirty="0" err="1"/>
              <a:t>بتقدیم</a:t>
            </a:r>
            <a:r>
              <a:rPr lang="ar-SA" sz="2000" dirty="0"/>
              <a:t> </a:t>
            </a:r>
            <a:r>
              <a:rPr lang="ar-SA" sz="2000" dirty="0" err="1"/>
              <a:t>ھذه</a:t>
            </a:r>
            <a:r>
              <a:rPr lang="ar-SA" sz="2000" dirty="0"/>
              <a:t> القروض للمنشآت </a:t>
            </a:r>
            <a:r>
              <a:rPr lang="ar-SA" sz="2000" dirty="0" smtClean="0"/>
              <a:t>التي</a:t>
            </a:r>
            <a:endParaRPr lang="ar-SA" sz="2000" dirty="0"/>
          </a:p>
          <a:p>
            <a:r>
              <a:rPr lang="ar-SA" sz="2000" dirty="0"/>
              <a:t>تحتاج إلى </a:t>
            </a:r>
            <a:r>
              <a:rPr lang="ar-SA" sz="2000" dirty="0" err="1"/>
              <a:t>تمویل</a:t>
            </a:r>
            <a:r>
              <a:rPr lang="ar-SA" sz="2000" dirty="0"/>
              <a:t> إضافي لمقابلة </a:t>
            </a:r>
            <a:r>
              <a:rPr lang="ar-SA" sz="2000" dirty="0" smtClean="0"/>
              <a:t>الزيادة الموسمية </a:t>
            </a:r>
            <a:r>
              <a:rPr lang="ar-SA" sz="2000" dirty="0"/>
              <a:t>في رأس المال العامل ( </a:t>
            </a:r>
            <a:r>
              <a:rPr lang="ar-SA" sz="2000" dirty="0" smtClean="0"/>
              <a:t>مخزون وذمم </a:t>
            </a:r>
            <a:r>
              <a:rPr lang="ar-SA" sz="2000" dirty="0" err="1" smtClean="0"/>
              <a:t>مدینة</a:t>
            </a:r>
            <a:r>
              <a:rPr lang="ar-SA" sz="2000" dirty="0" smtClean="0"/>
              <a:t>) </a:t>
            </a:r>
            <a:r>
              <a:rPr lang="ar-SA" sz="2000" dirty="0"/>
              <a:t>وتتوقع أن المنشآت ستقوم </a:t>
            </a:r>
            <a:r>
              <a:rPr lang="ar-SA" sz="2000" dirty="0" smtClean="0"/>
              <a:t>بتسديدها </a:t>
            </a:r>
            <a:r>
              <a:rPr lang="ar-SA" sz="2000" dirty="0"/>
              <a:t>بعد </a:t>
            </a:r>
            <a:r>
              <a:rPr lang="ar-SA" sz="2000" dirty="0" smtClean="0"/>
              <a:t>تصريف </a:t>
            </a:r>
            <a:r>
              <a:rPr lang="ar-SA" sz="2000" dirty="0"/>
              <a:t>المخزون </a:t>
            </a:r>
            <a:r>
              <a:rPr lang="ar-SA" sz="2000" dirty="0" smtClean="0"/>
              <a:t>وتحصيل الذمم </a:t>
            </a:r>
            <a:r>
              <a:rPr lang="ar-SA" sz="2000" dirty="0" err="1" smtClean="0"/>
              <a:t>المدینة</a:t>
            </a:r>
            <a:r>
              <a:rPr lang="ar-SA" sz="2000" dirty="0" smtClean="0"/>
              <a:t>.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239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أنواع الائتمان </a:t>
            </a:r>
            <a:r>
              <a:rPr lang="ar-SA" sz="3600" dirty="0"/>
              <a:t>المصرفي </a:t>
            </a:r>
            <a:r>
              <a:rPr lang="ar-SA" sz="3600" dirty="0" err="1"/>
              <a:t>الغیر</a:t>
            </a:r>
            <a:r>
              <a:rPr lang="ar-SA" sz="3600" dirty="0"/>
              <a:t> مكفول </a:t>
            </a:r>
            <a:r>
              <a:rPr lang="ar-SA" sz="3600" dirty="0" smtClean="0"/>
              <a:t>بضمان: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447801"/>
            <a:ext cx="9109562" cy="4678364"/>
          </a:xfrm>
        </p:spPr>
        <p:txBody>
          <a:bodyPr/>
          <a:lstStyle/>
          <a:p>
            <a:r>
              <a:rPr lang="ar-SA" sz="2400" dirty="0" smtClean="0">
                <a:solidFill>
                  <a:srgbClr val="FF0000"/>
                </a:solidFill>
              </a:rPr>
              <a:t>أ- </a:t>
            </a:r>
            <a:r>
              <a:rPr lang="ar-SA" sz="2400" dirty="0" err="1" smtClean="0">
                <a:solidFill>
                  <a:srgbClr val="FF0000"/>
                </a:solidFill>
              </a:rPr>
              <a:t>التسھیلات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err="1" smtClean="0">
                <a:solidFill>
                  <a:srgbClr val="FF0000"/>
                </a:solidFill>
              </a:rPr>
              <a:t>الإئتمانیة</a:t>
            </a:r>
            <a:r>
              <a:rPr lang="ar-SA" sz="2400" dirty="0" smtClean="0">
                <a:solidFill>
                  <a:srgbClr val="FF0000"/>
                </a:solidFill>
              </a:rPr>
              <a:t> المحدودة </a:t>
            </a:r>
            <a:r>
              <a:rPr lang="ar-SA" sz="2400" dirty="0">
                <a:solidFill>
                  <a:srgbClr val="FF0000"/>
                </a:solidFill>
              </a:rPr>
              <a:t>:</a:t>
            </a:r>
          </a:p>
          <a:p>
            <a:r>
              <a:rPr lang="ar-SA" sz="2400" dirty="0"/>
              <a:t>√ </a:t>
            </a:r>
            <a:r>
              <a:rPr lang="ar-SA" sz="2400" dirty="0" err="1"/>
              <a:t>ھي</a:t>
            </a:r>
            <a:r>
              <a:rPr lang="ar-SA" sz="2400" dirty="0"/>
              <a:t> عباره عن </a:t>
            </a:r>
            <a:r>
              <a:rPr lang="ar-SA" sz="2400" dirty="0" err="1"/>
              <a:t>ترتیبات</a:t>
            </a:r>
            <a:r>
              <a:rPr lang="ar-SA" sz="2400" dirty="0"/>
              <a:t> </a:t>
            </a:r>
            <a:r>
              <a:rPr lang="ar-SA" sz="2400" dirty="0" smtClean="0"/>
              <a:t>ائتمانية </a:t>
            </a:r>
            <a:r>
              <a:rPr lang="ar-SA" sz="2400" dirty="0"/>
              <a:t>( اتفاق ) </a:t>
            </a:r>
            <a:r>
              <a:rPr lang="ar-SA" sz="2400" dirty="0" err="1"/>
              <a:t>بین</a:t>
            </a:r>
            <a:r>
              <a:rPr lang="ar-SA" sz="2400" dirty="0"/>
              <a:t> البنك التجاري </a:t>
            </a:r>
            <a:r>
              <a:rPr lang="ar-SA" sz="2400" dirty="0" err="1"/>
              <a:t>والمنشأه</a:t>
            </a:r>
            <a:endParaRPr lang="ar-SA" sz="2400" dirty="0"/>
          </a:p>
          <a:p>
            <a:r>
              <a:rPr lang="ar-SA" sz="2400" dirty="0" smtClean="0"/>
              <a:t>المقترضة </a:t>
            </a:r>
            <a:r>
              <a:rPr lang="ar-SA" sz="2400" dirty="0"/>
              <a:t>، </a:t>
            </a:r>
            <a:r>
              <a:rPr lang="ar-SA" sz="2400" dirty="0" err="1"/>
              <a:t>یتم</a:t>
            </a:r>
            <a:r>
              <a:rPr lang="ar-SA" sz="2400" dirty="0"/>
              <a:t> </a:t>
            </a:r>
            <a:r>
              <a:rPr lang="ar-SA" sz="2400" dirty="0" err="1"/>
              <a:t>بموجبھا</a:t>
            </a:r>
            <a:r>
              <a:rPr lang="ar-SA" sz="2400" dirty="0"/>
              <a:t> موافقة البنك على </a:t>
            </a:r>
            <a:r>
              <a:rPr lang="ar-SA" sz="2400" dirty="0" err="1"/>
              <a:t>تقدیم</a:t>
            </a:r>
            <a:r>
              <a:rPr lang="ar-SA" sz="2400" dirty="0"/>
              <a:t> قروض </a:t>
            </a:r>
            <a:r>
              <a:rPr lang="ar-SA" sz="2400" dirty="0" err="1"/>
              <a:t>قصیرة</a:t>
            </a:r>
            <a:r>
              <a:rPr lang="ar-SA" sz="2400" dirty="0"/>
              <a:t> الأجل لمدة لا</a:t>
            </a:r>
          </a:p>
          <a:p>
            <a:r>
              <a:rPr lang="ar-SA" sz="2400" dirty="0"/>
              <a:t>تتجاوز </a:t>
            </a:r>
            <a:r>
              <a:rPr lang="ar-SA" sz="2400" dirty="0" smtClean="0"/>
              <a:t>العام.</a:t>
            </a:r>
            <a:endParaRPr lang="ar-SA" sz="2400" dirty="0"/>
          </a:p>
          <a:p>
            <a:r>
              <a:rPr lang="ar-SA" sz="2400" dirty="0"/>
              <a:t>√ لا تعتبر </a:t>
            </a:r>
            <a:r>
              <a:rPr lang="ar-SA" sz="2400" dirty="0" err="1"/>
              <a:t>التسھیلات</a:t>
            </a:r>
            <a:r>
              <a:rPr lang="ar-SA" sz="2400" dirty="0"/>
              <a:t> </a:t>
            </a:r>
            <a:r>
              <a:rPr lang="ar-SA" sz="2400" dirty="0" smtClean="0"/>
              <a:t>الائتمانية المحدودة ملزمه </a:t>
            </a:r>
            <a:r>
              <a:rPr lang="ar-SA" sz="2400" dirty="0"/>
              <a:t>للبنك من </a:t>
            </a:r>
            <a:r>
              <a:rPr lang="ar-SA" sz="2400" dirty="0" err="1" smtClean="0"/>
              <a:t>الناحیة</a:t>
            </a:r>
            <a:r>
              <a:rPr lang="ar-SA" sz="2400" dirty="0" smtClean="0"/>
              <a:t> </a:t>
            </a:r>
            <a:r>
              <a:rPr lang="ar-SA" sz="2400" dirty="0" err="1" smtClean="0"/>
              <a:t>القانونیة</a:t>
            </a:r>
            <a:r>
              <a:rPr lang="ar-SA" sz="2400" dirty="0" smtClean="0"/>
              <a:t> </a:t>
            </a:r>
            <a:r>
              <a:rPr lang="ar-SA" sz="2400" dirty="0"/>
              <a:t>. فإذا</a:t>
            </a:r>
          </a:p>
          <a:p>
            <a:r>
              <a:rPr lang="ar-SA" sz="2400" dirty="0"/>
              <a:t>لم تتوفر لدى البنك </a:t>
            </a:r>
            <a:r>
              <a:rPr lang="ar-SA" sz="2400" dirty="0" err="1" smtClean="0"/>
              <a:t>السیولة</a:t>
            </a:r>
            <a:r>
              <a:rPr lang="ar-SA" sz="2400" dirty="0" smtClean="0"/>
              <a:t> اللازمة </a:t>
            </a:r>
            <a:r>
              <a:rPr lang="ar-SA" sz="2400" dirty="0"/>
              <a:t>أو تدنى </a:t>
            </a:r>
            <a:r>
              <a:rPr lang="ar-SA" sz="2400" dirty="0" err="1"/>
              <a:t>الترتیب</a:t>
            </a:r>
            <a:r>
              <a:rPr lang="ar-SA" sz="2400" dirty="0"/>
              <a:t> </a:t>
            </a:r>
            <a:r>
              <a:rPr lang="ar-SA" sz="2400" dirty="0" err="1"/>
              <a:t>الإئتماني</a:t>
            </a:r>
            <a:r>
              <a:rPr lang="ar-SA" sz="2400" dirty="0"/>
              <a:t> </a:t>
            </a:r>
            <a:r>
              <a:rPr lang="ar-SA" sz="2400" dirty="0" smtClean="0"/>
              <a:t>للمنشأة </a:t>
            </a:r>
            <a:r>
              <a:rPr lang="ar-SA" sz="2400" dirty="0"/>
              <a:t>فإن البنك</a:t>
            </a:r>
          </a:p>
          <a:p>
            <a:r>
              <a:rPr lang="ar-SA" sz="2400" dirty="0"/>
              <a:t>قد </a:t>
            </a:r>
            <a:r>
              <a:rPr lang="ar-SA" sz="2400" dirty="0" err="1"/>
              <a:t>یحجم</a:t>
            </a:r>
            <a:r>
              <a:rPr lang="ar-SA" sz="2400" dirty="0"/>
              <a:t> عن </a:t>
            </a:r>
            <a:r>
              <a:rPr lang="ar-SA" sz="2400" dirty="0" err="1"/>
              <a:t>تقدیم</a:t>
            </a:r>
            <a:r>
              <a:rPr lang="ar-SA" sz="2400" dirty="0"/>
              <a:t> القرض دون أن </a:t>
            </a:r>
            <a:r>
              <a:rPr lang="ar-SA" sz="2400" dirty="0" err="1"/>
              <a:t>یترتب</a:t>
            </a:r>
            <a:r>
              <a:rPr lang="ar-SA" sz="2400" dirty="0"/>
              <a:t> على ذلك </a:t>
            </a:r>
            <a:r>
              <a:rPr lang="ar-SA" sz="2400" dirty="0" err="1"/>
              <a:t>أیة</a:t>
            </a:r>
            <a:r>
              <a:rPr lang="ar-SA" sz="2400" dirty="0"/>
              <a:t> </a:t>
            </a:r>
            <a:r>
              <a:rPr lang="ar-SA" sz="2400" dirty="0" err="1" smtClean="0"/>
              <a:t>جزاءات</a:t>
            </a:r>
            <a:r>
              <a:rPr lang="ar-SA" sz="2400" dirty="0" smtClean="0"/>
              <a:t>.</a:t>
            </a:r>
            <a:endParaRPr lang="ar-SA" sz="2400" dirty="0"/>
          </a:p>
          <a:p>
            <a:r>
              <a:rPr lang="ar-SA" sz="2400" dirty="0"/>
              <a:t>√ </a:t>
            </a:r>
            <a:r>
              <a:rPr lang="ar-SA" sz="2400" dirty="0" err="1"/>
              <a:t>ویمثل</a:t>
            </a:r>
            <a:r>
              <a:rPr lang="ar-SA" sz="2400" dirty="0"/>
              <a:t> القرض المتفق </a:t>
            </a:r>
            <a:r>
              <a:rPr lang="ar-SA" sz="2400" dirty="0" err="1" smtClean="0"/>
              <a:t>علیة</a:t>
            </a:r>
            <a:r>
              <a:rPr lang="ar-SA" sz="2400" dirty="0" smtClean="0"/>
              <a:t> </a:t>
            </a:r>
            <a:r>
              <a:rPr lang="ar-SA" sz="2400" dirty="0"/>
              <a:t>الحد الأقصى الذي </a:t>
            </a:r>
            <a:r>
              <a:rPr lang="ar-SA" sz="2400" dirty="0" err="1"/>
              <a:t>یمكن</a:t>
            </a:r>
            <a:r>
              <a:rPr lang="ar-SA" sz="2400" dirty="0"/>
              <a:t> </a:t>
            </a:r>
            <a:r>
              <a:rPr lang="ar-SA" sz="2400" dirty="0" err="1"/>
              <a:t>للمنشأه</a:t>
            </a:r>
            <a:r>
              <a:rPr lang="ar-SA" sz="2400" dirty="0"/>
              <a:t> أن </a:t>
            </a:r>
            <a:r>
              <a:rPr lang="ar-SA" sz="2400" dirty="0" err="1" smtClean="0"/>
              <a:t>تقترضة</a:t>
            </a:r>
            <a:r>
              <a:rPr lang="ar-SA" sz="2400" dirty="0" smtClean="0"/>
              <a:t> </a:t>
            </a:r>
            <a:r>
              <a:rPr lang="ar-SA" sz="2400" dirty="0"/>
              <a:t>من</a:t>
            </a:r>
          </a:p>
          <a:p>
            <a:r>
              <a:rPr lang="ar-SA" sz="2400" dirty="0" smtClean="0"/>
              <a:t>البنك.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972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r>
              <a:rPr lang="ar-SA" sz="2400" dirty="0"/>
              <a:t>معدل </a:t>
            </a:r>
            <a:r>
              <a:rPr lang="ar-SA" sz="2400" dirty="0" smtClean="0"/>
              <a:t>الفائدة </a:t>
            </a:r>
            <a:r>
              <a:rPr lang="ar-SA" sz="2400" dirty="0"/>
              <a:t>الفعلي على </a:t>
            </a:r>
            <a:r>
              <a:rPr lang="ar-SA" sz="2400" dirty="0" err="1"/>
              <a:t>التسھیلات</a:t>
            </a:r>
            <a:r>
              <a:rPr lang="ar-SA" sz="2400" dirty="0"/>
              <a:t> </a:t>
            </a:r>
            <a:r>
              <a:rPr lang="ar-SA" sz="2400" dirty="0" smtClean="0"/>
              <a:t>الائتمانية المحدودة </a:t>
            </a:r>
            <a:r>
              <a:rPr lang="ar-SA" sz="2400" dirty="0"/>
              <a:t>:</a:t>
            </a:r>
          </a:p>
          <a:p>
            <a:r>
              <a:rPr lang="ar-SA" sz="2400" dirty="0"/>
              <a:t>١- في حالة دفع </a:t>
            </a:r>
            <a:r>
              <a:rPr lang="ar-SA" sz="2400" dirty="0" smtClean="0"/>
              <a:t>الفائدة </a:t>
            </a:r>
            <a:r>
              <a:rPr lang="ar-SA" sz="2400" dirty="0"/>
              <a:t>في </a:t>
            </a:r>
            <a:r>
              <a:rPr lang="ar-SA" sz="2400" dirty="0" err="1"/>
              <a:t>نھایة</a:t>
            </a:r>
            <a:r>
              <a:rPr lang="ar-SA" sz="2400" dirty="0"/>
              <a:t> </a:t>
            </a:r>
            <a:r>
              <a:rPr lang="ar-SA" sz="2400" dirty="0" smtClean="0"/>
              <a:t>الفترة </a:t>
            </a:r>
            <a:r>
              <a:rPr lang="ar-SA" sz="2400" dirty="0"/>
              <a:t>:</a:t>
            </a:r>
          </a:p>
          <a:p>
            <a:r>
              <a:rPr lang="ar-SA" sz="2400" dirty="0"/>
              <a:t>معدل </a:t>
            </a:r>
            <a:r>
              <a:rPr lang="ar-SA" sz="2400" dirty="0" smtClean="0"/>
              <a:t>الفائدة </a:t>
            </a:r>
            <a:r>
              <a:rPr lang="ar-SA" sz="2400" dirty="0"/>
              <a:t>الفعلي = معدل </a:t>
            </a:r>
            <a:r>
              <a:rPr lang="ar-SA" sz="2400" dirty="0" smtClean="0"/>
              <a:t>الفائدة </a:t>
            </a:r>
            <a:r>
              <a:rPr lang="ar-SA" sz="2400" dirty="0"/>
              <a:t>الإسمي</a:t>
            </a:r>
          </a:p>
          <a:p>
            <a:r>
              <a:rPr lang="ar-SA" sz="2400" dirty="0"/>
              <a:t>٢- في حالة خصم </a:t>
            </a:r>
            <a:r>
              <a:rPr lang="ar-SA" sz="2400" dirty="0" smtClean="0"/>
              <a:t>الفائدة </a:t>
            </a:r>
            <a:r>
              <a:rPr lang="ar-SA" sz="2400" dirty="0"/>
              <a:t>مقدما من مبلغ القرض :</a:t>
            </a:r>
          </a:p>
          <a:p>
            <a:r>
              <a:rPr lang="ar-SA" sz="2400" dirty="0"/>
              <a:t>معدل </a:t>
            </a:r>
            <a:r>
              <a:rPr lang="ar-SA" sz="2400" dirty="0" smtClean="0"/>
              <a:t>الفائدة </a:t>
            </a:r>
            <a:r>
              <a:rPr lang="ar-SA" sz="2400" dirty="0"/>
              <a:t>الفعلي &gt; معدل </a:t>
            </a:r>
            <a:r>
              <a:rPr lang="ar-SA" sz="2400" dirty="0" smtClean="0"/>
              <a:t>الفائدة </a:t>
            </a:r>
            <a:r>
              <a:rPr lang="ar-SA" sz="2400" dirty="0"/>
              <a:t>الإسمي</a:t>
            </a:r>
          </a:p>
          <a:p>
            <a:r>
              <a:rPr lang="ar-SA" sz="2400" dirty="0"/>
              <a:t>لأن </a:t>
            </a:r>
            <a:r>
              <a:rPr lang="ar-SA" sz="2400" dirty="0" smtClean="0"/>
              <a:t>المنشأة </a:t>
            </a:r>
            <a:r>
              <a:rPr lang="ar-SA" sz="2400" dirty="0"/>
              <a:t>تستلم في </a:t>
            </a:r>
            <a:r>
              <a:rPr lang="ar-SA" sz="2400" dirty="0" err="1" smtClean="0"/>
              <a:t>البدایة</a:t>
            </a:r>
            <a:r>
              <a:rPr lang="ar-SA" sz="2400" dirty="0" smtClean="0"/>
              <a:t> </a:t>
            </a:r>
            <a:r>
              <a:rPr lang="ar-SA" sz="2400" dirty="0" err="1"/>
              <a:t>قیمة</a:t>
            </a:r>
            <a:r>
              <a:rPr lang="ar-SA" sz="2400" dirty="0"/>
              <a:t> القرض مخصوما </a:t>
            </a:r>
            <a:r>
              <a:rPr lang="ar-SA" sz="2400" dirty="0" smtClean="0"/>
              <a:t>منه </a:t>
            </a:r>
            <a:r>
              <a:rPr lang="ar-SA" sz="2400" dirty="0" err="1"/>
              <a:t>قیمة</a:t>
            </a:r>
            <a:r>
              <a:rPr lang="ar-SA" sz="2400" dirty="0"/>
              <a:t> </a:t>
            </a:r>
            <a:r>
              <a:rPr lang="ar-SA" sz="2400" dirty="0" smtClean="0"/>
              <a:t>الفائدة المحسوبة</a:t>
            </a:r>
            <a:r>
              <a:rPr lang="ar-SA" sz="2400" dirty="0"/>
              <a:t> </a:t>
            </a:r>
            <a:r>
              <a:rPr lang="ar-SA" sz="2400" dirty="0" smtClean="0"/>
              <a:t>على </a:t>
            </a:r>
            <a:r>
              <a:rPr lang="ar-SA" sz="2400" dirty="0"/>
              <a:t>القرض . وبالتالي فإن المبلغ الذي </a:t>
            </a:r>
            <a:r>
              <a:rPr lang="ar-SA" sz="2400" dirty="0" err="1"/>
              <a:t>تستفید</a:t>
            </a:r>
            <a:r>
              <a:rPr lang="ar-SA" sz="2400" dirty="0"/>
              <a:t> </a:t>
            </a:r>
            <a:r>
              <a:rPr lang="ar-SA" sz="2400" dirty="0" smtClean="0"/>
              <a:t>منه المنشأة </a:t>
            </a:r>
            <a:r>
              <a:rPr lang="ar-SA" sz="2400" dirty="0"/>
              <a:t>أقل من </a:t>
            </a:r>
            <a:r>
              <a:rPr lang="ar-SA" sz="2400" dirty="0" err="1"/>
              <a:t>قیمة</a:t>
            </a:r>
            <a:r>
              <a:rPr lang="ar-SA" sz="2400" dirty="0"/>
              <a:t> </a:t>
            </a:r>
            <a:r>
              <a:rPr lang="ar-SA" sz="2400" dirty="0" smtClean="0"/>
              <a:t>القرض الذي </a:t>
            </a:r>
            <a:r>
              <a:rPr lang="ar-SA" sz="2400" dirty="0"/>
              <a:t>تحسب </a:t>
            </a:r>
            <a:r>
              <a:rPr lang="ar-SA" sz="2400" dirty="0" err="1" smtClean="0"/>
              <a:t>علیة</a:t>
            </a:r>
            <a:r>
              <a:rPr lang="ar-SA" sz="2400" dirty="0" smtClean="0"/>
              <a:t> الفائدة </a:t>
            </a:r>
            <a:r>
              <a:rPr lang="ar-SA" sz="2400" dirty="0"/>
              <a:t>. </a:t>
            </a:r>
            <a:r>
              <a:rPr lang="ar-SA" sz="2400" dirty="0" err="1"/>
              <a:t>ویحسب</a:t>
            </a:r>
            <a:r>
              <a:rPr lang="ar-SA" sz="2400" dirty="0"/>
              <a:t> معدل </a:t>
            </a:r>
            <a:r>
              <a:rPr lang="ar-SA" sz="2400" dirty="0" smtClean="0"/>
              <a:t>الفائدة الفعلي </a:t>
            </a:r>
            <a:r>
              <a:rPr lang="ar-SA" sz="2400" dirty="0"/>
              <a:t>كما </a:t>
            </a:r>
            <a:r>
              <a:rPr lang="ar-SA" sz="2400" dirty="0" err="1"/>
              <a:t>یلي</a:t>
            </a:r>
            <a:r>
              <a:rPr lang="ar-SA" sz="2400" dirty="0"/>
              <a:t> :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51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447801"/>
            <a:ext cx="9033362" cy="4678364"/>
          </a:xfrm>
        </p:spPr>
        <p:txBody>
          <a:bodyPr/>
          <a:lstStyle/>
          <a:p>
            <a:r>
              <a:rPr lang="ar-SA" dirty="0" smtClean="0"/>
              <a:t>معدل الفائدة الفعلي=  </a:t>
            </a:r>
            <a:r>
              <a:rPr lang="en-US" dirty="0" smtClean="0"/>
              <a:t>AR=I/L</a:t>
            </a:r>
          </a:p>
          <a:p>
            <a:endParaRPr lang="en-US" dirty="0"/>
          </a:p>
          <a:p>
            <a:r>
              <a:rPr lang="ar-SA" dirty="0" smtClean="0"/>
              <a:t>حيث:</a:t>
            </a:r>
          </a:p>
          <a:p>
            <a:r>
              <a:rPr lang="en-US" dirty="0" smtClean="0"/>
              <a:t>AR</a:t>
            </a:r>
            <a:r>
              <a:rPr lang="ar-SA" dirty="0" smtClean="0"/>
              <a:t>= معدل الفائدة الفعلي </a:t>
            </a:r>
          </a:p>
          <a:p>
            <a:r>
              <a:rPr lang="en-US" dirty="0" smtClean="0"/>
              <a:t>I</a:t>
            </a:r>
            <a:r>
              <a:rPr lang="ar-SA" dirty="0" smtClean="0"/>
              <a:t>= قيمة الفائدة المدفوعة </a:t>
            </a:r>
          </a:p>
          <a:p>
            <a:r>
              <a:rPr lang="en-US" dirty="0" smtClean="0"/>
              <a:t>L</a:t>
            </a:r>
            <a:r>
              <a:rPr lang="ar-SA" dirty="0" smtClean="0"/>
              <a:t>= قيمة المبلغ المستفاد منه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88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r>
              <a:rPr lang="ar-SA" dirty="0"/>
              <a:t>تود شركة الحصول على قرض مقداره 1000000 ﷼ لمدة عام من البنك</a:t>
            </a:r>
          </a:p>
          <a:p>
            <a:r>
              <a:rPr lang="ar-SA" dirty="0" err="1" smtClean="0"/>
              <a:t>الأھلي</a:t>
            </a:r>
            <a:r>
              <a:rPr lang="ar-SA" dirty="0" smtClean="0"/>
              <a:t> </a:t>
            </a:r>
            <a:r>
              <a:rPr lang="ar-SA" dirty="0"/>
              <a:t>بمعدل </a:t>
            </a:r>
            <a:r>
              <a:rPr lang="ar-SA" dirty="0" err="1"/>
              <a:t>فائده</a:t>
            </a:r>
            <a:r>
              <a:rPr lang="ar-SA" dirty="0"/>
              <a:t> اسمي </a:t>
            </a:r>
            <a:r>
              <a:rPr lang="ar-SA" dirty="0" smtClean="0"/>
              <a:t>20%</a:t>
            </a:r>
            <a:endParaRPr lang="ar-SA" dirty="0"/>
          </a:p>
          <a:p>
            <a:r>
              <a:rPr lang="ar-SA" dirty="0"/>
              <a:t>المطلوب : حساب معدل </a:t>
            </a:r>
            <a:r>
              <a:rPr lang="ar-SA" dirty="0" err="1"/>
              <a:t>الفائده</a:t>
            </a:r>
            <a:r>
              <a:rPr lang="ar-SA" dirty="0"/>
              <a:t> الفعلي في الحالات </a:t>
            </a:r>
            <a:r>
              <a:rPr lang="ar-SA" dirty="0" err="1" smtClean="0"/>
              <a:t>التالیة</a:t>
            </a:r>
            <a:r>
              <a:rPr lang="ar-SA" dirty="0" smtClean="0"/>
              <a:t> </a:t>
            </a:r>
            <a:r>
              <a:rPr lang="ar-SA" dirty="0"/>
              <a:t>:</a:t>
            </a:r>
          </a:p>
          <a:p>
            <a:r>
              <a:rPr lang="ar-SA" dirty="0"/>
              <a:t>١- دفع </a:t>
            </a:r>
            <a:r>
              <a:rPr lang="ar-SA" dirty="0" smtClean="0"/>
              <a:t>الفائدة </a:t>
            </a:r>
            <a:r>
              <a:rPr lang="ar-SA" dirty="0"/>
              <a:t>في </a:t>
            </a:r>
            <a:r>
              <a:rPr lang="ar-SA" dirty="0" err="1"/>
              <a:t>نھایة</a:t>
            </a:r>
            <a:r>
              <a:rPr lang="ar-SA" dirty="0"/>
              <a:t> العام</a:t>
            </a:r>
          </a:p>
          <a:p>
            <a:r>
              <a:rPr lang="ar-SA" dirty="0"/>
              <a:t>٢- خصم </a:t>
            </a:r>
            <a:r>
              <a:rPr lang="ar-SA" dirty="0" smtClean="0"/>
              <a:t>الفائدة </a:t>
            </a:r>
            <a:r>
              <a:rPr lang="ar-SA" dirty="0"/>
              <a:t>مقدما من القرض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152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أولا: حساب قيمة الفائدة= 1000000 * 0.2= 200000 ريال </a:t>
            </a:r>
          </a:p>
          <a:p>
            <a:endParaRPr lang="ar-SA" dirty="0"/>
          </a:p>
          <a:p>
            <a:r>
              <a:rPr lang="ar-SA" dirty="0" smtClean="0"/>
              <a:t>ثانيا: حساب معدل الفائدة عند دفعها نهاية العام: </a:t>
            </a:r>
          </a:p>
          <a:p>
            <a:r>
              <a:rPr lang="ar-SA" dirty="0" err="1" smtClean="0"/>
              <a:t>نحلاظ</a:t>
            </a:r>
            <a:r>
              <a:rPr lang="ar-SA" dirty="0" smtClean="0"/>
              <a:t> بأن الفائدة الفعلية مساوية للفائدة الاسمية </a:t>
            </a:r>
          </a:p>
          <a:p>
            <a:endParaRPr lang="ar-SA" dirty="0"/>
          </a:p>
          <a:p>
            <a:r>
              <a:rPr lang="ar-SA" dirty="0" smtClean="0"/>
              <a:t>ثالثا: عند خصم قيمة الفائدة مقدما من قيمة القرض : </a:t>
            </a:r>
          </a:p>
          <a:p>
            <a:r>
              <a:rPr lang="ar-SA" dirty="0" smtClean="0"/>
              <a:t>المبلغ المستفاد منه = 1000000- 200000 = 800000 ريال </a:t>
            </a:r>
          </a:p>
          <a:p>
            <a:r>
              <a:rPr lang="ar-SA" dirty="0" smtClean="0"/>
              <a:t>معدل الفائدة الفعلي= 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9241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181600"/>
            <a:ext cx="28289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1957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28600" y="1600201"/>
            <a:ext cx="9185762" cy="4525963"/>
          </a:xfrm>
        </p:spPr>
        <p:txBody>
          <a:bodyPr/>
          <a:lstStyle/>
          <a:p>
            <a:r>
              <a:rPr lang="ar-SA" sz="2400" dirty="0" err="1">
                <a:solidFill>
                  <a:srgbClr val="FF0000"/>
                </a:solidFill>
              </a:rPr>
              <a:t>تحدید</a:t>
            </a:r>
            <a:r>
              <a:rPr lang="ar-SA" sz="2400" dirty="0">
                <a:solidFill>
                  <a:srgbClr val="FF0000"/>
                </a:solidFill>
              </a:rPr>
              <a:t> المبلغ المستفاد </a:t>
            </a:r>
            <a:r>
              <a:rPr lang="ar-SA" sz="2400" dirty="0" smtClean="0">
                <a:solidFill>
                  <a:srgbClr val="FF0000"/>
                </a:solidFill>
              </a:rPr>
              <a:t>منه في </a:t>
            </a:r>
            <a:r>
              <a:rPr lang="ar-SA" sz="2400" dirty="0">
                <a:solidFill>
                  <a:srgbClr val="FF0000"/>
                </a:solidFill>
              </a:rPr>
              <a:t>حالة خصم </a:t>
            </a:r>
            <a:r>
              <a:rPr lang="ar-SA" sz="2400" dirty="0" smtClean="0">
                <a:solidFill>
                  <a:srgbClr val="FF0000"/>
                </a:solidFill>
              </a:rPr>
              <a:t>الفائدة </a:t>
            </a:r>
            <a:r>
              <a:rPr lang="ar-SA" sz="2400" dirty="0">
                <a:solidFill>
                  <a:srgbClr val="FF0000"/>
                </a:solidFill>
              </a:rPr>
              <a:t>من </a:t>
            </a:r>
            <a:r>
              <a:rPr lang="ar-SA" sz="2400" dirty="0" err="1">
                <a:solidFill>
                  <a:srgbClr val="FF0000"/>
                </a:solidFill>
              </a:rPr>
              <a:t>قیمة</a:t>
            </a:r>
            <a:r>
              <a:rPr lang="ar-SA" sz="2400" dirty="0">
                <a:solidFill>
                  <a:srgbClr val="FF0000"/>
                </a:solidFill>
              </a:rPr>
              <a:t> القرض :</a:t>
            </a:r>
          </a:p>
          <a:p>
            <a:r>
              <a:rPr lang="ar-SA" sz="2400" dirty="0"/>
              <a:t>في المثال السابق في حالة رغبت </a:t>
            </a:r>
            <a:r>
              <a:rPr lang="ar-SA" sz="2400" dirty="0" smtClean="0"/>
              <a:t>الشركة </a:t>
            </a:r>
            <a:r>
              <a:rPr lang="ar-SA" sz="2400" dirty="0"/>
              <a:t>أن </a:t>
            </a:r>
            <a:r>
              <a:rPr lang="ar-SA" sz="2400" dirty="0" err="1"/>
              <a:t>یكون</a:t>
            </a:r>
            <a:r>
              <a:rPr lang="ar-SA" sz="2400" dirty="0"/>
              <a:t> المبلغ المستفاد </a:t>
            </a:r>
            <a:r>
              <a:rPr lang="ar-SA" sz="2400" dirty="0" smtClean="0"/>
              <a:t>منه</a:t>
            </a:r>
            <a:endParaRPr lang="ar-SA" sz="2400" dirty="0"/>
          </a:p>
          <a:p>
            <a:r>
              <a:rPr lang="ar-SA" sz="2400" dirty="0" smtClean="0"/>
              <a:t>1000000 </a:t>
            </a:r>
            <a:r>
              <a:rPr lang="ar-SA" sz="2400" dirty="0"/>
              <a:t>﷼ </a:t>
            </a:r>
            <a:r>
              <a:rPr lang="ar-SA" sz="2400" dirty="0" err="1"/>
              <a:t>فعلیھا</a:t>
            </a:r>
            <a:r>
              <a:rPr lang="ar-SA" sz="2400" dirty="0"/>
              <a:t> أن تفترض مبلغا أكبر من </a:t>
            </a:r>
            <a:r>
              <a:rPr lang="ar-SA" sz="2400" dirty="0" smtClean="0"/>
              <a:t>1000000ريال</a:t>
            </a:r>
            <a:endParaRPr lang="ar-SA" sz="2400" dirty="0"/>
          </a:p>
          <a:p>
            <a:r>
              <a:rPr lang="ar-SA" sz="2400" dirty="0" err="1"/>
              <a:t>ویحسب</a:t>
            </a:r>
            <a:r>
              <a:rPr lang="ar-SA" sz="2400" dirty="0"/>
              <a:t> </a:t>
            </a:r>
            <a:r>
              <a:rPr lang="ar-SA" sz="2400" dirty="0" err="1" smtClean="0"/>
              <a:t>بالصیغة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التالیة</a:t>
            </a:r>
            <a:r>
              <a:rPr lang="ar-SA" sz="2400" dirty="0" smtClean="0"/>
              <a:t> </a:t>
            </a:r>
            <a:r>
              <a:rPr lang="ar-SA" sz="2400" dirty="0"/>
              <a:t>=</a:t>
            </a:r>
          </a:p>
          <a:p>
            <a:r>
              <a:rPr lang="ar-SA" sz="2400" b="1" dirty="0" err="1" smtClean="0"/>
              <a:t>حیث</a:t>
            </a:r>
            <a:r>
              <a:rPr lang="ar-SA" sz="2400" b="1" dirty="0" smtClean="0"/>
              <a:t>: </a:t>
            </a:r>
          </a:p>
          <a:p>
            <a:r>
              <a:rPr lang="en-US" sz="2400" b="1" dirty="0" smtClean="0"/>
              <a:t>TL</a:t>
            </a:r>
            <a:r>
              <a:rPr lang="ar-SA" sz="2400" b="1" dirty="0" smtClean="0"/>
              <a:t>= المبلغ الذي يجب اقتراضه </a:t>
            </a:r>
          </a:p>
          <a:p>
            <a:r>
              <a:rPr lang="en-US" sz="2400" b="1" dirty="0" smtClean="0"/>
              <a:t>L</a:t>
            </a:r>
            <a:r>
              <a:rPr lang="ar-SA" sz="2400" b="1" dirty="0" smtClean="0"/>
              <a:t>= المبلغ المستفاد منه </a:t>
            </a:r>
          </a:p>
          <a:p>
            <a:r>
              <a:rPr lang="en-US" sz="2400" b="1" dirty="0" smtClean="0"/>
              <a:t>I</a:t>
            </a:r>
            <a:r>
              <a:rPr lang="ar-SA" sz="2400" b="1" dirty="0" smtClean="0"/>
              <a:t>= معدل الفائدة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11929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247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28600" y="1600201"/>
            <a:ext cx="9185762" cy="4525963"/>
          </a:xfrm>
        </p:spPr>
        <p:txBody>
          <a:bodyPr/>
          <a:lstStyle/>
          <a:p>
            <a:r>
              <a:rPr lang="ar-SA" dirty="0" smtClean="0"/>
              <a:t>قيمة المبلغ الذي يجب اقتراضه = (1-0.2)/1000000 = 1250000 ريال</a:t>
            </a:r>
          </a:p>
          <a:p>
            <a:endParaRPr lang="ar-SA" dirty="0"/>
          </a:p>
          <a:p>
            <a:r>
              <a:rPr lang="ar-SA" dirty="0" smtClean="0"/>
              <a:t>في هذه الحالة المنشأة ستدفع فائدة وقدرها= 1250000*0.2= 250000 ريال</a:t>
            </a:r>
          </a:p>
          <a:p>
            <a:endParaRPr lang="ar-SA" dirty="0"/>
          </a:p>
          <a:p>
            <a:r>
              <a:rPr lang="ar-SA" dirty="0" smtClean="0"/>
              <a:t>ويصبح معدل الفائدة الفعلي= 250000/1000000= 25%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872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تحديد </a:t>
            </a:r>
            <a:r>
              <a:rPr lang="ar-SA" sz="3600" dirty="0"/>
              <a:t>معدل </a:t>
            </a:r>
            <a:r>
              <a:rPr lang="ar-SA" sz="3600" dirty="0" smtClean="0"/>
              <a:t>الفائدة </a:t>
            </a:r>
            <a:r>
              <a:rPr lang="ar-SA" sz="3600" dirty="0"/>
              <a:t>الفعلي في حالة شرط </a:t>
            </a:r>
            <a:r>
              <a:rPr lang="ar-SA" sz="3600" dirty="0" smtClean="0"/>
              <a:t>الرصيد المعوض: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/>
              <a:t>في بعض الحالات قد تضع البنوك شرطا على </a:t>
            </a:r>
            <a:r>
              <a:rPr lang="ar-SA" sz="2400" dirty="0" smtClean="0"/>
              <a:t>المنشأة المقترضة </a:t>
            </a:r>
            <a:r>
              <a:rPr lang="ar-SA" sz="2400" dirty="0" err="1"/>
              <a:t>یلزمھا</a:t>
            </a:r>
            <a:r>
              <a:rPr lang="ar-SA" sz="2400" dirty="0"/>
              <a:t> </a:t>
            </a:r>
            <a:r>
              <a:rPr lang="ar-SA" sz="2400" dirty="0" smtClean="0"/>
              <a:t>بالاحتفاظ بنسبة </a:t>
            </a:r>
            <a:r>
              <a:rPr lang="ar-SA" sz="2400" dirty="0" err="1" smtClean="0"/>
              <a:t>معینة</a:t>
            </a:r>
            <a:r>
              <a:rPr lang="ar-SA" sz="2400" dirty="0" smtClean="0"/>
              <a:t> </a:t>
            </a:r>
            <a:r>
              <a:rPr lang="ar-SA" sz="2400" dirty="0"/>
              <a:t>من </a:t>
            </a:r>
            <a:r>
              <a:rPr lang="ar-SA" sz="2400" dirty="0" err="1"/>
              <a:t>قیمة</a:t>
            </a:r>
            <a:r>
              <a:rPr lang="ar-SA" sz="2400" dirty="0"/>
              <a:t> القرض </a:t>
            </a:r>
            <a:r>
              <a:rPr lang="ar-SA" sz="2400" dirty="0" smtClean="0"/>
              <a:t>كحساب </a:t>
            </a:r>
            <a:r>
              <a:rPr lang="ar-SA" sz="2400" dirty="0"/>
              <a:t>لدى البنك ( </a:t>
            </a:r>
            <a:r>
              <a:rPr lang="ar-SA" sz="2400" dirty="0" err="1"/>
              <a:t>الرصید</a:t>
            </a:r>
            <a:r>
              <a:rPr lang="ar-SA" sz="2400" dirty="0"/>
              <a:t> المعوض ) </a:t>
            </a:r>
            <a:r>
              <a:rPr lang="ar-SA" sz="2400" dirty="0" smtClean="0"/>
              <a:t>وتتراوح </a:t>
            </a:r>
            <a:r>
              <a:rPr lang="ar-SA" sz="2400" dirty="0" err="1" smtClean="0"/>
              <a:t>قیمة</a:t>
            </a:r>
            <a:r>
              <a:rPr lang="ar-SA" sz="2400" dirty="0" smtClean="0"/>
              <a:t> </a:t>
            </a:r>
            <a:r>
              <a:rPr lang="ar-SA" sz="2400" dirty="0" err="1"/>
              <a:t>الرصید</a:t>
            </a:r>
            <a:r>
              <a:rPr lang="ar-SA" sz="2400" dirty="0"/>
              <a:t> المعوض من 10 % إلى 20 % من </a:t>
            </a:r>
            <a:r>
              <a:rPr lang="ar-SA" sz="2400" dirty="0" err="1"/>
              <a:t>قیمة</a:t>
            </a:r>
            <a:r>
              <a:rPr lang="ar-SA" sz="2400" dirty="0"/>
              <a:t> القرض . </a:t>
            </a:r>
            <a:r>
              <a:rPr lang="ar-SA" sz="2400" dirty="0" err="1"/>
              <a:t>والھدف</a:t>
            </a:r>
            <a:r>
              <a:rPr lang="ar-SA" sz="2400" dirty="0"/>
              <a:t> من </a:t>
            </a:r>
            <a:r>
              <a:rPr lang="ar-SA" sz="2400" dirty="0" err="1" smtClean="0"/>
              <a:t>ھذا</a:t>
            </a:r>
            <a:r>
              <a:rPr lang="ar-SA" sz="2400" dirty="0"/>
              <a:t> </a:t>
            </a:r>
            <a:r>
              <a:rPr lang="ar-SA" sz="2400" dirty="0" smtClean="0"/>
              <a:t>الشرط </a:t>
            </a:r>
            <a:r>
              <a:rPr lang="ar-SA" sz="2400" dirty="0"/>
              <a:t>رغبة البنك في رفع معدل </a:t>
            </a:r>
            <a:r>
              <a:rPr lang="ar-SA" sz="2400" dirty="0" smtClean="0"/>
              <a:t>الفائدة </a:t>
            </a:r>
            <a:r>
              <a:rPr lang="ar-SA" sz="2400" dirty="0"/>
              <a:t>الفعلي على القرض ، كما </a:t>
            </a:r>
            <a:r>
              <a:rPr lang="ar-SA" sz="2400" dirty="0" err="1"/>
              <a:t>یوضح</a:t>
            </a:r>
            <a:r>
              <a:rPr lang="ar-SA" sz="2400" dirty="0"/>
              <a:t> </a:t>
            </a:r>
            <a:r>
              <a:rPr lang="ar-SA" sz="2400" dirty="0" smtClean="0"/>
              <a:t>المثال التالي: </a:t>
            </a:r>
          </a:p>
          <a:p>
            <a:r>
              <a:rPr lang="ar-SA" sz="2400" b="1" dirty="0"/>
              <a:t>مثال :</a:t>
            </a:r>
          </a:p>
          <a:p>
            <a:r>
              <a:rPr lang="ar-SA" sz="2400" dirty="0" smtClean="0"/>
              <a:t>شركة </a:t>
            </a:r>
            <a:r>
              <a:rPr lang="ar-SA" sz="2400" dirty="0"/>
              <a:t>تطلب قرض </a:t>
            </a:r>
            <a:r>
              <a:rPr lang="ar-SA" sz="2400" dirty="0" err="1"/>
              <a:t>بقیمة</a:t>
            </a:r>
            <a:r>
              <a:rPr lang="ar-SA" sz="2400" dirty="0"/>
              <a:t> </a:t>
            </a:r>
            <a:r>
              <a:rPr lang="ar-SA" sz="2400" dirty="0" smtClean="0"/>
              <a:t>1000000  ريال</a:t>
            </a:r>
            <a:endParaRPr lang="ar-SA" sz="2400" dirty="0"/>
          </a:p>
          <a:p>
            <a:r>
              <a:rPr lang="ar-SA" sz="2400" dirty="0" err="1" smtClean="0"/>
              <a:t>الفائده</a:t>
            </a:r>
            <a:r>
              <a:rPr lang="ar-SA" sz="2400" dirty="0" smtClean="0"/>
              <a:t> </a:t>
            </a:r>
            <a:r>
              <a:rPr lang="ar-SA" sz="2400" dirty="0" err="1" smtClean="0"/>
              <a:t>الإسمیة</a:t>
            </a:r>
            <a:r>
              <a:rPr lang="ar-SA" sz="2400" dirty="0" smtClean="0"/>
              <a:t> </a:t>
            </a:r>
            <a:r>
              <a:rPr lang="ar-SA" sz="2400" dirty="0"/>
              <a:t>= </a:t>
            </a:r>
            <a:r>
              <a:rPr lang="ar-SA" sz="2400" dirty="0" smtClean="0"/>
              <a:t>15%</a:t>
            </a:r>
            <a:endParaRPr lang="ar-SA" sz="2400" dirty="0"/>
          </a:p>
          <a:p>
            <a:r>
              <a:rPr lang="ar-SA" sz="2400" dirty="0" err="1"/>
              <a:t>الرصید</a:t>
            </a:r>
            <a:r>
              <a:rPr lang="ar-SA" sz="2400" dirty="0"/>
              <a:t> </a:t>
            </a:r>
            <a:r>
              <a:rPr lang="ar-SA" sz="2400" dirty="0" err="1"/>
              <a:t>التعویضي</a:t>
            </a:r>
            <a:r>
              <a:rPr lang="ar-SA" sz="2400" dirty="0"/>
              <a:t> المشترط من البنك = 25 % من </a:t>
            </a:r>
            <a:r>
              <a:rPr lang="ar-SA" sz="2400" dirty="0" err="1"/>
              <a:t>قیمة</a:t>
            </a:r>
            <a:r>
              <a:rPr lang="ar-SA" sz="2400" dirty="0"/>
              <a:t> القرض</a:t>
            </a:r>
          </a:p>
          <a:p>
            <a:r>
              <a:rPr lang="ar-SA" sz="2400" dirty="0"/>
              <a:t>المطلوب : حساب معدل </a:t>
            </a:r>
            <a:r>
              <a:rPr lang="ar-SA" sz="2400" dirty="0" err="1"/>
              <a:t>الفائده</a:t>
            </a:r>
            <a:r>
              <a:rPr lang="ar-SA" sz="2400" dirty="0"/>
              <a:t> الفعلي </a:t>
            </a:r>
            <a:r>
              <a:rPr lang="ar-SA" sz="2400" dirty="0" smtClean="0"/>
              <a:t>اذا كان يطلب البنك من الشركة رصيد تعويضي بقيمة 25%: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40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r>
              <a:rPr lang="ar-SA" sz="2400" dirty="0" smtClean="0"/>
              <a:t>خطوات الحل:</a:t>
            </a:r>
          </a:p>
          <a:p>
            <a:r>
              <a:rPr lang="ar-SA" sz="2400" dirty="0" smtClean="0"/>
              <a:t>حساب قيمة الفائدة= 1000000*0.15= 150000 ريال </a:t>
            </a:r>
          </a:p>
          <a:p>
            <a:r>
              <a:rPr lang="ar-SA" sz="2400" dirty="0" smtClean="0"/>
              <a:t>حساب الرصيد التعويضي= 1000000 * 0.25= 250000 ريال </a:t>
            </a:r>
          </a:p>
          <a:p>
            <a:r>
              <a:rPr lang="ar-SA" sz="2400" dirty="0" smtClean="0"/>
              <a:t>حساب المبلغ المستفاد منه = 1000000- 250000 = 750000 ريال </a:t>
            </a:r>
          </a:p>
          <a:p>
            <a:endParaRPr lang="ar-SA" sz="2400" dirty="0"/>
          </a:p>
          <a:p>
            <a:r>
              <a:rPr lang="ar-SA" sz="2400" dirty="0" smtClean="0"/>
              <a:t>حساب معدل الفائدة الفعلي= 150000/750000= 20% </a:t>
            </a:r>
          </a:p>
          <a:p>
            <a:r>
              <a:rPr lang="ar-SA" sz="2400" dirty="0"/>
              <a:t>وتوضح </a:t>
            </a:r>
            <a:r>
              <a:rPr lang="ar-SA" sz="2400" dirty="0" err="1" smtClean="0"/>
              <a:t>النتیجة</a:t>
            </a:r>
            <a:r>
              <a:rPr lang="ar-SA" sz="2400" dirty="0" smtClean="0"/>
              <a:t> </a:t>
            </a:r>
            <a:r>
              <a:rPr lang="ar-SA" sz="2400" dirty="0"/>
              <a:t>أن </a:t>
            </a:r>
            <a:r>
              <a:rPr lang="ar-SA" sz="2400" dirty="0" err="1"/>
              <a:t>الإحتفاظ</a:t>
            </a:r>
            <a:r>
              <a:rPr lang="ar-SA" sz="2400" dirty="0"/>
              <a:t> </a:t>
            </a:r>
            <a:r>
              <a:rPr lang="ar-SA" sz="2400" dirty="0" err="1"/>
              <a:t>بالرصید</a:t>
            </a:r>
            <a:r>
              <a:rPr lang="ar-SA" sz="2400" dirty="0"/>
              <a:t> المعوض رفع معدل </a:t>
            </a:r>
            <a:r>
              <a:rPr lang="ar-SA" sz="2400" dirty="0" smtClean="0"/>
              <a:t>الفائدة </a:t>
            </a:r>
            <a:r>
              <a:rPr lang="ar-SA" sz="2400" dirty="0"/>
              <a:t>من </a:t>
            </a:r>
            <a:r>
              <a:rPr lang="ar-SA" sz="2400" dirty="0" smtClean="0"/>
              <a:t>15%(فائدة اسمية </a:t>
            </a:r>
            <a:r>
              <a:rPr lang="ar-SA" sz="2400" dirty="0"/>
              <a:t>) إلى 20 % ( </a:t>
            </a:r>
            <a:r>
              <a:rPr lang="ar-SA" sz="2400" dirty="0" smtClean="0"/>
              <a:t>فائدة </a:t>
            </a:r>
            <a:r>
              <a:rPr lang="ar-SA" sz="2400" dirty="0" err="1" smtClean="0"/>
              <a:t>فعلیه</a:t>
            </a:r>
            <a:r>
              <a:rPr lang="ar-SA" sz="2400" dirty="0" smtClean="0"/>
              <a:t> </a:t>
            </a:r>
            <a:r>
              <a:rPr lang="ar-SA" sz="2400" dirty="0"/>
              <a:t>)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393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171</TotalTime>
  <Words>1328</Words>
  <Application>Microsoft Office PowerPoint</Application>
  <PresentationFormat>A4 Paper (210x297 mm)‎</PresentationFormat>
  <Paragraphs>185</Paragraphs>
  <Slides>24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فورم لكلية ادارة الاعمال</vt:lpstr>
      <vt:lpstr>الشريحة 1</vt:lpstr>
      <vt:lpstr>المحاضرة الثامنة</vt:lpstr>
      <vt:lpstr>مقدمة: </vt:lpstr>
      <vt:lpstr>تعريف التمويل قصير الأجل:</vt:lpstr>
      <vt:lpstr>أنواع مصادر التمويل قصير الأجل:</vt:lpstr>
      <vt:lpstr>الائتمان التجاري: </vt:lpstr>
      <vt:lpstr>حالات عن الائتمان التجاري :</vt:lpstr>
      <vt:lpstr>تابع:</vt:lpstr>
      <vt:lpstr>مثال: </vt:lpstr>
      <vt:lpstr>خطوات الحل: </vt:lpstr>
      <vt:lpstr>تابع: </vt:lpstr>
      <vt:lpstr>تابع:</vt:lpstr>
      <vt:lpstr>الائتمان المصرفي ( الائتمان المالي ) :</vt:lpstr>
      <vt:lpstr>أنواع الائتمان المصرفي: </vt:lpstr>
      <vt:lpstr>أنواع الائتمان المصرفي الغیر مكفول بضمان:</vt:lpstr>
      <vt:lpstr>تابع:</vt:lpstr>
      <vt:lpstr>تابع:</vt:lpstr>
      <vt:lpstr>مثال: </vt:lpstr>
      <vt:lpstr>الحل: </vt:lpstr>
      <vt:lpstr>تابع: </vt:lpstr>
      <vt:lpstr>تابع:</vt:lpstr>
      <vt:lpstr>تحديد معدل الفائدة الفعلي في حالة شرط الرصيد المعوض:</vt:lpstr>
      <vt:lpstr>الحل: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kfu</cp:lastModifiedBy>
  <cp:revision>41</cp:revision>
  <dcterms:created xsi:type="dcterms:W3CDTF">2014-03-15T15:37:31Z</dcterms:created>
  <dcterms:modified xsi:type="dcterms:W3CDTF">2014-03-17T09:47:29Z</dcterms:modified>
</cp:coreProperties>
</file>