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10" r:id="rId3"/>
    <p:sldId id="311" r:id="rId4"/>
    <p:sldId id="312" r:id="rId5"/>
    <p:sldId id="314" r:id="rId6"/>
    <p:sldId id="313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266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1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مالية 2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أ/عبدالله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التاسعة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مصادر التمويل قصير الأجل 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>
              <a:buFont typeface="Wingdings" panose="05000000000000000000" pitchFamily="2" charset="2"/>
              <a:buChar char="Ø"/>
            </a:pPr>
            <a:r>
              <a:rPr lang="ar-SA" sz="2400" dirty="0" smtClean="0"/>
              <a:t> </a:t>
            </a:r>
            <a:r>
              <a:rPr lang="ar-SA" sz="2400" dirty="0" err="1" smtClean="0"/>
              <a:t>یمكن</a:t>
            </a:r>
            <a:r>
              <a:rPr lang="ar-SA" sz="2400" dirty="0" smtClean="0"/>
              <a:t> </a:t>
            </a:r>
            <a:r>
              <a:rPr lang="ar-SA" sz="2400" dirty="0"/>
              <a:t>النظر إلى </a:t>
            </a:r>
            <a:r>
              <a:rPr lang="ar-SA" sz="2400" dirty="0" err="1"/>
              <a:t>التسھیلات</a:t>
            </a:r>
            <a:r>
              <a:rPr lang="ar-SA" sz="2400" dirty="0"/>
              <a:t> </a:t>
            </a:r>
            <a:r>
              <a:rPr lang="ar-SA" sz="2400" dirty="0" smtClean="0"/>
              <a:t>الائتمانية الملزمة </a:t>
            </a:r>
            <a:r>
              <a:rPr lang="ar-SA" sz="2400" dirty="0"/>
              <a:t>على </a:t>
            </a:r>
            <a:r>
              <a:rPr lang="ar-SA" sz="2400" dirty="0" err="1"/>
              <a:t>أنھا</a:t>
            </a:r>
            <a:r>
              <a:rPr lang="ar-SA" sz="2400" dirty="0"/>
              <a:t> خطوط ائتمان </a:t>
            </a:r>
            <a:r>
              <a:rPr lang="ar-SA" sz="2400" dirty="0" smtClean="0"/>
              <a:t>ملزمة للبنك </a:t>
            </a:r>
            <a:r>
              <a:rPr lang="ar-SA" sz="2400" dirty="0" err="1" smtClean="0"/>
              <a:t>بتوفیر</a:t>
            </a:r>
            <a:r>
              <a:rPr lang="ar-SA" sz="2400" dirty="0" smtClean="0"/>
              <a:t> </a:t>
            </a:r>
            <a:r>
              <a:rPr lang="ar-SA" sz="2400" dirty="0" err="1"/>
              <a:t>التمویل</a:t>
            </a:r>
            <a:r>
              <a:rPr lang="ar-SA" sz="2400" dirty="0"/>
              <a:t> المتفق </a:t>
            </a:r>
            <a:r>
              <a:rPr lang="ar-SA" sz="2400" dirty="0" err="1" smtClean="0"/>
              <a:t>علیة</a:t>
            </a:r>
            <a:r>
              <a:rPr lang="ar-SA" sz="2400" dirty="0" smtClean="0"/>
              <a:t> </a:t>
            </a:r>
            <a:r>
              <a:rPr lang="ar-SA" sz="2400" dirty="0"/>
              <a:t>مع </a:t>
            </a:r>
            <a:r>
              <a:rPr lang="ar-SA" sz="2400" dirty="0" err="1"/>
              <a:t>المنشأه</a:t>
            </a:r>
            <a:r>
              <a:rPr lang="ar-SA" sz="2400" dirty="0"/>
              <a:t> طالبة </a:t>
            </a:r>
            <a:r>
              <a:rPr lang="ar-SA" sz="2400" dirty="0" err="1"/>
              <a:t>الإئتمان</a:t>
            </a:r>
            <a:r>
              <a:rPr lang="ar-SA" sz="2400" dirty="0"/>
              <a:t> وتنقسم </a:t>
            </a:r>
            <a:r>
              <a:rPr lang="ar-SA" sz="2400" dirty="0" err="1"/>
              <a:t>ھذه</a:t>
            </a:r>
            <a:r>
              <a:rPr lang="ar-SA" sz="2400" dirty="0"/>
              <a:t> </a:t>
            </a:r>
            <a:r>
              <a:rPr lang="ar-SA" sz="2400" dirty="0" err="1"/>
              <a:t>التسھیلات</a:t>
            </a:r>
            <a:r>
              <a:rPr lang="ar-SA" sz="2400" dirty="0"/>
              <a:t> </a:t>
            </a:r>
            <a:r>
              <a:rPr lang="ar-SA" sz="2400" dirty="0" smtClean="0"/>
              <a:t>إلى </a:t>
            </a:r>
            <a:r>
              <a:rPr lang="ar-SA" sz="2400" dirty="0" err="1" smtClean="0"/>
              <a:t>نوعین</a:t>
            </a:r>
            <a:r>
              <a:rPr lang="ar-SA" sz="2400" dirty="0" smtClean="0"/>
              <a:t> </a:t>
            </a:r>
            <a:r>
              <a:rPr lang="ar-SA" sz="2400" dirty="0"/>
              <a:t>:</a:t>
            </a:r>
          </a:p>
          <a:p>
            <a:pPr rtl="1"/>
            <a:endParaRPr lang="ar-SA" sz="2400" dirty="0" smtClean="0"/>
          </a:p>
          <a:p>
            <a:pPr rtl="1"/>
            <a:r>
              <a:rPr lang="ar-SA" sz="2400" dirty="0" smtClean="0"/>
              <a:t>النوع الأول/</a:t>
            </a:r>
            <a:r>
              <a:rPr lang="ar-SA" sz="2400" dirty="0" err="1" smtClean="0"/>
              <a:t>التسھیلات</a:t>
            </a:r>
            <a:r>
              <a:rPr lang="ar-SA" sz="2400" dirty="0" smtClean="0"/>
              <a:t> الائتمانية المتجددة </a:t>
            </a:r>
            <a:r>
              <a:rPr lang="ar-SA" sz="2400" dirty="0"/>
              <a:t>:</a:t>
            </a:r>
          </a:p>
          <a:p>
            <a:pPr rtl="1"/>
            <a:r>
              <a:rPr lang="ar-SA" sz="2400" dirty="0" err="1"/>
              <a:t>وھي</a:t>
            </a:r>
            <a:r>
              <a:rPr lang="ar-SA" sz="2400" dirty="0"/>
              <a:t> </a:t>
            </a:r>
            <a:r>
              <a:rPr lang="ar-SA" sz="2400" dirty="0" smtClean="0"/>
              <a:t>عبارة </a:t>
            </a:r>
            <a:r>
              <a:rPr lang="ar-SA" sz="2400" dirty="0"/>
              <a:t>عن </a:t>
            </a:r>
            <a:r>
              <a:rPr lang="ar-SA" sz="2400" dirty="0" err="1"/>
              <a:t>تسھیلات</a:t>
            </a:r>
            <a:r>
              <a:rPr lang="ar-SA" sz="2400" dirty="0"/>
              <a:t> </a:t>
            </a:r>
            <a:r>
              <a:rPr lang="ar-SA" sz="2400" dirty="0" smtClean="0"/>
              <a:t>ائتمانية محدودة </a:t>
            </a:r>
            <a:r>
              <a:rPr lang="ar-SA" sz="2400" dirty="0" err="1"/>
              <a:t>یلتزم</a:t>
            </a:r>
            <a:r>
              <a:rPr lang="ar-SA" sz="2400" dirty="0"/>
              <a:t> من </a:t>
            </a:r>
            <a:r>
              <a:rPr lang="ar-SA" sz="2400" dirty="0" err="1" smtClean="0"/>
              <a:t>خلالة</a:t>
            </a:r>
            <a:r>
              <a:rPr lang="ar-SA" sz="2400" dirty="0" smtClean="0"/>
              <a:t> </a:t>
            </a:r>
            <a:r>
              <a:rPr lang="ar-SA" sz="2400" dirty="0"/>
              <a:t>البنك </a:t>
            </a:r>
            <a:r>
              <a:rPr lang="ar-SA" sz="2400" dirty="0" err="1"/>
              <a:t>بتخصیص</a:t>
            </a:r>
            <a:r>
              <a:rPr lang="ar-SA" sz="2400" dirty="0"/>
              <a:t> </a:t>
            </a:r>
            <a:r>
              <a:rPr lang="ar-SA" sz="2400" dirty="0" smtClean="0"/>
              <a:t>مبلغ </a:t>
            </a:r>
            <a:r>
              <a:rPr lang="ar-SA" sz="2400" dirty="0" err="1" smtClean="0"/>
              <a:t>معین</a:t>
            </a:r>
            <a:r>
              <a:rPr lang="ar-SA" sz="2400" dirty="0" smtClean="0"/>
              <a:t> </a:t>
            </a:r>
            <a:r>
              <a:rPr lang="ar-SA" sz="2400" dirty="0"/>
              <a:t>لمقابلة حاجة </a:t>
            </a:r>
            <a:r>
              <a:rPr lang="ar-SA" sz="2400" dirty="0" smtClean="0"/>
              <a:t>المنشأة </a:t>
            </a:r>
            <a:r>
              <a:rPr lang="ar-SA" sz="2400" dirty="0"/>
              <a:t>من </a:t>
            </a:r>
            <a:r>
              <a:rPr lang="ar-SA" sz="2400" dirty="0" err="1"/>
              <a:t>التسھیلات</a:t>
            </a:r>
            <a:r>
              <a:rPr lang="ar-SA" sz="2400" dirty="0"/>
              <a:t> </a:t>
            </a:r>
            <a:r>
              <a:rPr lang="ar-SA" sz="2400" dirty="0" smtClean="0"/>
              <a:t>المطلوبة </a:t>
            </a:r>
            <a:r>
              <a:rPr lang="ar-SA" sz="2400" dirty="0"/>
              <a:t>، </a:t>
            </a:r>
            <a:r>
              <a:rPr lang="ar-SA" sz="2400" dirty="0" err="1"/>
              <a:t>ویشترط</a:t>
            </a:r>
            <a:r>
              <a:rPr lang="ar-SA" sz="2400" dirty="0"/>
              <a:t> البنك مقابل ذلك :</a:t>
            </a:r>
          </a:p>
          <a:p>
            <a:pPr rtl="1"/>
            <a:r>
              <a:rPr lang="ar-SA" sz="2400" dirty="0"/>
              <a:t>١- رسوم ارتباط على المبالغ </a:t>
            </a:r>
            <a:r>
              <a:rPr lang="ar-SA" sz="2400" dirty="0" err="1"/>
              <a:t>الغیر</a:t>
            </a:r>
            <a:r>
              <a:rPr lang="ar-SA" sz="2400" dirty="0"/>
              <a:t> </a:t>
            </a:r>
            <a:r>
              <a:rPr lang="ar-SA" sz="2400" dirty="0" smtClean="0"/>
              <a:t>مسحوبة</a:t>
            </a:r>
            <a:endParaRPr lang="ar-SA" sz="2400" dirty="0"/>
          </a:p>
          <a:p>
            <a:pPr rtl="1"/>
            <a:r>
              <a:rPr lang="ar-SA" sz="2400" dirty="0"/>
              <a:t>٢- معدل </a:t>
            </a:r>
            <a:r>
              <a:rPr lang="ar-SA" sz="2400" dirty="0" smtClean="0"/>
              <a:t>فائدة </a:t>
            </a:r>
            <a:r>
              <a:rPr lang="ar-SA" sz="2400" dirty="0"/>
              <a:t>على المبالغ </a:t>
            </a:r>
            <a:r>
              <a:rPr lang="ar-SA" sz="2400" dirty="0" smtClean="0"/>
              <a:t>المسحوبة</a:t>
            </a:r>
            <a:endParaRPr lang="ar-SA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ب- </a:t>
            </a:r>
            <a:r>
              <a:rPr lang="ar-SA" sz="3600" dirty="0" err="1"/>
              <a:t>التسھیلات</a:t>
            </a:r>
            <a:r>
              <a:rPr lang="ar-SA" sz="3600" dirty="0"/>
              <a:t> </a:t>
            </a:r>
            <a:r>
              <a:rPr lang="ar-SA" sz="3600" dirty="0" smtClean="0"/>
              <a:t>الائتمانية الملزمة </a:t>
            </a:r>
            <a:r>
              <a:rPr lang="ar-SA" sz="3600" dirty="0"/>
              <a:t>: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r>
              <a:rPr lang="ar-SA" sz="2400" dirty="0"/>
              <a:t>النوع </a:t>
            </a:r>
            <a:r>
              <a:rPr lang="ar-SA" sz="2400" dirty="0" smtClean="0"/>
              <a:t>الثاني/</a:t>
            </a:r>
            <a:r>
              <a:rPr lang="ar-SA" sz="2400" dirty="0" err="1" smtClean="0"/>
              <a:t>التسھیلات</a:t>
            </a:r>
            <a:r>
              <a:rPr lang="ar-SA" sz="2400" dirty="0" smtClean="0"/>
              <a:t> الائتمانية </a:t>
            </a:r>
            <a:r>
              <a:rPr lang="ar-SA" sz="2400" dirty="0" err="1"/>
              <a:t>الغیر</a:t>
            </a:r>
            <a:r>
              <a:rPr lang="ar-SA" sz="2400" dirty="0"/>
              <a:t> </a:t>
            </a:r>
            <a:r>
              <a:rPr lang="ar-SA" sz="2400" dirty="0" smtClean="0"/>
              <a:t>متجددة :</a:t>
            </a:r>
          </a:p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400" dirty="0"/>
              <a:t> </a:t>
            </a:r>
            <a:r>
              <a:rPr lang="ar-SA" sz="2400" dirty="0" err="1" smtClean="0"/>
              <a:t>یمثل</a:t>
            </a:r>
            <a:r>
              <a:rPr lang="ar-SA" sz="2400" dirty="0" smtClean="0"/>
              <a:t> </a:t>
            </a:r>
            <a:r>
              <a:rPr lang="ar-SA" sz="2400" dirty="0"/>
              <a:t>اتفاقا </a:t>
            </a:r>
            <a:r>
              <a:rPr lang="ar-SA" sz="2400" dirty="0" err="1"/>
              <a:t>غیر</a:t>
            </a:r>
            <a:r>
              <a:rPr lang="ar-SA" sz="2400" dirty="0"/>
              <a:t> رسمي </a:t>
            </a:r>
            <a:r>
              <a:rPr lang="ar-SA" sz="2400" dirty="0" err="1"/>
              <a:t>یسمح</a:t>
            </a:r>
            <a:r>
              <a:rPr lang="ar-SA" sz="2400" dirty="0"/>
              <a:t> </a:t>
            </a:r>
            <a:r>
              <a:rPr lang="ar-SA" sz="2400" dirty="0" smtClean="0"/>
              <a:t>للمنشأة بالاقتراض </a:t>
            </a:r>
            <a:r>
              <a:rPr lang="ar-SA" sz="2400" dirty="0"/>
              <a:t>في حدود المبلغ المتفق </a:t>
            </a:r>
            <a:r>
              <a:rPr lang="ar-SA" sz="2400" dirty="0" err="1" smtClean="0"/>
              <a:t>علیة</a:t>
            </a:r>
            <a:r>
              <a:rPr lang="ar-SA" sz="2400" dirty="0" smtClean="0"/>
              <a:t> </a:t>
            </a:r>
            <a:r>
              <a:rPr lang="ar-SA" sz="2400" dirty="0"/>
              <a:t>في</a:t>
            </a:r>
          </a:p>
          <a:p>
            <a:r>
              <a:rPr lang="ar-SA" sz="2400" dirty="0"/>
              <a:t>فتره </a:t>
            </a:r>
            <a:r>
              <a:rPr lang="ar-SA" sz="2400" dirty="0" smtClean="0"/>
              <a:t>سابقة </a:t>
            </a:r>
            <a:r>
              <a:rPr lang="ar-SA" sz="2400" dirty="0"/>
              <a:t>دون </a:t>
            </a:r>
            <a:r>
              <a:rPr lang="ar-SA" sz="2400" dirty="0" smtClean="0"/>
              <a:t>الحاجة </a:t>
            </a:r>
            <a:r>
              <a:rPr lang="ar-SA" sz="2400" dirty="0"/>
              <a:t>إلى اتباع الإجراءات </a:t>
            </a:r>
            <a:r>
              <a:rPr lang="ar-SA" sz="2400" dirty="0" err="1" smtClean="0"/>
              <a:t>الروتینیة</a:t>
            </a:r>
            <a:r>
              <a:rPr lang="ar-SA" sz="2400" dirty="0" smtClean="0"/>
              <a:t> </a:t>
            </a:r>
            <a:r>
              <a:rPr lang="ar-SA" sz="2400" dirty="0"/>
              <a:t>التي تسبق طلب </a:t>
            </a:r>
            <a:r>
              <a:rPr lang="ar-SA" sz="2400" dirty="0" err="1" smtClean="0"/>
              <a:t>الإئتمان</a:t>
            </a:r>
            <a:r>
              <a:rPr lang="ar-SA" sz="2400" dirty="0" smtClean="0"/>
              <a:t>.</a:t>
            </a:r>
            <a:endParaRPr lang="ar-SA" sz="2400" dirty="0"/>
          </a:p>
          <a:p>
            <a:r>
              <a:rPr lang="ar-SA" sz="2400" b="1" dirty="0">
                <a:solidFill>
                  <a:srgbClr val="FF0000"/>
                </a:solidFill>
              </a:rPr>
              <a:t>مثال :</a:t>
            </a:r>
          </a:p>
          <a:p>
            <a:r>
              <a:rPr lang="ar-SA" sz="2400" dirty="0"/>
              <a:t>أبرمت شركة الدوسري اتفاقا مع البنك </a:t>
            </a:r>
            <a:r>
              <a:rPr lang="ar-SA" sz="2400" dirty="0" err="1"/>
              <a:t>الأھلي</a:t>
            </a:r>
            <a:r>
              <a:rPr lang="ar-SA" sz="2400" dirty="0"/>
              <a:t> على أن </a:t>
            </a:r>
            <a:r>
              <a:rPr lang="ar-SA" sz="2400" dirty="0" err="1"/>
              <a:t>یقوم</a:t>
            </a:r>
            <a:r>
              <a:rPr lang="ar-SA" sz="2400" dirty="0"/>
              <a:t> البنك </a:t>
            </a:r>
            <a:r>
              <a:rPr lang="ar-SA" sz="2400" dirty="0" err="1"/>
              <a:t>بتوفیر</a:t>
            </a:r>
            <a:r>
              <a:rPr lang="ar-SA" sz="2400" dirty="0"/>
              <a:t> 3 </a:t>
            </a:r>
            <a:r>
              <a:rPr lang="ar-SA" sz="2400" dirty="0" err="1" smtClean="0"/>
              <a:t>ملیون</a:t>
            </a:r>
            <a:r>
              <a:rPr lang="ar-SA" sz="2400" dirty="0"/>
              <a:t> </a:t>
            </a:r>
            <a:r>
              <a:rPr lang="ar-SA" sz="2400" dirty="0" smtClean="0"/>
              <a:t>﷼ </a:t>
            </a:r>
            <a:r>
              <a:rPr lang="ar-SA" sz="2400" dirty="0"/>
              <a:t>في شكل </a:t>
            </a:r>
            <a:r>
              <a:rPr lang="ar-SA" sz="2400" dirty="0" err="1"/>
              <a:t>تسھیل</a:t>
            </a:r>
            <a:r>
              <a:rPr lang="ar-SA" sz="2400" dirty="0"/>
              <a:t> ائتماني متجدد </a:t>
            </a:r>
            <a:r>
              <a:rPr lang="ar-SA" sz="2400" dirty="0" smtClean="0"/>
              <a:t>بفائدة </a:t>
            </a:r>
            <a:r>
              <a:rPr lang="ar-SA" sz="2400" dirty="0" err="1" smtClean="0"/>
              <a:t>اسمیة</a:t>
            </a:r>
            <a:r>
              <a:rPr lang="ar-SA" sz="2400" dirty="0" smtClean="0"/>
              <a:t> </a:t>
            </a:r>
            <a:r>
              <a:rPr lang="ar-SA" sz="2400" dirty="0"/>
              <a:t>15 % وقد اشترط البنك </a:t>
            </a:r>
            <a:r>
              <a:rPr lang="ar-SA" sz="2400" dirty="0" smtClean="0"/>
              <a:t>رسوم ارتباط </a:t>
            </a:r>
            <a:r>
              <a:rPr lang="ar-SA" sz="2400" dirty="0"/>
              <a:t>0.5 %. فإذا قامت </a:t>
            </a:r>
            <a:r>
              <a:rPr lang="ar-SA" sz="2400" dirty="0" smtClean="0"/>
              <a:t>الشركة </a:t>
            </a:r>
            <a:r>
              <a:rPr lang="ar-SA" sz="2400" dirty="0"/>
              <a:t>بسحب مبلغ 2 </a:t>
            </a:r>
            <a:r>
              <a:rPr lang="ar-SA" sz="2400" dirty="0" err="1"/>
              <a:t>ملیون</a:t>
            </a:r>
            <a:r>
              <a:rPr lang="ar-SA" sz="2400" dirty="0"/>
              <a:t> ﷼ من المبلغ فما </a:t>
            </a:r>
            <a:r>
              <a:rPr lang="ar-SA" sz="2400" dirty="0" err="1" smtClean="0"/>
              <a:t>ھو</a:t>
            </a:r>
            <a:r>
              <a:rPr lang="ar-SA" sz="2400" dirty="0"/>
              <a:t> </a:t>
            </a:r>
            <a:r>
              <a:rPr lang="ar-SA" sz="2400" dirty="0" smtClean="0"/>
              <a:t>معدل الفائدة </a:t>
            </a:r>
            <a:r>
              <a:rPr lang="ar-SA" sz="2400" dirty="0"/>
              <a:t>الفعلي </a:t>
            </a:r>
            <a:r>
              <a:rPr lang="ar-SA" sz="2400" dirty="0" smtClean="0"/>
              <a:t>؟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الحل: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المبلغ الغير المسحوب= 3000000-2000000=1000000 ريال </a:t>
            </a:r>
          </a:p>
          <a:p>
            <a:r>
              <a:rPr lang="ar-SA" sz="2400" dirty="0" smtClean="0"/>
              <a:t>الفائدة على المبلغ المسحوب= 0.15*2000000= 300000 ريال </a:t>
            </a:r>
          </a:p>
          <a:p>
            <a:r>
              <a:rPr lang="ar-SA" sz="2400" dirty="0" smtClean="0"/>
              <a:t>رسوم الارتباط= 0.005*1000000 = 5000 ريال</a:t>
            </a:r>
          </a:p>
          <a:p>
            <a:r>
              <a:rPr lang="ar-SA" sz="2400" dirty="0" smtClean="0"/>
              <a:t>مجموع التكاليف على الشركة= 300000+5000 = 305000 ريال </a:t>
            </a:r>
          </a:p>
          <a:p>
            <a:endParaRPr lang="ar-SA" sz="2400" dirty="0"/>
          </a:p>
          <a:p>
            <a:r>
              <a:rPr lang="ar-SA" sz="2400" dirty="0" smtClean="0"/>
              <a:t>معدل الفائدة الفعلي= 305000/2000000= 15.25%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الائتمان المصرفي </a:t>
            </a:r>
            <a:r>
              <a:rPr lang="ar-SA" sz="3600" dirty="0"/>
              <a:t>المكفول بضمان </a:t>
            </a:r>
            <a:r>
              <a:rPr lang="ar-SA" sz="3600" dirty="0" err="1"/>
              <a:t>معین</a:t>
            </a:r>
            <a:r>
              <a:rPr lang="ar-SA" sz="3600" dirty="0"/>
              <a:t> :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457200" y="1524001"/>
            <a:ext cx="8957162" cy="4602164"/>
          </a:xfrm>
        </p:spPr>
        <p:txBody>
          <a:bodyPr/>
          <a:lstStyle/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400" dirty="0"/>
              <a:t>قد </a:t>
            </a:r>
            <a:r>
              <a:rPr lang="ar-SA" sz="2400" dirty="0" err="1"/>
              <a:t>یتعذر</a:t>
            </a:r>
            <a:r>
              <a:rPr lang="ar-SA" sz="2400" dirty="0"/>
              <a:t> على </a:t>
            </a:r>
            <a:r>
              <a:rPr lang="ar-SA" sz="2400" dirty="0" smtClean="0"/>
              <a:t>المنشأة </a:t>
            </a:r>
            <a:r>
              <a:rPr lang="ar-SA" sz="2400" dirty="0"/>
              <a:t>في بعض </a:t>
            </a:r>
            <a:r>
              <a:rPr lang="ar-SA" sz="2400" dirty="0" smtClean="0"/>
              <a:t>الاحيان </a:t>
            </a:r>
            <a:r>
              <a:rPr lang="ar-SA" sz="2400" dirty="0"/>
              <a:t>الحصول على كامل </a:t>
            </a:r>
            <a:r>
              <a:rPr lang="ar-SA" sz="2400" dirty="0" smtClean="0"/>
              <a:t>احتياجاتها من القروض </a:t>
            </a:r>
            <a:r>
              <a:rPr lang="ar-SA" sz="2400" dirty="0" err="1" smtClean="0"/>
              <a:t>المصرفیة</a:t>
            </a:r>
            <a:r>
              <a:rPr lang="ar-SA" sz="2400" dirty="0" smtClean="0"/>
              <a:t> </a:t>
            </a:r>
            <a:r>
              <a:rPr lang="ar-SA" sz="2400" dirty="0" err="1"/>
              <a:t>غیر</a:t>
            </a:r>
            <a:r>
              <a:rPr lang="ar-SA" sz="2400" dirty="0"/>
              <a:t> </a:t>
            </a:r>
            <a:r>
              <a:rPr lang="ar-SA" sz="2400" dirty="0" smtClean="0"/>
              <a:t>المكفولة </a:t>
            </a:r>
            <a:r>
              <a:rPr lang="ar-SA" sz="2400" dirty="0"/>
              <a:t>بضمان . وفي </a:t>
            </a:r>
            <a:r>
              <a:rPr lang="ar-SA" sz="2400" dirty="0" err="1"/>
              <a:t>ھذه</a:t>
            </a:r>
            <a:r>
              <a:rPr lang="ar-SA" sz="2400" dirty="0"/>
              <a:t> الحالات </a:t>
            </a:r>
            <a:r>
              <a:rPr lang="ar-SA" sz="2400" dirty="0" err="1"/>
              <a:t>علیھا</a:t>
            </a:r>
            <a:r>
              <a:rPr lang="ar-SA" sz="2400" dirty="0"/>
              <a:t> </a:t>
            </a:r>
            <a:r>
              <a:rPr lang="ar-SA" sz="2400" dirty="0" err="1"/>
              <a:t>تقدیم</a:t>
            </a:r>
            <a:r>
              <a:rPr lang="ar-SA" sz="2400" dirty="0"/>
              <a:t> </a:t>
            </a:r>
            <a:r>
              <a:rPr lang="ar-SA" sz="2400" dirty="0" smtClean="0"/>
              <a:t>بعض الضمانات </a:t>
            </a:r>
            <a:r>
              <a:rPr lang="ar-SA" sz="2400" dirty="0"/>
              <a:t>للبنك من أجل الحصول على </a:t>
            </a:r>
            <a:r>
              <a:rPr lang="ar-SA" sz="2400" dirty="0" err="1"/>
              <a:t>التمویل</a:t>
            </a:r>
            <a:r>
              <a:rPr lang="ar-SA" sz="2400" dirty="0"/>
              <a:t> . </a:t>
            </a:r>
            <a:endParaRPr lang="ar-SA" sz="2400" dirty="0" smtClean="0"/>
          </a:p>
          <a:p>
            <a:pPr marL="228600" indent="-342900">
              <a:buFont typeface="Wingdings" panose="05000000000000000000" pitchFamily="2" charset="2"/>
              <a:buChar char="ü"/>
            </a:pPr>
            <a:r>
              <a:rPr lang="ar-SA" sz="2400" dirty="0" smtClean="0"/>
              <a:t>وتتنوع </a:t>
            </a:r>
            <a:r>
              <a:rPr lang="ar-SA" sz="2400" dirty="0"/>
              <a:t>الضمانات التي </a:t>
            </a:r>
            <a:r>
              <a:rPr lang="ar-SA" sz="2400" dirty="0" err="1" smtClean="0"/>
              <a:t>یمكن</a:t>
            </a:r>
            <a:r>
              <a:rPr lang="ar-SA" sz="2400" dirty="0"/>
              <a:t> </a:t>
            </a:r>
            <a:r>
              <a:rPr lang="ar-SA" sz="2400" dirty="0" smtClean="0"/>
              <a:t>أن </a:t>
            </a:r>
            <a:r>
              <a:rPr lang="ar-SA" sz="2400" dirty="0" err="1"/>
              <a:t>تقدمھا</a:t>
            </a:r>
            <a:r>
              <a:rPr lang="ar-SA" sz="2400" dirty="0"/>
              <a:t> </a:t>
            </a:r>
            <a:r>
              <a:rPr lang="ar-SA" sz="2400" dirty="0" smtClean="0"/>
              <a:t>الشركة </a:t>
            </a:r>
            <a:r>
              <a:rPr lang="ar-SA" sz="2400" dirty="0"/>
              <a:t>للبنك </a:t>
            </a:r>
            <a:r>
              <a:rPr lang="ar-SA" sz="2400" dirty="0" err="1"/>
              <a:t>منھا</a:t>
            </a:r>
            <a:r>
              <a:rPr lang="ar-SA" sz="2400" dirty="0"/>
              <a:t> :</a:t>
            </a:r>
          </a:p>
          <a:p>
            <a:r>
              <a:rPr lang="ar-SA" sz="2400" dirty="0"/>
              <a:t>١- الضمانات </a:t>
            </a:r>
            <a:r>
              <a:rPr lang="ar-SA" sz="2400" dirty="0" err="1" smtClean="0"/>
              <a:t>الشخصیة</a:t>
            </a:r>
            <a:endParaRPr lang="ar-SA" sz="2400" dirty="0"/>
          </a:p>
          <a:p>
            <a:r>
              <a:rPr lang="ar-SA" sz="2400" dirty="0"/>
              <a:t>٢- أوراق القبض</a:t>
            </a:r>
          </a:p>
          <a:p>
            <a:r>
              <a:rPr lang="ar-SA" sz="2400" dirty="0"/>
              <a:t>٣- الأوراق </a:t>
            </a:r>
            <a:r>
              <a:rPr lang="ar-SA" sz="2400" dirty="0" err="1" smtClean="0"/>
              <a:t>المالیة</a:t>
            </a:r>
            <a:r>
              <a:rPr lang="ar-SA" sz="2400" dirty="0" smtClean="0"/>
              <a:t> </a:t>
            </a:r>
            <a:r>
              <a:rPr lang="ar-SA" sz="2400" dirty="0"/>
              <a:t>( مثل </a:t>
            </a:r>
            <a:r>
              <a:rPr lang="ar-SA" sz="2400" dirty="0" smtClean="0"/>
              <a:t>الأسهم </a:t>
            </a:r>
            <a:r>
              <a:rPr lang="ar-SA" sz="2400" dirty="0"/>
              <a:t>والسندات )</a:t>
            </a:r>
          </a:p>
          <a:p>
            <a:r>
              <a:rPr lang="ar-SA" sz="2400" dirty="0"/>
              <a:t>٤- الأصول المتداول ( كالذمم </a:t>
            </a:r>
            <a:r>
              <a:rPr lang="ar-SA" sz="2400" dirty="0" err="1" smtClean="0"/>
              <a:t>المدینة</a:t>
            </a:r>
            <a:r>
              <a:rPr lang="ar-SA" sz="2400" dirty="0" smtClean="0"/>
              <a:t> </a:t>
            </a:r>
            <a:r>
              <a:rPr lang="ar-SA" sz="2400" dirty="0"/>
              <a:t>والمخزون ) </a:t>
            </a:r>
            <a:r>
              <a:rPr lang="ar-SA" sz="2400" dirty="0" err="1"/>
              <a:t>وھي</a:t>
            </a:r>
            <a:r>
              <a:rPr lang="ar-SA" sz="2400" dirty="0"/>
              <a:t> أكثر </a:t>
            </a:r>
            <a:r>
              <a:rPr lang="ar-SA" sz="2400" dirty="0" smtClean="0"/>
              <a:t>العناصر استخداما كضمان </a:t>
            </a:r>
            <a:r>
              <a:rPr lang="ar-SA" sz="2400" dirty="0"/>
              <a:t>للقروض</a:t>
            </a:r>
          </a:p>
          <a:p>
            <a:r>
              <a:rPr lang="ar-SA" sz="2400" dirty="0"/>
              <a:t>٥- الأصول </a:t>
            </a:r>
            <a:r>
              <a:rPr lang="ar-SA" sz="2400" dirty="0" smtClean="0"/>
              <a:t>الثابتة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/>
              <a:t>التمویل</a:t>
            </a:r>
            <a:r>
              <a:rPr lang="ar-SA" dirty="0"/>
              <a:t> بضمان الذمم </a:t>
            </a:r>
            <a:r>
              <a:rPr lang="ar-SA" dirty="0" err="1" smtClean="0"/>
              <a:t>المدینة</a:t>
            </a:r>
            <a:r>
              <a:rPr lang="ar-SA" dirty="0" smtClean="0"/>
              <a:t> </a:t>
            </a:r>
            <a:r>
              <a:rPr lang="ar-SA" dirty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r>
              <a:rPr lang="ar-SA" sz="2400" dirty="0"/>
              <a:t>تستخدم الذمم </a:t>
            </a:r>
            <a:r>
              <a:rPr lang="ar-SA" sz="2400" dirty="0" err="1" smtClean="0"/>
              <a:t>المدینة</a:t>
            </a:r>
            <a:r>
              <a:rPr lang="ar-SA" sz="2400" dirty="0" smtClean="0"/>
              <a:t> كضمان </a:t>
            </a:r>
            <a:r>
              <a:rPr lang="ar-SA" sz="2400" dirty="0"/>
              <a:t>للحصول على القروض </a:t>
            </a:r>
            <a:r>
              <a:rPr lang="ar-SA" sz="2400" dirty="0" err="1" smtClean="0"/>
              <a:t>المصرفیة</a:t>
            </a:r>
            <a:r>
              <a:rPr lang="ar-SA" sz="2400" dirty="0" smtClean="0"/>
              <a:t> </a:t>
            </a:r>
            <a:r>
              <a:rPr lang="ar-SA" sz="2400" dirty="0"/>
              <a:t>أو </a:t>
            </a:r>
            <a:r>
              <a:rPr lang="ar-SA" sz="2400" dirty="0" err="1"/>
              <a:t>التسھیلات</a:t>
            </a:r>
            <a:endParaRPr lang="ar-SA" sz="2400" dirty="0"/>
          </a:p>
          <a:p>
            <a:r>
              <a:rPr lang="ar-SA" sz="2400" dirty="0" smtClean="0"/>
              <a:t>الائتمانية </a:t>
            </a:r>
            <a:r>
              <a:rPr lang="ar-SA" sz="2400" dirty="0" err="1"/>
              <a:t>بطریقتین</a:t>
            </a:r>
            <a:r>
              <a:rPr lang="ar-SA" sz="2400" dirty="0"/>
              <a:t> :</a:t>
            </a:r>
          </a:p>
          <a:p>
            <a:r>
              <a:rPr lang="ar-SA" sz="2400" dirty="0"/>
              <a:t>١- </a:t>
            </a:r>
            <a:r>
              <a:rPr lang="ar-SA" sz="2400" dirty="0" err="1"/>
              <a:t>رھن</a:t>
            </a:r>
            <a:r>
              <a:rPr lang="ar-SA" sz="2400" dirty="0"/>
              <a:t> الذمم </a:t>
            </a:r>
            <a:r>
              <a:rPr lang="ar-SA" sz="2400" dirty="0" err="1" smtClean="0"/>
              <a:t>المدینة</a:t>
            </a:r>
            <a:endParaRPr lang="ar-SA" sz="2400" dirty="0"/>
          </a:p>
          <a:p>
            <a:r>
              <a:rPr lang="ar-SA" sz="2400" dirty="0"/>
              <a:t>٢- </a:t>
            </a:r>
            <a:r>
              <a:rPr lang="ar-SA" sz="2400" dirty="0" err="1"/>
              <a:t>بیع</a:t>
            </a:r>
            <a:r>
              <a:rPr lang="ar-SA" sz="2400" dirty="0"/>
              <a:t> الذمم </a:t>
            </a:r>
            <a:r>
              <a:rPr lang="ar-SA" sz="2400" dirty="0" err="1" smtClean="0"/>
              <a:t>المدینة</a:t>
            </a:r>
            <a:endParaRPr lang="ar-SA" sz="2400" dirty="0" smtClean="0"/>
          </a:p>
          <a:p>
            <a:r>
              <a:rPr lang="ar-SA" sz="2400" u="sng" dirty="0" err="1">
                <a:solidFill>
                  <a:srgbClr val="FF0000"/>
                </a:solidFill>
              </a:rPr>
              <a:t>رھن</a:t>
            </a:r>
            <a:r>
              <a:rPr lang="ar-SA" sz="2400" u="sng" dirty="0">
                <a:solidFill>
                  <a:srgbClr val="FF0000"/>
                </a:solidFill>
              </a:rPr>
              <a:t> الذمم </a:t>
            </a:r>
            <a:r>
              <a:rPr lang="ar-SA" sz="2400" u="sng" dirty="0" err="1" smtClean="0">
                <a:solidFill>
                  <a:srgbClr val="FF0000"/>
                </a:solidFill>
              </a:rPr>
              <a:t>المدینة</a:t>
            </a:r>
            <a:r>
              <a:rPr lang="ar-SA" sz="2400" u="sng" dirty="0" smtClean="0">
                <a:solidFill>
                  <a:srgbClr val="FF0000"/>
                </a:solidFill>
              </a:rPr>
              <a:t> </a:t>
            </a:r>
            <a:r>
              <a:rPr lang="ar-SA" sz="2400" u="sng" dirty="0">
                <a:solidFill>
                  <a:srgbClr val="FF0000"/>
                </a:solidFill>
              </a:rPr>
              <a:t>:</a:t>
            </a:r>
          </a:p>
          <a:p>
            <a:r>
              <a:rPr lang="ar-SA" sz="2400" dirty="0"/>
              <a:t>بموجب </a:t>
            </a:r>
            <a:r>
              <a:rPr lang="ar-SA" sz="2400" dirty="0" err="1"/>
              <a:t>ھذه</a:t>
            </a:r>
            <a:r>
              <a:rPr lang="ar-SA" sz="2400" dirty="0"/>
              <a:t> </a:t>
            </a:r>
            <a:r>
              <a:rPr lang="ar-SA" sz="2400" dirty="0" err="1" smtClean="0"/>
              <a:t>الطریقة</a:t>
            </a:r>
            <a:r>
              <a:rPr lang="ar-SA" sz="2400" dirty="0" smtClean="0"/>
              <a:t> </a:t>
            </a:r>
            <a:r>
              <a:rPr lang="ar-SA" sz="2400" dirty="0"/>
              <a:t>فإن البنك </a:t>
            </a:r>
            <a:r>
              <a:rPr lang="ar-SA" sz="2400" dirty="0" err="1"/>
              <a:t>یقبل</a:t>
            </a:r>
            <a:r>
              <a:rPr lang="ar-SA" sz="2400" dirty="0"/>
              <a:t> الذمم </a:t>
            </a:r>
            <a:r>
              <a:rPr lang="ar-SA" sz="2400" dirty="0" err="1" smtClean="0"/>
              <a:t>المدینة</a:t>
            </a:r>
            <a:r>
              <a:rPr lang="ar-SA" sz="2400" dirty="0" smtClean="0"/>
              <a:t> كضمان </a:t>
            </a:r>
            <a:r>
              <a:rPr lang="ar-SA" sz="2400" dirty="0"/>
              <a:t>ولكن </a:t>
            </a:r>
            <a:r>
              <a:rPr lang="ar-SA" sz="2400" dirty="0" err="1"/>
              <a:t>مسؤولیة</a:t>
            </a:r>
            <a:r>
              <a:rPr lang="ar-SA" sz="2400" dirty="0"/>
              <a:t> </a:t>
            </a:r>
            <a:r>
              <a:rPr lang="ar-SA" sz="2400" dirty="0" err="1" smtClean="0"/>
              <a:t>تحصیل</a:t>
            </a:r>
            <a:r>
              <a:rPr lang="ar-SA" sz="2400" dirty="0"/>
              <a:t> </a:t>
            </a:r>
            <a:r>
              <a:rPr lang="ar-SA" sz="2400" dirty="0" err="1" smtClean="0"/>
              <a:t>ھذه</a:t>
            </a:r>
            <a:r>
              <a:rPr lang="ar-SA" sz="2400" dirty="0" smtClean="0"/>
              <a:t> الأرصدة </a:t>
            </a:r>
            <a:r>
              <a:rPr lang="ar-SA" sz="2400" dirty="0"/>
              <a:t>من العملاء تقع على </a:t>
            </a:r>
            <a:r>
              <a:rPr lang="ar-SA" sz="2400" dirty="0" smtClean="0"/>
              <a:t>المنشأة </a:t>
            </a:r>
            <a:r>
              <a:rPr lang="ar-SA" sz="2400" dirty="0"/>
              <a:t>. </a:t>
            </a:r>
            <a:r>
              <a:rPr lang="ar-SA" sz="2400" dirty="0" err="1"/>
              <a:t>ولتحدید</a:t>
            </a:r>
            <a:r>
              <a:rPr lang="ar-SA" sz="2400" dirty="0"/>
              <a:t> </a:t>
            </a:r>
            <a:r>
              <a:rPr lang="ar-SA" sz="2400" dirty="0" err="1"/>
              <a:t>قیمة</a:t>
            </a:r>
            <a:r>
              <a:rPr lang="ar-SA" sz="2400" dirty="0"/>
              <a:t> القرض الذي </a:t>
            </a:r>
            <a:r>
              <a:rPr lang="ar-SA" sz="2400" dirty="0" err="1"/>
              <a:t>یمكن</a:t>
            </a:r>
            <a:r>
              <a:rPr lang="ar-SA" sz="2400" dirty="0"/>
              <a:t> </a:t>
            </a:r>
            <a:r>
              <a:rPr lang="ar-SA" sz="2400" dirty="0" smtClean="0"/>
              <a:t>للبنك أن </a:t>
            </a:r>
            <a:r>
              <a:rPr lang="ar-SA" sz="2400" dirty="0" err="1" smtClean="0"/>
              <a:t>یمنحه</a:t>
            </a:r>
            <a:r>
              <a:rPr lang="ar-SA" sz="2400" dirty="0" smtClean="0"/>
              <a:t> للشركة </a:t>
            </a:r>
            <a:r>
              <a:rPr lang="ar-SA" sz="2400" dirty="0" err="1"/>
              <a:t>یقوم</a:t>
            </a:r>
            <a:r>
              <a:rPr lang="ar-SA" sz="2400" dirty="0"/>
              <a:t> البنك </a:t>
            </a:r>
            <a:r>
              <a:rPr lang="ar-SA" sz="2400" dirty="0" err="1"/>
              <a:t>بتحلیل</a:t>
            </a:r>
            <a:r>
              <a:rPr lang="ar-SA" sz="2400" dirty="0"/>
              <a:t> الذمم </a:t>
            </a:r>
            <a:r>
              <a:rPr lang="ar-SA" sz="2400" dirty="0" err="1" smtClean="0"/>
              <a:t>المدینة</a:t>
            </a:r>
            <a:r>
              <a:rPr lang="ar-SA" sz="2400" dirty="0" smtClean="0"/>
              <a:t> </a:t>
            </a:r>
            <a:r>
              <a:rPr lang="ar-SA" sz="2400" dirty="0"/>
              <a:t>إما </a:t>
            </a:r>
            <a:r>
              <a:rPr lang="ar-SA" sz="2400" dirty="0" smtClean="0"/>
              <a:t>مجتمعه  </a:t>
            </a:r>
            <a:r>
              <a:rPr lang="ar-SA" sz="2400" dirty="0"/>
              <a:t>( في حالة </a:t>
            </a:r>
            <a:r>
              <a:rPr lang="ar-SA" sz="2400" dirty="0" smtClean="0"/>
              <a:t>المبالغ الصغيرة </a:t>
            </a:r>
            <a:r>
              <a:rPr lang="ar-SA" sz="2400" dirty="0"/>
              <a:t>) أو </a:t>
            </a:r>
            <a:r>
              <a:rPr lang="ar-SA" sz="2400" dirty="0" err="1"/>
              <a:t>تحلیل</a:t>
            </a:r>
            <a:r>
              <a:rPr lang="ar-SA" sz="2400" dirty="0"/>
              <a:t> كل حساب بمفرده ( في حالة المبالغ </a:t>
            </a:r>
            <a:r>
              <a:rPr lang="ar-SA" sz="2400" dirty="0" smtClean="0"/>
              <a:t>الكبيرة </a:t>
            </a:r>
            <a:r>
              <a:rPr lang="ar-SA" sz="2400" dirty="0"/>
              <a:t>)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159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pPr marL="342900" indent="-457200">
              <a:buFont typeface="Courier New" panose="02070309020205020404" pitchFamily="49" charset="0"/>
              <a:buChar char="o"/>
            </a:pPr>
            <a:r>
              <a:rPr lang="ar-SA" dirty="0"/>
              <a:t>في حالة المبالغ </a:t>
            </a:r>
            <a:r>
              <a:rPr lang="ar-SA" dirty="0" smtClean="0"/>
              <a:t>الصغيرة </a:t>
            </a:r>
            <a:r>
              <a:rPr lang="ar-SA" dirty="0" err="1"/>
              <a:t>یقدم</a:t>
            </a:r>
            <a:r>
              <a:rPr lang="ar-SA" dirty="0"/>
              <a:t> البنك </a:t>
            </a:r>
            <a:r>
              <a:rPr lang="ar-SA" dirty="0" err="1"/>
              <a:t>تمویلا</a:t>
            </a:r>
            <a:r>
              <a:rPr lang="ar-SA" dirty="0"/>
              <a:t> لا </a:t>
            </a:r>
            <a:r>
              <a:rPr lang="ar-SA" dirty="0" err="1"/>
              <a:t>یتجاوز</a:t>
            </a:r>
            <a:r>
              <a:rPr lang="ar-SA" dirty="0"/>
              <a:t> 50 % من </a:t>
            </a:r>
            <a:r>
              <a:rPr lang="ar-SA" dirty="0" err="1"/>
              <a:t>قیمة</a:t>
            </a:r>
            <a:r>
              <a:rPr lang="ar-SA" dirty="0"/>
              <a:t> الذمم </a:t>
            </a:r>
            <a:r>
              <a:rPr lang="ar-SA" dirty="0" err="1" smtClean="0"/>
              <a:t>المدینة</a:t>
            </a:r>
            <a:r>
              <a:rPr lang="ar-SA" dirty="0"/>
              <a:t> </a:t>
            </a:r>
            <a:r>
              <a:rPr lang="ar-SA" dirty="0" smtClean="0"/>
              <a:t>مجتمعة </a:t>
            </a:r>
            <a:r>
              <a:rPr lang="ar-SA" dirty="0"/>
              <a:t>أما في حالة </a:t>
            </a:r>
            <a:r>
              <a:rPr lang="ar-SA" dirty="0" err="1"/>
              <a:t>تحلیل</a:t>
            </a:r>
            <a:r>
              <a:rPr lang="ar-SA" dirty="0"/>
              <a:t> كل حساب بمفرده فإن البنك </a:t>
            </a:r>
            <a:r>
              <a:rPr lang="ar-SA" dirty="0" err="1"/>
              <a:t>یقوم</a:t>
            </a:r>
            <a:r>
              <a:rPr lang="ar-SA" dirty="0"/>
              <a:t> بفرز الذمم </a:t>
            </a:r>
            <a:r>
              <a:rPr lang="ar-SA" dirty="0" err="1" smtClean="0"/>
              <a:t>المدینة</a:t>
            </a:r>
            <a:r>
              <a:rPr lang="ar-SA" dirty="0"/>
              <a:t> </a:t>
            </a:r>
            <a:r>
              <a:rPr lang="ar-SA" dirty="0" err="1" smtClean="0"/>
              <a:t>وتحدید</a:t>
            </a:r>
            <a:r>
              <a:rPr lang="ar-SA" dirty="0" smtClean="0"/>
              <a:t> </a:t>
            </a:r>
            <a:r>
              <a:rPr lang="ar-SA" dirty="0"/>
              <a:t>تلك التي </a:t>
            </a:r>
            <a:r>
              <a:rPr lang="ar-SA" dirty="0" err="1"/>
              <a:t>یمكن</a:t>
            </a:r>
            <a:r>
              <a:rPr lang="ar-SA" dirty="0"/>
              <a:t> أن </a:t>
            </a:r>
            <a:r>
              <a:rPr lang="ar-SA" dirty="0" err="1"/>
              <a:t>یقرض</a:t>
            </a:r>
            <a:r>
              <a:rPr lang="ar-SA" dirty="0"/>
              <a:t> </a:t>
            </a:r>
            <a:r>
              <a:rPr lang="ar-SA" dirty="0" smtClean="0"/>
              <a:t>الشركة </a:t>
            </a:r>
            <a:r>
              <a:rPr lang="ar-SA" dirty="0"/>
              <a:t>على </a:t>
            </a:r>
            <a:r>
              <a:rPr lang="ar-SA" dirty="0" err="1"/>
              <a:t>أساسھا</a:t>
            </a:r>
            <a:r>
              <a:rPr lang="ar-SA" dirty="0"/>
              <a:t> . وفي </a:t>
            </a:r>
            <a:r>
              <a:rPr lang="ar-SA" dirty="0" smtClean="0"/>
              <a:t>العادة </a:t>
            </a:r>
            <a:r>
              <a:rPr lang="ar-SA" dirty="0" err="1"/>
              <a:t>یحدد</a:t>
            </a:r>
            <a:r>
              <a:rPr lang="ar-SA" dirty="0"/>
              <a:t> البنك </a:t>
            </a:r>
            <a:r>
              <a:rPr lang="ar-SA" dirty="0" err="1" smtClean="0"/>
              <a:t>قیمة</a:t>
            </a:r>
            <a:r>
              <a:rPr lang="ar-SA" dirty="0"/>
              <a:t> </a:t>
            </a:r>
            <a:r>
              <a:rPr lang="ar-SA" dirty="0" smtClean="0"/>
              <a:t>القرض </a:t>
            </a:r>
            <a:r>
              <a:rPr lang="ar-SA" dirty="0"/>
              <a:t>بما لا </a:t>
            </a:r>
            <a:r>
              <a:rPr lang="ar-SA" dirty="0" err="1"/>
              <a:t>یزید</a:t>
            </a:r>
            <a:r>
              <a:rPr lang="ar-SA" dirty="0"/>
              <a:t> عن 90 % من </a:t>
            </a:r>
            <a:r>
              <a:rPr lang="ar-SA" dirty="0" err="1"/>
              <a:t>قیمة</a:t>
            </a:r>
            <a:r>
              <a:rPr lang="ar-SA" dirty="0"/>
              <a:t> الذمم </a:t>
            </a:r>
            <a:r>
              <a:rPr lang="ar-SA" dirty="0" err="1" smtClean="0"/>
              <a:t>المدینة</a:t>
            </a:r>
            <a:r>
              <a:rPr lang="ar-SA" dirty="0" smtClean="0"/>
              <a:t> المقبولة </a:t>
            </a:r>
            <a:r>
              <a:rPr lang="ar-SA" dirty="0" err="1" smtClean="0"/>
              <a:t>لدیه</a:t>
            </a:r>
            <a:r>
              <a:rPr lang="ar-SA" dirty="0" smtClean="0"/>
              <a:t> </a:t>
            </a:r>
            <a:r>
              <a:rPr lang="ar-SA" dirty="0"/>
              <a:t>.</a:t>
            </a:r>
          </a:p>
          <a:p>
            <a:r>
              <a:rPr lang="ar-SA" u="sng" dirty="0">
                <a:solidFill>
                  <a:srgbClr val="FF0000"/>
                </a:solidFill>
              </a:rPr>
              <a:t>إجراءات </a:t>
            </a:r>
            <a:r>
              <a:rPr lang="ar-SA" u="sng" dirty="0" err="1">
                <a:solidFill>
                  <a:srgbClr val="FF0000"/>
                </a:solidFill>
              </a:rPr>
              <a:t>رھن</a:t>
            </a:r>
            <a:r>
              <a:rPr lang="ar-SA" u="sng" dirty="0">
                <a:solidFill>
                  <a:srgbClr val="FF0000"/>
                </a:solidFill>
              </a:rPr>
              <a:t> الذمم </a:t>
            </a:r>
            <a:r>
              <a:rPr lang="ar-SA" u="sng" dirty="0" err="1" smtClean="0">
                <a:solidFill>
                  <a:srgbClr val="FF0000"/>
                </a:solidFill>
              </a:rPr>
              <a:t>المدینة</a:t>
            </a:r>
            <a:r>
              <a:rPr lang="ar-SA" u="sng" dirty="0" smtClean="0">
                <a:solidFill>
                  <a:srgbClr val="FF0000"/>
                </a:solidFill>
              </a:rPr>
              <a:t> </a:t>
            </a:r>
            <a:r>
              <a:rPr lang="ar-SA" u="sng" dirty="0">
                <a:solidFill>
                  <a:srgbClr val="FF0000"/>
                </a:solidFill>
              </a:rPr>
              <a:t>من قبل البنك :</a:t>
            </a:r>
          </a:p>
          <a:p>
            <a:r>
              <a:rPr lang="ar-SA" dirty="0"/>
              <a:t>١- </a:t>
            </a:r>
            <a:r>
              <a:rPr lang="ar-SA" dirty="0" err="1"/>
              <a:t>تحلیل</a:t>
            </a:r>
            <a:r>
              <a:rPr lang="ar-SA" dirty="0"/>
              <a:t> الذمم </a:t>
            </a:r>
            <a:r>
              <a:rPr lang="ar-SA" dirty="0" err="1" smtClean="0"/>
              <a:t>المدینة</a:t>
            </a:r>
            <a:r>
              <a:rPr lang="ar-SA" dirty="0" smtClean="0"/>
              <a:t> الخاصة بالمنشأة</a:t>
            </a:r>
            <a:endParaRPr lang="ar-SA" dirty="0"/>
          </a:p>
          <a:p>
            <a:r>
              <a:rPr lang="ar-SA" dirty="0"/>
              <a:t>٢- </a:t>
            </a:r>
            <a:r>
              <a:rPr lang="ar-SA" dirty="0" err="1"/>
              <a:t>تحدید</a:t>
            </a:r>
            <a:r>
              <a:rPr lang="ar-SA" dirty="0"/>
              <a:t> </a:t>
            </a:r>
            <a:r>
              <a:rPr lang="ar-SA" dirty="0" smtClean="0"/>
              <a:t>إمكانية استخدامها كضمان </a:t>
            </a:r>
            <a:r>
              <a:rPr lang="ar-SA" dirty="0"/>
              <a:t>لمنح القرض</a:t>
            </a:r>
          </a:p>
          <a:p>
            <a:r>
              <a:rPr lang="ar-SA" dirty="0"/>
              <a:t>٣- وضع </a:t>
            </a:r>
            <a:r>
              <a:rPr lang="ar-SA" dirty="0" smtClean="0"/>
              <a:t>قائمة </a:t>
            </a:r>
            <a:r>
              <a:rPr lang="ar-SA" dirty="0"/>
              <a:t>بالحسابات التي تعتبر </a:t>
            </a:r>
            <a:r>
              <a:rPr lang="ar-SA" dirty="0" smtClean="0"/>
              <a:t>مقبولة </a:t>
            </a:r>
            <a:r>
              <a:rPr lang="ar-SA" dirty="0"/>
              <a:t>من </a:t>
            </a:r>
            <a:r>
              <a:rPr lang="ar-SA" dirty="0" err="1" smtClean="0"/>
              <a:t>وجھة</a:t>
            </a:r>
            <a:r>
              <a:rPr lang="ar-SA" dirty="0" smtClean="0"/>
              <a:t> </a:t>
            </a:r>
            <a:r>
              <a:rPr lang="ar-SA" dirty="0"/>
              <a:t>نظر البنك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242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228600" y="1524001"/>
            <a:ext cx="9448800" cy="4602164"/>
          </a:xfrm>
        </p:spPr>
        <p:txBody>
          <a:bodyPr/>
          <a:lstStyle/>
          <a:p>
            <a:r>
              <a:rPr lang="ar-SA" b="1" dirty="0"/>
              <a:t>مثال :</a:t>
            </a:r>
          </a:p>
          <a:p>
            <a:r>
              <a:rPr lang="ar-SA" dirty="0" smtClean="0"/>
              <a:t>تقوم </a:t>
            </a:r>
            <a:r>
              <a:rPr lang="ar-SA" dirty="0"/>
              <a:t>شركة الصقر بمنح </a:t>
            </a:r>
            <a:r>
              <a:rPr lang="ar-SA" dirty="0" smtClean="0"/>
              <a:t>عملائها ائتمانا تجاريا بالصيغة (10/2/صافي 45)  وقد </a:t>
            </a:r>
            <a:r>
              <a:rPr lang="ar-SA" dirty="0"/>
              <a:t>تقدمت </a:t>
            </a:r>
            <a:r>
              <a:rPr lang="ar-SA" dirty="0" smtClean="0"/>
              <a:t>المنشأة </a:t>
            </a:r>
            <a:r>
              <a:rPr lang="ar-SA" dirty="0"/>
              <a:t>بطلب الحصول على قرض </a:t>
            </a:r>
            <a:r>
              <a:rPr lang="ar-SA" dirty="0" err="1"/>
              <a:t>قصیر</a:t>
            </a:r>
            <a:r>
              <a:rPr lang="ar-SA" dirty="0"/>
              <a:t> الأجل من البنك </a:t>
            </a:r>
            <a:r>
              <a:rPr lang="ar-SA" dirty="0" smtClean="0"/>
              <a:t>الفرنسي وقدمت </a:t>
            </a:r>
            <a:r>
              <a:rPr lang="ar-SA" dirty="0"/>
              <a:t>الحسابات </a:t>
            </a:r>
            <a:r>
              <a:rPr lang="ar-SA" dirty="0" err="1" smtClean="0"/>
              <a:t>المدینة</a:t>
            </a:r>
            <a:r>
              <a:rPr lang="ar-SA" dirty="0" smtClean="0"/>
              <a:t> كضمان </a:t>
            </a:r>
            <a:r>
              <a:rPr lang="ar-SA" dirty="0"/>
              <a:t>للقرض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SA" dirty="0">
                <a:solidFill>
                  <a:srgbClr val="FF0000"/>
                </a:solidFill>
              </a:rPr>
              <a:t>المطلوب : </a:t>
            </a:r>
            <a:r>
              <a:rPr lang="ar-SA" dirty="0" err="1">
                <a:solidFill>
                  <a:srgbClr val="FF0000"/>
                </a:solidFill>
              </a:rPr>
              <a:t>تحدید</a:t>
            </a:r>
            <a:r>
              <a:rPr lang="ar-SA" dirty="0">
                <a:solidFill>
                  <a:srgbClr val="FF0000"/>
                </a:solidFill>
              </a:rPr>
              <a:t> المبلغ الذي </a:t>
            </a:r>
            <a:r>
              <a:rPr lang="ar-SA" dirty="0" err="1">
                <a:solidFill>
                  <a:srgbClr val="FF0000"/>
                </a:solidFill>
              </a:rPr>
              <a:t>یمكن</a:t>
            </a:r>
            <a:r>
              <a:rPr lang="ar-SA" dirty="0">
                <a:solidFill>
                  <a:srgbClr val="FF0000"/>
                </a:solidFill>
              </a:rPr>
              <a:t> للبنك أن </a:t>
            </a:r>
            <a:r>
              <a:rPr lang="ar-SA" dirty="0" err="1" smtClean="0">
                <a:solidFill>
                  <a:srgbClr val="FF0000"/>
                </a:solidFill>
              </a:rPr>
              <a:t>یقرضه</a:t>
            </a:r>
            <a:r>
              <a:rPr lang="ar-SA" dirty="0" smtClean="0">
                <a:solidFill>
                  <a:srgbClr val="FF0000"/>
                </a:solidFill>
              </a:rPr>
              <a:t> للشركة </a:t>
            </a:r>
            <a:r>
              <a:rPr lang="ar-SA" dirty="0">
                <a:solidFill>
                  <a:srgbClr val="FF0000"/>
                </a:solidFill>
              </a:rPr>
              <a:t>؟ </a:t>
            </a:r>
            <a:r>
              <a:rPr lang="ar-SA" dirty="0" err="1">
                <a:solidFill>
                  <a:srgbClr val="FF0000"/>
                </a:solidFill>
              </a:rPr>
              <a:t>علمآ</a:t>
            </a:r>
            <a:r>
              <a:rPr lang="ar-SA" dirty="0">
                <a:solidFill>
                  <a:srgbClr val="FF0000"/>
                </a:solidFill>
              </a:rPr>
              <a:t> أن الحسابات</a:t>
            </a:r>
          </a:p>
          <a:p>
            <a:r>
              <a:rPr lang="ar-SA" dirty="0" err="1" smtClean="0">
                <a:solidFill>
                  <a:srgbClr val="FF0000"/>
                </a:solidFill>
              </a:rPr>
              <a:t>المدینة</a:t>
            </a:r>
            <a:r>
              <a:rPr lang="ar-SA" dirty="0" smtClean="0">
                <a:solidFill>
                  <a:srgbClr val="FF0000"/>
                </a:solidFill>
              </a:rPr>
              <a:t> المقدمة </a:t>
            </a:r>
            <a:r>
              <a:rPr lang="ar-SA" dirty="0">
                <a:solidFill>
                  <a:srgbClr val="FF0000"/>
                </a:solidFill>
              </a:rPr>
              <a:t>كانت كالتالي 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062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05000"/>
            <a:ext cx="64389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5963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الحل: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524000"/>
            <a:ext cx="9033362" cy="4525963"/>
          </a:xfrm>
        </p:spPr>
        <p:txBody>
          <a:bodyPr/>
          <a:lstStyle/>
          <a:p>
            <a:r>
              <a:rPr lang="ar-SA" sz="2400" dirty="0"/>
              <a:t>خطوات القرار :</a:t>
            </a:r>
          </a:p>
          <a:p>
            <a:r>
              <a:rPr lang="ar-SA" sz="2400" dirty="0"/>
              <a:t>١- إن البنك </a:t>
            </a:r>
            <a:r>
              <a:rPr lang="ar-SA" sz="2400" dirty="0" err="1"/>
              <a:t>سیقوم</a:t>
            </a:r>
            <a:r>
              <a:rPr lang="ar-SA" sz="2400" dirty="0"/>
              <a:t> في أول خطوه </a:t>
            </a:r>
            <a:r>
              <a:rPr lang="ar-SA" sz="2400" dirty="0" err="1"/>
              <a:t>بإستبعاد</a:t>
            </a:r>
            <a:r>
              <a:rPr lang="ar-SA" sz="2400" dirty="0"/>
              <a:t> حسابات </a:t>
            </a:r>
            <a:r>
              <a:rPr lang="ar-SA" sz="2400" dirty="0" err="1"/>
              <a:t>العمیلین</a:t>
            </a:r>
            <a:r>
              <a:rPr lang="ar-SA" sz="2400" dirty="0"/>
              <a:t> ( د ، ز ) </a:t>
            </a:r>
            <a:r>
              <a:rPr lang="ar-SA" sz="2400" dirty="0" err="1" smtClean="0"/>
              <a:t>نظرآ</a:t>
            </a:r>
            <a:r>
              <a:rPr lang="ar-SA" sz="2400" dirty="0"/>
              <a:t> </a:t>
            </a:r>
            <a:r>
              <a:rPr lang="ar-SA" sz="2400" dirty="0" smtClean="0"/>
              <a:t>لأن </a:t>
            </a:r>
            <a:r>
              <a:rPr lang="ar-SA" sz="2400" dirty="0" err="1"/>
              <a:t>عمرھما</a:t>
            </a:r>
            <a:r>
              <a:rPr lang="ar-SA" sz="2400" dirty="0"/>
              <a:t> </a:t>
            </a:r>
            <a:r>
              <a:rPr lang="ar-SA" sz="2400" dirty="0" err="1"/>
              <a:t>یزید</a:t>
            </a:r>
            <a:r>
              <a:rPr lang="ar-SA" sz="2400" dirty="0"/>
              <a:t> عن 45 </a:t>
            </a:r>
            <a:r>
              <a:rPr lang="ar-SA" sz="2400" dirty="0" err="1"/>
              <a:t>یوم</a:t>
            </a:r>
            <a:endParaRPr lang="ar-SA" sz="2400" dirty="0"/>
          </a:p>
          <a:p>
            <a:r>
              <a:rPr lang="ar-SA" sz="2400" dirty="0"/>
              <a:t>٢- </a:t>
            </a:r>
            <a:r>
              <a:rPr lang="ar-SA" sz="2400" dirty="0" smtClean="0"/>
              <a:t>الخطوة </a:t>
            </a:r>
            <a:r>
              <a:rPr lang="ar-SA" sz="2400" dirty="0" err="1" smtClean="0"/>
              <a:t>الثانیة</a:t>
            </a:r>
            <a:r>
              <a:rPr lang="ar-SA" sz="2400" dirty="0" smtClean="0"/>
              <a:t> </a:t>
            </a:r>
            <a:r>
              <a:rPr lang="ar-SA" sz="2400" dirty="0" err="1"/>
              <a:t>تحلیل</a:t>
            </a:r>
            <a:r>
              <a:rPr lang="ar-SA" sz="2400" dirty="0"/>
              <a:t> نمط الدفع للفترات </a:t>
            </a:r>
            <a:r>
              <a:rPr lang="ar-SA" sz="2400" dirty="0" err="1" smtClean="0"/>
              <a:t>الماضیة</a:t>
            </a:r>
            <a:r>
              <a:rPr lang="ar-SA" sz="2400" dirty="0" smtClean="0"/>
              <a:t> </a:t>
            </a:r>
            <a:r>
              <a:rPr lang="ar-SA" sz="2400" dirty="0"/>
              <a:t>من قبل العملاء </a:t>
            </a:r>
            <a:r>
              <a:rPr lang="ar-SA" sz="2400" dirty="0" err="1"/>
              <a:t>ویتضح</a:t>
            </a:r>
            <a:r>
              <a:rPr lang="ar-SA" sz="2400" dirty="0"/>
              <a:t> </a:t>
            </a:r>
            <a:r>
              <a:rPr lang="ar-SA" sz="2400" dirty="0" smtClean="0"/>
              <a:t>من الجدول </a:t>
            </a:r>
            <a:r>
              <a:rPr lang="ar-SA" sz="2400" dirty="0"/>
              <a:t>أن </a:t>
            </a:r>
            <a:r>
              <a:rPr lang="ar-SA" sz="2400" dirty="0" err="1" smtClean="0"/>
              <a:t>التجریة</a:t>
            </a:r>
            <a:r>
              <a:rPr lang="ar-SA" sz="2400" dirty="0" smtClean="0"/>
              <a:t> </a:t>
            </a:r>
            <a:r>
              <a:rPr lang="ar-SA" sz="2400" dirty="0"/>
              <a:t>مع الحسابات </a:t>
            </a:r>
            <a:r>
              <a:rPr lang="ar-SA" sz="2400" dirty="0" err="1" smtClean="0"/>
              <a:t>الخاصه</a:t>
            </a:r>
            <a:r>
              <a:rPr lang="ar-SA" sz="2400" dirty="0" smtClean="0"/>
              <a:t> </a:t>
            </a:r>
            <a:r>
              <a:rPr lang="ar-SA" sz="2400" dirty="0"/>
              <a:t>بالعملاء ( أ ، ب ) لم </a:t>
            </a:r>
            <a:r>
              <a:rPr lang="ar-SA" sz="2400" dirty="0" err="1"/>
              <a:t>یكن</a:t>
            </a:r>
            <a:r>
              <a:rPr lang="ar-SA" sz="2400" dirty="0"/>
              <a:t> </a:t>
            </a:r>
            <a:r>
              <a:rPr lang="ar-SA" sz="2400" dirty="0" err="1" smtClean="0"/>
              <a:t>مرضیا</a:t>
            </a:r>
            <a:r>
              <a:rPr lang="ar-SA" sz="2400" dirty="0"/>
              <a:t> </a:t>
            </a:r>
            <a:r>
              <a:rPr lang="ar-SA" sz="2400" dirty="0" smtClean="0"/>
              <a:t>( </a:t>
            </a:r>
            <a:r>
              <a:rPr lang="ar-SA" sz="2400" dirty="0"/>
              <a:t>استبعاد )</a:t>
            </a:r>
          </a:p>
          <a:p>
            <a:r>
              <a:rPr lang="ar-SA" sz="2400" dirty="0"/>
              <a:t>٣- إن </a:t>
            </a:r>
            <a:r>
              <a:rPr lang="ar-SA" sz="2400" dirty="0" err="1"/>
              <a:t>قیمة</a:t>
            </a:r>
            <a:r>
              <a:rPr lang="ar-SA" sz="2400" dirty="0"/>
              <a:t> الذمم </a:t>
            </a:r>
            <a:r>
              <a:rPr lang="ar-SA" sz="2400" dirty="0" err="1" smtClean="0"/>
              <a:t>المدینة</a:t>
            </a:r>
            <a:r>
              <a:rPr lang="ar-SA" sz="2400" dirty="0" smtClean="0"/>
              <a:t> </a:t>
            </a:r>
            <a:r>
              <a:rPr lang="ar-SA" sz="2400" dirty="0"/>
              <a:t>الممكن </a:t>
            </a:r>
            <a:r>
              <a:rPr lang="ar-SA" sz="2400" dirty="0" err="1"/>
              <a:t>قبولھا</a:t>
            </a:r>
            <a:r>
              <a:rPr lang="ar-SA" sz="2400" dirty="0"/>
              <a:t> من طرف البنك </a:t>
            </a:r>
            <a:r>
              <a:rPr lang="ar-SA" sz="2400" dirty="0" smtClean="0"/>
              <a:t>كضمان </a:t>
            </a:r>
            <a:r>
              <a:rPr lang="ar-SA" sz="2400" dirty="0"/>
              <a:t>لمنح القروض</a:t>
            </a:r>
          </a:p>
          <a:p>
            <a:r>
              <a:rPr lang="ar-SA" sz="2400" dirty="0" smtClean="0"/>
              <a:t>مجموع </a:t>
            </a:r>
            <a:r>
              <a:rPr lang="ar-SA" sz="2400" dirty="0"/>
              <a:t>الذمم </a:t>
            </a:r>
            <a:r>
              <a:rPr lang="ar-SA" sz="2400" dirty="0" smtClean="0"/>
              <a:t>الخاصة </a:t>
            </a:r>
            <a:r>
              <a:rPr lang="ar-SA" sz="2400" dirty="0"/>
              <a:t>بالعملاء ( ج ، ھ ، و </a:t>
            </a:r>
            <a:r>
              <a:rPr lang="ar-SA" sz="2400" dirty="0" smtClean="0"/>
              <a:t>) =( 30000+35000+15000)= 80000 ريال </a:t>
            </a:r>
            <a:endParaRPr lang="ar-SA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635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524001"/>
            <a:ext cx="9033362" cy="4602164"/>
          </a:xfrm>
        </p:spPr>
        <p:txBody>
          <a:bodyPr/>
          <a:lstStyle/>
          <a:p>
            <a:r>
              <a:rPr lang="ar-SA" dirty="0" smtClean="0"/>
              <a:t>4- </a:t>
            </a:r>
            <a:r>
              <a:rPr lang="ar-SA" dirty="0" err="1" smtClean="0"/>
              <a:t>تحدید</a:t>
            </a:r>
            <a:r>
              <a:rPr lang="ar-SA" dirty="0" smtClean="0"/>
              <a:t> </a:t>
            </a:r>
            <a:r>
              <a:rPr lang="ar-SA" dirty="0"/>
              <a:t>نسبة القرض إلى حجم الذمم </a:t>
            </a:r>
            <a:r>
              <a:rPr lang="ar-SA" dirty="0" err="1" smtClean="0"/>
              <a:t>المدینة</a:t>
            </a:r>
            <a:r>
              <a:rPr lang="ar-SA" dirty="0" smtClean="0"/>
              <a:t> </a:t>
            </a:r>
            <a:r>
              <a:rPr lang="ar-SA" dirty="0"/>
              <a:t>التي </a:t>
            </a:r>
            <a:r>
              <a:rPr lang="ar-SA" dirty="0" smtClean="0"/>
              <a:t>سيستخدمها </a:t>
            </a:r>
            <a:r>
              <a:rPr lang="ar-SA" dirty="0"/>
              <a:t>البنك في </a:t>
            </a:r>
            <a:r>
              <a:rPr lang="ar-SA" dirty="0" err="1"/>
              <a:t>تحدید</a:t>
            </a:r>
            <a:endParaRPr lang="ar-SA" dirty="0"/>
          </a:p>
          <a:p>
            <a:r>
              <a:rPr lang="ar-SA" dirty="0" err="1"/>
              <a:t>قیمة</a:t>
            </a:r>
            <a:r>
              <a:rPr lang="ar-SA" dirty="0"/>
              <a:t> القرض على </a:t>
            </a:r>
            <a:r>
              <a:rPr lang="ar-SA" dirty="0" err="1"/>
              <a:t>سبیل</a:t>
            </a:r>
            <a:r>
              <a:rPr lang="ar-SA" dirty="0"/>
              <a:t> المثال ( 80 </a:t>
            </a:r>
            <a:r>
              <a:rPr lang="ar-SA" dirty="0" smtClean="0"/>
              <a:t>%)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/>
              <a:t>فإذا رأى البنك اعتماد </a:t>
            </a:r>
            <a:r>
              <a:rPr lang="ar-SA" dirty="0" err="1"/>
              <a:t>قیمة</a:t>
            </a:r>
            <a:r>
              <a:rPr lang="ar-SA" dirty="0"/>
              <a:t> الذمم </a:t>
            </a:r>
            <a:r>
              <a:rPr lang="ar-SA" dirty="0" err="1" smtClean="0"/>
              <a:t>المدینة</a:t>
            </a:r>
            <a:r>
              <a:rPr lang="ar-SA" dirty="0" smtClean="0"/>
              <a:t> </a:t>
            </a:r>
            <a:r>
              <a:rPr lang="ar-SA" dirty="0"/>
              <a:t>كما </a:t>
            </a:r>
            <a:r>
              <a:rPr lang="ar-SA" dirty="0" err="1" smtClean="0"/>
              <a:t>ھي</a:t>
            </a:r>
            <a:r>
              <a:rPr lang="ar-SA" dirty="0" smtClean="0"/>
              <a:t> (80000 ريال)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قيمة القرض= 0.8*80000= 64000 ريال 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/>
              <a:t>إذا رأى البنك </a:t>
            </a:r>
            <a:r>
              <a:rPr lang="ar-SA" dirty="0" err="1"/>
              <a:t>تعدیل</a:t>
            </a:r>
            <a:r>
              <a:rPr lang="ar-SA" dirty="0"/>
              <a:t> </a:t>
            </a:r>
            <a:r>
              <a:rPr lang="ar-SA" dirty="0" err="1"/>
              <a:t>قیمة</a:t>
            </a:r>
            <a:r>
              <a:rPr lang="ar-SA" dirty="0"/>
              <a:t> الذمم </a:t>
            </a:r>
            <a:r>
              <a:rPr lang="ar-SA" dirty="0" err="1" smtClean="0"/>
              <a:t>المدینة</a:t>
            </a:r>
            <a:r>
              <a:rPr lang="ar-SA" dirty="0" smtClean="0"/>
              <a:t> </a:t>
            </a:r>
            <a:r>
              <a:rPr lang="ar-SA" dirty="0"/>
              <a:t>بنسبة </a:t>
            </a:r>
            <a:r>
              <a:rPr lang="ar-SA" dirty="0" err="1" smtClean="0"/>
              <a:t>معینة</a:t>
            </a:r>
            <a:r>
              <a:rPr lang="ar-SA" dirty="0" smtClean="0"/>
              <a:t> </a:t>
            </a:r>
            <a:r>
              <a:rPr lang="ar-SA" dirty="0"/>
              <a:t>( مثلا 10 % ) </a:t>
            </a:r>
            <a:r>
              <a:rPr lang="ar-SA" dirty="0" smtClean="0"/>
              <a:t>فإن قيمة الذمم المدينة المعدلة = 80000 * 0.9= 72000 ريال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تصبح قيمة القرض = 72000 * 0.8= 57600 ريال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413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بيع الذمم </a:t>
            </a:r>
            <a:r>
              <a:rPr lang="ar-SA" dirty="0" err="1" smtClean="0"/>
              <a:t>المدينة: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448800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sz="2400" dirty="0"/>
              <a:t>تختلف حالة بیع الذمم </a:t>
            </a:r>
            <a:r>
              <a:rPr lang="ar-SA" sz="2400" dirty="0" smtClean="0"/>
              <a:t>المدینة </a:t>
            </a:r>
            <a:r>
              <a:rPr lang="ar-SA" sz="2400" dirty="0"/>
              <a:t>عن حالة رھن الذمم </a:t>
            </a:r>
            <a:r>
              <a:rPr lang="ar-SA" sz="2400" dirty="0" smtClean="0"/>
              <a:t>المدینة </a:t>
            </a:r>
            <a:r>
              <a:rPr lang="ar-SA" sz="2400" dirty="0"/>
              <a:t>في أن </a:t>
            </a:r>
            <a:r>
              <a:rPr lang="ar-SA" sz="2400" dirty="0" smtClean="0"/>
              <a:t>الأخيرة</a:t>
            </a:r>
            <a:r>
              <a:rPr lang="ar-SA" sz="2400" dirty="0"/>
              <a:t> </a:t>
            </a:r>
            <a:r>
              <a:rPr lang="ar-SA" sz="2400" dirty="0" smtClean="0"/>
              <a:t>مسؤولیة </a:t>
            </a:r>
            <a:r>
              <a:rPr lang="ar-SA" sz="2400" dirty="0"/>
              <a:t>تحصیل المبالغ </a:t>
            </a:r>
            <a:r>
              <a:rPr lang="ar-SA" sz="2400" dirty="0" smtClean="0"/>
              <a:t>المدینة </a:t>
            </a:r>
            <a:r>
              <a:rPr lang="ar-SA" sz="2400" dirty="0"/>
              <a:t>من عملاء </a:t>
            </a:r>
            <a:r>
              <a:rPr lang="ar-SA" sz="2400" dirty="0" smtClean="0"/>
              <a:t>الشركة </a:t>
            </a:r>
            <a:r>
              <a:rPr lang="ar-SA" sz="2400" dirty="0"/>
              <a:t>تقع على مسؤولیة </a:t>
            </a:r>
            <a:r>
              <a:rPr lang="ar-SA" sz="2400" dirty="0" smtClean="0"/>
              <a:t>الشركة في حالة </a:t>
            </a:r>
            <a:r>
              <a:rPr lang="ar-SA" sz="2400" dirty="0" err="1"/>
              <a:t>الرھن </a:t>
            </a:r>
            <a:r>
              <a:rPr lang="ar-SA" sz="2400" dirty="0"/>
              <a:t>، بینما تقع ھ</a:t>
            </a:r>
            <a:r>
              <a:rPr lang="ar-SA" sz="2400" dirty="0" err="1"/>
              <a:t>ذه</a:t>
            </a:r>
            <a:r>
              <a:rPr lang="ar-SA" sz="2400" dirty="0"/>
              <a:t> </a:t>
            </a:r>
            <a:r>
              <a:rPr lang="ar-SA" sz="2400" dirty="0" smtClean="0"/>
              <a:t>المسؤولی</a:t>
            </a:r>
            <a:r>
              <a:rPr lang="ar-SA" sz="2400" dirty="0"/>
              <a:t>ة</a:t>
            </a:r>
            <a:r>
              <a:rPr lang="ar-SA" sz="2400" dirty="0" smtClean="0"/>
              <a:t> </a:t>
            </a:r>
            <a:r>
              <a:rPr lang="ar-SA" sz="2400" dirty="0"/>
              <a:t>على عاتق البنك في حالة بیع الذمم </a:t>
            </a:r>
            <a:r>
              <a:rPr lang="ar-SA" sz="2400" dirty="0" smtClean="0"/>
              <a:t>المدینة مقابل حصوله </a:t>
            </a:r>
            <a:r>
              <a:rPr lang="ar-SA" sz="2400" dirty="0"/>
              <a:t>على الحق القانوني للحجز على الذمم </a:t>
            </a:r>
            <a:r>
              <a:rPr lang="ar-SA" sz="2400" dirty="0" smtClean="0"/>
              <a:t>المدینة </a:t>
            </a:r>
            <a:r>
              <a:rPr lang="ar-SA" sz="2400" dirty="0"/>
              <a:t>الخاصھ </a:t>
            </a:r>
            <a:r>
              <a:rPr lang="ar-SA" sz="2400" dirty="0" smtClean="0"/>
              <a:t>بالشركة</a:t>
            </a:r>
            <a:r>
              <a:rPr lang="ar-SA" sz="2400" dirty="0"/>
              <a:t> </a:t>
            </a:r>
            <a:r>
              <a:rPr lang="ar-SA" sz="2400" dirty="0" smtClean="0"/>
              <a:t>یقوم </a:t>
            </a:r>
            <a:r>
              <a:rPr lang="ar-SA" sz="2400" dirty="0"/>
              <a:t>البنك بنفس عملیة تحلیل الحسابات </a:t>
            </a:r>
            <a:r>
              <a:rPr lang="ar-SA" sz="2400" dirty="0" smtClean="0"/>
              <a:t>المدینة </a:t>
            </a:r>
            <a:r>
              <a:rPr lang="ar-SA" sz="2400" dirty="0"/>
              <a:t>التي </a:t>
            </a:r>
            <a:r>
              <a:rPr lang="ar-SA" sz="2400" dirty="0" smtClean="0"/>
              <a:t>يريد تناولھا.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171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r>
              <a:rPr lang="ar-SA" dirty="0" smtClean="0"/>
              <a:t>تكلفة بیع الذمم المدینة </a:t>
            </a:r>
            <a:r>
              <a:rPr lang="ar-SA" dirty="0" err="1" smtClean="0"/>
              <a:t>تشمل :</a:t>
            </a:r>
            <a:endParaRPr lang="ar-SA" dirty="0" smtClean="0"/>
          </a:p>
          <a:p>
            <a:r>
              <a:rPr lang="ar-SA" dirty="0" smtClean="0"/>
              <a:t>√ العمولات على </a:t>
            </a:r>
            <a:r>
              <a:rPr lang="ar-SA" dirty="0" err="1" smtClean="0"/>
              <a:t>التس</a:t>
            </a:r>
            <a:r>
              <a:rPr lang="ar-SA" dirty="0" smtClean="0"/>
              <a:t>ھ</a:t>
            </a:r>
            <a:r>
              <a:rPr lang="ar-SA" dirty="0" err="1" smtClean="0"/>
              <a:t>یلات</a:t>
            </a:r>
            <a:r>
              <a:rPr lang="ar-SA" dirty="0" smtClean="0"/>
              <a:t> التي یقدمھا البنك مثل التكالیف الإداریة الناجمة عن تحصیل الذمم المدینة وتحمل المخاطر وتتراوح بین </a:t>
            </a:r>
            <a:r>
              <a:rPr lang="ar-SA" dirty="0" err="1" smtClean="0"/>
              <a:t>1 </a:t>
            </a:r>
            <a:r>
              <a:rPr lang="ar-SA" dirty="0" smtClean="0"/>
              <a:t>% إلى </a:t>
            </a:r>
            <a:r>
              <a:rPr lang="ar-SA" dirty="0" err="1" smtClean="0"/>
              <a:t>3%</a:t>
            </a:r>
            <a:endParaRPr lang="ar-SA" dirty="0" smtClean="0"/>
          </a:p>
          <a:p>
            <a:r>
              <a:rPr lang="ar-SA" dirty="0" smtClean="0"/>
              <a:t>√ </a:t>
            </a:r>
            <a:r>
              <a:rPr lang="ar-SA" dirty="0" err="1" smtClean="0"/>
              <a:t>الفائده</a:t>
            </a:r>
            <a:r>
              <a:rPr lang="ar-SA" dirty="0" smtClean="0"/>
              <a:t> على </a:t>
            </a:r>
            <a:r>
              <a:rPr lang="ar-SA" dirty="0" err="1" smtClean="0"/>
              <a:t>التس</a:t>
            </a:r>
            <a:r>
              <a:rPr lang="ar-SA" dirty="0" smtClean="0"/>
              <a:t>ھ</a:t>
            </a:r>
            <a:r>
              <a:rPr lang="ar-SA" dirty="0" err="1" smtClean="0"/>
              <a:t>یلات</a:t>
            </a:r>
            <a:r>
              <a:rPr lang="ar-SA" dirty="0" smtClean="0"/>
              <a:t> التي یقدمھا البنك</a:t>
            </a:r>
          </a:p>
          <a:p>
            <a:r>
              <a:rPr lang="ar-SA" dirty="0" smtClean="0"/>
              <a:t>√ </a:t>
            </a:r>
            <a:r>
              <a:rPr lang="ar-SA" dirty="0" err="1" smtClean="0"/>
              <a:t>الفائده</a:t>
            </a:r>
            <a:r>
              <a:rPr lang="ar-SA" dirty="0" smtClean="0"/>
              <a:t> التي یدفعھا البنك للشركة مقابل المبالغ الفائضة من الحسابات المدینة عن قیمة </a:t>
            </a:r>
            <a:r>
              <a:rPr lang="ar-SA" dirty="0" err="1" smtClean="0"/>
              <a:t>التس</a:t>
            </a:r>
            <a:r>
              <a:rPr lang="ar-SA" dirty="0" smtClean="0"/>
              <a:t>ھ</a:t>
            </a:r>
            <a:r>
              <a:rPr lang="ar-SA" dirty="0" err="1" smtClean="0"/>
              <a:t>یلات</a:t>
            </a:r>
            <a:r>
              <a:rPr lang="ar-SA" dirty="0" smtClean="0"/>
              <a:t> المقدمة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التمويل بضمان المخزون:</a:t>
            </a:r>
            <a:endParaRPr lang="en-US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109562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sz="2400" dirty="0" smtClean="0"/>
              <a:t>یأتي المخزون كضمان للحصول على التمویل قصیر الأجل في المرتبة الثانیة بعد الذمم المدینة.</a:t>
            </a:r>
          </a:p>
          <a:p>
            <a:endParaRPr lang="ar-SA" sz="2400" dirty="0" smtClean="0"/>
          </a:p>
          <a:p>
            <a:pPr>
              <a:buFont typeface="Wingdings" pitchFamily="2" charset="2"/>
              <a:buChar char="§"/>
            </a:pPr>
            <a:r>
              <a:rPr lang="ar-SA" sz="2400" dirty="0" smtClean="0"/>
              <a:t>من زوایا عنصر المخزون یسجل المخزون في دفاتر الشركة بقیمة </a:t>
            </a:r>
            <a:r>
              <a:rPr lang="ar-SA" sz="2400" dirty="0" err="1" smtClean="0"/>
              <a:t>التكلفة </a:t>
            </a:r>
            <a:r>
              <a:rPr lang="ar-SA" sz="2400" dirty="0" smtClean="0"/>
              <a:t>، في حین أن قیمته السوقیة قد تكون أعلى بكثیر من القیمة الدفتریة ویمثل ذلك حمایة للجھة المقرضة في حالة تعذر على الشركة تسدید القروض التي علیھا.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152400" y="1600201"/>
            <a:ext cx="9261962" cy="45259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sz="2400" dirty="0" smtClean="0"/>
              <a:t>لابد من </a:t>
            </a:r>
            <a:r>
              <a:rPr lang="ar-SA" sz="2400" dirty="0" err="1" smtClean="0"/>
              <a:t>الإشاره</a:t>
            </a:r>
            <a:r>
              <a:rPr lang="ar-SA" sz="2400" dirty="0" smtClean="0"/>
              <a:t> إلى أن جمیع أنواع المخزون لیست على درجة واحده من التفضیل   كضمانات للحصول على التمویل قصیر </a:t>
            </a:r>
            <a:r>
              <a:rPr lang="ar-SA" sz="2400" dirty="0" err="1" smtClean="0"/>
              <a:t>الأجل </a:t>
            </a:r>
            <a:r>
              <a:rPr lang="ar-SA" sz="2400" dirty="0" smtClean="0"/>
              <a:t>، وأن النسبة من قیمة المخزون التي یستند علیھا البنك في منح القروض تعتمد على عدة عوامل </a:t>
            </a:r>
            <a:r>
              <a:rPr lang="ar-SA" sz="2400" dirty="0" err="1" smtClean="0"/>
              <a:t>منھا :</a:t>
            </a:r>
            <a:endParaRPr lang="ar-SA" sz="2400" dirty="0" smtClean="0"/>
          </a:p>
          <a:p>
            <a:r>
              <a:rPr lang="ar-SA" sz="2400" dirty="0" smtClean="0"/>
              <a:t>١- الصفات المادیة: فالبنوك لا تفضل أنواع المخزون القابلة </a:t>
            </a:r>
            <a:r>
              <a:rPr lang="ar-SA" sz="2400" dirty="0" err="1" smtClean="0"/>
              <a:t>للتلف </a:t>
            </a:r>
            <a:r>
              <a:rPr lang="ar-SA" sz="2400" dirty="0" smtClean="0"/>
              <a:t>، وتلك التي تكون على درجھ عالیة من النمطیة أو التخصص ولیس لھا سوق واسع.</a:t>
            </a:r>
          </a:p>
          <a:p>
            <a:r>
              <a:rPr lang="ar-SA" sz="2400" dirty="0" smtClean="0"/>
              <a:t>٢- جاذبیة </a:t>
            </a:r>
            <a:r>
              <a:rPr lang="ar-SA" sz="2400" dirty="0" err="1" smtClean="0"/>
              <a:t>المخزون </a:t>
            </a:r>
            <a:r>
              <a:rPr lang="ar-SA" sz="2400" dirty="0" smtClean="0"/>
              <a:t>: من أكثر أنواع المخزون جاذبیة </a:t>
            </a:r>
            <a:r>
              <a:rPr lang="ar-SA" sz="2400" dirty="0" err="1" smtClean="0"/>
              <a:t>للبنوك </a:t>
            </a:r>
            <a:r>
              <a:rPr lang="ar-SA" sz="2400" dirty="0" smtClean="0"/>
              <a:t>ھي المواد الخام والسلع تامة الصنع.</a:t>
            </a:r>
          </a:p>
          <a:p>
            <a:r>
              <a:rPr lang="ar-SA" sz="2400" dirty="0" smtClean="0"/>
              <a:t>٣- تسویق </a:t>
            </a:r>
            <a:r>
              <a:rPr lang="ar-SA" sz="2400" dirty="0" err="1" smtClean="0"/>
              <a:t>المخزون </a:t>
            </a:r>
            <a:r>
              <a:rPr lang="ar-SA" sz="2400" dirty="0" smtClean="0"/>
              <a:t>: كلما كان المخزون المستخدم كضمان سھل التسویق حیث یمكن تحویله إلى سیوله كلما تمكنت المنشأة من الحصول على التمویل بسھ</a:t>
            </a:r>
            <a:r>
              <a:rPr lang="ar-SA" sz="2400" dirty="0" err="1" smtClean="0"/>
              <a:t>ولة</a:t>
            </a:r>
            <a:r>
              <a:rPr lang="ar-SA" sz="2400" dirty="0" smtClean="0"/>
              <a:t> ویسر.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تكلفة التمويل بضمان المخزون: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dirty="0" smtClean="0"/>
              <a:t>إن تكلفة التمویل بضمان المخزون تعتبر مرتفعھ مقارنة بتكلفة التمویل بضمان  الذمم </a:t>
            </a:r>
            <a:r>
              <a:rPr lang="ar-SA" dirty="0" err="1" smtClean="0"/>
              <a:t>المدینة </a:t>
            </a:r>
            <a:r>
              <a:rPr lang="ar-SA" dirty="0" smtClean="0"/>
              <a:t>، لأن المخزون أكثر مخاطره من حیث </a:t>
            </a:r>
            <a:r>
              <a:rPr lang="ar-SA" dirty="0" err="1" smtClean="0"/>
              <a:t>تعرضة</a:t>
            </a:r>
            <a:r>
              <a:rPr lang="ar-SA" dirty="0" smtClean="0"/>
              <a:t> </a:t>
            </a:r>
            <a:r>
              <a:rPr lang="ar-SA" dirty="0" err="1" smtClean="0"/>
              <a:t>للتلف </a:t>
            </a:r>
            <a:r>
              <a:rPr lang="ar-SA" dirty="0" smtClean="0"/>
              <a:t>، وفقدان </a:t>
            </a:r>
            <a:r>
              <a:rPr lang="ar-SA" dirty="0" err="1" smtClean="0"/>
              <a:t>خصائصة</a:t>
            </a:r>
            <a:r>
              <a:rPr lang="ar-SA" dirty="0" smtClean="0"/>
              <a:t> الفیزیائیة.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/>
              <a:t>قد ترتفع تكلفة التمویل بالمخزون نتیجة تحول الطلب عن المخزون نتیجة ظھور  بدائل له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/>
              <a:t>في حالة قبول المخزون كضمان للقروض فإن البنوك عادة تمنح </a:t>
            </a:r>
            <a:r>
              <a:rPr lang="ar-SA" dirty="0" err="1" smtClean="0"/>
              <a:t>تس</a:t>
            </a:r>
            <a:r>
              <a:rPr lang="ar-SA" dirty="0" smtClean="0"/>
              <a:t>ھ</a:t>
            </a:r>
            <a:r>
              <a:rPr lang="ar-SA" dirty="0" err="1" smtClean="0"/>
              <a:t>یلات</a:t>
            </a:r>
            <a:r>
              <a:rPr lang="ar-SA" dirty="0" smtClean="0"/>
              <a:t> لا </a:t>
            </a:r>
          </a:p>
          <a:p>
            <a:r>
              <a:rPr lang="ar-SA" dirty="0" smtClean="0"/>
              <a:t>تتجاوز </a:t>
            </a:r>
            <a:r>
              <a:rPr lang="ar-SA" dirty="0" err="1" smtClean="0"/>
              <a:t>50 </a:t>
            </a:r>
            <a:r>
              <a:rPr lang="ar-SA" dirty="0" smtClean="0"/>
              <a:t>% من قیمة المخزون.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الاوراق التجارية: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ar-SA" sz="2400" dirty="0" smtClean="0"/>
              <a:t>تعتبر الأوراق التجاریة مصدرا للتمویل قصیر </a:t>
            </a:r>
            <a:r>
              <a:rPr lang="ar-SA" sz="2400" dirty="0" err="1" smtClean="0"/>
              <a:t>الأجل </a:t>
            </a:r>
            <a:r>
              <a:rPr lang="ar-SA" sz="2400" dirty="0" smtClean="0"/>
              <a:t>، ونجدھا في الدول التي تتمتع بأسواق مالیه متطورة كأوروبا وأمریكا.</a:t>
            </a:r>
          </a:p>
          <a:p>
            <a:pPr>
              <a:buFont typeface="Wingdings" pitchFamily="2" charset="2"/>
              <a:buChar char="Ø"/>
            </a:pPr>
            <a:r>
              <a:rPr lang="ar-SA" sz="2400" dirty="0" smtClean="0"/>
              <a:t>تمثل الأوراق التجارية أوراق وعد بالدفع غیر </a:t>
            </a:r>
            <a:r>
              <a:rPr lang="ar-SA" sz="2400" dirty="0" err="1" smtClean="0"/>
              <a:t>مضمونة </a:t>
            </a:r>
            <a:r>
              <a:rPr lang="ar-SA" sz="2400" dirty="0" smtClean="0"/>
              <a:t>، تباع عن طریق وكلاء متخصصین وقد تصدرھا المنشآت </a:t>
            </a:r>
            <a:r>
              <a:rPr lang="ar-SA" sz="2400" dirty="0" err="1" smtClean="0"/>
              <a:t>مباشرة </a:t>
            </a:r>
            <a:r>
              <a:rPr lang="ar-SA" sz="2400" dirty="0" smtClean="0"/>
              <a:t>، لا </a:t>
            </a:r>
            <a:r>
              <a:rPr lang="ar-SA" sz="2400" dirty="0" err="1" smtClean="0"/>
              <a:t>سیما</a:t>
            </a:r>
            <a:r>
              <a:rPr lang="ar-SA" sz="2400" dirty="0" smtClean="0"/>
              <a:t> المنشآت ذات الملاءة المالیة العالیة</a:t>
            </a:r>
          </a:p>
          <a:p>
            <a:pPr>
              <a:buFont typeface="Wingdings" pitchFamily="2" charset="2"/>
              <a:buChar char="Ø"/>
            </a:pPr>
            <a:r>
              <a:rPr lang="ar-SA" sz="2400" dirty="0" smtClean="0"/>
              <a:t>أھم المشترین لھ</a:t>
            </a:r>
            <a:r>
              <a:rPr lang="ar-SA" sz="2400" dirty="0" err="1" smtClean="0"/>
              <a:t>ذه</a:t>
            </a:r>
            <a:r>
              <a:rPr lang="ar-SA" sz="2400" dirty="0" smtClean="0"/>
              <a:t> الأوراق </a:t>
            </a:r>
            <a:r>
              <a:rPr lang="ar-SA" sz="2400" dirty="0" err="1" smtClean="0"/>
              <a:t>التجاریة </a:t>
            </a:r>
            <a:r>
              <a:rPr lang="ar-SA" sz="2400" dirty="0" smtClean="0"/>
              <a:t>: البنوك </a:t>
            </a:r>
            <a:r>
              <a:rPr lang="ar-SA" sz="2400" dirty="0" err="1" smtClean="0"/>
              <a:t>التجاریة </a:t>
            </a:r>
            <a:r>
              <a:rPr lang="ar-SA" sz="2400" dirty="0" smtClean="0"/>
              <a:t>، شركات </a:t>
            </a:r>
            <a:r>
              <a:rPr lang="ar-SA" sz="2400" dirty="0" err="1" smtClean="0"/>
              <a:t>التأمین </a:t>
            </a:r>
            <a:r>
              <a:rPr lang="ar-SA" sz="2400" dirty="0" smtClean="0"/>
              <a:t>،  صنادیق </a:t>
            </a:r>
            <a:r>
              <a:rPr lang="ar-SA" sz="2400" dirty="0" err="1" smtClean="0"/>
              <a:t>الإستثمار</a:t>
            </a:r>
            <a:r>
              <a:rPr lang="ar-SA" sz="2400" dirty="0" smtClean="0"/>
              <a:t> ، والشركات التي </a:t>
            </a:r>
            <a:r>
              <a:rPr lang="ar-SA" sz="2400" dirty="0" err="1" smtClean="0"/>
              <a:t>سیولت</a:t>
            </a:r>
            <a:r>
              <a:rPr lang="ar-SA" sz="2400" dirty="0" smtClean="0"/>
              <a:t>ھا فائضة.</a:t>
            </a:r>
          </a:p>
          <a:p>
            <a:pPr>
              <a:buFont typeface="Wingdings" pitchFamily="2" charset="2"/>
              <a:buChar char="Ø"/>
            </a:pPr>
            <a:r>
              <a:rPr lang="ar-SA" sz="2400" dirty="0" smtClean="0"/>
              <a:t>تحمل الأوراق التجاریة تاریخ استحقاق لا یتجاوز 9 </a:t>
            </a:r>
            <a:r>
              <a:rPr lang="ar-SA" sz="2400" dirty="0" err="1" smtClean="0"/>
              <a:t>أشھر </a:t>
            </a:r>
            <a:r>
              <a:rPr lang="ar-SA" sz="2400" dirty="0" smtClean="0"/>
              <a:t>، وقیمة اسمیة، </a:t>
            </a:r>
            <a:r>
              <a:rPr lang="ar-SA" sz="2400" smtClean="0"/>
              <a:t>ومعدل فائدة</a:t>
            </a:r>
            <a:endParaRPr lang="ar-SA" sz="2400" dirty="0" smtClean="0"/>
          </a:p>
          <a:p>
            <a:endParaRPr lang="en-US" sz="240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مزايا الاوراق </a:t>
            </a:r>
            <a:r>
              <a:rPr lang="ar-SA" dirty="0" err="1" smtClean="0"/>
              <a:t>التجارية: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228600" y="1524001"/>
            <a:ext cx="9525000" cy="4602164"/>
          </a:xfrm>
        </p:spPr>
        <p:txBody>
          <a:bodyPr/>
          <a:lstStyle/>
          <a:p>
            <a:r>
              <a:rPr lang="ar-SA" dirty="0" smtClean="0"/>
              <a:t>1-انخفاض معدل </a:t>
            </a:r>
            <a:r>
              <a:rPr lang="ar-SA" dirty="0" err="1" smtClean="0"/>
              <a:t>الفائده</a:t>
            </a:r>
            <a:r>
              <a:rPr lang="ar-SA" dirty="0" smtClean="0"/>
              <a:t> مقارنة بمعدل </a:t>
            </a:r>
            <a:r>
              <a:rPr lang="ar-SA" dirty="0" err="1" smtClean="0"/>
              <a:t>الفائده</a:t>
            </a:r>
            <a:r>
              <a:rPr lang="ar-SA" dirty="0" smtClean="0"/>
              <a:t> على القروض</a:t>
            </a:r>
          </a:p>
          <a:p>
            <a:r>
              <a:rPr lang="ar-SA" dirty="0" smtClean="0"/>
              <a:t>٢- </a:t>
            </a:r>
            <a:r>
              <a:rPr lang="ar-SA" dirty="0" err="1" smtClean="0"/>
              <a:t>بإستخدام</a:t>
            </a:r>
            <a:r>
              <a:rPr lang="ar-SA" dirty="0" smtClean="0"/>
              <a:t> الأوراق التجاریة فإن الشركة لن تكون بحاجة إلى </a:t>
            </a:r>
            <a:r>
              <a:rPr lang="ar-SA" dirty="0" err="1" smtClean="0"/>
              <a:t>الإحتفاظ</a:t>
            </a:r>
            <a:r>
              <a:rPr lang="ar-SA" dirty="0" smtClean="0"/>
              <a:t> بالرصید التعویضي</a:t>
            </a:r>
          </a:p>
          <a:p>
            <a:r>
              <a:rPr lang="ar-SA" dirty="0" smtClean="0"/>
              <a:t>٣- تمثل الأوراق التجاریة مصدرا موحدا للحصول على التمویل قصیر الأجل</a:t>
            </a:r>
          </a:p>
          <a:p>
            <a:r>
              <a:rPr lang="ar-SA" dirty="0" smtClean="0"/>
              <a:t>بدلا من تعدد المصادر في حالة اللجوء إلى البنوك التجاریة التي تضع سقفا للقروض لا یمكن للمنشأة أن تتعداه</a:t>
            </a:r>
          </a:p>
          <a:p>
            <a:r>
              <a:rPr lang="ar-SA" dirty="0" smtClean="0"/>
              <a:t>4- </a:t>
            </a:r>
            <a:r>
              <a:rPr lang="ar-SA" dirty="0" err="1" smtClean="0"/>
              <a:t>نظرآ</a:t>
            </a:r>
            <a:r>
              <a:rPr lang="ar-SA" dirty="0" smtClean="0"/>
              <a:t> لأن سوق الأوراق التجاریة متاح فقط للمنشآت التي تتمیز بسمعة ائتمانیة </a:t>
            </a:r>
            <a:r>
              <a:rPr lang="ar-SA" dirty="0" err="1" smtClean="0"/>
              <a:t>جیدة </a:t>
            </a:r>
            <a:r>
              <a:rPr lang="ar-SA" dirty="0" smtClean="0"/>
              <a:t>، فإن المنشآت التي تحصل على التمویل بواسطة الأوراق التجاریة یجعل مركزھا الائتماني </a:t>
            </a:r>
            <a:r>
              <a:rPr lang="ar-SA" dirty="0" err="1" smtClean="0"/>
              <a:t>یظ</a:t>
            </a:r>
            <a:r>
              <a:rPr lang="ar-SA" dirty="0" smtClean="0"/>
              <a:t>ھر بصورة أفضل.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عیوب الأوراق </a:t>
            </a:r>
            <a:r>
              <a:rPr lang="ar-SA" b="1" dirty="0" err="1" smtClean="0"/>
              <a:t>التجاریة :</a:t>
            </a:r>
            <a:r>
              <a:rPr lang="ar-SA" b="1" dirty="0" smtClean="0"/>
              <a:t/>
            </a:r>
            <a:br>
              <a:rPr lang="ar-SA" b="1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04800" y="1524001"/>
            <a:ext cx="9109562" cy="4602164"/>
          </a:xfrm>
        </p:spPr>
        <p:txBody>
          <a:bodyPr/>
          <a:lstStyle/>
          <a:p>
            <a:r>
              <a:rPr lang="ar-SA" dirty="0" smtClean="0"/>
              <a:t>√ تعاني الأوراق التجاریة من مشكلة أساسیة وھي عدم المرونة عندما یحین موعد </a:t>
            </a:r>
            <a:r>
              <a:rPr lang="ar-SA" dirty="0" err="1" smtClean="0"/>
              <a:t>استحقاقھا </a:t>
            </a:r>
            <a:r>
              <a:rPr lang="ar-SA" dirty="0" smtClean="0"/>
              <a:t>، حیث لا یمكن التفاوض على تأجیل الدفع.</a:t>
            </a:r>
          </a:p>
          <a:p>
            <a:r>
              <a:rPr lang="ar-SA" dirty="0" smtClean="0"/>
              <a:t>√ بالإضافة إلى الفوائد التي تدفع </a:t>
            </a:r>
            <a:r>
              <a:rPr lang="ar-SA" dirty="0" err="1" smtClean="0"/>
              <a:t>للمستثمرین </a:t>
            </a:r>
            <a:r>
              <a:rPr lang="ar-SA" dirty="0" smtClean="0"/>
              <a:t>، تتحمل الشركة المصاریف التي تدفع لمؤسسات الوساطة المالیة التي تتولى عملیة تسویق وتداول الأوراق التجاریة.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err="1" smtClean="0"/>
              <a:t>مثال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r>
              <a:rPr lang="ar-SA" dirty="0" smtClean="0"/>
              <a:t>تقوم شركة بإصدار أوراق تجاریة للحصول على احتیاجاتھا التمویلیة قصیرة الأجل وقد توفرت المعلومات </a:t>
            </a:r>
            <a:r>
              <a:rPr lang="ar-SA" dirty="0" err="1" smtClean="0"/>
              <a:t>التالیة :</a:t>
            </a:r>
            <a:endParaRPr lang="ar-SA" dirty="0" smtClean="0"/>
          </a:p>
          <a:p>
            <a:r>
              <a:rPr lang="ar-SA" dirty="0" smtClean="0"/>
              <a:t>- قیمة الأوراق التجاریة المصدره 10 </a:t>
            </a:r>
            <a:r>
              <a:rPr lang="ar-SA" dirty="0" err="1" smtClean="0"/>
              <a:t>ملیون ﷼</a:t>
            </a:r>
            <a:endParaRPr lang="ar-SA" dirty="0" smtClean="0"/>
          </a:p>
          <a:p>
            <a:r>
              <a:rPr lang="ar-SA" dirty="0" smtClean="0"/>
              <a:t>- فترة </a:t>
            </a:r>
            <a:r>
              <a:rPr lang="ar-SA" dirty="0" err="1" smtClean="0"/>
              <a:t>الإستحقاق</a:t>
            </a:r>
            <a:r>
              <a:rPr lang="ar-SA" dirty="0" smtClean="0"/>
              <a:t> 9 أشھر</a:t>
            </a:r>
          </a:p>
          <a:p>
            <a:r>
              <a:rPr lang="ar-SA" dirty="0" smtClean="0"/>
              <a:t>- </a:t>
            </a:r>
            <a:r>
              <a:rPr lang="ar-SA" dirty="0" err="1" smtClean="0"/>
              <a:t>الفائده</a:t>
            </a:r>
            <a:r>
              <a:rPr lang="ar-SA" dirty="0" smtClean="0"/>
              <a:t> السنویة </a:t>
            </a:r>
            <a:r>
              <a:rPr lang="ar-SA" dirty="0" err="1" smtClean="0"/>
              <a:t>المخصومة </a:t>
            </a:r>
            <a:r>
              <a:rPr lang="ar-SA" dirty="0" smtClean="0"/>
              <a:t>= </a:t>
            </a:r>
            <a:r>
              <a:rPr lang="ar-SA" dirty="0" err="1" smtClean="0"/>
              <a:t>12%</a:t>
            </a:r>
            <a:endParaRPr lang="ar-SA" dirty="0" smtClean="0"/>
          </a:p>
          <a:p>
            <a:r>
              <a:rPr lang="ar-SA" dirty="0" smtClean="0"/>
              <a:t>- تدفع المنشأة </a:t>
            </a:r>
            <a:r>
              <a:rPr lang="ar-SA" dirty="0" err="1" smtClean="0"/>
              <a:t>100000 </a:t>
            </a:r>
            <a:r>
              <a:rPr lang="ar-SA" dirty="0" smtClean="0"/>
              <a:t>﷼ مصاریف لمؤسسات الوساطة المالیة</a:t>
            </a:r>
          </a:p>
          <a:p>
            <a:r>
              <a:rPr lang="ar-SA" dirty="0" smtClean="0"/>
              <a:t>- </a:t>
            </a:r>
            <a:r>
              <a:rPr lang="ar-SA" dirty="0" err="1" smtClean="0"/>
              <a:t>المطلوب </a:t>
            </a:r>
            <a:r>
              <a:rPr lang="ar-SA" dirty="0" smtClean="0"/>
              <a:t>: تحدید معدل الفائدة الفعلي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خطوات </a:t>
            </a:r>
            <a:r>
              <a:rPr lang="ar-SA" dirty="0" err="1" smtClean="0"/>
              <a:t>الحل: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109562" cy="4525963"/>
          </a:xfrm>
        </p:spPr>
        <p:txBody>
          <a:bodyPr/>
          <a:lstStyle/>
          <a:p>
            <a:r>
              <a:rPr lang="ar-SA" dirty="0" smtClean="0"/>
              <a:t>حساب قيمة </a:t>
            </a:r>
            <a:r>
              <a:rPr lang="ar-SA" dirty="0" err="1" smtClean="0"/>
              <a:t>الفائدة: </a:t>
            </a:r>
            <a:r>
              <a:rPr lang="ar-SA" dirty="0" smtClean="0"/>
              <a:t>(10000000*0.12</a:t>
            </a:r>
            <a:r>
              <a:rPr lang="ar-SA" dirty="0" err="1" smtClean="0"/>
              <a:t>)* </a:t>
            </a:r>
            <a:r>
              <a:rPr lang="ar-SA" dirty="0" smtClean="0"/>
              <a:t>(270/360)= 900000 ريال</a:t>
            </a:r>
          </a:p>
          <a:p>
            <a:r>
              <a:rPr lang="ar-SA" dirty="0" smtClean="0"/>
              <a:t>معدل الفائدة </a:t>
            </a:r>
            <a:r>
              <a:rPr lang="ar-SA" dirty="0" err="1" smtClean="0"/>
              <a:t>الفعلي =</a:t>
            </a:r>
            <a:endParaRPr lang="ar-SA" dirty="0" smtClean="0"/>
          </a:p>
          <a:p>
            <a:r>
              <a:rPr lang="ar-SA" b="1" dirty="0" err="1" smtClean="0"/>
              <a:t>حیث :</a:t>
            </a:r>
            <a:endParaRPr lang="ar-SA" b="1" dirty="0" smtClean="0"/>
          </a:p>
          <a:p>
            <a:r>
              <a:rPr lang="en-US" dirty="0" smtClean="0"/>
              <a:t>v</a:t>
            </a:r>
            <a:r>
              <a:rPr lang="ar-SA" dirty="0" smtClean="0"/>
              <a:t>= قیمة الأوراق التجاریة</a:t>
            </a:r>
            <a:endParaRPr lang="en-US" dirty="0" smtClean="0"/>
          </a:p>
          <a:p>
            <a:r>
              <a:rPr lang="en-US" dirty="0" smtClean="0"/>
              <a:t>E</a:t>
            </a:r>
            <a:r>
              <a:rPr lang="ar-SA" dirty="0" smtClean="0"/>
              <a:t>=المصروفات الإداریة</a:t>
            </a:r>
            <a:endParaRPr lang="en-US" dirty="0" smtClean="0"/>
          </a:p>
          <a:p>
            <a:r>
              <a:rPr lang="en-US" dirty="0" smtClean="0"/>
              <a:t>I</a:t>
            </a:r>
            <a:r>
              <a:rPr lang="ar-SA" dirty="0" smtClean="0"/>
              <a:t>= قیمة الفائدة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133600"/>
            <a:ext cx="2286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81000" y="1524000"/>
            <a:ext cx="9109562" cy="4525963"/>
          </a:xfrm>
        </p:spPr>
        <p:txBody>
          <a:bodyPr/>
          <a:lstStyle/>
          <a:p>
            <a:r>
              <a:rPr lang="ar-SA" dirty="0" smtClean="0"/>
              <a:t>معدل الفائدة </a:t>
            </a:r>
            <a:r>
              <a:rPr lang="ar-SA" dirty="0" err="1" smtClean="0"/>
              <a:t>الفعلي=</a:t>
            </a:r>
            <a:endParaRPr lang="ar-SA" dirty="0" smtClean="0"/>
          </a:p>
          <a:p>
            <a:endParaRPr lang="ar-SA" dirty="0" smtClean="0"/>
          </a:p>
          <a:p>
            <a:r>
              <a:rPr lang="ar-SA" b="1" dirty="0" err="1" smtClean="0"/>
              <a:t>مثال :</a:t>
            </a:r>
            <a:endParaRPr lang="ar-SA" b="1" dirty="0" smtClean="0"/>
          </a:p>
          <a:p>
            <a:r>
              <a:rPr lang="ar-SA" dirty="0" smtClean="0"/>
              <a:t>قامت منشأة </a:t>
            </a:r>
            <a:r>
              <a:rPr lang="ar-SA" dirty="0" err="1" smtClean="0"/>
              <a:t>الدوسري</a:t>
            </a:r>
            <a:r>
              <a:rPr lang="ar-SA" dirty="0" smtClean="0"/>
              <a:t> بإصدار أوراق </a:t>
            </a:r>
            <a:r>
              <a:rPr lang="ar-SA" dirty="0" err="1" smtClean="0"/>
              <a:t>تجاریة :</a:t>
            </a:r>
            <a:endParaRPr lang="ar-SA" dirty="0" smtClean="0"/>
          </a:p>
          <a:p>
            <a:r>
              <a:rPr lang="ar-SA" dirty="0" smtClean="0"/>
              <a:t>- قیمة اسمیة مقدارھا </a:t>
            </a:r>
            <a:r>
              <a:rPr lang="ar-SA" dirty="0" err="1" smtClean="0"/>
              <a:t>1000000ريال</a:t>
            </a:r>
            <a:endParaRPr lang="ar-SA" dirty="0" smtClean="0"/>
          </a:p>
          <a:p>
            <a:r>
              <a:rPr lang="ar-SA" dirty="0" smtClean="0"/>
              <a:t>- فترة استحقاق 90 یوما</a:t>
            </a:r>
          </a:p>
          <a:p>
            <a:r>
              <a:rPr lang="ar-SA" dirty="0" smtClean="0"/>
              <a:t>- تباع بقیمة مخصومة قدرھا </a:t>
            </a:r>
            <a:r>
              <a:rPr lang="ar-SA" dirty="0" err="1" smtClean="0"/>
              <a:t>970000 </a:t>
            </a:r>
            <a:r>
              <a:rPr lang="ar-SA" dirty="0" smtClean="0"/>
              <a:t>﷼ بنھایة فترة التسعین یوما  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1447800"/>
            <a:ext cx="34290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04800" y="1524001"/>
            <a:ext cx="9109562" cy="4602164"/>
          </a:xfrm>
        </p:spPr>
        <p:txBody>
          <a:bodyPr/>
          <a:lstStyle/>
          <a:p>
            <a:r>
              <a:rPr lang="ar-SA" dirty="0" smtClean="0"/>
              <a:t>خطوات </a:t>
            </a:r>
            <a:r>
              <a:rPr lang="ar-SA" dirty="0" err="1" smtClean="0"/>
              <a:t>الحل :</a:t>
            </a:r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- تحدید قیمة </a:t>
            </a:r>
            <a:r>
              <a:rPr lang="ar-SA" dirty="0" err="1" smtClean="0"/>
              <a:t>الفائده</a:t>
            </a:r>
            <a:r>
              <a:rPr lang="ar-SA" dirty="0" smtClean="0"/>
              <a:t> : المشتري لھ</a:t>
            </a:r>
            <a:r>
              <a:rPr lang="ar-SA" dirty="0" err="1" smtClean="0"/>
              <a:t>ذه</a:t>
            </a:r>
            <a:r>
              <a:rPr lang="ar-SA" dirty="0" smtClean="0"/>
              <a:t> الأوراق التجاریة یحصل على 1000000 ريال بمعنى أن الفائدة= </a:t>
            </a:r>
            <a:r>
              <a:rPr lang="ar-SA" dirty="0" err="1" smtClean="0"/>
              <a:t>1000000-970000 </a:t>
            </a:r>
            <a:r>
              <a:rPr lang="ar-SA" dirty="0" smtClean="0"/>
              <a:t>= 30000 ريال </a:t>
            </a:r>
          </a:p>
          <a:p>
            <a:endParaRPr lang="ar-SA" dirty="0" smtClean="0"/>
          </a:p>
          <a:p>
            <a:r>
              <a:rPr lang="ar-SA" dirty="0" smtClean="0"/>
              <a:t>معدل الفائدة </a:t>
            </a:r>
            <a:r>
              <a:rPr lang="ar-SA" dirty="0" err="1" smtClean="0"/>
              <a:t>الفعلي =</a:t>
            </a:r>
            <a:r>
              <a:rPr lang="ar-SA" dirty="0" smtClean="0"/>
              <a:t> 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733800"/>
            <a:ext cx="314325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b="1" dirty="0" smtClean="0"/>
              <a:t>مصادر أخرى للتمویل قصیرة </a:t>
            </a:r>
            <a:r>
              <a:rPr lang="ar-SA" sz="4000" b="1" dirty="0" err="1" smtClean="0"/>
              <a:t>الأجل :</a:t>
            </a:r>
            <a:endParaRPr lang="en-US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524001"/>
            <a:ext cx="8957162" cy="4602164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sz="2400" dirty="0" smtClean="0"/>
              <a:t> </a:t>
            </a:r>
            <a:r>
              <a:rPr lang="ar-SA" sz="2400" dirty="0" err="1" smtClean="0"/>
              <a:t>تتمثل </a:t>
            </a:r>
            <a:r>
              <a:rPr lang="ar-SA" sz="2400" dirty="0" smtClean="0"/>
              <a:t>ھ</a:t>
            </a:r>
            <a:r>
              <a:rPr lang="ar-SA" sz="2400" dirty="0" err="1" smtClean="0"/>
              <a:t>ذه</a:t>
            </a:r>
            <a:r>
              <a:rPr lang="ar-SA" sz="2400" dirty="0" smtClean="0"/>
              <a:t> المصادر في القروض خاصة والمدفوعات التي تتسلمھا المنشأة مقدما من</a:t>
            </a:r>
          </a:p>
          <a:p>
            <a:r>
              <a:rPr lang="ar-SA" sz="2400" dirty="0" smtClean="0"/>
              <a:t>العملاء </a:t>
            </a:r>
            <a:r>
              <a:rPr lang="ar-SA" sz="2400" dirty="0" err="1" smtClean="0"/>
              <a:t>والمتأخرات </a:t>
            </a:r>
            <a:r>
              <a:rPr lang="ar-SA" sz="2400" dirty="0" smtClean="0"/>
              <a:t>( المستحقات المالیة على المنشأة والتي تأخرت في </a:t>
            </a:r>
            <a:r>
              <a:rPr lang="ar-SA" sz="2400" dirty="0" err="1" smtClean="0"/>
              <a:t>سدادھا ) </a:t>
            </a:r>
            <a:r>
              <a:rPr lang="ar-SA" sz="2400" dirty="0" smtClean="0"/>
              <a:t>،  وتعتبر مصادر تمویل عدیمة التكلفة</a:t>
            </a:r>
          </a:p>
          <a:p>
            <a:r>
              <a:rPr lang="ar-SA" sz="2400" dirty="0" smtClean="0"/>
              <a:t>أ- القروض </a:t>
            </a:r>
            <a:r>
              <a:rPr lang="ar-SA" sz="2400" dirty="0" err="1" smtClean="0"/>
              <a:t>الخاصة </a:t>
            </a:r>
            <a:r>
              <a:rPr lang="ar-SA" sz="2400" dirty="0" smtClean="0"/>
              <a:t>: وھي عبارة عن الترتیبات </a:t>
            </a:r>
            <a:r>
              <a:rPr lang="ar-SA" sz="2400" dirty="0" err="1" smtClean="0"/>
              <a:t>الإئتمانیة</a:t>
            </a:r>
            <a:r>
              <a:rPr lang="ar-SA" sz="2400" dirty="0" smtClean="0"/>
              <a:t> التي یمكن الحصول علیھا من الأفراد كالملاك وغیرھم ممن لھم الرغبة والمصلحة في تمویل المنشأة ومقابلة احتیاجاتھا قصیرة </a:t>
            </a:r>
            <a:r>
              <a:rPr lang="ar-SA" sz="2400" dirty="0" err="1" smtClean="0"/>
              <a:t>الأجل </a:t>
            </a:r>
            <a:r>
              <a:rPr lang="ar-SA" sz="2400" dirty="0" smtClean="0"/>
              <a:t>، إلى حین خروج المنشأة من أزمة مالیة وحتى لا تتأثر </a:t>
            </a:r>
            <a:r>
              <a:rPr lang="ar-SA" sz="2400" dirty="0" err="1" smtClean="0"/>
              <a:t>مصالح </a:t>
            </a:r>
            <a:r>
              <a:rPr lang="ar-SA" sz="2400" dirty="0" smtClean="0"/>
              <a:t>ھ</a:t>
            </a:r>
            <a:r>
              <a:rPr lang="ar-SA" sz="2400" dirty="0" err="1" smtClean="0"/>
              <a:t>ؤلاء</a:t>
            </a:r>
            <a:r>
              <a:rPr lang="ar-SA" sz="2400" dirty="0" smtClean="0"/>
              <a:t> الملاك</a:t>
            </a:r>
          </a:p>
          <a:p>
            <a:r>
              <a:rPr lang="ar-SA" sz="2400" dirty="0" err="1" smtClean="0"/>
              <a:t>ب </a:t>
            </a:r>
            <a:r>
              <a:rPr lang="ar-SA" sz="2400" dirty="0" smtClean="0"/>
              <a:t>- ا لمدفوعات المقدمة من </a:t>
            </a:r>
            <a:r>
              <a:rPr lang="ar-SA" sz="2400" dirty="0" err="1" smtClean="0"/>
              <a:t>العملاء : </a:t>
            </a:r>
            <a:r>
              <a:rPr lang="ar-SA" sz="2400" dirty="0" smtClean="0"/>
              <a:t>ھي عبارة عن الأموال التي تحصل علیھا المنشأة من </a:t>
            </a:r>
            <a:r>
              <a:rPr lang="ar-SA" sz="2400" dirty="0" err="1" smtClean="0"/>
              <a:t>عملائ</a:t>
            </a:r>
            <a:r>
              <a:rPr lang="ar-SA" sz="2400" dirty="0" smtClean="0"/>
              <a:t>ھا مقدما مقابل تسلمھم السلع لاحقا وھ</a:t>
            </a:r>
            <a:r>
              <a:rPr lang="ar-SA" sz="2400" dirty="0" err="1" smtClean="0"/>
              <a:t>ذه</a:t>
            </a:r>
            <a:r>
              <a:rPr lang="ar-SA" sz="2400" dirty="0" smtClean="0"/>
              <a:t> تساعد المنشأة في شراء المواد الخام الضروریة لإنتاج السلع.</a:t>
            </a:r>
            <a:endParaRPr lang="en-US" sz="240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228600" y="1524001"/>
            <a:ext cx="9372600" cy="4602164"/>
          </a:xfrm>
        </p:spPr>
        <p:txBody>
          <a:bodyPr/>
          <a:lstStyle/>
          <a:p>
            <a:r>
              <a:rPr lang="ar-SA" dirty="0" smtClean="0"/>
              <a:t>ج- </a:t>
            </a:r>
            <a:r>
              <a:rPr lang="ar-SA" dirty="0" err="1" smtClean="0"/>
              <a:t>المتأخرات </a:t>
            </a:r>
            <a:r>
              <a:rPr lang="ar-SA" dirty="0" smtClean="0"/>
              <a:t>: تشمل المتأخرات الأجور </a:t>
            </a:r>
            <a:r>
              <a:rPr lang="ar-SA" dirty="0" err="1" smtClean="0"/>
              <a:t>المتأخرة </a:t>
            </a:r>
            <a:r>
              <a:rPr lang="ar-SA" dirty="0" smtClean="0"/>
              <a:t>، والضرائب واستقطاعات</a:t>
            </a:r>
          </a:p>
          <a:p>
            <a:r>
              <a:rPr lang="ar-SA" dirty="0" smtClean="0"/>
              <a:t>الضمان </a:t>
            </a:r>
            <a:r>
              <a:rPr lang="ar-SA" dirty="0" err="1" smtClean="0"/>
              <a:t>الاجتماعي .</a:t>
            </a:r>
            <a:r>
              <a:rPr lang="ar-SA" dirty="0" smtClean="0"/>
              <a:t> </a:t>
            </a:r>
            <a:r>
              <a:rPr lang="ar-SA" dirty="0" err="1" smtClean="0"/>
              <a:t>وتمثل </a:t>
            </a:r>
            <a:r>
              <a:rPr lang="ar-SA" dirty="0" smtClean="0"/>
              <a:t>ھ</a:t>
            </a:r>
            <a:r>
              <a:rPr lang="ar-SA" dirty="0" err="1" smtClean="0"/>
              <a:t>ذه</a:t>
            </a:r>
            <a:r>
              <a:rPr lang="ar-SA" dirty="0" smtClean="0"/>
              <a:t> البنود تكالیف مستحقة غیر مدفوعة وبذلك</a:t>
            </a:r>
          </a:p>
          <a:p>
            <a:r>
              <a:rPr lang="ar-SA" dirty="0" smtClean="0"/>
              <a:t>یمكن اعتبارھا مصدرا من مصادر التمویل قصیرة </a:t>
            </a:r>
            <a:r>
              <a:rPr lang="ar-SA" dirty="0" err="1" smtClean="0"/>
              <a:t>الأجل </a:t>
            </a:r>
            <a:r>
              <a:rPr lang="ar-SA" dirty="0" smtClean="0"/>
              <a:t>، حیث یزداد بزیادة حجم نشاط المنشأة من حیث المبیعات وعدد </a:t>
            </a:r>
            <a:r>
              <a:rPr lang="ar-SA" dirty="0" err="1" smtClean="0"/>
              <a:t>العاملین.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323</TotalTime>
  <Words>1616</Words>
  <Application>Microsoft Office PowerPoint</Application>
  <PresentationFormat>A4 Paper (210x297 mm)‎</PresentationFormat>
  <Paragraphs>172</Paragraphs>
  <Slides>27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فورم لكلية ادارة الاعمال</vt:lpstr>
      <vt:lpstr>الشريحة 1</vt:lpstr>
      <vt:lpstr>المحاضرة التاسعة</vt:lpstr>
      <vt:lpstr>ب- التسھیلات الائتمانية الملزمة :</vt:lpstr>
      <vt:lpstr>تابع:</vt:lpstr>
      <vt:lpstr>الحل:</vt:lpstr>
      <vt:lpstr>الائتمان المصرفي المكفول بضمان معین :</vt:lpstr>
      <vt:lpstr>التمویل بضمان الذمم المدینة :</vt:lpstr>
      <vt:lpstr>تابع:</vt:lpstr>
      <vt:lpstr>مثال:</vt:lpstr>
      <vt:lpstr>تابع:</vt:lpstr>
      <vt:lpstr>الحل:</vt:lpstr>
      <vt:lpstr>تابع:</vt:lpstr>
      <vt:lpstr>بيع الذمم المدينة: </vt:lpstr>
      <vt:lpstr>تابع:</vt:lpstr>
      <vt:lpstr>التمويل بضمان المخزون:</vt:lpstr>
      <vt:lpstr>تابع:</vt:lpstr>
      <vt:lpstr>تكلفة التمويل بضمان المخزون:</vt:lpstr>
      <vt:lpstr>الاوراق التجارية:</vt:lpstr>
      <vt:lpstr>مزايا الاوراق التجارية: </vt:lpstr>
      <vt:lpstr>عیوب الأوراق التجاریة : </vt:lpstr>
      <vt:lpstr>مثال :</vt:lpstr>
      <vt:lpstr>خطوات الحل: </vt:lpstr>
      <vt:lpstr>تابع:</vt:lpstr>
      <vt:lpstr>تابع:</vt:lpstr>
      <vt:lpstr>مصادر أخرى للتمویل قصیرة الأجل :</vt:lpstr>
      <vt:lpstr>تابع:</vt:lpstr>
      <vt:lpstr>الشريحة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Abdulrahman Aljuqhaiman</dc:creator>
  <cp:lastModifiedBy>kfu</cp:lastModifiedBy>
  <cp:revision>41</cp:revision>
  <dcterms:created xsi:type="dcterms:W3CDTF">2014-03-16T08:24:25Z</dcterms:created>
  <dcterms:modified xsi:type="dcterms:W3CDTF">2014-03-17T10:23:17Z</dcterms:modified>
</cp:coreProperties>
</file>