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266" r:id="rId2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10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إدراة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مالية 2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 عبدالله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مصادر التمويل متوسط وطويل الأجل 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err="1"/>
              <a:t>یھدف</a:t>
            </a:r>
            <a:r>
              <a:rPr lang="ar-SA" dirty="0"/>
              <a:t> </a:t>
            </a:r>
            <a:r>
              <a:rPr lang="ar-SA" dirty="0" err="1"/>
              <a:t>ھذا</a:t>
            </a:r>
            <a:r>
              <a:rPr lang="ar-SA" dirty="0"/>
              <a:t> الفصل إلى </a:t>
            </a:r>
            <a:r>
              <a:rPr lang="ar-SA" dirty="0" err="1"/>
              <a:t>بیان</a:t>
            </a:r>
            <a:r>
              <a:rPr lang="ar-SA" dirty="0"/>
              <a:t> </a:t>
            </a:r>
            <a:r>
              <a:rPr lang="ar-SA" dirty="0" err="1"/>
              <a:t>أھم</a:t>
            </a:r>
            <a:r>
              <a:rPr lang="ar-SA" dirty="0"/>
              <a:t> مصادر </a:t>
            </a:r>
            <a:r>
              <a:rPr lang="ar-SA" dirty="0" err="1"/>
              <a:t>التمویل</a:t>
            </a:r>
            <a:r>
              <a:rPr lang="ar-SA" dirty="0"/>
              <a:t> </a:t>
            </a:r>
            <a:r>
              <a:rPr lang="ar-SA" dirty="0" smtClean="0"/>
              <a:t>متوسطة </a:t>
            </a:r>
            <a:r>
              <a:rPr lang="ar-SA" dirty="0" err="1"/>
              <a:t>وطویلة</a:t>
            </a:r>
            <a:r>
              <a:rPr lang="ar-SA" dirty="0"/>
              <a:t> </a:t>
            </a:r>
            <a:endParaRPr lang="ar-SA" dirty="0" smtClean="0"/>
          </a:p>
          <a:p>
            <a:r>
              <a:rPr lang="ar-SA" dirty="0" smtClean="0"/>
              <a:t>الأجل </a:t>
            </a:r>
            <a:r>
              <a:rPr lang="ar-SA" dirty="0"/>
              <a:t>والتي </a:t>
            </a:r>
            <a:r>
              <a:rPr lang="ar-SA" dirty="0" smtClean="0"/>
              <a:t>تشمل:</a:t>
            </a:r>
          </a:p>
          <a:p>
            <a:r>
              <a:rPr lang="ar-SA" dirty="0" smtClean="0"/>
              <a:t> </a:t>
            </a:r>
          </a:p>
          <a:p>
            <a:r>
              <a:rPr lang="ar-SA" dirty="0" smtClean="0"/>
              <a:t>√ </a:t>
            </a:r>
            <a:r>
              <a:rPr lang="ar-SA" dirty="0" err="1" smtClean="0"/>
              <a:t>الإستئجار</a:t>
            </a:r>
            <a:r>
              <a:rPr lang="ar-SA" dirty="0" smtClean="0"/>
              <a:t> √ سندات </a:t>
            </a:r>
            <a:r>
              <a:rPr lang="ar-SA" dirty="0" err="1" smtClean="0"/>
              <a:t>الدین</a:t>
            </a:r>
            <a:r>
              <a:rPr lang="ar-SA" dirty="0" smtClean="0"/>
              <a:t> √ </a:t>
            </a:r>
            <a:r>
              <a:rPr lang="ar-SA" dirty="0" err="1" smtClean="0"/>
              <a:t>الأسھم</a:t>
            </a:r>
            <a:r>
              <a:rPr lang="ar-SA" dirty="0" smtClean="0"/>
              <a:t> </a:t>
            </a:r>
            <a:r>
              <a:rPr lang="ar-SA" dirty="0" err="1" smtClean="0"/>
              <a:t>العادیة</a:t>
            </a:r>
            <a:endParaRPr lang="ar-SA" dirty="0" smtClean="0"/>
          </a:p>
          <a:p>
            <a:r>
              <a:rPr lang="ar-SA" dirty="0" smtClean="0"/>
              <a:t>√ </a:t>
            </a:r>
            <a:r>
              <a:rPr lang="ar-SA" dirty="0"/>
              <a:t>القروض </a:t>
            </a:r>
            <a:r>
              <a:rPr lang="ar-SA" dirty="0" err="1" smtClean="0"/>
              <a:t>المصرفیة</a:t>
            </a:r>
            <a:r>
              <a:rPr lang="ar-SA" dirty="0" smtClean="0"/>
              <a:t> </a:t>
            </a:r>
            <a:r>
              <a:rPr lang="ar-SA" dirty="0"/>
              <a:t>√ </a:t>
            </a:r>
            <a:r>
              <a:rPr lang="ar-SA" dirty="0" err="1"/>
              <a:t>الأسھم</a:t>
            </a:r>
            <a:r>
              <a:rPr lang="ar-SA" dirty="0"/>
              <a:t> </a:t>
            </a:r>
            <a:r>
              <a:rPr lang="ar-SA" dirty="0" smtClean="0"/>
              <a:t>الممتازة </a:t>
            </a:r>
            <a:r>
              <a:rPr lang="ar-SA" dirty="0"/>
              <a:t>√ الأرباح </a:t>
            </a:r>
            <a:r>
              <a:rPr lang="ar-SA" dirty="0" smtClean="0"/>
              <a:t>المحتجزة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u="sng" dirty="0"/>
              <a:t>خصائص مصادر </a:t>
            </a:r>
            <a:r>
              <a:rPr lang="ar-SA" sz="3200" b="1" u="sng" dirty="0" err="1"/>
              <a:t>التمویل</a:t>
            </a:r>
            <a:r>
              <a:rPr lang="ar-SA" sz="3200" b="1" u="sng" dirty="0"/>
              <a:t> متوسطة </a:t>
            </a:r>
            <a:r>
              <a:rPr lang="ar-SA" sz="3200" b="1" u="sng" dirty="0" err="1"/>
              <a:t>وطویلة</a:t>
            </a:r>
            <a:r>
              <a:rPr lang="ar-SA" sz="3200" b="1" u="sng" dirty="0"/>
              <a:t> الأجل :</a:t>
            </a:r>
            <a:endParaRPr lang="en-US" sz="3200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95463"/>
            <a:ext cx="8763000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الاستئجار: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err="1"/>
              <a:t>الإستئجار</a:t>
            </a:r>
            <a:r>
              <a:rPr lang="ar-SA" dirty="0"/>
              <a:t> </a:t>
            </a:r>
            <a:r>
              <a:rPr lang="ar-SA" dirty="0" err="1"/>
              <a:t>ھو</a:t>
            </a:r>
            <a:r>
              <a:rPr lang="ar-SA" dirty="0"/>
              <a:t> عقد </a:t>
            </a:r>
            <a:r>
              <a:rPr lang="ar-SA" dirty="0" err="1" smtClean="0"/>
              <a:t>یُبرم</a:t>
            </a:r>
            <a:r>
              <a:rPr lang="ar-SA" dirty="0" smtClean="0"/>
              <a:t> بين </a:t>
            </a:r>
            <a:r>
              <a:rPr lang="ar-SA" dirty="0" err="1"/>
              <a:t>طرفین</a:t>
            </a:r>
            <a:r>
              <a:rPr lang="ar-SA" dirty="0"/>
              <a:t> ( المستأجر و المؤجر ) </a:t>
            </a:r>
            <a:r>
              <a:rPr lang="ar-SA" dirty="0" err="1"/>
              <a:t>ویترتب</a:t>
            </a:r>
            <a:r>
              <a:rPr lang="ar-SA" dirty="0"/>
              <a:t> </a:t>
            </a:r>
            <a:r>
              <a:rPr lang="ar-SA" dirty="0" err="1" smtClean="0"/>
              <a:t>علیه</a:t>
            </a:r>
            <a:r>
              <a:rPr lang="ar-SA" dirty="0" smtClean="0"/>
              <a:t> </a:t>
            </a:r>
            <a:r>
              <a:rPr lang="ar-SA" dirty="0"/>
              <a:t>الآتي :</a:t>
            </a:r>
          </a:p>
          <a:p>
            <a:r>
              <a:rPr lang="ar-SA" dirty="0"/>
              <a:t>√ </a:t>
            </a:r>
            <a:r>
              <a:rPr lang="ar-SA" dirty="0" smtClean="0"/>
              <a:t>يلتزم بموجبه </a:t>
            </a:r>
            <a:r>
              <a:rPr lang="ar-SA" dirty="0"/>
              <a:t>المستأجر ( طرف أول ) بدفع مبالغ محدده </a:t>
            </a:r>
            <a:r>
              <a:rPr lang="ar-SA" dirty="0" smtClean="0"/>
              <a:t>بتواريخ متفق </a:t>
            </a:r>
            <a:r>
              <a:rPr lang="ar-SA" dirty="0" err="1" smtClean="0"/>
              <a:t>علیھا</a:t>
            </a:r>
            <a:r>
              <a:rPr lang="ar-SA" dirty="0"/>
              <a:t> </a:t>
            </a:r>
            <a:r>
              <a:rPr lang="ar-SA" dirty="0" smtClean="0"/>
              <a:t>للمؤجر </a:t>
            </a:r>
            <a:r>
              <a:rPr lang="ar-SA" dirty="0"/>
              <a:t>( طرف ثاني ) </a:t>
            </a:r>
            <a:r>
              <a:rPr lang="ar-SA" dirty="0" err="1"/>
              <a:t>وھو</a:t>
            </a:r>
            <a:r>
              <a:rPr lang="ar-SA" dirty="0"/>
              <a:t> المالك لأصل من </a:t>
            </a:r>
            <a:r>
              <a:rPr lang="ar-SA" dirty="0" smtClean="0"/>
              <a:t>الأصول.</a:t>
            </a:r>
            <a:endParaRPr lang="ar-SA" dirty="0"/>
          </a:p>
          <a:p>
            <a:r>
              <a:rPr lang="ar-SA" dirty="0" smtClean="0"/>
              <a:t>√ </a:t>
            </a:r>
            <a:r>
              <a:rPr lang="ar-SA" dirty="0" err="1"/>
              <a:t>ینتفع</a:t>
            </a:r>
            <a:r>
              <a:rPr lang="ar-SA" dirty="0"/>
              <a:t> الطرف الأول بالخدمات التي </a:t>
            </a:r>
            <a:r>
              <a:rPr lang="ar-SA" dirty="0" err="1"/>
              <a:t>یقدمھا</a:t>
            </a:r>
            <a:r>
              <a:rPr lang="ar-SA" dirty="0"/>
              <a:t> </a:t>
            </a:r>
            <a:r>
              <a:rPr lang="ar-SA" dirty="0" smtClean="0"/>
              <a:t>الأصل.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95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u="sng" dirty="0" err="1"/>
              <a:t>أھم</a:t>
            </a:r>
            <a:r>
              <a:rPr lang="ar-SA" b="1" u="sng" dirty="0"/>
              <a:t> بنود عقد </a:t>
            </a:r>
            <a:r>
              <a:rPr lang="ar-SA" b="1" u="sng" dirty="0" smtClean="0"/>
              <a:t>الإيجار </a:t>
            </a:r>
            <a:r>
              <a:rPr lang="ar-SA" b="1" u="sng" dirty="0"/>
              <a:t>: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228600" y="1600201"/>
            <a:ext cx="91857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المدة </a:t>
            </a:r>
            <a:r>
              <a:rPr lang="ar-SA" dirty="0" err="1" smtClean="0"/>
              <a:t>الأساسیة</a:t>
            </a:r>
            <a:r>
              <a:rPr lang="ar-SA" dirty="0" smtClean="0"/>
              <a:t> </a:t>
            </a:r>
            <a:r>
              <a:rPr lang="ar-SA" dirty="0"/>
              <a:t>للعقد التي لا </a:t>
            </a:r>
            <a:r>
              <a:rPr lang="ar-SA" dirty="0" err="1"/>
              <a:t>یمكن</a:t>
            </a:r>
            <a:r>
              <a:rPr lang="ar-SA" dirty="0"/>
              <a:t> </a:t>
            </a:r>
            <a:r>
              <a:rPr lang="ar-SA" dirty="0" err="1"/>
              <a:t>خلالھا</a:t>
            </a:r>
            <a:r>
              <a:rPr lang="ar-SA" dirty="0"/>
              <a:t> </a:t>
            </a:r>
            <a:r>
              <a:rPr lang="ar-SA" dirty="0" smtClean="0"/>
              <a:t>إلغاؤه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 </a:t>
            </a:r>
            <a:r>
              <a:rPr lang="ar-SA" dirty="0" err="1" smtClean="0"/>
              <a:t>قیمة</a:t>
            </a:r>
            <a:r>
              <a:rPr lang="ar-SA" dirty="0" smtClean="0"/>
              <a:t> </a:t>
            </a:r>
            <a:r>
              <a:rPr lang="ar-SA" dirty="0"/>
              <a:t>دفعة </a:t>
            </a:r>
            <a:r>
              <a:rPr lang="ar-SA" dirty="0" err="1"/>
              <a:t>الإیجار</a:t>
            </a:r>
            <a:r>
              <a:rPr lang="ar-SA" dirty="0"/>
              <a:t> </a:t>
            </a:r>
            <a:r>
              <a:rPr lang="ar-SA" dirty="0" err="1" smtClean="0"/>
              <a:t>الدوریة</a:t>
            </a:r>
            <a:endParaRPr lang="ar-SA" dirty="0" smtClean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تاريخ الدفع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smtClean="0"/>
              <a:t>إمكانية </a:t>
            </a:r>
            <a:r>
              <a:rPr lang="ar-SA" dirty="0" err="1"/>
              <a:t>تجدید</a:t>
            </a:r>
            <a:r>
              <a:rPr lang="ar-SA" dirty="0"/>
              <a:t> العقد أو شراء الأصل في </a:t>
            </a:r>
            <a:r>
              <a:rPr lang="ar-SA" dirty="0" err="1"/>
              <a:t>نھایة</a:t>
            </a:r>
            <a:r>
              <a:rPr lang="ar-SA" dirty="0"/>
              <a:t> مدة </a:t>
            </a:r>
            <a:r>
              <a:rPr lang="ar-SA" dirty="0" smtClean="0"/>
              <a:t>العقد</a:t>
            </a:r>
            <a:endParaRPr lang="ar-SA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dirty="0" err="1" smtClean="0"/>
              <a:t>الجھه</a:t>
            </a:r>
            <a:r>
              <a:rPr lang="ar-SA" dirty="0" smtClean="0"/>
              <a:t> </a:t>
            </a:r>
            <a:r>
              <a:rPr lang="ar-SA" dirty="0"/>
              <a:t>التي تتحمل </a:t>
            </a:r>
            <a:r>
              <a:rPr lang="ar-SA" dirty="0" err="1" smtClean="0"/>
              <a:t>صیانة</a:t>
            </a:r>
            <a:r>
              <a:rPr lang="ar-SA" dirty="0" smtClean="0"/>
              <a:t> </a:t>
            </a:r>
            <a:r>
              <a:rPr lang="ar-SA" dirty="0"/>
              <a:t>الأصل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عقود الاستئجار: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err="1"/>
              <a:t>ھناك</a:t>
            </a:r>
            <a:r>
              <a:rPr lang="ar-SA" dirty="0"/>
              <a:t> عدة أنواع لعقود </a:t>
            </a:r>
            <a:r>
              <a:rPr lang="ar-SA" dirty="0" err="1"/>
              <a:t>الإستئجار</a:t>
            </a:r>
            <a:r>
              <a:rPr lang="ar-SA" dirty="0"/>
              <a:t> </a:t>
            </a:r>
            <a:r>
              <a:rPr lang="ar-SA" dirty="0" err="1"/>
              <a:t>أھمھا</a:t>
            </a:r>
            <a:r>
              <a:rPr lang="ar-SA" dirty="0"/>
              <a:t> :</a:t>
            </a:r>
          </a:p>
          <a:p>
            <a:r>
              <a:rPr lang="ar-SA" dirty="0"/>
              <a:t>- </a:t>
            </a:r>
            <a:r>
              <a:rPr lang="ar-SA" dirty="0" err="1"/>
              <a:t>الإستئجار</a:t>
            </a:r>
            <a:r>
              <a:rPr lang="ar-SA" dirty="0"/>
              <a:t> </a:t>
            </a:r>
            <a:r>
              <a:rPr lang="ar-SA" dirty="0" err="1"/>
              <a:t>التمویلي</a:t>
            </a:r>
            <a:endParaRPr lang="ar-SA" dirty="0"/>
          </a:p>
          <a:p>
            <a:r>
              <a:rPr lang="ar-SA" dirty="0"/>
              <a:t>- </a:t>
            </a:r>
            <a:r>
              <a:rPr lang="ar-SA" dirty="0" err="1"/>
              <a:t>الإستئجار</a:t>
            </a:r>
            <a:r>
              <a:rPr lang="ar-SA" dirty="0"/>
              <a:t> </a:t>
            </a:r>
            <a:r>
              <a:rPr lang="ar-SA" dirty="0" err="1"/>
              <a:t>التشغیلي</a:t>
            </a:r>
            <a:endParaRPr lang="ar-SA" dirty="0"/>
          </a:p>
          <a:p>
            <a:r>
              <a:rPr lang="ar-SA" dirty="0"/>
              <a:t>- </a:t>
            </a:r>
            <a:r>
              <a:rPr lang="ar-SA" dirty="0" err="1"/>
              <a:t>الإستئجار</a:t>
            </a:r>
            <a:r>
              <a:rPr lang="ar-SA" dirty="0"/>
              <a:t> المقرون أو المرتبط برافعة </a:t>
            </a:r>
            <a:r>
              <a:rPr lang="ar-SA" dirty="0" err="1"/>
              <a:t>التمویل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276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الاستئجار التمويلي: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600201"/>
            <a:ext cx="9109562" cy="4525963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dirty="0" smtClean="0"/>
              <a:t> </a:t>
            </a:r>
            <a:r>
              <a:rPr lang="ar-SA" sz="2400" dirty="0" err="1" smtClean="0">
                <a:cs typeface="+mj-cs"/>
              </a:rPr>
              <a:t>یمثل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ھذا</a:t>
            </a:r>
            <a:r>
              <a:rPr lang="ar-SA" sz="2400" dirty="0">
                <a:cs typeface="+mj-cs"/>
              </a:rPr>
              <a:t> النوع من </a:t>
            </a:r>
            <a:r>
              <a:rPr lang="ar-SA" sz="2400" dirty="0" err="1">
                <a:cs typeface="+mj-cs"/>
              </a:rPr>
              <a:t>الإستئجار</a:t>
            </a:r>
            <a:r>
              <a:rPr lang="ar-SA" sz="2400" dirty="0">
                <a:cs typeface="+mj-cs"/>
              </a:rPr>
              <a:t> عقدا </a:t>
            </a:r>
            <a:r>
              <a:rPr lang="ar-SA" sz="2400" dirty="0" err="1">
                <a:cs typeface="+mj-cs"/>
              </a:rPr>
              <a:t>بین</a:t>
            </a:r>
            <a:r>
              <a:rPr lang="ar-SA" sz="2400" dirty="0">
                <a:cs typeface="+mj-cs"/>
              </a:rPr>
              <a:t> المستأجر والمؤجر </a:t>
            </a:r>
            <a:r>
              <a:rPr lang="ar-SA" sz="2400" dirty="0" err="1">
                <a:cs typeface="+mj-cs"/>
              </a:rPr>
              <a:t>یلتزم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بموجبه المستأجر بدفع </a:t>
            </a:r>
            <a:r>
              <a:rPr lang="ar-SA" sz="2400" dirty="0">
                <a:cs typeface="+mj-cs"/>
              </a:rPr>
              <a:t>أقساط </a:t>
            </a:r>
            <a:r>
              <a:rPr lang="ar-SA" sz="2400" dirty="0" err="1" smtClean="0">
                <a:cs typeface="+mj-cs"/>
              </a:rPr>
              <a:t>مالیة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للمؤجر </a:t>
            </a:r>
            <a:r>
              <a:rPr lang="ar-SA" sz="2400" dirty="0" err="1">
                <a:cs typeface="+mj-cs"/>
              </a:rPr>
              <a:t>نظیر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استخدامه </a:t>
            </a:r>
            <a:r>
              <a:rPr lang="ar-SA" sz="2400" dirty="0">
                <a:cs typeface="+mj-cs"/>
              </a:rPr>
              <a:t>للأصل ، </a:t>
            </a:r>
            <a:r>
              <a:rPr lang="ar-SA" sz="2400" dirty="0" err="1">
                <a:cs typeface="+mj-cs"/>
              </a:rPr>
              <a:t>بحیث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مجموع </a:t>
            </a:r>
            <a:r>
              <a:rPr lang="ar-SA" sz="2400" dirty="0" err="1" smtClean="0">
                <a:cs typeface="+mj-cs"/>
              </a:rPr>
              <a:t>ھذه</a:t>
            </a:r>
            <a:r>
              <a:rPr lang="ar-SA" sz="2400" dirty="0" smtClean="0">
                <a:cs typeface="+mj-cs"/>
              </a:rPr>
              <a:t> الأقساط </a:t>
            </a:r>
            <a:r>
              <a:rPr lang="ar-SA" sz="2400" dirty="0" err="1" smtClean="0">
                <a:cs typeface="+mj-cs"/>
              </a:rPr>
              <a:t>المالیة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یغطي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قیمة</a:t>
            </a:r>
            <a:r>
              <a:rPr lang="ar-SA" sz="2400" dirty="0">
                <a:cs typeface="+mj-cs"/>
              </a:rPr>
              <a:t> الأصل </a:t>
            </a:r>
            <a:r>
              <a:rPr lang="ar-SA" sz="2400" dirty="0" smtClean="0">
                <a:cs typeface="+mj-cs"/>
              </a:rPr>
              <a:t>بالإضافة </a:t>
            </a:r>
            <a:r>
              <a:rPr lang="ar-SA" sz="2400" dirty="0">
                <a:cs typeface="+mj-cs"/>
              </a:rPr>
              <a:t>إلى </a:t>
            </a:r>
            <a:r>
              <a:rPr lang="ar-SA" sz="2400" dirty="0" err="1">
                <a:cs typeface="+mj-cs"/>
              </a:rPr>
              <a:t>تحقیق</a:t>
            </a:r>
            <a:r>
              <a:rPr lang="ar-SA" sz="2400" dirty="0">
                <a:cs typeface="+mj-cs"/>
              </a:rPr>
              <a:t> عائد مناسب </a:t>
            </a:r>
            <a:r>
              <a:rPr lang="ar-SA" sz="2400" dirty="0" smtClean="0">
                <a:cs typeface="+mj-cs"/>
              </a:rPr>
              <a:t>للمؤجر.</a:t>
            </a:r>
          </a:p>
          <a:p>
            <a:r>
              <a:rPr lang="ar-SA" sz="2400" dirty="0" smtClean="0">
                <a:cs typeface="+mj-cs"/>
              </a:rPr>
              <a:t>خصائص </a:t>
            </a:r>
            <a:r>
              <a:rPr lang="ar-SA" sz="2400" dirty="0" err="1">
                <a:cs typeface="+mj-cs"/>
              </a:rPr>
              <a:t>ھذا</a:t>
            </a:r>
            <a:r>
              <a:rPr lang="ar-SA" sz="2400" dirty="0">
                <a:cs typeface="+mj-cs"/>
              </a:rPr>
              <a:t> النوع من </a:t>
            </a:r>
            <a:r>
              <a:rPr lang="ar-SA" sz="2400" dirty="0" err="1">
                <a:cs typeface="+mj-cs"/>
              </a:rPr>
              <a:t>الإستئجار</a:t>
            </a:r>
            <a:r>
              <a:rPr lang="ar-SA" sz="2400" dirty="0">
                <a:cs typeface="+mj-cs"/>
              </a:rPr>
              <a:t> </a:t>
            </a:r>
            <a:r>
              <a:rPr lang="ar-SA" dirty="0" smtClean="0"/>
              <a:t>:</a:t>
            </a:r>
          </a:p>
          <a:p>
            <a:r>
              <a:rPr lang="ar-SA" sz="2400" dirty="0" smtClean="0">
                <a:cs typeface="+mj-cs"/>
              </a:rPr>
              <a:t>1- أنه </a:t>
            </a:r>
            <a:r>
              <a:rPr lang="ar-SA" sz="2400" dirty="0">
                <a:cs typeface="+mj-cs"/>
              </a:rPr>
              <a:t>لا </a:t>
            </a:r>
            <a:r>
              <a:rPr lang="ar-SA" sz="2400" dirty="0" err="1">
                <a:cs typeface="+mj-cs"/>
              </a:rPr>
              <a:t>یمكن</a:t>
            </a:r>
            <a:r>
              <a:rPr lang="ar-SA" sz="2400" dirty="0">
                <a:cs typeface="+mj-cs"/>
              </a:rPr>
              <a:t> إلغاؤه ، وإذا أراد المستأجر فعل ذلك ، </a:t>
            </a:r>
            <a:r>
              <a:rPr lang="ar-SA" sz="2400" dirty="0" err="1" smtClean="0">
                <a:cs typeface="+mj-cs"/>
              </a:rPr>
              <a:t>فعلیة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أن </a:t>
            </a:r>
            <a:r>
              <a:rPr lang="ar-SA" sz="2400" dirty="0" err="1">
                <a:cs typeface="+mj-cs"/>
              </a:rPr>
              <a:t>یدفع</a:t>
            </a:r>
            <a:r>
              <a:rPr lang="ar-SA" sz="2400" dirty="0">
                <a:cs typeface="+mj-cs"/>
              </a:rPr>
              <a:t> ما تبقى</a:t>
            </a:r>
          </a:p>
          <a:p>
            <a:r>
              <a:rPr lang="ar-SA" sz="2400" dirty="0">
                <a:cs typeface="+mj-cs"/>
              </a:rPr>
              <a:t>من </a:t>
            </a:r>
            <a:r>
              <a:rPr lang="ar-SA" sz="2400" dirty="0" err="1">
                <a:cs typeface="+mj-cs"/>
              </a:rPr>
              <a:t>قیمة</a:t>
            </a:r>
            <a:r>
              <a:rPr lang="ar-SA" sz="2400" dirty="0">
                <a:cs typeface="+mj-cs"/>
              </a:rPr>
              <a:t> العقد </a:t>
            </a:r>
            <a:r>
              <a:rPr lang="ar-SA" sz="2400" dirty="0" smtClean="0">
                <a:cs typeface="+mj-cs"/>
              </a:rPr>
              <a:t>دفعة </a:t>
            </a:r>
            <a:r>
              <a:rPr lang="ar-SA" sz="2400" dirty="0">
                <a:cs typeface="+mj-cs"/>
              </a:rPr>
              <a:t>واحده . وإذا تخلف المستأجر </a:t>
            </a:r>
            <a:r>
              <a:rPr lang="ar-SA" sz="2400" dirty="0" smtClean="0">
                <a:cs typeface="+mj-cs"/>
              </a:rPr>
              <a:t>عن السداد فإن ذلك من</a:t>
            </a:r>
            <a:endParaRPr lang="ar-SA" sz="2400" dirty="0">
              <a:cs typeface="+mj-cs"/>
            </a:endParaRPr>
          </a:p>
          <a:p>
            <a:r>
              <a:rPr lang="ar-SA" sz="2400" dirty="0" smtClean="0">
                <a:cs typeface="+mj-cs"/>
              </a:rPr>
              <a:t>شأنه </a:t>
            </a:r>
            <a:r>
              <a:rPr lang="ar-SA" sz="2400" dirty="0">
                <a:cs typeface="+mj-cs"/>
              </a:rPr>
              <a:t>أن </a:t>
            </a:r>
            <a:r>
              <a:rPr lang="ar-SA" sz="2400" dirty="0" err="1">
                <a:cs typeface="+mj-cs"/>
              </a:rPr>
              <a:t>یؤدي</a:t>
            </a:r>
            <a:r>
              <a:rPr lang="ar-SA" sz="2400" dirty="0">
                <a:cs typeface="+mj-cs"/>
              </a:rPr>
              <a:t> إلى </a:t>
            </a:r>
            <a:r>
              <a:rPr lang="ar-SA" sz="2400" dirty="0" smtClean="0">
                <a:cs typeface="+mj-cs"/>
              </a:rPr>
              <a:t>إفلاسه.</a:t>
            </a:r>
            <a:endParaRPr lang="ar-SA" sz="2400" dirty="0">
              <a:cs typeface="+mj-cs"/>
            </a:endParaRPr>
          </a:p>
          <a:p>
            <a:r>
              <a:rPr lang="ar-SA" sz="2400" dirty="0">
                <a:cs typeface="+mj-cs"/>
              </a:rPr>
              <a:t>٢- </a:t>
            </a:r>
            <a:r>
              <a:rPr lang="ar-SA" sz="2400" dirty="0" err="1">
                <a:cs typeface="+mj-cs"/>
              </a:rPr>
              <a:t>یتحمل</a:t>
            </a:r>
            <a:r>
              <a:rPr lang="ar-SA" sz="2400" dirty="0">
                <a:cs typeface="+mj-cs"/>
              </a:rPr>
              <a:t> المستأجر </a:t>
            </a:r>
            <a:r>
              <a:rPr lang="ar-SA" sz="2400" dirty="0" smtClean="0">
                <a:cs typeface="+mj-cs"/>
              </a:rPr>
              <a:t>صيانة </a:t>
            </a:r>
            <a:r>
              <a:rPr lang="ar-SA" sz="2400" dirty="0">
                <a:cs typeface="+mj-cs"/>
              </a:rPr>
              <a:t>الأصل ، وكذلك نفقات </a:t>
            </a:r>
            <a:r>
              <a:rPr lang="ar-SA" sz="2400" dirty="0" smtClean="0">
                <a:cs typeface="+mj-cs"/>
              </a:rPr>
              <a:t>إيجار </a:t>
            </a:r>
            <a:r>
              <a:rPr lang="ar-SA" sz="2400" dirty="0">
                <a:cs typeface="+mj-cs"/>
              </a:rPr>
              <a:t>منخفض أو شراء</a:t>
            </a:r>
          </a:p>
          <a:p>
            <a:r>
              <a:rPr lang="ar-SA" sz="2400" dirty="0">
                <a:cs typeface="+mj-cs"/>
              </a:rPr>
              <a:t>الأصل </a:t>
            </a:r>
            <a:r>
              <a:rPr lang="ar-SA" sz="2400" dirty="0" smtClean="0">
                <a:cs typeface="+mj-cs"/>
              </a:rPr>
              <a:t>التأمين والضرائب.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63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الاستئجار التمويلي: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609600" y="1447801"/>
            <a:ext cx="8804762" cy="4678364"/>
          </a:xfrm>
        </p:spPr>
        <p:txBody>
          <a:bodyPr/>
          <a:lstStyle/>
          <a:p>
            <a:pPr marL="342900" indent="-457200">
              <a:buFont typeface="Courier New" panose="02070309020205020404" pitchFamily="49" charset="0"/>
              <a:buChar char="o"/>
            </a:pPr>
            <a:r>
              <a:rPr lang="ar-SA" sz="2400" dirty="0" smtClean="0">
                <a:cs typeface="+mj-cs"/>
              </a:rPr>
              <a:t>يمكن للاستئجار التمويلي أن يأخذ شكلين </a:t>
            </a:r>
            <a:r>
              <a:rPr lang="ar-SA" sz="2400" dirty="0" err="1" smtClean="0">
                <a:cs typeface="+mj-cs"/>
              </a:rPr>
              <a:t>مختلفيين</a:t>
            </a:r>
            <a:r>
              <a:rPr lang="ar-SA" sz="2400" dirty="0" smtClean="0">
                <a:cs typeface="+mj-cs"/>
              </a:rPr>
              <a:t>: </a:t>
            </a:r>
          </a:p>
          <a:p>
            <a:r>
              <a:rPr lang="ar-SA" sz="2400" dirty="0" smtClean="0">
                <a:cs typeface="+mj-cs"/>
              </a:rPr>
              <a:t>1- الاستئجار </a:t>
            </a:r>
            <a:r>
              <a:rPr lang="ar-SA" sz="2400" dirty="0">
                <a:cs typeface="+mj-cs"/>
              </a:rPr>
              <a:t>عن </a:t>
            </a:r>
            <a:r>
              <a:rPr lang="ar-SA" sz="2400" dirty="0" smtClean="0">
                <a:cs typeface="+mj-cs"/>
              </a:rPr>
              <a:t>طريق بيع الأصل ومن ثم إعادة استئجار هذا الأصل:</a:t>
            </a:r>
            <a:endParaRPr lang="ar-SA" sz="2400" dirty="0"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حیث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تقوم شركة ما </a:t>
            </a:r>
            <a:r>
              <a:rPr lang="ar-SA" sz="2400" dirty="0" smtClean="0">
                <a:cs typeface="+mj-cs"/>
              </a:rPr>
              <a:t>ببيع إحدى أصولها إلى مؤسسة أخرى بسعر </a:t>
            </a:r>
            <a:r>
              <a:rPr lang="ar-SA" sz="2400" dirty="0">
                <a:cs typeface="+mj-cs"/>
              </a:rPr>
              <a:t>سوقي عادل </a:t>
            </a:r>
            <a:r>
              <a:rPr lang="ar-SA" sz="2400" dirty="0" err="1">
                <a:cs typeface="+mj-cs"/>
              </a:rPr>
              <a:t>یتفق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علیة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وتستلم المبلغ نقدا ، وفي نفس الوقت </a:t>
            </a:r>
            <a:r>
              <a:rPr lang="ar-SA" sz="2400" dirty="0" smtClean="0">
                <a:cs typeface="+mj-cs"/>
              </a:rPr>
              <a:t>تقوم </a:t>
            </a:r>
            <a:r>
              <a:rPr lang="ar-SA" sz="2400" dirty="0" err="1" smtClean="0">
                <a:cs typeface="+mj-cs"/>
              </a:rPr>
              <a:t>بإستئجار</a:t>
            </a:r>
            <a:r>
              <a:rPr lang="ar-SA" sz="2400" dirty="0" smtClean="0">
                <a:cs typeface="+mj-cs"/>
              </a:rPr>
              <a:t> نفس الأصل </a:t>
            </a:r>
            <a:r>
              <a:rPr lang="ar-SA" sz="2400" dirty="0">
                <a:cs typeface="+mj-cs"/>
              </a:rPr>
              <a:t>من </a:t>
            </a:r>
            <a:r>
              <a:rPr lang="ar-SA" sz="2400" dirty="0" err="1" smtClean="0">
                <a:cs typeface="+mj-cs"/>
              </a:rPr>
              <a:t>الجھه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المشتریه</a:t>
            </a:r>
            <a:r>
              <a:rPr lang="ar-SA" sz="2400" dirty="0" smtClean="0">
                <a:cs typeface="+mj-cs"/>
              </a:rPr>
              <a:t> للأصل </a:t>
            </a: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ومن </a:t>
            </a:r>
            <a:r>
              <a:rPr lang="ar-SA" sz="2400" dirty="0" smtClean="0">
                <a:cs typeface="+mj-cs"/>
              </a:rPr>
              <a:t>خصائص هذه الطريقة </a:t>
            </a:r>
            <a:r>
              <a:rPr lang="ar-SA" sz="2400" dirty="0">
                <a:cs typeface="+mj-cs"/>
              </a:rPr>
              <a:t>:</a:t>
            </a:r>
          </a:p>
          <a:p>
            <a:pPr marL="228600" indent="-342900">
              <a:buFont typeface="Wingdings" panose="05000000000000000000" pitchFamily="2" charset="2"/>
              <a:buChar char="v"/>
            </a:pPr>
            <a:r>
              <a:rPr lang="ar-SA" sz="2400" dirty="0">
                <a:cs typeface="+mj-cs"/>
              </a:rPr>
              <a:t>دفعات </a:t>
            </a:r>
            <a:r>
              <a:rPr lang="ar-SA" sz="2400" dirty="0" err="1">
                <a:cs typeface="+mj-cs"/>
              </a:rPr>
              <a:t>الإیجار</a:t>
            </a:r>
            <a:r>
              <a:rPr lang="ar-SA" sz="2400" dirty="0">
                <a:cs typeface="+mj-cs"/>
              </a:rPr>
              <a:t> ستغطي سعر الأصل المدفوع علاوة على </a:t>
            </a:r>
            <a:r>
              <a:rPr lang="ar-SA" sz="2400" dirty="0" err="1">
                <a:cs typeface="+mj-cs"/>
              </a:rPr>
              <a:t>تحقیق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عائد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مناسب </a:t>
            </a:r>
            <a:r>
              <a:rPr lang="ar-SA" sz="2400" dirty="0">
                <a:cs typeface="+mj-cs"/>
              </a:rPr>
              <a:t>للمؤجر</a:t>
            </a:r>
          </a:p>
          <a:p>
            <a:pPr marL="228600" indent="-342900">
              <a:buFont typeface="Wingdings" panose="05000000000000000000" pitchFamily="2" charset="2"/>
              <a:buChar char="v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یوفر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ھذا</a:t>
            </a:r>
            <a:r>
              <a:rPr lang="ar-SA" sz="2400" dirty="0">
                <a:cs typeface="+mj-cs"/>
              </a:rPr>
              <a:t> النوع من </a:t>
            </a:r>
            <a:r>
              <a:rPr lang="ar-SA" sz="2400" dirty="0" smtClean="0">
                <a:cs typeface="+mj-cs"/>
              </a:rPr>
              <a:t>الاستئجار </a:t>
            </a:r>
            <a:r>
              <a:rPr lang="ar-SA" sz="2400" dirty="0" err="1" smtClean="0">
                <a:cs typeface="+mj-cs"/>
              </a:rPr>
              <a:t>سیولة</a:t>
            </a:r>
            <a:r>
              <a:rPr lang="ar-SA" sz="2400" dirty="0" smtClean="0">
                <a:cs typeface="+mj-cs"/>
              </a:rPr>
              <a:t> معتبرة للشركة </a:t>
            </a:r>
            <a:r>
              <a:rPr lang="ar-SA" sz="2400" dirty="0" err="1">
                <a:cs typeface="+mj-cs"/>
              </a:rPr>
              <a:t>یمكنھا</a:t>
            </a:r>
            <a:r>
              <a:rPr lang="ar-SA" sz="2400" dirty="0">
                <a:cs typeface="+mj-cs"/>
              </a:rPr>
              <a:t> أن تمول </a:t>
            </a:r>
            <a:r>
              <a:rPr lang="ar-SA" sz="2400" dirty="0" err="1">
                <a:cs typeface="+mj-cs"/>
              </a:rPr>
              <a:t>بھا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استثماراتھا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أو </a:t>
            </a:r>
            <a:r>
              <a:rPr lang="ar-SA" sz="2400" dirty="0" smtClean="0">
                <a:cs typeface="+mj-cs"/>
              </a:rPr>
              <a:t>تسديد </a:t>
            </a:r>
            <a:r>
              <a:rPr lang="ar-SA" sz="2400" dirty="0" err="1" smtClean="0">
                <a:cs typeface="+mj-cs"/>
              </a:rPr>
              <a:t>دیونها</a:t>
            </a:r>
            <a:r>
              <a:rPr lang="ar-SA" sz="2400" dirty="0" smtClean="0">
                <a:cs typeface="+mj-cs"/>
              </a:rPr>
              <a:t>. 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14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533400" y="1524001"/>
            <a:ext cx="8880962" cy="4602164"/>
          </a:xfrm>
        </p:spPr>
        <p:txBody>
          <a:bodyPr/>
          <a:lstStyle/>
          <a:p>
            <a:r>
              <a:rPr lang="ar-SA" sz="2400" dirty="0" smtClean="0">
                <a:cs typeface="+mj-cs"/>
              </a:rPr>
              <a:t>2- </a:t>
            </a:r>
            <a:r>
              <a:rPr lang="ar-SA" sz="2400" dirty="0" err="1" smtClean="0">
                <a:cs typeface="+mj-cs"/>
              </a:rPr>
              <a:t>الإستئجار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المباشر :</a:t>
            </a:r>
          </a:p>
          <a:p>
            <a:r>
              <a:rPr lang="ar-SA" sz="2400" dirty="0" err="1">
                <a:cs typeface="+mj-cs"/>
              </a:rPr>
              <a:t>یسمح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ھذا</a:t>
            </a:r>
            <a:r>
              <a:rPr lang="ar-SA" sz="2400" dirty="0">
                <a:cs typeface="+mj-cs"/>
              </a:rPr>
              <a:t> النوع من </a:t>
            </a:r>
            <a:r>
              <a:rPr lang="ar-SA" sz="2400" dirty="0" smtClean="0">
                <a:cs typeface="+mj-cs"/>
              </a:rPr>
              <a:t>الاستئجار للمنشأة </a:t>
            </a:r>
            <a:r>
              <a:rPr lang="ar-SA" sz="2400" dirty="0">
                <a:cs typeface="+mj-cs"/>
              </a:rPr>
              <a:t>بالحصول على أصل لا </a:t>
            </a:r>
            <a:r>
              <a:rPr lang="ar-SA" sz="2400" dirty="0" smtClean="0">
                <a:cs typeface="+mj-cs"/>
              </a:rPr>
              <a:t>تملكه </a:t>
            </a:r>
            <a:r>
              <a:rPr lang="ar-SA" sz="2400" dirty="0" err="1">
                <a:cs typeface="+mj-cs"/>
              </a:rPr>
              <a:t>حیث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:</a:t>
            </a: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تقوم المنشأة </a:t>
            </a:r>
            <a:r>
              <a:rPr lang="ar-SA" sz="2400" dirty="0" err="1" smtClean="0">
                <a:cs typeface="+mj-cs"/>
              </a:rPr>
              <a:t>بتحدید</a:t>
            </a:r>
            <a:r>
              <a:rPr lang="ar-SA" sz="2400" dirty="0" smtClean="0">
                <a:cs typeface="+mj-cs"/>
              </a:rPr>
              <a:t> الأصل الذي ترغب في الحصول </a:t>
            </a:r>
            <a:r>
              <a:rPr lang="ar-SA" sz="2400" dirty="0" err="1" smtClean="0">
                <a:cs typeface="+mj-cs"/>
              </a:rPr>
              <a:t>علیه</a:t>
            </a:r>
            <a:endParaRPr lang="ar-SA" sz="2400" dirty="0" smtClean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تتفق </a:t>
            </a:r>
            <a:r>
              <a:rPr lang="ar-SA" sz="2400" dirty="0">
                <a:cs typeface="+mj-cs"/>
              </a:rPr>
              <a:t>مع المالك على السعر </a:t>
            </a:r>
            <a:r>
              <a:rPr lang="ar-SA" sz="2400" dirty="0" err="1">
                <a:cs typeface="+mj-cs"/>
              </a:rPr>
              <a:t>وتاریخ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التسلیم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>
                <a:cs typeface="+mj-cs"/>
              </a:rPr>
              <a:t>تقوم </a:t>
            </a:r>
            <a:r>
              <a:rPr lang="ar-SA" sz="2400" dirty="0" smtClean="0">
                <a:cs typeface="+mj-cs"/>
              </a:rPr>
              <a:t>المنشأة بترتيبات </a:t>
            </a:r>
            <a:r>
              <a:rPr lang="ar-SA" sz="2400" dirty="0">
                <a:cs typeface="+mj-cs"/>
              </a:rPr>
              <a:t>مع </a:t>
            </a:r>
            <a:r>
              <a:rPr lang="ar-SA" sz="2400" dirty="0" smtClean="0">
                <a:cs typeface="+mj-cs"/>
              </a:rPr>
              <a:t>مؤسسة </a:t>
            </a:r>
            <a:r>
              <a:rPr lang="ar-SA" sz="2400" dirty="0" err="1" smtClean="0">
                <a:cs typeface="+mj-cs"/>
              </a:rPr>
              <a:t>تمویلیة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( البنك مثلا ) ، </a:t>
            </a:r>
            <a:r>
              <a:rPr lang="ar-SA" sz="2400" dirty="0" err="1">
                <a:cs typeface="+mj-cs"/>
              </a:rPr>
              <a:t>حیث</a:t>
            </a:r>
            <a:r>
              <a:rPr lang="ar-SA" sz="2400" dirty="0">
                <a:cs typeface="+mj-cs"/>
              </a:rPr>
              <a:t> تتولى </a:t>
            </a:r>
            <a:r>
              <a:rPr lang="ar-SA" sz="2400" dirty="0" err="1" smtClean="0">
                <a:cs typeface="+mj-cs"/>
              </a:rPr>
              <a:t>الأخیره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شراء الأصل من المالك </a:t>
            </a:r>
            <a:r>
              <a:rPr lang="ar-SA" sz="2400" dirty="0" err="1" smtClean="0">
                <a:cs typeface="+mj-cs"/>
              </a:rPr>
              <a:t>الرئیسي</a:t>
            </a:r>
            <a:r>
              <a:rPr lang="ar-SA" sz="2400" dirty="0" smtClean="0">
                <a:cs typeface="+mj-cs"/>
              </a:rPr>
              <a:t>.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>
                <a:cs typeface="+mj-cs"/>
              </a:rPr>
              <a:t>تقوم </a:t>
            </a:r>
            <a:r>
              <a:rPr lang="ar-SA" sz="2400" dirty="0" smtClean="0">
                <a:cs typeface="+mj-cs"/>
              </a:rPr>
              <a:t>المنشأة </a:t>
            </a:r>
            <a:r>
              <a:rPr lang="ar-SA" sz="2400" dirty="0">
                <a:cs typeface="+mj-cs"/>
              </a:rPr>
              <a:t>في نفس الوقت </a:t>
            </a:r>
            <a:r>
              <a:rPr lang="ar-SA" sz="2400" dirty="0" err="1">
                <a:cs typeface="+mj-cs"/>
              </a:rPr>
              <a:t>بتوقیع</a:t>
            </a:r>
            <a:r>
              <a:rPr lang="ar-SA" sz="2400" dirty="0">
                <a:cs typeface="+mj-cs"/>
              </a:rPr>
              <a:t> عقد استئجار مع </a:t>
            </a:r>
            <a:r>
              <a:rPr lang="ar-SA" sz="2400" dirty="0" smtClean="0">
                <a:cs typeface="+mj-cs"/>
              </a:rPr>
              <a:t>المؤسسة </a:t>
            </a:r>
            <a:r>
              <a:rPr lang="ar-SA" sz="2400" dirty="0" err="1" smtClean="0">
                <a:cs typeface="+mj-cs"/>
              </a:rPr>
              <a:t>التمویلیة</a:t>
            </a:r>
            <a:r>
              <a:rPr lang="ar-SA" sz="2400" dirty="0" smtClean="0">
                <a:cs typeface="+mj-cs"/>
              </a:rPr>
              <a:t> </a:t>
            </a: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وفقا </a:t>
            </a:r>
            <a:r>
              <a:rPr lang="ar-SA" sz="2400" dirty="0" err="1">
                <a:cs typeface="+mj-cs"/>
              </a:rPr>
              <a:t>لھذا</a:t>
            </a:r>
            <a:r>
              <a:rPr lang="ar-SA" sz="2400" dirty="0">
                <a:cs typeface="+mj-cs"/>
              </a:rPr>
              <a:t> العقد </a:t>
            </a:r>
            <a:r>
              <a:rPr lang="ar-SA" sz="2400" dirty="0" err="1">
                <a:cs typeface="+mj-cs"/>
              </a:rPr>
              <a:t>ینبغي</a:t>
            </a:r>
            <a:r>
              <a:rPr lang="ar-SA" sz="2400" dirty="0">
                <a:cs typeface="+mj-cs"/>
              </a:rPr>
              <a:t> على </a:t>
            </a:r>
            <a:r>
              <a:rPr lang="ar-SA" sz="2400" dirty="0" smtClean="0">
                <a:cs typeface="+mj-cs"/>
              </a:rPr>
              <a:t>المنشأة المستأجرة </a:t>
            </a:r>
            <a:r>
              <a:rPr lang="ar-SA" sz="2400" dirty="0">
                <a:cs typeface="+mj-cs"/>
              </a:rPr>
              <a:t>دفع كامل </a:t>
            </a:r>
            <a:r>
              <a:rPr lang="ar-SA" sz="2400" dirty="0" err="1">
                <a:cs typeface="+mj-cs"/>
              </a:rPr>
              <a:t>قیمة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الأصل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مضافا </a:t>
            </a:r>
            <a:r>
              <a:rPr lang="ar-SA" sz="2400" dirty="0" err="1" smtClean="0">
                <a:cs typeface="+mj-cs"/>
              </a:rPr>
              <a:t>إلیة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عائد مناسب </a:t>
            </a:r>
            <a:r>
              <a:rPr lang="ar-SA" sz="2400" dirty="0" smtClean="0">
                <a:cs typeface="+mj-cs"/>
              </a:rPr>
              <a:t>للمؤجر.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err="1" smtClean="0">
                <a:cs typeface="+mj-cs"/>
              </a:rPr>
              <a:t>یتحمل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المستأجر كافة نفقات </a:t>
            </a:r>
            <a:r>
              <a:rPr lang="ar-SA" sz="2400" dirty="0" smtClean="0">
                <a:cs typeface="+mj-cs"/>
              </a:rPr>
              <a:t>التأمين والصيانة والضرائب.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43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الاستئجار التشغيلي: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524001"/>
            <a:ext cx="8957162" cy="4602164"/>
          </a:xfrm>
        </p:spPr>
        <p:txBody>
          <a:bodyPr/>
          <a:lstStyle/>
          <a:p>
            <a:r>
              <a:rPr lang="ar-SA" sz="2400" dirty="0" err="1"/>
              <a:t>یطلق</a:t>
            </a:r>
            <a:r>
              <a:rPr lang="ar-SA" sz="2400" dirty="0"/>
              <a:t> </a:t>
            </a:r>
            <a:r>
              <a:rPr lang="ar-SA" sz="2400" dirty="0" err="1" smtClean="0"/>
              <a:t>علیه</a:t>
            </a:r>
            <a:r>
              <a:rPr lang="ar-SA" sz="2400" dirty="0" smtClean="0"/>
              <a:t> أحيانا </a:t>
            </a:r>
            <a:r>
              <a:rPr lang="ar-SA" sz="2400" dirty="0"/>
              <a:t>عقد استئجار الخدمات ، </a:t>
            </a:r>
            <a:r>
              <a:rPr lang="ar-SA" sz="2400" dirty="0" err="1" smtClean="0"/>
              <a:t>لأنة</a:t>
            </a:r>
            <a:r>
              <a:rPr lang="ar-SA" sz="2400" dirty="0" smtClean="0"/>
              <a:t> </a:t>
            </a:r>
            <a:r>
              <a:rPr lang="ar-SA" sz="2400" dirty="0" err="1"/>
              <a:t>یرتبط</a:t>
            </a:r>
            <a:r>
              <a:rPr lang="ar-SA" sz="2400" dirty="0"/>
              <a:t> أساسا باستئجار </a:t>
            </a:r>
            <a:r>
              <a:rPr lang="ar-SA" sz="2400" dirty="0" err="1" smtClean="0"/>
              <a:t>التجھیزات</a:t>
            </a:r>
            <a:r>
              <a:rPr lang="ar-SA" sz="2400" dirty="0"/>
              <a:t> </a:t>
            </a:r>
            <a:r>
              <a:rPr lang="ar-SA" sz="2400" dirty="0" smtClean="0"/>
              <a:t>والخدمات </a:t>
            </a:r>
            <a:r>
              <a:rPr lang="ar-SA" sz="2400" dirty="0"/>
              <a:t>مثل </a:t>
            </a:r>
            <a:r>
              <a:rPr lang="ar-SA" sz="2400" dirty="0" err="1"/>
              <a:t>السیارات</a:t>
            </a:r>
            <a:r>
              <a:rPr lang="ar-SA" sz="2400" dirty="0"/>
              <a:t> </a:t>
            </a:r>
            <a:r>
              <a:rPr lang="ar-SA" sz="2400" dirty="0" err="1"/>
              <a:t>وماكینات</a:t>
            </a:r>
            <a:r>
              <a:rPr lang="ar-SA" sz="2400" dirty="0"/>
              <a:t> </a:t>
            </a:r>
            <a:r>
              <a:rPr lang="ar-SA" sz="2400" dirty="0" err="1"/>
              <a:t>التصویر</a:t>
            </a:r>
            <a:r>
              <a:rPr lang="ar-SA" sz="2400" dirty="0"/>
              <a:t> والحاسبات </a:t>
            </a:r>
            <a:r>
              <a:rPr lang="ar-SA" sz="2400" dirty="0" err="1" smtClean="0"/>
              <a:t>الآلیة</a:t>
            </a:r>
            <a:r>
              <a:rPr lang="ar-SA" sz="2400" dirty="0" smtClean="0"/>
              <a:t> </a:t>
            </a:r>
            <a:r>
              <a:rPr lang="ar-SA" sz="2400" dirty="0"/>
              <a:t>. ووفقا </a:t>
            </a:r>
            <a:r>
              <a:rPr lang="ar-SA" sz="2400" dirty="0" err="1"/>
              <a:t>لھذا</a:t>
            </a:r>
            <a:r>
              <a:rPr lang="ar-SA" sz="2400" dirty="0"/>
              <a:t> </a:t>
            </a:r>
            <a:r>
              <a:rPr lang="ar-SA" sz="2400" dirty="0" smtClean="0"/>
              <a:t>النوع من </a:t>
            </a:r>
            <a:r>
              <a:rPr lang="ar-SA" sz="2400" dirty="0" err="1"/>
              <a:t>الإستئجار</a:t>
            </a:r>
            <a:r>
              <a:rPr lang="ar-SA" sz="2400" dirty="0"/>
              <a:t> ، </a:t>
            </a:r>
            <a:r>
              <a:rPr lang="ar-SA" sz="2400" dirty="0" err="1"/>
              <a:t>یقدم</a:t>
            </a:r>
            <a:r>
              <a:rPr lang="ar-SA" sz="2400" dirty="0"/>
              <a:t> المؤجر </a:t>
            </a:r>
            <a:r>
              <a:rPr lang="ar-SA" sz="2400" dirty="0" smtClean="0"/>
              <a:t>الخدمة المطلوبة </a:t>
            </a:r>
            <a:r>
              <a:rPr lang="ar-SA" sz="2400" dirty="0"/>
              <a:t>بما في ذلك </a:t>
            </a:r>
            <a:r>
              <a:rPr lang="ar-SA" sz="2400" dirty="0" err="1"/>
              <a:t>تكالیف</a:t>
            </a:r>
            <a:r>
              <a:rPr lang="ar-SA" sz="2400" dirty="0"/>
              <a:t> </a:t>
            </a:r>
            <a:r>
              <a:rPr lang="ar-SA" sz="2400" dirty="0" err="1" smtClean="0"/>
              <a:t>الصیانة</a:t>
            </a:r>
            <a:r>
              <a:rPr lang="ar-SA" sz="2400" dirty="0" smtClean="0"/>
              <a:t> </a:t>
            </a:r>
            <a:r>
              <a:rPr lang="ar-SA" sz="2400" dirty="0" err="1" smtClean="0"/>
              <a:t>الدوریة</a:t>
            </a:r>
            <a:r>
              <a:rPr lang="ar-SA" sz="2400" dirty="0"/>
              <a:t> </a:t>
            </a:r>
            <a:r>
              <a:rPr lang="ar-SA" sz="2400" dirty="0" err="1" smtClean="0"/>
              <a:t>والتأمین</a:t>
            </a:r>
            <a:r>
              <a:rPr lang="ar-SA" sz="2400" dirty="0" smtClean="0"/>
              <a:t> </a:t>
            </a:r>
            <a:r>
              <a:rPr lang="ar-SA" sz="2400" dirty="0"/>
              <a:t>والضرائب وذلك مقابل دفعات </a:t>
            </a:r>
            <a:r>
              <a:rPr lang="ar-SA" sz="2400" dirty="0" err="1" smtClean="0"/>
              <a:t>سنویة</a:t>
            </a:r>
            <a:r>
              <a:rPr lang="ar-SA" sz="2400" dirty="0" smtClean="0"/>
              <a:t> </a:t>
            </a:r>
            <a:r>
              <a:rPr lang="ar-SA" sz="2400" dirty="0" err="1"/>
              <a:t>یدفعھا</a:t>
            </a:r>
            <a:r>
              <a:rPr lang="ar-SA" sz="2400" dirty="0"/>
              <a:t> المستأجر للمؤجر </a:t>
            </a:r>
            <a:r>
              <a:rPr lang="ar-SA" sz="2400" dirty="0" err="1" smtClean="0"/>
              <a:t>نظیر</a:t>
            </a:r>
            <a:r>
              <a:rPr lang="ar-SA" sz="2400" dirty="0"/>
              <a:t> </a:t>
            </a:r>
            <a:r>
              <a:rPr lang="ar-SA" sz="2400" dirty="0" smtClean="0"/>
              <a:t>الانتفاع </a:t>
            </a:r>
            <a:r>
              <a:rPr lang="ar-SA" sz="2400" dirty="0"/>
              <a:t>بخدمة </a:t>
            </a:r>
            <a:r>
              <a:rPr lang="ar-SA" sz="2400" dirty="0" smtClean="0"/>
              <a:t>الأصل.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961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خصائص الاستئجار التشغيلي: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152400" y="1447801"/>
            <a:ext cx="9261962" cy="4678364"/>
          </a:xfrm>
        </p:spPr>
        <p:txBody>
          <a:bodyPr/>
          <a:lstStyle/>
          <a:p>
            <a:r>
              <a:rPr lang="ar-SA" sz="2400" dirty="0" smtClean="0">
                <a:cs typeface="+mj-cs"/>
              </a:rPr>
              <a:t>1- تكون </a:t>
            </a:r>
            <a:r>
              <a:rPr lang="ar-SA" sz="2400" dirty="0">
                <a:cs typeface="+mj-cs"/>
              </a:rPr>
              <a:t>مدة العقد أقل من العمر </a:t>
            </a:r>
            <a:r>
              <a:rPr lang="ar-SA" sz="2400" dirty="0" err="1">
                <a:cs typeface="+mj-cs"/>
              </a:rPr>
              <a:t>الإقتصادي</a:t>
            </a:r>
            <a:r>
              <a:rPr lang="ar-SA" sz="2400" dirty="0">
                <a:cs typeface="+mj-cs"/>
              </a:rPr>
              <a:t> للأصل</a:t>
            </a:r>
          </a:p>
          <a:p>
            <a:r>
              <a:rPr lang="ar-SA" sz="2400" dirty="0">
                <a:cs typeface="+mj-cs"/>
              </a:rPr>
              <a:t>٢- على المؤجر تكرار </a:t>
            </a:r>
            <a:r>
              <a:rPr lang="ar-SA" sz="2400" dirty="0" err="1">
                <a:cs typeface="+mj-cs"/>
              </a:rPr>
              <a:t>تأجیر</a:t>
            </a:r>
            <a:r>
              <a:rPr lang="ar-SA" sz="2400" dirty="0">
                <a:cs typeface="+mj-cs"/>
              </a:rPr>
              <a:t> الأصل لنفس </a:t>
            </a:r>
            <a:r>
              <a:rPr lang="ar-SA" sz="2400" dirty="0" err="1" smtClean="0">
                <a:cs typeface="+mj-cs"/>
              </a:rPr>
              <a:t>المستأجرأو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لغیره</a:t>
            </a:r>
            <a:r>
              <a:rPr lang="ar-SA" sz="2400" dirty="0">
                <a:cs typeface="+mj-cs"/>
              </a:rPr>
              <a:t> حتى </a:t>
            </a:r>
            <a:r>
              <a:rPr lang="ar-SA" sz="2400" dirty="0" err="1">
                <a:cs typeface="+mj-cs"/>
              </a:rPr>
              <a:t>یتمكن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من </a:t>
            </a:r>
            <a:r>
              <a:rPr lang="ar-SA" sz="2400" dirty="0" err="1" smtClean="0">
                <a:cs typeface="+mj-cs"/>
              </a:rPr>
              <a:t>تغطیة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تكلفة الأصل </a:t>
            </a:r>
            <a:r>
              <a:rPr lang="ar-SA" sz="2400" dirty="0" err="1">
                <a:cs typeface="+mj-cs"/>
              </a:rPr>
              <a:t>وتحقیق</a:t>
            </a:r>
            <a:r>
              <a:rPr lang="ar-SA" sz="2400" dirty="0">
                <a:cs typeface="+mj-cs"/>
              </a:rPr>
              <a:t> عائد </a:t>
            </a:r>
            <a:r>
              <a:rPr lang="ar-SA" sz="2400" dirty="0" smtClean="0">
                <a:cs typeface="+mj-cs"/>
              </a:rPr>
              <a:t>مناسب.</a:t>
            </a:r>
            <a:endParaRPr lang="ar-SA" sz="2400" dirty="0">
              <a:cs typeface="+mj-cs"/>
            </a:endParaRPr>
          </a:p>
          <a:p>
            <a:r>
              <a:rPr lang="ar-SA" sz="2400" dirty="0">
                <a:cs typeface="+mj-cs"/>
              </a:rPr>
              <a:t>٣- قد </a:t>
            </a:r>
            <a:r>
              <a:rPr lang="ar-SA" sz="2400" dirty="0" err="1">
                <a:cs typeface="+mj-cs"/>
              </a:rPr>
              <a:t>یشمل</a:t>
            </a:r>
            <a:r>
              <a:rPr lang="ar-SA" sz="2400" dirty="0">
                <a:cs typeface="+mj-cs"/>
              </a:rPr>
              <a:t> العقد بندا </a:t>
            </a:r>
            <a:r>
              <a:rPr lang="ar-SA" sz="2400" dirty="0" err="1">
                <a:cs typeface="+mj-cs"/>
              </a:rPr>
              <a:t>یمنح</a:t>
            </a:r>
            <a:r>
              <a:rPr lang="ar-SA" sz="2400" dirty="0">
                <a:cs typeface="+mj-cs"/>
              </a:rPr>
              <a:t> المستأجر إلغاء العقد قبل </a:t>
            </a:r>
            <a:r>
              <a:rPr lang="ar-SA" sz="2400" dirty="0" err="1" smtClean="0">
                <a:cs typeface="+mj-cs"/>
              </a:rPr>
              <a:t>نھایته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بعد منح </a:t>
            </a:r>
            <a:r>
              <a:rPr lang="ar-SA" sz="2400" dirty="0" smtClean="0">
                <a:cs typeface="+mj-cs"/>
              </a:rPr>
              <a:t>المؤجر فترة </a:t>
            </a:r>
            <a:r>
              <a:rPr lang="ar-SA" sz="2400" dirty="0">
                <a:cs typeface="+mj-cs"/>
              </a:rPr>
              <a:t>إنذار وقد </a:t>
            </a:r>
            <a:r>
              <a:rPr lang="ar-SA" sz="2400" dirty="0" err="1">
                <a:cs typeface="+mj-cs"/>
              </a:rPr>
              <a:t>یترتب</a:t>
            </a:r>
            <a:r>
              <a:rPr lang="ar-SA" sz="2400" dirty="0">
                <a:cs typeface="+mj-cs"/>
              </a:rPr>
              <a:t> على إلغاء العقد بعض </a:t>
            </a:r>
            <a:r>
              <a:rPr lang="ar-SA" sz="2400" dirty="0" err="1">
                <a:cs typeface="+mj-cs"/>
              </a:rPr>
              <a:t>التكالیف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المتمثلة </a:t>
            </a:r>
            <a:r>
              <a:rPr lang="ar-SA" sz="2400" dirty="0">
                <a:cs typeface="+mj-cs"/>
              </a:rPr>
              <a:t>في </a:t>
            </a:r>
            <a:r>
              <a:rPr lang="ar-SA" sz="2400" dirty="0" err="1" smtClean="0">
                <a:cs typeface="+mj-cs"/>
              </a:rPr>
              <a:t>الجزاءات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أو الغرامة</a:t>
            </a:r>
            <a:endParaRPr lang="ar-SA" sz="2400" dirty="0">
              <a:cs typeface="+mj-cs"/>
            </a:endParaRPr>
          </a:p>
          <a:p>
            <a:r>
              <a:rPr lang="ar-SA" sz="2400" dirty="0">
                <a:cs typeface="+mj-cs"/>
              </a:rPr>
              <a:t>٤- </a:t>
            </a:r>
            <a:r>
              <a:rPr lang="ar-SA" sz="2400" dirty="0" err="1">
                <a:cs typeface="+mj-cs"/>
              </a:rPr>
              <a:t>تتیح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إمكانیة</a:t>
            </a:r>
            <a:r>
              <a:rPr lang="ar-SA" sz="2400" dirty="0">
                <a:cs typeface="+mj-cs"/>
              </a:rPr>
              <a:t> إلغاء العقد للمستأجر فرصة البحث عن أصل أكثر </a:t>
            </a:r>
            <a:r>
              <a:rPr lang="ar-SA" sz="2400" dirty="0" smtClean="0">
                <a:cs typeface="+mj-cs"/>
              </a:rPr>
              <a:t>حداثة </a:t>
            </a:r>
            <a:r>
              <a:rPr lang="ar-SA" sz="2400" dirty="0">
                <a:cs typeface="+mj-cs"/>
              </a:rPr>
              <a:t>وكفاءه</a:t>
            </a:r>
          </a:p>
          <a:p>
            <a:r>
              <a:rPr lang="ar-SA" sz="2400" dirty="0">
                <a:cs typeface="+mj-cs"/>
              </a:rPr>
              <a:t>٥- </a:t>
            </a:r>
            <a:r>
              <a:rPr lang="ar-SA" sz="2400" dirty="0" err="1">
                <a:cs typeface="+mj-cs"/>
              </a:rPr>
              <a:t>تتیح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إمكانیة</a:t>
            </a:r>
            <a:r>
              <a:rPr lang="ar-SA" sz="2400" dirty="0">
                <a:cs typeface="+mj-cs"/>
              </a:rPr>
              <a:t> إلغاء العقد للمستأجر فرصة التخلص من </a:t>
            </a:r>
            <a:r>
              <a:rPr lang="ar-SA" sz="2400" dirty="0" err="1">
                <a:cs typeface="+mj-cs"/>
              </a:rPr>
              <a:t>الإستئجار</a:t>
            </a:r>
            <a:r>
              <a:rPr lang="ar-SA" sz="2400" dirty="0">
                <a:cs typeface="+mj-cs"/>
              </a:rPr>
              <a:t> في </a:t>
            </a:r>
            <a:r>
              <a:rPr lang="ar-SA" sz="2400" dirty="0" smtClean="0">
                <a:cs typeface="+mj-cs"/>
              </a:rPr>
              <a:t>حالة </a:t>
            </a:r>
            <a:r>
              <a:rPr lang="ar-SA" sz="2400" dirty="0" err="1" smtClean="0">
                <a:cs typeface="+mj-cs"/>
              </a:rPr>
              <a:t>تدھور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النشاط </a:t>
            </a:r>
            <a:r>
              <a:rPr lang="ar-SA" sz="2400" dirty="0" err="1">
                <a:cs typeface="+mj-cs"/>
              </a:rPr>
              <a:t>الإقتصادي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للمنشأة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109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الاستئجار المرتبط برافعة مالية: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sz="2400" b="1" dirty="0" err="1"/>
              <a:t>الإستئجار</a:t>
            </a:r>
            <a:r>
              <a:rPr lang="ar-SA" sz="2400" b="1" dirty="0"/>
              <a:t> المرتبط برافعة </a:t>
            </a:r>
            <a:r>
              <a:rPr lang="ar-SA" sz="2400" b="1" dirty="0" err="1"/>
              <a:t>التمویل</a:t>
            </a:r>
            <a:r>
              <a:rPr lang="ar-SA" sz="2400" b="1" dirty="0"/>
              <a:t> :</a:t>
            </a:r>
          </a:p>
          <a:p>
            <a:r>
              <a:rPr lang="ar-SA" sz="2400" dirty="0" err="1"/>
              <a:t>یوجد</a:t>
            </a:r>
            <a:r>
              <a:rPr lang="ar-SA" sz="2400" dirty="0"/>
              <a:t> في </a:t>
            </a:r>
            <a:r>
              <a:rPr lang="ar-SA" sz="2400" dirty="0" err="1"/>
              <a:t>ھذا</a:t>
            </a:r>
            <a:r>
              <a:rPr lang="ar-SA" sz="2400" dirty="0"/>
              <a:t> النوع من </a:t>
            </a:r>
            <a:r>
              <a:rPr lang="ar-SA" sz="2400" dirty="0" err="1"/>
              <a:t>التمویل</a:t>
            </a:r>
            <a:r>
              <a:rPr lang="ar-SA" sz="2400" dirty="0"/>
              <a:t> ثلاثة أطراف :</a:t>
            </a:r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2400" dirty="0"/>
              <a:t>المؤجر صاحب </a:t>
            </a:r>
            <a:r>
              <a:rPr lang="ar-SA" sz="2400" dirty="0" smtClean="0"/>
              <a:t>الأصل</a:t>
            </a:r>
            <a:endParaRPr lang="ar-SA" sz="2400" dirty="0"/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2400" dirty="0" smtClean="0"/>
              <a:t>المستأجر</a:t>
            </a:r>
            <a:endParaRPr lang="ar-SA" sz="2400" dirty="0"/>
          </a:p>
          <a:p>
            <a:pPr marL="228600" indent="-342900">
              <a:buFont typeface="Wingdings" panose="05000000000000000000" pitchFamily="2" charset="2"/>
              <a:buChar char="§"/>
            </a:pPr>
            <a:r>
              <a:rPr lang="ar-SA" sz="2400" dirty="0"/>
              <a:t>ومؤسس </a:t>
            </a:r>
            <a:r>
              <a:rPr lang="ar-SA" sz="2400" dirty="0" smtClean="0"/>
              <a:t>التمويل</a:t>
            </a:r>
          </a:p>
          <a:p>
            <a:r>
              <a:rPr lang="ar-SA" sz="2400" dirty="0" err="1"/>
              <a:t>ویتم</a:t>
            </a:r>
            <a:r>
              <a:rPr lang="ar-SA" sz="2400" dirty="0"/>
              <a:t> على النحو التالي :</a:t>
            </a:r>
          </a:p>
          <a:p>
            <a:r>
              <a:rPr lang="ar-SA" sz="2400" dirty="0"/>
              <a:t>√ </a:t>
            </a:r>
            <a:r>
              <a:rPr lang="ar-SA" sz="2400" dirty="0" err="1"/>
              <a:t>یحدد</a:t>
            </a:r>
            <a:r>
              <a:rPr lang="ar-SA" sz="2400" dirty="0"/>
              <a:t> المستأجر الأصل الذي </a:t>
            </a:r>
            <a:r>
              <a:rPr lang="ar-SA" sz="2400" dirty="0" err="1"/>
              <a:t>یود</a:t>
            </a:r>
            <a:r>
              <a:rPr lang="ar-SA" sz="2400" dirty="0"/>
              <a:t> </a:t>
            </a:r>
            <a:r>
              <a:rPr lang="ar-SA" sz="2400" dirty="0" err="1"/>
              <a:t>الإنتفاع</a:t>
            </a:r>
            <a:r>
              <a:rPr lang="ar-SA" sz="2400" dirty="0"/>
              <a:t> </a:t>
            </a:r>
            <a:r>
              <a:rPr lang="ar-SA" sz="2400" dirty="0" err="1" smtClean="0"/>
              <a:t>بخدماتة</a:t>
            </a:r>
            <a:endParaRPr lang="ar-SA" sz="2400" dirty="0"/>
          </a:p>
          <a:p>
            <a:r>
              <a:rPr lang="ar-SA" sz="2400" dirty="0"/>
              <a:t>√ </a:t>
            </a:r>
            <a:r>
              <a:rPr lang="ar-SA" sz="2400" dirty="0" err="1"/>
              <a:t>یقوم</a:t>
            </a:r>
            <a:r>
              <a:rPr lang="ar-SA" sz="2400" dirty="0"/>
              <a:t> المؤجر بشراء الأصل </a:t>
            </a:r>
            <a:r>
              <a:rPr lang="ar-SA" sz="2400" dirty="0" err="1" smtClean="0"/>
              <a:t>ویمولة</a:t>
            </a:r>
            <a:r>
              <a:rPr lang="ar-SA" sz="2400" dirty="0" smtClean="0"/>
              <a:t> </a:t>
            </a:r>
            <a:r>
              <a:rPr lang="ar-SA" sz="2400" dirty="0" err="1"/>
              <a:t>جزئیا</a:t>
            </a:r>
            <a:r>
              <a:rPr lang="ar-SA" sz="2400" dirty="0"/>
              <a:t> من </a:t>
            </a:r>
            <a:r>
              <a:rPr lang="ar-SA" sz="2400" dirty="0" err="1" smtClean="0"/>
              <a:t>أموالة</a:t>
            </a:r>
            <a:r>
              <a:rPr lang="ar-SA" sz="2400" dirty="0" smtClean="0"/>
              <a:t> الخاصة</a:t>
            </a:r>
            <a:endParaRPr lang="ar-SA" sz="2400" dirty="0"/>
          </a:p>
          <a:p>
            <a:r>
              <a:rPr lang="ar-SA" sz="2400" dirty="0"/>
              <a:t>√ </a:t>
            </a:r>
            <a:r>
              <a:rPr lang="ar-SA" sz="2400" dirty="0" err="1"/>
              <a:t>یتم</a:t>
            </a:r>
            <a:r>
              <a:rPr lang="ar-SA" sz="2400" dirty="0"/>
              <a:t> </a:t>
            </a:r>
            <a:r>
              <a:rPr lang="ar-SA" sz="2400" dirty="0" err="1"/>
              <a:t>تمویل</a:t>
            </a:r>
            <a:r>
              <a:rPr lang="ar-SA" sz="2400" dirty="0"/>
              <a:t> الباقي عن </a:t>
            </a:r>
            <a:r>
              <a:rPr lang="ar-SA" sz="2400" dirty="0" err="1"/>
              <a:t>طریق</a:t>
            </a:r>
            <a:r>
              <a:rPr lang="ar-SA" sz="2400" dirty="0"/>
              <a:t> مؤسسة </a:t>
            </a:r>
            <a:r>
              <a:rPr lang="ar-SA" sz="2400" dirty="0" err="1" smtClean="0"/>
              <a:t>تمویلیة</a:t>
            </a:r>
            <a:r>
              <a:rPr lang="ar-SA" sz="2400" dirty="0" smtClean="0"/>
              <a:t> </a:t>
            </a:r>
            <a:r>
              <a:rPr lang="ar-SA" sz="2400" dirty="0"/>
              <a:t>( بنك أو </a:t>
            </a:r>
            <a:r>
              <a:rPr lang="ar-SA" sz="2400" dirty="0" err="1"/>
              <a:t>جھة</a:t>
            </a:r>
            <a:r>
              <a:rPr lang="ar-SA" sz="2400" dirty="0"/>
              <a:t> أخرى ) </a:t>
            </a:r>
            <a:r>
              <a:rPr lang="ar-SA" sz="2400" dirty="0" err="1" smtClean="0"/>
              <a:t>برھن</a:t>
            </a:r>
            <a:r>
              <a:rPr lang="ar-SA" sz="2400" dirty="0"/>
              <a:t> </a:t>
            </a:r>
            <a:r>
              <a:rPr lang="ar-SA" sz="2400" dirty="0" smtClean="0"/>
              <a:t>الأصول </a:t>
            </a:r>
            <a:r>
              <a:rPr lang="ar-SA" sz="2400" dirty="0" err="1" smtClean="0"/>
              <a:t>المشتراة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78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err="1"/>
              <a:t>مزایا</a:t>
            </a:r>
            <a:r>
              <a:rPr lang="ar-SA" sz="3200" b="1" dirty="0"/>
              <a:t> </a:t>
            </a:r>
            <a:r>
              <a:rPr lang="ar-SA" sz="3200" b="1" dirty="0" err="1"/>
              <a:t>وعیوب</a:t>
            </a:r>
            <a:r>
              <a:rPr lang="ar-SA" sz="3200" b="1" dirty="0"/>
              <a:t> </a:t>
            </a:r>
            <a:r>
              <a:rPr lang="ar-SA" sz="3200" b="1" dirty="0" err="1"/>
              <a:t>التمویل</a:t>
            </a:r>
            <a:r>
              <a:rPr lang="ar-SA" sz="3200" b="1" dirty="0"/>
              <a:t> </a:t>
            </a:r>
            <a:r>
              <a:rPr lang="ar-SA" sz="3200" b="1" dirty="0" smtClean="0"/>
              <a:t>بالاستئجار </a:t>
            </a:r>
            <a:r>
              <a:rPr lang="ar-SA" sz="3200" b="1" dirty="0"/>
              <a:t>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447801"/>
            <a:ext cx="9372600" cy="4678364"/>
          </a:xfrm>
        </p:spPr>
        <p:txBody>
          <a:bodyPr/>
          <a:lstStyle/>
          <a:p>
            <a:r>
              <a:rPr lang="ar-SA" sz="2400" b="1" dirty="0">
                <a:cs typeface="+mj-cs"/>
              </a:rPr>
              <a:t>أولا : </a:t>
            </a:r>
            <a:r>
              <a:rPr lang="ar-SA" sz="2400" b="1" dirty="0" err="1">
                <a:cs typeface="+mj-cs"/>
              </a:rPr>
              <a:t>المزایا</a:t>
            </a:r>
            <a:endParaRPr lang="ar-SA" sz="2400" b="1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یتمیز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التمویل</a:t>
            </a:r>
            <a:r>
              <a:rPr lang="ar-SA" sz="2400" dirty="0">
                <a:cs typeface="+mj-cs"/>
              </a:rPr>
              <a:t> عن </a:t>
            </a:r>
            <a:r>
              <a:rPr lang="ar-SA" sz="2400" dirty="0" err="1">
                <a:cs typeface="+mj-cs"/>
              </a:rPr>
              <a:t>طریق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الإستئجار</a:t>
            </a:r>
            <a:r>
              <a:rPr lang="ar-SA" sz="2400" dirty="0">
                <a:cs typeface="+mj-cs"/>
              </a:rPr>
              <a:t> بقدر من </a:t>
            </a:r>
            <a:r>
              <a:rPr lang="ar-SA" sz="2400" dirty="0" smtClean="0">
                <a:cs typeface="+mj-cs"/>
              </a:rPr>
              <a:t>المرونة </a:t>
            </a:r>
            <a:r>
              <a:rPr lang="ar-SA" sz="2400" dirty="0">
                <a:cs typeface="+mj-cs"/>
              </a:rPr>
              <a:t>: </a:t>
            </a:r>
            <a:r>
              <a:rPr lang="ar-SA" sz="2400" dirty="0" err="1">
                <a:cs typeface="+mj-cs"/>
              </a:rPr>
              <a:t>حیث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أنه </a:t>
            </a:r>
            <a:r>
              <a:rPr lang="ar-SA" sz="2400" dirty="0" err="1">
                <a:cs typeface="+mj-cs"/>
              </a:rPr>
              <a:t>یمكن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تبدیل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الأصل في حالة استئجار </a:t>
            </a:r>
            <a:r>
              <a:rPr lang="ar-SA" sz="2400" dirty="0" err="1" smtClean="0">
                <a:cs typeface="+mj-cs"/>
              </a:rPr>
              <a:t>الخدمه</a:t>
            </a:r>
            <a:r>
              <a:rPr lang="ar-SA" sz="2400" dirty="0" smtClean="0">
                <a:cs typeface="+mj-cs"/>
              </a:rPr>
              <a:t> أو </a:t>
            </a:r>
            <a:r>
              <a:rPr lang="ar-SA" sz="2400" dirty="0" err="1" smtClean="0">
                <a:cs typeface="+mj-cs"/>
              </a:rPr>
              <a:t>تبدیل</a:t>
            </a:r>
            <a:r>
              <a:rPr lang="ar-SA" sz="2400" dirty="0" smtClean="0">
                <a:cs typeface="+mj-cs"/>
              </a:rPr>
              <a:t> المكان في حالة العقار</a:t>
            </a:r>
          </a:p>
          <a:p>
            <a:pPr marL="228600" indent="-342900">
              <a:buFont typeface="Wingdings" panose="05000000000000000000" pitchFamily="2" charset="2"/>
              <a:buChar char="Ø"/>
            </a:pPr>
            <a:r>
              <a:rPr lang="ar-SA" sz="2400" dirty="0" err="1" smtClean="0">
                <a:cs typeface="+mj-cs"/>
              </a:rPr>
              <a:t>یمنح</a:t>
            </a:r>
            <a:r>
              <a:rPr lang="ar-SA" sz="2400" dirty="0" smtClean="0">
                <a:cs typeface="+mj-cs"/>
              </a:rPr>
              <a:t> الاستئجار للمنشأة </a:t>
            </a:r>
            <a:r>
              <a:rPr lang="ar-SA" sz="2400" dirty="0">
                <a:cs typeface="+mj-cs"/>
              </a:rPr>
              <a:t>وفرات </a:t>
            </a:r>
            <a:r>
              <a:rPr lang="ar-SA" sz="2400" dirty="0" err="1" smtClean="0">
                <a:cs typeface="+mj-cs"/>
              </a:rPr>
              <a:t>ضریبیة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، </a:t>
            </a:r>
            <a:r>
              <a:rPr lang="ar-SA" sz="2400" dirty="0" err="1">
                <a:cs typeface="+mj-cs"/>
              </a:rPr>
              <a:t>حیث</a:t>
            </a:r>
            <a:r>
              <a:rPr lang="ar-SA" sz="2400" dirty="0">
                <a:cs typeface="+mj-cs"/>
              </a:rPr>
              <a:t> أن دفعات </a:t>
            </a:r>
            <a:r>
              <a:rPr lang="ar-SA" sz="2400" dirty="0" smtClean="0">
                <a:cs typeface="+mj-cs"/>
              </a:rPr>
              <a:t>الإيجار </a:t>
            </a:r>
            <a:r>
              <a:rPr lang="ar-SA" sz="2400" dirty="0">
                <a:cs typeface="+mj-cs"/>
              </a:rPr>
              <a:t>تخصم </a:t>
            </a:r>
            <a:r>
              <a:rPr lang="ar-SA" sz="2400" dirty="0" smtClean="0">
                <a:cs typeface="+mj-cs"/>
              </a:rPr>
              <a:t>من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الأرباح </a:t>
            </a:r>
            <a:r>
              <a:rPr lang="ar-SA" sz="2400" dirty="0">
                <a:cs typeface="+mj-cs"/>
              </a:rPr>
              <a:t>قبل </a:t>
            </a:r>
            <a:r>
              <a:rPr lang="ar-SA" sz="2400" dirty="0" err="1" smtClean="0">
                <a:cs typeface="+mj-cs"/>
              </a:rPr>
              <a:t>الضریبة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وبالتالي </a:t>
            </a:r>
            <a:r>
              <a:rPr lang="ar-SA" sz="2400" dirty="0" err="1">
                <a:cs typeface="+mj-cs"/>
              </a:rPr>
              <a:t>فھي</a:t>
            </a:r>
            <a:r>
              <a:rPr lang="ar-SA" sz="2400" dirty="0">
                <a:cs typeface="+mj-cs"/>
              </a:rPr>
              <a:t> تخفف العبء </a:t>
            </a:r>
            <a:r>
              <a:rPr lang="ar-SA" sz="2400" dirty="0" err="1" smtClean="0">
                <a:cs typeface="+mj-cs"/>
              </a:rPr>
              <a:t>الضریبي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Ø"/>
            </a:pPr>
            <a:r>
              <a:rPr lang="ar-SA" sz="2400" dirty="0" err="1" smtClean="0">
                <a:cs typeface="+mj-cs"/>
              </a:rPr>
              <a:t>یمكن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أن تستخدم الأموال </a:t>
            </a:r>
            <a:r>
              <a:rPr lang="ar-SA" sz="2400" dirty="0" smtClean="0">
                <a:cs typeface="+mj-cs"/>
              </a:rPr>
              <a:t>المتوفرة </a:t>
            </a:r>
            <a:r>
              <a:rPr lang="ar-SA" sz="2400" dirty="0">
                <a:cs typeface="+mj-cs"/>
              </a:rPr>
              <a:t>عن </a:t>
            </a:r>
            <a:r>
              <a:rPr lang="ar-SA" sz="2400" dirty="0" err="1">
                <a:cs typeface="+mj-cs"/>
              </a:rPr>
              <a:t>طریق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الاستئجار </a:t>
            </a:r>
            <a:r>
              <a:rPr lang="ar-SA" sz="2400" dirty="0">
                <a:cs typeface="+mj-cs"/>
              </a:rPr>
              <a:t>في </a:t>
            </a:r>
            <a:r>
              <a:rPr lang="ar-SA" sz="2400" dirty="0" err="1">
                <a:cs typeface="+mj-cs"/>
              </a:rPr>
              <a:t>تمویل</a:t>
            </a:r>
            <a:r>
              <a:rPr lang="ar-SA" sz="2400" dirty="0">
                <a:cs typeface="+mj-cs"/>
              </a:rPr>
              <a:t> رأس </a:t>
            </a:r>
            <a:r>
              <a:rPr lang="ar-SA" sz="2400" dirty="0" smtClean="0">
                <a:cs typeface="+mj-cs"/>
              </a:rPr>
              <a:t>المال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العامل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cs typeface="+mj-cs"/>
              </a:rPr>
              <a:t>الأصول المستأجرة </a:t>
            </a:r>
            <a:r>
              <a:rPr lang="ar-SA" sz="2400" dirty="0">
                <a:cs typeface="+mj-cs"/>
              </a:rPr>
              <a:t>لا </a:t>
            </a:r>
            <a:r>
              <a:rPr lang="ar-SA" sz="2400" dirty="0" err="1">
                <a:cs typeface="+mj-cs"/>
              </a:rPr>
              <a:t>تظھر</a:t>
            </a:r>
            <a:r>
              <a:rPr lang="ar-SA" sz="2400" dirty="0">
                <a:cs typeface="+mj-cs"/>
              </a:rPr>
              <a:t> ضمن بنود </a:t>
            </a:r>
            <a:r>
              <a:rPr lang="ar-SA" sz="2400" dirty="0" err="1" smtClean="0">
                <a:cs typeface="+mj-cs"/>
              </a:rPr>
              <a:t>المیزانیة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وبالتالي قد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لھا</a:t>
            </a:r>
            <a:r>
              <a:rPr lang="ar-SA" sz="2400" dirty="0" smtClean="0">
                <a:cs typeface="+mj-cs"/>
              </a:rPr>
              <a:t> دور </a:t>
            </a:r>
            <a:r>
              <a:rPr lang="ar-SA" sz="2400" dirty="0" err="1" smtClean="0">
                <a:cs typeface="+mj-cs"/>
              </a:rPr>
              <a:t>إیجابي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في </a:t>
            </a:r>
            <a:r>
              <a:rPr lang="ar-SA" sz="2400" dirty="0" err="1">
                <a:cs typeface="+mj-cs"/>
              </a:rPr>
              <a:t>التحلیل</a:t>
            </a:r>
            <a:r>
              <a:rPr lang="ar-SA" sz="2400" dirty="0">
                <a:cs typeface="+mj-cs"/>
              </a:rPr>
              <a:t> المالي </a:t>
            </a:r>
            <a:r>
              <a:rPr lang="ar-SA" sz="2400" dirty="0" err="1">
                <a:cs typeface="+mj-cs"/>
              </a:rPr>
              <a:t>بإستخدام</a:t>
            </a:r>
            <a:r>
              <a:rPr lang="ar-SA" sz="2400" dirty="0">
                <a:cs typeface="+mj-cs"/>
              </a:rPr>
              <a:t> النسب </a:t>
            </a:r>
            <a:r>
              <a:rPr lang="ar-SA" sz="2400" dirty="0" err="1" smtClean="0">
                <a:cs typeface="+mj-cs"/>
              </a:rPr>
              <a:t>المالیة</a:t>
            </a:r>
            <a:r>
              <a:rPr lang="ar-SA" sz="2400" dirty="0" smtClean="0">
                <a:cs typeface="+mj-cs"/>
              </a:rPr>
              <a:t> خاصة نسب </a:t>
            </a:r>
            <a:r>
              <a:rPr lang="ar-SA" sz="2400" dirty="0">
                <a:cs typeface="+mj-cs"/>
              </a:rPr>
              <a:t>النشاط </a:t>
            </a:r>
            <a:r>
              <a:rPr lang="ar-SA" sz="2400" dirty="0" err="1" smtClean="0">
                <a:cs typeface="+mj-cs"/>
              </a:rPr>
              <a:t>والربحیة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والمدیونیة</a:t>
            </a:r>
            <a:r>
              <a:rPr lang="ar-SA" sz="2400" dirty="0" smtClean="0">
                <a:cs typeface="+mj-cs"/>
              </a:rPr>
              <a:t>.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5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81000" y="1371601"/>
            <a:ext cx="9033362" cy="4754564"/>
          </a:xfrm>
        </p:spPr>
        <p:txBody>
          <a:bodyPr/>
          <a:lstStyle/>
          <a:p>
            <a:r>
              <a:rPr lang="ar-SA" b="1" dirty="0" err="1"/>
              <a:t>ثانیا</a:t>
            </a:r>
            <a:r>
              <a:rPr lang="ar-SA" b="1" dirty="0"/>
              <a:t> : </a:t>
            </a:r>
            <a:r>
              <a:rPr lang="ar-SA" b="1" dirty="0" err="1"/>
              <a:t>العیوب</a:t>
            </a:r>
            <a:endParaRPr lang="ar-SA" b="1" dirty="0"/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الإستئجار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لفتره </a:t>
            </a:r>
            <a:r>
              <a:rPr lang="ar-SA" sz="2400" dirty="0" err="1">
                <a:cs typeface="+mj-cs"/>
              </a:rPr>
              <a:t>محدوده</a:t>
            </a:r>
            <a:r>
              <a:rPr lang="ar-SA" sz="2400" dirty="0">
                <a:cs typeface="+mj-cs"/>
              </a:rPr>
              <a:t> ، فإذا رغبت </a:t>
            </a:r>
            <a:r>
              <a:rPr lang="ar-SA" sz="2400" dirty="0" smtClean="0">
                <a:cs typeface="+mj-cs"/>
              </a:rPr>
              <a:t>المنشأة </a:t>
            </a:r>
            <a:r>
              <a:rPr lang="ar-SA" sz="2400" dirty="0">
                <a:cs typeface="+mj-cs"/>
              </a:rPr>
              <a:t>في </a:t>
            </a:r>
            <a:r>
              <a:rPr lang="ar-SA" sz="2400" dirty="0" err="1">
                <a:cs typeface="+mj-cs"/>
              </a:rPr>
              <a:t>الإستمرار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في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الإستئجار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فقد تضطر على </a:t>
            </a:r>
            <a:r>
              <a:rPr lang="ar-SA" sz="2400" dirty="0" err="1">
                <a:cs typeface="+mj-cs"/>
              </a:rPr>
              <a:t>زیادة</a:t>
            </a:r>
            <a:r>
              <a:rPr lang="ar-SA" sz="2400" dirty="0">
                <a:cs typeface="+mj-cs"/>
              </a:rPr>
              <a:t> قسط </a:t>
            </a:r>
            <a:r>
              <a:rPr lang="ar-SA" sz="2400" dirty="0" err="1" smtClean="0">
                <a:cs typeface="+mj-cs"/>
              </a:rPr>
              <a:t>الإیجار</a:t>
            </a:r>
            <a:r>
              <a:rPr lang="ar-SA" sz="2400" dirty="0" smtClean="0">
                <a:cs typeface="+mj-cs"/>
              </a:rPr>
              <a:t>.</a:t>
            </a:r>
            <a:endParaRPr lang="ar-SA" sz="2400" dirty="0"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q"/>
            </a:pPr>
            <a:r>
              <a:rPr lang="ar-SA" sz="2400" dirty="0">
                <a:cs typeface="+mj-cs"/>
              </a:rPr>
              <a:t>تكلفة الفوائد على بعض عقود </a:t>
            </a:r>
            <a:r>
              <a:rPr lang="ar-SA" sz="2400" dirty="0" smtClean="0">
                <a:cs typeface="+mj-cs"/>
              </a:rPr>
              <a:t>الاستئجار </a:t>
            </a:r>
            <a:r>
              <a:rPr lang="ar-SA" sz="2400" dirty="0">
                <a:cs typeface="+mj-cs"/>
              </a:rPr>
              <a:t>أكبر من تكلفة </a:t>
            </a:r>
            <a:r>
              <a:rPr lang="ar-SA" sz="2400" dirty="0" smtClean="0">
                <a:cs typeface="+mj-cs"/>
              </a:rPr>
              <a:t>الاقتراض المباشر</a:t>
            </a:r>
            <a:endParaRPr lang="ar-SA" sz="2400" dirty="0"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>
                <a:cs typeface="+mj-cs"/>
              </a:rPr>
              <a:t>بالرغم من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العیوب</a:t>
            </a:r>
            <a:r>
              <a:rPr lang="ar-SA" sz="2400" dirty="0">
                <a:cs typeface="+mj-cs"/>
              </a:rPr>
              <a:t> إلا أن </a:t>
            </a:r>
            <a:r>
              <a:rPr lang="ar-SA" sz="2400" dirty="0" err="1">
                <a:cs typeface="+mj-cs"/>
              </a:rPr>
              <a:t>مزایا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التمویل</a:t>
            </a:r>
            <a:r>
              <a:rPr lang="ar-SA" sz="2400" dirty="0">
                <a:cs typeface="+mj-cs"/>
              </a:rPr>
              <a:t> عن </a:t>
            </a:r>
            <a:r>
              <a:rPr lang="ar-SA" sz="2400" dirty="0" err="1">
                <a:cs typeface="+mj-cs"/>
              </a:rPr>
              <a:t>طریق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الإستئجار</a:t>
            </a:r>
            <a:r>
              <a:rPr lang="ar-SA" sz="2400" dirty="0">
                <a:cs typeface="+mj-cs"/>
              </a:rPr>
              <a:t> تفوق </a:t>
            </a:r>
            <a:r>
              <a:rPr lang="ar-SA" sz="2400" dirty="0" err="1" smtClean="0">
                <a:cs typeface="+mj-cs"/>
              </a:rPr>
              <a:t>العیوب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المذكورة.</a:t>
            </a:r>
          </a:p>
          <a:p>
            <a:r>
              <a:rPr lang="ar-SA" sz="2400" dirty="0"/>
              <a:t>ولعل ما </a:t>
            </a:r>
            <a:r>
              <a:rPr lang="ar-SA" sz="2400" dirty="0" err="1"/>
              <a:t>یشغل</a:t>
            </a:r>
            <a:r>
              <a:rPr lang="ar-SA" sz="2400" dirty="0"/>
              <a:t> بال المنشآت التي التجأ إلى استخدام </a:t>
            </a:r>
            <a:r>
              <a:rPr lang="ar-SA" sz="2400" dirty="0" err="1"/>
              <a:t>الإستئجار</a:t>
            </a:r>
            <a:r>
              <a:rPr lang="ar-SA" sz="2400" dirty="0"/>
              <a:t> </a:t>
            </a:r>
            <a:r>
              <a:rPr lang="ar-SA" sz="2400" dirty="0" err="1"/>
              <a:t>ھو</a:t>
            </a:r>
            <a:r>
              <a:rPr lang="ar-SA" sz="2400" dirty="0"/>
              <a:t> معرفة :</a:t>
            </a:r>
          </a:p>
          <a:p>
            <a:r>
              <a:rPr lang="ar-SA" sz="2400" dirty="0" smtClean="0"/>
              <a:t>1- </a:t>
            </a:r>
            <a:r>
              <a:rPr lang="ar-SA" sz="2400" dirty="0" err="1" smtClean="0"/>
              <a:t>أیھا</a:t>
            </a:r>
            <a:r>
              <a:rPr lang="ar-SA" sz="2400" dirty="0" smtClean="0"/>
              <a:t> </a:t>
            </a:r>
            <a:r>
              <a:rPr lang="ar-SA" sz="2400" dirty="0"/>
              <a:t>أفضل </a:t>
            </a:r>
            <a:r>
              <a:rPr lang="ar-SA" sz="2400" dirty="0" err="1"/>
              <a:t>الإستئجار</a:t>
            </a:r>
            <a:r>
              <a:rPr lang="ar-SA" sz="2400" dirty="0"/>
              <a:t> أو </a:t>
            </a:r>
            <a:r>
              <a:rPr lang="ar-SA" sz="2400" dirty="0" err="1"/>
              <a:t>الإقتراض</a:t>
            </a:r>
            <a:r>
              <a:rPr lang="ar-SA" sz="2400" dirty="0"/>
              <a:t> ؟ </a:t>
            </a:r>
          </a:p>
          <a:p>
            <a:r>
              <a:rPr lang="ar-SA" sz="2400" dirty="0" smtClean="0"/>
              <a:t>2- وما </a:t>
            </a:r>
            <a:r>
              <a:rPr lang="ar-SA" sz="2400" dirty="0"/>
              <a:t>تكلفة كل </a:t>
            </a:r>
            <a:r>
              <a:rPr lang="ar-SA" sz="2400" dirty="0" err="1"/>
              <a:t>بدیل</a:t>
            </a:r>
            <a:r>
              <a:rPr lang="ar-SA" sz="2400" dirty="0"/>
              <a:t> ؟ </a:t>
            </a:r>
          </a:p>
          <a:p>
            <a:r>
              <a:rPr lang="ar-SA" sz="2400" dirty="0" smtClean="0"/>
              <a:t>3- في </a:t>
            </a:r>
            <a:r>
              <a:rPr lang="ar-SA" sz="2400" dirty="0"/>
              <a:t>حالة </a:t>
            </a:r>
            <a:r>
              <a:rPr lang="ar-SA" sz="2400" dirty="0" err="1"/>
              <a:t>الإستئجار</a:t>
            </a:r>
            <a:r>
              <a:rPr lang="ar-SA" sz="2400" dirty="0"/>
              <a:t> </a:t>
            </a:r>
            <a:r>
              <a:rPr lang="ar-SA" sz="2400" dirty="0" err="1"/>
              <a:t>كیف</a:t>
            </a:r>
            <a:r>
              <a:rPr lang="ar-SA" sz="2400" dirty="0"/>
              <a:t> </a:t>
            </a:r>
            <a:r>
              <a:rPr lang="ar-SA" sz="2400" dirty="0" err="1"/>
              <a:t>یمكن</a:t>
            </a:r>
            <a:r>
              <a:rPr lang="ar-SA" sz="2400" dirty="0"/>
              <a:t> </a:t>
            </a:r>
            <a:r>
              <a:rPr lang="ar-SA" sz="2400" dirty="0" err="1"/>
              <a:t>تحدید</a:t>
            </a:r>
            <a:r>
              <a:rPr lang="ar-SA" sz="2400" dirty="0"/>
              <a:t> </a:t>
            </a:r>
            <a:r>
              <a:rPr lang="ar-SA" sz="2400" dirty="0" err="1"/>
              <a:t>قیمة</a:t>
            </a:r>
            <a:r>
              <a:rPr lang="ar-SA" sz="2400" dirty="0"/>
              <a:t> دفعة </a:t>
            </a:r>
            <a:r>
              <a:rPr lang="ar-SA" sz="2400" dirty="0" err="1"/>
              <a:t>الإیجار</a:t>
            </a:r>
            <a:r>
              <a:rPr lang="ar-SA" sz="2400" dirty="0"/>
              <a:t> ؟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720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القروض المصرفية متوسطة وطويلة الأجل: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447801"/>
            <a:ext cx="9109562" cy="4678364"/>
          </a:xfrm>
        </p:spPr>
        <p:txBody>
          <a:bodyPr/>
          <a:lstStyle/>
          <a:p>
            <a:r>
              <a:rPr lang="ar-SA" sz="2400" dirty="0" err="1">
                <a:cs typeface="+mj-cs"/>
              </a:rPr>
              <a:t>یمثل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الإقتراض</a:t>
            </a:r>
            <a:r>
              <a:rPr lang="ar-SA" sz="2400" dirty="0">
                <a:cs typeface="+mj-cs"/>
              </a:rPr>
              <a:t> متوسط </a:t>
            </a:r>
            <a:r>
              <a:rPr lang="ar-SA" sz="2400" dirty="0" err="1">
                <a:cs typeface="+mj-cs"/>
              </a:rPr>
              <a:t>وطویل</a:t>
            </a:r>
            <a:r>
              <a:rPr lang="ar-SA" sz="2400" dirty="0">
                <a:cs typeface="+mj-cs"/>
              </a:rPr>
              <a:t> الأجل </a:t>
            </a:r>
            <a:r>
              <a:rPr lang="ar-SA" sz="2400" dirty="0" err="1">
                <a:cs typeface="+mj-cs"/>
              </a:rPr>
              <a:t>مدیونیة</a:t>
            </a:r>
            <a:r>
              <a:rPr lang="ar-SA" sz="2400" dirty="0">
                <a:cs typeface="+mj-cs"/>
              </a:rPr>
              <a:t> على </a:t>
            </a:r>
            <a:r>
              <a:rPr lang="ar-SA" sz="2400" dirty="0" smtClean="0">
                <a:cs typeface="+mj-cs"/>
              </a:rPr>
              <a:t>المنشأة </a:t>
            </a:r>
            <a:r>
              <a:rPr lang="ar-SA" sz="2400" dirty="0" err="1">
                <a:cs typeface="+mj-cs"/>
              </a:rPr>
              <a:t>یجب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الإلتزام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بھا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وسدادھا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وتحصل </a:t>
            </a:r>
            <a:r>
              <a:rPr lang="ar-SA" sz="2400" dirty="0" smtClean="0">
                <a:cs typeface="+mj-cs"/>
              </a:rPr>
              <a:t>المنشأة </a:t>
            </a:r>
            <a:r>
              <a:rPr lang="ar-SA" sz="2400" dirty="0">
                <a:cs typeface="+mj-cs"/>
              </a:rPr>
              <a:t>على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القروض من المؤسسات </a:t>
            </a:r>
            <a:r>
              <a:rPr lang="ar-SA" sz="2400" dirty="0" err="1" smtClean="0">
                <a:cs typeface="+mj-cs"/>
              </a:rPr>
              <a:t>المالیة</a:t>
            </a:r>
            <a:r>
              <a:rPr lang="ar-SA" sz="2400" dirty="0" smtClean="0">
                <a:cs typeface="+mj-cs"/>
              </a:rPr>
              <a:t> كالبنوك وشركات </a:t>
            </a:r>
            <a:r>
              <a:rPr lang="ar-SA" sz="2400" dirty="0" err="1">
                <a:cs typeface="+mj-cs"/>
              </a:rPr>
              <a:t>التأمین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وصنادیق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الإستثمار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وتستحق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القروض في مدة قد تصل </a:t>
            </a:r>
            <a:r>
              <a:rPr lang="ar-SA" sz="2400" dirty="0" smtClean="0">
                <a:cs typeface="+mj-cs"/>
              </a:rPr>
              <a:t>إلى </a:t>
            </a:r>
            <a:r>
              <a:rPr lang="ar-SA" sz="2400" dirty="0" err="1" smtClean="0">
                <a:cs typeface="+mj-cs"/>
              </a:rPr>
              <a:t>عشرین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عاما . وعادة ما </a:t>
            </a:r>
            <a:r>
              <a:rPr lang="ar-SA" sz="2400" dirty="0" err="1">
                <a:cs typeface="+mj-cs"/>
              </a:rPr>
              <a:t>یتم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الإتفاق</a:t>
            </a:r>
            <a:r>
              <a:rPr lang="ar-SA" sz="2400" dirty="0">
                <a:cs typeface="+mj-cs"/>
              </a:rPr>
              <a:t> حول شروط القرض </a:t>
            </a:r>
            <a:r>
              <a:rPr lang="ar-SA" sz="2400" dirty="0" err="1">
                <a:cs typeface="+mj-cs"/>
              </a:rPr>
              <a:t>بین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المنشأة والمؤسسة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المالیة</a:t>
            </a:r>
            <a:r>
              <a:rPr lang="ar-SA" sz="2400" dirty="0" smtClean="0">
                <a:cs typeface="+mj-cs"/>
              </a:rPr>
              <a:t> المانحة </a:t>
            </a:r>
            <a:r>
              <a:rPr lang="ar-SA" sz="2400" dirty="0">
                <a:cs typeface="+mj-cs"/>
              </a:rPr>
              <a:t>للقرض وتتضمن </a:t>
            </a:r>
            <a:r>
              <a:rPr lang="ar-SA" sz="2400" dirty="0" err="1" smtClean="0">
                <a:cs typeface="+mj-cs"/>
              </a:rPr>
              <a:t>الإتفاقیة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:</a:t>
            </a: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>
                <a:cs typeface="+mj-cs"/>
              </a:rPr>
              <a:t>فترة استحقاق </a:t>
            </a:r>
            <a:r>
              <a:rPr lang="ar-SA" sz="2400" dirty="0" smtClean="0">
                <a:cs typeface="+mj-cs"/>
              </a:rPr>
              <a:t>القرض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تحدید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معدل </a:t>
            </a:r>
            <a:r>
              <a:rPr lang="ar-SA" sz="2400" dirty="0" smtClean="0">
                <a:cs typeface="+mj-cs"/>
              </a:rPr>
              <a:t>الفائدة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تحدید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ما إذا كان معدل </a:t>
            </a:r>
            <a:r>
              <a:rPr lang="ar-SA" sz="2400" dirty="0" smtClean="0">
                <a:cs typeface="+mj-cs"/>
              </a:rPr>
              <a:t>الفائدة يحدد وفقا </a:t>
            </a:r>
            <a:r>
              <a:rPr lang="ar-SA" sz="2400" dirty="0">
                <a:cs typeface="+mj-cs"/>
              </a:rPr>
              <a:t>لعوامل العرض </a:t>
            </a:r>
            <a:r>
              <a:rPr lang="ar-SA" sz="2400" dirty="0" smtClean="0">
                <a:cs typeface="+mj-cs"/>
              </a:rPr>
              <a:t>والطلب</a:t>
            </a:r>
            <a:endParaRPr lang="ar-SA" sz="2400" dirty="0">
              <a:cs typeface="+mj-cs"/>
            </a:endParaRPr>
          </a:p>
          <a:p>
            <a:pPr marL="228600" indent="-342900">
              <a:buFont typeface="Wingdings" panose="05000000000000000000" pitchFamily="2" charset="2"/>
              <a:buChar char="q"/>
            </a:pPr>
            <a:r>
              <a:rPr lang="ar-SA" sz="2400" dirty="0" err="1" smtClean="0">
                <a:cs typeface="+mj-cs"/>
              </a:rPr>
              <a:t>كیفیة</a:t>
            </a:r>
            <a:r>
              <a:rPr lang="ar-SA" sz="2400" dirty="0" smtClean="0">
                <a:cs typeface="+mj-cs"/>
              </a:rPr>
              <a:t> تسديد القرضِ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651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cs typeface="+mj-cs"/>
              </a:rPr>
              <a:t>سندات الدين: </a:t>
            </a:r>
            <a:endParaRPr lang="en-US" sz="3600" dirty="0"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152400" y="1447801"/>
            <a:ext cx="9261962" cy="4678364"/>
          </a:xfrm>
        </p:spPr>
        <p:txBody>
          <a:bodyPr/>
          <a:lstStyle/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>
                <a:cs typeface="+mj-cs"/>
              </a:rPr>
              <a:t>السند عباره عن </a:t>
            </a:r>
            <a:r>
              <a:rPr lang="ar-SA" sz="2400" dirty="0" smtClean="0">
                <a:cs typeface="+mj-cs"/>
              </a:rPr>
              <a:t>شهاده </a:t>
            </a:r>
            <a:r>
              <a:rPr lang="ar-SA" sz="2400" dirty="0" err="1">
                <a:cs typeface="+mj-cs"/>
              </a:rPr>
              <a:t>دین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تتعھد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بموجبھا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الجھه</a:t>
            </a:r>
            <a:r>
              <a:rPr lang="ar-SA" sz="2400" dirty="0" smtClean="0">
                <a:cs typeface="+mj-cs"/>
              </a:rPr>
              <a:t> المصدرة </a:t>
            </a:r>
            <a:r>
              <a:rPr lang="ar-SA" sz="2400" dirty="0" err="1">
                <a:cs typeface="+mj-cs"/>
              </a:rPr>
              <a:t>لھا</a:t>
            </a:r>
            <a:r>
              <a:rPr lang="ar-SA" sz="2400" dirty="0">
                <a:cs typeface="+mj-cs"/>
              </a:rPr>
              <a:t> دفع </a:t>
            </a:r>
            <a:r>
              <a:rPr lang="ar-SA" sz="2400" dirty="0" err="1">
                <a:cs typeface="+mj-cs"/>
              </a:rPr>
              <a:t>قیمة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السند كاملة </a:t>
            </a:r>
            <a:r>
              <a:rPr lang="ar-SA" sz="2400" dirty="0">
                <a:cs typeface="+mj-cs"/>
              </a:rPr>
              <a:t>عند </a:t>
            </a:r>
            <a:r>
              <a:rPr lang="ar-SA" sz="2400" dirty="0" err="1">
                <a:cs typeface="+mj-cs"/>
              </a:rPr>
              <a:t>الإستحقاق</a:t>
            </a:r>
            <a:r>
              <a:rPr lang="ar-SA" sz="2400" dirty="0">
                <a:cs typeface="+mj-cs"/>
              </a:rPr>
              <a:t> لحامل السند </a:t>
            </a:r>
            <a:r>
              <a:rPr lang="ar-SA" sz="2400" dirty="0" smtClean="0">
                <a:cs typeface="+mj-cs"/>
              </a:rPr>
              <a:t>بالإضافة </a:t>
            </a:r>
            <a:r>
              <a:rPr lang="ar-SA" sz="2400" dirty="0">
                <a:cs typeface="+mj-cs"/>
              </a:rPr>
              <a:t>إلى </a:t>
            </a:r>
            <a:r>
              <a:rPr lang="ar-SA" sz="2400" dirty="0" smtClean="0">
                <a:cs typeface="+mj-cs"/>
              </a:rPr>
              <a:t>منحة فائدة </a:t>
            </a:r>
            <a:r>
              <a:rPr lang="ar-SA" sz="2400" dirty="0" err="1" smtClean="0">
                <a:cs typeface="+mj-cs"/>
              </a:rPr>
              <a:t>دوریة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سنویة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أو </a:t>
            </a:r>
            <a:r>
              <a:rPr lang="ar-SA" sz="2400" dirty="0" smtClean="0">
                <a:cs typeface="+mj-cs"/>
              </a:rPr>
              <a:t>نصف </a:t>
            </a:r>
            <a:r>
              <a:rPr lang="ar-SA" sz="2400" dirty="0" err="1" smtClean="0">
                <a:cs typeface="+mj-cs"/>
              </a:rPr>
              <a:t>سنویة</a:t>
            </a:r>
            <a:r>
              <a:rPr lang="ar-SA" sz="2400" dirty="0" smtClean="0">
                <a:cs typeface="+mj-cs"/>
              </a:rPr>
              <a:t>.</a:t>
            </a:r>
            <a:endParaRPr lang="ar-SA" sz="2400" dirty="0"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تتراوح </a:t>
            </a:r>
            <a:r>
              <a:rPr lang="ar-SA" sz="2400" dirty="0">
                <a:cs typeface="+mj-cs"/>
              </a:rPr>
              <a:t>فترات </a:t>
            </a:r>
            <a:r>
              <a:rPr lang="ar-SA" sz="2400" dirty="0" smtClean="0">
                <a:cs typeface="+mj-cs"/>
              </a:rPr>
              <a:t>استحقاق </a:t>
            </a:r>
            <a:r>
              <a:rPr lang="ar-SA" sz="2400" dirty="0">
                <a:cs typeface="+mj-cs"/>
              </a:rPr>
              <a:t>السند </a:t>
            </a:r>
            <a:r>
              <a:rPr lang="ar-SA" sz="2400" dirty="0" err="1">
                <a:cs typeface="+mj-cs"/>
              </a:rPr>
              <a:t>بین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القصیرو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( من </a:t>
            </a:r>
            <a:r>
              <a:rPr lang="ar-SA" sz="2400" dirty="0" smtClean="0">
                <a:cs typeface="+mj-cs"/>
              </a:rPr>
              <a:t>سنه </a:t>
            </a:r>
            <a:r>
              <a:rPr lang="ar-SA" sz="2400" dirty="0">
                <a:cs typeface="+mj-cs"/>
              </a:rPr>
              <a:t>إلى 5 سنوات ) </a:t>
            </a:r>
            <a:r>
              <a:rPr lang="ar-SA" sz="2400" dirty="0" smtClean="0">
                <a:cs typeface="+mj-cs"/>
              </a:rPr>
              <a:t>والمتوسطة </a:t>
            </a:r>
            <a:r>
              <a:rPr lang="ar-SA" sz="2400" dirty="0">
                <a:cs typeface="+mj-cs"/>
              </a:rPr>
              <a:t>من ( 5 إلى 10 سنوات ) </a:t>
            </a:r>
            <a:r>
              <a:rPr lang="ar-SA" sz="2400" dirty="0" err="1" smtClean="0">
                <a:cs typeface="+mj-cs"/>
              </a:rPr>
              <a:t>والطویلة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( 10 سنوات فأكثر </a:t>
            </a:r>
            <a:r>
              <a:rPr lang="ar-SA" sz="2400" dirty="0" smtClean="0">
                <a:cs typeface="+mj-cs"/>
              </a:rPr>
              <a:t>)</a:t>
            </a: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تصدر </a:t>
            </a:r>
            <a:r>
              <a:rPr lang="ar-SA" sz="2400" dirty="0">
                <a:cs typeface="+mj-cs"/>
              </a:rPr>
              <a:t>السندات </a:t>
            </a:r>
            <a:r>
              <a:rPr lang="ar-SA" sz="2400" dirty="0" err="1">
                <a:cs typeface="+mj-cs"/>
              </a:rPr>
              <a:t>بقیمة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اسمیه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وتاریخ</a:t>
            </a:r>
            <a:r>
              <a:rPr lang="ar-SA" sz="2400" dirty="0">
                <a:cs typeface="+mj-cs"/>
              </a:rPr>
              <a:t> استحقاق محدد ، وعندما </a:t>
            </a:r>
            <a:r>
              <a:rPr lang="ar-SA" sz="2400" dirty="0" err="1">
                <a:cs typeface="+mj-cs"/>
              </a:rPr>
              <a:t>یحین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تاریخ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الإستحقاق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تقوم </a:t>
            </a:r>
            <a:r>
              <a:rPr lang="ar-SA" sz="2400" dirty="0" err="1" smtClean="0">
                <a:cs typeface="+mj-cs"/>
              </a:rPr>
              <a:t>الجھه</a:t>
            </a:r>
            <a:r>
              <a:rPr lang="ar-SA" sz="2400" dirty="0" smtClean="0">
                <a:cs typeface="+mj-cs"/>
              </a:rPr>
              <a:t> المصدرة </a:t>
            </a:r>
            <a:r>
              <a:rPr lang="ar-SA" sz="2400" dirty="0">
                <a:cs typeface="+mj-cs"/>
              </a:rPr>
              <a:t>للسند برد </a:t>
            </a:r>
            <a:r>
              <a:rPr lang="ar-SA" sz="2400" dirty="0" err="1" smtClean="0">
                <a:cs typeface="+mj-cs"/>
              </a:rPr>
              <a:t>قیمة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السندات </a:t>
            </a:r>
            <a:r>
              <a:rPr lang="ar-SA" sz="2400" dirty="0" err="1" smtClean="0">
                <a:cs typeface="+mj-cs"/>
              </a:rPr>
              <a:t>لحاملھا</a:t>
            </a:r>
            <a:r>
              <a:rPr lang="ar-SA" sz="2400" dirty="0" smtClean="0">
                <a:cs typeface="+mj-cs"/>
              </a:rPr>
              <a:t>.</a:t>
            </a:r>
            <a:endParaRPr lang="ar-SA" sz="2400" dirty="0">
              <a:cs typeface="+mj-cs"/>
            </a:endParaRP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للسند </a:t>
            </a:r>
            <a:r>
              <a:rPr lang="ar-SA" sz="2400" dirty="0" err="1" smtClean="0">
                <a:cs typeface="+mj-cs"/>
              </a:rPr>
              <a:t>قیمة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سوقیه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قد تكون &gt; من </a:t>
            </a:r>
            <a:r>
              <a:rPr lang="ar-SA" sz="2400" dirty="0" err="1" smtClean="0">
                <a:cs typeface="+mj-cs"/>
              </a:rPr>
              <a:t>القیمة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الإسمیه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وفي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الحاله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سیحقق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حامل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السند </a:t>
            </a:r>
            <a:r>
              <a:rPr lang="ar-SA" sz="2400" dirty="0">
                <a:cs typeface="+mj-cs"/>
              </a:rPr>
              <a:t>مكاسب </a:t>
            </a:r>
            <a:r>
              <a:rPr lang="ar-SA" sz="2400" dirty="0" err="1" smtClean="0">
                <a:cs typeface="+mj-cs"/>
              </a:rPr>
              <a:t>رأسمالیة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. </a:t>
            </a:r>
          </a:p>
          <a:p>
            <a:pPr marL="342900" indent="-457200">
              <a:buFont typeface="Wingdings" panose="05000000000000000000" pitchFamily="2" charset="2"/>
              <a:buChar char="ü"/>
            </a:pPr>
            <a:r>
              <a:rPr lang="ar-SA" sz="2400" dirty="0" smtClean="0">
                <a:cs typeface="+mj-cs"/>
              </a:rPr>
              <a:t>وقد </a:t>
            </a:r>
            <a:r>
              <a:rPr lang="ar-SA" sz="2400" dirty="0">
                <a:cs typeface="+mj-cs"/>
              </a:rPr>
              <a:t>تكون </a:t>
            </a:r>
            <a:r>
              <a:rPr lang="ar-SA" sz="2400" dirty="0" err="1" smtClean="0">
                <a:cs typeface="+mj-cs"/>
              </a:rPr>
              <a:t>القیمةالسوقیة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&lt; من </a:t>
            </a:r>
            <a:r>
              <a:rPr lang="ar-SA" sz="2400" dirty="0" err="1" smtClean="0">
                <a:cs typeface="+mj-cs"/>
              </a:rPr>
              <a:t>القیمة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الإسمیه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وفي </a:t>
            </a:r>
            <a:r>
              <a:rPr lang="ar-SA" sz="2400" dirty="0" err="1" smtClean="0">
                <a:cs typeface="+mj-cs"/>
              </a:rPr>
              <a:t>ھذه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الحالة </a:t>
            </a:r>
            <a:r>
              <a:rPr lang="ar-SA" sz="2400" dirty="0" err="1">
                <a:cs typeface="+mj-cs"/>
              </a:rPr>
              <a:t>یتحمل</a:t>
            </a:r>
            <a:r>
              <a:rPr lang="ar-SA" sz="2400" dirty="0">
                <a:cs typeface="+mj-cs"/>
              </a:rPr>
              <a:t> حامل السند خساره </a:t>
            </a:r>
            <a:r>
              <a:rPr lang="ar-SA" sz="2400" dirty="0" err="1" smtClean="0">
                <a:cs typeface="+mj-cs"/>
              </a:rPr>
              <a:t>رأسمالیة</a:t>
            </a:r>
            <a:r>
              <a:rPr lang="ar-SA" sz="2400" dirty="0" smtClean="0">
                <a:cs typeface="+mj-cs"/>
              </a:rPr>
              <a:t>.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063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طرق سداد السندات: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447801"/>
            <a:ext cx="9185762" cy="4678364"/>
          </a:xfrm>
        </p:spPr>
        <p:txBody>
          <a:bodyPr/>
          <a:lstStyle/>
          <a:p>
            <a:r>
              <a:rPr lang="ar-SA" sz="2400" dirty="0" err="1"/>
              <a:t>ھناك</a:t>
            </a:r>
            <a:r>
              <a:rPr lang="ar-SA" sz="2400" dirty="0"/>
              <a:t> </a:t>
            </a:r>
            <a:r>
              <a:rPr lang="ar-SA" sz="2400" dirty="0" err="1"/>
              <a:t>العدید</a:t>
            </a:r>
            <a:r>
              <a:rPr lang="ar-SA" sz="2400" dirty="0"/>
              <a:t> من الطرق التي </a:t>
            </a:r>
            <a:r>
              <a:rPr lang="ar-SA" sz="2400" dirty="0" err="1"/>
              <a:t>یمكن</a:t>
            </a:r>
            <a:r>
              <a:rPr lang="ar-SA" sz="2400" dirty="0"/>
              <a:t> </a:t>
            </a:r>
            <a:r>
              <a:rPr lang="ar-SA" sz="2400" dirty="0" err="1"/>
              <a:t>استخدامھا</a:t>
            </a:r>
            <a:r>
              <a:rPr lang="ar-SA" sz="2400" dirty="0"/>
              <a:t> من طرف </a:t>
            </a:r>
            <a:r>
              <a:rPr lang="ar-SA" sz="2400" dirty="0" smtClean="0"/>
              <a:t>المنشأة المصدرة </a:t>
            </a:r>
            <a:r>
              <a:rPr lang="ar-SA" sz="2400" dirty="0"/>
              <a:t>لرد </a:t>
            </a:r>
            <a:r>
              <a:rPr lang="ar-SA" sz="2400" dirty="0" err="1" smtClean="0"/>
              <a:t>قیمة</a:t>
            </a:r>
            <a:r>
              <a:rPr lang="ar-SA" sz="2400" dirty="0"/>
              <a:t> </a:t>
            </a:r>
            <a:r>
              <a:rPr lang="ar-SA" sz="2400" dirty="0" smtClean="0"/>
              <a:t>السندات </a:t>
            </a:r>
            <a:r>
              <a:rPr lang="ar-SA" sz="2400" dirty="0"/>
              <a:t>إلى </a:t>
            </a:r>
            <a:r>
              <a:rPr lang="ar-SA" sz="2400" dirty="0" err="1"/>
              <a:t>حاملیھا</a:t>
            </a:r>
            <a:r>
              <a:rPr lang="ar-SA" sz="2400" dirty="0"/>
              <a:t> :</a:t>
            </a:r>
          </a:p>
          <a:p>
            <a:r>
              <a:rPr lang="ar-SA" sz="2400" dirty="0"/>
              <a:t>١- </a:t>
            </a:r>
            <a:r>
              <a:rPr lang="ar-SA" sz="2400" dirty="0" err="1"/>
              <a:t>طریقة</a:t>
            </a:r>
            <a:r>
              <a:rPr lang="ar-SA" sz="2400" dirty="0"/>
              <a:t> الوفاء الإلزامي : </a:t>
            </a:r>
            <a:r>
              <a:rPr lang="ar-SA" sz="2400" dirty="0" err="1"/>
              <a:t>ویقصد</a:t>
            </a:r>
            <a:r>
              <a:rPr lang="ar-SA" sz="2400" dirty="0"/>
              <a:t> </a:t>
            </a:r>
            <a:r>
              <a:rPr lang="ar-SA" sz="2400" dirty="0" smtClean="0"/>
              <a:t>به </a:t>
            </a:r>
            <a:r>
              <a:rPr lang="ar-SA" sz="2400" dirty="0"/>
              <a:t>إعادة شراء السندات من </a:t>
            </a:r>
            <a:r>
              <a:rPr lang="ar-SA" sz="2400" dirty="0" err="1"/>
              <a:t>حملتھا</a:t>
            </a:r>
            <a:r>
              <a:rPr lang="ar-SA" sz="2400" dirty="0"/>
              <a:t> </a:t>
            </a:r>
            <a:r>
              <a:rPr lang="ar-SA" sz="2400" dirty="0" smtClean="0"/>
              <a:t>خلال فترة </a:t>
            </a:r>
            <a:r>
              <a:rPr lang="ar-SA" sz="2400" dirty="0" err="1"/>
              <a:t>الإستحقاق</a:t>
            </a:r>
            <a:r>
              <a:rPr lang="ar-SA" sz="2400" dirty="0"/>
              <a:t> بشرط أن </a:t>
            </a:r>
            <a:r>
              <a:rPr lang="ar-SA" sz="2400" dirty="0" err="1"/>
              <a:t>ینص</a:t>
            </a:r>
            <a:r>
              <a:rPr lang="ar-SA" sz="2400" dirty="0"/>
              <a:t> على ذلك في نشرة </a:t>
            </a:r>
            <a:r>
              <a:rPr lang="ar-SA" sz="2400" dirty="0" smtClean="0"/>
              <a:t>الإصدار.</a:t>
            </a:r>
            <a:endParaRPr lang="ar-SA" sz="2400" dirty="0"/>
          </a:p>
          <a:p>
            <a:r>
              <a:rPr lang="ar-SA" sz="2400" dirty="0"/>
              <a:t>٢- </a:t>
            </a:r>
            <a:r>
              <a:rPr lang="ar-SA" sz="2400" dirty="0" err="1"/>
              <a:t>طریقة</a:t>
            </a:r>
            <a:r>
              <a:rPr lang="ar-SA" sz="2400" dirty="0"/>
              <a:t> </a:t>
            </a:r>
            <a:r>
              <a:rPr lang="ar-SA" sz="2400" dirty="0" err="1"/>
              <a:t>الإستدعاء</a:t>
            </a:r>
            <a:r>
              <a:rPr lang="ar-SA" sz="2400" dirty="0"/>
              <a:t> </a:t>
            </a:r>
            <a:r>
              <a:rPr lang="ar-SA" sz="2400" dirty="0" err="1"/>
              <a:t>الإختیاري</a:t>
            </a:r>
            <a:r>
              <a:rPr lang="ar-SA" sz="2400" dirty="0"/>
              <a:t> : </a:t>
            </a:r>
            <a:r>
              <a:rPr lang="ar-SA" sz="2400" dirty="0" err="1"/>
              <a:t>حیث</a:t>
            </a:r>
            <a:r>
              <a:rPr lang="ar-SA" sz="2400" dirty="0"/>
              <a:t> </a:t>
            </a:r>
            <a:r>
              <a:rPr lang="ar-SA" sz="2400" dirty="0" err="1"/>
              <a:t>یسمح</a:t>
            </a:r>
            <a:r>
              <a:rPr lang="ar-SA" sz="2400" dirty="0"/>
              <a:t> للمقترض إعادة شراء السند </a:t>
            </a:r>
            <a:r>
              <a:rPr lang="ar-SA" sz="2400" dirty="0" smtClean="0"/>
              <a:t>من حاملة </a:t>
            </a:r>
            <a:r>
              <a:rPr lang="ar-SA" sz="2400" dirty="0"/>
              <a:t>خلال فترة استحقاق السند بسعر ثابت أعلى من سعر </a:t>
            </a:r>
            <a:r>
              <a:rPr lang="ar-SA" sz="2400" dirty="0" smtClean="0"/>
              <a:t>الإصدار </a:t>
            </a:r>
            <a:r>
              <a:rPr lang="ar-SA" sz="2400" dirty="0" err="1" smtClean="0"/>
              <a:t>ویتناقص</a:t>
            </a:r>
            <a:r>
              <a:rPr lang="ar-SA" sz="2400" dirty="0" smtClean="0"/>
              <a:t> </a:t>
            </a:r>
            <a:r>
              <a:rPr lang="ar-SA" sz="2400" dirty="0" err="1"/>
              <a:t>سنویا</a:t>
            </a:r>
            <a:r>
              <a:rPr lang="ar-SA" sz="2400" dirty="0"/>
              <a:t> حسب </a:t>
            </a:r>
            <a:r>
              <a:rPr lang="ar-SA" sz="2400" dirty="0" err="1"/>
              <a:t>ماھو</a:t>
            </a:r>
            <a:r>
              <a:rPr lang="ar-SA" sz="2400" dirty="0"/>
              <a:t> منصوص </a:t>
            </a:r>
            <a:r>
              <a:rPr lang="ar-SA" sz="2400" dirty="0" err="1" smtClean="0"/>
              <a:t>علیة</a:t>
            </a:r>
            <a:r>
              <a:rPr lang="ar-SA" sz="2400" dirty="0" smtClean="0"/>
              <a:t> </a:t>
            </a:r>
            <a:r>
              <a:rPr lang="ar-SA" sz="2400" dirty="0"/>
              <a:t>في نشرة </a:t>
            </a:r>
            <a:r>
              <a:rPr lang="ar-SA" sz="2400" dirty="0" smtClean="0"/>
              <a:t>الإصدار.</a:t>
            </a:r>
            <a:endParaRPr lang="ar-SA" sz="2400" dirty="0"/>
          </a:p>
          <a:p>
            <a:r>
              <a:rPr lang="ar-SA" sz="2400" dirty="0"/>
              <a:t>٣- </a:t>
            </a:r>
            <a:r>
              <a:rPr lang="ar-SA" sz="2400" dirty="0" err="1"/>
              <a:t>طریقة</a:t>
            </a:r>
            <a:r>
              <a:rPr lang="ar-SA" sz="2400" dirty="0"/>
              <a:t> </a:t>
            </a:r>
            <a:r>
              <a:rPr lang="ar-SA" sz="2400" dirty="0" err="1"/>
              <a:t>البیع</a:t>
            </a:r>
            <a:r>
              <a:rPr lang="ar-SA" sz="2400" dirty="0"/>
              <a:t> </a:t>
            </a:r>
            <a:r>
              <a:rPr lang="ar-SA" sz="2400" dirty="0" err="1"/>
              <a:t>الإختیاري</a:t>
            </a:r>
            <a:r>
              <a:rPr lang="ar-SA" sz="2400" dirty="0"/>
              <a:t> : </a:t>
            </a:r>
            <a:r>
              <a:rPr lang="ar-SA" sz="2400" dirty="0" err="1"/>
              <a:t>البیع</a:t>
            </a:r>
            <a:r>
              <a:rPr lang="ar-SA" sz="2400" dirty="0"/>
              <a:t> </a:t>
            </a:r>
            <a:r>
              <a:rPr lang="ar-SA" sz="2400" dirty="0" err="1"/>
              <a:t>الإختیاري</a:t>
            </a:r>
            <a:r>
              <a:rPr lang="ar-SA" sz="2400" dirty="0"/>
              <a:t> من قبل حامل السند </a:t>
            </a:r>
            <a:r>
              <a:rPr lang="ar-SA" sz="2400" dirty="0" err="1"/>
              <a:t>حیث</a:t>
            </a:r>
            <a:r>
              <a:rPr lang="ar-SA" sz="2400" dirty="0"/>
              <a:t> </a:t>
            </a:r>
            <a:r>
              <a:rPr lang="ar-SA" sz="2400" dirty="0" err="1" smtClean="0"/>
              <a:t>یمكن</a:t>
            </a:r>
            <a:r>
              <a:rPr lang="ar-SA" sz="2400" dirty="0"/>
              <a:t> </a:t>
            </a:r>
            <a:r>
              <a:rPr lang="ar-SA" sz="2400" dirty="0" smtClean="0"/>
              <a:t>للمستثمر </a:t>
            </a:r>
            <a:r>
              <a:rPr lang="ar-SA" sz="2400" dirty="0"/>
              <a:t>إرجاع السند إلى </a:t>
            </a:r>
            <a:r>
              <a:rPr lang="ar-SA" sz="2400" dirty="0" smtClean="0"/>
              <a:t>المنشأة المصدرة </a:t>
            </a:r>
            <a:r>
              <a:rPr lang="ar-SA" sz="2400" dirty="0"/>
              <a:t>للسند واسترداد </a:t>
            </a:r>
            <a:r>
              <a:rPr lang="ar-SA" sz="2400" dirty="0" err="1" smtClean="0"/>
              <a:t>قیمتة</a:t>
            </a:r>
            <a:r>
              <a:rPr lang="ar-SA" sz="2400" dirty="0" smtClean="0"/>
              <a:t> </a:t>
            </a:r>
            <a:r>
              <a:rPr lang="ar-SA" sz="2400" dirty="0"/>
              <a:t>في </a:t>
            </a:r>
            <a:r>
              <a:rPr lang="ar-SA" sz="2400" dirty="0" err="1" smtClean="0"/>
              <a:t>تاریخ</a:t>
            </a:r>
            <a:r>
              <a:rPr lang="ar-SA" sz="2400" dirty="0"/>
              <a:t> </a:t>
            </a:r>
            <a:r>
              <a:rPr lang="ar-SA" sz="2400" dirty="0" smtClean="0"/>
              <a:t>محدد </a:t>
            </a:r>
            <a:r>
              <a:rPr lang="ar-SA" sz="2400" dirty="0"/>
              <a:t>خلال فترة </a:t>
            </a:r>
            <a:r>
              <a:rPr lang="ar-SA" sz="2400" dirty="0" err="1" smtClean="0"/>
              <a:t>الإستحقاق</a:t>
            </a:r>
            <a:r>
              <a:rPr lang="ar-SA" sz="2400" dirty="0" smtClean="0"/>
              <a:t>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43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السندات: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228600" y="1447801"/>
            <a:ext cx="9185762" cy="4678364"/>
          </a:xfrm>
        </p:spPr>
        <p:txBody>
          <a:bodyPr/>
          <a:lstStyle/>
          <a:p>
            <a:r>
              <a:rPr lang="ar-SA" dirty="0"/>
              <a:t>١- السندات </a:t>
            </a:r>
            <a:r>
              <a:rPr lang="ar-SA" dirty="0" smtClean="0"/>
              <a:t>القابلة </a:t>
            </a:r>
            <a:r>
              <a:rPr lang="ar-SA" dirty="0" err="1"/>
              <a:t>للتحویل</a:t>
            </a:r>
            <a:r>
              <a:rPr lang="ar-SA" dirty="0"/>
              <a:t> :</a:t>
            </a:r>
          </a:p>
          <a:p>
            <a:r>
              <a:rPr lang="ar-SA" dirty="0" err="1"/>
              <a:t>وھي</a:t>
            </a:r>
            <a:r>
              <a:rPr lang="ar-SA" dirty="0"/>
              <a:t> التي توفر </a:t>
            </a:r>
            <a:r>
              <a:rPr lang="ar-SA" dirty="0" err="1"/>
              <a:t>لحاملھا</a:t>
            </a:r>
            <a:r>
              <a:rPr lang="ar-SA" dirty="0"/>
              <a:t> </a:t>
            </a:r>
            <a:r>
              <a:rPr lang="ar-SA" dirty="0" err="1"/>
              <a:t>خاصیتین</a:t>
            </a:r>
            <a:r>
              <a:rPr lang="ar-SA" dirty="0"/>
              <a:t> </a:t>
            </a:r>
            <a:r>
              <a:rPr lang="ar-SA" dirty="0" err="1"/>
              <a:t>ھما</a:t>
            </a:r>
            <a:r>
              <a:rPr lang="ar-SA" dirty="0"/>
              <a:t> : الحصول على عائد ثابت </a:t>
            </a:r>
            <a:r>
              <a:rPr lang="ar-SA" dirty="0" smtClean="0"/>
              <a:t>بالإضافة إلى</a:t>
            </a:r>
          </a:p>
          <a:p>
            <a:r>
              <a:rPr lang="ar-SA" dirty="0" smtClean="0"/>
              <a:t>فرصة </a:t>
            </a:r>
            <a:r>
              <a:rPr lang="ar-SA" dirty="0" err="1" smtClean="0"/>
              <a:t>مستقبلیة</a:t>
            </a:r>
            <a:r>
              <a:rPr lang="ar-SA" dirty="0" smtClean="0"/>
              <a:t> </a:t>
            </a:r>
            <a:r>
              <a:rPr lang="ar-SA" dirty="0" err="1" smtClean="0"/>
              <a:t>لتحویل</a:t>
            </a:r>
            <a:r>
              <a:rPr lang="ar-SA" dirty="0" smtClean="0"/>
              <a:t> السند إلى </a:t>
            </a:r>
            <a:r>
              <a:rPr lang="ar-SA" dirty="0" err="1" smtClean="0"/>
              <a:t>أسھم</a:t>
            </a:r>
            <a:r>
              <a:rPr lang="ar-SA" dirty="0" smtClean="0"/>
              <a:t> </a:t>
            </a:r>
            <a:r>
              <a:rPr lang="ar-SA" dirty="0" err="1" smtClean="0"/>
              <a:t>عادیة</a:t>
            </a:r>
            <a:r>
              <a:rPr lang="ar-SA" dirty="0" smtClean="0"/>
              <a:t> </a:t>
            </a:r>
            <a:r>
              <a:rPr lang="ar-SA" dirty="0" err="1" smtClean="0"/>
              <a:t>ویتصف</a:t>
            </a:r>
            <a:r>
              <a:rPr lang="ar-SA" dirty="0" smtClean="0"/>
              <a:t> </a:t>
            </a:r>
            <a:r>
              <a:rPr lang="ar-SA" dirty="0" err="1" smtClean="0"/>
              <a:t>ھذا</a:t>
            </a:r>
            <a:r>
              <a:rPr lang="ar-SA" dirty="0" smtClean="0"/>
              <a:t> النوع من السندات</a:t>
            </a:r>
          </a:p>
          <a:p>
            <a:r>
              <a:rPr lang="ar-SA" dirty="0" err="1" smtClean="0"/>
              <a:t>بإنخفاض</a:t>
            </a:r>
            <a:r>
              <a:rPr lang="ar-SA" dirty="0" smtClean="0"/>
              <a:t> </a:t>
            </a:r>
            <a:r>
              <a:rPr lang="ar-SA" dirty="0"/>
              <a:t>معدل </a:t>
            </a:r>
            <a:r>
              <a:rPr lang="ar-SA" dirty="0" smtClean="0"/>
              <a:t>الفائدة </a:t>
            </a:r>
            <a:r>
              <a:rPr lang="ar-SA" dirty="0"/>
              <a:t>التي </a:t>
            </a:r>
            <a:r>
              <a:rPr lang="ar-SA" dirty="0" err="1" smtClean="0"/>
              <a:t>یمنحھا</a:t>
            </a:r>
            <a:r>
              <a:rPr lang="ar-SA" dirty="0" smtClean="0"/>
              <a:t>.</a:t>
            </a:r>
            <a:endParaRPr lang="ar-SA" dirty="0"/>
          </a:p>
          <a:p>
            <a:r>
              <a:rPr lang="ar-SA" dirty="0"/>
              <a:t>٢- السندات </a:t>
            </a:r>
            <a:r>
              <a:rPr lang="ar-SA" dirty="0" smtClean="0"/>
              <a:t>القابلة للاستدعاء </a:t>
            </a:r>
            <a:r>
              <a:rPr lang="ar-SA" dirty="0"/>
              <a:t>:</a:t>
            </a:r>
          </a:p>
          <a:p>
            <a:r>
              <a:rPr lang="ar-SA" dirty="0"/>
              <a:t>تلتزم </a:t>
            </a:r>
            <a:r>
              <a:rPr lang="ar-SA" dirty="0" smtClean="0"/>
              <a:t>الشركة </a:t>
            </a:r>
            <a:r>
              <a:rPr lang="ar-SA" dirty="0" err="1"/>
              <a:t>ھنا</a:t>
            </a:r>
            <a:r>
              <a:rPr lang="ar-SA" dirty="0"/>
              <a:t> بدفع </a:t>
            </a:r>
            <a:r>
              <a:rPr lang="ar-SA" dirty="0" err="1"/>
              <a:t>قیمة</a:t>
            </a:r>
            <a:r>
              <a:rPr lang="ar-SA" dirty="0"/>
              <a:t> تفوق </a:t>
            </a:r>
            <a:r>
              <a:rPr lang="ar-SA" dirty="0" err="1" smtClean="0"/>
              <a:t>القیمة</a:t>
            </a:r>
            <a:r>
              <a:rPr lang="ar-SA" dirty="0" smtClean="0"/>
              <a:t> </a:t>
            </a:r>
            <a:r>
              <a:rPr lang="ar-SA" dirty="0" err="1" smtClean="0"/>
              <a:t>الإسمیه</a:t>
            </a:r>
            <a:r>
              <a:rPr lang="ar-SA" dirty="0" smtClean="0"/>
              <a:t> </a:t>
            </a:r>
            <a:r>
              <a:rPr lang="ar-SA" dirty="0"/>
              <a:t>للسند من أجل </a:t>
            </a:r>
            <a:r>
              <a:rPr lang="ar-SA" dirty="0" err="1" smtClean="0"/>
              <a:t>استدعائھا</a:t>
            </a:r>
            <a:r>
              <a:rPr lang="ar-SA" dirty="0" smtClean="0"/>
              <a:t> </a:t>
            </a:r>
            <a:r>
              <a:rPr lang="ar-SA" dirty="0"/>
              <a:t>قبل</a:t>
            </a:r>
          </a:p>
          <a:p>
            <a:r>
              <a:rPr lang="ar-SA" dirty="0" err="1"/>
              <a:t>تاریخ</a:t>
            </a:r>
            <a:r>
              <a:rPr lang="ar-SA" dirty="0"/>
              <a:t> </a:t>
            </a:r>
            <a:r>
              <a:rPr lang="ar-SA" dirty="0" err="1"/>
              <a:t>الإستحقاق</a:t>
            </a:r>
            <a:r>
              <a:rPr lang="ar-SA" dirty="0"/>
              <a:t> ، وتسمى </a:t>
            </a:r>
            <a:r>
              <a:rPr lang="ar-SA" dirty="0" err="1"/>
              <a:t>الزیاده</a:t>
            </a:r>
            <a:r>
              <a:rPr lang="ar-SA" dirty="0"/>
              <a:t> عن </a:t>
            </a:r>
            <a:r>
              <a:rPr lang="ar-SA" dirty="0" err="1" smtClean="0"/>
              <a:t>القیمة</a:t>
            </a:r>
            <a:r>
              <a:rPr lang="ar-SA" dirty="0" smtClean="0"/>
              <a:t> </a:t>
            </a:r>
            <a:r>
              <a:rPr lang="ar-SA" dirty="0" err="1" smtClean="0"/>
              <a:t>الإسمیه</a:t>
            </a:r>
            <a:r>
              <a:rPr lang="ar-SA" dirty="0" smtClean="0"/>
              <a:t> </a:t>
            </a:r>
            <a:r>
              <a:rPr lang="ar-SA" dirty="0" err="1"/>
              <a:t>بتعویض</a:t>
            </a:r>
            <a:r>
              <a:rPr lang="ar-SA" dirty="0"/>
              <a:t> </a:t>
            </a:r>
            <a:r>
              <a:rPr lang="ar-SA" dirty="0" err="1"/>
              <a:t>الإستدعاء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970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1524001"/>
            <a:ext cx="9109562" cy="4602164"/>
          </a:xfrm>
        </p:spPr>
        <p:txBody>
          <a:bodyPr/>
          <a:lstStyle/>
          <a:p>
            <a:r>
              <a:rPr lang="ar-SA" sz="2400" dirty="0">
                <a:cs typeface="+mj-cs"/>
              </a:rPr>
              <a:t>٣- السندات </a:t>
            </a:r>
            <a:r>
              <a:rPr lang="ar-SA" sz="2400" dirty="0" smtClean="0">
                <a:cs typeface="+mj-cs"/>
              </a:rPr>
              <a:t>القابلة للاستهلاك </a:t>
            </a:r>
            <a:r>
              <a:rPr lang="ar-SA" sz="2400" dirty="0">
                <a:cs typeface="+mj-cs"/>
              </a:rPr>
              <a:t>:</a:t>
            </a:r>
          </a:p>
          <a:p>
            <a:r>
              <a:rPr lang="ar-SA" sz="2400" dirty="0">
                <a:cs typeface="+mj-cs"/>
              </a:rPr>
              <a:t>بواسطة </a:t>
            </a:r>
            <a:r>
              <a:rPr lang="ar-SA" sz="2400" dirty="0" err="1">
                <a:cs typeface="+mj-cs"/>
              </a:rPr>
              <a:t>ھذا</a:t>
            </a:r>
            <a:r>
              <a:rPr lang="ar-SA" sz="2400" dirty="0">
                <a:cs typeface="+mj-cs"/>
              </a:rPr>
              <a:t> النوع من السندات تضع </a:t>
            </a:r>
            <a:r>
              <a:rPr lang="ar-SA" sz="2400" dirty="0" smtClean="0">
                <a:cs typeface="+mj-cs"/>
              </a:rPr>
              <a:t>المنشأة </a:t>
            </a:r>
            <a:r>
              <a:rPr lang="ar-SA" sz="2400" dirty="0">
                <a:cs typeface="+mj-cs"/>
              </a:rPr>
              <a:t>جدولا </a:t>
            </a:r>
            <a:r>
              <a:rPr lang="ar-SA" sz="2400" dirty="0" err="1">
                <a:cs typeface="+mj-cs"/>
              </a:rPr>
              <a:t>زمنیا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لتسدید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قیمتھا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بحیث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تكون ملتزمة </a:t>
            </a:r>
            <a:r>
              <a:rPr lang="ar-SA" sz="2400" dirty="0">
                <a:cs typeface="+mj-cs"/>
              </a:rPr>
              <a:t>بشراء عدد </a:t>
            </a:r>
            <a:r>
              <a:rPr lang="ar-SA" sz="2400" dirty="0" err="1">
                <a:cs typeface="+mj-cs"/>
              </a:rPr>
              <a:t>معین</a:t>
            </a:r>
            <a:r>
              <a:rPr lang="ar-SA" sz="2400" dirty="0">
                <a:cs typeface="+mj-cs"/>
              </a:rPr>
              <a:t> من السندات </a:t>
            </a:r>
            <a:r>
              <a:rPr lang="ar-SA" sz="2400" dirty="0" err="1">
                <a:cs typeface="+mj-cs"/>
              </a:rPr>
              <a:t>سنویا</a:t>
            </a:r>
            <a:r>
              <a:rPr lang="ar-SA" sz="2400" dirty="0">
                <a:cs typeface="+mj-cs"/>
              </a:rPr>
              <a:t> ، وعادة ما تكون </a:t>
            </a:r>
            <a:r>
              <a:rPr lang="ar-SA" sz="2400" dirty="0" smtClean="0">
                <a:cs typeface="+mj-cs"/>
              </a:rPr>
              <a:t>الفائدة على </a:t>
            </a:r>
            <a:r>
              <a:rPr lang="ar-SA" sz="2400" dirty="0" err="1" smtClean="0">
                <a:cs typeface="+mj-cs"/>
              </a:rPr>
              <a:t>ھذه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السندات أقل من </a:t>
            </a:r>
            <a:r>
              <a:rPr lang="ar-SA" sz="2400" dirty="0" smtClean="0">
                <a:cs typeface="+mj-cs"/>
              </a:rPr>
              <a:t>الفائدة </a:t>
            </a:r>
            <a:r>
              <a:rPr lang="ar-SA" sz="2400" dirty="0">
                <a:cs typeface="+mj-cs"/>
              </a:rPr>
              <a:t>على السندات </a:t>
            </a:r>
            <a:r>
              <a:rPr lang="ar-SA" sz="2400" dirty="0" err="1" smtClean="0">
                <a:cs typeface="+mj-cs"/>
              </a:rPr>
              <a:t>العادیة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، لأن </a:t>
            </a:r>
            <a:r>
              <a:rPr lang="ar-SA" sz="2400" dirty="0" err="1">
                <a:cs typeface="+mj-cs"/>
              </a:rPr>
              <a:t>ھناك</a:t>
            </a:r>
            <a:r>
              <a:rPr lang="ar-SA" sz="2400" dirty="0">
                <a:cs typeface="+mj-cs"/>
              </a:rPr>
              <a:t> نوع من </a:t>
            </a:r>
            <a:r>
              <a:rPr lang="ar-SA" sz="2400" dirty="0" err="1" smtClean="0">
                <a:cs typeface="+mj-cs"/>
              </a:rPr>
              <a:t>الحمایة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لأموال المستثمر</a:t>
            </a:r>
          </a:p>
          <a:p>
            <a:endParaRPr lang="ar-SA" sz="2400" dirty="0">
              <a:cs typeface="+mj-cs"/>
            </a:endParaRPr>
          </a:p>
          <a:p>
            <a:r>
              <a:rPr lang="ar-SA" sz="2400" dirty="0">
                <a:cs typeface="+mj-cs"/>
              </a:rPr>
              <a:t>٤- السندات </a:t>
            </a:r>
            <a:r>
              <a:rPr lang="ar-SA" sz="2400" dirty="0" smtClean="0">
                <a:cs typeface="+mj-cs"/>
              </a:rPr>
              <a:t>المضمونة </a:t>
            </a:r>
            <a:r>
              <a:rPr lang="ar-SA" sz="2400" dirty="0">
                <a:cs typeface="+mj-cs"/>
              </a:rPr>
              <a:t>بأصل :</a:t>
            </a:r>
          </a:p>
          <a:p>
            <a:r>
              <a:rPr lang="ar-SA" sz="2400" dirty="0">
                <a:cs typeface="+mj-cs"/>
              </a:rPr>
              <a:t>وقد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ذلك </a:t>
            </a:r>
            <a:r>
              <a:rPr lang="ar-SA" sz="2400" dirty="0" err="1">
                <a:cs typeface="+mj-cs"/>
              </a:rPr>
              <a:t>برھن</a:t>
            </a:r>
            <a:r>
              <a:rPr lang="ar-SA" sz="2400" dirty="0">
                <a:cs typeface="+mj-cs"/>
              </a:rPr>
              <a:t> الممتلكات ، </a:t>
            </a:r>
            <a:r>
              <a:rPr lang="ar-SA" sz="2400" dirty="0" err="1">
                <a:cs typeface="+mj-cs"/>
              </a:rPr>
              <a:t>حیث</a:t>
            </a:r>
            <a:r>
              <a:rPr lang="ar-SA" sz="2400" dirty="0">
                <a:cs typeface="+mj-cs"/>
              </a:rPr>
              <a:t> لا </a:t>
            </a:r>
            <a:r>
              <a:rPr lang="ar-SA" sz="2400" dirty="0" err="1">
                <a:cs typeface="+mj-cs"/>
              </a:rPr>
              <a:t>یسمح</a:t>
            </a:r>
            <a:r>
              <a:rPr lang="ar-SA" sz="2400" dirty="0">
                <a:cs typeface="+mj-cs"/>
              </a:rPr>
              <a:t> بالتصرف </a:t>
            </a:r>
            <a:r>
              <a:rPr lang="ar-SA" sz="2400" dirty="0" err="1">
                <a:cs typeface="+mj-cs"/>
              </a:rPr>
              <a:t>بھذه</a:t>
            </a:r>
            <a:r>
              <a:rPr lang="ar-SA" sz="2400" dirty="0">
                <a:cs typeface="+mj-cs"/>
              </a:rPr>
              <a:t> الممتلكات </a:t>
            </a:r>
            <a:r>
              <a:rPr lang="ar-SA" sz="2400" dirty="0" smtClean="0">
                <a:cs typeface="+mj-cs"/>
              </a:rPr>
              <a:t>قبل </a:t>
            </a:r>
            <a:r>
              <a:rPr lang="ar-SA" sz="2400" dirty="0" err="1" smtClean="0">
                <a:cs typeface="+mj-cs"/>
              </a:rPr>
              <a:t>توفیر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 err="1">
                <a:cs typeface="+mj-cs"/>
              </a:rPr>
              <a:t>قیمة</a:t>
            </a:r>
            <a:r>
              <a:rPr lang="ar-SA" sz="2400" dirty="0">
                <a:cs typeface="+mj-cs"/>
              </a:rPr>
              <a:t> السندات . كما قد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ضمان السندات بسندات أخرى أو </a:t>
            </a:r>
            <a:r>
              <a:rPr lang="ar-SA" sz="2400" dirty="0" err="1" smtClean="0">
                <a:cs typeface="+mj-cs"/>
              </a:rPr>
              <a:t>أسھم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err="1" smtClean="0">
                <a:cs typeface="+mj-cs"/>
              </a:rPr>
              <a:t>عادیة</a:t>
            </a:r>
            <a:r>
              <a:rPr lang="ar-SA" sz="2400" dirty="0" smtClean="0">
                <a:cs typeface="+mj-cs"/>
              </a:rPr>
              <a:t> </a:t>
            </a:r>
            <a:r>
              <a:rPr lang="ar-SA" sz="2400" dirty="0">
                <a:cs typeface="+mj-cs"/>
              </a:rPr>
              <a:t>وتسمى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</a:t>
            </a:r>
            <a:r>
              <a:rPr lang="ar-SA" sz="2400" dirty="0" smtClean="0">
                <a:cs typeface="+mj-cs"/>
              </a:rPr>
              <a:t>الحالة </a:t>
            </a:r>
            <a:r>
              <a:rPr lang="ar-SA" sz="2400" dirty="0">
                <a:cs typeface="+mj-cs"/>
              </a:rPr>
              <a:t>بالسندات </a:t>
            </a:r>
            <a:r>
              <a:rPr lang="ar-SA" sz="2400" dirty="0" smtClean="0">
                <a:cs typeface="+mj-cs"/>
              </a:rPr>
              <a:t>المتعلقة </a:t>
            </a:r>
            <a:r>
              <a:rPr lang="ar-SA" sz="2400" dirty="0">
                <a:cs typeface="+mj-cs"/>
              </a:rPr>
              <a:t>. وقد </a:t>
            </a:r>
            <a:r>
              <a:rPr lang="ar-SA" sz="2400" dirty="0" err="1">
                <a:cs typeface="+mj-cs"/>
              </a:rPr>
              <a:t>یكون</a:t>
            </a:r>
            <a:r>
              <a:rPr lang="ar-SA" sz="2400" dirty="0">
                <a:cs typeface="+mj-cs"/>
              </a:rPr>
              <a:t> الضمان سمعة </a:t>
            </a:r>
            <a:r>
              <a:rPr lang="ar-SA" sz="2400" dirty="0" smtClean="0">
                <a:cs typeface="+mj-cs"/>
              </a:rPr>
              <a:t>المنشأة وتسمى </a:t>
            </a:r>
            <a:r>
              <a:rPr lang="ar-SA" sz="2400" dirty="0" err="1">
                <a:cs typeface="+mj-cs"/>
              </a:rPr>
              <a:t>ھذه</a:t>
            </a:r>
            <a:r>
              <a:rPr lang="ar-SA" sz="2400" dirty="0">
                <a:cs typeface="+mj-cs"/>
              </a:rPr>
              <a:t> السندات </a:t>
            </a:r>
            <a:r>
              <a:rPr lang="ar-SA" sz="2400">
                <a:cs typeface="+mj-cs"/>
              </a:rPr>
              <a:t>بسندات </a:t>
            </a:r>
            <a:r>
              <a:rPr lang="ar-SA" sz="2400" smtClean="0">
                <a:cs typeface="+mj-cs"/>
              </a:rPr>
              <a:t>الاعتماد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314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127</TotalTime>
  <Words>1335</Words>
  <Application>Microsoft Office PowerPoint</Application>
  <PresentationFormat>A4 Paper (210x297 mm)‎</PresentationFormat>
  <Paragraphs>143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فورم لكلية ادارة الاعمال</vt:lpstr>
      <vt:lpstr>الشريحة 1</vt:lpstr>
      <vt:lpstr>المحاضرة العاشرة</vt:lpstr>
      <vt:lpstr>مقدمة:</vt:lpstr>
      <vt:lpstr>خصائص مصادر التمویل متوسطة وطویلة الأجل :</vt:lpstr>
      <vt:lpstr>الاستئجار:</vt:lpstr>
      <vt:lpstr>أھم بنود عقد الإيجار :</vt:lpstr>
      <vt:lpstr>أنواع عقود الاستئجار: </vt:lpstr>
      <vt:lpstr>الاستئجار التمويلي: </vt:lpstr>
      <vt:lpstr>أنواع الاستئجار التمويلي: </vt:lpstr>
      <vt:lpstr>تابع: </vt:lpstr>
      <vt:lpstr>الاستئجار التشغيلي: </vt:lpstr>
      <vt:lpstr>خصائص الاستئجار التشغيلي: </vt:lpstr>
      <vt:lpstr>الاستئجار المرتبط برافعة مالية: </vt:lpstr>
      <vt:lpstr>مزایا وعیوب التمویل بالاستئجار :</vt:lpstr>
      <vt:lpstr>تابع:</vt:lpstr>
      <vt:lpstr>القروض المصرفية متوسطة وطويلة الأجل: </vt:lpstr>
      <vt:lpstr>سندات الدين: </vt:lpstr>
      <vt:lpstr>طرق سداد السندات:</vt:lpstr>
      <vt:lpstr>أنواع السندات: </vt:lpstr>
      <vt:lpstr>تابع: </vt:lpstr>
      <vt:lpstr>الشريحة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kfu</cp:lastModifiedBy>
  <cp:revision>22</cp:revision>
  <dcterms:created xsi:type="dcterms:W3CDTF">2014-03-29T10:51:34Z</dcterms:created>
  <dcterms:modified xsi:type="dcterms:W3CDTF">2014-03-31T09:19:00Z</dcterms:modified>
</cp:coreProperties>
</file>