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10" r:id="rId3"/>
    <p:sldId id="311" r:id="rId4"/>
    <p:sldId id="312" r:id="rId5"/>
    <p:sldId id="315" r:id="rId6"/>
    <p:sldId id="314" r:id="rId7"/>
    <p:sldId id="313" r:id="rId8"/>
    <p:sldId id="316" r:id="rId9"/>
    <p:sldId id="317" r:id="rId10"/>
    <p:sldId id="318" r:id="rId11"/>
    <p:sldId id="319" r:id="rId12"/>
    <p:sldId id="320" r:id="rId13"/>
    <p:sldId id="321" r:id="rId14"/>
    <p:sldId id="322" r:id="rId15"/>
    <p:sldId id="323" r:id="rId16"/>
    <p:sldId id="324" r:id="rId17"/>
    <p:sldId id="325" r:id="rId18"/>
    <p:sldId id="326"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210" y="-10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3/31/2014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مالية 2</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أ/</a:t>
            </a:r>
            <a:r>
              <a:rPr lang="ar-SA" sz="2800" b="1" dirty="0" err="1" smtClean="0">
                <a:solidFill>
                  <a:srgbClr val="7F7F7F"/>
                </a:solidFill>
                <a:latin typeface="Calibri" pitchFamily="34" charset="0"/>
                <a:cs typeface="Times New Roman" pitchFamily="18" charset="0"/>
              </a:rPr>
              <a:t>عبدالله</a:t>
            </a:r>
            <a:r>
              <a:rPr lang="ar-SA" sz="2800" b="1" dirty="0" smtClean="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الجغيمان</a:t>
            </a:r>
            <a:r>
              <a:rPr lang="ar-SA" sz="28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الحادية عشر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مصادر التمويل متوسط وطويل الأجل </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876800"/>
          </a:xfrm>
        </p:spPr>
        <p:txBody>
          <a:bodyPr/>
          <a:lstStyle/>
          <a:p>
            <a:pPr rtl="1">
              <a:buFont typeface="Wingdings" pitchFamily="2" charset="2"/>
              <a:buChar char="§"/>
            </a:pPr>
            <a:r>
              <a:rPr lang="ar-SA" sz="2400" dirty="0" err="1" smtClean="0">
                <a:cs typeface="+mj-cs"/>
              </a:rPr>
              <a:t>الس</a:t>
            </a:r>
            <a:r>
              <a:rPr lang="ar-SA" sz="2400" dirty="0" smtClean="0">
                <a:cs typeface="+mj-cs"/>
              </a:rPr>
              <a:t>ھم </a:t>
            </a:r>
            <a:r>
              <a:rPr lang="ar-SA" sz="2400" dirty="0" err="1" smtClean="0">
                <a:cs typeface="+mj-cs"/>
              </a:rPr>
              <a:t>الممتاز </a:t>
            </a:r>
            <a:r>
              <a:rPr lang="ar-SA" sz="2400" dirty="0" smtClean="0">
                <a:cs typeface="+mj-cs"/>
              </a:rPr>
              <a:t>ھو وثیقة تصدرھا المنشأة وتحمل قیمة اسمیة.</a:t>
            </a:r>
          </a:p>
          <a:p>
            <a:pPr rtl="1">
              <a:buFont typeface="Wingdings" pitchFamily="2" charset="2"/>
              <a:buChar char="§"/>
            </a:pPr>
            <a:r>
              <a:rPr lang="ar-SA" sz="2400" dirty="0" smtClean="0">
                <a:cs typeface="+mj-cs"/>
              </a:rPr>
              <a:t>تعطي ملكية الأسھم الممتازة لحاملھا حق الملكیة في المنشأة بما یعادل قیمة أسھمها.</a:t>
            </a:r>
          </a:p>
          <a:p>
            <a:pPr rtl="1">
              <a:buFont typeface="Wingdings" pitchFamily="2" charset="2"/>
              <a:buChar char="§"/>
            </a:pPr>
            <a:r>
              <a:rPr lang="ar-SA" sz="2400" dirty="0" smtClean="0">
                <a:cs typeface="+mj-cs"/>
              </a:rPr>
              <a:t>بالإضافة إلى القیمة الاسمية یوجد </a:t>
            </a:r>
            <a:r>
              <a:rPr lang="ar-SA" sz="2400" dirty="0" err="1" smtClean="0">
                <a:cs typeface="+mj-cs"/>
              </a:rPr>
              <a:t>للس</a:t>
            </a:r>
            <a:r>
              <a:rPr lang="ar-SA" sz="2400" dirty="0" smtClean="0">
                <a:cs typeface="+mj-cs"/>
              </a:rPr>
              <a:t>ھم الممتاز قیمة دفتریة وقیمة سوقیة.</a:t>
            </a:r>
          </a:p>
          <a:p>
            <a:pPr rtl="1">
              <a:buFont typeface="Wingdings" pitchFamily="2" charset="2"/>
              <a:buChar char="§"/>
            </a:pPr>
            <a:r>
              <a:rPr lang="ar-SA" sz="2400" dirty="0" smtClean="0">
                <a:cs typeface="+mj-cs"/>
              </a:rPr>
              <a:t>یجمع </a:t>
            </a:r>
            <a:r>
              <a:rPr lang="ar-SA" sz="2400" dirty="0" err="1" smtClean="0">
                <a:cs typeface="+mj-cs"/>
              </a:rPr>
              <a:t>الس</a:t>
            </a:r>
            <a:r>
              <a:rPr lang="ar-SA" sz="2400" dirty="0" smtClean="0">
                <a:cs typeface="+mj-cs"/>
              </a:rPr>
              <a:t>ھم الممتاز بین خصائص الأسھم العادیة وخصائص السندات.</a:t>
            </a:r>
          </a:p>
          <a:p>
            <a:r>
              <a:rPr lang="ar-SA" sz="2400" dirty="0" smtClean="0">
                <a:cs typeface="+mj-cs"/>
              </a:rPr>
              <a:t> </a:t>
            </a:r>
            <a:r>
              <a:rPr lang="ar-SA" sz="2400" b="1" dirty="0" smtClean="0">
                <a:cs typeface="+mj-cs"/>
              </a:rPr>
              <a:t>مقارنة بالأسھم العادیة </a:t>
            </a:r>
            <a:r>
              <a:rPr lang="ar-SA" sz="2400" b="1" dirty="0" err="1" smtClean="0">
                <a:cs typeface="+mj-cs"/>
              </a:rPr>
              <a:t>فإن :</a:t>
            </a:r>
            <a:endParaRPr lang="ar-SA" sz="2400" b="1" dirty="0" smtClean="0">
              <a:cs typeface="+mj-cs"/>
            </a:endParaRPr>
          </a:p>
          <a:p>
            <a:r>
              <a:rPr lang="ar-SA" sz="2400" dirty="0" smtClean="0">
                <a:cs typeface="+mj-cs"/>
              </a:rPr>
              <a:t>- كلاھما لیس لها تاریخ </a:t>
            </a:r>
            <a:r>
              <a:rPr lang="ar-SA" sz="2400" dirty="0" err="1" smtClean="0">
                <a:cs typeface="+mj-cs"/>
              </a:rPr>
              <a:t>إستحقاق</a:t>
            </a:r>
            <a:endParaRPr lang="ar-SA" sz="2400" dirty="0" smtClean="0">
              <a:cs typeface="+mj-cs"/>
            </a:endParaRPr>
          </a:p>
          <a:p>
            <a:r>
              <a:rPr lang="ar-SA" sz="2400" dirty="0" smtClean="0">
                <a:cs typeface="+mj-cs"/>
              </a:rPr>
              <a:t>- كلاھما یمثل مصدر تمویل دائم بالنسبة للمنشأة</a:t>
            </a:r>
          </a:p>
          <a:p>
            <a:r>
              <a:rPr lang="ar-SA" sz="2400" dirty="0" smtClean="0">
                <a:cs typeface="+mj-cs"/>
              </a:rPr>
              <a:t>- تخلف المنشأة عن دفع الأرباح الموزعة لحاملي الأسھم الممتازة والعادیة لا یؤدي على إفلاس المنشأة</a:t>
            </a:r>
          </a:p>
          <a:p>
            <a:r>
              <a:rPr lang="ar-SA" sz="2400" dirty="0" smtClean="0">
                <a:cs typeface="+mj-cs"/>
              </a:rPr>
              <a:t>- الأرباح الموزعة للأسھم الممتازة والعادیة لا یحقق وفرات ضریبیة للمنشأة لأنھا تدفع بعد الضریبة.</a:t>
            </a:r>
            <a:endParaRPr lang="ar-SA" sz="2400" dirty="0">
              <a:cs typeface="+mj-cs"/>
            </a:endParaRPr>
          </a:p>
        </p:txBody>
      </p:sp>
      <p:sp>
        <p:nvSpPr>
          <p:cNvPr id="2" name="Title 1"/>
          <p:cNvSpPr>
            <a:spLocks noGrp="1"/>
          </p:cNvSpPr>
          <p:nvPr>
            <p:ph type="title"/>
          </p:nvPr>
        </p:nvSpPr>
        <p:spPr/>
        <p:txBody>
          <a:bodyPr/>
          <a:lstStyle/>
          <a:p>
            <a:r>
              <a:rPr lang="ar-SA" dirty="0" smtClean="0"/>
              <a:t>الأسهم الممتازة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ar-SA" dirty="0" err="1" smtClean="0"/>
              <a:t>تابع:</a:t>
            </a:r>
            <a:r>
              <a:rPr lang="ar-SA" dirty="0" smtClean="0"/>
              <a:t> </a:t>
            </a:r>
            <a:endParaRPr lang="en-US" dirty="0"/>
          </a:p>
        </p:txBody>
      </p:sp>
      <p:sp>
        <p:nvSpPr>
          <p:cNvPr id="6" name="Content Placeholder 5"/>
          <p:cNvSpPr>
            <a:spLocks noGrp="1"/>
          </p:cNvSpPr>
          <p:nvPr>
            <p:ph sz="half" idx="13"/>
          </p:nvPr>
        </p:nvSpPr>
        <p:spPr>
          <a:xfrm>
            <a:off x="457200" y="1523999"/>
            <a:ext cx="8957162" cy="4602165"/>
          </a:xfrm>
        </p:spPr>
        <p:txBody>
          <a:bodyPr/>
          <a:lstStyle/>
          <a:p>
            <a:r>
              <a:rPr lang="ar-SA" sz="2400" b="1" dirty="0" smtClean="0">
                <a:cs typeface="+mj-cs"/>
              </a:rPr>
              <a:t>مقارنة بالسندات </a:t>
            </a:r>
            <a:r>
              <a:rPr lang="ar-SA" sz="2400" b="1" dirty="0" err="1" smtClean="0">
                <a:cs typeface="+mj-cs"/>
              </a:rPr>
              <a:t>فإن :</a:t>
            </a:r>
            <a:endParaRPr lang="ar-SA" sz="2400" b="1" dirty="0" smtClean="0">
              <a:cs typeface="+mj-cs"/>
            </a:endParaRPr>
          </a:p>
          <a:p>
            <a:r>
              <a:rPr lang="ar-SA" sz="2400" dirty="0" smtClean="0">
                <a:cs typeface="+mj-cs"/>
              </a:rPr>
              <a:t>- العائد الذي یحصل على حامل كل منھما ثابت ومحدد بقیمة أو بنسبة معینة</a:t>
            </a:r>
          </a:p>
          <a:p>
            <a:r>
              <a:rPr lang="ar-SA" sz="2400" dirty="0" smtClean="0">
                <a:cs typeface="+mj-cs"/>
              </a:rPr>
              <a:t>- لحامل </a:t>
            </a:r>
            <a:r>
              <a:rPr lang="ar-SA" sz="2400" dirty="0" err="1" smtClean="0">
                <a:cs typeface="+mj-cs"/>
              </a:rPr>
              <a:t>الس</a:t>
            </a:r>
            <a:r>
              <a:rPr lang="ar-SA" sz="2400" dirty="0" smtClean="0">
                <a:cs typeface="+mj-cs"/>
              </a:rPr>
              <a:t>ھم الممتاز وحامل السند الأولویة على حملة الأسھم العادیة في</a:t>
            </a:r>
          </a:p>
          <a:p>
            <a:r>
              <a:rPr lang="ar-SA" sz="2400" dirty="0" smtClean="0">
                <a:cs typeface="+mj-cs"/>
              </a:rPr>
              <a:t>استرداد حقوقھم من أصول المنشأة في حالة إفلاسھا أو </a:t>
            </a:r>
            <a:r>
              <a:rPr lang="ar-SA" sz="2400" dirty="0" err="1" smtClean="0">
                <a:cs typeface="+mj-cs"/>
              </a:rPr>
              <a:t>تصفیتھا</a:t>
            </a:r>
            <a:r>
              <a:rPr lang="ar-SA" dirty="0" err="1" smtClean="0"/>
              <a:t>.</a:t>
            </a:r>
            <a:r>
              <a:rPr lang="ar-SA" dirty="0" smtClean="0"/>
              <a:t> </a:t>
            </a:r>
            <a:endParaRPr lang="en-US"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xmlns="" val="3750218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u="sng" dirty="0" smtClean="0">
                <a:cs typeface="+mj-cs"/>
              </a:rPr>
              <a:t>خصائص أخرى للأسهم الممتازة</a:t>
            </a:r>
            <a:endParaRPr lang="en-US" sz="4000" u="sng" dirty="0">
              <a:cs typeface="+mj-cs"/>
            </a:endParaRPr>
          </a:p>
        </p:txBody>
      </p:sp>
      <p:sp>
        <p:nvSpPr>
          <p:cNvPr id="3" name="عنصر نائب للمحتوى 2"/>
          <p:cNvSpPr>
            <a:spLocks noGrp="1"/>
          </p:cNvSpPr>
          <p:nvPr>
            <p:ph sz="half" idx="13"/>
          </p:nvPr>
        </p:nvSpPr>
        <p:spPr>
          <a:xfrm>
            <a:off x="228600" y="1524001"/>
            <a:ext cx="9185762" cy="4602164"/>
          </a:xfrm>
        </p:spPr>
        <p:txBody>
          <a:bodyPr/>
          <a:lstStyle/>
          <a:p>
            <a:r>
              <a:rPr lang="ar-SA" sz="2400" dirty="0" smtClean="0">
                <a:cs typeface="+mj-cs"/>
              </a:rPr>
              <a:t>تعدد أنواعھا بحیث تستطیع المنشأة أن تصدر أنواع متعددة من الأسهم </a:t>
            </a:r>
            <a:r>
              <a:rPr lang="ar-SA" sz="2400" dirty="0" err="1" smtClean="0">
                <a:cs typeface="+mj-cs"/>
              </a:rPr>
              <a:t>الممتاوة</a:t>
            </a:r>
            <a:r>
              <a:rPr lang="ar-SA" sz="2400" dirty="0" smtClean="0">
                <a:cs typeface="+mj-cs"/>
              </a:rPr>
              <a:t> من </a:t>
            </a:r>
            <a:r>
              <a:rPr lang="ar-SA" sz="2400" dirty="0" err="1" smtClean="0">
                <a:cs typeface="+mj-cs"/>
              </a:rPr>
              <a:t>حیث :</a:t>
            </a:r>
            <a:endParaRPr lang="ar-SA" sz="2400" dirty="0" smtClean="0">
              <a:cs typeface="+mj-cs"/>
            </a:endParaRPr>
          </a:p>
          <a:p>
            <a:r>
              <a:rPr lang="ar-SA" sz="2400" dirty="0" smtClean="0">
                <a:cs typeface="+mj-cs"/>
              </a:rPr>
              <a:t>- نسبة العائد على </a:t>
            </a:r>
            <a:r>
              <a:rPr lang="ar-SA" sz="2400" dirty="0" err="1" smtClean="0">
                <a:cs typeface="+mj-cs"/>
              </a:rPr>
              <a:t>الس</a:t>
            </a:r>
            <a:r>
              <a:rPr lang="ar-SA" sz="2400" dirty="0" smtClean="0">
                <a:cs typeface="+mj-cs"/>
              </a:rPr>
              <a:t>ھم الممتاز</a:t>
            </a:r>
          </a:p>
          <a:p>
            <a:r>
              <a:rPr lang="ar-SA" sz="2400" dirty="0" smtClean="0">
                <a:cs typeface="+mj-cs"/>
              </a:rPr>
              <a:t>- إمكانیة تحویل بعضھا إلى أسھم عادیة</a:t>
            </a:r>
          </a:p>
          <a:p>
            <a:r>
              <a:rPr lang="ar-SA" sz="2400" dirty="0" smtClean="0">
                <a:cs typeface="+mj-cs"/>
              </a:rPr>
              <a:t>- أحقیة تجمیع الأرباح</a:t>
            </a:r>
          </a:p>
          <a:p>
            <a:r>
              <a:rPr lang="ar-SA" sz="2400" dirty="0" smtClean="0">
                <a:cs typeface="+mj-cs"/>
              </a:rPr>
              <a:t>- في بعض الحالات یشارك أصحاب الأسھم الممتازة أصحاب الأسھم العادیة في الأرباح</a:t>
            </a:r>
            <a:endParaRPr lang="en-US" sz="2400"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u="sng" dirty="0" smtClean="0">
                <a:cs typeface="+mj-cs"/>
              </a:rPr>
              <a:t>الأسهم </a:t>
            </a:r>
            <a:r>
              <a:rPr lang="ar-SA" sz="3600" b="1" u="sng" dirty="0" err="1" smtClean="0">
                <a:cs typeface="+mj-cs"/>
              </a:rPr>
              <a:t>العادية:</a:t>
            </a:r>
            <a:r>
              <a:rPr lang="ar-SA" sz="3600" b="1" u="sng" dirty="0" smtClean="0">
                <a:cs typeface="+mj-cs"/>
              </a:rPr>
              <a:t> </a:t>
            </a:r>
            <a:endParaRPr lang="en-US" sz="3600" b="1" u="sng" dirty="0">
              <a:cs typeface="+mj-cs"/>
            </a:endParaRPr>
          </a:p>
        </p:txBody>
      </p:sp>
      <p:sp>
        <p:nvSpPr>
          <p:cNvPr id="3" name="Content Placeholder 2"/>
          <p:cNvSpPr>
            <a:spLocks noGrp="1"/>
          </p:cNvSpPr>
          <p:nvPr>
            <p:ph idx="1"/>
          </p:nvPr>
        </p:nvSpPr>
        <p:spPr/>
        <p:txBody>
          <a:bodyPr/>
          <a:lstStyle/>
          <a:p>
            <a:pPr rtl="1"/>
            <a:r>
              <a:rPr lang="ar-SA" sz="2400" dirty="0" err="1" smtClean="0">
                <a:cs typeface="+mj-cs"/>
              </a:rPr>
              <a:t>الس</a:t>
            </a:r>
            <a:r>
              <a:rPr lang="ar-SA" sz="2400" dirty="0" smtClean="0">
                <a:cs typeface="+mj-cs"/>
              </a:rPr>
              <a:t>ھم </a:t>
            </a:r>
            <a:r>
              <a:rPr lang="ar-SA" sz="2400" dirty="0" err="1" smtClean="0">
                <a:cs typeface="+mj-cs"/>
              </a:rPr>
              <a:t>العادي </a:t>
            </a:r>
            <a:r>
              <a:rPr lang="ar-SA" sz="2400" dirty="0" smtClean="0">
                <a:cs typeface="+mj-cs"/>
              </a:rPr>
              <a:t>ھو سند ملكیة له أكثر من </a:t>
            </a:r>
            <a:r>
              <a:rPr lang="ar-SA" sz="2400" dirty="0" err="1" smtClean="0">
                <a:cs typeface="+mj-cs"/>
              </a:rPr>
              <a:t>قیمة :</a:t>
            </a:r>
            <a:endParaRPr lang="ar-SA" sz="2400" dirty="0" smtClean="0">
              <a:cs typeface="+mj-cs"/>
            </a:endParaRPr>
          </a:p>
          <a:p>
            <a:pPr rtl="1">
              <a:buFont typeface="Wingdings" pitchFamily="2" charset="2"/>
              <a:buChar char="ü"/>
            </a:pPr>
            <a:r>
              <a:rPr lang="ar-SA" sz="2400" dirty="0" smtClean="0">
                <a:cs typeface="+mj-cs"/>
              </a:rPr>
              <a:t> القیمة </a:t>
            </a:r>
            <a:r>
              <a:rPr lang="ar-SA" sz="2400" dirty="0" err="1" smtClean="0">
                <a:cs typeface="+mj-cs"/>
              </a:rPr>
              <a:t>الأسمیة</a:t>
            </a:r>
            <a:r>
              <a:rPr lang="ar-SA" sz="2400" dirty="0" smtClean="0">
                <a:cs typeface="+mj-cs"/>
              </a:rPr>
              <a:t> : هي القيمة التي یصدر بھا </a:t>
            </a:r>
            <a:r>
              <a:rPr lang="ar-SA" sz="2400" dirty="0" err="1" smtClean="0">
                <a:cs typeface="+mj-cs"/>
              </a:rPr>
              <a:t>الس</a:t>
            </a:r>
            <a:r>
              <a:rPr lang="ar-SA" sz="2400" dirty="0" smtClean="0">
                <a:cs typeface="+mj-cs"/>
              </a:rPr>
              <a:t>ھم وینص علیھا في عقد التأسیس.</a:t>
            </a:r>
          </a:p>
          <a:p>
            <a:pPr rtl="1">
              <a:buFont typeface="Wingdings" pitchFamily="2" charset="2"/>
              <a:buChar char="ü"/>
            </a:pPr>
            <a:r>
              <a:rPr lang="ar-SA" sz="2400" dirty="0" smtClean="0">
                <a:cs typeface="+mj-cs"/>
              </a:rPr>
              <a:t>القمیھ </a:t>
            </a:r>
            <a:r>
              <a:rPr lang="ar-SA" sz="2400" dirty="0" err="1" smtClean="0">
                <a:cs typeface="+mj-cs"/>
              </a:rPr>
              <a:t>الدفتریة </a:t>
            </a:r>
            <a:r>
              <a:rPr lang="ar-SA" sz="2400" dirty="0" smtClean="0">
                <a:cs typeface="+mj-cs"/>
              </a:rPr>
              <a:t>: وتساوي قیمة حقوق </a:t>
            </a:r>
            <a:r>
              <a:rPr lang="ar-SA" sz="2400" dirty="0" err="1" smtClean="0">
                <a:cs typeface="+mj-cs"/>
              </a:rPr>
              <a:t>الملكیة </a:t>
            </a:r>
            <a:r>
              <a:rPr lang="ar-SA" sz="2400" dirty="0" smtClean="0">
                <a:cs typeface="+mj-cs"/>
              </a:rPr>
              <a:t>( بدون الأسھم </a:t>
            </a:r>
            <a:r>
              <a:rPr lang="ar-SA" sz="2400" dirty="0" err="1" smtClean="0">
                <a:cs typeface="+mj-cs"/>
              </a:rPr>
              <a:t>الممتازة </a:t>
            </a:r>
            <a:r>
              <a:rPr lang="ar-SA" sz="2400" dirty="0" smtClean="0">
                <a:cs typeface="+mj-cs"/>
              </a:rPr>
              <a:t>) مقسومة على عدد الأسھم العادیة المصدرة.</a:t>
            </a:r>
          </a:p>
          <a:p>
            <a:pPr rtl="1">
              <a:buFont typeface="Wingdings" pitchFamily="2" charset="2"/>
              <a:buChar char="ü"/>
            </a:pPr>
            <a:r>
              <a:rPr lang="ar-SA" sz="2400" dirty="0" smtClean="0">
                <a:cs typeface="+mj-cs"/>
              </a:rPr>
              <a:t>القیمة </a:t>
            </a:r>
            <a:r>
              <a:rPr lang="ar-SA" sz="2400" dirty="0" err="1" smtClean="0">
                <a:cs typeface="+mj-cs"/>
              </a:rPr>
              <a:t>السوقیة </a:t>
            </a:r>
            <a:r>
              <a:rPr lang="ar-SA" sz="2400" dirty="0" smtClean="0">
                <a:cs typeface="+mj-cs"/>
              </a:rPr>
              <a:t>: عبارة عن سعر </a:t>
            </a:r>
            <a:r>
              <a:rPr lang="ar-SA" sz="2400" dirty="0" err="1" smtClean="0">
                <a:cs typeface="+mj-cs"/>
              </a:rPr>
              <a:t>الس</a:t>
            </a:r>
            <a:r>
              <a:rPr lang="ar-SA" sz="2400" dirty="0" smtClean="0">
                <a:cs typeface="+mj-cs"/>
              </a:rPr>
              <a:t>ھم في سوق الأوراق المالية، وتحدد القیمة السوقیة </a:t>
            </a:r>
            <a:r>
              <a:rPr lang="ar-SA" sz="2400" dirty="0" err="1" smtClean="0">
                <a:cs typeface="+mj-cs"/>
              </a:rPr>
              <a:t>للس</a:t>
            </a:r>
            <a:r>
              <a:rPr lang="ar-SA" sz="2400" dirty="0" smtClean="0">
                <a:cs typeface="+mj-cs"/>
              </a:rPr>
              <a:t>ھم بعوامل العرض والطلب والظروف الاقتصادية العامة مثل التضخم ومعدل توزیع الأرباح وتوقعات المحللین المالیین والمركز المالي للمنشأة.</a:t>
            </a:r>
          </a:p>
          <a:p>
            <a:pPr rtl="1">
              <a:buFont typeface="Wingdings" pitchFamily="2" charset="2"/>
              <a:buChar char="ü"/>
            </a:pPr>
            <a:r>
              <a:rPr lang="ar-SA" sz="2400" dirty="0" smtClean="0">
                <a:cs typeface="+mj-cs"/>
              </a:rPr>
              <a:t>القیمة </a:t>
            </a:r>
            <a:r>
              <a:rPr lang="ar-SA" sz="2400" dirty="0" err="1" smtClean="0">
                <a:cs typeface="+mj-cs"/>
              </a:rPr>
              <a:t>التصفویة</a:t>
            </a:r>
            <a:r>
              <a:rPr lang="ar-SA" sz="2400" dirty="0" smtClean="0">
                <a:cs typeface="+mj-cs"/>
              </a:rPr>
              <a:t>  </a:t>
            </a:r>
            <a:r>
              <a:rPr lang="ar-SA" sz="2400" dirty="0" err="1" smtClean="0">
                <a:cs typeface="+mj-cs"/>
              </a:rPr>
              <a:t>للمنشأة </a:t>
            </a:r>
            <a:r>
              <a:rPr lang="ar-SA" sz="2400" dirty="0" smtClean="0">
                <a:cs typeface="+mj-cs"/>
              </a:rPr>
              <a:t>: وھي القیمة التي یتوقع الحصول علیھا في حالة تصفیة المنشأة وحصول كل من أصحاب الدیون والأسھم الممتازة على حقوقھم.</a:t>
            </a:r>
            <a:endParaRPr lang="en-US" sz="2400" dirty="0">
              <a:cs typeface="+mj-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3759512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ar-SA" dirty="0" err="1" smtClean="0"/>
              <a:t>تابع:</a:t>
            </a:r>
            <a:r>
              <a:rPr lang="ar-SA" dirty="0" smtClean="0"/>
              <a:t> </a:t>
            </a:r>
            <a:endParaRPr lang="en-US" dirty="0"/>
          </a:p>
        </p:txBody>
      </p:sp>
      <p:sp>
        <p:nvSpPr>
          <p:cNvPr id="6" name="Content Placeholder 5"/>
          <p:cNvSpPr>
            <a:spLocks noGrp="1"/>
          </p:cNvSpPr>
          <p:nvPr>
            <p:ph sz="half" idx="13"/>
          </p:nvPr>
        </p:nvSpPr>
        <p:spPr>
          <a:xfrm>
            <a:off x="304800" y="1524001"/>
            <a:ext cx="9296400" cy="4602164"/>
          </a:xfrm>
        </p:spPr>
        <p:txBody>
          <a:bodyPr/>
          <a:lstStyle/>
          <a:p>
            <a:pPr>
              <a:buFont typeface="Wingdings" pitchFamily="2" charset="2"/>
              <a:buChar char="ü"/>
            </a:pPr>
            <a:r>
              <a:rPr lang="ar-SA" sz="2400" dirty="0" smtClean="0">
                <a:cs typeface="+mj-cs"/>
              </a:rPr>
              <a:t>قیمة </a:t>
            </a:r>
            <a:r>
              <a:rPr lang="ar-SA" sz="2400" dirty="0" err="1" smtClean="0">
                <a:cs typeface="+mj-cs"/>
              </a:rPr>
              <a:t>الس</a:t>
            </a:r>
            <a:r>
              <a:rPr lang="ar-SA" sz="2400" dirty="0" smtClean="0">
                <a:cs typeface="+mj-cs"/>
              </a:rPr>
              <a:t>ھم حسب </a:t>
            </a:r>
            <a:r>
              <a:rPr lang="ar-SA" sz="2400" dirty="0" err="1" smtClean="0">
                <a:cs typeface="+mj-cs"/>
              </a:rPr>
              <a:t>العائد </a:t>
            </a:r>
            <a:r>
              <a:rPr lang="ar-SA" sz="2400" dirty="0" smtClean="0">
                <a:cs typeface="+mj-cs"/>
              </a:rPr>
              <a:t>: وھي القیمة التي یكون المستثمر مستعدا لدفعھا مقابل حیازته </a:t>
            </a:r>
            <a:r>
              <a:rPr lang="ar-SA" sz="2400" dirty="0" err="1" smtClean="0">
                <a:cs typeface="+mj-cs"/>
              </a:rPr>
              <a:t>للس</a:t>
            </a:r>
            <a:r>
              <a:rPr lang="ar-SA" sz="2400" dirty="0" smtClean="0">
                <a:cs typeface="+mj-cs"/>
              </a:rPr>
              <a:t>ھم العادي وتحسب وفق الصیغة </a:t>
            </a:r>
            <a:r>
              <a:rPr lang="ar-SA" sz="2400" dirty="0" err="1" smtClean="0">
                <a:cs typeface="+mj-cs"/>
              </a:rPr>
              <a:t>التالیة:</a:t>
            </a:r>
            <a:endParaRPr lang="ar-SA" sz="2400" dirty="0" smtClean="0">
              <a:cs typeface="+mj-cs"/>
            </a:endParaRPr>
          </a:p>
          <a:p>
            <a:pPr>
              <a:buFont typeface="Wingdings" pitchFamily="2" charset="2"/>
              <a:buChar char="ü"/>
            </a:pPr>
            <a:endParaRPr lang="ar-SA" sz="2400" dirty="0" smtClean="0">
              <a:cs typeface="+mj-cs"/>
            </a:endParaRPr>
          </a:p>
          <a:p>
            <a:pPr>
              <a:buFont typeface="Wingdings" pitchFamily="2" charset="2"/>
              <a:buChar char="ü"/>
            </a:pPr>
            <a:r>
              <a:rPr lang="ar-SA" sz="2400" dirty="0" smtClean="0">
                <a:cs typeface="+mj-cs"/>
              </a:rPr>
              <a:t>حيث </a:t>
            </a:r>
            <a:r>
              <a:rPr lang="ar-SA" sz="2400" dirty="0" err="1" smtClean="0">
                <a:cs typeface="+mj-cs"/>
              </a:rPr>
              <a:t>أن :</a:t>
            </a:r>
            <a:endParaRPr lang="ar-SA" sz="2400" dirty="0" smtClean="0">
              <a:cs typeface="+mj-cs"/>
            </a:endParaRPr>
          </a:p>
          <a:p>
            <a:r>
              <a:rPr lang="en-US" sz="2400" dirty="0" smtClean="0">
                <a:cs typeface="+mj-cs"/>
              </a:rPr>
              <a:t>Po</a:t>
            </a:r>
            <a:r>
              <a:rPr lang="ar-SA" sz="2400" dirty="0" smtClean="0">
                <a:cs typeface="+mj-cs"/>
              </a:rPr>
              <a:t>= قيمة السهم حسب العائد</a:t>
            </a:r>
          </a:p>
          <a:p>
            <a:r>
              <a:rPr lang="en-US" sz="2400" dirty="0" smtClean="0">
                <a:cs typeface="+mj-cs"/>
              </a:rPr>
              <a:t>D%</a:t>
            </a:r>
            <a:r>
              <a:rPr lang="ar-SA" sz="2400" dirty="0" smtClean="0">
                <a:cs typeface="+mj-cs"/>
              </a:rPr>
              <a:t>= نسبة توزيع الارباح من القيمة </a:t>
            </a:r>
            <a:r>
              <a:rPr lang="ar-SA" sz="2400" dirty="0" err="1" smtClean="0">
                <a:cs typeface="+mj-cs"/>
              </a:rPr>
              <a:t>الأسمية</a:t>
            </a:r>
            <a:r>
              <a:rPr lang="ar-SA" sz="2400" dirty="0" smtClean="0">
                <a:cs typeface="+mj-cs"/>
              </a:rPr>
              <a:t> </a:t>
            </a:r>
          </a:p>
          <a:p>
            <a:r>
              <a:rPr lang="en-US" sz="2400" dirty="0" smtClean="0">
                <a:cs typeface="+mj-cs"/>
              </a:rPr>
              <a:t>P</a:t>
            </a:r>
            <a:r>
              <a:rPr lang="ar-SA" sz="2400" dirty="0" smtClean="0">
                <a:cs typeface="+mj-cs"/>
              </a:rPr>
              <a:t>= القيمة </a:t>
            </a:r>
            <a:r>
              <a:rPr lang="ar-SA" sz="2400" dirty="0" err="1" smtClean="0">
                <a:cs typeface="+mj-cs"/>
              </a:rPr>
              <a:t>الأسمية</a:t>
            </a:r>
            <a:r>
              <a:rPr lang="ar-SA" sz="2400" dirty="0" smtClean="0">
                <a:cs typeface="+mj-cs"/>
              </a:rPr>
              <a:t> </a:t>
            </a:r>
            <a:endParaRPr lang="en-US" sz="2400" dirty="0" smtClean="0">
              <a:cs typeface="+mj-cs"/>
            </a:endParaRPr>
          </a:p>
          <a:p>
            <a:r>
              <a:rPr lang="en-US" sz="2400" dirty="0" smtClean="0">
                <a:cs typeface="+mj-cs"/>
              </a:rPr>
              <a:t>R</a:t>
            </a:r>
            <a:r>
              <a:rPr lang="ar-SA" sz="2400" dirty="0" smtClean="0">
                <a:cs typeface="+mj-cs"/>
              </a:rPr>
              <a:t>= معدل العائد الذي يطلبه المستثمرون </a:t>
            </a:r>
          </a:p>
          <a:p>
            <a:endParaRPr lang="en-US" sz="2400" dirty="0">
              <a:cs typeface="+mj-cs"/>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7</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295400" y="2057400"/>
            <a:ext cx="1990725" cy="895350"/>
          </a:xfrm>
          <a:prstGeom prst="rect">
            <a:avLst/>
          </a:prstGeom>
          <a:noFill/>
          <a:ln w="9525">
            <a:noFill/>
            <a:miter lim="800000"/>
            <a:headEnd/>
            <a:tailEnd/>
          </a:ln>
        </p:spPr>
      </p:pic>
    </p:spTree>
    <p:extLst>
      <p:ext uri="{BB962C8B-B14F-4D97-AF65-F5344CB8AC3E}">
        <p14:creationId xmlns:p14="http://schemas.microsoft.com/office/powerpoint/2010/main" xmlns="" val="35547665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مثال:</a:t>
            </a:r>
            <a:r>
              <a:rPr lang="ar-SA" dirty="0" smtClean="0"/>
              <a:t> </a:t>
            </a:r>
            <a:endParaRPr lang="en-US" dirty="0"/>
          </a:p>
        </p:txBody>
      </p:sp>
      <p:sp>
        <p:nvSpPr>
          <p:cNvPr id="3" name="عنصر نائب للمحتوى 2"/>
          <p:cNvSpPr>
            <a:spLocks noGrp="1"/>
          </p:cNvSpPr>
          <p:nvPr>
            <p:ph sz="half" idx="13"/>
          </p:nvPr>
        </p:nvSpPr>
        <p:spPr>
          <a:xfrm>
            <a:off x="381000" y="1524001"/>
            <a:ext cx="9033362" cy="4602164"/>
          </a:xfrm>
        </p:spPr>
        <p:txBody>
          <a:bodyPr/>
          <a:lstStyle/>
          <a:p>
            <a:r>
              <a:rPr lang="ar-SA" sz="2400" dirty="0" smtClean="0">
                <a:cs typeface="+mj-cs"/>
              </a:rPr>
              <a:t>یرغب أحد المستثمرین </a:t>
            </a:r>
            <a:r>
              <a:rPr lang="ar-SA" sz="2400" dirty="0" err="1" smtClean="0">
                <a:cs typeface="+mj-cs"/>
              </a:rPr>
              <a:t>الإستثمار</a:t>
            </a:r>
            <a:r>
              <a:rPr lang="ar-SA" sz="2400" dirty="0" smtClean="0">
                <a:cs typeface="+mj-cs"/>
              </a:rPr>
              <a:t> في أسھم إحدى الشركات وقد تبین أن العائد </a:t>
            </a:r>
            <a:r>
              <a:rPr lang="ar-SA" sz="2400" dirty="0" err="1" smtClean="0">
                <a:cs typeface="+mj-cs"/>
              </a:rPr>
              <a:t>المتوقع </a:t>
            </a:r>
            <a:r>
              <a:rPr lang="ar-SA" sz="2400" dirty="0" smtClean="0">
                <a:cs typeface="+mj-cs"/>
              </a:rPr>
              <a:t>= 10% و القیمة </a:t>
            </a:r>
            <a:r>
              <a:rPr lang="ar-SA" sz="2400" dirty="0" err="1" smtClean="0">
                <a:cs typeface="+mj-cs"/>
              </a:rPr>
              <a:t>الإسمیه</a:t>
            </a:r>
            <a:r>
              <a:rPr lang="ar-SA" sz="2400" dirty="0" smtClean="0">
                <a:cs typeface="+mj-cs"/>
              </a:rPr>
              <a:t> </a:t>
            </a:r>
            <a:r>
              <a:rPr lang="ar-SA" sz="2400" dirty="0" err="1" smtClean="0">
                <a:cs typeface="+mj-cs"/>
              </a:rPr>
              <a:t>لس</a:t>
            </a:r>
            <a:r>
              <a:rPr lang="ar-SA" sz="2400" dirty="0" smtClean="0">
                <a:cs typeface="+mj-cs"/>
              </a:rPr>
              <a:t>ھم شركة </a:t>
            </a:r>
            <a:r>
              <a:rPr lang="ar-SA" sz="2400" dirty="0" err="1" smtClean="0">
                <a:cs typeface="+mj-cs"/>
              </a:rPr>
              <a:t>البراق </a:t>
            </a:r>
            <a:r>
              <a:rPr lang="ar-SA" sz="2400" dirty="0" smtClean="0">
                <a:cs typeface="+mj-cs"/>
              </a:rPr>
              <a:t>=  </a:t>
            </a:r>
            <a:r>
              <a:rPr lang="ar-SA" sz="2400" dirty="0" err="1" smtClean="0">
                <a:cs typeface="+mj-cs"/>
              </a:rPr>
              <a:t>12ريال</a:t>
            </a:r>
            <a:r>
              <a:rPr lang="ar-SA" sz="2400" dirty="0" smtClean="0">
                <a:cs typeface="+mj-cs"/>
              </a:rPr>
              <a:t> وتوزع الشركة أرباحا بنسبة </a:t>
            </a:r>
            <a:r>
              <a:rPr lang="ar-SA" sz="2400" dirty="0" err="1" smtClean="0">
                <a:cs typeface="+mj-cs"/>
              </a:rPr>
              <a:t>15%.</a:t>
            </a:r>
            <a:r>
              <a:rPr lang="ar-SA" sz="2400" dirty="0" smtClean="0">
                <a:cs typeface="+mj-cs"/>
              </a:rPr>
              <a:t> </a:t>
            </a:r>
          </a:p>
          <a:p>
            <a:endParaRPr lang="ar-SA" sz="2400" dirty="0" smtClean="0">
              <a:cs typeface="+mj-cs"/>
            </a:endParaRPr>
          </a:p>
          <a:p>
            <a:r>
              <a:rPr lang="ar-SA" sz="2400" dirty="0" err="1" smtClean="0">
                <a:cs typeface="+mj-cs"/>
              </a:rPr>
              <a:t>المطلوب </a:t>
            </a:r>
            <a:r>
              <a:rPr lang="ar-SA" sz="2400" dirty="0" smtClean="0">
                <a:cs typeface="+mj-cs"/>
              </a:rPr>
              <a:t>: ما القیمة التي یكون المستثمر مستعدا لدفعھا مقابل سھم </a:t>
            </a:r>
            <a:r>
              <a:rPr lang="ar-SA" sz="2400" dirty="0" err="1" smtClean="0">
                <a:cs typeface="+mj-cs"/>
              </a:rPr>
              <a:t>الشركة؟</a:t>
            </a:r>
            <a:endParaRPr lang="ar-SA" sz="2400" dirty="0" smtClean="0">
              <a:cs typeface="+mj-cs"/>
            </a:endParaRPr>
          </a:p>
          <a:p>
            <a:r>
              <a:rPr lang="ar-SA" sz="2400" dirty="0" smtClean="0">
                <a:cs typeface="+mj-cs"/>
              </a:rPr>
              <a:t>بتطبیق المعادلة </a:t>
            </a:r>
            <a:r>
              <a:rPr lang="ar-SA" sz="2400" dirty="0" err="1" smtClean="0">
                <a:cs typeface="+mj-cs"/>
              </a:rPr>
              <a:t>السابقة :</a:t>
            </a:r>
            <a:endParaRPr lang="en-US" sz="2400"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876800" y="3200400"/>
            <a:ext cx="19812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cs typeface="+mj-cs"/>
              </a:rPr>
              <a:t>حقوق حملة الأسهم </a:t>
            </a:r>
            <a:r>
              <a:rPr lang="ar-SA" sz="4000" dirty="0" err="1" smtClean="0">
                <a:cs typeface="+mj-cs"/>
              </a:rPr>
              <a:t>العادية:</a:t>
            </a:r>
            <a:r>
              <a:rPr lang="ar-SA" sz="4000" dirty="0" smtClean="0">
                <a:cs typeface="+mj-cs"/>
              </a:rPr>
              <a:t> </a:t>
            </a:r>
            <a:endParaRPr lang="en-US" sz="4000" dirty="0">
              <a:cs typeface="+mj-cs"/>
            </a:endParaRPr>
          </a:p>
        </p:txBody>
      </p:sp>
      <p:sp>
        <p:nvSpPr>
          <p:cNvPr id="3" name="عنصر نائب للمحتوى 2"/>
          <p:cNvSpPr>
            <a:spLocks noGrp="1"/>
          </p:cNvSpPr>
          <p:nvPr>
            <p:ph sz="half" idx="13"/>
          </p:nvPr>
        </p:nvSpPr>
        <p:spPr>
          <a:xfrm>
            <a:off x="304800" y="1524001"/>
            <a:ext cx="9220200" cy="4602164"/>
          </a:xfrm>
        </p:spPr>
        <p:txBody>
          <a:bodyPr/>
          <a:lstStyle/>
          <a:p>
            <a:r>
              <a:rPr lang="ar-SA" sz="2400" dirty="0" smtClean="0">
                <a:cs typeface="+mj-cs"/>
              </a:rPr>
              <a:t>یعتبر أصحاب الأسھم العادیة ملاكّ الشركة المساھ</a:t>
            </a:r>
            <a:r>
              <a:rPr lang="ar-SA" sz="2400" dirty="0" err="1" smtClean="0">
                <a:cs typeface="+mj-cs"/>
              </a:rPr>
              <a:t>مة</a:t>
            </a:r>
            <a:r>
              <a:rPr lang="ar-SA" sz="2400" dirty="0" smtClean="0">
                <a:cs typeface="+mj-cs"/>
              </a:rPr>
              <a:t> ویتمتعون بمجموعة من الحقوق </a:t>
            </a:r>
            <a:r>
              <a:rPr lang="ar-SA" sz="2400" dirty="0" err="1" smtClean="0">
                <a:cs typeface="+mj-cs"/>
              </a:rPr>
              <a:t>أھمھا :</a:t>
            </a:r>
            <a:endParaRPr lang="ar-SA" sz="2400" dirty="0" smtClean="0">
              <a:cs typeface="+mj-cs"/>
            </a:endParaRPr>
          </a:p>
          <a:p>
            <a:pPr>
              <a:buFont typeface="Wingdings" pitchFamily="2" charset="2"/>
              <a:buChar char="q"/>
            </a:pPr>
            <a:r>
              <a:rPr lang="ar-SA" sz="2400" dirty="0" smtClean="0">
                <a:cs typeface="+mj-cs"/>
              </a:rPr>
              <a:t>الاشتراك في قرارات المنشأة من خلال حق التصویت في </a:t>
            </a:r>
            <a:r>
              <a:rPr lang="ar-SA" sz="2400" dirty="0" err="1" smtClean="0">
                <a:cs typeface="+mj-cs"/>
              </a:rPr>
              <a:t>الجمعی</a:t>
            </a:r>
            <a:r>
              <a:rPr lang="ar-SA" sz="2400" dirty="0" err="1">
                <a:cs typeface="+mj-cs"/>
              </a:rPr>
              <a:t>ة</a:t>
            </a:r>
            <a:r>
              <a:rPr lang="ar-SA" sz="2400" dirty="0" smtClean="0">
                <a:cs typeface="+mj-cs"/>
              </a:rPr>
              <a:t> العمومیة</a:t>
            </a:r>
          </a:p>
          <a:p>
            <a:pPr>
              <a:buFont typeface="Wingdings" pitchFamily="2" charset="2"/>
              <a:buChar char="q"/>
            </a:pPr>
            <a:r>
              <a:rPr lang="ar-SA" sz="2400" dirty="0" smtClean="0">
                <a:cs typeface="+mj-cs"/>
              </a:rPr>
              <a:t>الحصول على نصیبھم من الأرباح الموزعة بعد دفع مستحقات أصحاب الدیون والأسھم الممتازة</a:t>
            </a:r>
          </a:p>
          <a:p>
            <a:pPr>
              <a:buFont typeface="Wingdings" pitchFamily="2" charset="2"/>
              <a:buChar char="q"/>
            </a:pPr>
            <a:r>
              <a:rPr lang="ar-SA" sz="2400" dirty="0" smtClean="0">
                <a:cs typeface="+mj-cs"/>
              </a:rPr>
              <a:t> یمكن أن تكون الأرباح الموزعة على حملة الأسھم العادیة نقدا أو في شكل أسھم إضافیة</a:t>
            </a:r>
          </a:p>
          <a:p>
            <a:pPr>
              <a:buFont typeface="Wingdings" pitchFamily="2" charset="2"/>
              <a:buChar char="q"/>
            </a:pPr>
            <a:r>
              <a:rPr lang="ar-SA" sz="2400" dirty="0" smtClean="0">
                <a:cs typeface="+mj-cs"/>
              </a:rPr>
              <a:t>الحصول على نصیبھم من نتائج تصفیة المنشأة بعد سداد حقوق أصحاب الديون  والأسھم الممتازة</a:t>
            </a:r>
            <a:endParaRPr lang="en-US" sz="2400"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en-US" dirty="0"/>
          </a:p>
        </p:txBody>
      </p:sp>
      <p:sp>
        <p:nvSpPr>
          <p:cNvPr id="3" name="عنصر نائب للمحتوى 2"/>
          <p:cNvSpPr>
            <a:spLocks noGrp="1"/>
          </p:cNvSpPr>
          <p:nvPr>
            <p:ph sz="half" idx="13"/>
          </p:nvPr>
        </p:nvSpPr>
        <p:spPr>
          <a:xfrm>
            <a:off x="304800" y="1600201"/>
            <a:ext cx="9372600" cy="4525963"/>
          </a:xfrm>
        </p:spPr>
        <p:txBody>
          <a:bodyPr/>
          <a:lstStyle/>
          <a:p>
            <a:r>
              <a:rPr lang="ar-SA" b="1" dirty="0" smtClean="0"/>
              <a:t>مزایا </a:t>
            </a:r>
            <a:r>
              <a:rPr lang="ar-SA" b="1" dirty="0" err="1" smtClean="0"/>
              <a:t>أخرى :</a:t>
            </a:r>
            <a:endParaRPr lang="ar-SA" b="1" dirty="0" smtClean="0"/>
          </a:p>
          <a:p>
            <a:r>
              <a:rPr lang="ar-SA" dirty="0" smtClean="0"/>
              <a:t>من المزایا التي یتمتع بھا أصحاب الأسھم العادیة منحھم أولویة شراء الإصدارات</a:t>
            </a:r>
          </a:p>
          <a:p>
            <a:r>
              <a:rPr lang="ar-SA" dirty="0" smtClean="0"/>
              <a:t>الجديدة من أجل الحفاظ على نسبة </a:t>
            </a:r>
            <a:r>
              <a:rPr lang="ar-SA" dirty="0" err="1" smtClean="0"/>
              <a:t>مالیت</a:t>
            </a:r>
            <a:r>
              <a:rPr lang="ar-SA" dirty="0" smtClean="0"/>
              <a:t>ھم وبالتالي سیطرتھم على إدارة الشركة.</a:t>
            </a:r>
          </a:p>
          <a:p>
            <a:r>
              <a:rPr lang="ar-SA" dirty="0" smtClean="0"/>
              <a:t>حیث تقوم الشركة بإصدار شھ</a:t>
            </a:r>
            <a:r>
              <a:rPr lang="ar-SA" dirty="0" err="1" smtClean="0"/>
              <a:t>ادات</a:t>
            </a:r>
            <a:r>
              <a:rPr lang="ar-SA" dirty="0" smtClean="0"/>
              <a:t> أو حقوق إلى المساھ</a:t>
            </a:r>
            <a:r>
              <a:rPr lang="ar-SA" dirty="0" err="1" smtClean="0"/>
              <a:t>مین</a:t>
            </a:r>
            <a:r>
              <a:rPr lang="ar-SA" dirty="0" smtClean="0"/>
              <a:t> تعطیھم الخیار في</a:t>
            </a:r>
          </a:p>
          <a:p>
            <a:r>
              <a:rPr lang="ar-SA" dirty="0" smtClean="0"/>
              <a:t>شراء عدد محدد من الأسھم </a:t>
            </a:r>
            <a:r>
              <a:rPr lang="ar-SA" dirty="0" err="1" smtClean="0"/>
              <a:t>الجديدة .</a:t>
            </a:r>
            <a:r>
              <a:rPr lang="ar-SA" dirty="0" smtClean="0"/>
              <a:t> وفي العادة یكون سعر </a:t>
            </a:r>
            <a:r>
              <a:rPr lang="ar-SA" dirty="0" err="1" smtClean="0"/>
              <a:t>شراء </a:t>
            </a:r>
            <a:r>
              <a:rPr lang="ar-SA" dirty="0" smtClean="0"/>
              <a:t>ھ</a:t>
            </a:r>
            <a:r>
              <a:rPr lang="ar-SA" dirty="0" err="1" smtClean="0"/>
              <a:t>ذه</a:t>
            </a:r>
            <a:r>
              <a:rPr lang="ar-SA" dirty="0" smtClean="0"/>
              <a:t> الإصدارات</a:t>
            </a:r>
          </a:p>
          <a:p>
            <a:r>
              <a:rPr lang="ar-SA" dirty="0" smtClean="0"/>
              <a:t>الجديدة أقل من سعر الأسھم في سوق الأوراق المالیة وذلك خلال فتره محدده</a:t>
            </a:r>
          </a:p>
          <a:p>
            <a:r>
              <a:rPr lang="ar-SA" dirty="0" smtClean="0"/>
              <a:t>ویترتب عن ذلك تأثیر على قیمة المنشأة</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مثال:</a:t>
            </a:r>
            <a:r>
              <a:rPr lang="ar-SA" dirty="0" smtClean="0"/>
              <a:t> </a:t>
            </a:r>
            <a:endParaRPr lang="en-US" dirty="0"/>
          </a:p>
        </p:txBody>
      </p:sp>
      <p:sp>
        <p:nvSpPr>
          <p:cNvPr id="3" name="عنصر نائب للمحتوى 2"/>
          <p:cNvSpPr>
            <a:spLocks noGrp="1"/>
          </p:cNvSpPr>
          <p:nvPr>
            <p:ph sz="half" idx="13"/>
          </p:nvPr>
        </p:nvSpPr>
        <p:spPr>
          <a:xfrm>
            <a:off x="304800" y="1524001"/>
            <a:ext cx="9372600" cy="4602164"/>
          </a:xfrm>
        </p:spPr>
        <p:txBody>
          <a:bodyPr/>
          <a:lstStyle/>
          <a:p>
            <a:r>
              <a:rPr lang="ar-SA" sz="2400" dirty="0" smtClean="0">
                <a:cs typeface="+mj-cs"/>
              </a:rPr>
              <a:t>تحتاج الشركة العربیة إلى تمویل قدره 2 </a:t>
            </a:r>
            <a:r>
              <a:rPr lang="ar-SA" sz="2400" dirty="0" err="1" smtClean="0">
                <a:cs typeface="+mj-cs"/>
              </a:rPr>
              <a:t>ملیون </a:t>
            </a:r>
            <a:r>
              <a:rPr lang="ar-SA" sz="2400" dirty="0" smtClean="0">
                <a:cs typeface="+mj-cs"/>
              </a:rPr>
              <a:t>﷼ وقد قررت إصدار أسھم عادیة</a:t>
            </a:r>
          </a:p>
          <a:p>
            <a:r>
              <a:rPr lang="ar-SA" sz="2400" dirty="0" smtClean="0">
                <a:cs typeface="+mj-cs"/>
              </a:rPr>
              <a:t>جديدة من أجل الحصول </a:t>
            </a:r>
            <a:r>
              <a:rPr lang="ar-SA" sz="2400" dirty="0" err="1" smtClean="0">
                <a:cs typeface="+mj-cs"/>
              </a:rPr>
              <a:t>على </a:t>
            </a:r>
            <a:r>
              <a:rPr lang="ar-SA" sz="2400" dirty="0" smtClean="0">
                <a:cs typeface="+mj-cs"/>
              </a:rPr>
              <a:t>ھذا المبلغ على أن تعطي الأولوية للمساھ</a:t>
            </a:r>
            <a:r>
              <a:rPr lang="ar-SA" sz="2400" dirty="0" err="1" smtClean="0">
                <a:cs typeface="+mj-cs"/>
              </a:rPr>
              <a:t>مین</a:t>
            </a:r>
            <a:r>
              <a:rPr lang="ar-SA" sz="2400" dirty="0" smtClean="0">
                <a:cs typeface="+mj-cs"/>
              </a:rPr>
              <a:t> القدامى في شراء الإصدارات الجديدة وقد تبین </a:t>
            </a:r>
            <a:r>
              <a:rPr lang="ar-SA" sz="2400" dirty="0" err="1" smtClean="0">
                <a:cs typeface="+mj-cs"/>
              </a:rPr>
              <a:t>الآتي :</a:t>
            </a:r>
            <a:endParaRPr lang="ar-SA" sz="2400" dirty="0" smtClean="0">
              <a:cs typeface="+mj-cs"/>
            </a:endParaRPr>
          </a:p>
          <a:p>
            <a:r>
              <a:rPr lang="ar-SA" sz="2400" dirty="0" smtClean="0"/>
              <a:t>سعر بیع الأسھم الجديدة </a:t>
            </a:r>
            <a:r>
              <a:rPr lang="ar-SA" sz="2400" dirty="0" err="1" smtClean="0"/>
              <a:t>160 </a:t>
            </a:r>
            <a:r>
              <a:rPr lang="ar-SA" sz="2400" dirty="0" smtClean="0"/>
              <a:t>﷼ </a:t>
            </a:r>
            <a:r>
              <a:rPr lang="ar-SA" sz="2400" dirty="0" err="1" smtClean="0"/>
              <a:t>للس</a:t>
            </a:r>
            <a:r>
              <a:rPr lang="ar-SA" sz="2400" dirty="0" smtClean="0"/>
              <a:t>ھم</a:t>
            </a:r>
          </a:p>
          <a:p>
            <a:r>
              <a:rPr lang="ar-SA" sz="2400" dirty="0" smtClean="0"/>
              <a:t>القیمة السوقیة </a:t>
            </a:r>
            <a:r>
              <a:rPr lang="ar-SA" sz="2400" dirty="0" err="1" smtClean="0"/>
              <a:t>للس</a:t>
            </a:r>
            <a:r>
              <a:rPr lang="ar-SA" sz="2400" dirty="0" smtClean="0"/>
              <a:t>ھم </a:t>
            </a:r>
            <a:r>
              <a:rPr lang="ar-SA" sz="2400" dirty="0" err="1" smtClean="0"/>
              <a:t>200 </a:t>
            </a:r>
            <a:r>
              <a:rPr lang="ar-SA" sz="2400" dirty="0" smtClean="0"/>
              <a:t>﷼ </a:t>
            </a:r>
            <a:r>
              <a:rPr lang="ar-SA" sz="2400" dirty="0" err="1" smtClean="0"/>
              <a:t>للس</a:t>
            </a:r>
            <a:r>
              <a:rPr lang="ar-SA" sz="2400" dirty="0" smtClean="0"/>
              <a:t>ھم</a:t>
            </a:r>
          </a:p>
          <a:p>
            <a:r>
              <a:rPr lang="ar-SA" sz="2400" dirty="0" smtClean="0"/>
              <a:t>عدد الأسھم العادیة المصدره 100000 سھم</a:t>
            </a:r>
          </a:p>
          <a:p>
            <a:r>
              <a:rPr lang="ar-SA" sz="2400" dirty="0" smtClean="0"/>
              <a:t>قیمة المنشأة سترتفع بنفس قیمة المبلغ الذي تم الحصول علیة من الإصدارات الجديدة</a:t>
            </a:r>
            <a:endParaRPr lang="en-US" sz="2400"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381000" y="1524001"/>
            <a:ext cx="9220200" cy="4602164"/>
          </a:xfrm>
        </p:spPr>
        <p:txBody>
          <a:bodyPr/>
          <a:lstStyle/>
          <a:p>
            <a:r>
              <a:rPr lang="ar-SA" dirty="0" err="1" smtClean="0"/>
              <a:t>المطلوب :</a:t>
            </a:r>
            <a:endParaRPr lang="ar-SA" dirty="0" smtClean="0"/>
          </a:p>
          <a:p>
            <a:r>
              <a:rPr lang="ar-SA" dirty="0" smtClean="0"/>
              <a:t>١- ما عدد الأسھم التي یجب إصدارھا للحصول على التمویل </a:t>
            </a:r>
            <a:r>
              <a:rPr lang="ar-SA" dirty="0" err="1" smtClean="0"/>
              <a:t>المطلوب ؟</a:t>
            </a:r>
            <a:endParaRPr lang="ar-SA" dirty="0" smtClean="0"/>
          </a:p>
          <a:p>
            <a:r>
              <a:rPr lang="ar-SA" dirty="0" smtClean="0"/>
              <a:t>٢- ما عدد الحقوق التي یجب أن یمتلكھا المساھم القدیم حتى یتمكن من شراء</a:t>
            </a:r>
          </a:p>
          <a:p>
            <a:r>
              <a:rPr lang="ar-SA" dirty="0" smtClean="0"/>
              <a:t>سھم جدید بالسعر </a:t>
            </a:r>
            <a:r>
              <a:rPr lang="ar-SA" dirty="0" err="1" smtClean="0"/>
              <a:t>المنخفض ؟</a:t>
            </a:r>
            <a:endParaRPr lang="ar-SA" dirty="0" smtClean="0"/>
          </a:p>
          <a:p>
            <a:r>
              <a:rPr lang="ar-SA" dirty="0" smtClean="0"/>
              <a:t>٣- ما تأثیر الإصدارات </a:t>
            </a:r>
            <a:r>
              <a:rPr lang="ar-SA" dirty="0" err="1" smtClean="0"/>
              <a:t>الجدیده</a:t>
            </a:r>
            <a:r>
              <a:rPr lang="ar-SA" dirty="0" smtClean="0"/>
              <a:t> على قیمة </a:t>
            </a:r>
            <a:r>
              <a:rPr lang="ar-SA" dirty="0" err="1" smtClean="0"/>
              <a:t>المنشأه</a:t>
            </a:r>
            <a:r>
              <a:rPr lang="ar-SA" dirty="0" smtClean="0"/>
              <a:t> ( قیمة </a:t>
            </a:r>
            <a:r>
              <a:rPr lang="ar-SA" dirty="0" err="1" smtClean="0"/>
              <a:t>الس</a:t>
            </a:r>
            <a:r>
              <a:rPr lang="ar-SA" dirty="0" smtClean="0"/>
              <a:t>ھم بعد </a:t>
            </a:r>
            <a:r>
              <a:rPr lang="ar-SA" dirty="0" err="1" smtClean="0"/>
              <a:t>الإصدار ) ؟</a:t>
            </a:r>
            <a:endParaRPr lang="ar-SA" dirty="0" smtClean="0"/>
          </a:p>
          <a:p>
            <a:r>
              <a:rPr lang="ar-SA" dirty="0" smtClean="0"/>
              <a:t>٤- ما قیمة الحق الذي یسمح للمساھم بشراء سھم </a:t>
            </a:r>
            <a:r>
              <a:rPr lang="ar-SA" dirty="0" err="1" smtClean="0"/>
              <a:t>جدید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خطوات </a:t>
            </a:r>
            <a:r>
              <a:rPr lang="ar-SA" dirty="0" err="1" smtClean="0"/>
              <a:t>الحل:</a:t>
            </a:r>
            <a:r>
              <a:rPr lang="ar-SA" dirty="0" smtClean="0"/>
              <a:t> </a:t>
            </a:r>
            <a:endParaRPr lang="en-US" dirty="0"/>
          </a:p>
        </p:txBody>
      </p:sp>
      <p:sp>
        <p:nvSpPr>
          <p:cNvPr id="3" name="عنصر نائب للمحتوى 2"/>
          <p:cNvSpPr>
            <a:spLocks noGrp="1"/>
          </p:cNvSpPr>
          <p:nvPr>
            <p:ph sz="half" idx="13"/>
          </p:nvPr>
        </p:nvSpPr>
        <p:spPr>
          <a:xfrm>
            <a:off x="228600" y="1524001"/>
            <a:ext cx="9185762" cy="4602164"/>
          </a:xfrm>
        </p:spPr>
        <p:txBody>
          <a:bodyPr/>
          <a:lstStyle/>
          <a:p>
            <a:r>
              <a:rPr lang="ar-SA" b="1" dirty="0" smtClean="0"/>
              <a:t>المطلوب </a:t>
            </a:r>
            <a:r>
              <a:rPr lang="ar-SA" b="1" dirty="0" err="1" smtClean="0"/>
              <a:t>الأول </a:t>
            </a:r>
            <a:r>
              <a:rPr lang="ar-SA" b="1" dirty="0" smtClean="0"/>
              <a:t>: عدد الأسھم التي یجب إصدارھا تحسب بالمعادلة </a:t>
            </a:r>
            <a:r>
              <a:rPr lang="ar-SA" b="1" dirty="0" err="1" smtClean="0"/>
              <a:t>التالیة :</a:t>
            </a:r>
            <a:endParaRPr lang="ar-SA" b="1" dirty="0" smtClean="0"/>
          </a:p>
          <a:p>
            <a:endParaRPr lang="ar-SA" dirty="0" smtClean="0"/>
          </a:p>
          <a:p>
            <a:r>
              <a:rPr lang="ar-SA" dirty="0" err="1" smtClean="0"/>
              <a:t>حیث :</a:t>
            </a:r>
            <a:endParaRPr lang="ar-SA" dirty="0" smtClean="0"/>
          </a:p>
          <a:p>
            <a:r>
              <a:rPr lang="en-US" dirty="0" smtClean="0"/>
              <a:t>NI</a:t>
            </a:r>
            <a:r>
              <a:rPr lang="ar-SA" dirty="0" smtClean="0"/>
              <a:t>= عدد الأسهم التي يجب اصدارها </a:t>
            </a:r>
          </a:p>
          <a:p>
            <a:r>
              <a:rPr lang="en-US" dirty="0" smtClean="0"/>
              <a:t>C</a:t>
            </a:r>
            <a:r>
              <a:rPr lang="ar-SA" dirty="0" smtClean="0"/>
              <a:t>= القيمة المراد الحصول عليها </a:t>
            </a:r>
            <a:endParaRPr lang="en-US" dirty="0" smtClean="0"/>
          </a:p>
          <a:p>
            <a:r>
              <a:rPr lang="en-US" dirty="0" smtClean="0"/>
              <a:t>Po</a:t>
            </a:r>
            <a:r>
              <a:rPr lang="ar-SA" dirty="0" smtClean="0"/>
              <a:t>= سعر السهم الواحد للمساهمين القدامى </a:t>
            </a:r>
          </a:p>
          <a:p>
            <a:r>
              <a:rPr lang="ar-SA" dirty="0" err="1" smtClean="0"/>
              <a:t>الحل=</a:t>
            </a:r>
            <a:r>
              <a:rPr lang="ar-SA" dirty="0" smtClean="0"/>
              <a:t> </a:t>
            </a:r>
          </a:p>
          <a:p>
            <a:endParaRPr lang="ar-SA" dirty="0" smtClean="0"/>
          </a:p>
          <a:p>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1295400" y="2133600"/>
            <a:ext cx="1323975" cy="93345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5029200" y="4572000"/>
            <a:ext cx="3105150" cy="781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en-US" dirty="0"/>
          </a:p>
        </p:txBody>
      </p:sp>
      <p:sp>
        <p:nvSpPr>
          <p:cNvPr id="3" name="عنصر نائب للمحتوى 2"/>
          <p:cNvSpPr>
            <a:spLocks noGrp="1"/>
          </p:cNvSpPr>
          <p:nvPr>
            <p:ph sz="half" idx="13"/>
          </p:nvPr>
        </p:nvSpPr>
        <p:spPr>
          <a:xfrm>
            <a:off x="228600" y="1447801"/>
            <a:ext cx="9448800" cy="4678364"/>
          </a:xfrm>
        </p:spPr>
        <p:txBody>
          <a:bodyPr/>
          <a:lstStyle/>
          <a:p>
            <a:r>
              <a:rPr lang="ar-SA" b="1" dirty="0" smtClean="0"/>
              <a:t>المطلوب </a:t>
            </a:r>
            <a:r>
              <a:rPr lang="ar-SA" b="1" dirty="0" err="1" smtClean="0"/>
              <a:t>الثاني </a:t>
            </a:r>
            <a:r>
              <a:rPr lang="ar-SA" b="1" dirty="0" smtClean="0"/>
              <a:t>: عدد الحقوق التي یجب أن یتملكھا المساھ</a:t>
            </a:r>
            <a:r>
              <a:rPr lang="ar-SA" b="1" dirty="0" err="1" smtClean="0"/>
              <a:t>مین</a:t>
            </a:r>
            <a:r>
              <a:rPr lang="ar-SA" b="1" dirty="0" smtClean="0"/>
              <a:t> </a:t>
            </a:r>
            <a:r>
              <a:rPr lang="ar-SA" b="1" dirty="0" err="1" smtClean="0"/>
              <a:t>القدامى؟</a:t>
            </a:r>
            <a:r>
              <a:rPr lang="ar-SA" b="1" dirty="0" smtClean="0"/>
              <a:t> </a:t>
            </a:r>
          </a:p>
          <a:p>
            <a:endParaRPr lang="ar-SA" b="1" dirty="0" smtClean="0"/>
          </a:p>
          <a:p>
            <a:endParaRPr lang="ar-SA" b="1" dirty="0" smtClean="0"/>
          </a:p>
          <a:p>
            <a:endParaRPr lang="ar-SA" b="1" dirty="0" smtClean="0"/>
          </a:p>
          <a:p>
            <a:endParaRPr lang="ar-SA" b="1" dirty="0" smtClean="0"/>
          </a:p>
          <a:p>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pic>
        <p:nvPicPr>
          <p:cNvPr id="4099" name="Picture 3"/>
          <p:cNvPicPr>
            <a:picLocks noChangeAspect="1" noChangeArrowheads="1"/>
          </p:cNvPicPr>
          <p:nvPr/>
        </p:nvPicPr>
        <p:blipFill>
          <a:blip r:embed="rId2" cstate="print"/>
          <a:srcRect/>
          <a:stretch>
            <a:fillRect/>
          </a:stretch>
        </p:blipFill>
        <p:spPr bwMode="auto">
          <a:xfrm>
            <a:off x="1600200" y="2209800"/>
            <a:ext cx="2895600" cy="914400"/>
          </a:xfrm>
          <a:prstGeom prst="rect">
            <a:avLst/>
          </a:prstGeom>
          <a:noFill/>
          <a:ln w="9525">
            <a:noFill/>
            <a:miter lim="800000"/>
            <a:headEnd/>
            <a:tailEnd/>
          </a:ln>
        </p:spPr>
      </p:pic>
      <p:sp>
        <p:nvSpPr>
          <p:cNvPr id="9" name="مستطيل 8"/>
          <p:cNvSpPr/>
          <p:nvPr/>
        </p:nvSpPr>
        <p:spPr>
          <a:xfrm>
            <a:off x="152400" y="3733800"/>
            <a:ext cx="9525000" cy="646331"/>
          </a:xfrm>
          <a:prstGeom prst="rect">
            <a:avLst/>
          </a:prstGeom>
        </p:spPr>
        <p:txBody>
          <a:bodyPr wrap="square">
            <a:spAutoFit/>
          </a:bodyPr>
          <a:lstStyle/>
          <a:p>
            <a:r>
              <a:rPr lang="ar-SA" dirty="0" smtClean="0"/>
              <a:t>ویعني ذلك أن المساھ</a:t>
            </a:r>
            <a:r>
              <a:rPr lang="ar-SA" dirty="0" err="1" smtClean="0"/>
              <a:t>مین</a:t>
            </a:r>
            <a:r>
              <a:rPr lang="ar-SA" dirty="0" smtClean="0"/>
              <a:t> القدامى لھم الحق في الحصول على سھم جدید مقابل كل 8 أسھم یمتلكھا حالیا بالإضافة إلى سعر </a:t>
            </a:r>
            <a:r>
              <a:rPr lang="ar-SA" dirty="0" err="1" smtClean="0"/>
              <a:t>الس</a:t>
            </a:r>
            <a:r>
              <a:rPr lang="ar-SA" dirty="0" smtClean="0"/>
              <a:t>ھم وھو </a:t>
            </a:r>
            <a:r>
              <a:rPr lang="ar-SA" dirty="0" err="1" smtClean="0"/>
              <a:t>160 ﷼.</a:t>
            </a:r>
            <a:endParaRPr lang="ar-SA"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en-US" dirty="0"/>
          </a:p>
        </p:txBody>
      </p:sp>
      <p:sp>
        <p:nvSpPr>
          <p:cNvPr id="3" name="عنصر نائب للمحتوى 2"/>
          <p:cNvSpPr>
            <a:spLocks noGrp="1"/>
          </p:cNvSpPr>
          <p:nvPr>
            <p:ph sz="half" idx="13"/>
          </p:nvPr>
        </p:nvSpPr>
        <p:spPr>
          <a:xfrm>
            <a:off x="228600" y="1524001"/>
            <a:ext cx="9448800" cy="4602164"/>
          </a:xfrm>
        </p:spPr>
        <p:txBody>
          <a:bodyPr/>
          <a:lstStyle/>
          <a:p>
            <a:r>
              <a:rPr lang="ar-SA" sz="2400" b="1" dirty="0" smtClean="0"/>
              <a:t>المطلوب </a:t>
            </a:r>
            <a:r>
              <a:rPr lang="ar-SA" sz="2400" b="1" dirty="0" err="1" smtClean="0"/>
              <a:t>الثالث :</a:t>
            </a:r>
            <a:endParaRPr lang="ar-SA" sz="2400" b="1" dirty="0" smtClean="0"/>
          </a:p>
          <a:p>
            <a:r>
              <a:rPr lang="ar-SA" sz="2400" b="1" dirty="0" smtClean="0"/>
              <a:t>قيمة المنشأة قبل الاصدار= 100000 </a:t>
            </a:r>
            <a:r>
              <a:rPr lang="ar-SA" sz="2400" b="1" dirty="0" err="1" smtClean="0"/>
              <a:t>سهم </a:t>
            </a:r>
            <a:r>
              <a:rPr lang="ar-SA" sz="2400" b="1" dirty="0" smtClean="0"/>
              <a:t>* 200 </a:t>
            </a:r>
            <a:r>
              <a:rPr lang="ar-SA" sz="2400" b="1" dirty="0" err="1" smtClean="0"/>
              <a:t>ريال </a:t>
            </a:r>
            <a:r>
              <a:rPr lang="ar-SA" sz="2400" b="1" dirty="0" smtClean="0"/>
              <a:t>= 20000000 ريال </a:t>
            </a:r>
          </a:p>
          <a:p>
            <a:r>
              <a:rPr lang="ar-SA" sz="2400" b="1" dirty="0" smtClean="0"/>
              <a:t>القيمة السوقية </a:t>
            </a:r>
            <a:r>
              <a:rPr lang="ar-SA" sz="2400" b="1" dirty="0" err="1" smtClean="0"/>
              <a:t>للاصدارت</a:t>
            </a:r>
            <a:r>
              <a:rPr lang="ar-SA" sz="2400" b="1" dirty="0" smtClean="0"/>
              <a:t> </a:t>
            </a:r>
            <a:r>
              <a:rPr lang="ar-SA" sz="2400" b="1" dirty="0" err="1" smtClean="0"/>
              <a:t>الجديدة </a:t>
            </a:r>
            <a:r>
              <a:rPr lang="ar-SA" sz="2400" b="1" dirty="0" smtClean="0"/>
              <a:t>= 12500 </a:t>
            </a:r>
            <a:r>
              <a:rPr lang="ar-SA" sz="2400" b="1" dirty="0" err="1" smtClean="0"/>
              <a:t>سهم </a:t>
            </a:r>
            <a:r>
              <a:rPr lang="ar-SA" sz="2400" b="1" dirty="0" smtClean="0"/>
              <a:t>* 160= 2000000 ريال </a:t>
            </a:r>
          </a:p>
          <a:p>
            <a:r>
              <a:rPr lang="ar-SA" sz="2400" b="1" dirty="0" smtClean="0"/>
              <a:t>إجمالي القيمة السوقية الجديدة= </a:t>
            </a:r>
            <a:r>
              <a:rPr lang="ar-SA" sz="2400" b="1" dirty="0" err="1" smtClean="0"/>
              <a:t>20000000 </a:t>
            </a:r>
            <a:r>
              <a:rPr lang="ar-SA" sz="2400" b="1" dirty="0" smtClean="0"/>
              <a:t>+ 200000= 22000000</a:t>
            </a:r>
          </a:p>
          <a:p>
            <a:r>
              <a:rPr lang="ar-SA" sz="2400" b="1" dirty="0" smtClean="0"/>
              <a:t>عدد الأسهم المصدرة </a:t>
            </a:r>
            <a:r>
              <a:rPr lang="ar-SA" sz="2400" b="1" dirty="0" err="1" smtClean="0"/>
              <a:t>ككل </a:t>
            </a:r>
            <a:r>
              <a:rPr lang="ar-SA" sz="2400" b="1" dirty="0" smtClean="0"/>
              <a:t>= </a:t>
            </a:r>
            <a:r>
              <a:rPr lang="ar-SA" sz="2400" b="1" dirty="0" err="1" smtClean="0"/>
              <a:t>100000 +125000 </a:t>
            </a:r>
            <a:r>
              <a:rPr lang="ar-SA" sz="2400" b="1" dirty="0" smtClean="0"/>
              <a:t>= 112500 سهم </a:t>
            </a:r>
          </a:p>
          <a:p>
            <a:r>
              <a:rPr lang="ar-SA" sz="2400" b="1" dirty="0" err="1" smtClean="0"/>
              <a:t>القمية</a:t>
            </a:r>
            <a:r>
              <a:rPr lang="ar-SA" sz="2400" b="1" dirty="0" smtClean="0"/>
              <a:t> السوقية </a:t>
            </a:r>
            <a:r>
              <a:rPr lang="ar-SA" sz="2400" b="1" dirty="0" err="1" smtClean="0"/>
              <a:t>للسهم </a:t>
            </a:r>
            <a:r>
              <a:rPr lang="ar-SA" sz="2400" b="1" dirty="0" smtClean="0"/>
              <a:t>= </a:t>
            </a:r>
            <a:r>
              <a:rPr lang="ar-SA" sz="2400" b="1" dirty="0" err="1" smtClean="0"/>
              <a:t>22000000 /112500 </a:t>
            </a:r>
            <a:r>
              <a:rPr lang="ar-SA" sz="2400" b="1" dirty="0" smtClean="0"/>
              <a:t>= 195.5 ريال </a:t>
            </a:r>
          </a:p>
          <a:p>
            <a:endParaRPr lang="ar-SA" sz="2400" b="1" dirty="0" smtClean="0"/>
          </a:p>
          <a:p>
            <a:r>
              <a:rPr lang="ar-SA" sz="2400" dirty="0" smtClean="0"/>
              <a:t>أي أن القیمة السوقیة </a:t>
            </a:r>
            <a:r>
              <a:rPr lang="ar-SA" sz="2400" dirty="0" err="1" smtClean="0"/>
              <a:t>للس</a:t>
            </a:r>
            <a:r>
              <a:rPr lang="ar-SA" sz="2400" dirty="0" smtClean="0"/>
              <a:t>ھم انخفضت من </a:t>
            </a:r>
            <a:r>
              <a:rPr lang="ar-SA" sz="2400" dirty="0" err="1" smtClean="0"/>
              <a:t>200 </a:t>
            </a:r>
            <a:r>
              <a:rPr lang="ar-SA" sz="2400" dirty="0" smtClean="0"/>
              <a:t>﷼ على 195.</a:t>
            </a:r>
            <a:r>
              <a:rPr lang="ar-SA" sz="2400" dirty="0" err="1" smtClean="0"/>
              <a:t>56ريال</a:t>
            </a:r>
            <a:r>
              <a:rPr lang="ar-SA" sz="2400" dirty="0" smtClean="0"/>
              <a:t> </a:t>
            </a:r>
            <a:endParaRPr lang="ar-SA" sz="2400" b="1" dirty="0" smtClean="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r>
              <a:rPr lang="ar-SA" b="1" dirty="0" smtClean="0"/>
              <a:t>المطلوب </a:t>
            </a:r>
            <a:r>
              <a:rPr lang="ar-SA" b="1" dirty="0" err="1" smtClean="0"/>
              <a:t>الرابع </a:t>
            </a:r>
            <a:r>
              <a:rPr lang="ar-SA" b="1" dirty="0" smtClean="0"/>
              <a:t>: قیمة الحق ویحسب بإحدى </a:t>
            </a:r>
            <a:r>
              <a:rPr lang="ar-SA" b="1" dirty="0" err="1" smtClean="0"/>
              <a:t>الصیغتین :</a:t>
            </a:r>
            <a:endParaRPr lang="ar-SA" b="1" dirty="0" smtClean="0"/>
          </a:p>
          <a:p>
            <a:r>
              <a:rPr lang="ar-SA" b="1" dirty="0" smtClean="0"/>
              <a:t>الصيغة الأولى=                            الصيغة الثانية= (</a:t>
            </a:r>
            <a:r>
              <a:rPr lang="en-US" b="1" dirty="0" smtClean="0"/>
              <a:t>P1-Po</a:t>
            </a:r>
            <a:r>
              <a:rPr lang="ar-SA" b="1" dirty="0" smtClean="0"/>
              <a:t>)/(1+</a:t>
            </a:r>
            <a:r>
              <a:rPr lang="en-US" b="1" dirty="0" smtClean="0"/>
              <a:t>Q</a:t>
            </a:r>
            <a:r>
              <a:rPr lang="ar-SA" b="1" dirty="0" smtClean="0"/>
              <a:t>)</a:t>
            </a:r>
          </a:p>
          <a:p>
            <a:endParaRPr lang="ar-SA" b="1" dirty="0" smtClean="0"/>
          </a:p>
          <a:p>
            <a:r>
              <a:rPr lang="en-US" b="1" dirty="0" smtClean="0"/>
              <a:t>PQ</a:t>
            </a:r>
            <a:r>
              <a:rPr lang="ar-SA" b="1" dirty="0" smtClean="0"/>
              <a:t>= قيمة الحق </a:t>
            </a:r>
          </a:p>
          <a:p>
            <a:r>
              <a:rPr lang="en-US" b="1" dirty="0" smtClean="0"/>
              <a:t>P2</a:t>
            </a:r>
            <a:r>
              <a:rPr lang="ar-SA" b="1" dirty="0" smtClean="0"/>
              <a:t>= القيمة السوقية بعد الاصدار الجديدة </a:t>
            </a:r>
          </a:p>
          <a:p>
            <a:r>
              <a:rPr lang="en-US" b="1" dirty="0" smtClean="0"/>
              <a:t>P1</a:t>
            </a:r>
            <a:r>
              <a:rPr lang="ar-SA" b="1" dirty="0" smtClean="0"/>
              <a:t>= القيمة السوقية قبل الاصدار الجديدة </a:t>
            </a:r>
          </a:p>
          <a:p>
            <a:r>
              <a:rPr lang="en-US" b="1" dirty="0" smtClean="0"/>
              <a:t>Po</a:t>
            </a:r>
            <a:r>
              <a:rPr lang="ar-SA" b="1" dirty="0" smtClean="0"/>
              <a:t>= سعر بيع الأسهم الجديدة</a:t>
            </a:r>
          </a:p>
          <a:p>
            <a:r>
              <a:rPr lang="en-US" b="1" dirty="0" smtClean="0"/>
              <a:t>Q</a:t>
            </a:r>
            <a:r>
              <a:rPr lang="ar-SA" b="1" dirty="0" smtClean="0"/>
              <a:t>= عدد الحقوق اللازمة لشراء سهم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5123" name="Picture 3"/>
          <p:cNvPicPr>
            <a:picLocks noChangeAspect="1" noChangeArrowheads="1"/>
          </p:cNvPicPr>
          <p:nvPr/>
        </p:nvPicPr>
        <p:blipFill>
          <a:blip r:embed="rId2" cstate="print"/>
          <a:srcRect/>
          <a:stretch>
            <a:fillRect/>
          </a:stretch>
        </p:blipFill>
        <p:spPr bwMode="auto">
          <a:xfrm>
            <a:off x="5715000" y="2057400"/>
            <a:ext cx="1524000" cy="71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تابع:</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6146" name="Picture 2"/>
          <p:cNvPicPr>
            <a:picLocks noGrp="1" noChangeAspect="1" noChangeArrowheads="1"/>
          </p:cNvPicPr>
          <p:nvPr>
            <p:ph sz="half" idx="13"/>
          </p:nvPr>
        </p:nvPicPr>
        <p:blipFill>
          <a:blip r:embed="rId2" cstate="print"/>
          <a:srcRect/>
          <a:stretch>
            <a:fillRect/>
          </a:stretch>
        </p:blipFill>
        <p:spPr bwMode="auto">
          <a:xfrm>
            <a:off x="5715000" y="1676400"/>
            <a:ext cx="3562350" cy="70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الارباح </a:t>
            </a:r>
            <a:r>
              <a:rPr lang="ar-SA" dirty="0" err="1" smtClean="0"/>
              <a:t>المحتجزة:</a:t>
            </a:r>
            <a:r>
              <a:rPr lang="ar-SA" dirty="0" smtClean="0"/>
              <a:t> </a:t>
            </a:r>
            <a:endParaRPr lang="en-US" dirty="0"/>
          </a:p>
        </p:txBody>
      </p:sp>
      <p:sp>
        <p:nvSpPr>
          <p:cNvPr id="3" name="عنصر نائب للمحتوى 2"/>
          <p:cNvSpPr>
            <a:spLocks noGrp="1"/>
          </p:cNvSpPr>
          <p:nvPr>
            <p:ph sz="half" idx="13"/>
          </p:nvPr>
        </p:nvSpPr>
        <p:spPr>
          <a:xfrm>
            <a:off x="304800" y="1600201"/>
            <a:ext cx="9296400" cy="4525963"/>
          </a:xfrm>
        </p:spPr>
        <p:txBody>
          <a:bodyPr/>
          <a:lstStyle/>
          <a:p>
            <a:pPr>
              <a:buFont typeface="Wingdings" pitchFamily="2" charset="2"/>
              <a:buChar char="§"/>
            </a:pPr>
            <a:r>
              <a:rPr lang="ar-SA" sz="2000" dirty="0" smtClean="0">
                <a:cs typeface="+mj-cs"/>
              </a:rPr>
              <a:t>تمثل الأرباح المحتجزه مصدر تمویل ذاتي وھي عبارة عن أرباح تم تحقیقھا ولم یتم توزیعھا على </a:t>
            </a:r>
            <a:r>
              <a:rPr lang="ar-SA" sz="2000" dirty="0" err="1" smtClean="0">
                <a:cs typeface="+mj-cs"/>
              </a:rPr>
              <a:t>المساھمین</a:t>
            </a:r>
            <a:r>
              <a:rPr lang="ar-SA" sz="2000" dirty="0" smtClean="0">
                <a:cs typeface="+mj-cs"/>
              </a:rPr>
              <a:t> وقد ینص نظام المنشأة على استقطاع نسبة </a:t>
            </a:r>
            <a:r>
              <a:rPr lang="ar-SA" sz="2000" dirty="0" err="1" smtClean="0">
                <a:cs typeface="+mj-cs"/>
              </a:rPr>
              <a:t>معینة</a:t>
            </a:r>
            <a:r>
              <a:rPr lang="ar-SA" sz="2000" dirty="0" smtClean="0">
                <a:cs typeface="+mj-cs"/>
              </a:rPr>
              <a:t> منها. </a:t>
            </a:r>
          </a:p>
          <a:p>
            <a:pPr>
              <a:buFont typeface="Wingdings" pitchFamily="2" charset="2"/>
              <a:buChar char="§"/>
            </a:pPr>
            <a:r>
              <a:rPr lang="ar-SA" sz="2000" dirty="0" smtClean="0">
                <a:cs typeface="+mj-cs"/>
              </a:rPr>
              <a:t>من الأرباح بھدف </a:t>
            </a:r>
            <a:r>
              <a:rPr lang="ar-SA" sz="2000" dirty="0" err="1" smtClean="0">
                <a:cs typeface="+mj-cs"/>
              </a:rPr>
              <a:t>تكوین</a:t>
            </a:r>
            <a:r>
              <a:rPr lang="ar-SA" sz="2000" dirty="0" smtClean="0">
                <a:cs typeface="+mj-cs"/>
              </a:rPr>
              <a:t> الاحتياطات واستخدامھا للتوسع في نشاطات المنشأة ومواجهة الطوارئ</a:t>
            </a:r>
          </a:p>
          <a:p>
            <a:pPr>
              <a:buFont typeface="Wingdings" pitchFamily="2" charset="2"/>
              <a:buChar char="§"/>
            </a:pPr>
            <a:r>
              <a:rPr lang="ar-SA" sz="2000" dirty="0" smtClean="0">
                <a:cs typeface="+mj-cs"/>
              </a:rPr>
              <a:t>تعتبر الأرباح المحتجزة جزء من حقوق الملكیة وبالتالي یكون لھا علاقة  إیجابیة بالقیمة الدفتریة حیث أن ارتفاع الأرباح المحتجزه یؤدي إلى ارتفاع القیمة الدفتریة وبالتالي لھا تأثیر إیجابي على القیمة السوقیة.</a:t>
            </a:r>
          </a:p>
          <a:p>
            <a:r>
              <a:rPr lang="ar-SA" sz="2000" b="1" dirty="0" smtClean="0">
                <a:cs typeface="+mj-cs"/>
              </a:rPr>
              <a:t>مزایا الأرباح المحتجزة:</a:t>
            </a:r>
          </a:p>
          <a:p>
            <a:r>
              <a:rPr lang="ar-SA" sz="2000" dirty="0" smtClean="0">
                <a:cs typeface="+mj-cs"/>
              </a:rPr>
              <a:t>- عدم وجود إجراءات مطولة للحصول على التمویل المطلوب</a:t>
            </a:r>
          </a:p>
          <a:p>
            <a:r>
              <a:rPr lang="ar-SA" sz="2000" dirty="0" smtClean="0">
                <a:cs typeface="+mj-cs"/>
              </a:rPr>
              <a:t>- مصدر تمویل مرن من حیث القیمة والتوقیت</a:t>
            </a:r>
          </a:p>
          <a:p>
            <a:r>
              <a:rPr lang="ar-SA" sz="2000" dirty="0" smtClean="0">
                <a:cs typeface="+mj-cs"/>
              </a:rPr>
              <a:t>- لا تمثل التزاما على المنشأة ینبغي سداده في تاریخ محدد</a:t>
            </a:r>
          </a:p>
          <a:p>
            <a:r>
              <a:rPr lang="ar-SA" sz="2000" dirty="0" smtClean="0">
                <a:cs typeface="+mj-cs"/>
              </a:rPr>
              <a:t>- استخدامھا في التمویل لا یحتاج إلى ضمانات أو رھن الأصول</a:t>
            </a:r>
            <a:endParaRPr lang="en-US" sz="2000"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118</TotalTime>
  <Words>1050</Words>
  <Application>Microsoft Office PowerPoint</Application>
  <PresentationFormat>A4 Paper (210x297 mm)‎</PresentationFormat>
  <Paragraphs>141</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فورم لكلية ادارة الاعمال</vt:lpstr>
      <vt:lpstr>الشريحة 1</vt:lpstr>
      <vt:lpstr>المحاضرة الحادية عشر </vt:lpstr>
      <vt:lpstr>الأسهم الممتازة </vt:lpstr>
      <vt:lpstr>تابع: </vt:lpstr>
      <vt:lpstr>خصائص أخرى للأسهم الممتازة</vt:lpstr>
      <vt:lpstr>الأسهم العادية: </vt:lpstr>
      <vt:lpstr>تابع: </vt:lpstr>
      <vt:lpstr>مثال: </vt:lpstr>
      <vt:lpstr>حقوق حملة الأسهم العادية: </vt:lpstr>
      <vt:lpstr>تابع:</vt:lpstr>
      <vt:lpstr>مثال: </vt:lpstr>
      <vt:lpstr>تابع: </vt:lpstr>
      <vt:lpstr>خطوات الحل: </vt:lpstr>
      <vt:lpstr>تابع:</vt:lpstr>
      <vt:lpstr>تابع:</vt:lpstr>
      <vt:lpstr>تابع: </vt:lpstr>
      <vt:lpstr>تابع: </vt:lpstr>
      <vt:lpstr>الارباح المحتجزة: </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Abdullah</dc:creator>
  <cp:lastModifiedBy>kfu</cp:lastModifiedBy>
  <cp:revision>30</cp:revision>
  <dcterms:created xsi:type="dcterms:W3CDTF">2014-03-30T21:10:20Z</dcterms:created>
  <dcterms:modified xsi:type="dcterms:W3CDTF">2014-03-31T09:50:53Z</dcterms:modified>
</cp:coreProperties>
</file>