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10" r:id="rId3"/>
    <p:sldId id="311" r:id="rId4"/>
    <p:sldId id="312" r:id="rId5"/>
    <p:sldId id="314" r:id="rId6"/>
    <p:sldId id="313" r:id="rId7"/>
    <p:sldId id="315" r:id="rId8"/>
    <p:sldId id="316" r:id="rId9"/>
    <p:sldId id="317" r:id="rId10"/>
    <p:sldId id="318" r:id="rId11"/>
    <p:sldId id="319"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 id="338" r:id="rId29"/>
    <p:sldId id="339" r:id="rId30"/>
    <p:sldId id="340" r:id="rId31"/>
    <p:sldId id="341"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46" autoAdjust="0"/>
  </p:normalViewPr>
  <p:slideViewPr>
    <p:cSldViewPr>
      <p:cViewPr varScale="1">
        <p:scale>
          <a:sx n="77" d="100"/>
          <a:sy n="77" d="100"/>
        </p:scale>
        <p:origin x="-108" y="-20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rtl="0"/>
            <a:r>
              <a:rPr lang="ar-SA" sz="2800" b="1" dirty="0" smtClean="0">
                <a:solidFill>
                  <a:srgbClr val="7F7F7F"/>
                </a:solidFill>
                <a:latin typeface="Calibri" pitchFamily="34" charset="0"/>
                <a:cs typeface="Times New Roman" pitchFamily="18" charset="0"/>
              </a:rPr>
              <a:t>إدارة مالية 2</a:t>
            </a:r>
            <a:endParaRPr lang="en-US" sz="2800" b="1" dirty="0" smtClean="0">
              <a:solidFill>
                <a:srgbClr val="7F7F7F"/>
              </a:solidFill>
              <a:latin typeface="Calibri" pitchFamily="34" charset="0"/>
              <a:cs typeface="Times New Roman" pitchFamily="18" charset="0"/>
            </a:endParaRP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a:t>
            </a:r>
            <a:r>
              <a:rPr lang="ar-SA" sz="2800" b="1" dirty="0" err="1" smtClean="0">
                <a:solidFill>
                  <a:srgbClr val="7F7F7F"/>
                </a:solidFill>
                <a:latin typeface="Calibri" pitchFamily="34" charset="0"/>
                <a:cs typeface="Times New Roman" pitchFamily="18" charset="0"/>
              </a:rPr>
              <a:t>عبدالله</a:t>
            </a:r>
            <a:r>
              <a:rPr lang="ar-SA" sz="2800" b="1" dirty="0" smtClean="0">
                <a:solidFill>
                  <a:srgbClr val="7F7F7F"/>
                </a:solidFill>
                <a:latin typeface="Calibri" pitchFamily="34" charset="0"/>
                <a:cs typeface="Times New Roman" pitchFamily="18" charset="0"/>
              </a:rPr>
              <a:t> </a:t>
            </a:r>
            <a:r>
              <a:rPr lang="ar-SA" sz="2800" b="1" dirty="0" err="1" smtClean="0">
                <a:solidFill>
                  <a:srgbClr val="7F7F7F"/>
                </a:solidFill>
                <a:latin typeface="Calibri" pitchFamily="34" charset="0"/>
                <a:cs typeface="Times New Roman" pitchFamily="18" charset="0"/>
              </a:rPr>
              <a:t>الجغيمان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الثانية عشر</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تكلفة رأس المال</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r>
              <a:rPr lang="ar-SA" sz="2800" dirty="0" err="1" smtClean="0">
                <a:solidFill>
                  <a:srgbClr val="FF0000"/>
                </a:solidFill>
              </a:rPr>
              <a:t>یھدف </a:t>
            </a:r>
            <a:r>
              <a:rPr lang="ar-SA" sz="2800" dirty="0" smtClean="0">
                <a:solidFill>
                  <a:srgbClr val="FF0000"/>
                </a:solidFill>
              </a:rPr>
              <a:t>ھذا الفصل إلى تزوید الطالب </a:t>
            </a:r>
            <a:r>
              <a:rPr lang="ar-SA" sz="2800" dirty="0" err="1" smtClean="0">
                <a:solidFill>
                  <a:srgbClr val="FF0000"/>
                </a:solidFill>
              </a:rPr>
              <a:t>بالآتي :</a:t>
            </a:r>
            <a:endParaRPr lang="ar-SA" sz="2800" dirty="0" smtClean="0">
              <a:solidFill>
                <a:srgbClr val="FF0000"/>
              </a:solidFill>
            </a:endParaRPr>
          </a:p>
          <a:p>
            <a:r>
              <a:rPr lang="ar-SA" sz="2800" dirty="0" smtClean="0"/>
              <a:t>- أھم العوامل التي تؤثر في تكلفة رأس المال</a:t>
            </a:r>
          </a:p>
          <a:p>
            <a:r>
              <a:rPr lang="ar-SA" sz="2800" dirty="0" smtClean="0"/>
              <a:t>- </a:t>
            </a:r>
            <a:r>
              <a:rPr lang="ar-SA" sz="2800" dirty="0" err="1" smtClean="0"/>
              <a:t>الإفتراضات</a:t>
            </a:r>
            <a:r>
              <a:rPr lang="ar-SA" sz="2800" dirty="0" smtClean="0"/>
              <a:t> التي یقوم علیھا حساب تكلفة رأس المال</a:t>
            </a:r>
          </a:p>
          <a:p>
            <a:r>
              <a:rPr lang="ar-SA" sz="2800" dirty="0" smtClean="0"/>
              <a:t>- كیفیة حساب تكلفة كل مصدر من مصادر التمویل المشكلة لرأس المال</a:t>
            </a:r>
          </a:p>
          <a:p>
            <a:r>
              <a:rPr lang="ar-SA" sz="2800" dirty="0" smtClean="0"/>
              <a:t>- كیفیة حساب تكلفة رأس المال للمنشأة</a:t>
            </a:r>
          </a:p>
          <a:p>
            <a:r>
              <a:rPr lang="ar-SA" sz="2800" dirty="0" smtClean="0"/>
              <a:t>- استخدام تكلفة رأس المال في قرارات الاستثمار</a:t>
            </a:r>
            <a:endParaRPr lang="ar-SA" sz="2800" dirty="0"/>
          </a:p>
        </p:txBody>
      </p:sp>
      <p:sp>
        <p:nvSpPr>
          <p:cNvPr id="2" name="Title 1"/>
          <p:cNvSpPr>
            <a:spLocks noGrp="1"/>
          </p:cNvSpPr>
          <p:nvPr>
            <p:ph type="title"/>
          </p:nvPr>
        </p:nvSpPr>
        <p:spPr/>
        <p:txBody>
          <a:bodyPr/>
          <a:lstStyle/>
          <a:p>
            <a:r>
              <a:rPr lang="ar-SA" sz="4000" dirty="0" smtClean="0"/>
              <a:t>لمحة </a:t>
            </a:r>
            <a:r>
              <a:rPr lang="ar-SA" sz="4000" dirty="0" err="1" smtClean="0"/>
              <a:t>عامة:</a:t>
            </a:r>
            <a:r>
              <a:rPr lang="ar-SA" sz="4000" dirty="0" smtClean="0"/>
              <a:t> </a:t>
            </a:r>
            <a:endParaRPr lang="en-US" sz="4000"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xmlns=""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ar-SA" dirty="0" smtClean="0"/>
              <a:t>تكلفة رأس </a:t>
            </a:r>
            <a:r>
              <a:rPr lang="ar-SA" dirty="0" err="1" smtClean="0"/>
              <a:t>المال:</a:t>
            </a:r>
            <a:r>
              <a:rPr lang="ar-SA" dirty="0" smtClean="0"/>
              <a:t> </a:t>
            </a:r>
            <a:endParaRPr lang="en-US" dirty="0"/>
          </a:p>
        </p:txBody>
      </p:sp>
      <p:sp>
        <p:nvSpPr>
          <p:cNvPr id="6" name="Content Placeholder 5"/>
          <p:cNvSpPr>
            <a:spLocks noGrp="1"/>
          </p:cNvSpPr>
          <p:nvPr>
            <p:ph sz="half" idx="13"/>
          </p:nvPr>
        </p:nvSpPr>
        <p:spPr>
          <a:xfrm>
            <a:off x="457200" y="1524001"/>
            <a:ext cx="9220200" cy="4602164"/>
          </a:xfrm>
        </p:spPr>
        <p:txBody>
          <a:bodyPr/>
          <a:lstStyle/>
          <a:p>
            <a:r>
              <a:rPr lang="ar-SA" b="1" dirty="0" smtClean="0"/>
              <a:t>تعریف تكلفة رأس </a:t>
            </a:r>
            <a:r>
              <a:rPr lang="ar-SA" b="1" dirty="0" err="1" smtClean="0"/>
              <a:t>المال :</a:t>
            </a:r>
            <a:endParaRPr lang="ar-SA" b="1" dirty="0" smtClean="0"/>
          </a:p>
          <a:p>
            <a:r>
              <a:rPr lang="ar-SA" dirty="0" smtClean="0"/>
              <a:t>تعرف تكلفة رأس المال على </a:t>
            </a:r>
            <a:r>
              <a:rPr lang="ar-SA" dirty="0" err="1" smtClean="0"/>
              <a:t>أنھا </a:t>
            </a:r>
            <a:r>
              <a:rPr lang="ar-SA" dirty="0" smtClean="0"/>
              <a:t>: العائد الذي یجب أن تحققه المنشأة من أجل</a:t>
            </a:r>
          </a:p>
          <a:p>
            <a:r>
              <a:rPr lang="ar-SA" dirty="0" smtClean="0"/>
              <a:t>الوفاء بمعدلات العائد المطلوب من قبل الملاك أخذا بعین الاعتبار الالتزامات تجاه</a:t>
            </a:r>
          </a:p>
          <a:p>
            <a:r>
              <a:rPr lang="ar-SA" dirty="0" smtClean="0"/>
              <a:t>الأطراف الأخرى كالدائنین وتكلفة إصدار الأسھم والسندات.</a:t>
            </a:r>
            <a:endParaRPr lang="en-US"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xmlns="" val="3750218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مثال:</a:t>
            </a:r>
            <a:endParaRPr lang="en-US" dirty="0"/>
          </a:p>
        </p:txBody>
      </p:sp>
      <p:sp>
        <p:nvSpPr>
          <p:cNvPr id="3" name="Content Placeholder 2"/>
          <p:cNvSpPr>
            <a:spLocks noGrp="1"/>
          </p:cNvSpPr>
          <p:nvPr>
            <p:ph idx="1"/>
          </p:nvPr>
        </p:nvSpPr>
        <p:spPr>
          <a:xfrm>
            <a:off x="228600" y="1447800"/>
            <a:ext cx="9448800" cy="4678363"/>
          </a:xfrm>
        </p:spPr>
        <p:txBody>
          <a:bodyPr/>
          <a:lstStyle/>
          <a:p>
            <a:pPr rtl="1"/>
            <a:r>
              <a:rPr lang="ar-SA" sz="2400" dirty="0" smtClean="0"/>
              <a:t>إذا قامت منشأه بإصدار أسھم بقیمة اسمیة </a:t>
            </a:r>
            <a:r>
              <a:rPr lang="ar-SA" sz="2400" dirty="0" err="1" smtClean="0"/>
              <a:t>100 </a:t>
            </a:r>
            <a:r>
              <a:rPr lang="ar-SA" sz="2400" dirty="0" smtClean="0"/>
              <a:t>﷼ </a:t>
            </a:r>
            <a:r>
              <a:rPr lang="ar-SA" sz="2400" dirty="0" err="1" smtClean="0"/>
              <a:t>للس</a:t>
            </a:r>
            <a:r>
              <a:rPr lang="ar-SA" sz="2400" dirty="0" smtClean="0"/>
              <a:t>ھم عن طریق بنك </a:t>
            </a:r>
            <a:r>
              <a:rPr lang="ar-SA" sz="2400" dirty="0" err="1" smtClean="0"/>
              <a:t>الإستثمار</a:t>
            </a:r>
            <a:r>
              <a:rPr lang="ar-SA" sz="2400" dirty="0" smtClean="0"/>
              <a:t> الذي یتقاضى </a:t>
            </a:r>
            <a:r>
              <a:rPr lang="ar-SA" sz="2400" dirty="0" err="1" smtClean="0"/>
              <a:t>10 </a:t>
            </a:r>
            <a:r>
              <a:rPr lang="ar-SA" sz="2400" dirty="0" smtClean="0"/>
              <a:t>% من قیمة </a:t>
            </a:r>
            <a:r>
              <a:rPr lang="ar-SA" sz="2400" dirty="0" err="1" smtClean="0"/>
              <a:t>الس</a:t>
            </a:r>
            <a:r>
              <a:rPr lang="ar-SA" sz="2400" dirty="0" smtClean="0"/>
              <a:t>ھم مقابل إدارة الإصدار وتسویق </a:t>
            </a:r>
            <a:r>
              <a:rPr lang="ar-SA" sz="2400" dirty="0" err="1" smtClean="0"/>
              <a:t>الس</a:t>
            </a:r>
            <a:r>
              <a:rPr lang="ar-SA" sz="2400" dirty="0" smtClean="0"/>
              <a:t>ھم</a:t>
            </a:r>
          </a:p>
          <a:p>
            <a:pPr rtl="1"/>
            <a:r>
              <a:rPr lang="ar-SA" sz="2400" dirty="0" smtClean="0"/>
              <a:t>صافي المبلغ الذي تستلمه الشركة مقابل كل </a:t>
            </a:r>
            <a:r>
              <a:rPr lang="ar-SA" sz="2400" dirty="0" err="1" smtClean="0"/>
              <a:t>سھم= </a:t>
            </a:r>
            <a:r>
              <a:rPr lang="ar-SA" sz="2400" dirty="0" smtClean="0"/>
              <a:t>(100-10)= 90 ريالا</a:t>
            </a:r>
          </a:p>
          <a:p>
            <a:pPr rtl="1"/>
            <a:r>
              <a:rPr lang="ar-SA" sz="2400" dirty="0" smtClean="0"/>
              <a:t> إذا كان مالك </a:t>
            </a:r>
            <a:r>
              <a:rPr lang="ar-SA" sz="2400" dirty="0" err="1" smtClean="0"/>
              <a:t>السھم </a:t>
            </a:r>
            <a:r>
              <a:rPr lang="ar-SA" sz="2400" dirty="0" smtClean="0"/>
              <a:t>( </a:t>
            </a:r>
            <a:r>
              <a:rPr lang="ar-SA" sz="2400" dirty="0" err="1" smtClean="0"/>
              <a:t>المشتري </a:t>
            </a:r>
            <a:r>
              <a:rPr lang="ar-SA" sz="2400" dirty="0" smtClean="0"/>
              <a:t>) یتوقع عائدا </a:t>
            </a:r>
            <a:r>
              <a:rPr lang="ar-SA" sz="2400" dirty="0" err="1" smtClean="0"/>
              <a:t>10 </a:t>
            </a:r>
            <a:r>
              <a:rPr lang="ar-SA" sz="2400" dirty="0" smtClean="0"/>
              <a:t>% على </a:t>
            </a:r>
            <a:r>
              <a:rPr lang="ar-SA" sz="2400" dirty="0" err="1" smtClean="0"/>
              <a:t>السھم ،</a:t>
            </a:r>
            <a:endParaRPr lang="ar-SA" sz="2400" dirty="0" smtClean="0"/>
          </a:p>
          <a:p>
            <a:pPr rtl="1"/>
            <a:r>
              <a:rPr lang="ar-SA" sz="2400" dirty="0" smtClean="0"/>
              <a:t>على الشركة تحقيق عائد </a:t>
            </a:r>
            <a:r>
              <a:rPr lang="ar-SA" sz="2400" dirty="0" err="1" smtClean="0"/>
              <a:t>وقدرة= </a:t>
            </a:r>
            <a:r>
              <a:rPr lang="ar-SA" sz="2400" dirty="0" smtClean="0"/>
              <a:t>(10/90)= </a:t>
            </a:r>
            <a:r>
              <a:rPr lang="ar-SA" sz="2400" dirty="0" err="1" smtClean="0"/>
              <a:t>11.11%</a:t>
            </a:r>
            <a:endParaRPr lang="ar-SA" sz="2400" dirty="0" smtClean="0"/>
          </a:p>
          <a:p>
            <a:pPr rtl="1"/>
            <a:r>
              <a:rPr lang="ar-SA" sz="2400" b="1" dirty="0" err="1" smtClean="0"/>
              <a:t>ملاحظة </a:t>
            </a:r>
            <a:r>
              <a:rPr lang="ar-SA" sz="2400" b="1" dirty="0" smtClean="0"/>
              <a:t>: إذا كانت الشركة </a:t>
            </a:r>
            <a:r>
              <a:rPr lang="ar-SA" sz="2400" b="1" dirty="0" err="1" smtClean="0"/>
              <a:t>تحقق :</a:t>
            </a:r>
            <a:endParaRPr lang="ar-SA" sz="2400" b="1" dirty="0" smtClean="0"/>
          </a:p>
          <a:p>
            <a:pPr rtl="1"/>
            <a:r>
              <a:rPr lang="ar-SA" sz="2400" dirty="0" err="1" smtClean="0"/>
              <a:t>عائدا </a:t>
            </a:r>
            <a:r>
              <a:rPr lang="ar-SA" sz="2400" dirty="0" smtClean="0"/>
              <a:t>= تكلفة رأس </a:t>
            </a:r>
            <a:r>
              <a:rPr lang="ar-SA" sz="2400" dirty="0" err="1" smtClean="0"/>
              <a:t>المال </a:t>
            </a:r>
            <a:r>
              <a:rPr lang="ar-SA" sz="2400" dirty="0" smtClean="0"/>
              <a:t>= یتوقع أن تبقي القیمة السوقیة </a:t>
            </a:r>
            <a:r>
              <a:rPr lang="ar-SA" sz="2400" dirty="0" err="1" smtClean="0"/>
              <a:t>للس</a:t>
            </a:r>
            <a:r>
              <a:rPr lang="ar-SA" sz="2400" dirty="0" smtClean="0"/>
              <a:t>ھم ثابتة</a:t>
            </a:r>
          </a:p>
          <a:p>
            <a:pPr rtl="1"/>
            <a:r>
              <a:rPr lang="ar-SA" sz="2400" dirty="0" err="1" smtClean="0"/>
              <a:t>عائدا </a:t>
            </a:r>
            <a:r>
              <a:rPr lang="ar-SA" sz="2400" dirty="0" smtClean="0"/>
              <a:t>&gt; تكلفة رأس </a:t>
            </a:r>
            <a:r>
              <a:rPr lang="ar-SA" sz="2400" dirty="0" err="1" smtClean="0"/>
              <a:t>المال </a:t>
            </a:r>
            <a:r>
              <a:rPr lang="ar-SA" sz="2400" dirty="0" smtClean="0"/>
              <a:t>= یتوقع أن ترتفع القیمة السوقیة </a:t>
            </a:r>
            <a:r>
              <a:rPr lang="ar-SA" sz="2400" dirty="0" err="1" smtClean="0"/>
              <a:t>للس</a:t>
            </a:r>
            <a:r>
              <a:rPr lang="ar-SA" sz="2400" dirty="0" smtClean="0"/>
              <a:t>ھم</a:t>
            </a:r>
          </a:p>
          <a:p>
            <a:pPr rtl="1"/>
            <a:r>
              <a:rPr lang="ar-SA" sz="2400" dirty="0" err="1" smtClean="0"/>
              <a:t>عائدا </a:t>
            </a:r>
            <a:r>
              <a:rPr lang="ar-SA" sz="2400" dirty="0" smtClean="0"/>
              <a:t>&lt; تكلفة رأس </a:t>
            </a:r>
            <a:r>
              <a:rPr lang="ar-SA" sz="2400" dirty="0" err="1" smtClean="0"/>
              <a:t>المال </a:t>
            </a:r>
            <a:r>
              <a:rPr lang="ar-SA" sz="2400" dirty="0" smtClean="0"/>
              <a:t>= یتوقع أن تنخفض القیمة السوقیة </a:t>
            </a:r>
            <a:r>
              <a:rPr lang="ar-SA" sz="2400" dirty="0" err="1" smtClean="0"/>
              <a:t>للس</a:t>
            </a:r>
            <a:r>
              <a:rPr lang="ar-SA" sz="2400" dirty="0" smtClean="0"/>
              <a:t>ھم</a:t>
            </a:r>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3759512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ar-SA" dirty="0" smtClean="0"/>
              <a:t>العوامل المحددة لتكلفة رأس المال:</a:t>
            </a:r>
            <a:endParaRPr lang="en-US" dirty="0"/>
          </a:p>
        </p:txBody>
      </p:sp>
      <p:sp>
        <p:nvSpPr>
          <p:cNvPr id="6" name="Content Placeholder 5"/>
          <p:cNvSpPr>
            <a:spLocks noGrp="1"/>
          </p:cNvSpPr>
          <p:nvPr>
            <p:ph sz="half" idx="13"/>
          </p:nvPr>
        </p:nvSpPr>
        <p:spPr>
          <a:xfrm>
            <a:off x="381000" y="1447801"/>
            <a:ext cx="9296400" cy="4678364"/>
          </a:xfrm>
        </p:spPr>
        <p:txBody>
          <a:bodyPr/>
          <a:lstStyle/>
          <a:p>
            <a:r>
              <a:rPr lang="ar-SA" sz="2400" dirty="0" smtClean="0"/>
              <a:t>١- العوامل </a:t>
            </a:r>
            <a:r>
              <a:rPr lang="ar-SA" sz="2400" dirty="0" err="1" smtClean="0"/>
              <a:t>الإقتصادیة</a:t>
            </a:r>
            <a:r>
              <a:rPr lang="ar-SA" sz="2400" dirty="0" smtClean="0"/>
              <a:t> </a:t>
            </a:r>
            <a:r>
              <a:rPr lang="ar-SA" sz="2400" dirty="0" err="1" smtClean="0"/>
              <a:t>:</a:t>
            </a:r>
            <a:endParaRPr lang="ar-SA" sz="2400" dirty="0" smtClean="0"/>
          </a:p>
          <a:p>
            <a:pPr>
              <a:buFont typeface="Wingdings" pitchFamily="2" charset="2"/>
              <a:buChar char="§"/>
            </a:pPr>
            <a:r>
              <a:rPr lang="ar-SA" sz="2400" dirty="0" smtClean="0"/>
              <a:t>العرض والطلب على رأس </a:t>
            </a:r>
            <a:r>
              <a:rPr lang="ar-SA" sz="2400" dirty="0" err="1" smtClean="0"/>
              <a:t>المال </a:t>
            </a:r>
            <a:r>
              <a:rPr lang="ar-SA" sz="2400" dirty="0" smtClean="0"/>
              <a:t>( إذا كان الطلب على رؤوس </a:t>
            </a:r>
            <a:r>
              <a:rPr lang="ar-SA" sz="2400" dirty="0" err="1" smtClean="0"/>
              <a:t>الاموال </a:t>
            </a:r>
            <a:r>
              <a:rPr lang="ar-SA" sz="2400" dirty="0" smtClean="0"/>
              <a:t>&gt; من </a:t>
            </a:r>
            <a:r>
              <a:rPr lang="ar-SA" sz="2400" dirty="0" err="1" smtClean="0"/>
              <a:t>العرض </a:t>
            </a:r>
            <a:r>
              <a:rPr lang="ar-SA" sz="2400" dirty="0" smtClean="0"/>
              <a:t>= ارتفاع سعر </a:t>
            </a:r>
            <a:r>
              <a:rPr lang="ar-SA" sz="2400" dirty="0" err="1" smtClean="0"/>
              <a:t>الفائده</a:t>
            </a:r>
            <a:r>
              <a:rPr lang="ar-SA" sz="2400" dirty="0" smtClean="0"/>
              <a:t> </a:t>
            </a:r>
            <a:r>
              <a:rPr lang="ar-SA" sz="2400" dirty="0" err="1" smtClean="0"/>
              <a:t>)</a:t>
            </a:r>
            <a:endParaRPr lang="ar-SA" sz="2400" dirty="0" smtClean="0"/>
          </a:p>
          <a:p>
            <a:pPr>
              <a:buFont typeface="Wingdings" pitchFamily="2" charset="2"/>
              <a:buChar char="§"/>
            </a:pPr>
            <a:r>
              <a:rPr lang="ar-SA" sz="2400" dirty="0" smtClean="0"/>
              <a:t>معدل التضخم </a:t>
            </a:r>
            <a:r>
              <a:rPr lang="ar-SA" sz="2400" dirty="0" err="1" smtClean="0"/>
              <a:t>المتوقع </a:t>
            </a:r>
            <a:r>
              <a:rPr lang="ar-SA" sz="2400" dirty="0" smtClean="0"/>
              <a:t>( إذا كان معدل التضخم المتوقع </a:t>
            </a:r>
            <a:r>
              <a:rPr lang="ar-SA" sz="2400" dirty="0" err="1" smtClean="0"/>
              <a:t>مرتفع </a:t>
            </a:r>
            <a:r>
              <a:rPr lang="ar-SA" sz="2400" dirty="0" smtClean="0"/>
              <a:t>= مطالبة المستثمرین بمعدل عائد </a:t>
            </a:r>
            <a:r>
              <a:rPr lang="ar-SA" sz="2400" dirty="0" err="1" smtClean="0"/>
              <a:t>أكبر )</a:t>
            </a:r>
            <a:endParaRPr lang="ar-SA" sz="2400" dirty="0" smtClean="0"/>
          </a:p>
          <a:p>
            <a:r>
              <a:rPr lang="ar-SA" sz="2400" dirty="0" smtClean="0"/>
              <a:t>٢- العوامل </a:t>
            </a:r>
            <a:r>
              <a:rPr lang="ar-SA" sz="2400" dirty="0" err="1" smtClean="0"/>
              <a:t>السوقیة :</a:t>
            </a:r>
            <a:endParaRPr lang="ar-SA" sz="2400" dirty="0" smtClean="0"/>
          </a:p>
          <a:p>
            <a:r>
              <a:rPr lang="ar-SA" sz="2400" dirty="0" smtClean="0"/>
              <a:t>العوائد المتوقعة من </a:t>
            </a:r>
            <a:r>
              <a:rPr lang="ar-SA" sz="2400" dirty="0" err="1" smtClean="0"/>
              <a:t>المستثمرین </a:t>
            </a:r>
            <a:r>
              <a:rPr lang="ar-SA" sz="2400" dirty="0" smtClean="0"/>
              <a:t>( الذین یزودون </a:t>
            </a:r>
            <a:r>
              <a:rPr lang="ar-SA" sz="2400" dirty="0" err="1" smtClean="0"/>
              <a:t>المنشأه</a:t>
            </a:r>
            <a:r>
              <a:rPr lang="ar-SA" sz="2400" dirty="0" smtClean="0"/>
              <a:t> برأس </a:t>
            </a:r>
            <a:r>
              <a:rPr lang="ar-SA" sz="2400" dirty="0" err="1" smtClean="0"/>
              <a:t>المال ) ھي :</a:t>
            </a:r>
            <a:endParaRPr lang="ar-SA" sz="2400" dirty="0" smtClean="0"/>
          </a:p>
          <a:p>
            <a:pPr>
              <a:buFont typeface="Wingdings" pitchFamily="2" charset="2"/>
              <a:buChar char="q"/>
            </a:pPr>
            <a:r>
              <a:rPr lang="ar-SA" sz="2400" dirty="0" smtClean="0"/>
              <a:t>العائد مقابل التعویض عن عنصر </a:t>
            </a:r>
            <a:r>
              <a:rPr lang="ar-SA" sz="2400" dirty="0" err="1" smtClean="0"/>
              <a:t>الزمن </a:t>
            </a:r>
            <a:r>
              <a:rPr lang="ar-SA" sz="2400" dirty="0" smtClean="0"/>
              <a:t>( العائد الخالي من </a:t>
            </a:r>
            <a:r>
              <a:rPr lang="ar-SA" sz="2400" dirty="0" err="1" smtClean="0"/>
              <a:t>المخاطره )</a:t>
            </a:r>
            <a:endParaRPr lang="ar-SA" sz="2400" dirty="0" smtClean="0"/>
          </a:p>
          <a:p>
            <a:pPr>
              <a:buFont typeface="Wingdings" pitchFamily="2" charset="2"/>
              <a:buChar char="q"/>
            </a:pPr>
            <a:r>
              <a:rPr lang="ar-SA" sz="2400" dirty="0" smtClean="0"/>
              <a:t>العائد مقابل التعویض عن </a:t>
            </a:r>
            <a:r>
              <a:rPr lang="ar-SA" sz="2400" dirty="0" err="1" smtClean="0"/>
              <a:t>المخاطر </a:t>
            </a:r>
            <a:r>
              <a:rPr lang="ar-SA" sz="2400" dirty="0" smtClean="0"/>
              <a:t>( علاوة </a:t>
            </a:r>
            <a:r>
              <a:rPr lang="ar-SA" sz="2400" dirty="0" err="1" smtClean="0"/>
              <a:t>المخاطره )</a:t>
            </a:r>
            <a:endParaRPr lang="en-US" sz="2400" dirty="0"/>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3554766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en-US" dirty="0"/>
          </a:p>
        </p:txBody>
      </p:sp>
      <p:sp>
        <p:nvSpPr>
          <p:cNvPr id="3" name="عنصر نائب للمحتوى 2"/>
          <p:cNvSpPr>
            <a:spLocks noGrp="1"/>
          </p:cNvSpPr>
          <p:nvPr>
            <p:ph sz="half" idx="13"/>
          </p:nvPr>
        </p:nvSpPr>
        <p:spPr>
          <a:xfrm>
            <a:off x="381000" y="1524000"/>
            <a:ext cx="9220200" cy="4525963"/>
          </a:xfrm>
        </p:spPr>
        <p:txBody>
          <a:bodyPr/>
          <a:lstStyle/>
          <a:p>
            <a:r>
              <a:rPr lang="ar-SA" sz="2400" dirty="0" err="1" smtClean="0"/>
              <a:t>3-المخاطر :</a:t>
            </a:r>
            <a:endParaRPr lang="ar-SA" sz="2400" dirty="0" smtClean="0"/>
          </a:p>
          <a:p>
            <a:r>
              <a:rPr lang="ar-SA" sz="2400" dirty="0" smtClean="0"/>
              <a:t>تنقسم المخاطر إلى </a:t>
            </a:r>
            <a:r>
              <a:rPr lang="ar-SA" sz="2400" dirty="0" err="1" smtClean="0"/>
              <a:t>نوعین :</a:t>
            </a:r>
            <a:endParaRPr lang="ar-SA" sz="2400" dirty="0" smtClean="0"/>
          </a:p>
          <a:p>
            <a:pPr>
              <a:buFont typeface="Wingdings" pitchFamily="2" charset="2"/>
              <a:buChar char="ü"/>
            </a:pPr>
            <a:r>
              <a:rPr lang="ar-SA" sz="2400" dirty="0" smtClean="0"/>
              <a:t>مخاطر العملیات الناتجة عن قرارات </a:t>
            </a:r>
            <a:r>
              <a:rPr lang="ar-SA" sz="2400" dirty="0" err="1" smtClean="0"/>
              <a:t>الإستثمار</a:t>
            </a:r>
            <a:r>
              <a:rPr lang="ar-SA" sz="2400" dirty="0" smtClean="0"/>
              <a:t> وتتمثل في تذبذب العائد</a:t>
            </a:r>
          </a:p>
          <a:p>
            <a:pPr>
              <a:buFont typeface="Wingdings" pitchFamily="2" charset="2"/>
              <a:buChar char="ü"/>
            </a:pPr>
            <a:r>
              <a:rPr lang="ar-SA" sz="2400" dirty="0" smtClean="0"/>
              <a:t>المخاطر المالیة والتي تتمثل في تذبذب العائد على حقوق الملكیة من جراء استخدام الاقتراض والأسھم الممتازة</a:t>
            </a:r>
          </a:p>
          <a:p>
            <a:pPr>
              <a:buFont typeface="Wingdings" pitchFamily="2" charset="2"/>
              <a:buChar char="ü"/>
            </a:pPr>
            <a:r>
              <a:rPr lang="ar-SA" sz="2400" dirty="0" smtClean="0"/>
              <a:t>العلاقة بین المخاطر وتكلفة رأس </a:t>
            </a:r>
            <a:r>
              <a:rPr lang="ar-SA" sz="2400" dirty="0" err="1" smtClean="0"/>
              <a:t>المال </a:t>
            </a:r>
            <a:r>
              <a:rPr lang="ar-SA" sz="2400" dirty="0" smtClean="0"/>
              <a:t>ھي علاقة طرديه فارتفاع حجم المخاطر یؤدي إلى ارتفاع تكلفة رأس المال</a:t>
            </a:r>
          </a:p>
          <a:p>
            <a:r>
              <a:rPr lang="ar-SA" sz="2400" dirty="0" smtClean="0"/>
              <a:t>٤- حجم </a:t>
            </a:r>
            <a:r>
              <a:rPr lang="ar-SA" sz="2400" dirty="0" err="1" smtClean="0"/>
              <a:t>التمویل :</a:t>
            </a:r>
            <a:endParaRPr lang="ar-SA" sz="2400" dirty="0" smtClean="0"/>
          </a:p>
          <a:p>
            <a:r>
              <a:rPr lang="ar-SA" sz="2400" dirty="0" smtClean="0"/>
              <a:t>العلاقة بین حجم التمویل وتكلفة رأس المال علاقة طردیه فارتفاع حجم التمویل یؤدي إلى ارتفاع تكلفة رأس المال</a:t>
            </a:r>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افتراضات حساب تكلفة رأس المال:</a:t>
            </a:r>
            <a:endParaRPr lang="en-US" dirty="0"/>
          </a:p>
        </p:txBody>
      </p:sp>
      <p:sp>
        <p:nvSpPr>
          <p:cNvPr id="3" name="عنصر نائب للمحتوى 2"/>
          <p:cNvSpPr>
            <a:spLocks noGrp="1"/>
          </p:cNvSpPr>
          <p:nvPr>
            <p:ph sz="half" idx="13"/>
          </p:nvPr>
        </p:nvSpPr>
        <p:spPr>
          <a:xfrm>
            <a:off x="152400" y="1600201"/>
            <a:ext cx="9525000" cy="4724399"/>
          </a:xfrm>
        </p:spPr>
        <p:txBody>
          <a:bodyPr/>
          <a:lstStyle/>
          <a:p>
            <a:r>
              <a:rPr lang="ar-SA" sz="2400" dirty="0" smtClean="0"/>
              <a:t>- ثبات مخاطر العملیات</a:t>
            </a:r>
          </a:p>
          <a:p>
            <a:r>
              <a:rPr lang="ar-SA" sz="2400" dirty="0" smtClean="0"/>
              <a:t>- ثبات المخاطر المالیة</a:t>
            </a:r>
          </a:p>
          <a:p>
            <a:r>
              <a:rPr lang="ar-SA" sz="2400" dirty="0" smtClean="0"/>
              <a:t>- ثبات سیاسة توزیع الأرباح</a:t>
            </a:r>
          </a:p>
          <a:p>
            <a:r>
              <a:rPr lang="ar-SA" sz="2400" dirty="0" smtClean="0"/>
              <a:t>- تكلفة رأس المال على أساس </a:t>
            </a:r>
            <a:r>
              <a:rPr lang="ar-SA" sz="2400" dirty="0" err="1" smtClean="0"/>
              <a:t>مابعد</a:t>
            </a:r>
            <a:r>
              <a:rPr lang="ar-SA" sz="2400" dirty="0" smtClean="0"/>
              <a:t> الضریبة</a:t>
            </a:r>
          </a:p>
          <a:p>
            <a:r>
              <a:rPr lang="ar-SA" sz="2400" dirty="0" smtClean="0"/>
              <a:t>حساب تكلفة عناصر رأس </a:t>
            </a:r>
            <a:r>
              <a:rPr lang="ar-SA" sz="2400" dirty="0" err="1" smtClean="0"/>
              <a:t>المال :</a:t>
            </a:r>
            <a:endParaRPr lang="ar-SA" sz="2400" dirty="0" smtClean="0"/>
          </a:p>
          <a:p>
            <a:r>
              <a:rPr lang="ar-SA" sz="2400" dirty="0" smtClean="0"/>
              <a:t>یتطلب حساب تكلفة رأس المال للشركة حساب تكلفة كل عنصر من العناصر المكونة لرأس المال ویتطلب ذلك الخطوات </a:t>
            </a:r>
            <a:r>
              <a:rPr lang="ar-SA" sz="2400" dirty="0" err="1" smtClean="0"/>
              <a:t>التالیة :</a:t>
            </a:r>
            <a:endParaRPr lang="ar-SA" sz="2400" dirty="0" smtClean="0"/>
          </a:p>
          <a:p>
            <a:r>
              <a:rPr lang="ar-SA" sz="2400" dirty="0" smtClean="0"/>
              <a:t>١- تحدید نسبة كل عنصر من عناصر </a:t>
            </a:r>
            <a:r>
              <a:rPr lang="ar-SA" sz="2400" dirty="0" err="1" smtClean="0"/>
              <a:t>التمویل </a:t>
            </a:r>
            <a:r>
              <a:rPr lang="ar-SA" sz="2400" dirty="0" smtClean="0"/>
              <a:t>( الأسھم العادیة والأرباح المحتجزه والأسھم </a:t>
            </a:r>
            <a:r>
              <a:rPr lang="ar-SA" sz="2400" dirty="0" err="1" smtClean="0"/>
              <a:t>الممتازه</a:t>
            </a:r>
            <a:r>
              <a:rPr lang="ar-SA" sz="2400" dirty="0" smtClean="0"/>
              <a:t> </a:t>
            </a:r>
            <a:r>
              <a:rPr lang="ar-SA" sz="2400" dirty="0" err="1" smtClean="0"/>
              <a:t>والسندات </a:t>
            </a:r>
            <a:r>
              <a:rPr lang="ar-SA" sz="2400" dirty="0" smtClean="0"/>
              <a:t>) </a:t>
            </a:r>
            <a:r>
              <a:rPr lang="ar-SA" sz="2400" dirty="0" err="1" smtClean="0"/>
              <a:t>في </a:t>
            </a:r>
            <a:r>
              <a:rPr lang="ar-SA" sz="2400" dirty="0" smtClean="0"/>
              <a:t>ھیكل رأس مال الشركة</a:t>
            </a:r>
          </a:p>
          <a:p>
            <a:r>
              <a:rPr lang="ar-SA" sz="2400" dirty="0" smtClean="0"/>
              <a:t>٢- حساب تكلفة رأس المال لكل عنصر من </a:t>
            </a:r>
            <a:r>
              <a:rPr lang="ar-SA" sz="2400" dirty="0" err="1" smtClean="0"/>
              <a:t>عناصر </a:t>
            </a:r>
            <a:r>
              <a:rPr lang="ar-SA" sz="2400" dirty="0" smtClean="0"/>
              <a:t>ھیكل رأس المال</a:t>
            </a:r>
          </a:p>
          <a:p>
            <a:r>
              <a:rPr lang="ar-SA" sz="2400" dirty="0" smtClean="0"/>
              <a:t>٣- استخدام نسبة وتكلفة كل عنصر لحساب التكلفھ المرجحھ لھیكل رأس مال</a:t>
            </a:r>
          </a:p>
          <a:p>
            <a:r>
              <a:rPr lang="ar-SA" sz="2400" dirty="0" err="1" smtClean="0"/>
              <a:t>الشركھ</a:t>
            </a:r>
            <a:endParaRPr lang="ar-SA" sz="2400" dirty="0" smtClean="0"/>
          </a:p>
          <a:p>
            <a:r>
              <a:rPr lang="ar-SA" sz="2400" dirty="0" smtClean="0"/>
              <a:t>تكلفة</a:t>
            </a:r>
            <a:endParaRPr lang="en-US" sz="2400"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حساب تكلفة عناصر رأس المال:</a:t>
            </a:r>
            <a:endParaRPr lang="en-US" dirty="0"/>
          </a:p>
        </p:txBody>
      </p:sp>
      <p:sp>
        <p:nvSpPr>
          <p:cNvPr id="3" name="عنصر نائب للمحتوى 2"/>
          <p:cNvSpPr>
            <a:spLocks noGrp="1"/>
          </p:cNvSpPr>
          <p:nvPr>
            <p:ph sz="half" idx="13"/>
          </p:nvPr>
        </p:nvSpPr>
        <p:spPr>
          <a:xfrm>
            <a:off x="228600" y="1600201"/>
            <a:ext cx="9372600" cy="4525963"/>
          </a:xfrm>
        </p:spPr>
        <p:txBody>
          <a:bodyPr/>
          <a:lstStyle/>
          <a:p>
            <a:pPr>
              <a:buFont typeface="Wingdings" pitchFamily="2" charset="2"/>
              <a:buChar char="q"/>
            </a:pPr>
            <a:r>
              <a:rPr lang="ar-SA" dirty="0" smtClean="0"/>
              <a:t> یتطلب حساب تكلفة رأس المال للشركة حساب تكلفة كل عنصر من العناصر المكونة لرأس المال ویتطلب ذلك الخطوات </a:t>
            </a:r>
            <a:r>
              <a:rPr lang="ar-SA" dirty="0" err="1" smtClean="0"/>
              <a:t>التالیة :</a:t>
            </a:r>
            <a:endParaRPr lang="ar-SA" dirty="0" smtClean="0"/>
          </a:p>
          <a:p>
            <a:endParaRPr lang="ar-SA" dirty="0" smtClean="0"/>
          </a:p>
          <a:p>
            <a:r>
              <a:rPr lang="ar-SA" dirty="0" smtClean="0"/>
              <a:t>١- تحدید نسبة كل عنصر من عناصر </a:t>
            </a:r>
            <a:r>
              <a:rPr lang="ar-SA" dirty="0" err="1" smtClean="0"/>
              <a:t>التمویل </a:t>
            </a:r>
            <a:r>
              <a:rPr lang="ar-SA" dirty="0" smtClean="0"/>
              <a:t>( الأسھم العادیة والأرباح المحتجزه والأسھم </a:t>
            </a:r>
            <a:r>
              <a:rPr lang="ar-SA" dirty="0" err="1" smtClean="0"/>
              <a:t>الممتازه</a:t>
            </a:r>
            <a:r>
              <a:rPr lang="ar-SA" dirty="0" smtClean="0"/>
              <a:t> </a:t>
            </a:r>
            <a:r>
              <a:rPr lang="ar-SA" dirty="0" err="1" smtClean="0"/>
              <a:t>والسندات </a:t>
            </a:r>
            <a:r>
              <a:rPr lang="ar-SA" dirty="0" smtClean="0"/>
              <a:t>) </a:t>
            </a:r>
            <a:r>
              <a:rPr lang="ar-SA" dirty="0" err="1" smtClean="0"/>
              <a:t>في </a:t>
            </a:r>
            <a:r>
              <a:rPr lang="ar-SA" dirty="0" smtClean="0"/>
              <a:t>ھیكل رأس مال الشركة</a:t>
            </a:r>
          </a:p>
          <a:p>
            <a:r>
              <a:rPr lang="ar-SA" dirty="0" smtClean="0"/>
              <a:t>٢- حساب تكلفة رأس المال لكل عنصر من </a:t>
            </a:r>
            <a:r>
              <a:rPr lang="ar-SA" dirty="0" err="1" smtClean="0"/>
              <a:t>عناصر </a:t>
            </a:r>
            <a:r>
              <a:rPr lang="ar-SA" dirty="0" smtClean="0"/>
              <a:t>ھیكل رأس المال</a:t>
            </a:r>
          </a:p>
          <a:p>
            <a:r>
              <a:rPr lang="ar-SA" dirty="0" smtClean="0"/>
              <a:t>٣- استخدام نسبة وتكلفة كل عنصر لحساب التكلفة المرجحة لھیكل رأس مال الشركة.</a:t>
            </a:r>
          </a:p>
          <a:p>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تكلفة </a:t>
            </a:r>
            <a:r>
              <a:rPr lang="ar-SA" dirty="0" err="1" smtClean="0"/>
              <a:t>الدین </a:t>
            </a:r>
            <a:r>
              <a:rPr lang="ar-SA" dirty="0" smtClean="0"/>
              <a:t>( القروض </a:t>
            </a:r>
            <a:r>
              <a:rPr lang="ar-SA" dirty="0" err="1" smtClean="0"/>
              <a:t>والسندات ) :</a:t>
            </a:r>
            <a:endParaRPr lang="en-US" dirty="0"/>
          </a:p>
        </p:txBody>
      </p:sp>
      <p:sp>
        <p:nvSpPr>
          <p:cNvPr id="3" name="عنصر نائب للمحتوى 2"/>
          <p:cNvSpPr>
            <a:spLocks noGrp="1"/>
          </p:cNvSpPr>
          <p:nvPr>
            <p:ph sz="half" idx="13"/>
          </p:nvPr>
        </p:nvSpPr>
        <p:spPr>
          <a:xfrm>
            <a:off x="228600" y="1600201"/>
            <a:ext cx="9448800" cy="4525963"/>
          </a:xfrm>
        </p:spPr>
        <p:txBody>
          <a:bodyPr/>
          <a:lstStyle/>
          <a:p>
            <a:pPr>
              <a:buFont typeface="Wingdings" pitchFamily="2" charset="2"/>
              <a:buChar char="v"/>
            </a:pPr>
            <a:r>
              <a:rPr lang="ar-SA" dirty="0" smtClean="0"/>
              <a:t>تعرف تكلفة الدین على أنھا معدل العائد الذي تحققه المنشأة على استثماراتھا من أجل تحقیق معدل العائد المطلوب من قبل المقرضین.</a:t>
            </a:r>
          </a:p>
          <a:p>
            <a:pPr>
              <a:buFont typeface="Wingdings" pitchFamily="2" charset="2"/>
              <a:buChar char="v"/>
            </a:pPr>
            <a:r>
              <a:rPr lang="ar-SA" dirty="0" smtClean="0"/>
              <a:t>یتم استخدام الصیغة الریاضیة لحساب القیمة الحالية للتدفقات النقدیة التي تحصل علیھا المنشأة من طرف المقرضین والقیمة الحالیة للمبالغ التي تدفعھا الشركة للمقرضین في شكل فوائد سنویة بالإضافة إلى أصل الدین.</a:t>
            </a:r>
          </a:p>
          <a:p>
            <a:endParaRPr lang="ar-SA" dirty="0" smtClean="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1828800" y="4191000"/>
            <a:ext cx="5562600" cy="1057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en-US" dirty="0"/>
          </a:p>
        </p:txBody>
      </p:sp>
      <p:sp>
        <p:nvSpPr>
          <p:cNvPr id="3" name="عنصر نائب للمحتوى 2"/>
          <p:cNvSpPr>
            <a:spLocks noGrp="1"/>
          </p:cNvSpPr>
          <p:nvPr>
            <p:ph sz="half" idx="13"/>
          </p:nvPr>
        </p:nvSpPr>
        <p:spPr>
          <a:xfrm>
            <a:off x="304800" y="1524001"/>
            <a:ext cx="9296400" cy="4602164"/>
          </a:xfrm>
        </p:spPr>
        <p:txBody>
          <a:bodyPr/>
          <a:lstStyle/>
          <a:p>
            <a:r>
              <a:rPr lang="en-US" dirty="0" smtClean="0"/>
              <a:t>P0</a:t>
            </a:r>
            <a:r>
              <a:rPr lang="ar-SA" dirty="0" smtClean="0"/>
              <a:t>= القیمة السوقیة للدین التي تحصل علیة المنشأة</a:t>
            </a:r>
            <a:endParaRPr lang="en-US" dirty="0" smtClean="0"/>
          </a:p>
          <a:p>
            <a:r>
              <a:rPr lang="en-US" dirty="0" smtClean="0"/>
              <a:t>I</a:t>
            </a:r>
            <a:r>
              <a:rPr lang="ar-SA" dirty="0" smtClean="0"/>
              <a:t>= قیمة الفائدة السنوية</a:t>
            </a:r>
            <a:endParaRPr lang="en-US" dirty="0" smtClean="0"/>
          </a:p>
          <a:p>
            <a:r>
              <a:rPr lang="en-US" dirty="0" smtClean="0"/>
              <a:t>R</a:t>
            </a:r>
            <a:r>
              <a:rPr lang="ar-SA" dirty="0" smtClean="0"/>
              <a:t>= معدل العائد المطلوب من </a:t>
            </a:r>
            <a:r>
              <a:rPr lang="ar-SA" dirty="0" err="1" smtClean="0"/>
              <a:t>القروض </a:t>
            </a:r>
            <a:r>
              <a:rPr lang="ar-SA" dirty="0" smtClean="0"/>
              <a:t>( التكلفة الفعلیة </a:t>
            </a:r>
            <a:r>
              <a:rPr lang="ar-SA" dirty="0" err="1" smtClean="0"/>
              <a:t>للقرض )</a:t>
            </a:r>
            <a:endParaRPr lang="en-US" dirty="0" smtClean="0"/>
          </a:p>
          <a:p>
            <a:r>
              <a:rPr lang="en-US" dirty="0" smtClean="0"/>
              <a:t>B</a:t>
            </a:r>
            <a:r>
              <a:rPr lang="ar-SA" dirty="0" smtClean="0"/>
              <a:t>= قیمة أصل القرض عند </a:t>
            </a:r>
            <a:r>
              <a:rPr lang="ar-SA" dirty="0" err="1" smtClean="0"/>
              <a:t>الإستحقاق</a:t>
            </a:r>
            <a:endParaRPr lang="en-US" dirty="0" smtClean="0"/>
          </a:p>
          <a:p>
            <a:r>
              <a:rPr lang="en-US" dirty="0" smtClean="0"/>
              <a:t>n</a:t>
            </a:r>
            <a:r>
              <a:rPr lang="ar-SA" dirty="0" smtClean="0"/>
              <a:t>= عدد سنوات </a:t>
            </a:r>
            <a:r>
              <a:rPr lang="ar-SA" dirty="0" err="1" smtClean="0"/>
              <a:t>الإستحقاق</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معادلات مبسطة تقریبیة لحساب تكلفة السندات:</a:t>
            </a:r>
            <a:endParaRPr lang="en-US" sz="3600" dirty="0"/>
          </a:p>
        </p:txBody>
      </p:sp>
      <p:sp>
        <p:nvSpPr>
          <p:cNvPr id="3" name="عنصر نائب للمحتوى 2"/>
          <p:cNvSpPr>
            <a:spLocks noGrp="1"/>
          </p:cNvSpPr>
          <p:nvPr>
            <p:ph sz="half" idx="13"/>
          </p:nvPr>
        </p:nvSpPr>
        <p:spPr>
          <a:xfrm>
            <a:off x="152400" y="1524001"/>
            <a:ext cx="9448800" cy="4602164"/>
          </a:xfrm>
        </p:spPr>
        <p:txBody>
          <a:bodyPr/>
          <a:lstStyle/>
          <a:p>
            <a:r>
              <a:rPr lang="ar-SA" dirty="0" smtClean="0"/>
              <a:t>١- في حالة إصدار السندات بقیة أقل من القیمة </a:t>
            </a:r>
            <a:r>
              <a:rPr lang="ar-SA" dirty="0" err="1" smtClean="0"/>
              <a:t>الإسمیة</a:t>
            </a:r>
            <a:r>
              <a:rPr lang="ar-SA" dirty="0" smtClean="0"/>
              <a:t> ( </a:t>
            </a:r>
            <a:r>
              <a:rPr lang="ar-SA" dirty="0" err="1" smtClean="0"/>
              <a:t>خصم ) :</a:t>
            </a:r>
            <a:endParaRPr lang="ar-SA" dirty="0" smtClean="0"/>
          </a:p>
          <a:p>
            <a:r>
              <a:rPr lang="ar-SA" dirty="0" err="1" smtClean="0"/>
              <a:t>حیث :</a:t>
            </a:r>
            <a:endParaRPr lang="ar-SA" dirty="0" smtClean="0"/>
          </a:p>
          <a:p>
            <a:r>
              <a:rPr lang="en-US" dirty="0" err="1" smtClean="0"/>
              <a:t>ki</a:t>
            </a:r>
            <a:r>
              <a:rPr lang="ar-SA" dirty="0" smtClean="0"/>
              <a:t>= تكلفة السند</a:t>
            </a:r>
            <a:endParaRPr lang="en-US" dirty="0" smtClean="0"/>
          </a:p>
          <a:p>
            <a:r>
              <a:rPr lang="en-US" dirty="0" err="1" smtClean="0"/>
              <a:t>i</a:t>
            </a:r>
            <a:r>
              <a:rPr lang="ar-SA" dirty="0" smtClean="0"/>
              <a:t>=قیمة الفائدة</a:t>
            </a:r>
            <a:endParaRPr lang="en-US" dirty="0" smtClean="0"/>
          </a:p>
          <a:p>
            <a:r>
              <a:rPr lang="en-US" dirty="0" smtClean="0"/>
              <a:t>D</a:t>
            </a:r>
            <a:r>
              <a:rPr lang="ar-SA" dirty="0" smtClean="0"/>
              <a:t>= قیمة الخصم</a:t>
            </a:r>
            <a:endParaRPr lang="en-US" dirty="0" smtClean="0"/>
          </a:p>
          <a:p>
            <a:r>
              <a:rPr lang="en-US" dirty="0" smtClean="0"/>
              <a:t>N</a:t>
            </a:r>
            <a:r>
              <a:rPr lang="ar-SA" dirty="0" smtClean="0"/>
              <a:t>=عدد سنوات الاستحقاق</a:t>
            </a:r>
            <a:endParaRPr lang="en-US" dirty="0" smtClean="0"/>
          </a:p>
          <a:p>
            <a:r>
              <a:rPr lang="en-US" dirty="0" smtClean="0"/>
              <a:t>P</a:t>
            </a:r>
            <a:r>
              <a:rPr lang="ar-SA" dirty="0" smtClean="0"/>
              <a:t>=القیمة </a:t>
            </a:r>
            <a:r>
              <a:rPr lang="ar-SA" dirty="0" err="1" smtClean="0"/>
              <a:t>الإسمیة</a:t>
            </a:r>
            <a:r>
              <a:rPr lang="ar-SA" dirty="0" smtClean="0"/>
              <a:t> للسند</a:t>
            </a:r>
            <a:endParaRPr lang="en-US" dirty="0" smtClean="0"/>
          </a:p>
          <a:p>
            <a:r>
              <a:rPr lang="en-US" dirty="0" smtClean="0"/>
              <a:t>Po</a:t>
            </a:r>
            <a:r>
              <a:rPr lang="ar-SA" dirty="0" smtClean="0"/>
              <a:t>=القیمة السوقیة للسند</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990600" y="2209800"/>
            <a:ext cx="2352675"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en-US" dirty="0"/>
          </a:p>
        </p:txBody>
      </p:sp>
      <p:sp>
        <p:nvSpPr>
          <p:cNvPr id="3" name="عنصر نائب للمحتوى 2"/>
          <p:cNvSpPr>
            <a:spLocks noGrp="1"/>
          </p:cNvSpPr>
          <p:nvPr>
            <p:ph sz="half" idx="13"/>
          </p:nvPr>
        </p:nvSpPr>
        <p:spPr>
          <a:xfrm>
            <a:off x="381000" y="1524001"/>
            <a:ext cx="9220200" cy="4602164"/>
          </a:xfrm>
        </p:spPr>
        <p:txBody>
          <a:bodyPr/>
          <a:lstStyle/>
          <a:p>
            <a:r>
              <a:rPr lang="ar-SA" dirty="0" smtClean="0"/>
              <a:t>٢- في حالة إصدار السندات بقیة أكبر من القیمة </a:t>
            </a:r>
            <a:r>
              <a:rPr lang="ar-SA" dirty="0" err="1" smtClean="0"/>
              <a:t>الاسمية </a:t>
            </a:r>
            <a:r>
              <a:rPr lang="ar-SA" dirty="0" smtClean="0"/>
              <a:t>( علاوة</a:t>
            </a:r>
            <a:r>
              <a:rPr lang="ar-SA" dirty="0" err="1" smtClean="0"/>
              <a:t>) :</a:t>
            </a:r>
            <a:endParaRPr lang="ar-SA" dirty="0" smtClean="0"/>
          </a:p>
          <a:p>
            <a:r>
              <a:rPr lang="ar-SA" b="1" dirty="0" err="1" smtClean="0"/>
              <a:t>حیث :</a:t>
            </a:r>
            <a:endParaRPr lang="ar-SA" b="1" dirty="0" smtClean="0"/>
          </a:p>
          <a:p>
            <a:r>
              <a:rPr lang="en-US" b="1" dirty="0" smtClean="0"/>
              <a:t>A</a:t>
            </a:r>
            <a:r>
              <a:rPr lang="ar-SA" b="1" dirty="0" smtClean="0"/>
              <a:t>= قيمة العلاوة </a:t>
            </a:r>
          </a:p>
          <a:p>
            <a:endParaRPr lang="ar-SA" b="1" dirty="0" smtClean="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2133600" y="2209800"/>
            <a:ext cx="179070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مثال:</a:t>
            </a:r>
            <a:r>
              <a:rPr lang="ar-SA" dirty="0" smtClean="0"/>
              <a:t> </a:t>
            </a:r>
            <a:endParaRPr lang="en-US" dirty="0"/>
          </a:p>
        </p:txBody>
      </p:sp>
      <p:sp>
        <p:nvSpPr>
          <p:cNvPr id="3" name="عنصر نائب للمحتوى 2"/>
          <p:cNvSpPr>
            <a:spLocks noGrp="1"/>
          </p:cNvSpPr>
          <p:nvPr>
            <p:ph sz="half" idx="13"/>
          </p:nvPr>
        </p:nvSpPr>
        <p:spPr>
          <a:xfrm>
            <a:off x="228600" y="1600201"/>
            <a:ext cx="9372600" cy="4525963"/>
          </a:xfrm>
        </p:spPr>
        <p:txBody>
          <a:bodyPr/>
          <a:lstStyle/>
          <a:p>
            <a:r>
              <a:rPr lang="ar-SA" sz="2400" b="1" dirty="0" err="1" smtClean="0"/>
              <a:t>مثال :</a:t>
            </a:r>
            <a:endParaRPr lang="ar-SA" sz="2400" b="1" dirty="0" smtClean="0"/>
          </a:p>
          <a:p>
            <a:r>
              <a:rPr lang="ar-SA" sz="2400" dirty="0" smtClean="0"/>
              <a:t>- قامت شركة المدینة بإصدار سندات بقیمة </a:t>
            </a:r>
            <a:r>
              <a:rPr lang="ar-SA" sz="2400" dirty="0" err="1" smtClean="0"/>
              <a:t>1000ريال</a:t>
            </a:r>
            <a:endParaRPr lang="ar-SA" sz="2400" dirty="0" smtClean="0"/>
          </a:p>
          <a:p>
            <a:r>
              <a:rPr lang="ar-SA" sz="2400" dirty="0" smtClean="0"/>
              <a:t>- معدل </a:t>
            </a:r>
            <a:r>
              <a:rPr lang="ar-SA" sz="2400" dirty="0" err="1" smtClean="0"/>
              <a:t>الفائده</a:t>
            </a:r>
            <a:r>
              <a:rPr lang="ar-SA" sz="2400" dirty="0" smtClean="0"/>
              <a:t> </a:t>
            </a:r>
            <a:r>
              <a:rPr lang="ar-SA" sz="2400" dirty="0" err="1" smtClean="0"/>
              <a:t>الإسمي</a:t>
            </a:r>
            <a:r>
              <a:rPr lang="ar-SA" sz="2400" dirty="0" smtClean="0"/>
              <a:t> </a:t>
            </a:r>
            <a:r>
              <a:rPr lang="ar-SA" sz="2400" dirty="0" err="1" smtClean="0"/>
              <a:t>8%</a:t>
            </a:r>
            <a:endParaRPr lang="ar-SA" sz="2400" dirty="0" smtClean="0"/>
          </a:p>
          <a:p>
            <a:r>
              <a:rPr lang="ar-SA" sz="2400" dirty="0" smtClean="0"/>
              <a:t>- فترة </a:t>
            </a:r>
            <a:r>
              <a:rPr lang="ar-SA" sz="2400" dirty="0" err="1" smtClean="0"/>
              <a:t>الإستحقاق</a:t>
            </a:r>
            <a:r>
              <a:rPr lang="ar-SA" sz="2400" dirty="0" smtClean="0"/>
              <a:t> 10 سنوات</a:t>
            </a:r>
          </a:p>
          <a:p>
            <a:r>
              <a:rPr lang="ar-SA" sz="2400" dirty="0" smtClean="0"/>
              <a:t>- نسبة الضریبة على الأرباح </a:t>
            </a:r>
            <a:r>
              <a:rPr lang="ar-SA" sz="2400" dirty="0" err="1" smtClean="0"/>
              <a:t>40%</a:t>
            </a:r>
            <a:endParaRPr lang="ar-SA" sz="2400" dirty="0" smtClean="0"/>
          </a:p>
          <a:p>
            <a:r>
              <a:rPr lang="ar-SA" sz="2400" b="1" dirty="0" err="1" smtClean="0"/>
              <a:t>المطلوب </a:t>
            </a:r>
            <a:r>
              <a:rPr lang="ar-SA" sz="2400" b="1" dirty="0" smtClean="0"/>
              <a:t>: حساب تكلفة الدین في الحالات </a:t>
            </a:r>
            <a:r>
              <a:rPr lang="ar-SA" sz="2400" b="1" dirty="0" err="1" smtClean="0"/>
              <a:t>التالیة :</a:t>
            </a:r>
            <a:endParaRPr lang="ar-SA" sz="2400" b="1" dirty="0" smtClean="0"/>
          </a:p>
          <a:p>
            <a:r>
              <a:rPr lang="ar-SA" sz="2400" dirty="0" smtClean="0"/>
              <a:t>١- السند یباع بقيمته </a:t>
            </a:r>
            <a:r>
              <a:rPr lang="ar-SA" sz="2400" dirty="0" err="1" smtClean="0"/>
              <a:t>الإسمیة</a:t>
            </a:r>
            <a:endParaRPr lang="ar-SA" sz="2400" dirty="0" smtClean="0"/>
          </a:p>
          <a:p>
            <a:r>
              <a:rPr lang="ar-SA" sz="2400" dirty="0" smtClean="0"/>
              <a:t>٢- السند یباع بخصم </a:t>
            </a:r>
            <a:r>
              <a:rPr lang="ar-SA" sz="2400" dirty="0" err="1" smtClean="0"/>
              <a:t>5%</a:t>
            </a:r>
            <a:endParaRPr lang="ar-SA" sz="2400" dirty="0" smtClean="0"/>
          </a:p>
          <a:p>
            <a:r>
              <a:rPr lang="ar-SA" sz="2400" dirty="0" smtClean="0"/>
              <a:t>٣- السند یباع بعلاوة مقدارھا </a:t>
            </a:r>
            <a:r>
              <a:rPr lang="ar-SA" sz="2400" dirty="0" err="1" smtClean="0"/>
              <a:t>6%</a:t>
            </a:r>
            <a:endParaRPr lang="ar-SA" sz="2400" dirty="0" smtClean="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الحل:</a:t>
            </a:r>
            <a:endParaRPr lang="en-US" dirty="0"/>
          </a:p>
        </p:txBody>
      </p:sp>
      <p:sp>
        <p:nvSpPr>
          <p:cNvPr id="3" name="عنصر نائب للمحتوى 2"/>
          <p:cNvSpPr>
            <a:spLocks noGrp="1"/>
          </p:cNvSpPr>
          <p:nvPr>
            <p:ph sz="half" idx="13"/>
          </p:nvPr>
        </p:nvSpPr>
        <p:spPr>
          <a:xfrm>
            <a:off x="381000" y="1600201"/>
            <a:ext cx="9033362" cy="4525963"/>
          </a:xfrm>
        </p:spPr>
        <p:txBody>
          <a:bodyPr/>
          <a:lstStyle/>
          <a:p>
            <a:r>
              <a:rPr lang="ar-SA" dirty="0" smtClean="0"/>
              <a:t>1- في حالة بیع السند بقیمته </a:t>
            </a:r>
            <a:r>
              <a:rPr lang="ar-SA" dirty="0" err="1" smtClean="0"/>
              <a:t>الإسمیه</a:t>
            </a:r>
            <a:r>
              <a:rPr lang="ar-SA" dirty="0" smtClean="0"/>
              <a:t> </a:t>
            </a:r>
            <a:r>
              <a:rPr lang="ar-SA" dirty="0" err="1" smtClean="0"/>
              <a:t>فإن :</a:t>
            </a:r>
            <a:endParaRPr lang="ar-SA" dirty="0" smtClean="0"/>
          </a:p>
          <a:p>
            <a:r>
              <a:rPr lang="ar-SA" dirty="0" smtClean="0"/>
              <a:t>معدل </a:t>
            </a:r>
            <a:r>
              <a:rPr lang="ar-SA" dirty="0" err="1" smtClean="0"/>
              <a:t>الفائده</a:t>
            </a:r>
            <a:r>
              <a:rPr lang="ar-SA" dirty="0" smtClean="0"/>
              <a:t> الفعلي بعد </a:t>
            </a:r>
            <a:r>
              <a:rPr lang="ar-SA" dirty="0" err="1" smtClean="0"/>
              <a:t>الضریبة </a:t>
            </a:r>
            <a:r>
              <a:rPr lang="ar-SA" dirty="0" smtClean="0"/>
              <a:t>= معدل </a:t>
            </a:r>
            <a:r>
              <a:rPr lang="ar-SA" dirty="0" err="1" smtClean="0"/>
              <a:t>الفائده</a:t>
            </a:r>
            <a:r>
              <a:rPr lang="ar-SA" dirty="0" smtClean="0"/>
              <a:t> </a:t>
            </a:r>
            <a:r>
              <a:rPr lang="ar-SA" dirty="0" err="1" smtClean="0"/>
              <a:t>الإسمي</a:t>
            </a:r>
            <a:r>
              <a:rPr lang="ar-SA" dirty="0" smtClean="0"/>
              <a:t> قبل الضریبة</a:t>
            </a:r>
            <a:endParaRPr lang="en-US" dirty="0" smtClean="0"/>
          </a:p>
          <a:p>
            <a:r>
              <a:rPr lang="en-US" dirty="0" err="1" smtClean="0"/>
              <a:t>Ki</a:t>
            </a:r>
            <a:r>
              <a:rPr lang="ar-SA" dirty="0" smtClean="0"/>
              <a:t>= تكلفة </a:t>
            </a:r>
            <a:r>
              <a:rPr lang="ar-SA" dirty="0" err="1" smtClean="0"/>
              <a:t>السند </a:t>
            </a:r>
            <a:r>
              <a:rPr lang="ar-SA" dirty="0" smtClean="0"/>
              <a:t>= </a:t>
            </a:r>
            <a:r>
              <a:rPr lang="ar-SA" dirty="0" err="1" smtClean="0"/>
              <a:t>8%*</a:t>
            </a:r>
            <a:r>
              <a:rPr lang="ar-SA" dirty="0" smtClean="0"/>
              <a:t>( 1- 0.4)= </a:t>
            </a:r>
            <a:r>
              <a:rPr lang="ar-SA" dirty="0" err="1" smtClean="0"/>
              <a:t>4.8%</a:t>
            </a:r>
            <a:r>
              <a:rPr lang="ar-SA" dirty="0" smtClean="0"/>
              <a:t> </a:t>
            </a:r>
          </a:p>
          <a:p>
            <a:r>
              <a:rPr lang="ar-SA" dirty="0" smtClean="0"/>
              <a:t>2- في حالة بیع السند بأقل من قیمته </a:t>
            </a:r>
            <a:r>
              <a:rPr lang="ar-SA" dirty="0" err="1" smtClean="0"/>
              <a:t>الإسميه</a:t>
            </a:r>
            <a:r>
              <a:rPr lang="ar-SA" dirty="0" smtClean="0"/>
              <a:t> </a:t>
            </a:r>
            <a:r>
              <a:rPr lang="ar-SA" dirty="0" err="1" smtClean="0"/>
              <a:t>فإن :</a:t>
            </a:r>
            <a:endParaRPr lang="ar-SA" dirty="0" smtClean="0"/>
          </a:p>
          <a:p>
            <a:r>
              <a:rPr lang="ar-SA" dirty="0" smtClean="0"/>
              <a:t>من المعطیات نجد </a:t>
            </a:r>
            <a:r>
              <a:rPr lang="ar-SA" dirty="0" err="1" smtClean="0"/>
              <a:t>أن :</a:t>
            </a:r>
            <a:endParaRPr lang="ar-SA" dirty="0" smtClean="0"/>
          </a:p>
          <a:p>
            <a:r>
              <a:rPr lang="ar-SA" dirty="0" smtClean="0"/>
              <a:t>قیمة </a:t>
            </a:r>
            <a:r>
              <a:rPr lang="ar-SA" dirty="0" err="1" smtClean="0"/>
              <a:t>الفائدة </a:t>
            </a:r>
            <a:r>
              <a:rPr lang="ar-SA" dirty="0" smtClean="0"/>
              <a:t>= </a:t>
            </a:r>
            <a:r>
              <a:rPr lang="ar-SA" dirty="0" err="1" smtClean="0"/>
              <a:t>80 =</a:t>
            </a:r>
            <a:r>
              <a:rPr lang="ar-SA" dirty="0" smtClean="0"/>
              <a:t> </a:t>
            </a:r>
            <a:r>
              <a:rPr lang="en-US" dirty="0" smtClean="0"/>
              <a:t>I</a:t>
            </a:r>
          </a:p>
          <a:p>
            <a:r>
              <a:rPr lang="ar-SA" dirty="0" smtClean="0"/>
              <a:t>قیمة </a:t>
            </a:r>
            <a:r>
              <a:rPr lang="ar-SA" dirty="0" err="1" smtClean="0"/>
              <a:t>الخصم </a:t>
            </a:r>
            <a:r>
              <a:rPr lang="ar-SA" dirty="0" smtClean="0"/>
              <a:t>= </a:t>
            </a:r>
            <a:r>
              <a:rPr lang="ar-SA" dirty="0" err="1" smtClean="0"/>
              <a:t>50 </a:t>
            </a:r>
            <a:r>
              <a:rPr lang="ar-SA" dirty="0" smtClean="0"/>
              <a:t>= </a:t>
            </a:r>
            <a:r>
              <a:rPr lang="ar-SA" dirty="0" err="1" smtClean="0"/>
              <a:t>1000 </a:t>
            </a:r>
            <a:r>
              <a:rPr lang="ar-SA" dirty="0" smtClean="0"/>
              <a:t>* 0.05 </a:t>
            </a:r>
            <a:r>
              <a:rPr lang="en-US" dirty="0" smtClean="0"/>
              <a:t>D=</a:t>
            </a:r>
            <a:endParaRPr lang="ar-SA" dirty="0" smtClean="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533400" y="1600201"/>
            <a:ext cx="9067800" cy="4525963"/>
          </a:xfrm>
        </p:spPr>
        <p:txBody>
          <a:bodyPr/>
          <a:lstStyle/>
          <a:p>
            <a:r>
              <a:rPr lang="en-US" dirty="0" smtClean="0"/>
              <a:t>n</a:t>
            </a:r>
            <a:r>
              <a:rPr lang="ar-SA" dirty="0" smtClean="0"/>
              <a:t>= عدد </a:t>
            </a:r>
            <a:r>
              <a:rPr lang="ar-SA" dirty="0" err="1" smtClean="0"/>
              <a:t>السنوات </a:t>
            </a:r>
            <a:r>
              <a:rPr lang="ar-SA" dirty="0" smtClean="0"/>
              <a:t>= 10 سنوات </a:t>
            </a:r>
          </a:p>
          <a:p>
            <a:r>
              <a:rPr lang="en-US" dirty="0" smtClean="0"/>
              <a:t>P</a:t>
            </a:r>
            <a:r>
              <a:rPr lang="ar-SA" dirty="0" smtClean="0"/>
              <a:t>= القيمة </a:t>
            </a:r>
            <a:r>
              <a:rPr lang="ar-SA" dirty="0" err="1" smtClean="0"/>
              <a:t>الاسمية </a:t>
            </a:r>
            <a:r>
              <a:rPr lang="ar-SA" dirty="0" smtClean="0"/>
              <a:t>= 1000</a:t>
            </a:r>
          </a:p>
          <a:p>
            <a:r>
              <a:rPr lang="en-US" dirty="0" smtClean="0"/>
              <a:t>Po</a:t>
            </a:r>
            <a:r>
              <a:rPr lang="ar-SA" dirty="0" smtClean="0"/>
              <a:t>= القيمة </a:t>
            </a:r>
            <a:r>
              <a:rPr lang="ar-SA" dirty="0" err="1" smtClean="0"/>
              <a:t>السوقية = </a:t>
            </a:r>
            <a:r>
              <a:rPr lang="ar-SA" dirty="0" smtClean="0"/>
              <a:t>( </a:t>
            </a:r>
            <a:r>
              <a:rPr lang="ar-SA" dirty="0" err="1" smtClean="0"/>
              <a:t>1000 </a:t>
            </a:r>
            <a:r>
              <a:rPr lang="ar-SA" dirty="0" smtClean="0"/>
              <a:t>– 50)= 950 ريال </a:t>
            </a:r>
          </a:p>
          <a:p>
            <a:r>
              <a:rPr lang="ar-SA" dirty="0" smtClean="0"/>
              <a:t>اذا تصبح تكلفة السند قبل </a:t>
            </a:r>
            <a:r>
              <a:rPr lang="ar-SA" dirty="0" err="1" smtClean="0"/>
              <a:t>الضريبة =</a:t>
            </a:r>
            <a:r>
              <a:rPr lang="ar-SA" dirty="0" smtClean="0"/>
              <a:t> </a:t>
            </a:r>
          </a:p>
          <a:p>
            <a:endParaRPr lang="ar-SA" dirty="0" smtClean="0"/>
          </a:p>
          <a:p>
            <a:r>
              <a:rPr lang="ar-SA" dirty="0" smtClean="0"/>
              <a:t>لحساب قيمة السند بعد </a:t>
            </a:r>
            <a:r>
              <a:rPr lang="ar-SA" dirty="0" err="1" smtClean="0"/>
              <a:t>الضريبة </a:t>
            </a:r>
            <a:r>
              <a:rPr lang="ar-SA" dirty="0" smtClean="0"/>
              <a:t>= </a:t>
            </a:r>
            <a:r>
              <a:rPr lang="ar-SA" dirty="0" err="1" smtClean="0"/>
              <a:t>8.72%*</a:t>
            </a:r>
            <a:r>
              <a:rPr lang="ar-SA" dirty="0" smtClean="0"/>
              <a:t>(1-0.4)= </a:t>
            </a:r>
            <a:r>
              <a:rPr lang="ar-SA" dirty="0" err="1" smtClean="0"/>
              <a:t>5.23%</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381000" y="2895600"/>
            <a:ext cx="382905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 </a:t>
            </a:r>
            <a:endParaRPr lang="en-US" dirty="0"/>
          </a:p>
        </p:txBody>
      </p:sp>
      <p:sp>
        <p:nvSpPr>
          <p:cNvPr id="3" name="عنصر نائب للمحتوى 2"/>
          <p:cNvSpPr>
            <a:spLocks noGrp="1"/>
          </p:cNvSpPr>
          <p:nvPr>
            <p:ph sz="half" idx="13"/>
          </p:nvPr>
        </p:nvSpPr>
        <p:spPr>
          <a:xfrm>
            <a:off x="457200" y="1600201"/>
            <a:ext cx="8957162" cy="4525963"/>
          </a:xfrm>
        </p:spPr>
        <p:txBody>
          <a:bodyPr/>
          <a:lstStyle/>
          <a:p>
            <a:r>
              <a:rPr lang="ar-SA" dirty="0" smtClean="0"/>
              <a:t>3- بيع السند </a:t>
            </a:r>
            <a:r>
              <a:rPr lang="ar-SA" dirty="0" err="1" smtClean="0"/>
              <a:t>بعلاوة </a:t>
            </a:r>
            <a:r>
              <a:rPr lang="ar-SA" dirty="0" smtClean="0"/>
              <a:t>( بقيمة أعلى من قيمته </a:t>
            </a:r>
            <a:r>
              <a:rPr lang="ar-SA" dirty="0" err="1" smtClean="0"/>
              <a:t>الأسمية</a:t>
            </a:r>
            <a:r>
              <a:rPr lang="ar-SA" dirty="0" smtClean="0"/>
              <a:t> </a:t>
            </a:r>
            <a:r>
              <a:rPr lang="ar-SA" dirty="0" err="1" smtClean="0"/>
              <a:t>):</a:t>
            </a:r>
            <a:endParaRPr lang="ar-SA" dirty="0" smtClean="0"/>
          </a:p>
          <a:p>
            <a:r>
              <a:rPr lang="en-US" dirty="0" smtClean="0"/>
              <a:t>A</a:t>
            </a:r>
            <a:r>
              <a:rPr lang="ar-SA" dirty="0" smtClean="0"/>
              <a:t>= قيمة </a:t>
            </a:r>
            <a:r>
              <a:rPr lang="ar-SA" dirty="0" err="1" smtClean="0"/>
              <a:t>العلاوة = </a:t>
            </a:r>
            <a:r>
              <a:rPr lang="ar-SA" dirty="0" smtClean="0"/>
              <a:t>( </a:t>
            </a:r>
            <a:r>
              <a:rPr lang="ar-SA" dirty="0" err="1" smtClean="0"/>
              <a:t>1000 </a:t>
            </a:r>
            <a:r>
              <a:rPr lang="ar-SA" dirty="0" smtClean="0"/>
              <a:t>* 0.06</a:t>
            </a:r>
            <a:r>
              <a:rPr lang="ar-SA" dirty="0" err="1" smtClean="0"/>
              <a:t>) </a:t>
            </a:r>
            <a:r>
              <a:rPr lang="ar-SA" dirty="0" smtClean="0"/>
              <a:t>= 60 ريال </a:t>
            </a:r>
          </a:p>
          <a:p>
            <a:r>
              <a:rPr lang="en-US" dirty="0" smtClean="0"/>
              <a:t>Po</a:t>
            </a:r>
            <a:r>
              <a:rPr lang="ar-SA" dirty="0" smtClean="0"/>
              <a:t>= القيمة السوقية </a:t>
            </a:r>
            <a:r>
              <a:rPr lang="ar-SA" dirty="0" err="1" smtClean="0"/>
              <a:t>للسند =</a:t>
            </a:r>
            <a:r>
              <a:rPr lang="ar-SA" dirty="0" smtClean="0"/>
              <a:t> </a:t>
            </a:r>
            <a:r>
              <a:rPr lang="en-US" dirty="0" smtClean="0"/>
              <a:t>1000 + 60 </a:t>
            </a:r>
            <a:r>
              <a:rPr lang="ar-SA" dirty="0" smtClean="0"/>
              <a:t>= 1060 ريال </a:t>
            </a:r>
          </a:p>
          <a:p>
            <a:endParaRPr lang="ar-SA" dirty="0" smtClean="0"/>
          </a:p>
          <a:p>
            <a:r>
              <a:rPr lang="ar-SA" dirty="0" smtClean="0"/>
              <a:t>تكلفة السند قبل الضريبة </a:t>
            </a:r>
          </a:p>
          <a:p>
            <a:endParaRPr lang="ar-SA" dirty="0" smtClean="0"/>
          </a:p>
          <a:p>
            <a:r>
              <a:rPr lang="ar-SA" dirty="0" smtClean="0"/>
              <a:t>تكلفة السند بعد </a:t>
            </a:r>
            <a:r>
              <a:rPr lang="ar-SA" dirty="0" err="1" smtClean="0"/>
              <a:t>الضريبة </a:t>
            </a:r>
            <a:r>
              <a:rPr lang="ar-SA" dirty="0" smtClean="0"/>
              <a:t>= </a:t>
            </a:r>
            <a:r>
              <a:rPr lang="ar-SA" dirty="0" err="1" smtClean="0"/>
              <a:t>7.18%*</a:t>
            </a:r>
            <a:r>
              <a:rPr lang="ar-SA" dirty="0" smtClean="0"/>
              <a:t>(1-0.4)= </a:t>
            </a:r>
            <a:r>
              <a:rPr lang="ar-SA" dirty="0" err="1" smtClean="0"/>
              <a:t>4.31%</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381000" y="3200400"/>
            <a:ext cx="3476625" cy="790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المعادلة المبسطة والتقریبیة لحساب تكلفة الدین في حالة الدفعات </a:t>
            </a:r>
            <a:r>
              <a:rPr lang="ar-SA" sz="3200" b="1" dirty="0" err="1" smtClean="0"/>
              <a:t>المتساویة :</a:t>
            </a:r>
            <a:endParaRPr lang="en-US" sz="3200" dirty="0"/>
          </a:p>
        </p:txBody>
      </p:sp>
      <p:sp>
        <p:nvSpPr>
          <p:cNvPr id="3" name="عنصر نائب للمحتوى 2"/>
          <p:cNvSpPr>
            <a:spLocks noGrp="1"/>
          </p:cNvSpPr>
          <p:nvPr>
            <p:ph sz="half" idx="13"/>
          </p:nvPr>
        </p:nvSpPr>
        <p:spPr>
          <a:xfrm>
            <a:off x="381000" y="1600201"/>
            <a:ext cx="9220200" cy="4525963"/>
          </a:xfrm>
        </p:spPr>
        <p:txBody>
          <a:bodyPr/>
          <a:lstStyle/>
          <a:p>
            <a:r>
              <a:rPr lang="ar-SA" dirty="0" err="1" smtClean="0"/>
              <a:t>حيث:</a:t>
            </a:r>
            <a:endParaRPr lang="ar-SA" dirty="0" smtClean="0"/>
          </a:p>
          <a:p>
            <a:r>
              <a:rPr lang="en-US" dirty="0" err="1" smtClean="0"/>
              <a:t>Ki</a:t>
            </a:r>
            <a:r>
              <a:rPr lang="ar-SA" dirty="0" smtClean="0"/>
              <a:t>= تكلفة الدين</a:t>
            </a:r>
          </a:p>
          <a:p>
            <a:r>
              <a:rPr lang="en-US" dirty="0" smtClean="0"/>
              <a:t>F</a:t>
            </a:r>
            <a:r>
              <a:rPr lang="ar-SA" dirty="0" smtClean="0"/>
              <a:t>= إجمالي قيمة الفائدة المستحقة على القرض </a:t>
            </a:r>
          </a:p>
          <a:p>
            <a:r>
              <a:rPr lang="en-US" dirty="0" smtClean="0"/>
              <a:t>t</a:t>
            </a:r>
            <a:r>
              <a:rPr lang="ar-SA" dirty="0" smtClean="0"/>
              <a:t>= عدد الدفعات في السنة</a:t>
            </a:r>
          </a:p>
          <a:p>
            <a:r>
              <a:rPr lang="en-US" dirty="0" smtClean="0"/>
              <a:t>N</a:t>
            </a:r>
            <a:r>
              <a:rPr lang="ar-SA" dirty="0" smtClean="0"/>
              <a:t>= عدد دفعات </a:t>
            </a:r>
            <a:r>
              <a:rPr lang="ar-SA" dirty="0" err="1" smtClean="0"/>
              <a:t>القرض </a:t>
            </a:r>
            <a:r>
              <a:rPr lang="ar-SA" dirty="0" smtClean="0"/>
              <a:t>(عدد الدفعات في السنه* عدد السنوات</a:t>
            </a:r>
            <a:r>
              <a:rPr lang="ar-SA" dirty="0" err="1" smtClean="0"/>
              <a:t>)</a:t>
            </a:r>
            <a:endParaRPr lang="ar-SA" dirty="0" smtClean="0"/>
          </a:p>
          <a:p>
            <a:r>
              <a:rPr lang="en-US" dirty="0" smtClean="0"/>
              <a:t>Po</a:t>
            </a:r>
            <a:r>
              <a:rPr lang="ar-SA" dirty="0" smtClean="0"/>
              <a:t>= قيمة القرض الأصلي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762000" y="1752600"/>
            <a:ext cx="1866900" cy="95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مثال:</a:t>
            </a:r>
            <a:r>
              <a:rPr lang="ar-SA" dirty="0" smtClean="0"/>
              <a:t> </a:t>
            </a:r>
            <a:endParaRPr lang="en-US" dirty="0"/>
          </a:p>
        </p:txBody>
      </p:sp>
      <p:sp>
        <p:nvSpPr>
          <p:cNvPr id="3" name="عنصر نائب للمحتوى 2"/>
          <p:cNvSpPr>
            <a:spLocks noGrp="1"/>
          </p:cNvSpPr>
          <p:nvPr>
            <p:ph sz="half" idx="13"/>
          </p:nvPr>
        </p:nvSpPr>
        <p:spPr>
          <a:xfrm>
            <a:off x="304800" y="1600201"/>
            <a:ext cx="9296400" cy="4525963"/>
          </a:xfrm>
        </p:spPr>
        <p:txBody>
          <a:bodyPr/>
          <a:lstStyle/>
          <a:p>
            <a:r>
              <a:rPr lang="ar-SA" b="1" dirty="0" err="1" smtClean="0"/>
              <a:t>مثال :</a:t>
            </a:r>
            <a:endParaRPr lang="ar-SA" b="1" dirty="0" smtClean="0"/>
          </a:p>
          <a:p>
            <a:r>
              <a:rPr lang="ar-SA" dirty="0" smtClean="0"/>
              <a:t>قامت شركة </a:t>
            </a:r>
            <a:r>
              <a:rPr lang="ar-SA" dirty="0" err="1" smtClean="0"/>
              <a:t>مكه</a:t>
            </a:r>
            <a:r>
              <a:rPr lang="ar-SA" dirty="0" smtClean="0"/>
              <a:t> </a:t>
            </a:r>
            <a:r>
              <a:rPr lang="ar-SA" dirty="0" err="1" smtClean="0"/>
              <a:t>بإقتراض</a:t>
            </a:r>
            <a:r>
              <a:rPr lang="ar-SA" dirty="0" smtClean="0"/>
              <a:t> مبلغ 100000 ريال</a:t>
            </a:r>
          </a:p>
          <a:p>
            <a:r>
              <a:rPr lang="ar-SA" dirty="0" err="1" smtClean="0"/>
              <a:t>الفائده</a:t>
            </a:r>
            <a:r>
              <a:rPr lang="ar-SA" dirty="0" smtClean="0"/>
              <a:t> السنویة </a:t>
            </a:r>
            <a:r>
              <a:rPr lang="ar-SA" dirty="0" err="1" smtClean="0"/>
              <a:t>8%</a:t>
            </a:r>
            <a:endParaRPr lang="ar-SA" dirty="0" smtClean="0"/>
          </a:p>
          <a:p>
            <a:r>
              <a:rPr lang="ar-SA" dirty="0" smtClean="0"/>
              <a:t>طریقة </a:t>
            </a:r>
            <a:r>
              <a:rPr lang="ar-SA" dirty="0" err="1" smtClean="0"/>
              <a:t>السداد </a:t>
            </a:r>
            <a:r>
              <a:rPr lang="ar-SA" dirty="0" smtClean="0"/>
              <a:t>= دفعات شھ</a:t>
            </a:r>
            <a:r>
              <a:rPr lang="ar-SA" dirty="0" err="1" smtClean="0"/>
              <a:t>ریة</a:t>
            </a:r>
            <a:r>
              <a:rPr lang="ar-SA" dirty="0" smtClean="0"/>
              <a:t> لمدة 5 سنوات</a:t>
            </a:r>
          </a:p>
          <a:p>
            <a:r>
              <a:rPr lang="ar-SA" dirty="0" smtClean="0"/>
              <a:t>نسبة </a:t>
            </a:r>
            <a:r>
              <a:rPr lang="ar-SA" dirty="0" err="1" smtClean="0"/>
              <a:t>الضریبة </a:t>
            </a:r>
            <a:r>
              <a:rPr lang="ar-SA" dirty="0" smtClean="0"/>
              <a:t>= </a:t>
            </a:r>
            <a:r>
              <a:rPr lang="ar-SA" dirty="0" err="1" smtClean="0"/>
              <a:t>40%</a:t>
            </a:r>
            <a:endParaRPr lang="ar-SA" dirty="0" smtClean="0"/>
          </a:p>
          <a:p>
            <a:r>
              <a:rPr lang="ar-SA" b="1" dirty="0" err="1" smtClean="0"/>
              <a:t>المطلوب </a:t>
            </a:r>
            <a:r>
              <a:rPr lang="ar-SA" b="1" dirty="0" smtClean="0"/>
              <a:t>: حساب التكلفة الفعلیة للدین بعد الضریبة</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الحل </a:t>
            </a:r>
            <a:endParaRPr lang="en-US" dirty="0"/>
          </a:p>
        </p:txBody>
      </p:sp>
      <p:sp>
        <p:nvSpPr>
          <p:cNvPr id="3" name="عنصر نائب للمحتوى 2"/>
          <p:cNvSpPr>
            <a:spLocks noGrp="1"/>
          </p:cNvSpPr>
          <p:nvPr>
            <p:ph sz="half" idx="13"/>
          </p:nvPr>
        </p:nvSpPr>
        <p:spPr>
          <a:xfrm>
            <a:off x="533400" y="1600201"/>
            <a:ext cx="9144000" cy="4525963"/>
          </a:xfrm>
        </p:spPr>
        <p:txBody>
          <a:bodyPr/>
          <a:lstStyle/>
          <a:p>
            <a:r>
              <a:rPr lang="en-US" dirty="0" smtClean="0"/>
              <a:t>F</a:t>
            </a:r>
            <a:r>
              <a:rPr lang="ar-SA" dirty="0" smtClean="0"/>
              <a:t>= قيمة الفائدة </a:t>
            </a:r>
            <a:r>
              <a:rPr lang="ar-SA" dirty="0" err="1" smtClean="0"/>
              <a:t>الاجمالية = </a:t>
            </a:r>
            <a:r>
              <a:rPr lang="ar-SA" dirty="0" smtClean="0"/>
              <a:t>(100000*0.08)*5)= 40000 ريال </a:t>
            </a:r>
          </a:p>
          <a:p>
            <a:r>
              <a:rPr lang="en-US" dirty="0" smtClean="0"/>
              <a:t>T</a:t>
            </a:r>
            <a:r>
              <a:rPr lang="ar-SA" dirty="0" smtClean="0"/>
              <a:t>= عدد الدفعات في السنه= 12 بما أنه لدينا 12 شهر في السنه</a:t>
            </a:r>
          </a:p>
          <a:p>
            <a:r>
              <a:rPr lang="en-US" dirty="0" smtClean="0"/>
              <a:t>Po</a:t>
            </a:r>
            <a:r>
              <a:rPr lang="ar-SA" dirty="0" smtClean="0"/>
              <a:t>= قيمة القرض </a:t>
            </a:r>
            <a:r>
              <a:rPr lang="ar-SA" dirty="0" err="1" smtClean="0"/>
              <a:t>الأصلية </a:t>
            </a:r>
            <a:r>
              <a:rPr lang="ar-SA" dirty="0" smtClean="0"/>
              <a:t>= 100000 ريال </a:t>
            </a:r>
          </a:p>
          <a:p>
            <a:r>
              <a:rPr lang="en-US" dirty="0" smtClean="0"/>
              <a:t>N</a:t>
            </a:r>
            <a:r>
              <a:rPr lang="ar-SA" dirty="0" smtClean="0"/>
              <a:t>= عدد دفعات القرض= </a:t>
            </a:r>
            <a:r>
              <a:rPr lang="ar-SA" dirty="0" err="1" smtClean="0"/>
              <a:t>12*5 </a:t>
            </a:r>
            <a:r>
              <a:rPr lang="ar-SA" dirty="0" smtClean="0"/>
              <a:t>= 60 دفعه </a:t>
            </a:r>
          </a:p>
          <a:p>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pic>
        <p:nvPicPr>
          <p:cNvPr id="7171" name="Picture 3"/>
          <p:cNvPicPr>
            <a:picLocks noChangeAspect="1" noChangeArrowheads="1"/>
          </p:cNvPicPr>
          <p:nvPr/>
        </p:nvPicPr>
        <p:blipFill>
          <a:blip r:embed="rId2" cstate="print"/>
          <a:srcRect/>
          <a:stretch>
            <a:fillRect/>
          </a:stretch>
        </p:blipFill>
        <p:spPr bwMode="auto">
          <a:xfrm>
            <a:off x="381000" y="3581400"/>
            <a:ext cx="4686300"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تكلفة الأسھم الممتازة:</a:t>
            </a:r>
            <a:endParaRPr lang="en-US" dirty="0"/>
          </a:p>
        </p:txBody>
      </p:sp>
      <p:sp>
        <p:nvSpPr>
          <p:cNvPr id="3" name="عنصر نائب للمحتوى 2"/>
          <p:cNvSpPr>
            <a:spLocks noGrp="1"/>
          </p:cNvSpPr>
          <p:nvPr>
            <p:ph sz="half" idx="13"/>
          </p:nvPr>
        </p:nvSpPr>
        <p:spPr>
          <a:xfrm>
            <a:off x="533400" y="1524001"/>
            <a:ext cx="9067800" cy="4602164"/>
          </a:xfrm>
        </p:spPr>
        <p:txBody>
          <a:bodyPr/>
          <a:lstStyle/>
          <a:p>
            <a:r>
              <a:rPr lang="ar-SA" dirty="0" smtClean="0"/>
              <a:t>من خصائص الأسھم </a:t>
            </a:r>
            <a:r>
              <a:rPr lang="ar-SA" dirty="0" err="1" smtClean="0"/>
              <a:t>الممتازه</a:t>
            </a:r>
            <a:r>
              <a:rPr lang="ar-SA" dirty="0" smtClean="0"/>
              <a:t> </a:t>
            </a:r>
            <a:r>
              <a:rPr lang="ar-SA" dirty="0" err="1" smtClean="0"/>
              <a:t>:</a:t>
            </a:r>
            <a:endParaRPr lang="ar-SA" dirty="0" smtClean="0"/>
          </a:p>
          <a:p>
            <a:r>
              <a:rPr lang="ar-SA" dirty="0" smtClean="0"/>
              <a:t>١- لا تحمل تاریخ استحقاق</a:t>
            </a:r>
          </a:p>
          <a:p>
            <a:r>
              <a:rPr lang="ar-SA" dirty="0" smtClean="0"/>
              <a:t>٢- تحمل توزیعات ثابتة</a:t>
            </a:r>
          </a:p>
          <a:p>
            <a:r>
              <a:rPr lang="ar-SA" dirty="0" smtClean="0"/>
              <a:t>یعبر عن القیمة السوقیة </a:t>
            </a:r>
            <a:r>
              <a:rPr lang="ar-SA" dirty="0" err="1" smtClean="0"/>
              <a:t>للس</a:t>
            </a:r>
            <a:r>
              <a:rPr lang="ar-SA" dirty="0" smtClean="0"/>
              <a:t>ھم الممتاز بالصیغة </a:t>
            </a:r>
            <a:r>
              <a:rPr lang="ar-SA" dirty="0" err="1" smtClean="0"/>
              <a:t>التالیة :</a:t>
            </a:r>
            <a:endParaRPr lang="ar-SA" dirty="0" smtClean="0"/>
          </a:p>
          <a:p>
            <a:r>
              <a:rPr lang="ar-SA" dirty="0" smtClean="0"/>
              <a:t> </a:t>
            </a:r>
            <a:r>
              <a:rPr lang="en-US" dirty="0" smtClean="0"/>
              <a:t>Po</a:t>
            </a:r>
            <a:r>
              <a:rPr lang="ar-SA" dirty="0" smtClean="0"/>
              <a:t>= القيمة السوقية </a:t>
            </a:r>
          </a:p>
          <a:p>
            <a:r>
              <a:rPr lang="en-US" dirty="0" smtClean="0"/>
              <a:t>D</a:t>
            </a:r>
            <a:r>
              <a:rPr lang="ar-SA" dirty="0" smtClean="0"/>
              <a:t>= </a:t>
            </a:r>
            <a:r>
              <a:rPr lang="ar-SA" dirty="0" err="1" smtClean="0"/>
              <a:t>التوزيعات </a:t>
            </a:r>
            <a:r>
              <a:rPr lang="ar-SA" dirty="0" smtClean="0"/>
              <a:t>(الارباح </a:t>
            </a:r>
            <a:r>
              <a:rPr lang="ar-SA" dirty="0" err="1" smtClean="0"/>
              <a:t>الموزعه )</a:t>
            </a:r>
            <a:r>
              <a:rPr lang="ar-SA" dirty="0" smtClean="0"/>
              <a:t> </a:t>
            </a:r>
          </a:p>
          <a:p>
            <a:r>
              <a:rPr lang="en-US" dirty="0" err="1" smtClean="0"/>
              <a:t>Kp</a:t>
            </a:r>
            <a:r>
              <a:rPr lang="ar-SA" dirty="0" smtClean="0"/>
              <a:t>= معدل العائد </a:t>
            </a:r>
            <a:r>
              <a:rPr lang="ar-SA" dirty="0" err="1" smtClean="0"/>
              <a:t>المطلوب </a:t>
            </a:r>
            <a:r>
              <a:rPr lang="ar-SA" dirty="0" smtClean="0"/>
              <a:t>( الذي يطلبه المستثمر</a:t>
            </a:r>
            <a:r>
              <a:rPr lang="ar-SA" dirty="0" err="1" smtClean="0"/>
              <a:t>)</a:t>
            </a:r>
            <a:r>
              <a:rPr lang="ar-SA" dirty="0" smtClean="0"/>
              <a:t> </a:t>
            </a:r>
          </a:p>
          <a:p>
            <a:r>
              <a:rPr lang="ar-SA" dirty="0" smtClean="0"/>
              <a:t>من المعادلة السابقة یمكن حساب </a:t>
            </a:r>
            <a:r>
              <a:rPr lang="ar-SA" dirty="0" err="1" smtClean="0"/>
              <a:t>التكلفة:</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pic>
        <p:nvPicPr>
          <p:cNvPr id="8194" name="Picture 2"/>
          <p:cNvPicPr>
            <a:picLocks noChangeAspect="1" noChangeArrowheads="1"/>
          </p:cNvPicPr>
          <p:nvPr/>
        </p:nvPicPr>
        <p:blipFill>
          <a:blip r:embed="rId2" cstate="print"/>
          <a:srcRect/>
          <a:stretch>
            <a:fillRect/>
          </a:stretch>
        </p:blipFill>
        <p:spPr bwMode="auto">
          <a:xfrm>
            <a:off x="1447800" y="2895600"/>
            <a:ext cx="1143000" cy="866775"/>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1828800" y="4876800"/>
            <a:ext cx="1238250" cy="895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تابع:</a:t>
            </a:r>
            <a:r>
              <a:rPr lang="ar-SA" dirty="0" smtClean="0"/>
              <a:t> </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pPr>
              <a:buFont typeface="Wingdings" pitchFamily="2" charset="2"/>
              <a:buChar char="q"/>
            </a:pPr>
            <a:r>
              <a:rPr lang="ar-SA" dirty="0" smtClean="0"/>
              <a:t> یعبر عن القیمة السوقیة </a:t>
            </a:r>
            <a:r>
              <a:rPr lang="ar-SA" dirty="0" err="1" smtClean="0"/>
              <a:t>للس</a:t>
            </a:r>
            <a:r>
              <a:rPr lang="ar-SA" dirty="0" smtClean="0"/>
              <a:t>ھم الممتاز في حالة وجود تكالیف إصدار بالصیغة </a:t>
            </a:r>
            <a:r>
              <a:rPr lang="ar-SA" dirty="0" err="1" smtClean="0"/>
              <a:t>التالیة :</a:t>
            </a:r>
            <a:endParaRPr lang="ar-SA" dirty="0" smtClean="0"/>
          </a:p>
          <a:p>
            <a:r>
              <a:rPr lang="ar-SA" b="1" dirty="0" err="1" smtClean="0"/>
              <a:t>حیث :</a:t>
            </a:r>
            <a:endParaRPr lang="ar-SA" b="1" dirty="0" smtClean="0"/>
          </a:p>
          <a:p>
            <a:r>
              <a:rPr lang="en-US" dirty="0" smtClean="0"/>
              <a:t>Z</a:t>
            </a:r>
            <a:r>
              <a:rPr lang="ar-SA" dirty="0" smtClean="0"/>
              <a:t>= نسبة تكالیف </a:t>
            </a:r>
            <a:r>
              <a:rPr lang="ar-SA" dirty="0" err="1" smtClean="0"/>
              <a:t>الإصدار ( %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a:t>
            </a:r>
            <a:endParaRPr lang="en-US" dirty="0"/>
          </a:p>
        </p:txBody>
      </p:sp>
      <p:sp>
        <p:nvSpPr>
          <p:cNvPr id="3" name="عنصر نائب للمحتوى 2"/>
          <p:cNvSpPr>
            <a:spLocks noGrp="1"/>
          </p:cNvSpPr>
          <p:nvPr>
            <p:ph sz="half" idx="13"/>
          </p:nvPr>
        </p:nvSpPr>
        <p:spPr>
          <a:xfrm>
            <a:off x="381000" y="1600201"/>
            <a:ext cx="9220200" cy="4525963"/>
          </a:xfrm>
        </p:spPr>
        <p:txBody>
          <a:bodyPr/>
          <a:lstStyle/>
          <a:p>
            <a:r>
              <a:rPr lang="ar-SA" b="1" dirty="0" err="1" smtClean="0"/>
              <a:t>مثال :</a:t>
            </a:r>
            <a:endParaRPr lang="ar-SA" b="1" dirty="0" smtClean="0"/>
          </a:p>
          <a:p>
            <a:r>
              <a:rPr lang="ar-SA" dirty="0" smtClean="0"/>
              <a:t>قامت شركة بإصدار أسھم </a:t>
            </a:r>
            <a:r>
              <a:rPr lang="ar-SA" dirty="0" err="1" smtClean="0"/>
              <a:t>ممتازه</a:t>
            </a:r>
            <a:r>
              <a:rPr lang="ar-SA" dirty="0" smtClean="0"/>
              <a:t> بقیمة اسمیة 1000</a:t>
            </a:r>
          </a:p>
          <a:p>
            <a:r>
              <a:rPr lang="ar-SA" dirty="0" smtClean="0"/>
              <a:t>یباع </a:t>
            </a:r>
            <a:r>
              <a:rPr lang="ar-SA" dirty="0" err="1" smtClean="0"/>
              <a:t>الس</a:t>
            </a:r>
            <a:r>
              <a:rPr lang="ar-SA" dirty="0" smtClean="0"/>
              <a:t>ھم في السوق بقیمته </a:t>
            </a:r>
            <a:r>
              <a:rPr lang="ar-SA" dirty="0" err="1" smtClean="0"/>
              <a:t>الإسمیة</a:t>
            </a:r>
            <a:endParaRPr lang="ar-SA" dirty="0" smtClean="0"/>
          </a:p>
          <a:p>
            <a:r>
              <a:rPr lang="ar-SA" dirty="0" smtClean="0"/>
              <a:t>الأرباح الثابتة </a:t>
            </a:r>
            <a:r>
              <a:rPr lang="ar-SA" dirty="0" err="1" smtClean="0"/>
              <a:t>للسھم </a:t>
            </a:r>
            <a:r>
              <a:rPr lang="ar-SA" dirty="0" smtClean="0"/>
              <a:t>= </a:t>
            </a:r>
            <a:r>
              <a:rPr lang="ar-SA" dirty="0" err="1" smtClean="0"/>
              <a:t>12 %</a:t>
            </a:r>
            <a:endParaRPr lang="ar-SA" dirty="0" smtClean="0"/>
          </a:p>
          <a:p>
            <a:r>
              <a:rPr lang="ar-SA" b="1" dirty="0" err="1" smtClean="0"/>
              <a:t>المطلوب </a:t>
            </a:r>
            <a:r>
              <a:rPr lang="ar-SA" b="1" dirty="0" smtClean="0"/>
              <a:t>: حساب تكلفة التمویل</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الحل:</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pPr>
              <a:buFontTx/>
              <a:buChar char="-"/>
            </a:pPr>
            <a:r>
              <a:rPr lang="ar-SA" dirty="0" smtClean="0"/>
              <a:t>في حالة بيع </a:t>
            </a:r>
            <a:r>
              <a:rPr lang="ar-SA" dirty="0" err="1" smtClean="0"/>
              <a:t>السهم </a:t>
            </a:r>
            <a:r>
              <a:rPr lang="ar-SA" dirty="0" smtClean="0"/>
              <a:t>=بنفس قيمة الاسمية</a:t>
            </a:r>
          </a:p>
          <a:p>
            <a:pPr>
              <a:buFontTx/>
              <a:buChar char="-"/>
            </a:pPr>
            <a:endParaRPr lang="ar-SA" dirty="0" smtClean="0"/>
          </a:p>
          <a:p>
            <a:pPr>
              <a:buFontTx/>
              <a:buChar char="-"/>
            </a:pPr>
            <a:r>
              <a:rPr lang="ar-SA" dirty="0" smtClean="0"/>
              <a:t>في حال بيع السهم بقيمة أقل </a:t>
            </a:r>
            <a:r>
              <a:rPr lang="en-US" dirty="0" smtClean="0"/>
              <a:t>&gt; </a:t>
            </a:r>
            <a:r>
              <a:rPr lang="ar-SA" dirty="0" smtClean="0"/>
              <a:t> من </a:t>
            </a:r>
            <a:r>
              <a:rPr lang="ar-SA" dirty="0" err="1" smtClean="0"/>
              <a:t>قيمتة</a:t>
            </a:r>
            <a:r>
              <a:rPr lang="ar-SA" dirty="0" smtClean="0"/>
              <a:t> الاسمية </a:t>
            </a:r>
            <a:r>
              <a:rPr lang="ar-SA" dirty="0" err="1" smtClean="0"/>
              <a:t>مثلا </a:t>
            </a:r>
            <a:r>
              <a:rPr lang="ar-SA" dirty="0" smtClean="0"/>
              <a:t>(900</a:t>
            </a:r>
            <a:r>
              <a:rPr lang="ar-SA" dirty="0" err="1" smtClean="0"/>
              <a:t>)</a:t>
            </a:r>
            <a:endParaRPr lang="ar-SA" dirty="0" smtClean="0"/>
          </a:p>
          <a:p>
            <a:pPr>
              <a:buFontTx/>
              <a:buChar char="-"/>
            </a:pPr>
            <a:endParaRPr lang="ar-SA" dirty="0" smtClean="0"/>
          </a:p>
          <a:p>
            <a:pPr>
              <a:buFontTx/>
              <a:buChar char="-"/>
            </a:pPr>
            <a:endParaRPr lang="ar-SA" dirty="0" smtClean="0"/>
          </a:p>
          <a:p>
            <a:r>
              <a:rPr lang="ar-SA" dirty="0" smtClean="0"/>
              <a:t>في حال بيع السهم بقيمة أعلى </a:t>
            </a:r>
            <a:r>
              <a:rPr lang="en-US" dirty="0" smtClean="0"/>
              <a:t>&lt; </a:t>
            </a:r>
            <a:r>
              <a:rPr lang="ar-SA" dirty="0" smtClean="0"/>
              <a:t> من قيمته الاسمية مثلا(1100</a:t>
            </a:r>
            <a:r>
              <a:rPr lang="ar-SA" dirty="0" err="1" smtClean="0"/>
              <a:t>)</a:t>
            </a:r>
            <a:r>
              <a:rPr lang="ar-SA" dirty="0" smtClean="0"/>
              <a:t> </a:t>
            </a:r>
          </a:p>
          <a:p>
            <a:endParaRPr lang="ar-SA" dirty="0" smtClean="0"/>
          </a:p>
          <a:p>
            <a:pPr>
              <a:buFontTx/>
              <a:buChar char="-"/>
            </a:pP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pic>
        <p:nvPicPr>
          <p:cNvPr id="9218" name="Picture 2"/>
          <p:cNvPicPr>
            <a:picLocks noChangeAspect="1" noChangeArrowheads="1"/>
          </p:cNvPicPr>
          <p:nvPr/>
        </p:nvPicPr>
        <p:blipFill>
          <a:blip r:embed="rId2" cstate="print"/>
          <a:srcRect/>
          <a:stretch>
            <a:fillRect/>
          </a:stretch>
        </p:blipFill>
        <p:spPr bwMode="auto">
          <a:xfrm>
            <a:off x="990600" y="1524000"/>
            <a:ext cx="2371725" cy="733425"/>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838200" y="3200400"/>
            <a:ext cx="2447925" cy="695325"/>
          </a:xfrm>
          <a:prstGeom prst="rect">
            <a:avLst/>
          </a:prstGeom>
          <a:noFill/>
          <a:ln w="9525">
            <a:noFill/>
            <a:miter lim="800000"/>
            <a:headEnd/>
            <a:tailEnd/>
          </a:ln>
        </p:spPr>
      </p:pic>
      <p:pic>
        <p:nvPicPr>
          <p:cNvPr id="9220" name="Picture 4"/>
          <p:cNvPicPr>
            <a:picLocks noChangeAspect="1" noChangeArrowheads="1"/>
          </p:cNvPicPr>
          <p:nvPr/>
        </p:nvPicPr>
        <p:blipFill>
          <a:blip r:embed="rId4" cstate="print"/>
          <a:srcRect/>
          <a:stretch>
            <a:fillRect/>
          </a:stretch>
        </p:blipFill>
        <p:spPr bwMode="auto">
          <a:xfrm>
            <a:off x="1600200" y="5029200"/>
            <a:ext cx="2752725" cy="73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b="1" dirty="0" smtClean="0"/>
              <a:t>حساب تكلفة الأسھم الممتازة في حالة وجود تكلفة إصدار:</a:t>
            </a:r>
            <a:endParaRPr lang="en-US" sz="3600" dirty="0"/>
          </a:p>
        </p:txBody>
      </p:sp>
      <p:sp>
        <p:nvSpPr>
          <p:cNvPr id="3" name="عنصر نائب للمحتوى 2"/>
          <p:cNvSpPr>
            <a:spLocks noGrp="1"/>
          </p:cNvSpPr>
          <p:nvPr>
            <p:ph sz="half" idx="13"/>
          </p:nvPr>
        </p:nvSpPr>
        <p:spPr>
          <a:xfrm>
            <a:off x="228600" y="1600201"/>
            <a:ext cx="9448800" cy="4525963"/>
          </a:xfrm>
        </p:spPr>
        <p:txBody>
          <a:bodyPr/>
          <a:lstStyle/>
          <a:p>
            <a:r>
              <a:rPr lang="ar-SA" dirty="0" smtClean="0"/>
              <a:t>في المثال السابق، باعتبار بأن هناك تكلفة اصدار تقدر </a:t>
            </a:r>
            <a:r>
              <a:rPr lang="ar-SA" dirty="0" err="1" smtClean="0"/>
              <a:t>بـ</a:t>
            </a:r>
            <a:r>
              <a:rPr lang="ar-SA" dirty="0" smtClean="0"/>
              <a:t> 5% من قيمة السهم </a:t>
            </a:r>
            <a:r>
              <a:rPr lang="ar-SA" dirty="0" err="1" smtClean="0"/>
              <a:t>الأسميه:</a:t>
            </a:r>
            <a:r>
              <a:rPr lang="ar-SA" dirty="0" smtClean="0"/>
              <a:t> </a:t>
            </a:r>
          </a:p>
          <a:p>
            <a:endParaRPr lang="ar-SA" dirty="0" smtClean="0"/>
          </a:p>
          <a:p>
            <a:r>
              <a:rPr lang="ar-SA" dirty="0" smtClean="0"/>
              <a:t>- في حالة بيع السهم بنفس قيمته </a:t>
            </a:r>
            <a:r>
              <a:rPr lang="ar-SA" dirty="0" err="1" smtClean="0"/>
              <a:t>الاسمية =</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762000" y="3352800"/>
            <a:ext cx="3657600" cy="809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تكلفة حقوق </a:t>
            </a:r>
            <a:r>
              <a:rPr lang="ar-SA" dirty="0" err="1" smtClean="0"/>
              <a:t>الملكية:</a:t>
            </a:r>
            <a:r>
              <a:rPr lang="ar-SA" dirty="0" smtClean="0"/>
              <a:t> </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r>
              <a:rPr lang="ar-SA" dirty="0" smtClean="0"/>
              <a:t>یندرج تحت حقوق الملكیة الأسھم العادیة والأرباح </a:t>
            </a:r>
            <a:r>
              <a:rPr lang="ar-SA" dirty="0" err="1" smtClean="0"/>
              <a:t>المحتجزة:</a:t>
            </a:r>
            <a:endParaRPr lang="ar-SA" dirty="0" smtClean="0"/>
          </a:p>
          <a:p>
            <a:r>
              <a:rPr lang="ar-SA" dirty="0" smtClean="0"/>
              <a:t>١- تكلفة الأسھم </a:t>
            </a:r>
            <a:r>
              <a:rPr lang="ar-SA" dirty="0" err="1" smtClean="0"/>
              <a:t>العادیة:</a:t>
            </a:r>
            <a:endParaRPr lang="ar-SA" dirty="0" smtClean="0"/>
          </a:p>
          <a:p>
            <a:r>
              <a:rPr lang="en-US" dirty="0" err="1" smtClean="0"/>
              <a:t>Ke</a:t>
            </a:r>
            <a:r>
              <a:rPr lang="ar-SA" dirty="0" smtClean="0"/>
              <a:t>= تكلفة </a:t>
            </a:r>
            <a:r>
              <a:rPr lang="ar-SA" dirty="0" err="1" smtClean="0"/>
              <a:t>الس</a:t>
            </a:r>
            <a:r>
              <a:rPr lang="ar-SA" dirty="0" smtClean="0"/>
              <a:t>ھم العادي </a:t>
            </a:r>
          </a:p>
          <a:p>
            <a:r>
              <a:rPr lang="en-US" dirty="0" smtClean="0"/>
              <a:t>g</a:t>
            </a:r>
            <a:r>
              <a:rPr lang="ar-SA" dirty="0" smtClean="0"/>
              <a:t>= معدل النمو </a:t>
            </a:r>
          </a:p>
          <a:p>
            <a:r>
              <a:rPr lang="en-US" dirty="0" smtClean="0"/>
              <a:t>Po</a:t>
            </a:r>
            <a:r>
              <a:rPr lang="ar-SA" dirty="0" smtClean="0"/>
              <a:t>= القيمة السوقية </a:t>
            </a:r>
            <a:r>
              <a:rPr lang="ar-SA" dirty="0" err="1" smtClean="0"/>
              <a:t>للسهم </a:t>
            </a:r>
            <a:r>
              <a:rPr lang="ar-SA" dirty="0" smtClean="0"/>
              <a:t>(السعر الحالي</a:t>
            </a:r>
            <a:r>
              <a:rPr lang="ar-SA" dirty="0" err="1" smtClean="0"/>
              <a:t>)</a:t>
            </a:r>
            <a:endParaRPr lang="ar-SA" dirty="0" smtClean="0"/>
          </a:p>
          <a:p>
            <a:r>
              <a:rPr lang="en-US" dirty="0" smtClean="0"/>
              <a:t>Z</a:t>
            </a:r>
            <a:r>
              <a:rPr lang="ar-SA" dirty="0" smtClean="0"/>
              <a:t>= تكلفة الاصدار </a:t>
            </a:r>
          </a:p>
          <a:p>
            <a:r>
              <a:rPr lang="en-US" dirty="0" smtClean="0"/>
              <a:t>D</a:t>
            </a:r>
            <a:r>
              <a:rPr lang="ar-SA" dirty="0" smtClean="0"/>
              <a:t>= الأرباح الموزعة </a:t>
            </a:r>
            <a:r>
              <a:rPr lang="ar-SA" dirty="0" err="1" smtClean="0"/>
              <a:t>للسهم </a:t>
            </a:r>
            <a:r>
              <a:rPr lang="ar-SA" dirty="0" smtClean="0"/>
              <a:t>= الارباح الموزعة بعد الضريبة </a:t>
            </a:r>
          </a:p>
          <a:p>
            <a:endParaRPr lang="ar-SA" dirty="0" smtClean="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pic>
        <p:nvPicPr>
          <p:cNvPr id="11266" name="Picture 2"/>
          <p:cNvPicPr>
            <a:picLocks noChangeAspect="1" noChangeArrowheads="1"/>
          </p:cNvPicPr>
          <p:nvPr/>
        </p:nvPicPr>
        <p:blipFill>
          <a:blip r:embed="rId2" cstate="print"/>
          <a:srcRect/>
          <a:stretch>
            <a:fillRect/>
          </a:stretch>
        </p:blipFill>
        <p:spPr bwMode="auto">
          <a:xfrm>
            <a:off x="1676400" y="2362200"/>
            <a:ext cx="2390775" cy="95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a:t>
            </a:r>
            <a:endParaRPr lang="en-US" dirty="0"/>
          </a:p>
        </p:txBody>
      </p:sp>
      <p:sp>
        <p:nvSpPr>
          <p:cNvPr id="3" name="عنصر نائب للمحتوى 2"/>
          <p:cNvSpPr>
            <a:spLocks noGrp="1"/>
          </p:cNvSpPr>
          <p:nvPr>
            <p:ph sz="half" idx="13"/>
          </p:nvPr>
        </p:nvSpPr>
        <p:spPr>
          <a:xfrm>
            <a:off x="533400" y="1600201"/>
            <a:ext cx="8880962" cy="4525963"/>
          </a:xfrm>
        </p:spPr>
        <p:txBody>
          <a:bodyPr/>
          <a:lstStyle/>
          <a:p>
            <a:r>
              <a:rPr lang="ar-SA" b="1" dirty="0" err="1" smtClean="0"/>
              <a:t>مثال :</a:t>
            </a:r>
            <a:endParaRPr lang="ar-SA" b="1" dirty="0" smtClean="0"/>
          </a:p>
          <a:p>
            <a:r>
              <a:rPr lang="ar-SA" dirty="0" smtClean="0"/>
              <a:t>ترید شركة حساب تكلفة الأسھم العادیة لدیھا </a:t>
            </a:r>
            <a:r>
              <a:rPr lang="ar-SA" dirty="0" err="1" smtClean="0"/>
              <a:t>حیث :</a:t>
            </a:r>
            <a:endParaRPr lang="ar-SA" dirty="0" smtClean="0"/>
          </a:p>
          <a:p>
            <a:r>
              <a:rPr lang="ar-SA" dirty="0" smtClean="0"/>
              <a:t>السعر السوقي </a:t>
            </a:r>
            <a:r>
              <a:rPr lang="ar-SA" dirty="0" err="1" smtClean="0"/>
              <a:t>للس</a:t>
            </a:r>
            <a:r>
              <a:rPr lang="ar-SA" dirty="0" smtClean="0"/>
              <a:t>ھم </a:t>
            </a:r>
            <a:r>
              <a:rPr lang="ar-SA" dirty="0" err="1" smtClean="0"/>
              <a:t>العادي </a:t>
            </a:r>
            <a:r>
              <a:rPr lang="ar-SA" dirty="0" smtClean="0"/>
              <a:t>= 100</a:t>
            </a:r>
          </a:p>
          <a:p>
            <a:r>
              <a:rPr lang="ar-SA" dirty="0" smtClean="0"/>
              <a:t>الأرباح الموزعة </a:t>
            </a:r>
            <a:r>
              <a:rPr lang="ar-SA" dirty="0" err="1" smtClean="0"/>
              <a:t>المتوقعة </a:t>
            </a:r>
            <a:r>
              <a:rPr lang="ar-SA" dirty="0" smtClean="0"/>
              <a:t>= </a:t>
            </a:r>
            <a:r>
              <a:rPr lang="ar-SA" dirty="0" err="1" smtClean="0"/>
              <a:t>8 </a:t>
            </a:r>
            <a:r>
              <a:rPr lang="ar-SA" dirty="0" smtClean="0"/>
              <a:t>﷼ </a:t>
            </a:r>
            <a:r>
              <a:rPr lang="ar-SA" dirty="0" err="1" smtClean="0"/>
              <a:t>للس</a:t>
            </a:r>
            <a:r>
              <a:rPr lang="ar-SA" dirty="0" smtClean="0"/>
              <a:t>ھم</a:t>
            </a:r>
          </a:p>
          <a:p>
            <a:r>
              <a:rPr lang="ar-SA" dirty="0" smtClean="0"/>
              <a:t>معدل نمو الأرباح </a:t>
            </a:r>
            <a:r>
              <a:rPr lang="ar-SA" dirty="0" err="1" smtClean="0"/>
              <a:t>الموزعة </a:t>
            </a:r>
            <a:r>
              <a:rPr lang="ar-SA" dirty="0" smtClean="0"/>
              <a:t>= </a:t>
            </a:r>
            <a:r>
              <a:rPr lang="ar-SA" dirty="0" err="1" smtClean="0"/>
              <a:t>8 %</a:t>
            </a:r>
            <a:endParaRPr lang="ar-SA" dirty="0" smtClean="0"/>
          </a:p>
          <a:p>
            <a:r>
              <a:rPr lang="ar-SA" dirty="0" smtClean="0"/>
              <a:t>تكلفة </a:t>
            </a:r>
            <a:r>
              <a:rPr lang="ar-SA" dirty="0" err="1" smtClean="0"/>
              <a:t>الإصدار </a:t>
            </a:r>
            <a:r>
              <a:rPr lang="ar-SA" dirty="0" smtClean="0"/>
              <a:t>= </a:t>
            </a:r>
            <a:r>
              <a:rPr lang="ar-SA" dirty="0" err="1" smtClean="0"/>
              <a:t>5 %</a:t>
            </a:r>
            <a:endParaRPr lang="ar-SA" dirty="0" smtClean="0"/>
          </a:p>
          <a:p>
            <a:r>
              <a:rPr lang="ar-SA" dirty="0" smtClean="0"/>
              <a:t>بتطبیق المعادلة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pic>
        <p:nvPicPr>
          <p:cNvPr id="12290" name="Picture 2"/>
          <p:cNvPicPr>
            <a:picLocks noChangeAspect="1" noChangeArrowheads="1"/>
          </p:cNvPicPr>
          <p:nvPr/>
        </p:nvPicPr>
        <p:blipFill>
          <a:blip r:embed="rId2" cstate="print"/>
          <a:srcRect/>
          <a:stretch>
            <a:fillRect/>
          </a:stretch>
        </p:blipFill>
        <p:spPr bwMode="auto">
          <a:xfrm>
            <a:off x="838200" y="4800600"/>
            <a:ext cx="6124575" cy="81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تكلفة الارباح </a:t>
            </a:r>
            <a:r>
              <a:rPr lang="ar-SA" dirty="0" err="1" smtClean="0"/>
              <a:t>المحتجزة:</a:t>
            </a:r>
            <a:r>
              <a:rPr lang="ar-SA" dirty="0" smtClean="0"/>
              <a:t> </a:t>
            </a:r>
            <a:endParaRPr lang="en-US" dirty="0"/>
          </a:p>
        </p:txBody>
      </p:sp>
      <p:sp>
        <p:nvSpPr>
          <p:cNvPr id="3" name="عنصر نائب للمحتوى 2"/>
          <p:cNvSpPr>
            <a:spLocks noGrp="1"/>
          </p:cNvSpPr>
          <p:nvPr>
            <p:ph sz="half" idx="13"/>
          </p:nvPr>
        </p:nvSpPr>
        <p:spPr>
          <a:xfrm>
            <a:off x="533400" y="1524000"/>
            <a:ext cx="9113520" cy="4525963"/>
          </a:xfrm>
        </p:spPr>
        <p:txBody>
          <a:bodyPr/>
          <a:lstStyle/>
          <a:p>
            <a:r>
              <a:rPr lang="ar-SA" b="1" dirty="0" smtClean="0"/>
              <a:t>تكلفة الأرباح </a:t>
            </a:r>
            <a:r>
              <a:rPr lang="ar-SA" b="1" dirty="0" err="1" smtClean="0"/>
              <a:t>المحتجزه :</a:t>
            </a:r>
            <a:endParaRPr lang="ar-SA" b="1" dirty="0" smtClean="0"/>
          </a:p>
          <a:p>
            <a:r>
              <a:rPr lang="ar-SA" dirty="0" smtClean="0"/>
              <a:t>خصائص الأرباح </a:t>
            </a:r>
            <a:r>
              <a:rPr lang="ar-SA" dirty="0" err="1" smtClean="0"/>
              <a:t>المحتجزه :</a:t>
            </a:r>
            <a:endParaRPr lang="ar-SA" dirty="0" smtClean="0"/>
          </a:p>
          <a:p>
            <a:pPr>
              <a:buFont typeface="Wingdings" pitchFamily="2" charset="2"/>
              <a:buChar char="q"/>
            </a:pPr>
            <a:r>
              <a:rPr lang="ar-SA" dirty="0" smtClean="0"/>
              <a:t>تعتبر مصدر تمویل دخلي</a:t>
            </a:r>
          </a:p>
          <a:p>
            <a:pPr>
              <a:buFont typeface="Wingdings" pitchFamily="2" charset="2"/>
              <a:buChar char="q"/>
            </a:pPr>
            <a:r>
              <a:rPr lang="ar-SA" dirty="0" smtClean="0"/>
              <a:t>ھي </a:t>
            </a:r>
            <a:r>
              <a:rPr lang="ar-SA" dirty="0" err="1" smtClean="0"/>
              <a:t>عباره</a:t>
            </a:r>
            <a:r>
              <a:rPr lang="ar-SA" dirty="0" smtClean="0"/>
              <a:t> عن أرباح لم یتم توزیعھا بغرض إعادة استثمارھا</a:t>
            </a:r>
          </a:p>
          <a:p>
            <a:pPr>
              <a:buFont typeface="Wingdings" pitchFamily="2" charset="2"/>
              <a:buChar char="q"/>
            </a:pPr>
            <a:r>
              <a:rPr lang="ar-SA" dirty="0" smtClean="0"/>
              <a:t>تحصل الشركة على موافقة المساھ</a:t>
            </a:r>
            <a:r>
              <a:rPr lang="ar-SA" dirty="0" err="1" smtClean="0"/>
              <a:t>مین</a:t>
            </a:r>
            <a:r>
              <a:rPr lang="ar-SA" dirty="0" smtClean="0"/>
              <a:t> </a:t>
            </a:r>
            <a:r>
              <a:rPr lang="ar-SA" dirty="0" err="1" smtClean="0"/>
              <a:t>لإحتجاز</a:t>
            </a:r>
            <a:r>
              <a:rPr lang="ar-SA" dirty="0" smtClean="0"/>
              <a:t> الأرباح إذا كان العائد المتوقع </a:t>
            </a:r>
          </a:p>
          <a:p>
            <a:pPr>
              <a:buFont typeface="Wingdings" pitchFamily="2" charset="2"/>
              <a:buChar char="q"/>
            </a:pPr>
            <a:r>
              <a:rPr lang="ar-SA" dirty="0" smtClean="0"/>
              <a:t>تحقیقه من إعادة استثمارھا أكبر من الفرص البدیلة الأخرى </a:t>
            </a:r>
            <a:r>
              <a:rPr lang="ar-SA" dirty="0" err="1" smtClean="0"/>
              <a:t>المتوفره</a:t>
            </a:r>
            <a:r>
              <a:rPr lang="ar-SA" dirty="0" smtClean="0"/>
              <a:t> للمساھ</a:t>
            </a:r>
            <a:r>
              <a:rPr lang="ar-SA" dirty="0" err="1" smtClean="0"/>
              <a:t>مین</a:t>
            </a:r>
            <a:endParaRPr lang="ar-SA" dirty="0" smtClean="0"/>
          </a:p>
          <a:p>
            <a:pPr>
              <a:buFont typeface="Wingdings" pitchFamily="2" charset="2"/>
              <a:buChar char="q"/>
            </a:pPr>
            <a:r>
              <a:rPr lang="ar-SA" dirty="0" smtClean="0"/>
              <a:t>تكون تكلفة الأرباح المحتجزه أقل من تكلفة الأسھم العادیة نظرا لعدم وجود </a:t>
            </a:r>
          </a:p>
          <a:p>
            <a:r>
              <a:rPr lang="ar-SA" dirty="0" smtClean="0"/>
              <a:t>تكلفة إصدار</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التكلفة المتوسطة المرجحة لرأس </a:t>
            </a:r>
            <a:r>
              <a:rPr lang="ar-SA" dirty="0" err="1" smtClean="0"/>
              <a:t>المال:</a:t>
            </a:r>
            <a:r>
              <a:rPr lang="ar-SA" dirty="0" smtClean="0"/>
              <a:t> </a:t>
            </a:r>
            <a:endParaRPr lang="en-US" dirty="0"/>
          </a:p>
        </p:txBody>
      </p:sp>
      <p:sp>
        <p:nvSpPr>
          <p:cNvPr id="3" name="عنصر نائب للمحتوى 2"/>
          <p:cNvSpPr>
            <a:spLocks noGrp="1"/>
          </p:cNvSpPr>
          <p:nvPr>
            <p:ph sz="half" idx="13"/>
          </p:nvPr>
        </p:nvSpPr>
        <p:spPr>
          <a:xfrm>
            <a:off x="381000" y="1600201"/>
            <a:ext cx="9033362" cy="4525963"/>
          </a:xfrm>
        </p:spPr>
        <p:txBody>
          <a:bodyPr/>
          <a:lstStyle/>
          <a:p>
            <a:pPr>
              <a:buFont typeface="Wingdings" pitchFamily="2" charset="2"/>
              <a:buChar char="q"/>
            </a:pPr>
            <a:r>
              <a:rPr lang="ar-SA" dirty="0" smtClean="0"/>
              <a:t> بعد </a:t>
            </a:r>
            <a:r>
              <a:rPr lang="ar-SA" dirty="0" err="1" smtClean="0"/>
              <a:t>الإنت</a:t>
            </a:r>
            <a:r>
              <a:rPr lang="ar-SA" dirty="0" smtClean="0"/>
              <a:t>ھ</a:t>
            </a:r>
            <a:r>
              <a:rPr lang="ar-SA" dirty="0" err="1" smtClean="0"/>
              <a:t>اء</a:t>
            </a:r>
            <a:r>
              <a:rPr lang="ar-SA" dirty="0" smtClean="0"/>
              <a:t> من حساب تكلفة كل عنصر من </a:t>
            </a:r>
            <a:r>
              <a:rPr lang="ar-SA" dirty="0" err="1" smtClean="0"/>
              <a:t>عناصر </a:t>
            </a:r>
            <a:r>
              <a:rPr lang="ar-SA" dirty="0" smtClean="0"/>
              <a:t>ھیكل رأس المال یتم حساب</a:t>
            </a:r>
          </a:p>
          <a:p>
            <a:r>
              <a:rPr lang="ar-SA" dirty="0" smtClean="0"/>
              <a:t>التكلفة المتوسطة المرجحه لرأس المال بالصیغة </a:t>
            </a:r>
            <a:r>
              <a:rPr lang="ar-SA" dirty="0" err="1" smtClean="0"/>
              <a:t>التالیة :</a:t>
            </a:r>
            <a:endParaRPr lang="ar-SA" dirty="0" smtClean="0"/>
          </a:p>
          <a:p>
            <a:r>
              <a:rPr lang="ar-SA" b="1" dirty="0" err="1" smtClean="0"/>
              <a:t>حیث :</a:t>
            </a:r>
            <a:endParaRPr lang="ar-SA" b="1" dirty="0" smtClean="0"/>
          </a:p>
          <a:p>
            <a:r>
              <a:rPr lang="en-US" dirty="0" err="1" smtClean="0"/>
              <a:t>Ko</a:t>
            </a:r>
            <a:r>
              <a:rPr lang="ar-SA" dirty="0" smtClean="0"/>
              <a:t>= التكلفة المتوسطة المرجحة لرأس </a:t>
            </a:r>
            <a:r>
              <a:rPr lang="ar-SA" dirty="0" err="1" smtClean="0"/>
              <a:t>المال:</a:t>
            </a:r>
            <a:r>
              <a:rPr lang="ar-SA" dirty="0" smtClean="0"/>
              <a:t> </a:t>
            </a:r>
          </a:p>
          <a:p>
            <a:r>
              <a:rPr lang="en-US" dirty="0" smtClean="0"/>
              <a:t>Ws</a:t>
            </a:r>
            <a:r>
              <a:rPr lang="ar-SA" dirty="0" smtClean="0"/>
              <a:t>= الوزن النسبي لعنصر رأس المال </a:t>
            </a:r>
          </a:p>
          <a:p>
            <a:r>
              <a:rPr lang="en-US" dirty="0" smtClean="0"/>
              <a:t>Ks</a:t>
            </a:r>
            <a:r>
              <a:rPr lang="ar-SA" dirty="0" smtClean="0"/>
              <a:t>= تكلفة عنصر رأس المال </a:t>
            </a:r>
            <a:r>
              <a:rPr lang="en-US" dirty="0" smtClean="0"/>
              <a:t>s </a:t>
            </a:r>
            <a:r>
              <a:rPr lang="ar-SA" dirty="0" smtClean="0"/>
              <a:t> </a:t>
            </a:r>
          </a:p>
          <a:p>
            <a:r>
              <a:rPr lang="en-US" dirty="0" smtClean="0"/>
              <a:t>N</a:t>
            </a:r>
            <a:r>
              <a:rPr lang="ar-SA" dirty="0" smtClean="0"/>
              <a:t>= عدد عناصر رأس المال </a:t>
            </a:r>
            <a:br>
              <a:rPr lang="ar-SA" dirty="0" smtClean="0"/>
            </a:b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533400" y="4038600"/>
            <a:ext cx="2552700" cy="110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مثال:</a:t>
            </a:r>
            <a:endParaRPr lang="en-US" dirty="0"/>
          </a:p>
        </p:txBody>
      </p:sp>
      <p:sp>
        <p:nvSpPr>
          <p:cNvPr id="3" name="عنصر نائب للمحتوى 2"/>
          <p:cNvSpPr>
            <a:spLocks noGrp="1"/>
          </p:cNvSpPr>
          <p:nvPr>
            <p:ph sz="half" idx="13"/>
          </p:nvPr>
        </p:nvSpPr>
        <p:spPr>
          <a:xfrm>
            <a:off x="304800" y="1600201"/>
            <a:ext cx="9109562" cy="4525963"/>
          </a:xfrm>
        </p:spPr>
        <p:txBody>
          <a:bodyPr/>
          <a:lstStyle/>
          <a:p>
            <a:r>
              <a:rPr lang="ar-SA" b="1" dirty="0" err="1" smtClean="0"/>
              <a:t>مثال :</a:t>
            </a:r>
            <a:endParaRPr lang="ar-SA" b="1" dirty="0" smtClean="0"/>
          </a:p>
          <a:p>
            <a:r>
              <a:rPr lang="ar-SA" dirty="0" err="1" smtClean="0"/>
              <a:t>یتكون </a:t>
            </a:r>
            <a:r>
              <a:rPr lang="ar-SA" dirty="0" smtClean="0"/>
              <a:t>ھیكل رأس مال إحدى الشركات من العناصر </a:t>
            </a:r>
            <a:r>
              <a:rPr lang="ar-SA" dirty="0" err="1" smtClean="0"/>
              <a:t>التالیة :</a:t>
            </a:r>
            <a:endParaRPr lang="ar-SA" dirty="0" smtClean="0"/>
          </a:p>
          <a:p>
            <a:pPr>
              <a:buFont typeface="Wingdings" pitchFamily="2" charset="2"/>
              <a:buChar char="v"/>
            </a:pPr>
            <a:r>
              <a:rPr lang="ar-SA" dirty="0" smtClean="0"/>
              <a:t>دیون طویلة الأجل بنسبة </a:t>
            </a:r>
            <a:r>
              <a:rPr lang="ar-SA" dirty="0" err="1" smtClean="0"/>
              <a:t>30 </a:t>
            </a:r>
            <a:r>
              <a:rPr lang="ar-SA" dirty="0" smtClean="0"/>
              <a:t>%           تكلفة بعد </a:t>
            </a:r>
            <a:r>
              <a:rPr lang="ar-SA" dirty="0" err="1" smtClean="0"/>
              <a:t>الضریبة </a:t>
            </a:r>
            <a:r>
              <a:rPr lang="ar-SA" dirty="0" smtClean="0"/>
              <a:t>= </a:t>
            </a:r>
            <a:r>
              <a:rPr lang="ar-SA" dirty="0" err="1" smtClean="0"/>
              <a:t>5%</a:t>
            </a:r>
            <a:endParaRPr lang="ar-SA" dirty="0" smtClean="0"/>
          </a:p>
          <a:p>
            <a:pPr>
              <a:buFont typeface="Wingdings" pitchFamily="2" charset="2"/>
              <a:buChar char="v"/>
            </a:pPr>
            <a:r>
              <a:rPr lang="ar-SA" dirty="0" smtClean="0"/>
              <a:t>أسھم </a:t>
            </a:r>
            <a:r>
              <a:rPr lang="ar-SA" dirty="0" err="1" smtClean="0"/>
              <a:t>ممتازه</a:t>
            </a:r>
            <a:r>
              <a:rPr lang="ar-SA" dirty="0" smtClean="0"/>
              <a:t> بنسبة 10%                  تكلفة بعد </a:t>
            </a:r>
            <a:r>
              <a:rPr lang="ar-SA" dirty="0" err="1" smtClean="0"/>
              <a:t>الضریبة </a:t>
            </a:r>
            <a:r>
              <a:rPr lang="ar-SA" dirty="0" smtClean="0"/>
              <a:t>= </a:t>
            </a:r>
            <a:r>
              <a:rPr lang="ar-SA" dirty="0" err="1" smtClean="0"/>
              <a:t>8 %</a:t>
            </a:r>
            <a:endParaRPr lang="ar-SA" dirty="0" smtClean="0"/>
          </a:p>
          <a:p>
            <a:pPr>
              <a:buFont typeface="Wingdings" pitchFamily="2" charset="2"/>
              <a:buChar char="v"/>
            </a:pPr>
            <a:r>
              <a:rPr lang="ar-SA" dirty="0" smtClean="0"/>
              <a:t>أسھم عادیة بنسبة </a:t>
            </a:r>
            <a:r>
              <a:rPr lang="ar-SA" dirty="0" err="1" smtClean="0"/>
              <a:t>60 </a:t>
            </a:r>
            <a:r>
              <a:rPr lang="ar-SA" dirty="0" smtClean="0"/>
              <a:t>%                  تكلفة بعد </a:t>
            </a:r>
            <a:r>
              <a:rPr lang="ar-SA" dirty="0" err="1" smtClean="0"/>
              <a:t>الضریبة </a:t>
            </a:r>
            <a:r>
              <a:rPr lang="ar-SA" dirty="0" smtClean="0"/>
              <a:t>= </a:t>
            </a:r>
            <a:r>
              <a:rPr lang="ar-SA" dirty="0" err="1" smtClean="0"/>
              <a:t>12%</a:t>
            </a:r>
            <a:endParaRPr lang="ar-SA" dirty="0" smtClean="0"/>
          </a:p>
          <a:p>
            <a:r>
              <a:rPr lang="ar-SA" dirty="0" smtClean="0"/>
              <a:t>بتطبيق </a:t>
            </a:r>
            <a:r>
              <a:rPr lang="ar-SA" dirty="0" err="1" smtClean="0"/>
              <a:t>المعادلة:</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457200" y="4495800"/>
            <a:ext cx="7334250" cy="92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ملاحظة:</a:t>
            </a:r>
            <a:endParaRPr lang="en-US" dirty="0"/>
          </a:p>
        </p:txBody>
      </p:sp>
      <p:sp>
        <p:nvSpPr>
          <p:cNvPr id="3" name="عنصر نائب للمحتوى 2"/>
          <p:cNvSpPr>
            <a:spLocks noGrp="1"/>
          </p:cNvSpPr>
          <p:nvPr>
            <p:ph sz="half" idx="13"/>
          </p:nvPr>
        </p:nvSpPr>
        <p:spPr>
          <a:xfrm>
            <a:off x="381000" y="1600201"/>
            <a:ext cx="9033362" cy="4525963"/>
          </a:xfrm>
        </p:spPr>
        <p:txBody>
          <a:bodyPr/>
          <a:lstStyle/>
          <a:p>
            <a:pPr>
              <a:buFont typeface="Wingdings" pitchFamily="2" charset="2"/>
              <a:buChar char="q"/>
            </a:pPr>
            <a:r>
              <a:rPr lang="ar-SA" dirty="0" smtClean="0"/>
              <a:t> لنفترض بأن المشروع الذي سوف يتم تمويله بهذه المصادر سوف يحقق عائد متوقع يقدر </a:t>
            </a:r>
            <a:r>
              <a:rPr lang="ar-SA" dirty="0" err="1" smtClean="0"/>
              <a:t>بـ</a:t>
            </a:r>
            <a:r>
              <a:rPr lang="ar-SA" dirty="0" smtClean="0"/>
              <a:t> </a:t>
            </a:r>
            <a:r>
              <a:rPr lang="ar-SA" dirty="0" err="1" smtClean="0"/>
              <a:t>10%</a:t>
            </a:r>
            <a:r>
              <a:rPr lang="ar-SA" dirty="0" smtClean="0"/>
              <a:t> </a:t>
            </a:r>
          </a:p>
          <a:p>
            <a:pPr>
              <a:buFont typeface="Wingdings" pitchFamily="2" charset="2"/>
              <a:buChar char="q"/>
            </a:pPr>
            <a:r>
              <a:rPr lang="ar-SA" dirty="0" smtClean="0"/>
              <a:t>هل سوف نقبل المشروع أم </a:t>
            </a:r>
            <a:r>
              <a:rPr lang="ar-SA" dirty="0" err="1" smtClean="0"/>
              <a:t>نرفضة؟</a:t>
            </a:r>
            <a:r>
              <a:rPr lang="ar-SA" dirty="0" smtClean="0"/>
              <a:t> </a:t>
            </a:r>
          </a:p>
          <a:p>
            <a:pPr>
              <a:buFont typeface="Wingdings" pitchFamily="2" charset="2"/>
              <a:buChar char="q"/>
            </a:pPr>
            <a:endParaRPr lang="ar-SA" dirty="0" smtClean="0"/>
          </a:p>
          <a:p>
            <a:pPr>
              <a:buFont typeface="Wingdings" pitchFamily="2" charset="2"/>
              <a:buChar char="q"/>
            </a:pPr>
            <a:r>
              <a:rPr lang="ar-SA" dirty="0" err="1" smtClean="0"/>
              <a:t>الجواب </a:t>
            </a:r>
            <a:r>
              <a:rPr lang="ar-SA" dirty="0" smtClean="0"/>
              <a:t>: نعم نقبل المشروع لأن العائد المتوقع من المشروع أكبر من التكلفة المتوسطة المرجحة لرأس </a:t>
            </a:r>
            <a:r>
              <a:rPr lang="ar-SA" dirty="0" err="1" smtClean="0"/>
              <a:t>المال.</a:t>
            </a:r>
            <a:r>
              <a:rPr lang="ar-SA" dirty="0" smtClean="0"/>
              <a:t> </a:t>
            </a:r>
          </a:p>
          <a:p>
            <a:pPr>
              <a:buFont typeface="Wingdings" pitchFamily="2" charset="2"/>
              <a:buChar char="q"/>
            </a:pPr>
            <a:endParaRPr lang="ar-SA" dirty="0" smtClean="0"/>
          </a:p>
          <a:p>
            <a:pPr>
              <a:buFont typeface="Wingdings" pitchFamily="2" charset="2"/>
              <a:buChar char="q"/>
            </a:pPr>
            <a:r>
              <a:rPr lang="ar-SA" dirty="0" err="1" smtClean="0"/>
              <a:t>10%</a:t>
            </a:r>
            <a:r>
              <a:rPr lang="ar-SA" dirty="0" smtClean="0"/>
              <a:t> </a:t>
            </a:r>
            <a:r>
              <a:rPr lang="en-US" dirty="0" smtClean="0"/>
              <a:t>&lt; </a:t>
            </a:r>
            <a:r>
              <a:rPr lang="ar-SA" dirty="0" smtClean="0"/>
              <a:t> </a:t>
            </a:r>
            <a:r>
              <a:rPr lang="ar-SA" dirty="0" err="1" smtClean="0"/>
              <a:t>9.5%</a:t>
            </a:r>
            <a:r>
              <a:rPr lang="ar-SA" dirty="0" smtClean="0"/>
              <a:t> </a:t>
            </a:r>
            <a:endParaRPr lang="en-US"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213</TotalTime>
  <Words>1627</Words>
  <Application>Microsoft Office PowerPoint</Application>
  <PresentationFormat>A4 Paper (210x297 mm)‎</PresentationFormat>
  <Paragraphs>250</Paragraphs>
  <Slides>32</Slides>
  <Notes>1</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فورم لكلية ادارة الاعمال</vt:lpstr>
      <vt:lpstr>الشريحة 1</vt:lpstr>
      <vt:lpstr>المحاضرة الثانية عشر</vt:lpstr>
      <vt:lpstr>لمحة عامة: </vt:lpstr>
      <vt:lpstr>تكلفة رأس المال: </vt:lpstr>
      <vt:lpstr>مثال:</vt:lpstr>
      <vt:lpstr>العوامل المحددة لتكلفة رأس المال:</vt:lpstr>
      <vt:lpstr>تابع:</vt:lpstr>
      <vt:lpstr>افتراضات حساب تكلفة رأس المال:</vt:lpstr>
      <vt:lpstr>حساب تكلفة عناصر رأس المال:</vt:lpstr>
      <vt:lpstr>تكلفة الدین ( القروض والسندات ) :</vt:lpstr>
      <vt:lpstr>تابع:</vt:lpstr>
      <vt:lpstr>معادلات مبسطة تقریبیة لحساب تكلفة السندات:</vt:lpstr>
      <vt:lpstr>تابع:</vt:lpstr>
      <vt:lpstr>مثال: </vt:lpstr>
      <vt:lpstr>الحل:</vt:lpstr>
      <vt:lpstr>تابع: </vt:lpstr>
      <vt:lpstr>تابع </vt:lpstr>
      <vt:lpstr>المعادلة المبسطة والتقریبیة لحساب تكلفة الدین في حالة الدفعات المتساویة :</vt:lpstr>
      <vt:lpstr>مثال: </vt:lpstr>
      <vt:lpstr>الحل </vt:lpstr>
      <vt:lpstr>تكلفة الأسھم الممتازة:</vt:lpstr>
      <vt:lpstr>تابع: </vt:lpstr>
      <vt:lpstr>مثال:</vt:lpstr>
      <vt:lpstr>الحل:</vt:lpstr>
      <vt:lpstr>حساب تكلفة الأسھم الممتازة في حالة وجود تكلفة إصدار:</vt:lpstr>
      <vt:lpstr>تكلفة حقوق الملكية: </vt:lpstr>
      <vt:lpstr>مثال</vt:lpstr>
      <vt:lpstr>تكلفة الارباح المحتجزة: </vt:lpstr>
      <vt:lpstr>التكلفة المتوسطة المرجحة لرأس المال: </vt:lpstr>
      <vt:lpstr>مثال:</vt:lpstr>
      <vt:lpstr>ملاحظة:</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Abdullah</dc:creator>
  <cp:lastModifiedBy>kfu</cp:lastModifiedBy>
  <cp:revision>44</cp:revision>
  <dcterms:created xsi:type="dcterms:W3CDTF">2014-04-06T17:49:24Z</dcterms:created>
  <dcterms:modified xsi:type="dcterms:W3CDTF">2014-04-09T09:04:34Z</dcterms:modified>
</cp:coreProperties>
</file>