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10" r:id="rId3"/>
    <p:sldId id="311" r:id="rId4"/>
    <p:sldId id="312" r:id="rId5"/>
    <p:sldId id="314" r:id="rId6"/>
    <p:sldId id="313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7" d="100"/>
          <a:sy n="77" d="100"/>
        </p:scale>
        <p:origin x="-108" y="-3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مالية 2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 عشر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تقييم السندات والأسهم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err="1" smtClean="0">
                <a:solidFill>
                  <a:srgbClr val="FF0000"/>
                </a:solidFill>
              </a:rPr>
              <a:t>یھدف </a:t>
            </a:r>
            <a:r>
              <a:rPr lang="ar-SA" dirty="0" smtClean="0">
                <a:solidFill>
                  <a:srgbClr val="FF0000"/>
                </a:solidFill>
              </a:rPr>
              <a:t>ھذا الفصل </a:t>
            </a:r>
            <a:r>
              <a:rPr lang="ar-SA" dirty="0" err="1" smtClean="0">
                <a:solidFill>
                  <a:srgbClr val="FF0000"/>
                </a:solidFill>
              </a:rPr>
              <a:t>إلى :</a:t>
            </a:r>
            <a:endParaRPr lang="ar-SA" dirty="0" smtClean="0">
              <a:solidFill>
                <a:srgbClr val="FF0000"/>
              </a:solidFill>
            </a:endParaRPr>
          </a:p>
          <a:p>
            <a:r>
              <a:rPr lang="ar-SA" dirty="0" smtClean="0"/>
              <a:t>√ توضح كیفیة استخدام </a:t>
            </a:r>
            <a:r>
              <a:rPr lang="ar-SA" dirty="0" err="1" smtClean="0"/>
              <a:t>مف</a:t>
            </a:r>
            <a:r>
              <a:rPr lang="ar-SA" dirty="0" smtClean="0"/>
              <a:t>ھ</a:t>
            </a:r>
            <a:r>
              <a:rPr lang="ar-SA" dirty="0" err="1" smtClean="0"/>
              <a:t>وم</a:t>
            </a:r>
            <a:r>
              <a:rPr lang="ar-SA" dirty="0" smtClean="0"/>
              <a:t> القیمة الزمنیة للنقود في تقویم السندات والأسھم</a:t>
            </a:r>
          </a:p>
          <a:p>
            <a:r>
              <a:rPr lang="ar-SA" dirty="0" smtClean="0"/>
              <a:t>√ تحدید التدفقات المرتبطة بالسندات</a:t>
            </a:r>
          </a:p>
          <a:p>
            <a:r>
              <a:rPr lang="ar-SA" dirty="0" smtClean="0"/>
              <a:t>√ تقویم التدفقات النقدیة المرتبطة بالسندات باستخدام أسلوب خصم التدفقات النقدیة</a:t>
            </a:r>
          </a:p>
          <a:p>
            <a:r>
              <a:rPr lang="ar-SA" dirty="0" smtClean="0"/>
              <a:t>√ تحدید التدفقات النقدیة المرتبطة بالأسھم</a:t>
            </a:r>
          </a:p>
          <a:p>
            <a:r>
              <a:rPr lang="ar-SA" dirty="0" smtClean="0"/>
              <a:t>√ تقویم التدفقات النقدیة للأسھم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لمحة عامة: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تقويم السندات: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296400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 تتمیز السندات بسھ</a:t>
            </a:r>
            <a:r>
              <a:rPr lang="ar-SA" dirty="0" err="1" smtClean="0"/>
              <a:t>ولة</a:t>
            </a:r>
            <a:r>
              <a:rPr lang="ar-SA" dirty="0" smtClean="0"/>
              <a:t> تقویمھا مقارنة بالأوراق المالیة الأخرى وذلك </a:t>
            </a:r>
            <a:r>
              <a:rPr lang="ar-SA" dirty="0" err="1" smtClean="0"/>
              <a:t>لس</a:t>
            </a:r>
            <a:r>
              <a:rPr lang="ar-SA" dirty="0" smtClean="0"/>
              <a:t>ھ</a:t>
            </a:r>
            <a:r>
              <a:rPr lang="ar-SA" dirty="0" err="1" smtClean="0"/>
              <a:t>ولة</a:t>
            </a:r>
            <a:endParaRPr lang="ar-SA" dirty="0" smtClean="0"/>
          </a:p>
          <a:p>
            <a:r>
              <a:rPr lang="ar-SA" dirty="0" smtClean="0"/>
              <a:t>تقدیر التدفقات النقدیة المرتبطة بھا</a:t>
            </a:r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 لتحدید قیمة السند لابد من توفر العناصر </a:t>
            </a:r>
            <a:r>
              <a:rPr lang="ar-SA" dirty="0" err="1" smtClean="0"/>
              <a:t>التالیة:</a:t>
            </a:r>
            <a:r>
              <a:rPr lang="ar-SA" dirty="0" smtClean="0"/>
              <a:t> </a:t>
            </a:r>
          </a:p>
          <a:p>
            <a:r>
              <a:rPr lang="ar-SA" dirty="0" smtClean="0"/>
              <a:t>- عدد الفترات المتبقیة لانقضاء أجل السند</a:t>
            </a:r>
          </a:p>
          <a:p>
            <a:r>
              <a:rPr lang="ar-SA" dirty="0" smtClean="0"/>
              <a:t>- القیمة </a:t>
            </a:r>
            <a:r>
              <a:rPr lang="ar-SA" dirty="0" err="1" smtClean="0"/>
              <a:t>الإسمیة</a:t>
            </a:r>
            <a:r>
              <a:rPr lang="ar-SA" dirty="0" smtClean="0"/>
              <a:t> للسند</a:t>
            </a:r>
          </a:p>
          <a:p>
            <a:r>
              <a:rPr lang="ar-SA" dirty="0" smtClean="0"/>
              <a:t>- معدل الفائدة الاسمي</a:t>
            </a:r>
          </a:p>
          <a:p>
            <a:r>
              <a:rPr lang="ar-SA" dirty="0" smtClean="0"/>
              <a:t>- معدل الفائدة السوقي على السندات </a:t>
            </a:r>
            <a:r>
              <a:rPr lang="ar-SA" dirty="0" err="1" smtClean="0"/>
              <a:t>المشاب</a:t>
            </a:r>
            <a:r>
              <a:rPr lang="ar-SA" dirty="0" smtClean="0"/>
              <a:t>ھة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dirty="0" smtClean="0"/>
              <a:t>ویمكن حساب قیمة السند بالصیغة </a:t>
            </a:r>
            <a:r>
              <a:rPr lang="ar-SA" sz="2800" dirty="0" err="1" smtClean="0"/>
              <a:t>التالیة :</a:t>
            </a:r>
            <a:endParaRPr lang="ar-SA" sz="2800" dirty="0" smtClean="0"/>
          </a:p>
          <a:p>
            <a:r>
              <a:rPr lang="ar-SA" sz="2800" dirty="0" err="1" smtClean="0">
                <a:solidFill>
                  <a:srgbClr val="FF0000"/>
                </a:solidFill>
              </a:rPr>
              <a:t>حيث:</a:t>
            </a:r>
            <a:endParaRPr lang="ar-SA" sz="2800" dirty="0" smtClean="0">
              <a:solidFill>
                <a:srgbClr val="FF0000"/>
              </a:solidFill>
            </a:endParaRPr>
          </a:p>
          <a:p>
            <a:pPr rtl="1"/>
            <a:r>
              <a:rPr lang="en-US" sz="2800" dirty="0" smtClean="0"/>
              <a:t>PVB</a:t>
            </a:r>
            <a:r>
              <a:rPr lang="ar-SA" sz="2800" dirty="0" smtClean="0"/>
              <a:t>= القیمة الحالیة للسند</a:t>
            </a:r>
          </a:p>
          <a:p>
            <a:pPr rtl="1"/>
            <a:r>
              <a:rPr lang="en-US" sz="2800" dirty="0" smtClean="0"/>
              <a:t>I</a:t>
            </a:r>
            <a:r>
              <a:rPr lang="ar-SA" sz="2800" dirty="0" smtClean="0"/>
              <a:t>= قيمة الفائدة </a:t>
            </a:r>
            <a:r>
              <a:rPr lang="ar-SA" sz="2800" dirty="0" err="1" smtClean="0"/>
              <a:t>الأسمية</a:t>
            </a:r>
            <a:r>
              <a:rPr lang="ar-SA" sz="2800" dirty="0" smtClean="0"/>
              <a:t> </a:t>
            </a:r>
            <a:r>
              <a:rPr lang="ar-SA" sz="2800" dirty="0" err="1" smtClean="0"/>
              <a:t>= </a:t>
            </a:r>
            <a:r>
              <a:rPr lang="ar-SA" sz="2800" dirty="0" smtClean="0"/>
              <a:t>(معدل الفائدة </a:t>
            </a:r>
            <a:r>
              <a:rPr lang="ar-SA" sz="2800" dirty="0" err="1" smtClean="0"/>
              <a:t>الاسمي </a:t>
            </a:r>
            <a:r>
              <a:rPr lang="ar-SA" sz="2800" dirty="0" smtClean="0"/>
              <a:t>* قيمة السند </a:t>
            </a:r>
            <a:r>
              <a:rPr lang="ar-SA" sz="2800" dirty="0" err="1" smtClean="0"/>
              <a:t>الاسمية )</a:t>
            </a:r>
            <a:endParaRPr lang="en-US" sz="2800" dirty="0" smtClean="0"/>
          </a:p>
          <a:p>
            <a:pPr rtl="1"/>
            <a:r>
              <a:rPr lang="en-US" sz="2800" dirty="0" err="1" smtClean="0"/>
              <a:t>Pn</a:t>
            </a:r>
            <a:r>
              <a:rPr lang="ar-SA" sz="2800" dirty="0" smtClean="0"/>
              <a:t>= القيمة </a:t>
            </a:r>
            <a:r>
              <a:rPr lang="ar-SA" sz="2800" dirty="0" err="1" smtClean="0"/>
              <a:t>الأسمية</a:t>
            </a:r>
            <a:r>
              <a:rPr lang="ar-SA" sz="2800" dirty="0" smtClean="0"/>
              <a:t> للسند </a:t>
            </a:r>
            <a:endParaRPr lang="en-US" sz="2800" dirty="0" smtClean="0"/>
          </a:p>
          <a:p>
            <a:pPr rtl="1"/>
            <a:r>
              <a:rPr lang="en-US" sz="2800" dirty="0" smtClean="0"/>
              <a:t>R</a:t>
            </a:r>
            <a:r>
              <a:rPr lang="ar-SA" sz="2800" dirty="0" smtClean="0"/>
              <a:t>= معدل العائد المطلوب على </a:t>
            </a:r>
            <a:r>
              <a:rPr lang="ar-SA" sz="2800" dirty="0" err="1" smtClean="0"/>
              <a:t>الإستثمار</a:t>
            </a:r>
            <a:r>
              <a:rPr lang="ar-SA" sz="2800" dirty="0" smtClean="0"/>
              <a:t> في السند</a:t>
            </a:r>
            <a:endParaRPr lang="en-US" sz="2800" dirty="0" smtClean="0"/>
          </a:p>
          <a:p>
            <a:pPr rtl="1"/>
            <a:r>
              <a:rPr lang="en-US" sz="2800" dirty="0" smtClean="0"/>
              <a:t>N</a:t>
            </a:r>
            <a:r>
              <a:rPr lang="ar-SA" sz="2800" dirty="0" smtClean="0"/>
              <a:t>= عدد الفترات حتى </a:t>
            </a:r>
            <a:r>
              <a:rPr lang="ar-SA" sz="2800" dirty="0" err="1" smtClean="0"/>
              <a:t>الإستحقاق</a:t>
            </a:r>
            <a:endParaRPr lang="en-US" sz="2800" dirty="0" smtClean="0"/>
          </a:p>
          <a:p>
            <a:pPr rtl="1"/>
            <a:r>
              <a:rPr lang="en-US" sz="2800" dirty="0" smtClean="0"/>
              <a:t>T</a:t>
            </a:r>
            <a:r>
              <a:rPr lang="ar-SA" sz="2800" dirty="0" smtClean="0"/>
              <a:t>= الفترات وتتراوح من 1 حتى </a:t>
            </a:r>
            <a:r>
              <a:rPr lang="en-US" sz="2800" dirty="0" smtClean="0"/>
              <a:t>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43529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مثال: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296400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 ترغب شركة بالحصول على مبلغ تمويلي باستخدام السندات وقدره 1000 ريال </a:t>
            </a:r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 معدل الفائدة </a:t>
            </a:r>
            <a:r>
              <a:rPr lang="ar-SA" dirty="0" err="1" smtClean="0"/>
              <a:t>الأسمي</a:t>
            </a:r>
            <a:r>
              <a:rPr lang="ar-SA" dirty="0" smtClean="0"/>
              <a:t> على </a:t>
            </a:r>
            <a:r>
              <a:rPr lang="ar-SA" dirty="0" err="1" smtClean="0"/>
              <a:t>السندات </a:t>
            </a:r>
            <a:r>
              <a:rPr lang="ar-SA" dirty="0" smtClean="0"/>
              <a:t>= </a:t>
            </a:r>
            <a:r>
              <a:rPr lang="ar-SA" dirty="0" err="1" smtClean="0"/>
              <a:t>10%</a:t>
            </a:r>
            <a:r>
              <a:rPr lang="ar-SA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فترة الاستحقاق لهذه السندات هي 10 سنوات </a:t>
            </a:r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معدل العائد المطلوب </a:t>
            </a:r>
            <a:r>
              <a:rPr lang="ar-SA" dirty="0" err="1" smtClean="0"/>
              <a:t>10%</a:t>
            </a:r>
            <a:r>
              <a:rPr lang="ar-SA" dirty="0" smtClean="0"/>
              <a:t> </a:t>
            </a:r>
          </a:p>
          <a:p>
            <a:pPr>
              <a:buFont typeface="Wingdings" pitchFamily="2" charset="2"/>
              <a:buChar char="q"/>
            </a:pPr>
            <a:endParaRPr lang="ar-SA" dirty="0" smtClean="0"/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المطلوب: ما هي القيمة الحقيقة لهذا </a:t>
            </a:r>
            <a:r>
              <a:rPr lang="ar-SA" dirty="0" err="1" smtClean="0"/>
              <a:t>السند </a:t>
            </a:r>
            <a:r>
              <a:rPr lang="ar-SA" dirty="0" smtClean="0"/>
              <a:t>(القيمة الحالية</a:t>
            </a:r>
            <a:r>
              <a:rPr lang="ar-SA" dirty="0" err="1" smtClean="0"/>
              <a:t>)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الحل: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9144000" cy="45259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sz="2400" dirty="0" smtClean="0"/>
              <a:t>حساب قيمة الفائدة= </a:t>
            </a:r>
            <a:r>
              <a:rPr lang="ar-SA" sz="2400" dirty="0" err="1" smtClean="0"/>
              <a:t>1000 </a:t>
            </a:r>
            <a:r>
              <a:rPr lang="ar-SA" sz="2400" dirty="0" smtClean="0"/>
              <a:t>* </a:t>
            </a:r>
            <a:r>
              <a:rPr lang="ar-SA" sz="2400" dirty="0" err="1" smtClean="0"/>
              <a:t>0.1 </a:t>
            </a:r>
            <a:r>
              <a:rPr lang="ar-SA" sz="2400" dirty="0" smtClean="0"/>
              <a:t>= 100 ريال سنويا </a:t>
            </a:r>
          </a:p>
          <a:p>
            <a:pPr>
              <a:buFont typeface="Wingdings" pitchFamily="2" charset="2"/>
              <a:buChar char="§"/>
            </a:pPr>
            <a:r>
              <a:rPr lang="ar-SA" sz="2400" dirty="0" smtClean="0"/>
              <a:t>اذا عدد الدفعات 10 دفعات متساوية </a:t>
            </a:r>
          </a:p>
          <a:p>
            <a:endParaRPr lang="ar-SA" sz="2400" dirty="0" smtClean="0"/>
          </a:p>
          <a:p>
            <a:pPr>
              <a:buFont typeface="Wingdings" pitchFamily="2" charset="2"/>
              <a:buChar char="§"/>
            </a:pPr>
            <a:r>
              <a:rPr lang="ar-SA" sz="2400" dirty="0" smtClean="0"/>
              <a:t>بتطبيق المعادلة </a:t>
            </a:r>
            <a:r>
              <a:rPr lang="ar-SA" sz="2400" dirty="0" err="1" smtClean="0"/>
              <a:t>السابقة:</a:t>
            </a:r>
            <a:endParaRPr lang="ar-SA" sz="2400" dirty="0" smtClean="0"/>
          </a:p>
          <a:p>
            <a:r>
              <a:rPr lang="ar-SA" sz="2400" dirty="0" err="1" smtClean="0"/>
              <a:t>ملاحظة :</a:t>
            </a:r>
            <a:endParaRPr lang="ar-SA" sz="2400" dirty="0" smtClean="0"/>
          </a:p>
          <a:p>
            <a:pPr>
              <a:buFont typeface="Wingdings" pitchFamily="2" charset="2"/>
              <a:buChar char="ü"/>
            </a:pPr>
            <a:r>
              <a:rPr lang="ar-SA" sz="2400" dirty="0" smtClean="0"/>
              <a:t> التدفقات </a:t>
            </a:r>
            <a:r>
              <a:rPr lang="ar-SA" sz="2400" dirty="0" err="1" smtClean="0"/>
              <a:t>النقدية </a:t>
            </a:r>
            <a:r>
              <a:rPr lang="ar-SA" sz="2400" dirty="0" smtClean="0"/>
              <a:t>(الفوائد) من سنة 1 الى 10 </a:t>
            </a:r>
            <a:r>
              <a:rPr lang="ar-SA" sz="2400" dirty="0" err="1" smtClean="0"/>
              <a:t>منتظمة </a:t>
            </a:r>
            <a:r>
              <a:rPr lang="ar-SA" sz="2400" dirty="0" smtClean="0"/>
              <a:t>(100 ريال) ويستخدم لها جدول </a:t>
            </a:r>
            <a:r>
              <a:rPr lang="ar-SA" sz="2400" dirty="0" err="1" smtClean="0"/>
              <a:t>رقم </a:t>
            </a:r>
            <a:r>
              <a:rPr lang="ar-SA" sz="2400" dirty="0" smtClean="0"/>
              <a:t>(4</a:t>
            </a:r>
            <a:r>
              <a:rPr lang="ar-SA" sz="2400" dirty="0" err="1" smtClean="0"/>
              <a:t>)</a:t>
            </a:r>
            <a:r>
              <a:rPr lang="ar-SA" sz="24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sz="2400" dirty="0" smtClean="0"/>
              <a:t>قيمة السند نهاية افترة 1000 ريال ويستخدم له جدول </a:t>
            </a:r>
            <a:r>
              <a:rPr lang="ar-SA" sz="2400" dirty="0" err="1" smtClean="0"/>
              <a:t>رقم </a:t>
            </a:r>
            <a:r>
              <a:rPr lang="ar-SA" sz="2400" dirty="0" smtClean="0"/>
              <a:t>(3</a:t>
            </a:r>
            <a:r>
              <a:rPr lang="ar-SA" sz="2400" dirty="0" err="1" smtClean="0"/>
              <a:t>)</a:t>
            </a:r>
            <a:r>
              <a:rPr lang="ar-SA" sz="24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ar-SA" sz="2400" dirty="0" smtClean="0"/>
              <a:t>قيمة </a:t>
            </a:r>
            <a:r>
              <a:rPr lang="ar-SA" sz="2400" dirty="0" err="1" smtClean="0"/>
              <a:t>السند = (100 </a:t>
            </a:r>
            <a:r>
              <a:rPr lang="ar-SA" sz="2400" dirty="0" smtClean="0"/>
              <a:t>* 6.144</a:t>
            </a:r>
            <a:r>
              <a:rPr lang="ar-SA" sz="2400" dirty="0" err="1" smtClean="0"/>
              <a:t>) + </a:t>
            </a:r>
            <a:r>
              <a:rPr lang="ar-SA" sz="2400" dirty="0" smtClean="0"/>
              <a:t>( </a:t>
            </a:r>
            <a:r>
              <a:rPr lang="ar-SA" sz="2400" dirty="0" err="1" smtClean="0"/>
              <a:t>1000 </a:t>
            </a:r>
            <a:r>
              <a:rPr lang="ar-SA" sz="2400" dirty="0" smtClean="0"/>
              <a:t>* 0.3855)= 1000 ريال </a:t>
            </a:r>
            <a:endParaRPr lang="en-US" sz="240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514600"/>
            <a:ext cx="52578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ملاحظات: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296400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ar-SA" dirty="0" smtClean="0"/>
              <a:t> اذا كان معدل العائد </a:t>
            </a:r>
            <a:r>
              <a:rPr lang="ar-SA" dirty="0" err="1" smtClean="0"/>
              <a:t>المطلوب </a:t>
            </a:r>
            <a:r>
              <a:rPr lang="ar-SA" dirty="0" smtClean="0"/>
              <a:t>= معدل الفائدة </a:t>
            </a:r>
            <a:r>
              <a:rPr lang="ar-SA" dirty="0" err="1" smtClean="0"/>
              <a:t>الاسمية :</a:t>
            </a:r>
            <a:endParaRPr lang="ar-SA" dirty="0" smtClean="0"/>
          </a:p>
          <a:p>
            <a:r>
              <a:rPr lang="ar-SA" dirty="0" smtClean="0"/>
              <a:t>فإن  قيمة السند </a:t>
            </a:r>
            <a:r>
              <a:rPr lang="ar-SA" dirty="0" err="1" smtClean="0"/>
              <a:t>الحالية </a:t>
            </a:r>
            <a:r>
              <a:rPr lang="ar-SA" dirty="0" smtClean="0"/>
              <a:t>= قيمة السند </a:t>
            </a:r>
            <a:r>
              <a:rPr lang="ar-SA" dirty="0" err="1" smtClean="0"/>
              <a:t>الأسمية</a:t>
            </a:r>
            <a:r>
              <a:rPr lang="ar-SA" dirty="0" smtClean="0"/>
              <a:t> </a:t>
            </a:r>
            <a:r>
              <a:rPr lang="ar-SA" dirty="0" err="1" smtClean="0"/>
              <a:t>.</a:t>
            </a:r>
            <a:endParaRPr lang="ar-SA" dirty="0" smtClean="0"/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 اذا كان معدل العائد المطلوب </a:t>
            </a:r>
            <a:r>
              <a:rPr lang="en-US" dirty="0" smtClean="0"/>
              <a:t>&lt; </a:t>
            </a:r>
            <a:r>
              <a:rPr lang="ar-SA" dirty="0" smtClean="0"/>
              <a:t> معدل الفائدة </a:t>
            </a:r>
            <a:r>
              <a:rPr lang="ar-SA" dirty="0" err="1" smtClean="0"/>
              <a:t>الأسمي</a:t>
            </a:r>
            <a:r>
              <a:rPr lang="ar-SA" dirty="0" smtClean="0"/>
              <a:t> </a:t>
            </a:r>
            <a:r>
              <a:rPr lang="ar-SA" dirty="0" err="1" smtClean="0"/>
              <a:t>:</a:t>
            </a:r>
            <a:endParaRPr lang="ar-SA" dirty="0" smtClean="0"/>
          </a:p>
          <a:p>
            <a:r>
              <a:rPr lang="ar-SA" dirty="0" smtClean="0"/>
              <a:t>يباع السند بخصم أي القيمة الحالية </a:t>
            </a:r>
            <a:r>
              <a:rPr lang="en-US" dirty="0" smtClean="0"/>
              <a:t>&gt;</a:t>
            </a:r>
            <a:r>
              <a:rPr lang="ar-SA" dirty="0" smtClean="0"/>
              <a:t> القيمة </a:t>
            </a:r>
            <a:r>
              <a:rPr lang="ar-SA" dirty="0" err="1" smtClean="0"/>
              <a:t>الأسمية</a:t>
            </a:r>
            <a:r>
              <a:rPr lang="ar-SA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ar-SA" dirty="0" smtClean="0"/>
              <a:t> اذا كان معدل العائد المطلوب </a:t>
            </a:r>
            <a:r>
              <a:rPr lang="en-US" dirty="0" smtClean="0"/>
              <a:t>&gt; </a:t>
            </a:r>
            <a:r>
              <a:rPr lang="ar-SA" dirty="0" smtClean="0"/>
              <a:t> معدل الفائدة </a:t>
            </a:r>
            <a:r>
              <a:rPr lang="ar-SA" dirty="0" err="1" smtClean="0"/>
              <a:t>الأسمي</a:t>
            </a:r>
            <a:r>
              <a:rPr lang="ar-SA" dirty="0" smtClean="0"/>
              <a:t> </a:t>
            </a:r>
          </a:p>
          <a:p>
            <a:r>
              <a:rPr lang="ar-SA" dirty="0" smtClean="0"/>
              <a:t>يباع السند بعلاوة أي القيمة الحالية </a:t>
            </a:r>
            <a:r>
              <a:rPr lang="en-US" dirty="0" smtClean="0"/>
              <a:t>&lt; </a:t>
            </a:r>
            <a:r>
              <a:rPr lang="ar-SA" dirty="0" smtClean="0"/>
              <a:t> القيمة </a:t>
            </a:r>
            <a:r>
              <a:rPr lang="ar-SA" dirty="0" err="1" smtClean="0"/>
              <a:t>الأسمية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تقويم الاسهم </a:t>
            </a:r>
            <a:r>
              <a:rPr lang="ar-SA" dirty="0" err="1" smtClean="0"/>
              <a:t>الممتازة: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220200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r-SA" dirty="0" smtClean="0"/>
              <a:t> تتشابه الأسھم </a:t>
            </a:r>
            <a:r>
              <a:rPr lang="ar-SA" dirty="0" err="1" smtClean="0"/>
              <a:t>الممتازه</a:t>
            </a:r>
            <a:r>
              <a:rPr lang="ar-SA" dirty="0" smtClean="0"/>
              <a:t> مع السندات في أنھا تحمل عائدا ثابتا</a:t>
            </a:r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لا یشارك حملة الأسھم الممتازة في إدارة </a:t>
            </a:r>
            <a:r>
              <a:rPr lang="ar-SA" dirty="0" err="1" smtClean="0"/>
              <a:t>الشركة </a:t>
            </a:r>
            <a:r>
              <a:rPr lang="ar-SA" dirty="0" smtClean="0"/>
              <a:t>( من خلال الجمعیة العمومیة</a:t>
            </a:r>
            <a:r>
              <a:rPr lang="ar-SA" dirty="0" err="1" smtClean="0"/>
              <a:t>)</a:t>
            </a:r>
            <a:endParaRPr lang="ar-SA" dirty="0" smtClean="0"/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للأسھم الممتازة أولويةھ في الأرباح الموزعة عن الأسھم العادیة</a:t>
            </a:r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للأسھم الممتازة أولویة عند تصفیة الشركة الموزعة عن الأسھم العادیة</a:t>
            </a:r>
          </a:p>
          <a:p>
            <a:pPr>
              <a:buFont typeface="Wingdings" pitchFamily="2" charset="2"/>
              <a:buChar char="q"/>
            </a:pPr>
            <a:r>
              <a:rPr lang="ar-SA" dirty="0" smtClean="0"/>
              <a:t>لیس للأسھم الممتازة موعد استحقاق مثلھا مثل الأسھم </a:t>
            </a:r>
            <a:r>
              <a:rPr lang="ar-SA" dirty="0" err="1" smtClean="0"/>
              <a:t>العادیة </a:t>
            </a:r>
            <a:r>
              <a:rPr lang="ar-SA" dirty="0" smtClean="0"/>
              <a:t>( </a:t>
            </a:r>
            <a:r>
              <a:rPr lang="ar-SA" dirty="0" err="1" smtClean="0"/>
              <a:t>أبدیة )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حساب قيمة الاسهم </a:t>
            </a:r>
            <a:r>
              <a:rPr lang="ar-SA" dirty="0" err="1" smtClean="0"/>
              <a:t>الممتازة: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296400" cy="4525963"/>
          </a:xfrm>
        </p:spPr>
        <p:txBody>
          <a:bodyPr/>
          <a:lstStyle/>
          <a:p>
            <a:r>
              <a:rPr lang="ar-SA" dirty="0" smtClean="0"/>
              <a:t>یتم حساب قیمة الأسھم </a:t>
            </a:r>
            <a:r>
              <a:rPr lang="ar-SA" dirty="0" err="1" smtClean="0"/>
              <a:t>الممتازه</a:t>
            </a:r>
            <a:r>
              <a:rPr lang="ar-SA" dirty="0" smtClean="0"/>
              <a:t> عن طریق خصم الأرباح المستحقة بالصیغة </a:t>
            </a:r>
            <a:r>
              <a:rPr lang="ar-SA" dirty="0" err="1" smtClean="0"/>
              <a:t>التالیة:</a:t>
            </a:r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en-US" dirty="0" smtClean="0"/>
              <a:t> PVP</a:t>
            </a:r>
            <a:r>
              <a:rPr lang="ar-SA" dirty="0" smtClean="0"/>
              <a:t>=القیمة الحالیة للأسھم الممتازة</a:t>
            </a:r>
            <a:endParaRPr lang="en-US" dirty="0" smtClean="0"/>
          </a:p>
          <a:p>
            <a:r>
              <a:rPr lang="en-US" dirty="0" smtClean="0"/>
              <a:t>D</a:t>
            </a:r>
            <a:r>
              <a:rPr lang="ar-SA" dirty="0" smtClean="0"/>
              <a:t>= الربح الموزع على </a:t>
            </a:r>
            <a:r>
              <a:rPr lang="ar-SA" dirty="0" err="1" smtClean="0"/>
              <a:t>الس</a:t>
            </a:r>
            <a:r>
              <a:rPr lang="ar-SA" dirty="0" smtClean="0"/>
              <a:t>ھم الممتاز</a:t>
            </a:r>
            <a:endParaRPr lang="en-US" dirty="0" smtClean="0"/>
          </a:p>
          <a:p>
            <a:r>
              <a:rPr lang="en-US" dirty="0" smtClean="0"/>
              <a:t>R</a:t>
            </a:r>
            <a:r>
              <a:rPr lang="ar-SA" dirty="0" smtClean="0"/>
              <a:t>= معدل العائد المطلوب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057400"/>
            <a:ext cx="18669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220200" cy="4525963"/>
          </a:xfrm>
        </p:spPr>
        <p:txBody>
          <a:bodyPr/>
          <a:lstStyle/>
          <a:p>
            <a:r>
              <a:rPr lang="ar-SA" dirty="0" err="1" smtClean="0"/>
              <a:t>مثال </a:t>
            </a:r>
            <a:r>
              <a:rPr lang="ar-SA" dirty="0" smtClean="0"/>
              <a:t>: إذا </a:t>
            </a:r>
            <a:r>
              <a:rPr lang="ar-SA" dirty="0" err="1" smtClean="0"/>
              <a:t>كانت :</a:t>
            </a:r>
            <a:endParaRPr lang="ar-SA" dirty="0" smtClean="0"/>
          </a:p>
          <a:p>
            <a:r>
              <a:rPr lang="ar-SA" dirty="0" smtClean="0"/>
              <a:t>- الأرباح الموزعة للأسھم الممتازة </a:t>
            </a:r>
            <a:r>
              <a:rPr lang="ar-SA" dirty="0" err="1" smtClean="0"/>
              <a:t>8 </a:t>
            </a:r>
            <a:r>
              <a:rPr lang="ar-SA" dirty="0" smtClean="0"/>
              <a:t>﷼ </a:t>
            </a:r>
            <a:r>
              <a:rPr lang="ar-SA" dirty="0" err="1" smtClean="0"/>
              <a:t>للس</a:t>
            </a:r>
            <a:r>
              <a:rPr lang="ar-SA" dirty="0" smtClean="0"/>
              <a:t>ھم</a:t>
            </a:r>
          </a:p>
          <a:p>
            <a:r>
              <a:rPr lang="ar-SA" dirty="0" smtClean="0"/>
              <a:t>- معدل العائد </a:t>
            </a:r>
            <a:r>
              <a:rPr lang="ar-SA" dirty="0" err="1" smtClean="0"/>
              <a:t>المطلوب </a:t>
            </a:r>
            <a:r>
              <a:rPr lang="ar-SA" dirty="0" smtClean="0"/>
              <a:t>= </a:t>
            </a:r>
            <a:r>
              <a:rPr lang="ar-SA" dirty="0" err="1" smtClean="0"/>
              <a:t>10%</a:t>
            </a:r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بتطبیق المعادلة السابقة فإن قیمة الأسھم </a:t>
            </a:r>
            <a:r>
              <a:rPr lang="ar-SA" dirty="0" err="1" smtClean="0"/>
              <a:t>الممتازة=</a:t>
            </a:r>
            <a:endParaRPr lang="ar-SA" dirty="0" smtClean="0"/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886200"/>
            <a:ext cx="58864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9067800" cy="4525963"/>
          </a:xfrm>
        </p:spPr>
        <p:txBody>
          <a:bodyPr/>
          <a:lstStyle/>
          <a:p>
            <a:r>
              <a:rPr lang="ar-SA" dirty="0" err="1" smtClean="0"/>
              <a:t>مثال :</a:t>
            </a:r>
            <a:endParaRPr lang="ar-SA" dirty="0" smtClean="0"/>
          </a:p>
          <a:p>
            <a:r>
              <a:rPr lang="ar-SA" dirty="0" smtClean="0"/>
              <a:t>- إذا كان السعر الحالي </a:t>
            </a:r>
            <a:r>
              <a:rPr lang="ar-SA" dirty="0" err="1" smtClean="0"/>
              <a:t>للس</a:t>
            </a:r>
            <a:r>
              <a:rPr lang="ar-SA" dirty="0" smtClean="0"/>
              <a:t>ھم </a:t>
            </a:r>
            <a:r>
              <a:rPr lang="ar-SA" dirty="0" err="1" smtClean="0"/>
              <a:t>الممتاز </a:t>
            </a:r>
            <a:r>
              <a:rPr lang="ar-SA" dirty="0" smtClean="0"/>
              <a:t>=  120 ريال</a:t>
            </a:r>
          </a:p>
          <a:p>
            <a:r>
              <a:rPr lang="ar-SA" dirty="0" smtClean="0"/>
              <a:t>- الأرباح </a:t>
            </a:r>
            <a:r>
              <a:rPr lang="ar-SA" dirty="0" err="1" smtClean="0"/>
              <a:t>الموزعة </a:t>
            </a:r>
            <a:r>
              <a:rPr lang="ar-SA" dirty="0" smtClean="0"/>
              <a:t>= </a:t>
            </a:r>
            <a:r>
              <a:rPr lang="ar-SA" dirty="0" err="1" smtClean="0"/>
              <a:t>10 </a:t>
            </a:r>
            <a:r>
              <a:rPr lang="ar-SA" dirty="0" smtClean="0"/>
              <a:t>﷼ </a:t>
            </a:r>
            <a:r>
              <a:rPr lang="ar-SA" dirty="0" err="1" smtClean="0"/>
              <a:t>للس</a:t>
            </a:r>
            <a:r>
              <a:rPr lang="ar-SA" dirty="0" smtClean="0"/>
              <a:t>ھم</a:t>
            </a:r>
          </a:p>
          <a:p>
            <a:r>
              <a:rPr lang="ar-SA" dirty="0" smtClean="0"/>
              <a:t>- </a:t>
            </a:r>
            <a:r>
              <a:rPr lang="ar-SA" dirty="0" err="1" smtClean="0"/>
              <a:t>المطلوب </a:t>
            </a:r>
            <a:r>
              <a:rPr lang="ar-SA" dirty="0" smtClean="0"/>
              <a:t>: ماھو معدل العائد المطلوب على </a:t>
            </a:r>
            <a:r>
              <a:rPr lang="ar-SA" dirty="0" err="1" smtClean="0"/>
              <a:t>السھم 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038600"/>
            <a:ext cx="64579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تقويم الأسهم </a:t>
            </a:r>
            <a:r>
              <a:rPr lang="ar-SA" dirty="0" err="1" smtClean="0"/>
              <a:t>العادية: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220200" cy="4525963"/>
          </a:xfrm>
        </p:spPr>
        <p:txBody>
          <a:bodyPr/>
          <a:lstStyle/>
          <a:p>
            <a:r>
              <a:rPr lang="ar-SA" sz="2400" dirty="0" smtClean="0"/>
              <a:t>من خصائص الأسهم </a:t>
            </a:r>
            <a:r>
              <a:rPr lang="ar-SA" sz="2400" dirty="0" err="1" smtClean="0"/>
              <a:t>العادية:</a:t>
            </a:r>
            <a:r>
              <a:rPr lang="ar-SA" sz="2400" dirty="0" smtClean="0"/>
              <a:t> </a:t>
            </a:r>
          </a:p>
          <a:p>
            <a:r>
              <a:rPr lang="ar-SA" sz="2400" dirty="0" smtClean="0"/>
              <a:t>١- التدفقات النقدیة للأسھم العادیة غیر معروفة مسبقا</a:t>
            </a:r>
          </a:p>
          <a:p>
            <a:r>
              <a:rPr lang="ar-SA" sz="2400" dirty="0" smtClean="0"/>
              <a:t>٢- فترة </a:t>
            </a:r>
            <a:r>
              <a:rPr lang="ar-SA" sz="2400" dirty="0" err="1" smtClean="0"/>
              <a:t>الإستحقاق</a:t>
            </a:r>
            <a:r>
              <a:rPr lang="ar-SA" sz="2400" dirty="0" smtClean="0"/>
              <a:t> على الأسھم العادیة غیر </a:t>
            </a:r>
            <a:r>
              <a:rPr lang="ar-SA" sz="2400" dirty="0" err="1" smtClean="0"/>
              <a:t>محددة </a:t>
            </a:r>
            <a:r>
              <a:rPr lang="ar-SA" sz="2400" dirty="0" smtClean="0"/>
              <a:t>( </a:t>
            </a:r>
            <a:r>
              <a:rPr lang="ar-SA" sz="2400" dirty="0" err="1" smtClean="0"/>
              <a:t>أبدیة )</a:t>
            </a:r>
            <a:endParaRPr lang="ar-SA" sz="2400" dirty="0" smtClean="0"/>
          </a:p>
          <a:p>
            <a:r>
              <a:rPr lang="ar-SA" sz="2400" dirty="0" smtClean="0"/>
              <a:t>٣- صعوبة تحدید معدل العائد المطلوب</a:t>
            </a:r>
          </a:p>
          <a:p>
            <a:r>
              <a:rPr lang="ar-SA" sz="2400" dirty="0" smtClean="0"/>
              <a:t>یمكن تقییم الأسھم العادیة بالصیغة </a:t>
            </a:r>
            <a:r>
              <a:rPr lang="ar-SA" sz="2400" dirty="0" err="1" smtClean="0"/>
              <a:t>التالیة :</a:t>
            </a:r>
            <a:endParaRPr lang="ar-SA" sz="2400" dirty="0" smtClean="0"/>
          </a:p>
          <a:p>
            <a:endParaRPr lang="ar-SA" sz="2400" dirty="0" smtClean="0"/>
          </a:p>
          <a:p>
            <a:r>
              <a:rPr lang="en-US" sz="2400" dirty="0" smtClean="0"/>
              <a:t>Po</a:t>
            </a:r>
            <a:r>
              <a:rPr lang="ar-SA" sz="2400" dirty="0" smtClean="0"/>
              <a:t>= </a:t>
            </a:r>
            <a:r>
              <a:rPr lang="ar-SA" sz="2400" dirty="0" err="1" smtClean="0"/>
              <a:t>سعرالسهم</a:t>
            </a:r>
            <a:r>
              <a:rPr lang="ar-SA" sz="2400" dirty="0" smtClean="0"/>
              <a:t> العادي</a:t>
            </a:r>
          </a:p>
          <a:p>
            <a:r>
              <a:rPr lang="en-US" sz="2400" dirty="0" smtClean="0"/>
              <a:t>D</a:t>
            </a:r>
            <a:r>
              <a:rPr lang="ar-SA" sz="2400" dirty="0" smtClean="0"/>
              <a:t>= الربح الموزع نهاية الفترة الأولى </a:t>
            </a:r>
          </a:p>
          <a:p>
            <a:r>
              <a:rPr lang="en-US" sz="2400" dirty="0" smtClean="0"/>
              <a:t>R</a:t>
            </a:r>
            <a:r>
              <a:rPr lang="ar-SA" sz="2400" dirty="0" smtClean="0"/>
              <a:t>= معدل العائد المطلوب على الاستثمار </a:t>
            </a:r>
          </a:p>
          <a:p>
            <a:endParaRPr lang="ar-SA" sz="2400" dirty="0" smtClean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819400"/>
            <a:ext cx="24193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033362" cy="4525963"/>
          </a:xfrm>
        </p:spPr>
        <p:txBody>
          <a:bodyPr/>
          <a:lstStyle/>
          <a:p>
            <a:r>
              <a:rPr lang="ar-SA" dirty="0" smtClean="0"/>
              <a:t>ويمكن تقييم السهم العادي اذا قرر المستثمر الاحتفاظ </a:t>
            </a:r>
            <a:r>
              <a:rPr lang="ar-SA" dirty="0" err="1" smtClean="0"/>
              <a:t>به</a:t>
            </a:r>
            <a:r>
              <a:rPr lang="ar-SA" dirty="0" smtClean="0"/>
              <a:t> </a:t>
            </a:r>
            <a:r>
              <a:rPr lang="ar-SA" dirty="0" err="1" smtClean="0"/>
              <a:t>للابد</a:t>
            </a:r>
            <a:r>
              <a:rPr lang="ar-SA" dirty="0" smtClean="0"/>
              <a:t> مع وجود نسبة نمو ثابتة للتدفقات النقدية المستقبلية بالصيغة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r>
              <a:rPr lang="ar-SA" altLang="en-US" b="1" dirty="0" smtClean="0"/>
              <a:t>القيمة الحالية للسهم العادي= عائد السهم في السنة </a:t>
            </a:r>
            <a:r>
              <a:rPr lang="ar-SA" altLang="en-US" b="1" dirty="0" err="1" smtClean="0"/>
              <a:t>الحالية*</a:t>
            </a:r>
            <a:r>
              <a:rPr lang="ar-SA" altLang="en-US" b="1" dirty="0" smtClean="0"/>
              <a:t>(1+نسبة النمو</a:t>
            </a:r>
            <a:r>
              <a:rPr lang="ar-SA" altLang="en-US" b="1" dirty="0" err="1" smtClean="0"/>
              <a:t>)/ </a:t>
            </a:r>
            <a:r>
              <a:rPr lang="ar-SA" altLang="en-US" b="1" dirty="0" smtClean="0"/>
              <a:t>(معدل العائد </a:t>
            </a:r>
            <a:r>
              <a:rPr lang="ar-SA" altLang="en-US" b="1" dirty="0" err="1" smtClean="0"/>
              <a:t>المطلوب </a:t>
            </a:r>
            <a:r>
              <a:rPr lang="ar-SA" altLang="en-US" b="1" dirty="0" smtClean="0"/>
              <a:t>– نسبة النمو الثابتة</a:t>
            </a:r>
            <a:r>
              <a:rPr lang="ar-SA" altLang="en-US" b="1" dirty="0" err="1" smtClean="0"/>
              <a:t>)</a:t>
            </a:r>
            <a:r>
              <a:rPr lang="ar-SA" dirty="0" smtClean="0"/>
              <a:t> 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مثال: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381000" y="1600201"/>
            <a:ext cx="9296400" cy="4525963"/>
          </a:xfrm>
        </p:spPr>
        <p:txBody>
          <a:bodyPr/>
          <a:lstStyle/>
          <a:p>
            <a:pPr>
              <a:buFontTx/>
              <a:buChar char="-"/>
            </a:pPr>
            <a:r>
              <a:rPr lang="ar-SA" dirty="0" smtClean="0"/>
              <a:t>اذا كان معدل  العائد المطلوب  لشركة ما هو </a:t>
            </a:r>
            <a:r>
              <a:rPr lang="ar-SA" dirty="0" err="1" smtClean="0"/>
              <a:t>27% </a:t>
            </a:r>
            <a:r>
              <a:rPr lang="ar-SA" dirty="0" smtClean="0"/>
              <a:t>، وأن الربح الموزع له لهذه السنه هو 6 ريالا، وأن هذا الربح ينمو بمعدل </a:t>
            </a:r>
            <a:r>
              <a:rPr lang="ar-SA" dirty="0" err="1" smtClean="0"/>
              <a:t>12% </a:t>
            </a:r>
            <a:r>
              <a:rPr lang="ar-SA" dirty="0" smtClean="0"/>
              <a:t>، فما هو السعر الذي تكون على استعداد لدفعه لهذا السهم </a:t>
            </a:r>
            <a:r>
              <a:rPr lang="ar-SA" dirty="0" err="1" smtClean="0"/>
              <a:t>العادي ؟</a:t>
            </a:r>
            <a:endParaRPr lang="ar-SA" dirty="0" smtClean="0"/>
          </a:p>
          <a:p>
            <a:r>
              <a:rPr lang="ar-SA" dirty="0" err="1" smtClean="0"/>
              <a:t>الحل: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r>
              <a:rPr lang="ar-SA" dirty="0" smtClean="0"/>
              <a:t>سعر السهم </a:t>
            </a:r>
            <a:r>
              <a:rPr lang="ar-SA" dirty="0" err="1" smtClean="0"/>
              <a:t>الحالي= (6*</a:t>
            </a:r>
            <a:r>
              <a:rPr lang="ar-SA" dirty="0" smtClean="0"/>
              <a:t>(1+0.12</a:t>
            </a:r>
            <a:r>
              <a:rPr lang="ar-SA" dirty="0" err="1" smtClean="0"/>
              <a:t>))÷ </a:t>
            </a:r>
            <a:r>
              <a:rPr lang="ar-SA" dirty="0" smtClean="0"/>
              <a:t>(0.27-0.12</a:t>
            </a:r>
            <a:r>
              <a:rPr lang="ar-SA" dirty="0" err="1" smtClean="0"/>
              <a:t>)</a:t>
            </a:r>
            <a:endParaRPr lang="ar-SA" dirty="0" smtClean="0"/>
          </a:p>
          <a:p>
            <a:r>
              <a:rPr lang="ar-SA" dirty="0" smtClean="0"/>
              <a:t>=  6.72÷0.15= 44.8 ريال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72</TotalTime>
  <Words>711</Words>
  <Application>Microsoft Office PowerPoint</Application>
  <PresentationFormat>A4 Paper (210x297 mm)‎</PresentationFormat>
  <Paragraphs>117</Paragraphs>
  <Slides>16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فورم لكلية ادارة الاعمال</vt:lpstr>
      <vt:lpstr>الشريحة 1</vt:lpstr>
      <vt:lpstr>المحاضرة الثالثة عشر</vt:lpstr>
      <vt:lpstr>لمحة عامة:</vt:lpstr>
      <vt:lpstr>تقويم السندات:</vt:lpstr>
      <vt:lpstr>تابع:</vt:lpstr>
      <vt:lpstr>مثال: </vt:lpstr>
      <vt:lpstr>الحل: </vt:lpstr>
      <vt:lpstr>ملاحظات:</vt:lpstr>
      <vt:lpstr>تقويم الاسهم الممتازة: </vt:lpstr>
      <vt:lpstr>حساب قيمة الاسهم الممتازة: </vt:lpstr>
      <vt:lpstr>تابع</vt:lpstr>
      <vt:lpstr>مثال:</vt:lpstr>
      <vt:lpstr>تقويم الأسهم العادية: </vt:lpstr>
      <vt:lpstr>تابع:</vt:lpstr>
      <vt:lpstr>مثال:</vt:lpstr>
      <vt:lpstr>الشريحة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Abdullah</dc:creator>
  <cp:lastModifiedBy>kfu</cp:lastModifiedBy>
  <cp:revision>17</cp:revision>
  <dcterms:created xsi:type="dcterms:W3CDTF">2014-04-07T08:29:27Z</dcterms:created>
  <dcterms:modified xsi:type="dcterms:W3CDTF">2014-04-09T09:26:09Z</dcterms:modified>
</cp:coreProperties>
</file>