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310" r:id="rId3"/>
    <p:sldId id="311" r:id="rId4"/>
    <p:sldId id="312" r:id="rId5"/>
    <p:sldId id="315" r:id="rId6"/>
    <p:sldId id="314" r:id="rId7"/>
    <p:sldId id="313" r:id="rId8"/>
    <p:sldId id="316" r:id="rId9"/>
    <p:sldId id="317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77" d="100"/>
          <a:sy n="77" d="100"/>
        </p:scale>
        <p:origin x="-108" y="-3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مالية 2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عبدالله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الرابعة عشر 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هيكل رأس المال والرفع المالي 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371600"/>
            <a:ext cx="9296400" cy="4525963"/>
          </a:xfrm>
        </p:spPr>
        <p:txBody>
          <a:bodyPr/>
          <a:lstStyle/>
          <a:p>
            <a:pPr rtl="1"/>
            <a:r>
              <a:rPr lang="ar-SA" sz="2800" dirty="0" err="1" smtClean="0"/>
              <a:t>مقدمة :</a:t>
            </a:r>
            <a:endParaRPr lang="ar-SA" sz="2800" dirty="0" smtClean="0"/>
          </a:p>
          <a:p>
            <a:pPr rtl="1"/>
            <a:r>
              <a:rPr lang="ar-SA" sz="2800" dirty="0" smtClean="0"/>
              <a:t>- </a:t>
            </a:r>
            <a:r>
              <a:rPr lang="ar-SA" sz="2800" dirty="0" err="1" smtClean="0"/>
              <a:t>یھدف </a:t>
            </a:r>
            <a:r>
              <a:rPr lang="ar-SA" sz="2800" dirty="0" smtClean="0"/>
              <a:t>ھذا الفصل إلى </a:t>
            </a:r>
            <a:r>
              <a:rPr lang="ar-SA" sz="2800" dirty="0" err="1" smtClean="0"/>
              <a:t>تحدید </a:t>
            </a:r>
            <a:r>
              <a:rPr lang="ar-SA" sz="2800" dirty="0" smtClean="0"/>
              <a:t>ھیكل رأس المال الأمثل الذي یزید من القیمة السوقیة </a:t>
            </a:r>
            <a:r>
              <a:rPr lang="ar-SA" sz="2800" dirty="0" err="1" smtClean="0"/>
              <a:t>للمنشأه</a:t>
            </a:r>
            <a:r>
              <a:rPr lang="ar-SA" sz="2800" dirty="0" smtClean="0"/>
              <a:t> من خلال الإجابةھ على الأسئلةھ </a:t>
            </a:r>
            <a:r>
              <a:rPr lang="ar-SA" sz="2800" dirty="0" err="1" smtClean="0"/>
              <a:t>التالية:</a:t>
            </a:r>
            <a:endParaRPr lang="ar-SA" sz="2800" dirty="0" smtClean="0"/>
          </a:p>
          <a:p>
            <a:pPr rtl="1"/>
            <a:r>
              <a:rPr lang="ar-SA" sz="2800" dirty="0" err="1" smtClean="0"/>
              <a:t>- </a:t>
            </a:r>
            <a:r>
              <a:rPr lang="ar-SA" sz="2800" dirty="0" smtClean="0"/>
              <a:t>ھل استخدام مصادر تمویل بعینھا یؤثر على السعر السوقي </a:t>
            </a:r>
            <a:r>
              <a:rPr lang="ar-SA" sz="2800" dirty="0" err="1" smtClean="0"/>
              <a:t>للس</a:t>
            </a:r>
            <a:r>
              <a:rPr lang="ar-SA" sz="2800" dirty="0" smtClean="0"/>
              <a:t>ھم</a:t>
            </a:r>
          </a:p>
          <a:p>
            <a:pPr rtl="1"/>
            <a:r>
              <a:rPr lang="ar-SA" sz="2800" dirty="0" smtClean="0"/>
              <a:t>- ماھي العوامل التي تؤثر في اختیار الھیكل المالي للمنشأة</a:t>
            </a:r>
          </a:p>
          <a:p>
            <a:pPr rtl="1"/>
            <a:r>
              <a:rPr lang="ar-SA" sz="2800" dirty="0" err="1" smtClean="0"/>
              <a:t>- </a:t>
            </a:r>
            <a:r>
              <a:rPr lang="ar-SA" sz="2800" dirty="0" smtClean="0"/>
              <a:t>ھل الرفع المالي یؤثر على قیمة المنشأة</a:t>
            </a:r>
          </a:p>
          <a:p>
            <a:pPr rtl="1"/>
            <a:r>
              <a:rPr lang="ar-SA" sz="2800" dirty="0" smtClean="0"/>
              <a:t>- ماھي المداخل المختلفة لدراسة العلاقة بین سیاسة التمویل ومصادرة وكل من قیمة المنشأة وتكلفة رأس المال.</a:t>
            </a:r>
            <a:endParaRPr lang="ar-SA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لمحة </a:t>
            </a:r>
            <a:r>
              <a:rPr lang="ar-SA" dirty="0" err="1" smtClean="0"/>
              <a:t>عامة: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أثر الرفع المالي على قيمة المنشأة: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381000" y="1600201"/>
            <a:ext cx="9033362" cy="4525963"/>
          </a:xfrm>
        </p:spPr>
        <p:txBody>
          <a:bodyPr/>
          <a:lstStyle/>
          <a:p>
            <a:r>
              <a:rPr lang="ar-SA" dirty="0" smtClean="0"/>
              <a:t>یشیر الرفع المالي إلى استخدام مصادر التمویل ذات التكلفة الثابتة ضمن الھیكل</a:t>
            </a:r>
          </a:p>
          <a:p>
            <a:r>
              <a:rPr lang="ar-SA" dirty="0" smtClean="0"/>
              <a:t>المالي </a:t>
            </a:r>
            <a:r>
              <a:rPr lang="ar-SA" dirty="0" err="1" smtClean="0"/>
              <a:t>مثل :</a:t>
            </a:r>
            <a:endParaRPr lang="ar-SA" dirty="0" smtClean="0"/>
          </a:p>
          <a:p>
            <a:pPr>
              <a:buFont typeface="Wingdings" pitchFamily="2" charset="2"/>
              <a:buChar char="q"/>
            </a:pPr>
            <a:r>
              <a:rPr lang="ar-SA" dirty="0" smtClean="0"/>
              <a:t> الدیون</a:t>
            </a:r>
          </a:p>
          <a:p>
            <a:pPr>
              <a:buFont typeface="Wingdings" pitchFamily="2" charset="2"/>
              <a:buChar char="q"/>
            </a:pPr>
            <a:r>
              <a:rPr lang="ar-SA" dirty="0" smtClean="0"/>
              <a:t>الأسھم الممتازة</a:t>
            </a:r>
          </a:p>
          <a:p>
            <a:r>
              <a:rPr lang="ar-SA" dirty="0" smtClean="0"/>
              <a:t>یمكن للرافعة المالیة أن تكون سلاحا ذو حدین للأسباب </a:t>
            </a:r>
            <a:r>
              <a:rPr lang="ar-SA" dirty="0" err="1" smtClean="0"/>
              <a:t>التالیة :</a:t>
            </a:r>
            <a:endParaRPr lang="ar-SA" dirty="0" smtClean="0"/>
          </a:p>
          <a:p>
            <a:pPr>
              <a:buFont typeface="Wingdings" pitchFamily="2" charset="2"/>
              <a:buChar char="q"/>
            </a:pPr>
            <a:r>
              <a:rPr lang="ar-SA" dirty="0" smtClean="0"/>
              <a:t> استخدام الدیون في التمویل یؤدي إلى زیادة ربحیة </a:t>
            </a:r>
            <a:r>
              <a:rPr lang="ar-SA" dirty="0" err="1" smtClean="0"/>
              <a:t>الس</a:t>
            </a:r>
            <a:r>
              <a:rPr lang="ar-SA" dirty="0" smtClean="0"/>
              <a:t>ھم</a:t>
            </a:r>
          </a:p>
          <a:p>
            <a:pPr>
              <a:buFont typeface="Wingdings" pitchFamily="2" charset="2"/>
              <a:buChar char="q"/>
            </a:pPr>
            <a:r>
              <a:rPr lang="ar-SA" dirty="0" smtClean="0"/>
              <a:t>ارتفاع نسبة الدیون في الھیكل المالي یؤدي إلى ارتفاع المخاطر المالیة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502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العوامل المحددة لاختيار الهيكل المالي: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228600" y="1600201"/>
            <a:ext cx="9448800" cy="4525963"/>
          </a:xfrm>
        </p:spPr>
        <p:txBody>
          <a:bodyPr/>
          <a:lstStyle/>
          <a:p>
            <a:r>
              <a:rPr lang="ar-SA" sz="2400" dirty="0" err="1" smtClean="0"/>
              <a:t>بالإضاف</a:t>
            </a:r>
            <a:r>
              <a:rPr lang="ar-SA" sz="2400" dirty="0" smtClean="0"/>
              <a:t>ھ إلى الرفع </a:t>
            </a:r>
            <a:r>
              <a:rPr lang="ar-SA" sz="2400" dirty="0" err="1" smtClean="0"/>
              <a:t>المالي </a:t>
            </a:r>
            <a:r>
              <a:rPr lang="ar-SA" sz="2400" dirty="0" smtClean="0"/>
              <a:t>ھ</a:t>
            </a:r>
            <a:r>
              <a:rPr lang="ar-SA" sz="2400" dirty="0" err="1" smtClean="0"/>
              <a:t>ناك</a:t>
            </a:r>
            <a:r>
              <a:rPr lang="ar-SA" sz="2400" dirty="0" smtClean="0"/>
              <a:t> العدید من العوامل المحدده </a:t>
            </a:r>
            <a:r>
              <a:rPr lang="ar-SA" sz="2400" dirty="0" err="1" smtClean="0"/>
              <a:t>لإختیار</a:t>
            </a:r>
            <a:r>
              <a:rPr lang="ar-SA" sz="2400" dirty="0" smtClean="0"/>
              <a:t> الھیكل </a:t>
            </a:r>
            <a:r>
              <a:rPr lang="ar-SA" sz="2400" dirty="0" err="1" smtClean="0"/>
              <a:t>المالي :</a:t>
            </a:r>
            <a:endParaRPr lang="ar-SA" sz="2400" dirty="0" smtClean="0"/>
          </a:p>
          <a:p>
            <a:r>
              <a:rPr lang="ar-SA" sz="2400" b="1" dirty="0" smtClean="0"/>
              <a:t>١- حجم </a:t>
            </a:r>
            <a:r>
              <a:rPr lang="ar-SA" sz="2400" b="1" dirty="0" err="1" smtClean="0"/>
              <a:t>المنشأة :</a:t>
            </a:r>
            <a:endParaRPr lang="ar-SA" sz="2400" b="1" dirty="0" smtClean="0"/>
          </a:p>
          <a:p>
            <a:r>
              <a:rPr lang="ar-SA" sz="2400" dirty="0" smtClean="0"/>
              <a:t>یمكن للمنشآت كبیرة الحجم الحصول على القروض بسھولھ ویسر وبتكلفة أقل مقارنة بالمنشآت صغیرة الحجم</a:t>
            </a:r>
          </a:p>
          <a:p>
            <a:r>
              <a:rPr lang="ar-SA" sz="2400" b="1" dirty="0" smtClean="0"/>
              <a:t>٢- نمو واستقرار </a:t>
            </a:r>
            <a:r>
              <a:rPr lang="ar-SA" sz="2400" b="1" dirty="0" err="1" smtClean="0"/>
              <a:t>المبیعات :</a:t>
            </a:r>
            <a:endParaRPr lang="ar-SA" sz="2400" b="1" dirty="0" smtClean="0"/>
          </a:p>
          <a:p>
            <a:r>
              <a:rPr lang="ar-SA" sz="2400" dirty="0" smtClean="0"/>
              <a:t>إن المنشآت التي تتسم مبیعاتھا بالاستقرار تكون في وضع أفضل یسمح لھا بالحصول على الدیون بسھ</a:t>
            </a:r>
            <a:r>
              <a:rPr lang="ar-SA" sz="2400" dirty="0" err="1" smtClean="0"/>
              <a:t>ولة</a:t>
            </a:r>
            <a:r>
              <a:rPr lang="ar-SA" sz="2400" dirty="0" smtClean="0"/>
              <a:t> كونھا تستطیع مقابلة الالتزامات المالیة الثابتة المترتبة على تلك الدیون</a:t>
            </a:r>
          </a:p>
          <a:p>
            <a:r>
              <a:rPr lang="ar-SA" sz="2400" b="1" dirty="0" smtClean="0"/>
              <a:t>٣- التدفقات النقدیة </a:t>
            </a:r>
            <a:r>
              <a:rPr lang="ar-SA" sz="2400" b="1" dirty="0" err="1" smtClean="0"/>
              <a:t>للمنشأة :</a:t>
            </a:r>
            <a:endParaRPr lang="ar-SA" sz="2400" b="1" dirty="0" smtClean="0"/>
          </a:p>
          <a:p>
            <a:r>
              <a:rPr lang="ar-SA" sz="2400" dirty="0" smtClean="0"/>
              <a:t>یترتب على استخدام الدیون في الھیكل المالي تكالیف </a:t>
            </a:r>
            <a:r>
              <a:rPr lang="ar-SA" sz="2400" dirty="0" err="1" smtClean="0"/>
              <a:t>ثابتة </a:t>
            </a:r>
            <a:r>
              <a:rPr lang="ar-SA" sz="2400" dirty="0" smtClean="0"/>
              <a:t>، تتطلب وجود تدفقات نقدیة بصورة مستقره وكافیة وكلما كانت التدفقات النقدیة متوفرة بشكل كافٍ ومستقر یمكن للشركة </a:t>
            </a:r>
            <a:r>
              <a:rPr lang="ar-SA" sz="2400" dirty="0" err="1" smtClean="0"/>
              <a:t>الإعتماد</a:t>
            </a:r>
            <a:r>
              <a:rPr lang="ar-SA" sz="2400" dirty="0" smtClean="0"/>
              <a:t> بصوره أكبر على الدیون في الھیكل المالي</a:t>
            </a:r>
            <a:endParaRPr lang="en-US" sz="2400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تابع: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/>
              <a:t>٤- تكلفة </a:t>
            </a:r>
            <a:r>
              <a:rPr lang="ar-SA" sz="2400" b="1" dirty="0" err="1" smtClean="0"/>
              <a:t>الأموال :</a:t>
            </a:r>
            <a:endParaRPr lang="ar-SA" sz="2400" b="1" dirty="0" smtClean="0"/>
          </a:p>
          <a:p>
            <a:pPr rtl="1">
              <a:buFont typeface="Wingdings" pitchFamily="2" charset="2"/>
              <a:buChar char="§"/>
            </a:pPr>
            <a:r>
              <a:rPr lang="ar-SA" sz="2400" dirty="0" smtClean="0"/>
              <a:t>تعتبر الدیون أقل مصادر التمویل تكلفة مقارنة بالأسھم الممتازة العادیة</a:t>
            </a:r>
          </a:p>
          <a:p>
            <a:pPr rtl="1">
              <a:buFont typeface="Wingdings" pitchFamily="2" charset="2"/>
              <a:buChar char="§"/>
            </a:pPr>
            <a:r>
              <a:rPr lang="ar-SA" sz="2400" dirty="0" smtClean="0"/>
              <a:t>تدني تكلفة الدیون لا یعني الإسراف في استخدام الدیون في الھیكل المالي </a:t>
            </a:r>
            <a:r>
              <a:rPr lang="ar-SA" sz="2400" dirty="0" err="1" smtClean="0"/>
              <a:t>نظرآ</a:t>
            </a:r>
            <a:r>
              <a:rPr lang="ar-SA" sz="2400" dirty="0" smtClean="0"/>
              <a:t> لأنھا تؤدي إلى زیادة المخاطر المالیة</a:t>
            </a:r>
          </a:p>
          <a:p>
            <a:pPr rtl="1"/>
            <a:r>
              <a:rPr lang="ar-SA" sz="2400" b="1" dirty="0" smtClean="0"/>
              <a:t>٥- </a:t>
            </a:r>
            <a:r>
              <a:rPr lang="ar-SA" sz="2400" b="1" dirty="0" err="1" smtClean="0"/>
              <a:t>المرونة :</a:t>
            </a:r>
            <a:endParaRPr lang="ar-SA" sz="2400" b="1" dirty="0" smtClean="0"/>
          </a:p>
          <a:p>
            <a:pPr rtl="1"/>
            <a:r>
              <a:rPr lang="ar-SA" sz="2400" dirty="0" smtClean="0"/>
              <a:t>المقصود بالمرونة، قدرة المنشأة على تعدیل أو </a:t>
            </a:r>
            <a:r>
              <a:rPr lang="ar-SA" sz="2400" dirty="0" err="1" smtClean="0"/>
              <a:t>تكییف </a:t>
            </a:r>
            <a:r>
              <a:rPr lang="ar-SA" sz="2400" dirty="0" smtClean="0"/>
              <a:t>ھیكلھا المالي مع الاحتياجات المالیة التي تنشأ من الظروف المحیطھ بھا.</a:t>
            </a:r>
          </a:p>
          <a:p>
            <a:r>
              <a:rPr lang="ar-SA" sz="2400" b="1" dirty="0" smtClean="0"/>
              <a:t>٦- </a:t>
            </a:r>
            <a:r>
              <a:rPr lang="ar-SA" sz="2400" b="1" dirty="0" err="1" smtClean="0"/>
              <a:t>الملائمة:</a:t>
            </a:r>
            <a:endParaRPr lang="ar-SA" sz="2400" b="1" dirty="0" smtClean="0"/>
          </a:p>
          <a:p>
            <a:r>
              <a:rPr lang="ar-SA" sz="2400" dirty="0" smtClean="0"/>
              <a:t>یقصد بھا ملائمة مصادر التمویل للأصول المستخدمة، فالأصول الثابتة یجب أن یتم تمویلھا من الدیون طویلة الأجل أو حقوق الملكية، بینما الأصول المتداولة یتم تمویلھا عن طریق الدیون قصیرة الأجل.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نظريات الهيكل </a:t>
            </a:r>
            <a:r>
              <a:rPr lang="ar-SA" dirty="0" err="1" smtClean="0"/>
              <a:t>المالي: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152400" y="1600201"/>
            <a:ext cx="9601200" cy="4525963"/>
          </a:xfrm>
        </p:spPr>
        <p:txBody>
          <a:bodyPr/>
          <a:lstStyle/>
          <a:p>
            <a:r>
              <a:rPr lang="ar-SA" dirty="0" smtClean="0"/>
              <a:t>ھ</a:t>
            </a:r>
            <a:r>
              <a:rPr lang="ar-SA" dirty="0" err="1" smtClean="0"/>
              <a:t>ناك</a:t>
            </a:r>
            <a:r>
              <a:rPr lang="ar-SA" dirty="0" smtClean="0"/>
              <a:t> أكثر من مدخل أو نظریة تبحث في العلاقة </a:t>
            </a:r>
            <a:r>
              <a:rPr lang="ar-SA" dirty="0" err="1" smtClean="0"/>
              <a:t>بین </a:t>
            </a:r>
            <a:r>
              <a:rPr lang="ar-SA" dirty="0" smtClean="0"/>
              <a:t>ھیكل التمویل من جھه وكل من القیمة السوقیة وتكلفة الأموال من جھه أخرى</a:t>
            </a:r>
          </a:p>
          <a:p>
            <a:r>
              <a:rPr lang="ar-SA" b="1" dirty="0" smtClean="0"/>
              <a:t>١- مدخل صافي </a:t>
            </a:r>
            <a:r>
              <a:rPr lang="ar-SA" b="1" dirty="0" err="1" smtClean="0"/>
              <a:t>الربح </a:t>
            </a:r>
            <a:r>
              <a:rPr lang="ar-SA" b="1" dirty="0" smtClean="0"/>
              <a:t>(الدخل</a:t>
            </a:r>
            <a:r>
              <a:rPr lang="ar-SA" b="1" smtClean="0"/>
              <a:t>) </a:t>
            </a:r>
            <a:r>
              <a:rPr lang="ar-SA" b="1" dirty="0" err="1" smtClean="0"/>
              <a:t>:</a:t>
            </a:r>
            <a:endParaRPr lang="ar-SA" b="1" dirty="0" smtClean="0"/>
          </a:p>
          <a:p>
            <a:r>
              <a:rPr lang="ar-SA" dirty="0" err="1" smtClean="0"/>
              <a:t>یفترض </a:t>
            </a:r>
            <a:r>
              <a:rPr lang="ar-SA" dirty="0" smtClean="0"/>
              <a:t>ھذا المدخل إضافة إلى القروض أن ارتفاع القروض لن یغیر من </a:t>
            </a:r>
            <a:r>
              <a:rPr lang="ar-SA" dirty="0" err="1" smtClean="0"/>
              <a:t>مف</a:t>
            </a:r>
            <a:r>
              <a:rPr lang="ar-SA" dirty="0" smtClean="0"/>
              <a:t>ھ</a:t>
            </a:r>
            <a:r>
              <a:rPr lang="ar-SA" dirty="0" err="1" smtClean="0"/>
              <a:t>وم</a:t>
            </a:r>
            <a:r>
              <a:rPr lang="ar-SA" dirty="0" smtClean="0"/>
              <a:t> وإدراك الخطر لدى المستثمرین ووفقا لھذا المدخل تستطیع المنشأة زیادة قیمتھا</a:t>
            </a:r>
          </a:p>
          <a:p>
            <a:r>
              <a:rPr lang="ar-SA" dirty="0" smtClean="0"/>
              <a:t>السوقیة وتقلیل تكلفة الأموال من خلال زیادة نسبة الدیون إلى حقوق </a:t>
            </a:r>
            <a:r>
              <a:rPr lang="ar-SA" dirty="0" err="1" smtClean="0"/>
              <a:t>الملكیة </a:t>
            </a:r>
            <a:r>
              <a:rPr lang="ar-SA" dirty="0" smtClean="0"/>
              <a:t>( زیادة الرافعة المالیة</a:t>
            </a:r>
            <a:r>
              <a:rPr lang="ar-SA" dirty="0" err="1" smtClean="0"/>
              <a:t>)</a:t>
            </a:r>
            <a:endParaRPr lang="ar-SA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547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304800" y="1600201"/>
            <a:ext cx="9372600" cy="4525963"/>
          </a:xfrm>
        </p:spPr>
        <p:txBody>
          <a:bodyPr/>
          <a:lstStyle/>
          <a:p>
            <a:r>
              <a:rPr lang="ar-SA" dirty="0" smtClean="0"/>
              <a:t>٢- </a:t>
            </a:r>
            <a:r>
              <a:rPr lang="ar-SA" b="1" dirty="0" smtClean="0"/>
              <a:t>مدخل صافي الدخل </a:t>
            </a:r>
            <a:r>
              <a:rPr lang="ar-SA" b="1" dirty="0" err="1" smtClean="0"/>
              <a:t>التشغیلي </a:t>
            </a:r>
            <a:r>
              <a:rPr lang="ar-SA" b="1" dirty="0" smtClean="0"/>
              <a:t>: وفقا لھذا المدخل </a:t>
            </a:r>
            <a:r>
              <a:rPr lang="ar-SA" b="1" dirty="0" err="1" smtClean="0"/>
              <a:t>فإن :</a:t>
            </a:r>
            <a:endParaRPr lang="ar-SA" b="1" dirty="0" smtClean="0"/>
          </a:p>
          <a:p>
            <a:r>
              <a:rPr lang="ar-SA" dirty="0" smtClean="0"/>
              <a:t>- تكلفة الأموال تبقى ثابتة بغض النظر عن نسبة الرفع المالي</a:t>
            </a:r>
          </a:p>
          <a:p>
            <a:r>
              <a:rPr lang="ar-SA" dirty="0" smtClean="0"/>
              <a:t>- تكلفة الدیون أیضا تبقى ثابتة</a:t>
            </a:r>
          </a:p>
          <a:p>
            <a:r>
              <a:rPr lang="ar-SA" dirty="0" smtClean="0"/>
              <a:t>- القیمة السوقیة لحقوق الملكیة یمكن حسابھا بواسطة الصیغة </a:t>
            </a:r>
            <a:r>
              <a:rPr lang="ar-SA" dirty="0" err="1" smtClean="0"/>
              <a:t>التالیة :</a:t>
            </a:r>
            <a:endParaRPr lang="ar-SA" dirty="0" smtClean="0"/>
          </a:p>
          <a:p>
            <a:r>
              <a:rPr lang="ar-SA" dirty="0" smtClean="0"/>
              <a:t>( القیمة السوقیة الكلیة </a:t>
            </a:r>
            <a:r>
              <a:rPr lang="ar-SA" dirty="0" err="1" smtClean="0"/>
              <a:t>للشركة </a:t>
            </a:r>
            <a:r>
              <a:rPr lang="ar-SA" dirty="0" smtClean="0"/>
              <a:t>– القیمة السوقیة </a:t>
            </a:r>
            <a:r>
              <a:rPr lang="ar-SA" dirty="0" err="1" smtClean="0"/>
              <a:t>للدیون )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304800" y="1600201"/>
            <a:ext cx="9220200" cy="4525963"/>
          </a:xfrm>
        </p:spPr>
        <p:txBody>
          <a:bodyPr/>
          <a:lstStyle/>
          <a:p>
            <a:r>
              <a:rPr lang="ar-SA" b="1" dirty="0" smtClean="0"/>
              <a:t>٣- المدخل </a:t>
            </a:r>
            <a:r>
              <a:rPr lang="ar-SA" b="1" dirty="0" err="1" smtClean="0"/>
              <a:t>التقلیدي :</a:t>
            </a:r>
            <a:endParaRPr lang="ar-SA" b="1" dirty="0" smtClean="0"/>
          </a:p>
          <a:p>
            <a:r>
              <a:rPr lang="ar-SA" dirty="0" smtClean="0"/>
              <a:t>تبعا لھذا المدخل فإنه </a:t>
            </a:r>
            <a:r>
              <a:rPr lang="ar-SA" dirty="0" err="1" smtClean="0"/>
              <a:t>یوجد </a:t>
            </a:r>
            <a:r>
              <a:rPr lang="ar-SA" dirty="0" smtClean="0"/>
              <a:t>ھیكل رأس مال أمثل لرأس المال ویمكن للمنشأة زیادة قیمتھا من خلال زیادة الدیون بصوره حكیمة.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28</TotalTime>
  <Words>531</Words>
  <Application>Microsoft Office PowerPoint</Application>
  <PresentationFormat>A4 Paper (210x297 mm)‎</PresentationFormat>
  <Paragraphs>67</Paragraphs>
  <Slides>10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فورم لكلية ادارة الاعمال</vt:lpstr>
      <vt:lpstr>الشريحة 1</vt:lpstr>
      <vt:lpstr>المحاضرة الرابعة عشر </vt:lpstr>
      <vt:lpstr>لمحة عامة: </vt:lpstr>
      <vt:lpstr>أثر الرفع المالي على قيمة المنشأة:</vt:lpstr>
      <vt:lpstr>العوامل المحددة لاختيار الهيكل المالي:</vt:lpstr>
      <vt:lpstr>تابع: </vt:lpstr>
      <vt:lpstr>نظريات الهيكل المالي: </vt:lpstr>
      <vt:lpstr>تابع</vt:lpstr>
      <vt:lpstr>تابع: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Abdullah</dc:creator>
  <cp:lastModifiedBy>kfu</cp:lastModifiedBy>
  <cp:revision>11</cp:revision>
  <dcterms:created xsi:type="dcterms:W3CDTF">2014-04-07T09:22:53Z</dcterms:created>
  <dcterms:modified xsi:type="dcterms:W3CDTF">2014-04-09T09:38:39Z</dcterms:modified>
</cp:coreProperties>
</file>