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42" r:id="rId21"/>
    <p:sldId id="343" r:id="rId22"/>
    <p:sldId id="344" r:id="rId23"/>
    <p:sldId id="345" r:id="rId24"/>
    <p:sldId id="347" r:id="rId25"/>
    <p:sldId id="348" r:id="rId26"/>
    <p:sldId id="349" r:id="rId27"/>
    <p:sldId id="350" r:id="rId28"/>
    <p:sldId id="352" r:id="rId29"/>
    <p:sldId id="353" r:id="rId30"/>
    <p:sldId id="354" r:id="rId31"/>
    <p:sldId id="355" r:id="rId32"/>
    <p:sldId id="356" r:id="rId33"/>
    <p:sldId id="333" r:id="rId34"/>
    <p:sldId id="334" r:id="rId35"/>
    <p:sldId id="335" r:id="rId36"/>
    <p:sldId id="336" r:id="rId37"/>
    <p:sldId id="337" r:id="rId38"/>
    <p:sldId id="338" r:id="rId39"/>
    <p:sldId id="360" r:id="rId40"/>
    <p:sldId id="341" r:id="rId4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80" d="100"/>
          <a:sy n="80" d="100"/>
        </p:scale>
        <p:origin x="4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9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11" Type="http://schemas.openxmlformats.org/officeDocument/2006/relationships/image" Target="../media/image41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12" Type="http://schemas.openxmlformats.org/officeDocument/2006/relationships/image" Target="../media/image63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11" Type="http://schemas.openxmlformats.org/officeDocument/2006/relationships/image" Target="../media/image62.wmf"/><Relationship Id="rId5" Type="http://schemas.openxmlformats.org/officeDocument/2006/relationships/image" Target="../media/image56.wmf"/><Relationship Id="rId10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A6AC3-5B03-4FB0-8488-1BEA30B08FAC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2F5B3-A027-4AB2-A200-7F49ED898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4F95AC-E2D3-4E73-9482-74C095FEAA42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787D78-CF10-4F46-A8DF-4DC4B2DC2376}" type="slidenum">
              <a:rPr lang="ar-SA" smtClean="0">
                <a:cs typeface="Arial" pitchFamily="34" charset="0"/>
              </a:rPr>
              <a:pPr/>
              <a:t>21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C7386F-FD6F-43CD-A233-4A5EF7DD287A}" type="slidenum">
              <a:rPr lang="ar-SA" smtClean="0">
                <a:cs typeface="Arial" pitchFamily="34" charset="0"/>
              </a:rPr>
              <a:pPr/>
              <a:t>22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C89C95-4906-47D1-A933-5FBDFD15F8F5}" type="slidenum">
              <a:rPr lang="ar-SA" smtClean="0">
                <a:cs typeface="Arial" pitchFamily="34" charset="0"/>
              </a:rPr>
              <a:pPr/>
              <a:t>23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E81229-B338-40B4-AD33-0E29EA3F3C28}" type="slidenum">
              <a:rPr lang="ar-SA" smtClean="0">
                <a:cs typeface="Arial" pitchFamily="34" charset="0"/>
              </a:rPr>
              <a:pPr/>
              <a:t>24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E1FA65-F778-40AD-A6BF-87C4C9431907}" type="slidenum">
              <a:rPr lang="ar-SA" smtClean="0">
                <a:cs typeface="Arial" pitchFamily="34" charset="0"/>
              </a:rPr>
              <a:pPr/>
              <a:t>25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665AEF-3332-4E60-82E7-339EF1D5A9AB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CAD14F-1FA3-4559-A1B6-A005C2C6A2CF}" type="slidenum">
              <a:rPr lang="ar-SA" smtClean="0">
                <a:cs typeface="Arial" pitchFamily="34" charset="0"/>
              </a:rPr>
              <a:pPr/>
              <a:t>27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9D292B-0EF3-4324-A53E-6752587E473F}" type="slidenum">
              <a:rPr lang="ar-SA" smtClean="0">
                <a:cs typeface="Arial" pitchFamily="34" charset="0"/>
              </a:rPr>
              <a:pPr/>
              <a:t>28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3CCC70-2805-44EB-9C83-E46629D71CCD}" type="slidenum">
              <a:rPr lang="ar-SA" smtClean="0">
                <a:cs typeface="Arial" pitchFamily="34" charset="0"/>
              </a:rPr>
              <a:pPr/>
              <a:t>29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95C873-23AE-4BBC-99AD-14B67BCD0B95}" type="slidenum">
              <a:rPr lang="ar-SA" smtClean="0">
                <a:cs typeface="Arial" pitchFamily="34" charset="0"/>
              </a:rPr>
              <a:pPr/>
              <a:t>30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4BC00A-2662-4D4C-A2CE-0BE62C402D55}" type="slidenum">
              <a:rPr lang="ar-SA" smtClean="0">
                <a:cs typeface="Arial" pitchFamily="34" charset="0"/>
              </a:rPr>
              <a:pPr/>
              <a:t>31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D235CA-2A96-4160-BC66-8B19F6EEE8AC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S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6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35.bin"/><Relationship Id="rId3" Type="http://schemas.openxmlformats.org/officeDocument/2006/relationships/notesSlide" Target="../notesSlides/notesSlide13.xml"/><Relationship Id="rId21" Type="http://schemas.openxmlformats.org/officeDocument/2006/relationships/image" Target="../media/image39.wmf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7.wmf"/><Relationship Id="rId25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4.wmf"/><Relationship Id="rId24" Type="http://schemas.openxmlformats.org/officeDocument/2006/relationships/oleObject" Target="../embeddings/oleObject38.bin"/><Relationship Id="rId5" Type="http://schemas.openxmlformats.org/officeDocument/2006/relationships/image" Target="../media/image31.wmf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8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37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46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49.bin"/><Relationship Id="rId18" Type="http://schemas.openxmlformats.org/officeDocument/2006/relationships/image" Target="../media/image59.wmf"/><Relationship Id="rId26" Type="http://schemas.openxmlformats.org/officeDocument/2006/relationships/image" Target="../media/image63.wmf"/><Relationship Id="rId3" Type="http://schemas.openxmlformats.org/officeDocument/2006/relationships/oleObject" Target="../embeddings/oleObject44.bin"/><Relationship Id="rId21" Type="http://schemas.openxmlformats.org/officeDocument/2006/relationships/oleObject" Target="../embeddings/oleObject53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51.bin"/><Relationship Id="rId25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8.bin"/><Relationship Id="rId24" Type="http://schemas.openxmlformats.org/officeDocument/2006/relationships/image" Target="../media/image62.wmf"/><Relationship Id="rId5" Type="http://schemas.openxmlformats.org/officeDocument/2006/relationships/oleObject" Target="../embeddings/oleObject45.bin"/><Relationship Id="rId15" Type="http://schemas.openxmlformats.org/officeDocument/2006/relationships/oleObject" Target="../embeddings/oleObject50.bin"/><Relationship Id="rId23" Type="http://schemas.openxmlformats.org/officeDocument/2006/relationships/oleObject" Target="../embeddings/oleObject54.bin"/><Relationship Id="rId10" Type="http://schemas.openxmlformats.org/officeDocument/2006/relationships/image" Target="../media/image55.wmf"/><Relationship Id="rId19" Type="http://schemas.openxmlformats.org/officeDocument/2006/relationships/oleObject" Target="../embeddings/oleObject52.bin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57.wmf"/><Relationship Id="rId22" Type="http://schemas.openxmlformats.org/officeDocument/2006/relationships/image" Target="../media/image61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التحليل الاحصائي</a:t>
            </a:r>
            <a:endParaRPr lang="ar-SA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QM.0606-202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المجموعات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algn="just" rtl="1"/>
            <a:r>
              <a:rPr lang="ar-EG" b="1" dirty="0"/>
              <a:t>يمكن </a:t>
            </a:r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المجموعة </a:t>
            </a:r>
            <a:r>
              <a:rPr lang="ar-EG" b="1" dirty="0"/>
              <a:t>على أنها </a:t>
            </a:r>
            <a:r>
              <a:rPr lang="ar-EG" b="1" dirty="0" smtClean="0"/>
              <a:t>عدد من العناصر بينها صفات مشتركة تكتب بين حاصرتين </a:t>
            </a:r>
            <a:r>
              <a:rPr lang="en-US" b="1" dirty="0" smtClean="0"/>
              <a:t>}</a:t>
            </a:r>
            <a:r>
              <a:rPr lang="ar-EG" b="1" dirty="0" smtClean="0"/>
              <a:t>   </a:t>
            </a:r>
            <a:r>
              <a:rPr lang="en-US" b="1" dirty="0" smtClean="0"/>
              <a:t>{</a:t>
            </a:r>
            <a:r>
              <a:rPr lang="ar-EG" b="1" dirty="0" smtClean="0"/>
              <a:t>  و تسمى بأحد الحروف الهجائية الكبيرة </a:t>
            </a:r>
            <a:r>
              <a:rPr lang="en-US" b="1" dirty="0" smtClean="0"/>
              <a:t>A  </a:t>
            </a:r>
            <a:r>
              <a:rPr lang="en-US" b="1" dirty="0"/>
              <a:t>,  B  ,  C  ,  </a:t>
            </a:r>
            <a:r>
              <a:rPr lang="en-US" b="1" dirty="0" smtClean="0"/>
              <a:t>…..</a:t>
            </a:r>
            <a:endParaRPr lang="ar-EG" b="1" dirty="0" smtClean="0"/>
          </a:p>
          <a:p>
            <a:pPr algn="just" rtl="1"/>
            <a:r>
              <a:rPr lang="ar-EG" b="1" dirty="0" smtClean="0"/>
              <a:t>و من الأمثلة على المجموعات </a:t>
            </a:r>
            <a:r>
              <a:rPr lang="en-US" b="1" dirty="0" smtClean="0"/>
              <a:t>  A= { 1,3,5,7,9,…….}           </a:t>
            </a:r>
            <a:endParaRPr lang="ar-EG" b="1" dirty="0" smtClean="0"/>
          </a:p>
          <a:p>
            <a:pPr algn="just" rtl="1"/>
            <a:r>
              <a:rPr lang="ar-EG" b="1" dirty="0" smtClean="0"/>
              <a:t>الأشياء </a:t>
            </a:r>
            <a:r>
              <a:rPr lang="ar-EG" b="1" dirty="0"/>
              <a:t>التي تتكون منها المجموعة تسمى عناصر المجموعة و ترمز للعناصر بواسطة حروف صغير مثل :-</a:t>
            </a:r>
            <a:endParaRPr lang="en-US" dirty="0"/>
          </a:p>
          <a:p>
            <a:pPr algn="l"/>
            <a:r>
              <a:rPr lang="en-US" b="1" dirty="0"/>
              <a:t>a   ,  b    , c   ,  …..</a:t>
            </a:r>
            <a:endParaRPr lang="en-US" dirty="0"/>
          </a:p>
          <a:p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تعريف المجموعة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sz="3600" b="1" dirty="0" smtClean="0"/>
                  <a:t>يستخدم الرمز ϵ  "ينتمي إلى " ليبين عناصر المجموعة فمثلاً إذا كان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من ضمن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ينتمي إلى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 يكتب بالصورة </a:t>
                </a:r>
                <a:r>
                  <a:rPr lang="en-US" sz="3600" b="1" dirty="0"/>
                  <a:t>a ϵ A</a:t>
                </a:r>
                <a:endParaRPr lang="en-US" sz="3600" dirty="0"/>
              </a:p>
              <a:p>
                <a:pPr algn="just" rtl="1"/>
                <a:r>
                  <a:rPr lang="ar-EG" sz="3600" b="1" dirty="0"/>
                  <a:t>أما إذا كان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ليس عنصراً من عناصر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فإننا نقول أن العنصر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لا ينتمي إلى المجموعة </a:t>
                </a:r>
                <a:r>
                  <a:rPr lang="en-US" sz="3600" b="1" dirty="0"/>
                  <a:t>A</a:t>
                </a:r>
                <a:r>
                  <a:rPr lang="ar-EG" sz="3600" b="1" dirty="0"/>
                  <a:t> ويكتب على الصورة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/>
                      </a:rPr>
                      <m:t>𝐚</m:t>
                    </m:r>
                    <m:r>
                      <a:rPr lang="ar-EG" sz="3600">
                        <a:latin typeface="Cambria Math"/>
                      </a:rPr>
                      <m:t>∉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/>
                      </a:rPr>
                      <m:t>A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86" t="-2291" r="-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84784"/>
            <a:ext cx="8915400" cy="4641379"/>
          </a:xfrm>
        </p:spPr>
        <p:txBody>
          <a:bodyPr/>
          <a:lstStyle/>
          <a:p>
            <a:pPr lvl="0" rtl="1"/>
            <a:r>
              <a:rPr lang="ar-E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العد (سرد العناصر ):-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sz="2400" b="1" dirty="0"/>
              <a:t>يتم فيها وضع جميع عناصر المجموعة ، أو جزء منها ، بين قوسي المجموعة </a:t>
            </a:r>
            <a:r>
              <a:rPr lang="en-US" sz="2400" b="1" dirty="0"/>
              <a:t>{  }</a:t>
            </a:r>
            <a:r>
              <a:rPr lang="ar-EG" sz="2400" b="1" dirty="0"/>
              <a:t> بحيث يفصل بين كل عنصرين بعلامة فاصلة  " </a:t>
            </a:r>
            <a:r>
              <a:rPr lang="en-US" sz="2400" b="1" dirty="0"/>
              <a:t>,</a:t>
            </a:r>
            <a:r>
              <a:rPr lang="ar-EG" sz="2400" b="1" dirty="0" smtClean="0"/>
              <a:t> </a:t>
            </a:r>
            <a:r>
              <a:rPr lang="ar-EG" sz="2400" b="1" dirty="0"/>
              <a:t>" :-</a:t>
            </a:r>
            <a:endParaRPr lang="en-US" sz="2400" dirty="0"/>
          </a:p>
          <a:p>
            <a:pPr rtl="1"/>
            <a:r>
              <a:rPr lang="ar-EG" sz="2400" b="1" dirty="0"/>
              <a:t>مثال :-</a:t>
            </a:r>
            <a:endParaRPr lang="en-US" sz="2400" dirty="0"/>
          </a:p>
          <a:p>
            <a:pPr algn="l"/>
            <a:r>
              <a:rPr lang="en-US" sz="2400" b="1" dirty="0"/>
              <a:t>A = { 1,5,10,15}</a:t>
            </a:r>
            <a:endParaRPr lang="en-US" sz="2400" dirty="0"/>
          </a:p>
          <a:p>
            <a:pPr algn="l"/>
            <a:r>
              <a:rPr lang="en-US" sz="2400" b="1" dirty="0"/>
              <a:t>B= { a , b  ,c , d }</a:t>
            </a:r>
            <a:endParaRPr lang="en-US" sz="2400" dirty="0"/>
          </a:p>
          <a:p>
            <a:pPr algn="l"/>
            <a:r>
              <a:rPr lang="en-US" sz="2400" b="1" dirty="0"/>
              <a:t>C= { 1 , 2 , 3 …..}</a:t>
            </a:r>
            <a:endParaRPr lang="en-US" sz="2400" dirty="0"/>
          </a:p>
          <a:p>
            <a:pPr rtl="1"/>
            <a:r>
              <a:rPr lang="ar-EG" sz="2400" b="1" dirty="0"/>
              <a:t>(و هي مجموعة منتظمة تسير بنفس الشكل1 2 3 4وهكذا </a:t>
            </a:r>
            <a:r>
              <a:rPr lang="ar-EG" sz="2400" b="1" dirty="0" smtClean="0"/>
              <a:t>)        </a:t>
            </a:r>
            <a:endParaRPr lang="en-US" sz="2400" dirty="0"/>
          </a:p>
          <a:p>
            <a:pPr algn="l"/>
            <a:r>
              <a:rPr lang="en-US" sz="2400" b="1" dirty="0"/>
              <a:t>A = { 1, 2 , 3,….,100}</a:t>
            </a:r>
            <a:endParaRPr lang="en-US" sz="2400" dirty="0"/>
          </a:p>
          <a:p>
            <a:pPr algn="just" rtl="1"/>
            <a:r>
              <a:rPr lang="ar-EG" sz="2400" b="1" dirty="0"/>
              <a:t>(و هي مجموعة مغلقة و </a:t>
            </a:r>
            <a:r>
              <a:rPr lang="ar-EG" sz="2400" b="1" dirty="0" smtClean="0"/>
              <a:t>لك</a:t>
            </a:r>
            <a:r>
              <a:rPr lang="ar-SA" sz="2400" b="1" dirty="0"/>
              <a:t>ن</a:t>
            </a:r>
            <a:r>
              <a:rPr lang="ar-EG" sz="2400" b="1" dirty="0" smtClean="0"/>
              <a:t> </a:t>
            </a:r>
            <a:r>
              <a:rPr lang="ar-EG" sz="2400" b="1" dirty="0"/>
              <a:t>المساحة لا تكفي لكتابة من 1 إلى 100 و سوف نستخدم النقاط للتعبير عن بعض العناصر </a:t>
            </a:r>
            <a:r>
              <a:rPr lang="ar-EG" sz="2400" b="1" dirty="0" smtClean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: طريقة كتابة المجموعات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طريقة القاعدة (الصفة المميزة ) :-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/>
              <a:t>ويتم فيها وصف المجموعة بذكر صفة يمكن بواسطتها تحديد عناصرها ، أي الصفة التي تحدد ارتباط عناصر المجموعة ،فمثلاً :</a:t>
            </a:r>
            <a:endParaRPr lang="en-US" sz="2800" dirty="0"/>
          </a:p>
          <a:p>
            <a:pPr algn="l"/>
            <a:r>
              <a:rPr lang="en-US" sz="2800" b="1" dirty="0"/>
              <a:t>A =  { x :   </a:t>
            </a:r>
            <a:r>
              <a:rPr lang="ar-EG" sz="2800" b="1" dirty="0"/>
              <a:t> عدد زوجي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B =  { x : </a:t>
            </a:r>
            <a:r>
              <a:rPr lang="ar-EG" sz="2800" b="1" dirty="0"/>
              <a:t> طالب بمقرر الاحصاء في الادارة 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C =  { x : </a:t>
            </a:r>
            <a:r>
              <a:rPr lang="ar-EG" sz="2800" b="1" dirty="0"/>
              <a:t> طالب بنظام التعليم عن بعد 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D =  { x :    -3  ≤ x  ≤  1   </a:t>
            </a:r>
            <a:r>
              <a:rPr lang="ar-EG" sz="2800" b="1" dirty="0"/>
              <a:t> عدد صحيح</a:t>
            </a:r>
            <a:r>
              <a:rPr lang="en-US" sz="2800" b="1" dirty="0"/>
              <a:t>x }</a:t>
            </a:r>
            <a:endParaRPr lang="en-US" sz="2800" dirty="0"/>
          </a:p>
          <a:p>
            <a:pPr algn="l"/>
            <a:r>
              <a:rPr lang="en-US" sz="2800" b="1" dirty="0"/>
              <a:t>X = { x :  0 ≤  x   ≤ 12  </a:t>
            </a:r>
            <a:r>
              <a:rPr lang="ar-EG" sz="2800" b="1" dirty="0"/>
              <a:t> عدد صحيح </a:t>
            </a:r>
            <a:r>
              <a:rPr lang="en-US" sz="2800" b="1" dirty="0"/>
              <a:t>x}</a:t>
            </a:r>
            <a:endParaRPr lang="en-US" sz="2800" dirty="0"/>
          </a:p>
          <a:p>
            <a:pPr algn="l"/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الخالية 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هي المجموعة التي لا تحتوي أي عنصر ويرمز لها بالرمز </a:t>
            </a:r>
            <a:r>
              <a:rPr lang="en-US" b="1" dirty="0"/>
              <a:t> ф</a:t>
            </a:r>
            <a:r>
              <a:rPr lang="ar-EG" b="1" dirty="0"/>
              <a:t> </a:t>
            </a:r>
            <a:r>
              <a:rPr lang="ar-EG" b="1" dirty="0" smtClean="0"/>
              <a:t>(فاي) </a:t>
            </a:r>
            <a:r>
              <a:rPr lang="ar-EG" b="1" dirty="0"/>
              <a:t>أو </a:t>
            </a:r>
            <a:r>
              <a:rPr lang="en-US" b="1" dirty="0"/>
              <a:t>{   } </a:t>
            </a:r>
            <a:r>
              <a:rPr lang="ar-EG" b="1" dirty="0"/>
              <a:t> .</a:t>
            </a:r>
            <a:endParaRPr lang="en-US" dirty="0"/>
          </a:p>
          <a:p>
            <a:pPr rtl="1"/>
            <a:r>
              <a:rPr lang="ar-EG" b="1" dirty="0"/>
              <a:t>أمثلة :-</a:t>
            </a:r>
            <a:endParaRPr lang="en-US" dirty="0"/>
          </a:p>
          <a:p>
            <a:pPr algn="l"/>
            <a:r>
              <a:rPr lang="en-US" b="1" dirty="0" smtClean="0"/>
              <a:t>A </a:t>
            </a:r>
            <a:r>
              <a:rPr lang="en-US" b="1" dirty="0"/>
              <a:t>= { x :   </a:t>
            </a:r>
            <a:r>
              <a:rPr lang="ar-EG" b="1" dirty="0" smtClean="0"/>
              <a:t> عدد </a:t>
            </a:r>
            <a:r>
              <a:rPr lang="ar-EG" b="1" dirty="0"/>
              <a:t>طبيعي زوجي و فردي  </a:t>
            </a:r>
            <a:r>
              <a:rPr lang="en-US" b="1" dirty="0"/>
              <a:t>x }</a:t>
            </a:r>
            <a:endParaRPr lang="en-US" dirty="0"/>
          </a:p>
          <a:p>
            <a:pPr algn="l"/>
            <a:r>
              <a:rPr lang="en-US" b="1" dirty="0" smtClean="0"/>
              <a:t>B </a:t>
            </a:r>
            <a:r>
              <a:rPr lang="en-US" b="1" dirty="0"/>
              <a:t>= { x : </a:t>
            </a:r>
            <a:r>
              <a:rPr lang="ar-EG" b="1" dirty="0"/>
              <a:t> دولة عربية تقع في </a:t>
            </a:r>
            <a:r>
              <a:rPr lang="ar-EG" b="1" dirty="0" smtClean="0"/>
              <a:t>أمريكا الشمالية    </a:t>
            </a:r>
            <a:r>
              <a:rPr lang="en-US" b="1" dirty="0"/>
              <a:t>x }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المنتهية 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rtl="1"/>
            <a:r>
              <a:rPr lang="ar-EG" b="1" dirty="0"/>
              <a:t>المجموعة التي تكون عناصرها محدودة .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b="1" dirty="0" smtClean="0"/>
              <a:t> </a:t>
            </a:r>
            <a:r>
              <a:rPr lang="ar-EG" b="1" dirty="0"/>
              <a:t>المجموعات التالية مجموعات منتهية .</a:t>
            </a:r>
            <a:endParaRPr lang="en-US" dirty="0"/>
          </a:p>
          <a:p>
            <a:pPr algn="l"/>
            <a:r>
              <a:rPr lang="en-US" b="1" dirty="0"/>
              <a:t>A = { 2 , 4 , 6 , 8 }</a:t>
            </a:r>
            <a:endParaRPr lang="en-US" dirty="0"/>
          </a:p>
          <a:p>
            <a:pPr algn="l"/>
            <a:r>
              <a:rPr lang="en-US" b="1" dirty="0"/>
              <a:t>B = { 1 , 2 , 3 , …….. , 100}</a:t>
            </a:r>
            <a:endParaRPr lang="en-US" dirty="0"/>
          </a:p>
          <a:p>
            <a:pPr algn="l"/>
            <a:r>
              <a:rPr lang="en-US" b="1" dirty="0"/>
              <a:t>C = { x , y , s, t u }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المجموعة غير المنتهية </a:t>
            </a:r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/>
              <a:t>المجموعة التي تكون عناصرها غير محدودة ( وهي المجموعة التي لا يمكن تحديد عناصرها بشكل دقيق )</a:t>
            </a:r>
            <a:endParaRPr lang="en-US" dirty="0"/>
          </a:p>
          <a:p>
            <a:pPr rtl="1"/>
            <a:r>
              <a:rPr lang="ar-EG" b="1" dirty="0">
                <a:solidFill>
                  <a:srgbClr val="FF0000"/>
                </a:solidFill>
              </a:rPr>
              <a:t>مثال </a:t>
            </a:r>
            <a:r>
              <a:rPr lang="ar-EG" b="1" dirty="0" smtClean="0">
                <a:solidFill>
                  <a:srgbClr val="FF0000"/>
                </a:solidFill>
              </a:rPr>
              <a:t>:</a:t>
            </a:r>
          </a:p>
          <a:p>
            <a:pPr rtl="1"/>
            <a:r>
              <a:rPr lang="ar-EG" sz="2800" b="1" dirty="0" smtClean="0"/>
              <a:t> </a:t>
            </a:r>
            <a:r>
              <a:rPr lang="ar-EG" sz="2800" b="1" dirty="0"/>
              <a:t>المجموعات التالية مجموعات غير منتهية .</a:t>
            </a:r>
            <a:endParaRPr lang="en-US" sz="2800" dirty="0"/>
          </a:p>
          <a:p>
            <a:pPr algn="l"/>
            <a:r>
              <a:rPr lang="en-US" b="1" dirty="0"/>
              <a:t>A = { x : </a:t>
            </a:r>
            <a:r>
              <a:rPr lang="ar-EG" b="1" dirty="0"/>
              <a:t>عدد طبيعي فردي </a:t>
            </a:r>
            <a:r>
              <a:rPr lang="en-US" b="1" dirty="0"/>
              <a:t> }</a:t>
            </a:r>
            <a:endParaRPr lang="en-US" dirty="0"/>
          </a:p>
          <a:p>
            <a:pPr algn="l"/>
            <a:r>
              <a:rPr lang="en-US" b="1" dirty="0"/>
              <a:t>B = { 10, 20 , 30 ,………   }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المجموعة الكلية :- 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هي المجموعة التي تدرس جميع المجموعات باعتبارها مجموعات جزئية و يرمز لها بالرمز 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</m:oMath>
                </a14:m>
                <a:r>
                  <a:rPr lang="ar-EG" b="1" dirty="0"/>
                  <a:t>  .</a:t>
                </a:r>
                <a:endParaRPr lang="en-US" dirty="0"/>
              </a:p>
              <a:p>
                <a:pPr rtl="1"/>
                <a:r>
                  <a:rPr lang="ar-EG" b="1" dirty="0"/>
                  <a:t> </a:t>
                </a:r>
                <a:endParaRPr lang="en-US" dirty="0"/>
              </a:p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المجموعة الجزئية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تكون المجموعة </a:t>
                </a:r>
                <a:r>
                  <a:rPr lang="en-US" b="1" dirty="0"/>
                  <a:t>A</a:t>
                </a:r>
                <a:r>
                  <a:rPr lang="ar-EG" b="1" dirty="0"/>
                  <a:t> جزئية من المجموعة </a:t>
                </a:r>
                <a:r>
                  <a:rPr lang="en-US" b="1" dirty="0"/>
                  <a:t>B</a:t>
                </a:r>
                <a:r>
                  <a:rPr lang="ar-EG" b="1" dirty="0"/>
                  <a:t> إذا كانت جميع عناصر </a:t>
                </a:r>
                <a:r>
                  <a:rPr lang="en-US" b="1" dirty="0"/>
                  <a:t>A</a:t>
                </a:r>
                <a:r>
                  <a:rPr lang="ar-EG" b="1" dirty="0"/>
                  <a:t> موجودة في </a:t>
                </a:r>
                <a:r>
                  <a:rPr lang="en-US" b="1" dirty="0"/>
                  <a:t>B</a:t>
                </a:r>
                <a:r>
                  <a:rPr lang="ar-EG" b="1" dirty="0"/>
                  <a:t> و تكتب على الصورة :- 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⊂</m:t>
                    </m:r>
                    <m:r>
                      <a:rPr lang="ar-EG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 B </a:t>
                </a:r>
                <a:r>
                  <a:rPr lang="ar-EG" b="1" dirty="0"/>
                  <a:t>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أمثلة :-</a:t>
                </a:r>
                <a:endParaRPr lang="en-US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1- إذا كانت </a:t>
                </a:r>
                <a:r>
                  <a:rPr lang="en-US" b="1" dirty="0"/>
                  <a:t>A = {2 , 4 , 6 }</a:t>
                </a:r>
                <a:r>
                  <a:rPr lang="ar-EG" b="1" dirty="0"/>
                  <a:t>  و </a:t>
                </a:r>
                <a:r>
                  <a:rPr lang="en-US" b="1" dirty="0"/>
                  <a:t>B = { 1,2,3,4,5,6,7,8} </a:t>
                </a:r>
                <a:r>
                  <a:rPr lang="ar-EG" b="1" dirty="0"/>
                  <a:t> فإن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⊂</m:t>
                    </m:r>
                    <m:r>
                      <a:rPr lang="ar-EG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> B </a:t>
                </a:r>
                <a:r>
                  <a:rPr lang="ar-EG" b="1" dirty="0"/>
                  <a:t>.</a:t>
                </a:r>
                <a:endParaRPr lang="en-US" dirty="0"/>
              </a:p>
              <a:p>
                <a:pPr rtl="1"/>
                <a:r>
                  <a:rPr lang="ar-EG" b="1" dirty="0"/>
                  <a:t>2- المجموعة المكونة من جميع طلاب التعليم الالكتروني بجامعة الملك فيصل مجموعة جزئية من مجموعة طلاب هذه الجامعة .</a:t>
                </a:r>
                <a:endParaRPr lang="en-US" dirty="0"/>
              </a:p>
              <a:p>
                <a:pPr rtl="1"/>
                <a:r>
                  <a:rPr lang="ar-EG" b="1" dirty="0"/>
                  <a:t> 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تابع أنواع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تساوي المجموعات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/>
                  <a:t>تكون المجموعتان </a:t>
                </a:r>
                <a:r>
                  <a:rPr lang="en-US" b="1" dirty="0"/>
                  <a:t>A</a:t>
                </a:r>
                <a:r>
                  <a:rPr lang="ar-EG" b="1" dirty="0"/>
                  <a:t> و </a:t>
                </a:r>
                <a:r>
                  <a:rPr lang="en-US" b="1" dirty="0"/>
                  <a:t>B</a:t>
                </a:r>
                <a:r>
                  <a:rPr lang="ar-EG" b="1" dirty="0"/>
                  <a:t> متساويتان إذا كانت :-</a:t>
                </a:r>
                <a:endParaRPr lang="en-US" dirty="0"/>
              </a:p>
              <a:p>
                <a:pPr algn="l"/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B   ,  B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⊆</m:t>
                    </m:r>
                  </m:oMath>
                </a14:m>
                <a:r>
                  <a:rPr lang="en-US" b="1" dirty="0"/>
                  <a:t> A 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≫≫≫≫</m:t>
                    </m:r>
                  </m:oMath>
                </a14:m>
                <a:r>
                  <a:rPr lang="en-US" b="1" dirty="0"/>
                  <a:t>A = B</a:t>
                </a:r>
                <a:endParaRPr lang="en-US" dirty="0"/>
              </a:p>
              <a:p>
                <a:pPr rtl="1"/>
                <a:endParaRPr lang="ar-EG" b="1" dirty="0" smtClean="0"/>
              </a:p>
              <a:p>
                <a:pPr rtl="1"/>
                <a:r>
                  <a:rPr lang="ar-EG" b="1" dirty="0" smtClean="0"/>
                  <a:t>أما </a:t>
                </a:r>
                <a:r>
                  <a:rPr lang="ar-EG" b="1" dirty="0"/>
                  <a:t>المجموعتان المتكافئتان فهما المجموعتان اللتان تتساويان في عدد عناصرها وتكتب على الصورة   </a:t>
                </a:r>
                <a:r>
                  <a:rPr lang="en-US" b="1" dirty="0"/>
                  <a:t>A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أنواع المجموعات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rtl="1"/>
                <a:r>
                  <a:rPr lang="ar-EG" b="1" dirty="0">
                    <a:solidFill>
                      <a:srgbClr val="FF0000"/>
                    </a:solidFill>
                  </a:rPr>
                  <a:t>مثال :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/>
                  <a:t>أي المجموعات التالية متكافئة وأيها متساوية ؟</a:t>
                </a:r>
                <a:endParaRPr lang="en-US" dirty="0"/>
              </a:p>
              <a:p>
                <a:pPr algn="l"/>
                <a:r>
                  <a:rPr lang="en-US" b="1" dirty="0"/>
                  <a:t>1-  A = {1, 5, 7 , 9 }      ,    B = {9 , 7 ,5 ,1 }</a:t>
                </a:r>
                <a:endParaRPr lang="en-US" dirty="0"/>
              </a:p>
              <a:p>
                <a:pPr algn="l"/>
                <a:r>
                  <a:rPr lang="en-US" b="1" dirty="0"/>
                  <a:t>2- A= {  </a:t>
                </a:r>
                <a:r>
                  <a:rPr lang="en-US" b="1" dirty="0" smtClean="0"/>
                  <a:t>2,5,9}    </a:t>
                </a:r>
                <a:r>
                  <a:rPr lang="en-US" b="1" dirty="0"/>
                  <a:t>,   B = { a , s , d }</a:t>
                </a:r>
                <a:endParaRPr lang="en-US" dirty="0"/>
              </a:p>
              <a:p>
                <a:pPr algn="ctr"/>
                <a:r>
                  <a:rPr lang="ar-EG" b="1" dirty="0">
                    <a:solidFill>
                      <a:srgbClr val="FF0000"/>
                    </a:solidFill>
                  </a:rPr>
                  <a:t>الحل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en-US" b="1" dirty="0" smtClean="0"/>
                  <a:t>1 </a:t>
                </a:r>
                <a:r>
                  <a:rPr lang="en-US" b="1" dirty="0"/>
                  <a:t>– A  = B </a:t>
                </a:r>
                <a:endParaRPr lang="en-US" dirty="0"/>
              </a:p>
              <a:p>
                <a:pPr algn="l"/>
                <a:r>
                  <a:rPr lang="en-US" b="1" dirty="0"/>
                  <a:t>2 – A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≡</m:t>
                    </m:r>
                  </m:oMath>
                </a14:m>
                <a:r>
                  <a:rPr lang="en-US" b="1" dirty="0"/>
                  <a:t> B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b="1" dirty="0"/>
              <a:t>العمليات على المجموعات </a:t>
            </a:r>
            <a:r>
              <a:rPr lang="ar-EG" b="1" dirty="0" smtClean="0"/>
              <a:t>:-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الاتحاد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EG" sz="2800" b="1" dirty="0" smtClean="0"/>
              <a:t>اتحاد المجموعتين</a:t>
            </a:r>
            <a:r>
              <a:rPr lang="en-US" sz="2800" b="1" dirty="0" smtClean="0"/>
              <a:t>A </a:t>
            </a:r>
            <a:r>
              <a:rPr lang="ar-SA" sz="2800" b="1" dirty="0" smtClean="0"/>
              <a:t> و </a:t>
            </a:r>
            <a:r>
              <a:rPr lang="en-US" sz="2800" b="1" dirty="0" smtClean="0"/>
              <a:t>B</a:t>
            </a:r>
            <a:r>
              <a:rPr lang="ar-SA" sz="2800" b="1" dirty="0" smtClean="0"/>
              <a:t>  </a:t>
            </a:r>
            <a:r>
              <a:rPr lang="en-US" sz="2800" b="1" dirty="0" smtClean="0"/>
              <a:t>(A U 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</a:t>
            </a:r>
            <a:r>
              <a:rPr lang="ar-EG" sz="2800" b="1" dirty="0" smtClean="0"/>
              <a:t> أو في </a:t>
            </a:r>
            <a:r>
              <a:rPr lang="en-US" sz="2800" b="1" dirty="0" smtClean="0"/>
              <a:t> B</a:t>
            </a:r>
            <a:r>
              <a:rPr lang="ar-EG" sz="2800" b="1" dirty="0" smtClean="0"/>
              <a:t> أو في كليهما </a:t>
            </a:r>
            <a:r>
              <a:rPr lang="en-US" sz="2800" b="1" dirty="0" smtClean="0"/>
              <a:t>.</a:t>
            </a:r>
          </a:p>
          <a:p>
            <a:pPr algn="r"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1 , 2 , 3 , 7} </a:t>
            </a:r>
            <a:r>
              <a:rPr lang="ar-EG" sz="2800" b="1" dirty="0" smtClean="0"/>
              <a:t> و  </a:t>
            </a:r>
            <a:r>
              <a:rPr lang="en-US" sz="2800" b="1" dirty="0" smtClean="0"/>
              <a:t>B= { 2 , 4 , 6 , 8 } </a:t>
            </a:r>
            <a:r>
              <a:rPr lang="ar-EG" sz="2800" b="1" dirty="0" smtClean="0"/>
              <a:t> أوجد  </a:t>
            </a:r>
            <a:r>
              <a:rPr lang="en-US" sz="2800" b="1" dirty="0" smtClean="0"/>
              <a:t>(AUB)</a:t>
            </a:r>
            <a:r>
              <a:rPr lang="ar-EG" sz="2800" b="1" dirty="0" smtClean="0"/>
              <a:t> ؟</a:t>
            </a:r>
            <a:endParaRPr lang="en-US" sz="2800" dirty="0" smtClean="0"/>
          </a:p>
          <a:p>
            <a:pPr algn="ctr" rtl="1"/>
            <a:r>
              <a:rPr lang="ar-EG" sz="2800" b="1" dirty="0" smtClean="0">
                <a:solidFill>
                  <a:srgbClr val="FF0000"/>
                </a:solidFill>
              </a:rPr>
              <a:t>الحل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(AUB) =   {1 ,2 , 3, 4, 6, 7, 8}</a:t>
            </a:r>
            <a:endParaRPr lang="en-US" sz="2800" dirty="0" smtClean="0"/>
          </a:p>
          <a:p>
            <a:pPr algn="l" rtl="1"/>
            <a:endParaRPr lang="ar-SA" sz="28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التقاطع  :-</a:t>
            </a:r>
            <a:endParaRPr lang="en-U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sz="2800" b="1" dirty="0" smtClean="0"/>
              <a:t>تقاطع المجموعتين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</a:t>
            </a:r>
            <a:r>
              <a:rPr lang="ar-EG" sz="2800" b="1" dirty="0" smtClean="0"/>
              <a:t>  </a:t>
            </a:r>
            <a:r>
              <a:rPr lang="en-US" sz="2800" b="1" dirty="0" smtClean="0"/>
              <a:t>(A∩B)</a:t>
            </a:r>
            <a:r>
              <a:rPr lang="ar-EG" sz="2800" b="1" dirty="0" smtClean="0"/>
              <a:t> هو مجموعة كل العناصر الموجودة في </a:t>
            </a:r>
            <a:r>
              <a:rPr lang="en-US" sz="2800" b="1" dirty="0" smtClean="0"/>
              <a:t>A </a:t>
            </a:r>
            <a:r>
              <a:rPr lang="ar-EG" sz="2800" b="1" dirty="0" smtClean="0"/>
              <a:t>و في </a:t>
            </a:r>
            <a:r>
              <a:rPr lang="en-US" sz="2800" b="1" dirty="0" smtClean="0"/>
              <a:t>B</a:t>
            </a:r>
            <a:r>
              <a:rPr lang="ar-EG" sz="2800" b="1" dirty="0" smtClean="0"/>
              <a:t> معاً أي العناصر المشتركة بين </a:t>
            </a:r>
            <a:r>
              <a:rPr lang="en-US" sz="2800" b="1" dirty="0" smtClean="0"/>
              <a:t>A</a:t>
            </a:r>
            <a:r>
              <a:rPr lang="ar-EG" sz="2800" b="1" dirty="0" smtClean="0"/>
              <a:t> و </a:t>
            </a:r>
            <a:r>
              <a:rPr lang="en-US" sz="2800" b="1" dirty="0" smtClean="0"/>
              <a:t>B </a:t>
            </a:r>
            <a:r>
              <a:rPr lang="ar-EG" sz="2800" b="1" dirty="0" smtClean="0"/>
              <a:t> </a:t>
            </a:r>
            <a:r>
              <a:rPr lang="en-US" sz="2800" b="1" dirty="0" smtClean="0"/>
              <a:t>.</a:t>
            </a:r>
          </a:p>
          <a:p>
            <a:pPr rtl="1"/>
            <a:endParaRPr lang="en-US" sz="2800" b="1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>
                <a:solidFill>
                  <a:srgbClr val="FF0000"/>
                </a:solidFill>
              </a:rPr>
              <a:t>مثال :-</a:t>
            </a:r>
            <a:endParaRPr lang="en-US" sz="2800" dirty="0" smtClean="0">
              <a:solidFill>
                <a:srgbClr val="FF0000"/>
              </a:solidFill>
            </a:endParaRPr>
          </a:p>
          <a:p>
            <a:pPr rtl="1"/>
            <a:r>
              <a:rPr lang="ar-EG" sz="2800" b="1" dirty="0" smtClean="0"/>
              <a:t>إذا كان </a:t>
            </a:r>
            <a:r>
              <a:rPr lang="en-US" sz="2800" b="1" dirty="0" smtClean="0"/>
              <a:t>A = { -1 , 0 , 1 , 2 , 3}  </a:t>
            </a:r>
            <a:r>
              <a:rPr lang="ar-EG" sz="2800" b="1" dirty="0" smtClean="0"/>
              <a:t>و  </a:t>
            </a:r>
            <a:r>
              <a:rPr lang="en-US" sz="2800" b="1" dirty="0" smtClean="0"/>
              <a:t> B = {0,2,4,6,}</a:t>
            </a:r>
            <a:r>
              <a:rPr lang="ar-EG" sz="2800" b="1" dirty="0" smtClean="0"/>
              <a:t> أوجد </a:t>
            </a:r>
            <a:r>
              <a:rPr lang="en-US" sz="2800" b="1" dirty="0"/>
              <a:t>A ∩ B</a:t>
            </a:r>
            <a:endParaRPr lang="en-US" sz="2800" dirty="0" smtClean="0"/>
          </a:p>
          <a:p>
            <a:pPr algn="ctr" rtl="1"/>
            <a:r>
              <a:rPr lang="ar-EG" sz="2800" b="1" dirty="0" smtClean="0">
                <a:solidFill>
                  <a:srgbClr val="FF0000"/>
                </a:solidFill>
              </a:rPr>
              <a:t>الحل </a:t>
            </a:r>
            <a:endParaRPr lang="en-US" sz="2800" dirty="0" smtClean="0">
              <a:solidFill>
                <a:srgbClr val="FF0000"/>
              </a:solidFill>
            </a:endParaRPr>
          </a:p>
          <a:p>
            <a:pPr algn="l"/>
            <a:r>
              <a:rPr lang="en-US" sz="2800" b="1" dirty="0" smtClean="0"/>
              <a:t>(A ∩ B) = {0 , 2 }</a:t>
            </a:r>
            <a:endParaRPr lang="en-US" sz="2800" dirty="0" smtClean="0"/>
          </a:p>
          <a:p>
            <a:endParaRPr lang="ar-SA" sz="28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rtl="1"/>
                <a:r>
                  <a:rPr lang="ar-EG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المكملة أو المتممة :-</a:t>
                </a:r>
                <a:endParaRPr lang="en-US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rtl="1"/>
                <a:r>
                  <a:rPr lang="ar-EG" b="1" dirty="0" smtClean="0"/>
                  <a:t>يقال أن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ar-EG" b="1" dirty="0" smtClean="0"/>
                  <a:t>مكملة المجموعة </a:t>
                </a:r>
                <a:r>
                  <a:rPr lang="en-US" b="1" dirty="0" smtClean="0"/>
                  <a:t>A</a:t>
                </a:r>
                <a:r>
                  <a:rPr lang="ar-EG" b="1" dirty="0" smtClean="0"/>
                  <a:t> إذا كانت تحتوي على جميع عناصر المجموعة الكلية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</m:oMath>
                </a14:m>
                <a:r>
                  <a:rPr lang="ar-EG" b="1" dirty="0" smtClean="0"/>
                  <a:t> باستثناء عناصر </a:t>
                </a:r>
                <a:r>
                  <a:rPr lang="en-US" b="1" dirty="0" smtClean="0"/>
                  <a:t>A</a:t>
                </a:r>
                <a:r>
                  <a:rPr lang="ar-SA" b="1" dirty="0" smtClean="0"/>
                  <a:t>.</a:t>
                </a:r>
              </a:p>
              <a:p>
                <a:pPr rtl="1"/>
                <a:r>
                  <a:rPr lang="ar-EG" b="1" dirty="0" smtClean="0">
                    <a:solidFill>
                      <a:srgbClr val="FF0000"/>
                    </a:solidFill>
                  </a:rPr>
                  <a:t>مثال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rtl="1"/>
                <a:r>
                  <a:rPr lang="ar-EG" b="1" dirty="0" smtClean="0"/>
                  <a:t>إذا كان </a:t>
                </a:r>
                <a14:m>
                  <m:oMath xmlns:m="http://schemas.openxmlformats.org/officeDocument/2006/math">
                    <m:r>
                      <a:rPr lang="ar-EG">
                        <a:latin typeface="Cambria Math"/>
                      </a:rPr>
                      <m:t>⋃</m:t>
                    </m:r>
                    <m:r>
                      <a:rPr lang="ar-EG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= { 1,2,3,4,5,6,7,8,9,10}</a:t>
                </a:r>
                <a:r>
                  <a:rPr lang="ar-EG" b="1" dirty="0" smtClean="0"/>
                  <a:t>و </a:t>
                </a:r>
                <a:r>
                  <a:rPr lang="en-US" b="1" dirty="0" smtClean="0"/>
                  <a:t>A={2,4,6,8,10}</a:t>
                </a:r>
                <a:r>
                  <a:rPr lang="ar-EG" b="1" dirty="0" smtClean="0"/>
                  <a:t> أوجد </a:t>
                </a:r>
                <a:endParaRPr lang="en-US" dirty="0" smtClean="0"/>
              </a:p>
              <a:p>
                <a:pPr algn="ctr" rtl="1"/>
                <a:r>
                  <a:rPr lang="ar-EG" b="1" dirty="0" smtClean="0">
                    <a:solidFill>
                      <a:srgbClr val="FF0000"/>
                    </a:solidFill>
                  </a:rPr>
                  <a:t>الحل </a:t>
                </a:r>
                <a:endParaRPr lang="en-US" dirty="0" smtClean="0">
                  <a:solidFill>
                    <a:srgbClr val="FF0000"/>
                  </a:solidFill>
                </a:endParaRPr>
              </a:p>
              <a:p>
                <a:pPr algn="l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 smtClean="0"/>
                  <a:t>  = {1,3,5,7,9}</a:t>
                </a:r>
                <a:endParaRPr lang="en-US" dirty="0" smtClean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77" t="-2291" r="-2119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العمليات على المجموعات :-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:-</a:t>
            </a:r>
            <a:endParaRPr lang="en-US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1"/>
            <a:r>
              <a:rPr lang="ar-EG" b="1" dirty="0" smtClean="0"/>
              <a:t>إذ كانت مجموعتان </a:t>
            </a:r>
            <a:r>
              <a:rPr lang="en-US" b="1" dirty="0" smtClean="0"/>
              <a:t>A</a:t>
            </a:r>
            <a:r>
              <a:rPr lang="ar-EG" b="1" dirty="0" smtClean="0"/>
              <a:t> ، </a:t>
            </a:r>
            <a:r>
              <a:rPr lang="en-US" b="1" dirty="0" smtClean="0"/>
              <a:t>B</a:t>
            </a:r>
            <a:r>
              <a:rPr lang="ar-EG" b="1" dirty="0" smtClean="0"/>
              <a:t> فإن </a:t>
            </a:r>
            <a:r>
              <a:rPr lang="en-US" b="1" dirty="0" smtClean="0"/>
              <a:t>A-B</a:t>
            </a:r>
            <a:r>
              <a:rPr lang="ar-EG" b="1" dirty="0" smtClean="0"/>
              <a:t> يسمى بالفرق وهو مجموعة كل العناصر الموجودة </a:t>
            </a:r>
            <a:r>
              <a:rPr lang="en-US" b="1" dirty="0" smtClean="0"/>
              <a:t>A </a:t>
            </a:r>
            <a:r>
              <a:rPr lang="ar-EG" b="1" dirty="0" smtClean="0"/>
              <a:t>وليست في </a:t>
            </a:r>
            <a:r>
              <a:rPr lang="en-US" b="1" dirty="0" smtClean="0"/>
              <a:t>B</a:t>
            </a:r>
            <a:r>
              <a:rPr lang="ar-SA" b="1" dirty="0" smtClean="0"/>
              <a:t> .</a:t>
            </a:r>
            <a:endParaRPr lang="en-US" dirty="0" smtClean="0"/>
          </a:p>
          <a:p>
            <a:pPr rtl="1"/>
            <a:r>
              <a:rPr lang="ar-EG" b="1" dirty="0" smtClean="0">
                <a:solidFill>
                  <a:srgbClr val="FF0000"/>
                </a:solidFill>
              </a:rPr>
              <a:t>مثال :-</a:t>
            </a:r>
            <a:endParaRPr lang="en-US" dirty="0" smtClean="0">
              <a:solidFill>
                <a:srgbClr val="FF0000"/>
              </a:solidFill>
            </a:endParaRPr>
          </a:p>
          <a:p>
            <a:pPr rtl="1"/>
            <a:r>
              <a:rPr lang="ar-EG" b="1" dirty="0" smtClean="0"/>
              <a:t>إذا كانت </a:t>
            </a:r>
            <a:r>
              <a:rPr lang="en-US" b="1" dirty="0" smtClean="0"/>
              <a:t>A={1,2,3,x,y}</a:t>
            </a:r>
            <a:r>
              <a:rPr lang="ar-EG" b="1" dirty="0" smtClean="0"/>
              <a:t> و </a:t>
            </a:r>
            <a:r>
              <a:rPr lang="en-US" b="1" dirty="0" smtClean="0"/>
              <a:t> B={3,4,5,x,w}</a:t>
            </a:r>
            <a:r>
              <a:rPr lang="ar-EG" b="1" dirty="0" smtClean="0"/>
              <a:t> أوجد </a:t>
            </a:r>
            <a:r>
              <a:rPr lang="en-US" b="1" dirty="0" smtClean="0"/>
              <a:t>A-B </a:t>
            </a:r>
            <a:endParaRPr lang="en-US" dirty="0" smtClean="0"/>
          </a:p>
          <a:p>
            <a:pPr algn="ctr" rtl="1"/>
            <a:r>
              <a:rPr lang="ar-EG" b="1" dirty="0" smtClean="0">
                <a:solidFill>
                  <a:srgbClr val="FF0000"/>
                </a:solidFill>
              </a:rPr>
              <a:t>الحل </a:t>
            </a:r>
            <a:endParaRPr lang="en-US" dirty="0" smtClean="0">
              <a:solidFill>
                <a:srgbClr val="FF0000"/>
              </a:solidFill>
            </a:endParaRPr>
          </a:p>
          <a:p>
            <a:pPr algn="l"/>
            <a:r>
              <a:rPr lang="en-US" b="1" dirty="0" smtClean="0"/>
              <a:t>A-B = { 1 , 2 , y }</a:t>
            </a:r>
            <a:endParaRPr lang="en-US" dirty="0" smtClean="0"/>
          </a:p>
          <a:p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    : العمليات على المجموعات :-</a:t>
            </a:r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1556792"/>
            <a:ext cx="158417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>
          <a:xfrm>
            <a:off x="5529064" y="1772816"/>
            <a:ext cx="4032448" cy="3960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EG" sz="2600" b="1" dirty="0" smtClean="0">
                <a:solidFill>
                  <a:schemeClr val="tx1"/>
                </a:solidFill>
              </a:rPr>
              <a:t>مثال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EG" sz="2600" b="1" dirty="0" smtClean="0">
                <a:solidFill>
                  <a:schemeClr val="tx1"/>
                </a:solidFill>
              </a:rPr>
              <a:t>إذا كانت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  </a:t>
            </a:r>
            <a:r>
              <a:rPr lang="en-US" sz="2600" b="1" dirty="0" smtClean="0">
                <a:solidFill>
                  <a:schemeClr val="tx1"/>
                </a:solidFill>
              </a:rPr>
              <a:t>A={1,2,3,x,y}</a:t>
            </a:r>
            <a:r>
              <a:rPr lang="ar-EG" sz="2600" b="1" dirty="0" smtClean="0">
                <a:solidFill>
                  <a:schemeClr val="tx1"/>
                </a:solidFill>
              </a:rPr>
              <a:t> و </a:t>
            </a:r>
            <a:r>
              <a:rPr lang="en-US" sz="2600" b="1" dirty="0" smtClean="0">
                <a:solidFill>
                  <a:schemeClr val="tx1"/>
                </a:solidFill>
              </a:rPr>
              <a:t>   B={3,4,5,x,w}</a:t>
            </a:r>
            <a:r>
              <a:rPr lang="ar-SA" sz="2600" b="1" dirty="0" smtClean="0">
                <a:solidFill>
                  <a:schemeClr val="tx1"/>
                </a:solidFill>
              </a:rPr>
              <a:t>  </a:t>
            </a:r>
          </a:p>
          <a:p>
            <a:pPr algn="just"/>
            <a:r>
              <a:rPr lang="ar-SA" sz="2600" b="1" dirty="0" smtClean="0">
                <a:solidFill>
                  <a:schemeClr val="tx1"/>
                </a:solidFill>
              </a:rPr>
              <a:t> و</a:t>
            </a:r>
            <a:r>
              <a:rPr lang="ar-EG" sz="2600" b="1" dirty="0" smtClean="0">
                <a:solidFill>
                  <a:schemeClr val="tx1"/>
                </a:solidFill>
              </a:rPr>
              <a:t> المجموعة الكلية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600" b="1" dirty="0" smtClean="0">
                <a:solidFill>
                  <a:schemeClr val="tx1"/>
                </a:solidFill>
              </a:rPr>
              <a:t>U = { 1,2,3,4,5,w,x,y,z}</a:t>
            </a:r>
            <a:r>
              <a:rPr lang="ar-EG" sz="2600" b="1" dirty="0" smtClean="0">
                <a:solidFill>
                  <a:schemeClr val="tx1"/>
                </a:solidFill>
              </a:rPr>
              <a:t>  </a:t>
            </a:r>
            <a:endParaRPr lang="en-US" sz="2600" b="1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     </a:t>
            </a:r>
            <a:r>
              <a:rPr lang="ar-EG" sz="2600" b="1" dirty="0" smtClean="0">
                <a:solidFill>
                  <a:schemeClr val="tx1"/>
                </a:solidFill>
              </a:rPr>
              <a:t>فأوجد :-</a:t>
            </a:r>
            <a:endParaRPr lang="en-US" sz="2600" b="1" dirty="0" smtClean="0">
              <a:solidFill>
                <a:schemeClr val="tx1"/>
              </a:solidFill>
            </a:endParaRPr>
          </a:p>
          <a:p>
            <a:pPr algn="ctr"/>
            <a:endParaRPr lang="ar-SA" sz="2600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EG" b="1" dirty="0"/>
              <a:t>تابع </a:t>
            </a:r>
            <a:r>
              <a:rPr lang="ar-EG" b="1" dirty="0" smtClean="0"/>
              <a:t>: </a:t>
            </a:r>
            <a:r>
              <a:rPr lang="ar-EG" b="1" dirty="0"/>
              <a:t>العمليات على المجموعات :-</a:t>
            </a:r>
            <a:endParaRPr lang="en-US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592" y="1628800"/>
            <a:ext cx="647846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41738" y="142852"/>
            <a:ext cx="274947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أشكال ِفنْ</a:t>
            </a:r>
          </a:p>
          <a:p>
            <a:pPr algn="ctr"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 Figures</a:t>
            </a:r>
            <a:endParaRPr lang="ar-SA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93745" y="1500174"/>
            <a:ext cx="91027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41325" algn="just" rtl="1"/>
            <a:r>
              <a:rPr lang="ar-SA" sz="3200" dirty="0">
                <a:cs typeface="Simplified Arabic" pitchFamily="18" charset="-78"/>
              </a:rPr>
              <a:t>يمكن تمثيل المجموعات والعمليات المختلفة عليها من خلال استعمال اشكال هندسية تسمى أشكال ِفنْ وذلك وفق ما يلي: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3400" y="1905000"/>
            <a:ext cx="91027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41325" algn="just" rtl="1"/>
            <a:r>
              <a:rPr lang="ar-SA" sz="3200" dirty="0" smtClean="0">
                <a:cs typeface="Simplified Arabic" pitchFamily="18" charset="-78"/>
              </a:rPr>
              <a:t>تمثل </a:t>
            </a:r>
            <a:r>
              <a:rPr lang="ar-SA" sz="3200" dirty="0">
                <a:cs typeface="Simplified Arabic" pitchFamily="18" charset="-78"/>
              </a:rPr>
              <a:t>المجموعات الكلية بمستطيل ويرمز لها بالرمز </a:t>
            </a:r>
            <a:r>
              <a:rPr lang="en-US" sz="3200" dirty="0">
                <a:cs typeface="Simplified Arabic" pitchFamily="18" charset="-78"/>
              </a:rPr>
              <a:t>S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962400" y="3581400"/>
            <a:ext cx="2724150" cy="10668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4000"/>
              <a:t>S</a:t>
            </a:r>
          </a:p>
        </p:txBody>
      </p:sp>
      <p:sp>
        <p:nvSpPr>
          <p:cNvPr id="31748" name="TextBox 30"/>
          <p:cNvSpPr txBox="1">
            <a:spLocks noChangeArrowheads="1"/>
          </p:cNvSpPr>
          <p:nvPr/>
        </p:nvSpPr>
        <p:spPr bwMode="auto">
          <a:xfrm>
            <a:off x="5035550" y="4800600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/>
              <a:t>S</a:t>
            </a:r>
            <a:endParaRPr lang="ar-SA" sz="2800" dirty="0"/>
          </a:p>
        </p:txBody>
      </p:sp>
      <p:sp>
        <p:nvSpPr>
          <p:cNvPr id="5" name="Rectangle 4"/>
          <p:cNvSpPr/>
          <p:nvPr/>
        </p:nvSpPr>
        <p:spPr>
          <a:xfrm>
            <a:off x="4238620" y="142852"/>
            <a:ext cx="53912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1325" algn="just"/>
            <a:r>
              <a:rPr lang="ar-SA" sz="5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1- المجموعة الكلية:</a:t>
            </a:r>
            <a:endParaRPr lang="ar-SA" sz="5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928802"/>
            <a:ext cx="91027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just" rtl="1">
              <a:defRPr/>
            </a:pPr>
            <a:r>
              <a:rPr lang="ar-SA" sz="2000" dirty="0" smtClean="0">
                <a:cs typeface="Simplified Arabic" pitchFamily="2" charset="-78"/>
              </a:rPr>
              <a:t>لأي حادثتين </a:t>
            </a:r>
            <a:r>
              <a:rPr lang="en-US" sz="2000" dirty="0" smtClean="0">
                <a:cs typeface="Simplified Arabic" pitchFamily="2" charset="-78"/>
              </a:rPr>
              <a:t>A</a:t>
            </a:r>
            <a:r>
              <a:rPr lang="ar-SA" sz="2000" dirty="0" smtClean="0">
                <a:cs typeface="Simplified Arabic" pitchFamily="2" charset="-78"/>
              </a:rPr>
              <a:t> و </a:t>
            </a:r>
            <a:r>
              <a:rPr lang="en-US" sz="2000" dirty="0" smtClean="0">
                <a:cs typeface="Simplified Arabic" pitchFamily="2" charset="-78"/>
              </a:rPr>
              <a:t>B</a:t>
            </a:r>
            <a:r>
              <a:rPr lang="ar-SA" sz="2000" dirty="0" smtClean="0">
                <a:cs typeface="Simplified Arabic" pitchFamily="2" charset="-78"/>
              </a:rPr>
              <a:t> فإن الحادثة التي تتضمن كافة العناصر التي تنتمي إلى </a:t>
            </a:r>
            <a:r>
              <a:rPr lang="en-US" sz="2000" dirty="0" smtClean="0">
                <a:cs typeface="Simplified Arabic" pitchFamily="2" charset="-78"/>
              </a:rPr>
              <a:t>A</a:t>
            </a:r>
            <a:r>
              <a:rPr lang="ar-SA" sz="2000" dirty="0" smtClean="0">
                <a:cs typeface="Simplified Arabic" pitchFamily="2" charset="-78"/>
              </a:rPr>
              <a:t> أو إلى </a:t>
            </a:r>
            <a:r>
              <a:rPr lang="en-US" sz="2000" dirty="0" smtClean="0">
                <a:cs typeface="Simplified Arabic" pitchFamily="2" charset="-78"/>
              </a:rPr>
              <a:t>B</a:t>
            </a:r>
            <a:r>
              <a:rPr lang="ar-SA" sz="2000" dirty="0" smtClean="0">
                <a:cs typeface="Simplified Arabic" pitchFamily="2" charset="-78"/>
              </a:rPr>
              <a:t> أو إلى كليهما معا يطلق عليها إتحاد حادثتين ويرمز لها </a:t>
            </a:r>
            <a:r>
              <a:rPr lang="en-US" sz="2000" dirty="0" smtClean="0"/>
              <a:t>(A         B) </a:t>
            </a:r>
            <a:r>
              <a:rPr lang="ar-SA" sz="2000" dirty="0" smtClean="0"/>
              <a:t> أو ( </a:t>
            </a:r>
            <a:r>
              <a:rPr lang="en-US" sz="2000" dirty="0" smtClean="0"/>
              <a:t>A</a:t>
            </a:r>
            <a:r>
              <a:rPr lang="ar-SA" sz="2000" dirty="0" smtClean="0"/>
              <a:t> أو </a:t>
            </a:r>
            <a:r>
              <a:rPr lang="en-US" sz="2000" dirty="0" smtClean="0"/>
              <a:t>B</a:t>
            </a:r>
            <a:r>
              <a:rPr lang="ar-SA" sz="2000" dirty="0" smtClean="0"/>
              <a:t> ) والشكل التالي يوضح ذلك:</a:t>
            </a:r>
            <a:endParaRPr lang="ar-SA" sz="2000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200400" y="3048000"/>
            <a:ext cx="3302000" cy="1295400"/>
            <a:chOff x="2971800" y="2362200"/>
            <a:chExt cx="3048000" cy="1295400"/>
          </a:xfrm>
        </p:grpSpPr>
        <p:sp>
          <p:nvSpPr>
            <p:cNvPr id="1031" name="Text Box 10"/>
            <p:cNvSpPr txBox="1">
              <a:spLocks noChangeArrowheads="1"/>
            </p:cNvSpPr>
            <p:nvPr/>
          </p:nvSpPr>
          <p:spPr bwMode="auto">
            <a:xfrm>
              <a:off x="2971800" y="2362200"/>
              <a:ext cx="3048000" cy="1295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b="1">
                  <a:latin typeface="Times New Roman" pitchFamily="18" charset="0"/>
                </a:rPr>
                <a:t>s</a:t>
              </a:r>
              <a:endParaRPr lang="en-US"/>
            </a:p>
          </p:txBody>
        </p:sp>
        <p:sp>
          <p:nvSpPr>
            <p:cNvPr id="1037" name="Oval 14"/>
            <p:cNvSpPr>
              <a:spLocks noChangeArrowheads="1"/>
            </p:cNvSpPr>
            <p:nvPr/>
          </p:nvSpPr>
          <p:spPr bwMode="auto">
            <a:xfrm>
              <a:off x="4375638" y="2819400"/>
              <a:ext cx="685800" cy="609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36" name="Oval 13"/>
            <p:cNvSpPr>
              <a:spLocks noChangeArrowheads="1"/>
            </p:cNvSpPr>
            <p:nvPr/>
          </p:nvSpPr>
          <p:spPr bwMode="auto">
            <a:xfrm>
              <a:off x="3842238" y="2819400"/>
              <a:ext cx="685800" cy="6096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1034" name="Line 15"/>
            <p:cNvSpPr>
              <a:spLocks noChangeShapeType="1"/>
            </p:cNvSpPr>
            <p:nvPr/>
          </p:nvSpPr>
          <p:spPr bwMode="auto">
            <a:xfrm>
              <a:off x="3689350" y="3124200"/>
              <a:ext cx="342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1035" name="Line 16"/>
            <p:cNvSpPr>
              <a:spLocks noChangeShapeType="1"/>
            </p:cNvSpPr>
            <p:nvPr/>
          </p:nvSpPr>
          <p:spPr bwMode="auto">
            <a:xfrm flipH="1">
              <a:off x="4908550" y="3138487"/>
              <a:ext cx="342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ar-EG"/>
            </a:p>
          </p:txBody>
        </p:sp>
        <p:sp>
          <p:nvSpPr>
            <p:cNvPr id="2" name="Rectangle 17"/>
            <p:cNvSpPr>
              <a:spLocks noChangeArrowheads="1"/>
            </p:cNvSpPr>
            <p:nvPr/>
          </p:nvSpPr>
          <p:spPr bwMode="auto">
            <a:xfrm>
              <a:off x="5302001" y="2908578"/>
              <a:ext cx="3243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/>
                <a:t>B</a:t>
              </a:r>
            </a:p>
          </p:txBody>
        </p:sp>
        <p:sp>
          <p:nvSpPr>
            <p:cNvPr id="3" name="Rectangle 18"/>
            <p:cNvSpPr>
              <a:spLocks noChangeArrowheads="1"/>
            </p:cNvSpPr>
            <p:nvPr/>
          </p:nvSpPr>
          <p:spPr bwMode="auto">
            <a:xfrm>
              <a:off x="3320801" y="2894291"/>
              <a:ext cx="3243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arn-CL" b="1"/>
                <a:t>A</a:t>
              </a:r>
              <a:endParaRPr lang="en-US" b="1"/>
            </a:p>
          </p:txBody>
        </p:sp>
      </p:grpSp>
      <p:sp>
        <p:nvSpPr>
          <p:cNvPr id="1030" name="TextBox 14"/>
          <p:cNvSpPr txBox="1">
            <a:spLocks noChangeArrowheads="1"/>
          </p:cNvSpPr>
          <p:nvPr/>
        </p:nvSpPr>
        <p:spPr bwMode="auto">
          <a:xfrm>
            <a:off x="3352800" y="4572000"/>
            <a:ext cx="296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b="1"/>
              <a:t>شكل ِفنْ لتمثيل إتحاد حادثتين </a:t>
            </a:r>
            <a:r>
              <a:rPr lang="en-US" b="1"/>
              <a:t>A</a:t>
            </a:r>
            <a:r>
              <a:rPr lang="ar-SA" b="1"/>
              <a:t> و </a:t>
            </a:r>
            <a:r>
              <a:rPr lang="en-US" b="1"/>
              <a:t>B</a:t>
            </a:r>
            <a:endParaRPr lang="ar-SA" b="1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953000" y="2330450"/>
          <a:ext cx="4127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4" imgW="164814" imgH="126780" progId="Equation.3">
                  <p:embed/>
                </p:oleObj>
              </mc:Choice>
              <mc:Fallback>
                <p:oleObj name="Equation" r:id="rId4" imgW="164814" imgH="1267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330450"/>
                        <a:ext cx="4127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038600" y="5029200"/>
          <a:ext cx="15509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6" imgW="520474" imgH="203112" progId="Equation.3">
                  <p:embed/>
                </p:oleObj>
              </mc:Choice>
              <mc:Fallback>
                <p:oleObj name="Equation" r:id="rId6" imgW="520474" imgH="203112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029200"/>
                        <a:ext cx="15509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952472" y="428604"/>
            <a:ext cx="9215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 indent="457200" algn="just">
              <a:tabLst>
                <a:tab pos="466725" algn="l"/>
              </a:tabLst>
              <a:defRPr/>
            </a:pPr>
            <a:r>
              <a:rPr lang="ar-SA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2- إتحاد الحوادث </a:t>
            </a:r>
            <a:r>
              <a:rPr 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Events Union</a:t>
            </a:r>
            <a:r>
              <a:rPr lang="ar-SA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 :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16"/>
          <p:cNvSpPr txBox="1">
            <a:spLocks noChangeArrowheads="1"/>
          </p:cNvSpPr>
          <p:nvPr/>
        </p:nvSpPr>
        <p:spPr bwMode="auto">
          <a:xfrm>
            <a:off x="381000" y="500042"/>
            <a:ext cx="8875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وبشكل عام لأي </a:t>
            </a:r>
            <a:r>
              <a:rPr lang="en-US" sz="2400" b="1" dirty="0">
                <a:solidFill>
                  <a:srgbClr val="FF0000"/>
                </a:solidFill>
              </a:rPr>
              <a:t>n</a:t>
            </a:r>
            <a:r>
              <a:rPr lang="ar-SA" sz="2400" b="1" dirty="0">
                <a:solidFill>
                  <a:srgbClr val="FF0000"/>
                </a:solidFill>
              </a:rPr>
              <a:t> حادثة </a:t>
            </a:r>
            <a:r>
              <a:rPr lang="en-US" sz="2400" b="1" dirty="0">
                <a:solidFill>
                  <a:srgbClr val="FF0000"/>
                </a:solidFill>
              </a:rPr>
              <a:t>A1 , A2, A3,  …….. An  </a:t>
            </a:r>
            <a:r>
              <a:rPr lang="ar-SA" sz="2400" b="1" dirty="0">
                <a:solidFill>
                  <a:srgbClr val="FF0000"/>
                </a:solidFill>
              </a:rPr>
              <a:t> فإن إتحاد هده الحوادث هو :</a:t>
            </a:r>
          </a:p>
        </p:txBody>
      </p:sp>
      <p:sp>
        <p:nvSpPr>
          <p:cNvPr id="2053" name="TextBox 17"/>
          <p:cNvSpPr txBox="1">
            <a:spLocks noChangeArrowheads="1"/>
          </p:cNvSpPr>
          <p:nvPr/>
        </p:nvSpPr>
        <p:spPr bwMode="auto">
          <a:xfrm>
            <a:off x="381000" y="2143116"/>
            <a:ext cx="916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</a:rPr>
              <a:t>ويمكن القول أن            هو حدث يقع إذا وقع أحد هذه الحوادث  </a:t>
            </a:r>
            <a:r>
              <a:rPr lang="en-US" sz="2400" b="1" dirty="0">
                <a:solidFill>
                  <a:srgbClr val="FF0000"/>
                </a:solidFill>
              </a:rPr>
              <a:t>Ai</a:t>
            </a:r>
            <a:r>
              <a:rPr lang="ar-SA" sz="2400" b="1" dirty="0">
                <a:solidFill>
                  <a:srgbClr val="FF0000"/>
                </a:solidFill>
              </a:rPr>
              <a:t> على الأقل وهو ما يطلق عليه جمع الأحداث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14600" y="1285860"/>
          <a:ext cx="5365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Equation" r:id="rId4" imgW="1676400" imgH="431800" progId="Equation.3">
                  <p:embed/>
                </p:oleObj>
              </mc:Choice>
              <mc:Fallback>
                <p:oleObj name="Equation" r:id="rId4" imgW="1676400" imgH="4318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85860"/>
                        <a:ext cx="53657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086600" y="1962144"/>
          <a:ext cx="660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6" imgW="342751" imgH="431613" progId="Equation.3">
                  <p:embed/>
                </p:oleObj>
              </mc:Choice>
              <mc:Fallback>
                <p:oleObj name="Equation" r:id="rId6" imgW="342751" imgH="431613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1962144"/>
                        <a:ext cx="660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0968" y="3000372"/>
            <a:ext cx="91027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endParaRPr lang="ar-SA" sz="2400" b="1" dirty="0">
              <a:solidFill>
                <a:srgbClr val="FF0000"/>
              </a:solidFill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فالإتحاد       يعني اتحاد المجموعتين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وهو مجموع العناصر الموجودة في كلتا المجموعتين دون تكرار العناصر</a:t>
            </a:r>
            <a:r>
              <a:rPr lang="ar-SA" sz="2400" dirty="0" smtClean="0">
                <a:cs typeface="Simplified Arabic" pitchFamily="2" charset="-78"/>
              </a:rPr>
              <a:t>.</a:t>
            </a: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b="1" dirty="0">
                <a:solidFill>
                  <a:srgbClr val="00B050"/>
                </a:solidFill>
                <a:cs typeface="Simplified Arabic" pitchFamily="2" charset="-78"/>
              </a:rPr>
              <a:t>مثال:</a:t>
            </a:r>
          </a:p>
          <a:p>
            <a:pPr marL="441325" algn="l" rtl="0">
              <a:defRPr/>
            </a:pPr>
            <a:r>
              <a:rPr lang="en-US" sz="2400" dirty="0">
                <a:cs typeface="Simplified Arabic" pitchFamily="2" charset="-78"/>
              </a:rPr>
              <a:t>A={1 , 2, -6 , -7}</a:t>
            </a:r>
          </a:p>
          <a:p>
            <a:pPr marL="441325" algn="l" rtl="0">
              <a:defRPr/>
            </a:pPr>
            <a:r>
              <a:rPr lang="en-US" sz="2400" dirty="0">
                <a:cs typeface="Simplified Arabic" pitchFamily="2" charset="-78"/>
              </a:rPr>
              <a:t>B={-6, -7, -11}</a:t>
            </a:r>
          </a:p>
          <a:p>
            <a:pPr marL="441325" algn="l" rtl="0">
              <a:defRPr/>
            </a:pPr>
            <a:r>
              <a:rPr lang="en-US" sz="2400" dirty="0"/>
              <a:t>                    = {1, 2, -6, -7, -11}                </a:t>
            </a:r>
            <a:endParaRPr lang="ar-SA" sz="2400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739082" y="3481390"/>
          <a:ext cx="4127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Equation" r:id="rId8" imgW="164814" imgH="126780" progId="Equation.3">
                  <p:embed/>
                </p:oleObj>
              </mc:Choice>
              <mc:Fallback>
                <p:oleObj name="Equation" r:id="rId8" imgW="164814" imgH="12678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9082" y="3481390"/>
                        <a:ext cx="4127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3"/>
          <p:cNvGraphicFramePr>
            <a:graphicFrameLocks noChangeAspect="1"/>
          </p:cNvGraphicFramePr>
          <p:nvPr/>
        </p:nvGraphicFramePr>
        <p:xfrm>
          <a:off x="881034" y="5286390"/>
          <a:ext cx="15509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9" name="Equation" r:id="rId10" imgW="520474" imgH="203112" progId="Equation.3">
                  <p:embed/>
                </p:oleObj>
              </mc:Choice>
              <mc:Fallback>
                <p:oleObj name="Equation" r:id="rId10" imgW="520474" imgH="203112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34" y="5286390"/>
                        <a:ext cx="15509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57200" y="1416050"/>
            <a:ext cx="91027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buFontTx/>
              <a:buChar char="-"/>
              <a:defRPr/>
            </a:pPr>
            <a:r>
              <a:rPr lang="ar-SA" sz="2400" dirty="0" smtClean="0">
                <a:cs typeface="Simplified Arabic" pitchFamily="2" charset="-78"/>
              </a:rPr>
              <a:t>إدا </a:t>
            </a:r>
            <a:r>
              <a:rPr lang="ar-SA" sz="2400" dirty="0">
                <a:cs typeface="Simplified Arabic" pitchFamily="2" charset="-78"/>
              </a:rPr>
              <a:t>كانت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C</a:t>
            </a:r>
            <a:r>
              <a:rPr lang="ar-SA" sz="2400" dirty="0">
                <a:cs typeface="Simplified Arabic" pitchFamily="2" charset="-78"/>
              </a:rPr>
              <a:t> ثلاث حوادث فإن :</a:t>
            </a:r>
          </a:p>
          <a:p>
            <a:pPr marL="441325" algn="r" rtl="1">
              <a:buFontTx/>
              <a:buChar char="-"/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ويعني ذلك توزيع الإتحاد على التقاطع.</a:t>
            </a:r>
          </a:p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- </a:t>
            </a:r>
            <a:r>
              <a:rPr lang="ar-SA" sz="2400" dirty="0">
                <a:cs typeface="Simplified Arabic" pitchFamily="2" charset="-78"/>
              </a:rPr>
              <a:t>وكذلك هناك خاصية التبديل والتي تعني </a:t>
            </a:r>
            <a:r>
              <a:rPr lang="ar-SA" sz="2400" dirty="0" smtClean="0">
                <a:cs typeface="Simplified Arabic" pitchFamily="2" charset="-78"/>
              </a:rPr>
              <a:t>أن</a:t>
            </a:r>
            <a:endParaRPr lang="ar-SA" sz="2400" dirty="0"/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2743200" y="1928802"/>
          <a:ext cx="45259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4" imgW="2044700" imgH="203200" progId="Equation.3">
                  <p:embed/>
                </p:oleObj>
              </mc:Choice>
              <mc:Fallback>
                <p:oleObj name="Equation" r:id="rId4" imgW="2044700" imgH="203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28802"/>
                        <a:ext cx="45259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/>
        </p:nvGraphicFramePr>
        <p:xfrm>
          <a:off x="2971800" y="3429000"/>
          <a:ext cx="3797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6" imgW="1143000" imgH="203200" progId="Equation.3">
                  <p:embed/>
                </p:oleObj>
              </mc:Choice>
              <mc:Fallback>
                <p:oleObj name="Equation" r:id="rId6" imgW="1143000" imgH="203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429000"/>
                        <a:ext cx="37973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952472" y="357166"/>
            <a:ext cx="92865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1325" indent="457200" algn="just">
              <a:tabLst>
                <a:tab pos="466725" algn="l"/>
              </a:tabLst>
              <a:defRPr/>
            </a:pPr>
            <a:r>
              <a:rPr lang="ar-SA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خواص العمليات الجبرية  لإتحاد الحوادث: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400" y="1600200"/>
            <a:ext cx="91027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لأي </a:t>
            </a:r>
            <a:r>
              <a:rPr lang="ar-SA" sz="2400" dirty="0">
                <a:cs typeface="Simplified Arabic" pitchFamily="2" charset="-78"/>
              </a:rPr>
              <a:t>حادثتين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فإن الحادثة التي تتضمن كافة نقاط العينة التي تنتمي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أو إلى كليهما معا في نفس الوقت يطلق عليها تقاطع حادثتين ويرمز لها </a:t>
            </a:r>
            <a:r>
              <a:rPr lang="en-US" sz="2400" dirty="0"/>
              <a:t>(A        B) </a:t>
            </a:r>
            <a:r>
              <a:rPr lang="ar-SA" sz="2400" dirty="0"/>
              <a:t> أو ( </a:t>
            </a:r>
            <a:r>
              <a:rPr lang="en-US" sz="2400" dirty="0"/>
              <a:t>A</a:t>
            </a:r>
            <a:r>
              <a:rPr lang="ar-SA" sz="2400" dirty="0"/>
              <a:t> و </a:t>
            </a:r>
            <a:r>
              <a:rPr lang="en-US" sz="2400" dirty="0"/>
              <a:t>B</a:t>
            </a:r>
            <a:r>
              <a:rPr lang="ar-SA" sz="2400" dirty="0"/>
              <a:t> ) وباستخدام أشكال  ِفنْ يكون الجزء المحدد </a:t>
            </a:r>
            <a:r>
              <a:rPr lang="ar-SA" sz="2400" dirty="0" err="1"/>
              <a:t>بـ</a:t>
            </a:r>
            <a:r>
              <a:rPr lang="ar-SA" sz="2400" dirty="0"/>
              <a:t> </a:t>
            </a:r>
            <a:r>
              <a:rPr lang="en-US" sz="2400" dirty="0"/>
              <a:t>A and B</a:t>
            </a:r>
            <a:r>
              <a:rPr lang="ar-SA" sz="2400" dirty="0"/>
              <a:t> هو الذي يمثل تقاطع الحادثتين :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562600" y="3810000"/>
            <a:ext cx="3302000" cy="1970088"/>
            <a:chOff x="5562600" y="3810000"/>
            <a:chExt cx="3302000" cy="1970088"/>
          </a:xfrm>
        </p:grpSpPr>
        <p:sp>
          <p:nvSpPr>
            <p:cNvPr id="5132" name="TextBox 14"/>
            <p:cNvSpPr txBox="1">
              <a:spLocks noChangeArrowheads="1"/>
            </p:cNvSpPr>
            <p:nvPr/>
          </p:nvSpPr>
          <p:spPr bwMode="auto">
            <a:xfrm>
              <a:off x="5562600" y="5410200"/>
              <a:ext cx="30257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b="1"/>
                <a:t>شكل ِفنْ لتمثيل تقاطع حادثتين </a:t>
              </a:r>
              <a:r>
                <a:rPr lang="en-US" b="1"/>
                <a:t>A</a:t>
              </a:r>
              <a:r>
                <a:rPr lang="ar-SA" b="1"/>
                <a:t> و </a:t>
              </a:r>
              <a:r>
                <a:rPr lang="en-US" b="1"/>
                <a:t>B</a:t>
              </a:r>
              <a:endParaRPr lang="ar-SA" b="1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5562600" y="3810000"/>
              <a:ext cx="3302000" cy="1295400"/>
              <a:chOff x="3219450" y="2819400"/>
              <a:chExt cx="3302000" cy="1295400"/>
            </a:xfrm>
          </p:grpSpPr>
          <p:sp>
            <p:nvSpPr>
              <p:cNvPr id="5134" name="Text Box 10"/>
              <p:cNvSpPr txBox="1">
                <a:spLocks noChangeArrowheads="1"/>
              </p:cNvSpPr>
              <p:nvPr/>
            </p:nvSpPr>
            <p:spPr bwMode="auto">
              <a:xfrm>
                <a:off x="3219450" y="2819400"/>
                <a:ext cx="3302000" cy="1295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600" b="1">
                    <a:latin typeface="Times New Roman" pitchFamily="18" charset="0"/>
                  </a:rPr>
                  <a:t>s</a:t>
                </a:r>
                <a:endParaRPr lang="en-US"/>
              </a:p>
            </p:txBody>
          </p:sp>
          <p:sp>
            <p:nvSpPr>
              <p:cNvPr id="5135" name="Oval 13"/>
              <p:cNvSpPr>
                <a:spLocks noChangeArrowheads="1"/>
              </p:cNvSpPr>
              <p:nvPr/>
            </p:nvSpPr>
            <p:spPr bwMode="auto">
              <a:xfrm>
                <a:off x="4161896" y="3276600"/>
                <a:ext cx="742950" cy="6096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5136" name="Oval 14"/>
              <p:cNvSpPr>
                <a:spLocks noChangeArrowheads="1"/>
              </p:cNvSpPr>
              <p:nvPr/>
            </p:nvSpPr>
            <p:spPr bwMode="auto">
              <a:xfrm>
                <a:off x="4739746" y="3276600"/>
                <a:ext cx="742950" cy="60960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5137" name="Line 15"/>
              <p:cNvSpPr>
                <a:spLocks noChangeShapeType="1"/>
              </p:cNvSpPr>
              <p:nvPr/>
            </p:nvSpPr>
            <p:spPr bwMode="auto">
              <a:xfrm>
                <a:off x="3996796" y="3581400"/>
                <a:ext cx="3714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ar-EG"/>
              </a:p>
            </p:txBody>
          </p:sp>
          <p:sp>
            <p:nvSpPr>
              <p:cNvPr id="5138" name="Line 16"/>
              <p:cNvSpPr>
                <a:spLocks noChangeShapeType="1"/>
              </p:cNvSpPr>
              <p:nvPr/>
            </p:nvSpPr>
            <p:spPr bwMode="auto">
              <a:xfrm flipH="1">
                <a:off x="5317596" y="3595687"/>
                <a:ext cx="3714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ar-EG"/>
              </a:p>
            </p:txBody>
          </p:sp>
          <p:sp>
            <p:nvSpPr>
              <p:cNvPr id="5139" name="Rectangle 17"/>
              <p:cNvSpPr>
                <a:spLocks noChangeArrowheads="1"/>
              </p:cNvSpPr>
              <p:nvPr/>
            </p:nvSpPr>
            <p:spPr bwMode="auto">
              <a:xfrm>
                <a:off x="5743834" y="3365778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b="1"/>
                  <a:t>B</a:t>
                </a:r>
              </a:p>
            </p:txBody>
          </p:sp>
          <p:sp>
            <p:nvSpPr>
              <p:cNvPr id="5140" name="Rectangle 18"/>
              <p:cNvSpPr>
                <a:spLocks noChangeArrowheads="1"/>
              </p:cNvSpPr>
              <p:nvPr/>
            </p:nvSpPr>
            <p:spPr bwMode="auto">
              <a:xfrm>
                <a:off x="3597534" y="3351491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arn-CL" b="1"/>
                  <a:t>A</a:t>
                </a:r>
                <a:endParaRPr lang="en-US" b="1"/>
              </a:p>
            </p:txBody>
          </p:sp>
          <p:sp>
            <p:nvSpPr>
              <p:cNvPr id="5141" name="Text Box 11"/>
              <p:cNvSpPr txBox="1">
                <a:spLocks noChangeArrowheads="1"/>
              </p:cNvSpPr>
              <p:nvPr/>
            </p:nvSpPr>
            <p:spPr bwMode="auto">
              <a:xfrm>
                <a:off x="4125781" y="2867025"/>
                <a:ext cx="990600" cy="342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b="1">
                    <a:latin typeface="Times New Roman" pitchFamily="18" charset="0"/>
                  </a:rPr>
                  <a:t>A ∩B</a:t>
                </a:r>
                <a:endParaRPr lang="en-US"/>
              </a:p>
            </p:txBody>
          </p:sp>
          <p:sp>
            <p:nvSpPr>
              <p:cNvPr id="5142" name="Line 12"/>
              <p:cNvSpPr>
                <a:spLocks noChangeShapeType="1"/>
              </p:cNvSpPr>
              <p:nvPr/>
            </p:nvSpPr>
            <p:spPr bwMode="auto">
              <a:xfrm>
                <a:off x="4839494" y="3165475"/>
                <a:ext cx="0" cy="4572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ar-EG"/>
              </a:p>
            </p:txBody>
          </p:sp>
        </p:grpSp>
      </p:grp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308078" y="2000240"/>
          <a:ext cx="5016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4" imgW="164814" imgH="126780" progId="Equation.3">
                  <p:embed/>
                </p:oleObj>
              </mc:Choice>
              <mc:Fallback>
                <p:oleObj name="Equation" r:id="rId4" imgW="164814" imgH="1267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078" y="2000240"/>
                        <a:ext cx="50165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1600200" y="3657600"/>
            <a:ext cx="2476500" cy="2109788"/>
            <a:chOff x="1600200" y="1066800"/>
            <a:chExt cx="2286000" cy="2109788"/>
          </a:xfrm>
        </p:grpSpPr>
        <p:sp>
          <p:nvSpPr>
            <p:cNvPr id="5127" name="Text Box 8"/>
            <p:cNvSpPr txBox="1">
              <a:spLocks noChangeArrowheads="1"/>
            </p:cNvSpPr>
            <p:nvPr/>
          </p:nvSpPr>
          <p:spPr bwMode="auto">
            <a:xfrm>
              <a:off x="1600200" y="1066800"/>
              <a:ext cx="2286000" cy="1066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1752600" y="1219200"/>
              <a:ext cx="990600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A</a:t>
              </a: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2349012" y="1479550"/>
              <a:ext cx="1371600" cy="5334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           B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2362200" y="1463675"/>
              <a:ext cx="381000" cy="2889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5131" name="Straight Arrow Connector 46"/>
            <p:cNvCxnSpPr>
              <a:cxnSpLocks noChangeShapeType="1"/>
            </p:cNvCxnSpPr>
            <p:nvPr/>
          </p:nvCxnSpPr>
          <p:spPr bwMode="auto">
            <a:xfrm rot="5400000" flipH="1" flipV="1">
              <a:off x="2019301" y="2171700"/>
              <a:ext cx="990600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5123" name="Object 7"/>
            <p:cNvGraphicFramePr>
              <a:graphicFrameLocks noChangeAspect="1"/>
            </p:cNvGraphicFramePr>
            <p:nvPr/>
          </p:nvGraphicFramePr>
          <p:xfrm>
            <a:off x="1828800" y="2819400"/>
            <a:ext cx="1431925" cy="35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7" name="Equation" r:id="rId6" imgW="520474" imgH="203112" progId="Equation.3">
                    <p:embed/>
                  </p:oleObj>
                </mc:Choice>
                <mc:Fallback>
                  <p:oleObj name="Equation" r:id="rId6" imgW="520474" imgH="203112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8800" y="2819400"/>
                          <a:ext cx="1431925" cy="35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Rectangle 23"/>
          <p:cNvSpPr/>
          <p:nvPr/>
        </p:nvSpPr>
        <p:spPr>
          <a:xfrm>
            <a:off x="1522730" y="500042"/>
            <a:ext cx="8145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tabLst>
                <a:tab pos="466725" algn="l"/>
              </a:tabLst>
              <a:defRPr/>
            </a:pP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3- تقاطع الحوادث </a:t>
            </a:r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Events Intersection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 :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2" charset="-78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16"/>
          <p:cNvSpPr txBox="1">
            <a:spLocks noChangeArrowheads="1"/>
          </p:cNvSpPr>
          <p:nvPr/>
        </p:nvSpPr>
        <p:spPr bwMode="auto">
          <a:xfrm>
            <a:off x="609600" y="1752600"/>
            <a:ext cx="8945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sz="2400" b="1">
                <a:solidFill>
                  <a:srgbClr val="FF0000"/>
                </a:solidFill>
              </a:rPr>
              <a:t>وبشكل عام لأي </a:t>
            </a:r>
            <a:r>
              <a:rPr lang="en-US" sz="2400" b="1">
                <a:solidFill>
                  <a:srgbClr val="FF0000"/>
                </a:solidFill>
              </a:rPr>
              <a:t>n</a:t>
            </a:r>
            <a:r>
              <a:rPr lang="ar-SA" sz="2400" b="1">
                <a:solidFill>
                  <a:srgbClr val="FF0000"/>
                </a:solidFill>
              </a:rPr>
              <a:t> حادثة </a:t>
            </a:r>
            <a:r>
              <a:rPr lang="en-US" sz="2400" b="1">
                <a:solidFill>
                  <a:srgbClr val="FF0000"/>
                </a:solidFill>
              </a:rPr>
              <a:t>A1 , A2, A3,  …….. An  </a:t>
            </a:r>
            <a:r>
              <a:rPr lang="ar-SA" sz="2400" b="1">
                <a:solidFill>
                  <a:srgbClr val="FF0000"/>
                </a:solidFill>
              </a:rPr>
              <a:t> فإن تقاطع هده الحوادث هو :</a:t>
            </a:r>
          </a:p>
        </p:txBody>
      </p:sp>
      <p:sp>
        <p:nvSpPr>
          <p:cNvPr id="6149" name="TextBox 17"/>
          <p:cNvSpPr txBox="1">
            <a:spLocks noChangeArrowheads="1"/>
          </p:cNvSpPr>
          <p:nvPr/>
        </p:nvSpPr>
        <p:spPr bwMode="auto">
          <a:xfrm>
            <a:off x="381000" y="4114800"/>
            <a:ext cx="916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rgbClr val="FF0000"/>
                </a:solidFill>
              </a:rPr>
              <a:t>ويمكن القول أن            هو حدث يقع إذا وفقط وقعت كل الحوادث  </a:t>
            </a:r>
            <a:r>
              <a:rPr lang="en-US" sz="2400" b="1">
                <a:solidFill>
                  <a:srgbClr val="FF0000"/>
                </a:solidFill>
              </a:rPr>
              <a:t>Ai</a:t>
            </a:r>
            <a:r>
              <a:rPr lang="ar-SA" sz="2400" b="1">
                <a:solidFill>
                  <a:srgbClr val="FF0000"/>
                </a:solidFill>
              </a:rPr>
              <a:t> على الأقل وهو ما يطلق عليه ضرب الحوادث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362200" y="2743200"/>
          <a:ext cx="5365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4" imgW="1676400" imgH="431800" progId="Equation.3">
                  <p:embed/>
                </p:oleObj>
              </mc:Choice>
              <mc:Fallback>
                <p:oleObj name="Equation" r:id="rId4" imgW="1676400" imgH="431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743200"/>
                        <a:ext cx="53657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7086600" y="3886200"/>
          <a:ext cx="660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6" imgW="342751" imgH="431613" progId="Equation.3">
                  <p:embed/>
                </p:oleObj>
              </mc:Choice>
              <mc:Fallback>
                <p:oleObj name="Equation" r:id="rId6" imgW="342751" imgH="431613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886200"/>
                        <a:ext cx="660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500174"/>
            <a:ext cx="91027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فالتقاطع           </a:t>
            </a:r>
            <a:r>
              <a:rPr lang="ar-SA" sz="2400" dirty="0">
                <a:cs typeface="Simplified Arabic" pitchFamily="2" charset="-78"/>
              </a:rPr>
              <a:t>إذا هو مجموعة العناصر المشتركة بين مجموعتين أو أكثر.</a:t>
            </a:r>
          </a:p>
          <a:p>
            <a:pPr marL="441325" algn="r" rtl="1">
              <a:defRPr/>
            </a:pPr>
            <a:r>
              <a:rPr lang="ar-SA" sz="2400" b="1" dirty="0" smtClean="0">
                <a:solidFill>
                  <a:srgbClr val="00B050"/>
                </a:solidFill>
                <a:cs typeface="Simplified Arabic" pitchFamily="2" charset="-78"/>
              </a:rPr>
              <a:t>مثال</a:t>
            </a:r>
            <a:r>
              <a:rPr lang="ar-SA" sz="2400" b="1" dirty="0">
                <a:solidFill>
                  <a:srgbClr val="00B050"/>
                </a:solidFill>
                <a:cs typeface="Simplified Arabic" pitchFamily="2" charset="-78"/>
              </a:rPr>
              <a:t>:</a:t>
            </a:r>
          </a:p>
          <a:p>
            <a:pPr marL="441325" algn="l" rtl="0">
              <a:defRPr/>
            </a:pPr>
            <a:r>
              <a:rPr lang="en-US" sz="2400" dirty="0">
                <a:cs typeface="Simplified Arabic" pitchFamily="2" charset="-78"/>
              </a:rPr>
              <a:t>A={1 , 2, -6 , -7}</a:t>
            </a:r>
          </a:p>
          <a:p>
            <a:pPr marL="441325" algn="l" rtl="0">
              <a:defRPr/>
            </a:pPr>
            <a:r>
              <a:rPr lang="en-US" sz="2400" dirty="0">
                <a:cs typeface="Simplified Arabic" pitchFamily="2" charset="-78"/>
              </a:rPr>
              <a:t>B={-6, -7, -11}</a:t>
            </a:r>
          </a:p>
          <a:p>
            <a:pPr marL="441325" algn="l" rtl="0">
              <a:defRPr/>
            </a:pPr>
            <a:r>
              <a:rPr lang="en-US" sz="2400" dirty="0"/>
              <a:t>                    = {-6, -7}                </a:t>
            </a:r>
            <a:endParaRPr lang="ar-SA" sz="2400" dirty="0">
              <a:cs typeface="Simplified Arabic" pitchFamily="2" charset="-78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7543800" y="1500174"/>
          <a:ext cx="5016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Equation" r:id="rId4" imgW="164814" imgH="126780" progId="Equation.3">
                  <p:embed/>
                </p:oleObj>
              </mc:Choice>
              <mc:Fallback>
                <p:oleObj name="Equation" r:id="rId4" imgW="164814" imgH="1267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1500174"/>
                        <a:ext cx="50165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990600" y="3071810"/>
          <a:ext cx="15509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Equation" r:id="rId6" imgW="520474" imgH="203112" progId="Equation.3">
                  <p:embed/>
                </p:oleObj>
              </mc:Choice>
              <mc:Fallback>
                <p:oleObj name="Equation" r:id="rId6" imgW="520474" imgH="203112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71810"/>
                        <a:ext cx="15509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095480" y="571480"/>
            <a:ext cx="7479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tabLst>
                <a:tab pos="466725" algn="l"/>
              </a:tabLst>
              <a:defRPr/>
            </a:pP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تقاطع الحوادث </a:t>
            </a:r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Events Intersection</a:t>
            </a:r>
            <a:r>
              <a:rPr lang="ar-SA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 :</a:t>
            </a:r>
            <a:endParaRPr lang="ar-SA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2" charset="-78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9600" y="3311546"/>
            <a:ext cx="91027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algn="r" rtl="1">
              <a:tabLst>
                <a:tab pos="466725" algn="l"/>
              </a:tabLst>
              <a:defRPr/>
            </a:pPr>
            <a:r>
              <a:rPr lang="ar-SA" sz="2400" b="1" u="sng" dirty="0">
                <a:solidFill>
                  <a:srgbClr val="FF0000"/>
                </a:solidFill>
                <a:cs typeface="Simplified Arabic" pitchFamily="2" charset="-78"/>
              </a:rPr>
              <a:t>خواص العمليات الجبرية  لتقاطع الحوادث: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- إدا كانت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C</a:t>
            </a:r>
            <a:r>
              <a:rPr lang="ar-SA" sz="2400" dirty="0">
                <a:cs typeface="Simplified Arabic" pitchFamily="2" charset="-78"/>
              </a:rPr>
              <a:t> ثلاث حوادث فإن :</a:t>
            </a: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endParaRPr lang="ar-SA" sz="24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ويعني دلك توزيع التقاطع على الإتحاد.</a:t>
            </a:r>
          </a:p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- </a:t>
            </a:r>
            <a:r>
              <a:rPr lang="ar-SA" sz="2400" dirty="0">
                <a:cs typeface="Simplified Arabic" pitchFamily="2" charset="-78"/>
              </a:rPr>
              <a:t>وكذلك هناك خاصية التبديل والتي تعني أن</a:t>
            </a:r>
          </a:p>
          <a:p>
            <a:pPr marL="441325" algn="r" rtl="1">
              <a:defRPr/>
            </a:pPr>
            <a:endParaRPr lang="ar-SA" sz="2400" dirty="0"/>
          </a:p>
        </p:txBody>
      </p:sp>
      <p:graphicFrame>
        <p:nvGraphicFramePr>
          <p:cNvPr id="25604" name="Object 6"/>
          <p:cNvGraphicFramePr>
            <a:graphicFrameLocks noChangeAspect="1"/>
          </p:cNvGraphicFramePr>
          <p:nvPr/>
        </p:nvGraphicFramePr>
        <p:xfrm>
          <a:off x="2666984" y="4186246"/>
          <a:ext cx="45259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" name="Equation" r:id="rId8" imgW="2044700" imgH="203200" progId="Equation.3">
                  <p:embed/>
                </p:oleObj>
              </mc:Choice>
              <mc:Fallback>
                <p:oleObj name="Equation" r:id="rId8" imgW="2044700" imgH="2032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6984" y="4186246"/>
                        <a:ext cx="45259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7"/>
          <p:cNvGraphicFramePr>
            <a:graphicFrameLocks noChangeAspect="1"/>
          </p:cNvGraphicFramePr>
          <p:nvPr/>
        </p:nvGraphicFramePr>
        <p:xfrm>
          <a:off x="881034" y="5143512"/>
          <a:ext cx="3797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Equation" r:id="rId10" imgW="1143000" imgH="203200" progId="Equation.3">
                  <p:embed/>
                </p:oleObj>
              </mc:Choice>
              <mc:Fallback>
                <p:oleObj name="Equation" r:id="rId10" imgW="1143000" imgH="2032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34" y="5143512"/>
                        <a:ext cx="37973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81000" y="1676400"/>
            <a:ext cx="91789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لأي </a:t>
            </a:r>
            <a:r>
              <a:rPr lang="ar-SA" sz="2400" dirty="0">
                <a:cs typeface="Simplified Arabic" pitchFamily="2" charset="-78"/>
              </a:rPr>
              <a:t>حادثة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فإن متممتها هي الحادثة التي تتضمن كافة العناصر التي لا تنتمي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ويرمز لها بالرمز        أو        وهو حدث يتألف من جميع عناصر  </a:t>
            </a:r>
            <a:r>
              <a:rPr lang="el-GR" sz="2400" dirty="0">
                <a:cs typeface="Simplified Arabic" pitchFamily="2" charset="-78"/>
              </a:rPr>
              <a:t>Ω</a:t>
            </a:r>
            <a:r>
              <a:rPr lang="ar-SA" sz="2400" dirty="0">
                <a:cs typeface="Simplified Arabic" pitchFamily="2" charset="-78"/>
              </a:rPr>
              <a:t>  غير المنتمية إلى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وباستخدام أشكال ٍِفنْ فإن الجزء المظلل يمثل الحادثة المتمة </a:t>
            </a:r>
            <a:r>
              <a:rPr lang="ar-SA" sz="2400" dirty="0"/>
              <a:t>:</a:t>
            </a:r>
          </a:p>
        </p:txBody>
      </p:sp>
      <p:sp>
        <p:nvSpPr>
          <p:cNvPr id="9224" name="TextBox 14"/>
          <p:cNvSpPr txBox="1">
            <a:spLocks noChangeArrowheads="1"/>
          </p:cNvSpPr>
          <p:nvPr/>
        </p:nvSpPr>
        <p:spPr bwMode="auto">
          <a:xfrm>
            <a:off x="3352800" y="5000636"/>
            <a:ext cx="2700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b="1" dirty="0"/>
              <a:t>شكل ِفنْ لتمثيل مكملة الحادثة </a:t>
            </a:r>
            <a:r>
              <a:rPr lang="en-US" b="1" dirty="0"/>
              <a:t>A  </a:t>
            </a:r>
            <a:endParaRPr lang="ar-SA" b="1" dirty="0"/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6777054" y="2000240"/>
          <a:ext cx="6048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Equation" r:id="rId4" imgW="203112" imgH="190417" progId="Equation.3">
                  <p:embed/>
                </p:oleObj>
              </mc:Choice>
              <mc:Fallback>
                <p:oleObj name="Equation" r:id="rId4" imgW="203112" imgH="190417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7054" y="2000240"/>
                        <a:ext cx="604838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5875348" y="1976430"/>
          <a:ext cx="577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5348" y="1976430"/>
                        <a:ext cx="5778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200400" y="3143248"/>
            <a:ext cx="2889250" cy="1543050"/>
            <a:chOff x="1600200" y="5105400"/>
            <a:chExt cx="2667000" cy="1543050"/>
          </a:xfrm>
        </p:grpSpPr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600200" y="5105400"/>
              <a:ext cx="2667000" cy="1066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227" name="Oval 13"/>
            <p:cNvSpPr>
              <a:spLocks noChangeArrowheads="1"/>
            </p:cNvSpPr>
            <p:nvPr/>
          </p:nvSpPr>
          <p:spPr bwMode="auto">
            <a:xfrm>
              <a:off x="1784350" y="5257800"/>
              <a:ext cx="839788" cy="6905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ar-SA"/>
            </a:p>
          </p:txBody>
        </p:sp>
        <p:sp>
          <p:nvSpPr>
            <p:cNvPr id="9228" name="Rectangle 18"/>
            <p:cNvSpPr>
              <a:spLocks noChangeArrowheads="1"/>
            </p:cNvSpPr>
            <p:nvPr/>
          </p:nvSpPr>
          <p:spPr bwMode="auto">
            <a:xfrm>
              <a:off x="2057400" y="5422900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n-CL" b="1"/>
                <a:t>A</a:t>
              </a:r>
              <a:endParaRPr lang="en-US" b="1"/>
            </a:p>
          </p:txBody>
        </p:sp>
        <p:graphicFrame>
          <p:nvGraphicFramePr>
            <p:cNvPr id="9220" name="Object 8"/>
            <p:cNvGraphicFramePr>
              <a:graphicFrameLocks noChangeAspect="1"/>
            </p:cNvGraphicFramePr>
            <p:nvPr/>
          </p:nvGraphicFramePr>
          <p:xfrm>
            <a:off x="3505200" y="5410200"/>
            <a:ext cx="48895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82" name="Equation" r:id="rId8" imgW="203112" imgH="190417" progId="Equation.3">
                    <p:embed/>
                  </p:oleObj>
                </mc:Choice>
                <mc:Fallback>
                  <p:oleObj name="Equation" r:id="rId8" imgW="203112" imgH="190417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5200" y="5410200"/>
                          <a:ext cx="488950" cy="33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1" name="Object 6"/>
            <p:cNvGraphicFramePr>
              <a:graphicFrameLocks noChangeAspect="1"/>
            </p:cNvGraphicFramePr>
            <p:nvPr/>
          </p:nvGraphicFramePr>
          <p:xfrm>
            <a:off x="3048000" y="6248400"/>
            <a:ext cx="558800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83" name="Equation" r:id="rId9" imgW="203112" imgH="190417" progId="Equation.3">
                    <p:embed/>
                  </p:oleObj>
                </mc:Choice>
                <mc:Fallback>
                  <p:oleObj name="Equation" r:id="rId9" imgW="203112" imgH="190417" progId="Equation.3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0" y="6248400"/>
                          <a:ext cx="558800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2362200" y="6248400"/>
            <a:ext cx="5334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84" name="Equation" r:id="rId10" imgW="152268" imgH="203024" progId="Equation.3">
                    <p:embed/>
                  </p:oleObj>
                </mc:Choice>
                <mc:Fallback>
                  <p:oleObj name="Equation" r:id="rId10" imgW="152268" imgH="203024" progId="Equation.3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2200" y="6248400"/>
                          <a:ext cx="5334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Rectangle 13"/>
          <p:cNvSpPr/>
          <p:nvPr/>
        </p:nvSpPr>
        <p:spPr>
          <a:xfrm>
            <a:off x="1881166" y="500042"/>
            <a:ext cx="7984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tabLst>
                <a:tab pos="466725" algn="l"/>
              </a:tabLst>
              <a:defRPr/>
            </a:pP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4- الحادثة المتممة </a:t>
            </a:r>
            <a:r>
              <a:rPr lang="en-U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Complementary Event</a:t>
            </a:r>
            <a:r>
              <a:rPr lang="ar-SA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2" charset="-78"/>
              </a:rPr>
              <a:t> :</a:t>
            </a:r>
            <a:endParaRPr lang="ar-SA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2" charset="-78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28600" y="1817688"/>
            <a:ext cx="96774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41325" algn="l" rtl="0"/>
            <a:r>
              <a:rPr lang="en-US" sz="2400" dirty="0">
                <a:solidFill>
                  <a:srgbClr val="FF0000"/>
                </a:solidFill>
                <a:cs typeface="Simplified Arabic" pitchFamily="18" charset="-78"/>
              </a:rPr>
              <a:t>S={1, 2, 3, 4, 5, 6, 7, 8, 9, 10, 11, 12, 13, 14, 15, 16, 17, 18, 19, 20}</a:t>
            </a:r>
          </a:p>
          <a:p>
            <a:pPr marL="441325" algn="l" rtl="0"/>
            <a:endParaRPr lang="en-US" sz="2400" dirty="0">
              <a:cs typeface="Simplified Arabic" pitchFamily="18" charset="-78"/>
            </a:endParaRPr>
          </a:p>
          <a:p>
            <a:pPr marL="441325" algn="l" rtl="0"/>
            <a:r>
              <a:rPr lang="en-US" sz="2400" b="1" dirty="0">
                <a:solidFill>
                  <a:srgbClr val="00B050"/>
                </a:solidFill>
                <a:cs typeface="Simplified Arabic" pitchFamily="18" charset="-78"/>
              </a:rPr>
              <a:t>A={1, 3, 5, 7, 8, 9, 10, 11, 12, 13, 14, 15, 16, 17, 18, 19}</a:t>
            </a:r>
          </a:p>
          <a:p>
            <a:pPr marL="441325" algn="l" rtl="0"/>
            <a:endParaRPr lang="en-US" sz="2400" dirty="0">
              <a:cs typeface="Simplified Arabic" pitchFamily="18" charset="-78"/>
            </a:endParaRPr>
          </a:p>
          <a:p>
            <a:pPr marL="441325" algn="l" rtl="0"/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B={1, 2, 3, 6, 8, 11, 12, 14, 16}</a:t>
            </a:r>
          </a:p>
          <a:p>
            <a:pPr marL="441325" algn="l" rtl="0"/>
            <a:endParaRPr lang="en-US" sz="2400" dirty="0">
              <a:cs typeface="Simplified Arabic" pitchFamily="18" charset="-78"/>
            </a:endParaRPr>
          </a:p>
          <a:p>
            <a:pPr marL="441325" algn="l" rtl="0"/>
            <a:r>
              <a:rPr lang="en-US" sz="2400" b="1" dirty="0">
                <a:solidFill>
                  <a:srgbClr val="00B050"/>
                </a:solidFill>
                <a:cs typeface="Simplified Arabic" pitchFamily="18" charset="-78"/>
              </a:rPr>
              <a:t>      ={2, 4, 6, 20}</a:t>
            </a:r>
          </a:p>
          <a:p>
            <a:pPr marL="441325" algn="l" rtl="0"/>
            <a:endParaRPr lang="en-US" sz="2400" dirty="0">
              <a:cs typeface="Simplified Arabic" pitchFamily="18" charset="-78"/>
            </a:endParaRPr>
          </a:p>
          <a:p>
            <a:pPr marL="441325" algn="l" rtl="0"/>
            <a:r>
              <a:rPr lang="en-US" sz="2400" b="1" dirty="0">
                <a:solidFill>
                  <a:srgbClr val="0070C0"/>
                </a:solidFill>
                <a:cs typeface="Simplified Arabic" pitchFamily="18" charset="-78"/>
              </a:rPr>
              <a:t>     ={4, 5, 7, 9, 10, 13, 15, 17, 18, 19, 20}</a:t>
            </a:r>
          </a:p>
          <a:p>
            <a:pPr marL="441325" algn="l" rtl="0"/>
            <a:endParaRPr lang="en-US" sz="2400" dirty="0">
              <a:cs typeface="Simplified Arabic" pitchFamily="18" charset="-78"/>
            </a:endParaRPr>
          </a:p>
          <a:p>
            <a:pPr marL="441325" algn="l" rtl="0"/>
            <a:endParaRPr lang="ar-SA" sz="2400" dirty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28600" y="4038600"/>
          <a:ext cx="577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Equation" r:id="rId4" imgW="152268" imgH="203024" progId="Equation.3">
                  <p:embed/>
                </p:oleObj>
              </mc:Choice>
              <mc:Fallback>
                <p:oleObj name="Equation" r:id="rId4" imgW="152268" imgH="203024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038600"/>
                        <a:ext cx="5778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228600" y="4800600"/>
          <a:ext cx="577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800600"/>
                        <a:ext cx="5778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8382000" y="457200"/>
            <a:ext cx="885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3200" b="1">
                <a:solidFill>
                  <a:srgbClr val="FF0000"/>
                </a:solidFill>
              </a:rPr>
              <a:t>مثال: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477963"/>
            <a:ext cx="91027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400" dirty="0" smtClean="0">
                <a:cs typeface="Simplified Arabic" pitchFamily="2" charset="-78"/>
              </a:rPr>
              <a:t>الحادثتان </a:t>
            </a:r>
            <a:r>
              <a:rPr lang="en-US" sz="2400" dirty="0">
                <a:cs typeface="Simplified Arabic" pitchFamily="2" charset="-78"/>
              </a:rPr>
              <a:t>A</a:t>
            </a:r>
            <a:r>
              <a:rPr lang="ar-SA" sz="2400" dirty="0">
                <a:cs typeface="Simplified Arabic" pitchFamily="2" charset="-78"/>
              </a:rPr>
              <a:t> و </a:t>
            </a:r>
            <a:r>
              <a:rPr lang="en-US" sz="2400" dirty="0">
                <a:cs typeface="Simplified Arabic" pitchFamily="2" charset="-78"/>
              </a:rPr>
              <a:t>B</a:t>
            </a:r>
            <a:r>
              <a:rPr lang="ar-SA" sz="2400" dirty="0">
                <a:cs typeface="Simplified Arabic" pitchFamily="2" charset="-78"/>
              </a:rPr>
              <a:t> متنافيتان أو منفصلتان إذا كان تقاطعهما خاليا أي أن</a:t>
            </a:r>
          </a:p>
          <a:p>
            <a:pPr marL="441325" algn="r" rtl="1">
              <a:defRPr/>
            </a:pPr>
            <a:r>
              <a:rPr lang="ar-SA" sz="2400" dirty="0">
                <a:cs typeface="Simplified Arabic" pitchFamily="2" charset="-78"/>
              </a:rPr>
              <a:t>ويمكن القول أيضا أن                         ، وباستخدام أشكال ٍفنْ فإن الحادثتان المنفصلتان يتمثلان بالشكل التالي :</a:t>
            </a: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304800" y="1500174"/>
          <a:ext cx="192881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Equation" r:id="rId4" imgW="647419" imgH="203112" progId="Equation.3">
                  <p:embed/>
                </p:oleObj>
              </mc:Choice>
              <mc:Fallback>
                <p:oleObj name="Equation" r:id="rId4" imgW="647419" imgH="203112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00174"/>
                        <a:ext cx="1928813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800600" y="1857364"/>
          <a:ext cx="211931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3" name="Equation" r:id="rId6" imgW="711200" imgH="228600" progId="Equation.3">
                  <p:embed/>
                </p:oleObj>
              </mc:Choice>
              <mc:Fallback>
                <p:oleObj name="Equation" r:id="rId6" imgW="711200" imgH="228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857364"/>
                        <a:ext cx="2119313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166918" y="3000372"/>
            <a:ext cx="5764213" cy="1970088"/>
            <a:chOff x="2819400" y="3581400"/>
            <a:chExt cx="5764213" cy="1970088"/>
          </a:xfrm>
        </p:grpSpPr>
        <p:sp>
          <p:nvSpPr>
            <p:cNvPr id="11272" name="TextBox 14"/>
            <p:cNvSpPr txBox="1">
              <a:spLocks noChangeArrowheads="1"/>
            </p:cNvSpPr>
            <p:nvPr/>
          </p:nvSpPr>
          <p:spPr bwMode="auto">
            <a:xfrm>
              <a:off x="2819400" y="5181600"/>
              <a:ext cx="33655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ar-SA" b="1"/>
                <a:t>شكل ِفنْ لتمثيل حادثتان متنافيتان</a:t>
              </a:r>
              <a:r>
                <a:rPr lang="en-US" b="1"/>
                <a:t>A </a:t>
              </a:r>
              <a:r>
                <a:rPr lang="ar-SA" b="1"/>
                <a:t> و </a:t>
              </a:r>
              <a:r>
                <a:rPr lang="en-US" b="1"/>
                <a:t>B  </a:t>
              </a:r>
              <a:endParaRPr lang="ar-SA" b="1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971800" y="3581400"/>
              <a:ext cx="2971800" cy="1371600"/>
              <a:chOff x="3549650" y="2819400"/>
              <a:chExt cx="2971800" cy="1371600"/>
            </a:xfrm>
          </p:grpSpPr>
          <p:sp>
            <p:nvSpPr>
              <p:cNvPr id="11274" name="Text Box 8"/>
              <p:cNvSpPr txBox="1">
                <a:spLocks noChangeArrowheads="1"/>
              </p:cNvSpPr>
              <p:nvPr/>
            </p:nvSpPr>
            <p:spPr bwMode="auto">
              <a:xfrm>
                <a:off x="3549650" y="2819400"/>
                <a:ext cx="2971800" cy="13716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5" name="Oval 9"/>
              <p:cNvSpPr>
                <a:spLocks noChangeArrowheads="1"/>
              </p:cNvSpPr>
              <p:nvPr/>
            </p:nvSpPr>
            <p:spPr bwMode="auto">
              <a:xfrm>
                <a:off x="3797300" y="3276600"/>
                <a:ext cx="742950" cy="6096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6" name="Oval 10"/>
              <p:cNvSpPr>
                <a:spLocks noChangeArrowheads="1"/>
              </p:cNvSpPr>
              <p:nvPr/>
            </p:nvSpPr>
            <p:spPr bwMode="auto">
              <a:xfrm>
                <a:off x="4953000" y="3048000"/>
                <a:ext cx="1073150" cy="91440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11277" name="Rectangle 11"/>
              <p:cNvSpPr>
                <a:spLocks noChangeArrowheads="1"/>
              </p:cNvSpPr>
              <p:nvPr/>
            </p:nvSpPr>
            <p:spPr bwMode="auto">
              <a:xfrm>
                <a:off x="5331084" y="3351492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b="1"/>
                  <a:t>B</a:t>
                </a:r>
              </a:p>
            </p:txBody>
          </p:sp>
          <p:sp>
            <p:nvSpPr>
              <p:cNvPr id="11278" name="Rectangle 12"/>
              <p:cNvSpPr>
                <a:spLocks noChangeArrowheads="1"/>
              </p:cNvSpPr>
              <p:nvPr/>
            </p:nvSpPr>
            <p:spPr bwMode="auto">
              <a:xfrm>
                <a:off x="3975888" y="3351492"/>
                <a:ext cx="3513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arn-CL" b="1"/>
                  <a:t>A</a:t>
                </a:r>
                <a:endParaRPr lang="en-US" b="1"/>
              </a:p>
            </p:txBody>
          </p:sp>
        </p:grpSp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6629400" y="3810000"/>
            <a:ext cx="1928813" cy="427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4" name="Equation" r:id="rId8" imgW="647419" imgH="203112" progId="Equation.3">
                    <p:embed/>
                  </p:oleObj>
                </mc:Choice>
                <mc:Fallback>
                  <p:oleObj name="Equation" r:id="rId8" imgW="647419" imgH="203112" progId="Equation.3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3810000"/>
                          <a:ext cx="1928813" cy="427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9" name="Object 8"/>
            <p:cNvGraphicFramePr>
              <a:graphicFrameLocks noChangeAspect="1"/>
            </p:cNvGraphicFramePr>
            <p:nvPr/>
          </p:nvGraphicFramePr>
          <p:xfrm>
            <a:off x="6464300" y="4343400"/>
            <a:ext cx="2119313" cy="48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5" name="Equation" r:id="rId9" imgW="711200" imgH="228600" progId="Equation.3">
                    <p:embed/>
                  </p:oleObj>
                </mc:Choice>
                <mc:Fallback>
                  <p:oleObj name="Equation" r:id="rId9" imgW="711200" imgH="228600" progId="Equation.3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64300" y="4343400"/>
                          <a:ext cx="2119313" cy="481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Rectangle 15"/>
          <p:cNvSpPr/>
          <p:nvPr/>
        </p:nvSpPr>
        <p:spPr>
          <a:xfrm>
            <a:off x="309530" y="571480"/>
            <a:ext cx="9215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tabLst>
                <a:tab pos="466725" algn="l"/>
              </a:tabLst>
              <a:defRPr/>
            </a:pPr>
            <a:r>
              <a:rPr lang="ar-SA" sz="3200" b="1" u="sng" dirty="0" smtClean="0">
                <a:solidFill>
                  <a:srgbClr val="FF0000"/>
                </a:solidFill>
                <a:cs typeface="Simplified Arabic" pitchFamily="2" charset="-78"/>
              </a:rPr>
              <a:t>5-الحوادث المتنافية </a:t>
            </a:r>
            <a:r>
              <a:rPr lang="en-US" sz="3200" b="1" u="sng" dirty="0" smtClean="0">
                <a:solidFill>
                  <a:srgbClr val="FF0000"/>
                </a:solidFill>
                <a:cs typeface="Simplified Arabic" pitchFamily="2" charset="-78"/>
              </a:rPr>
              <a:t>Mutually </a:t>
            </a:r>
            <a:r>
              <a:rPr lang="en-US" sz="3200" b="1" u="sng" dirty="0" err="1" smtClean="0">
                <a:solidFill>
                  <a:srgbClr val="FF0000"/>
                </a:solidFill>
                <a:cs typeface="Simplified Arabic" pitchFamily="2" charset="-78"/>
              </a:rPr>
              <a:t>Execlusive</a:t>
            </a:r>
            <a:r>
              <a:rPr lang="en-US" sz="3200" b="1" u="sng" dirty="0" smtClean="0">
                <a:solidFill>
                  <a:srgbClr val="FF0000"/>
                </a:solidFill>
                <a:cs typeface="Simplified Arabic" pitchFamily="2" charset="-78"/>
              </a:rPr>
              <a:t> Events</a:t>
            </a:r>
            <a:r>
              <a:rPr lang="ar-SA" sz="3200" b="1" u="sng" dirty="0" smtClean="0">
                <a:solidFill>
                  <a:srgbClr val="FF0000"/>
                </a:solidFill>
                <a:cs typeface="Simplified Arabic" pitchFamily="2" charset="-78"/>
              </a:rPr>
              <a:t> :</a:t>
            </a:r>
            <a:endParaRPr lang="ar-SA" sz="3200" b="1" u="sng" dirty="0">
              <a:solidFill>
                <a:srgbClr val="FF0000"/>
              </a:solidFill>
              <a:cs typeface="Simplified Arabic" pitchFamily="2" charset="-78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043370" y="428604"/>
            <a:ext cx="51244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>
              <a:tabLst>
                <a:tab pos="466725" algn="l"/>
              </a:tabLst>
            </a:pPr>
            <a:r>
              <a:rPr lang="ar-SA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بعض العلاقات </a:t>
            </a:r>
            <a:r>
              <a:rPr lang="ar-SA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المهمة</a:t>
            </a:r>
            <a:r>
              <a:rPr lang="ar-EG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implified Arabic" pitchFamily="18" charset="-78"/>
              </a:rPr>
              <a:t> :- </a:t>
            </a:r>
            <a:endParaRPr lang="ar-SA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054100" y="1398588"/>
          <a:ext cx="2157413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8" name="Equation" r:id="rId4" imgW="723586" imgH="203112" progId="Equation.3">
                  <p:embed/>
                </p:oleObj>
              </mc:Choice>
              <mc:Fallback>
                <p:oleObj name="Equation" r:id="rId4" imgW="723586" imgH="203112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1398588"/>
                        <a:ext cx="2157413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990600" y="2182813"/>
          <a:ext cx="2119313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9" name="Equation" r:id="rId6" imgW="711200" imgH="228600" progId="Equation.3">
                  <p:embed/>
                </p:oleObj>
              </mc:Choice>
              <mc:Fallback>
                <p:oleObj name="Equation" r:id="rId6" imgW="711200" imgH="2286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82813"/>
                        <a:ext cx="2119313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1073150" y="2743200"/>
          <a:ext cx="10969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0" name="Equation" r:id="rId8" imgW="368300" imgH="241300" progId="Equation.3">
                  <p:embed/>
                </p:oleObj>
              </mc:Choice>
              <mc:Fallback>
                <p:oleObj name="Equation" r:id="rId8" imgW="368300" imgH="24130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2743200"/>
                        <a:ext cx="10969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6"/>
          <p:cNvGraphicFramePr>
            <a:graphicFrameLocks noChangeAspect="1"/>
          </p:cNvGraphicFramePr>
          <p:nvPr/>
        </p:nvGraphicFramePr>
        <p:xfrm>
          <a:off x="1073150" y="3352800"/>
          <a:ext cx="10969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1" name="Equation" r:id="rId10" imgW="368300" imgH="241300" progId="Equation.3">
                  <p:embed/>
                </p:oleObj>
              </mc:Choice>
              <mc:Fallback>
                <p:oleObj name="Equation" r:id="rId10" imgW="368300" imgH="2413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3352800"/>
                        <a:ext cx="10969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8"/>
          <p:cNvGraphicFramePr>
            <a:graphicFrameLocks noChangeAspect="1"/>
          </p:cNvGraphicFramePr>
          <p:nvPr/>
        </p:nvGraphicFramePr>
        <p:xfrm>
          <a:off x="990600" y="4029075"/>
          <a:ext cx="19304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2" name="Equation" r:id="rId12" imgW="647419" imgH="177723" progId="Equation.3">
                  <p:embed/>
                </p:oleObj>
              </mc:Choice>
              <mc:Fallback>
                <p:oleObj name="Equation" r:id="rId12" imgW="647419" imgH="177723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029075"/>
                        <a:ext cx="193040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9"/>
          <p:cNvGraphicFramePr>
            <a:graphicFrameLocks noChangeAspect="1"/>
          </p:cNvGraphicFramePr>
          <p:nvPr/>
        </p:nvGraphicFramePr>
        <p:xfrm>
          <a:off x="990600" y="5181600"/>
          <a:ext cx="18542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3" name="Equation" r:id="rId14" imgW="622030" imgH="203112" progId="Equation.3">
                  <p:embed/>
                </p:oleObj>
              </mc:Choice>
              <mc:Fallback>
                <p:oleObj name="Equation" r:id="rId14" imgW="622030" imgH="203112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81600"/>
                        <a:ext cx="18542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11"/>
          <p:cNvGraphicFramePr>
            <a:graphicFrameLocks noChangeAspect="1"/>
          </p:cNvGraphicFramePr>
          <p:nvPr/>
        </p:nvGraphicFramePr>
        <p:xfrm>
          <a:off x="990600" y="4648200"/>
          <a:ext cx="196691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4" name="Equation" r:id="rId16" imgW="660113" imgH="177723" progId="Equation.3">
                  <p:embed/>
                </p:oleObj>
              </mc:Choice>
              <mc:Fallback>
                <p:oleObj name="Equation" r:id="rId16" imgW="660113" imgH="177723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648200"/>
                        <a:ext cx="196691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12"/>
          <p:cNvGraphicFramePr>
            <a:graphicFrameLocks noChangeAspect="1"/>
          </p:cNvGraphicFramePr>
          <p:nvPr/>
        </p:nvGraphicFramePr>
        <p:xfrm>
          <a:off x="5489575" y="1371600"/>
          <a:ext cx="2762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5" name="Equation" r:id="rId18" imgW="926698" imgH="203112" progId="Equation.3">
                  <p:embed/>
                </p:oleObj>
              </mc:Choice>
              <mc:Fallback>
                <p:oleObj name="Equation" r:id="rId18" imgW="926698" imgH="203112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5" y="1371600"/>
                        <a:ext cx="27622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3"/>
          <p:cNvGraphicFramePr>
            <a:graphicFrameLocks noChangeAspect="1"/>
          </p:cNvGraphicFramePr>
          <p:nvPr/>
        </p:nvGraphicFramePr>
        <p:xfrm>
          <a:off x="5530850" y="2209800"/>
          <a:ext cx="2762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6" name="Equation" r:id="rId20" imgW="926698" imgH="203112" progId="Equation.3">
                  <p:embed/>
                </p:oleObj>
              </mc:Choice>
              <mc:Fallback>
                <p:oleObj name="Equation" r:id="rId20" imgW="926698" imgH="203112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2209800"/>
                        <a:ext cx="27622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200650" y="3044825"/>
            <a:ext cx="37147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>
              <a:tabLst>
                <a:tab pos="466725" algn="l"/>
              </a:tabLst>
            </a:pPr>
            <a:r>
              <a:rPr lang="ar-SA" sz="2000" b="1">
                <a:solidFill>
                  <a:srgbClr val="FF0000"/>
                </a:solidFill>
                <a:cs typeface="Simplified Arabic" pitchFamily="18" charset="-78"/>
              </a:rPr>
              <a:t>إذا كانت                   فإن:</a:t>
            </a:r>
          </a:p>
          <a:p>
            <a:pPr indent="457200">
              <a:tabLst>
                <a:tab pos="466725" algn="l"/>
              </a:tabLst>
            </a:pPr>
            <a:endParaRPr lang="ar-SA" sz="2000" b="1">
              <a:solidFill>
                <a:srgbClr val="FF0000"/>
              </a:solidFill>
              <a:cs typeface="Simplified Arabic" pitchFamily="18" charset="-78"/>
            </a:endParaRPr>
          </a:p>
          <a:p>
            <a:pPr indent="457200">
              <a:tabLst>
                <a:tab pos="466725" algn="l"/>
              </a:tabLst>
            </a:pPr>
            <a:r>
              <a:rPr lang="ar-SA" sz="2000" b="1">
                <a:solidFill>
                  <a:srgbClr val="FF0000"/>
                </a:solidFill>
                <a:cs typeface="Simplified Arabic" pitchFamily="18" charset="-78"/>
              </a:rPr>
              <a:t> </a:t>
            </a:r>
            <a:endParaRPr lang="ar-SA" sz="2000">
              <a:cs typeface="Simplified Arabic" pitchFamily="18" charset="-78"/>
            </a:endParaRPr>
          </a:p>
        </p:txBody>
      </p:sp>
      <p:graphicFrame>
        <p:nvGraphicFramePr>
          <p:cNvPr id="12299" name="Object 14"/>
          <p:cNvGraphicFramePr>
            <a:graphicFrameLocks noChangeAspect="1"/>
          </p:cNvGraphicFramePr>
          <p:nvPr/>
        </p:nvGraphicFramePr>
        <p:xfrm>
          <a:off x="6191250" y="2968625"/>
          <a:ext cx="12858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7" name="Equation" r:id="rId22" imgW="431613" imgH="165028" progId="Equation.3">
                  <p:embed/>
                </p:oleObj>
              </mc:Choice>
              <mc:Fallback>
                <p:oleObj name="Equation" r:id="rId22" imgW="431613" imgH="165028" progId="Equation.3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0" y="2968625"/>
                        <a:ext cx="128587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5"/>
          <p:cNvGraphicFramePr>
            <a:graphicFrameLocks noChangeAspect="1"/>
          </p:cNvGraphicFramePr>
          <p:nvPr/>
        </p:nvGraphicFramePr>
        <p:xfrm>
          <a:off x="5695950" y="3730625"/>
          <a:ext cx="2005013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Equation" r:id="rId24" imgW="672808" imgH="660113" progId="Equation.3">
                  <p:embed/>
                </p:oleObj>
              </mc:Choice>
              <mc:Fallback>
                <p:oleObj name="Equation" r:id="rId24" imgW="672808" imgH="660113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3730625"/>
                        <a:ext cx="2005013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Slide Number Placeholder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57200" y="1411288"/>
            <a:ext cx="91408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41325" algn="r" rtl="1">
              <a:defRPr/>
            </a:pP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يراد شراء ثلاثة أنواع من اللحوم من جزار معين، فإذا رمزنا للحم الدجاج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ولحم الضأن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، ولحم العجل بـ </a:t>
            </a:r>
            <a:r>
              <a:rPr lang="en-US" sz="2000" b="1" dirty="0">
                <a:solidFill>
                  <a:srgbClr val="00206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002060"/>
                </a:solidFill>
                <a:cs typeface="Simplified Arabic" pitchFamily="2" charset="-78"/>
              </a:rPr>
              <a:t> فإن :</a:t>
            </a: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أنواع اللحوم الثلاثة يعني توفر لحم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عدم توفر أي نوع من اللحوم يعني عدم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كلها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واحد من اللحوم على الأقل هو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أو كلها أي بمعنى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indent="457200" algn="r" rtl="1">
              <a:tabLst>
                <a:tab pos="466725" algn="l"/>
              </a:tabLst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فقط يعني :</a:t>
            </a:r>
          </a:p>
          <a:p>
            <a:pPr indent="457200" algn="r" rtl="1">
              <a:tabLst>
                <a:tab pos="466725" algn="l"/>
              </a:tabLst>
              <a:defRPr/>
            </a:pPr>
            <a:endParaRPr lang="ar-SA" sz="20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- 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توفر نوع واحد من اللحم يعني إما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A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أو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B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، أو توفر </a:t>
            </a:r>
            <a:r>
              <a:rPr lang="en-US" sz="2000" b="1" dirty="0">
                <a:solidFill>
                  <a:srgbClr val="FF0000"/>
                </a:solidFill>
                <a:cs typeface="Simplified Arabic" pitchFamily="2" charset="-78"/>
              </a:rPr>
              <a:t>C</a:t>
            </a:r>
            <a:r>
              <a:rPr lang="ar-SA" sz="2000" b="1" dirty="0">
                <a:solidFill>
                  <a:srgbClr val="FF0000"/>
                </a:solidFill>
                <a:cs typeface="Simplified Arabic" pitchFamily="2" charset="-78"/>
              </a:rPr>
              <a:t> وعدم توفر النوعين الآخرين أي بمعنى :</a:t>
            </a: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 </a:t>
            </a:r>
          </a:p>
          <a:p>
            <a:pPr marL="441325" algn="r" rtl="1">
              <a:buFontTx/>
              <a:buChar char="-"/>
              <a:defRPr/>
            </a:pPr>
            <a:endParaRPr lang="ar-SA" sz="2000" dirty="0">
              <a:cs typeface="Simplified Arabic" pitchFamily="2" charset="-78"/>
            </a:endParaRPr>
          </a:p>
          <a:p>
            <a:pPr marL="441325" algn="r" rtl="1">
              <a:defRPr/>
            </a:pPr>
            <a:r>
              <a:rPr lang="ar-SA" sz="2000" dirty="0">
                <a:cs typeface="Simplified Arabic" pitchFamily="2" charset="-78"/>
              </a:rPr>
              <a:t> 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8061325" y="609600"/>
            <a:ext cx="1281113" cy="733425"/>
          </a:xfrm>
          <a:prstGeom prst="leftArrow">
            <a:avLst>
              <a:gd name="adj1" fmla="val 50000"/>
              <a:gd name="adj2" fmla="val 31506"/>
            </a:avLst>
          </a:prstGeom>
          <a:solidFill>
            <a:srgbClr val="5C8A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ctr"/>
            <a:r>
              <a:rPr lang="ar-SA">
                <a:solidFill>
                  <a:schemeClr val="bg1"/>
                </a:solidFill>
              </a:rPr>
              <a:t>أمثلة وتمارين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908050" y="2028825"/>
          <a:ext cx="204311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1" name="Equation" r:id="rId4" imgW="685502" imgH="177723" progId="Equation.3">
                  <p:embed/>
                </p:oleObj>
              </mc:Choice>
              <mc:Fallback>
                <p:oleObj name="Equation" r:id="rId4" imgW="685502" imgH="177723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2028825"/>
                        <a:ext cx="2043113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934200" y="3733800"/>
          <a:ext cx="2043113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Equation" r:id="rId6" imgW="685502" imgH="177723" progId="Equation.3">
                  <p:embed/>
                </p:oleObj>
              </mc:Choice>
              <mc:Fallback>
                <p:oleObj name="Equation" r:id="rId6" imgW="685502" imgH="177723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733800"/>
                        <a:ext cx="2043113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7016750" y="2779713"/>
          <a:ext cx="204311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3" name="Equation" r:id="rId8" imgW="685502" imgH="215806" progId="Equation.3">
                  <p:embed/>
                </p:oleObj>
              </mc:Choice>
              <mc:Fallback>
                <p:oleObj name="Equation" r:id="rId8" imgW="685502" imgH="215806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0" y="2779713"/>
                        <a:ext cx="2043113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8"/>
          <p:cNvGraphicFramePr>
            <a:graphicFrameLocks noChangeAspect="1"/>
          </p:cNvGraphicFramePr>
          <p:nvPr/>
        </p:nvGraphicFramePr>
        <p:xfrm>
          <a:off x="4622800" y="4114800"/>
          <a:ext cx="2043113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Equation" r:id="rId10" imgW="685502" imgH="215806" progId="Equation.3">
                  <p:embed/>
                </p:oleObj>
              </mc:Choice>
              <mc:Fallback>
                <p:oleObj name="Equation" r:id="rId10" imgW="685502" imgH="215806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800" y="4114800"/>
                        <a:ext cx="2043113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1042988" y="5665788"/>
          <a:ext cx="77184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Equation" r:id="rId12" imgW="2590800" imgH="241300" progId="Equation.3">
                  <p:embed/>
                </p:oleObj>
              </mc:Choice>
              <mc:Fallback>
                <p:oleObj name="Equation" r:id="rId12" imgW="2590800" imgH="24130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665788"/>
                        <a:ext cx="7718425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952472" y="285728"/>
            <a:ext cx="2643206" cy="85725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b="1" dirty="0" smtClean="0">
                <a:solidFill>
                  <a:schemeClr val="tx1"/>
                </a:solidFill>
              </a:rPr>
              <a:t>و = ∩</a:t>
            </a:r>
          </a:p>
          <a:p>
            <a:pPr algn="ctr"/>
            <a:r>
              <a:rPr lang="ar-EG" b="1" dirty="0" smtClean="0">
                <a:solidFill>
                  <a:schemeClr val="tx1"/>
                </a:solidFill>
              </a:rPr>
              <a:t>أو = </a:t>
            </a:r>
            <a:r>
              <a:rPr lang="en-US" b="1" dirty="0" smtClean="0">
                <a:solidFill>
                  <a:schemeClr val="tx1"/>
                </a:solidFill>
              </a:rPr>
              <a:t>U</a:t>
            </a:r>
            <a:endParaRPr lang="ar-EG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8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تمارين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EG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وضح أي من هذه المجموعات هي مجموعة خالية أو مجموعة منتهية أو مجموعة غير منتهية :-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A ={x: </a:t>
            </a:r>
            <a:r>
              <a:rPr lang="ar-EG" dirty="0" smtClean="0"/>
              <a:t>عدد سالب و موجب</a:t>
            </a:r>
            <a:r>
              <a:rPr lang="en-US" dirty="0" smtClean="0"/>
              <a:t>x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B = {3 ,6 ,9 ,12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C = {x: </a:t>
            </a:r>
            <a:r>
              <a:rPr lang="ar-EG" dirty="0" smtClean="0"/>
              <a:t>دولة أوربية تقع في شبة الجزيرة العربية </a:t>
            </a:r>
            <a:r>
              <a:rPr lang="en-US" dirty="0"/>
              <a:t> </a:t>
            </a:r>
            <a:r>
              <a:rPr lang="en-US" dirty="0" smtClean="0"/>
              <a:t>x 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D = { 2 , 4 , 6 , …....,100}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E = { 100 , 200 , 300 ,…….}</a:t>
            </a:r>
          </a:p>
          <a:p>
            <a:pPr marL="514350" indent="-514350" algn="l">
              <a:buAutoNum type="alphaLcParenBoth"/>
            </a:pPr>
            <a:r>
              <a:rPr lang="en-US" dirty="0" smtClean="0"/>
              <a:t>F = { w , e , r , t }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2- إذا كانت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= {3 , 5 , 7 }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و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 = { 1,2,3,4,5,6,7,8} 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فهل يمكن القول أن </a:t>
                </a:r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r>
                      <a:rPr lang="ar-EG" b="1" u="sng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⊂ </m:t>
                    </m:r>
                  </m:oMath>
                </a14:m>
                <a:r>
                  <a:rPr lang="en-U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  </a:t>
                </a:r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؟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 rtl="1"/>
                <a:endParaRPr lang="ar-EG" b="1" dirty="0" smtClean="0"/>
              </a:p>
              <a:p>
                <a:pPr algn="just" rtl="1"/>
                <a:r>
                  <a:rPr lang="ar-EG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3- أي المجموعات التالية متكافئة وأيها متساوية ؟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/>
                <a:r>
                  <a:rPr lang="en-US" b="1" dirty="0"/>
                  <a:t>1-  A = </a:t>
                </a:r>
                <a:r>
                  <a:rPr lang="en-US" b="1" dirty="0" smtClean="0"/>
                  <a:t>{5 ,10 ,15 ,20 }      </a:t>
                </a:r>
                <a:r>
                  <a:rPr lang="en-US" b="1" dirty="0"/>
                  <a:t>,    B = </a:t>
                </a:r>
                <a:r>
                  <a:rPr lang="en-US" b="1" dirty="0" smtClean="0"/>
                  <a:t>{15 ,10 ,5 , 20  </a:t>
                </a:r>
                <a:r>
                  <a:rPr lang="en-US" b="1" dirty="0"/>
                  <a:t>}</a:t>
                </a:r>
                <a:endParaRPr lang="en-US" dirty="0"/>
              </a:p>
              <a:p>
                <a:pPr algn="l"/>
                <a:r>
                  <a:rPr lang="en-US" b="1" dirty="0"/>
                  <a:t>2- A= {  </a:t>
                </a:r>
                <a:r>
                  <a:rPr lang="en-US" b="1" dirty="0" smtClean="0"/>
                  <a:t>20</a:t>
                </a:r>
                <a:r>
                  <a:rPr lang="en-US" b="1" dirty="0"/>
                  <a:t>,</a:t>
                </a:r>
                <a:r>
                  <a:rPr lang="en-US" b="1" dirty="0" smtClean="0"/>
                  <a:t>50,70</a:t>
                </a:r>
                <a:r>
                  <a:rPr lang="en-US" b="1" dirty="0"/>
                  <a:t>}    ,   </a:t>
                </a:r>
                <a:r>
                  <a:rPr lang="en-US" b="1" dirty="0" smtClean="0"/>
                  <a:t>B </a:t>
                </a:r>
                <a:r>
                  <a:rPr lang="en-US" b="1" dirty="0"/>
                  <a:t>= { </a:t>
                </a:r>
                <a:r>
                  <a:rPr lang="en-US" b="1" dirty="0" smtClean="0"/>
                  <a:t>k </a:t>
                </a:r>
                <a:r>
                  <a:rPr lang="en-US" b="1" dirty="0"/>
                  <a:t>, </a:t>
                </a:r>
                <a:r>
                  <a:rPr lang="en-US" b="1" dirty="0" smtClean="0"/>
                  <a:t>d </a:t>
                </a:r>
                <a:r>
                  <a:rPr lang="en-US" b="1" dirty="0"/>
                  <a:t>, </a:t>
                </a:r>
                <a:r>
                  <a:rPr lang="en-US" b="1" dirty="0" smtClean="0"/>
                  <a:t>u </a:t>
                </a:r>
                <a:r>
                  <a:rPr lang="en-US" b="1" dirty="0"/>
                  <a:t>}</a:t>
                </a:r>
                <a:endParaRPr lang="en-US" dirty="0"/>
              </a:p>
              <a:p>
                <a:pPr algn="just" rt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076" t="-2291" r="-2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مثال 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ar-EG" dirty="0" smtClean="0"/>
                  <a:t>اذا كانت </a:t>
                </a:r>
                <a14:m>
                  <m:oMath xmlns:m="http://schemas.openxmlformats.org/officeDocument/2006/math">
                    <m:r>
                      <a:rPr lang="ar-EG" i="0">
                        <a:latin typeface="Cambria Math"/>
                      </a:rPr>
                      <m:t>⋃</m:t>
                    </m:r>
                  </m:oMath>
                </a14:m>
                <a:r>
                  <a:rPr lang="en-US" dirty="0" smtClean="0"/>
                  <a:t>= {0 , 1, 2, 3,…….,10}</a:t>
                </a:r>
                <a:r>
                  <a:rPr lang="ar-EG" dirty="0" smtClean="0"/>
                  <a:t> وكانت </a:t>
                </a:r>
                <a:r>
                  <a:rPr lang="en-US" dirty="0" smtClean="0"/>
                  <a:t>C = { 6, 7,8, 9,10}</a:t>
                </a:r>
                <a:r>
                  <a:rPr lang="ar-EG" dirty="0" smtClean="0"/>
                  <a:t> ،</a:t>
                </a:r>
                <a:r>
                  <a:rPr lang="en-US" dirty="0" smtClean="0"/>
                  <a:t>  B = { 1 , 2 ,3 ,4 ,5 } </a:t>
                </a:r>
                <a:r>
                  <a:rPr lang="ar-EG" dirty="0" smtClean="0"/>
                  <a:t>  ، </a:t>
                </a:r>
                <a:r>
                  <a:rPr lang="en-US" dirty="0" smtClean="0"/>
                  <a:t>A = { 2, 4 ,6 ,8 ,10} </a:t>
                </a:r>
                <a:r>
                  <a:rPr lang="ar-EG" dirty="0" smtClean="0"/>
                  <a:t> فجد ما يلي:-</a:t>
                </a:r>
              </a:p>
              <a:p>
                <a:pPr algn="just"/>
                <a:r>
                  <a:rPr lang="en-US" dirty="0" smtClean="0"/>
                  <a:t>1- A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 B                               </a:t>
                </a:r>
                <a:r>
                  <a:rPr lang="en-US" dirty="0"/>
                  <a:t>5- A </a:t>
                </a:r>
                <a14:m>
                  <m:oMath xmlns:m="http://schemas.openxmlformats.org/officeDocument/2006/math">
                    <m:r>
                      <a:rPr lang="en-US" i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i="1" dirty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/>
                          </a:rPr>
                          <m:t>C</m:t>
                        </m:r>
                      </m:e>
                    </m:acc>
                  </m:oMath>
                </a14:m>
                <a:endParaRPr lang="en-US" dirty="0"/>
              </a:p>
              <a:p>
                <a:pPr algn="just"/>
                <a:r>
                  <a:rPr lang="en-US" dirty="0" smtClean="0"/>
                  <a:t>2- A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 smtClean="0"/>
                  <a:t> C                               6- A – ( B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 smtClean="0"/>
                  <a:t> C )</a:t>
                </a:r>
              </a:p>
              <a:p>
                <a:pPr algn="just"/>
                <a:r>
                  <a:rPr lang="en-US" dirty="0" smtClean="0"/>
                  <a:t>3-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i="0" dirty="0" smtClean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dirty="0" smtClean="0"/>
                  <a:t>                               7-  (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i="0" dirty="0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 B ) - C</a:t>
                </a:r>
              </a:p>
              <a:p>
                <a:pPr algn="just"/>
                <a:r>
                  <a:rPr lang="en-US" dirty="0" smtClean="0"/>
                  <a:t>4- B </a:t>
                </a:r>
                <a14:m>
                  <m:oMath xmlns:m="http://schemas.openxmlformats.org/officeDocument/2006/math">
                    <m:r>
                      <a:rPr lang="en-US" i="0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 C                                8-  (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B</m:t>
                            </m:r>
                          </m:e>
                        </m:acc>
                        <m:r>
                          <a:rPr lang="en-US" b="0" i="0" smtClean="0">
                            <a:latin typeface="Cambria Math"/>
                          </a:rPr>
                          <m:t> </m:t>
                        </m:r>
                        <m:r>
                          <a:rPr lang="en-US" b="0" i="0" smtClean="0">
                            <a:latin typeface="Cambria Math"/>
                            <a:ea typeface="Cambria Math"/>
                          </a:rPr>
                          <m:t>∩ 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ea typeface="Cambria Math"/>
                              </a:rPr>
                              <m:t>C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008" t="-202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حل المثال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sz="3600" dirty="0" smtClean="0"/>
                  <a:t>1- A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/>
                  <a:t> B    </a:t>
                </a:r>
                <a:r>
                  <a:rPr lang="en-US" sz="3600" dirty="0" smtClean="0"/>
                  <a:t> =  { 1 , 2 , 3 ,4 , 5 ,6 , 8 , 10 }</a:t>
                </a:r>
              </a:p>
              <a:p>
                <a:pPr algn="just"/>
                <a:r>
                  <a:rPr lang="en-US" sz="3600" dirty="0" smtClean="0"/>
                  <a:t>2- </a:t>
                </a:r>
                <a:r>
                  <a:rPr lang="en-US" sz="3600" dirty="0"/>
                  <a:t>A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3600" dirty="0"/>
                  <a:t> C     </a:t>
                </a:r>
                <a:r>
                  <a:rPr lang="en-US" sz="3600" dirty="0" smtClean="0"/>
                  <a:t>=  { 6 , 8 , 10 }</a:t>
                </a:r>
              </a:p>
              <a:p>
                <a:pPr algn="just"/>
                <a:r>
                  <a:rPr lang="en-US" sz="3600" dirty="0" smtClean="0"/>
                  <a:t>3-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600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sz="3600" dirty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sz="36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600" dirty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3600" dirty="0" smtClean="0"/>
                  <a:t> =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3600" dirty="0" smtClean="0"/>
                  <a:t> =  { 0 , 7 ,9 }</a:t>
                </a:r>
              </a:p>
              <a:p>
                <a:pPr algn="just"/>
                <a:r>
                  <a:rPr lang="en-US" sz="3600" dirty="0" smtClean="0"/>
                  <a:t>4- </a:t>
                </a:r>
                <a:r>
                  <a:rPr lang="en-US" sz="3600" dirty="0"/>
                  <a:t>B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/>
                  <a:t> C </a:t>
                </a:r>
                <a:r>
                  <a:rPr lang="en-US" sz="3600" dirty="0" smtClean="0"/>
                  <a:t>     = { 1 , 2 , 3 , 4 , 5 , 6 , 7 , 8 , 9 ,10 }</a:t>
                </a:r>
              </a:p>
              <a:p>
                <a:pPr algn="just"/>
                <a:r>
                  <a:rPr lang="en-US" sz="3600" dirty="0" smtClean="0"/>
                  <a:t>5- </a:t>
                </a:r>
                <a:r>
                  <a:rPr lang="en-US" sz="3600" dirty="0"/>
                  <a:t>A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sz="3600" i="1" dirty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3600" dirty="0">
                            <a:latin typeface="Cambria Math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3600" dirty="0" smtClean="0"/>
                  <a:t>=  A – C = { 2 , 4 }   </a:t>
                </a:r>
              </a:p>
              <a:p>
                <a:pPr algn="just"/>
                <a:r>
                  <a:rPr lang="en-US" sz="3600" dirty="0" smtClean="0"/>
                  <a:t>6- </a:t>
                </a:r>
                <a:r>
                  <a:rPr lang="en-US" sz="3600" dirty="0"/>
                  <a:t>A – ( B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3600" dirty="0"/>
                  <a:t> C </a:t>
                </a:r>
                <a:r>
                  <a:rPr lang="en-US" sz="3600" dirty="0" smtClean="0"/>
                  <a:t>)  = B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3600" dirty="0" smtClean="0"/>
                  <a:t> C =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endParaRPr lang="en-US" sz="3600" dirty="0" smtClean="0">
                  <a:ea typeface="Cambria Math"/>
                </a:endParaRPr>
              </a:p>
              <a:p>
                <a:pPr algn="just"/>
                <a:r>
                  <a:rPr lang="en-US" sz="3600" dirty="0" smtClean="0"/>
                  <a:t>    A </a:t>
                </a:r>
                <a:r>
                  <a:rPr lang="en-US" sz="3600" dirty="0"/>
                  <a:t>– ( B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3600" dirty="0"/>
                  <a:t> C )  </a:t>
                </a:r>
                <a:r>
                  <a:rPr lang="en-US" sz="3600" dirty="0" smtClean="0"/>
                  <a:t>=  A – (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3600" dirty="0" smtClean="0"/>
                  <a:t> ) = 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51" t="-2022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1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تابع حل المثال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dirty="0" smtClean="0"/>
                  <a:t>7-  </a:t>
                </a:r>
                <a:r>
                  <a:rPr lang="en-US" dirty="0"/>
                  <a:t>(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dirty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/>
                  <a:t> B ) </a:t>
                </a:r>
                <a:r>
                  <a:rPr lang="en-US" dirty="0" smtClean="0"/>
                  <a:t>– C</a:t>
                </a:r>
              </a:p>
              <a:p>
                <a:pPr algn="just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 smtClean="0"/>
                  <a:t> =  { 0 , 1 , 3 , 5  , 7 , 9}</a:t>
                </a:r>
              </a:p>
              <a:p>
                <a:pPr algn="just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dirty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B = { 0, 1 , 2 ,3 , 4 , 5 ,7 ,9 }</a:t>
                </a:r>
              </a:p>
              <a:p>
                <a:pPr algn="just"/>
                <a:r>
                  <a:rPr lang="en-US" dirty="0"/>
                  <a:t>(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A</m:t>
                        </m:r>
                      </m:e>
                    </m:acc>
                    <m:r>
                      <a:rPr lang="en-US" dirty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/>
                  <a:t> B ) – </a:t>
                </a:r>
                <a:r>
                  <a:rPr lang="en-US" dirty="0" smtClean="0"/>
                  <a:t>C = { 0 , 1 ,2 ,3 ,4 ,5}        </a:t>
                </a:r>
                <a:endParaRPr lang="en-US" dirty="0"/>
              </a:p>
              <a:p>
                <a:pPr algn="just"/>
                <a:r>
                  <a:rPr lang="en-US" dirty="0"/>
                  <a:t>8-  (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B</m:t>
                            </m:r>
                          </m:e>
                        </m:acc>
                        <m:r>
                          <a:rPr lang="en-US">
                            <a:latin typeface="Cambria Math"/>
                          </a:rPr>
                          <m:t> </m:t>
                        </m:r>
                        <m:r>
                          <a:rPr lang="en-US">
                            <a:latin typeface="Cambria Math"/>
                            <a:ea typeface="Cambria Math"/>
                          </a:rPr>
                          <m:t>∩ 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mbria Math"/>
                              </a:rPr>
                              <m:t>C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dirty="0"/>
                  <a:t>)</a:t>
                </a:r>
                <a:r>
                  <a:rPr lang="en-US" dirty="0" smtClean="0"/>
                  <a:t> =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( </m:t>
                        </m:r>
                        <m:r>
                          <m:rPr>
                            <m:nor/>
                          </m:rPr>
                          <a:rPr lang="en-US" dirty="0"/>
                          <m:t>B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C</m:t>
                        </m:r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</m:acc>
                  </m:oMath>
                </a14:m>
                <a:r>
                  <a:rPr lang="en-US" dirty="0" smtClean="0"/>
                  <a:t> = B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 C </a:t>
                </a:r>
              </a:p>
              <a:p>
                <a:pPr algn="just"/>
                <a:r>
                  <a:rPr lang="en-US" dirty="0"/>
                  <a:t> B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/>
                  <a:t> C </a:t>
                </a:r>
                <a:r>
                  <a:rPr lang="en-US" dirty="0" smtClean="0"/>
                  <a:t>=  { 1 , 2, 3 ,4 , 5 ,6  ,7 ,8 , 9 ,10 }</a:t>
                </a:r>
              </a:p>
              <a:p>
                <a:pPr algn="just"/>
                <a:endParaRPr lang="en-US" dirty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64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dirty="0" smtClean="0"/>
              <a:t>تمارين :-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41032" y="1600201"/>
            <a:ext cx="4169668" cy="3556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1"/>
            <a:r>
              <a:rPr lang="ar-EG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 إذا كانت </a:t>
            </a:r>
            <a:endParaRPr lang="en-US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ar-SA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A={8,10,12,r,m}</a:t>
            </a:r>
            <a:r>
              <a:rPr lang="ar-EG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B={4,6,10,o,r}</a:t>
            </a:r>
            <a:r>
              <a:rPr lang="ar-SA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just" rtl="1"/>
            <a:r>
              <a:rPr lang="ar-SA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EG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</a:t>
            </a:r>
            <a:r>
              <a:rPr lang="ar-SA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EG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جد المجموعة الكلية </a:t>
            </a:r>
            <a:endParaRPr lang="en-US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EG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ثم أوجد :-</a:t>
            </a:r>
            <a:endParaRPr lang="en-US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ar-SA" sz="2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90" y="1700808"/>
            <a:ext cx="1579562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8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EG" sz="3000" dirty="0" smtClean="0"/>
              <a:t>5- </a:t>
            </a:r>
            <a:r>
              <a:rPr lang="ar-SA" sz="3000" dirty="0" smtClean="0"/>
              <a:t>نفترض أن                        و                        ضع الرمز   </a:t>
            </a:r>
            <a:r>
              <a:rPr lang="en-US" sz="3000" dirty="0" smtClean="0"/>
              <a:t> </a:t>
            </a:r>
            <a:r>
              <a:rPr lang="ar-SA" sz="3000" dirty="0" smtClean="0"/>
              <a:t>أو     في المكان الفارغ لتكون الجملة صحيحة .</a:t>
            </a:r>
          </a:p>
          <a:p>
            <a:pPr rtl="1">
              <a:defRPr/>
            </a:pPr>
            <a:endParaRPr lang="ar-SA" sz="4000" dirty="0" smtClean="0"/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graphicFrame>
        <p:nvGraphicFramePr>
          <p:cNvPr id="17410" name="Object 8"/>
          <p:cNvGraphicFramePr>
            <a:graphicFrameLocks noChangeAspect="1"/>
          </p:cNvGraphicFramePr>
          <p:nvPr/>
        </p:nvGraphicFramePr>
        <p:xfrm>
          <a:off x="5257800" y="1498600"/>
          <a:ext cx="23177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0" name="Equation" r:id="rId3" imgW="977476" imgH="203112" progId="Equation.3">
                  <p:embed/>
                </p:oleObj>
              </mc:Choice>
              <mc:Fallback>
                <p:oleObj name="Equation" r:id="rId3" imgW="977476" imgH="203112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498600"/>
                        <a:ext cx="231775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2"/>
          <p:cNvGraphicFramePr>
            <a:graphicFrameLocks noChangeAspect="1"/>
          </p:cNvGraphicFramePr>
          <p:nvPr/>
        </p:nvGraphicFramePr>
        <p:xfrm>
          <a:off x="2590800" y="1447800"/>
          <a:ext cx="229393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1" name="Equation" r:id="rId5" imgW="888614" imgH="203112" progId="Equation.3">
                  <p:embed/>
                </p:oleObj>
              </mc:Choice>
              <mc:Fallback>
                <p:oleObj name="Equation" r:id="rId5" imgW="888614" imgH="203112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447800"/>
                        <a:ext cx="2293938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1"/>
          <p:cNvGraphicFramePr>
            <a:graphicFrameLocks noChangeAspect="1"/>
          </p:cNvGraphicFramePr>
          <p:nvPr/>
        </p:nvGraphicFramePr>
        <p:xfrm>
          <a:off x="609600" y="1524000"/>
          <a:ext cx="457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2" name="Equation" r:id="rId7" imgW="126725" imgH="126725" progId="Equation.3">
                  <p:embed/>
                </p:oleObj>
              </mc:Choice>
              <mc:Fallback>
                <p:oleObj name="Equation" r:id="rId7" imgW="126725" imgH="126725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4572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8229600" y="1981200"/>
          <a:ext cx="457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3" name="Equation" r:id="rId9" imgW="126835" imgH="152202" progId="Equation.3">
                  <p:embed/>
                </p:oleObj>
              </mc:Choice>
              <mc:Fallback>
                <p:oleObj name="Equation" r:id="rId9" imgW="126835" imgH="152202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1981200"/>
                        <a:ext cx="45720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14"/>
          <p:cNvGraphicFramePr>
            <a:graphicFrameLocks noChangeAspect="1"/>
          </p:cNvGraphicFramePr>
          <p:nvPr/>
        </p:nvGraphicFramePr>
        <p:xfrm>
          <a:off x="700088" y="2895600"/>
          <a:ext cx="40243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4" name="Equation" r:id="rId11" imgW="965200" imgH="431800" progId="Equation.3">
                  <p:embed/>
                </p:oleObj>
              </mc:Choice>
              <mc:Fallback>
                <p:oleObj name="Equation" r:id="rId11" imgW="965200" imgH="431800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2895600"/>
                        <a:ext cx="40243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768350" y="3505200"/>
          <a:ext cx="37274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5" name="Equation" r:id="rId13" imgW="965200" imgH="431800" progId="Equation.3">
                  <p:embed/>
                </p:oleObj>
              </mc:Choice>
              <mc:Fallback>
                <p:oleObj name="Equation" r:id="rId13" imgW="965200" imgH="4318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3505200"/>
                        <a:ext cx="37274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16"/>
          <p:cNvGraphicFramePr>
            <a:graphicFrameLocks noChangeAspect="1"/>
          </p:cNvGraphicFramePr>
          <p:nvPr/>
        </p:nvGraphicFramePr>
        <p:xfrm>
          <a:off x="715963" y="4267200"/>
          <a:ext cx="377983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6" name="Equation" r:id="rId15" imgW="1028254" imgH="431613" progId="Equation.3">
                  <p:embed/>
                </p:oleObj>
              </mc:Choice>
              <mc:Fallback>
                <p:oleObj name="Equation" r:id="rId15" imgW="1028254" imgH="431613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4267200"/>
                        <a:ext cx="377983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17"/>
          <p:cNvGraphicFramePr>
            <a:graphicFrameLocks noChangeAspect="1"/>
          </p:cNvGraphicFramePr>
          <p:nvPr/>
        </p:nvGraphicFramePr>
        <p:xfrm>
          <a:off x="725488" y="5029200"/>
          <a:ext cx="38465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7" name="Equation" r:id="rId17" imgW="1002865" imgH="431613" progId="Equation.3">
                  <p:embed/>
                </p:oleObj>
              </mc:Choice>
              <mc:Fallback>
                <p:oleObj name="Equation" r:id="rId17" imgW="1002865" imgH="431613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8" y="5029200"/>
                        <a:ext cx="38465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  <p:graphicFrame>
        <p:nvGraphicFramePr>
          <p:cNvPr id="88090" name="Object 26"/>
          <p:cNvGraphicFramePr>
            <a:graphicFrameLocks noChangeAspect="1"/>
          </p:cNvGraphicFramePr>
          <p:nvPr/>
        </p:nvGraphicFramePr>
        <p:xfrm>
          <a:off x="5175276" y="2857496"/>
          <a:ext cx="3187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8" name="Equation" r:id="rId19" imgW="965200" imgH="431800" progId="Equation.3">
                  <p:embed/>
                </p:oleObj>
              </mc:Choice>
              <mc:Fallback>
                <p:oleObj name="Equation" r:id="rId19" imgW="965200" imgH="431800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76" y="2857496"/>
                        <a:ext cx="3187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1" name="Object 27"/>
          <p:cNvGraphicFramePr>
            <a:graphicFrameLocks noChangeAspect="1"/>
          </p:cNvGraphicFramePr>
          <p:nvPr/>
        </p:nvGraphicFramePr>
        <p:xfrm>
          <a:off x="5200676" y="3619496"/>
          <a:ext cx="3314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9" name="Equation" r:id="rId21" imgW="1002865" imgH="431613" progId="Equation.3">
                  <p:embed/>
                </p:oleObj>
              </mc:Choice>
              <mc:Fallback>
                <p:oleObj name="Equation" r:id="rId21" imgW="1002865" imgH="431613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0676" y="3619496"/>
                        <a:ext cx="3314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2" name="Object 28"/>
          <p:cNvGraphicFramePr>
            <a:graphicFrameLocks noChangeAspect="1"/>
          </p:cNvGraphicFramePr>
          <p:nvPr/>
        </p:nvGraphicFramePr>
        <p:xfrm>
          <a:off x="5162576" y="4229096"/>
          <a:ext cx="3352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0" name="Equation" r:id="rId23" imgW="1016000" imgH="431800" progId="Equation.3">
                  <p:embed/>
                </p:oleObj>
              </mc:Choice>
              <mc:Fallback>
                <p:oleObj name="Equation" r:id="rId23" imgW="1016000" imgH="43180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76" y="4229096"/>
                        <a:ext cx="3352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3" name="Object 29"/>
          <p:cNvGraphicFramePr>
            <a:graphicFrameLocks noChangeAspect="1"/>
          </p:cNvGraphicFramePr>
          <p:nvPr/>
        </p:nvGraphicFramePr>
        <p:xfrm>
          <a:off x="5149876" y="5143496"/>
          <a:ext cx="3517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1" name="Equation" r:id="rId25" imgW="1066800" imgH="431800" progId="Equation.3">
                  <p:embed/>
                </p:oleObj>
              </mc:Choice>
              <mc:Fallback>
                <p:oleObj name="Equation" r:id="rId25" imgW="1066800" imgH="43180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9876" y="5143496"/>
                        <a:ext cx="35179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810</TotalTime>
  <Words>2419</Words>
  <Application>Microsoft Office PowerPoint</Application>
  <PresentationFormat>A4 Paper (210x297 mm)</PresentationFormat>
  <Paragraphs>307</Paragraphs>
  <Slides>40</Slides>
  <Notes>14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40</vt:i4>
      </vt:variant>
    </vt:vector>
  </HeadingPairs>
  <TitlesOfParts>
    <vt:vector size="42" baseType="lpstr">
      <vt:lpstr>فورم لكلية ادارة الاعمال</vt:lpstr>
      <vt:lpstr>Equation</vt:lpstr>
      <vt:lpstr>عرض تقديمي في PowerPoint</vt:lpstr>
      <vt:lpstr>المحاضرة (1)</vt:lpstr>
      <vt:lpstr>تعريف المجموعة :-</vt:lpstr>
      <vt:lpstr>تابع تعريف المجموعة :-</vt:lpstr>
      <vt:lpstr>طريقة كتابة المجموعات : </vt:lpstr>
      <vt:lpstr>تابع : طريقة كتابة المجموعات : </vt:lpstr>
      <vt:lpstr>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تابع أنواع المجموعات :-</vt:lpstr>
      <vt:lpstr>العمليات على المجموعات :-</vt:lpstr>
      <vt:lpstr>تابع العمليات على المجموعات :-</vt:lpstr>
      <vt:lpstr>تابع العمليات على المجموعات :-</vt:lpstr>
      <vt:lpstr>تابع العمليات على المجموعات :-</vt:lpstr>
      <vt:lpstr>تابع     : العمليات على المجموعات :-</vt:lpstr>
      <vt:lpstr>تابع : العمليات على المجموعات :-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تمارين :-</vt:lpstr>
      <vt:lpstr>تمارين :-</vt:lpstr>
      <vt:lpstr>مثال :</vt:lpstr>
      <vt:lpstr>حل المثال :-</vt:lpstr>
      <vt:lpstr>تابع حل المثال :-</vt:lpstr>
      <vt:lpstr>تمارين :-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User</dc:creator>
  <cp:lastModifiedBy>kfu</cp:lastModifiedBy>
  <cp:revision>38</cp:revision>
  <cp:lastPrinted>2014-02-19T13:05:24Z</cp:lastPrinted>
  <dcterms:created xsi:type="dcterms:W3CDTF">2014-02-18T11:21:49Z</dcterms:created>
  <dcterms:modified xsi:type="dcterms:W3CDTF">2014-09-17T10:04:47Z</dcterms:modified>
</cp:coreProperties>
</file>