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8"/>
  </p:notesMasterIdLst>
  <p:handoutMasterIdLst>
    <p:handoutMasterId r:id="rId39"/>
  </p:handoutMasterIdLst>
  <p:sldIdLst>
    <p:sldId id="256" r:id="rId2"/>
    <p:sldId id="310" r:id="rId3"/>
    <p:sldId id="358" r:id="rId4"/>
    <p:sldId id="360" r:id="rId5"/>
    <p:sldId id="363" r:id="rId6"/>
    <p:sldId id="393" r:id="rId7"/>
    <p:sldId id="403" r:id="rId8"/>
    <p:sldId id="405" r:id="rId9"/>
    <p:sldId id="407" r:id="rId10"/>
    <p:sldId id="408" r:id="rId11"/>
    <p:sldId id="409" r:id="rId12"/>
    <p:sldId id="410" r:id="rId13"/>
    <p:sldId id="411" r:id="rId14"/>
    <p:sldId id="412" r:id="rId15"/>
    <p:sldId id="413" r:id="rId16"/>
    <p:sldId id="415" r:id="rId17"/>
    <p:sldId id="417" r:id="rId18"/>
    <p:sldId id="418" r:id="rId19"/>
    <p:sldId id="419" r:id="rId20"/>
    <p:sldId id="420" r:id="rId21"/>
    <p:sldId id="421" r:id="rId22"/>
    <p:sldId id="423" r:id="rId23"/>
    <p:sldId id="425" r:id="rId24"/>
    <p:sldId id="426" r:id="rId25"/>
    <p:sldId id="427" r:id="rId26"/>
    <p:sldId id="429" r:id="rId27"/>
    <p:sldId id="431" r:id="rId28"/>
    <p:sldId id="446" r:id="rId29"/>
    <p:sldId id="447" r:id="rId30"/>
    <p:sldId id="449" r:id="rId31"/>
    <p:sldId id="450" r:id="rId32"/>
    <p:sldId id="451" r:id="rId33"/>
    <p:sldId id="452" r:id="rId34"/>
    <p:sldId id="453" r:id="rId35"/>
    <p:sldId id="454" r:id="rId36"/>
    <p:sldId id="266" r:id="rId37"/>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 xmlns:p15="http://schemas.microsoft.com/office/powerpoint/2012/main">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013E36"/>
    <a:srgbClr val="D9791B"/>
    <a:srgbClr val="AB1A25"/>
    <a:srgbClr val="00263A"/>
    <a:srgbClr val="009900"/>
    <a:srgbClr val="FF3300"/>
    <a:srgbClr val="709256"/>
    <a:srgbClr val="AD9968"/>
    <a:srgbClr val="3B84AF"/>
    <a:srgbClr val="00000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5987" autoAdjust="0"/>
    <p:restoredTop sz="94664" autoAdjust="0"/>
  </p:normalViewPr>
  <p:slideViewPr>
    <p:cSldViewPr>
      <p:cViewPr>
        <p:scale>
          <a:sx n="70" d="100"/>
          <a:sy n="70" d="100"/>
        </p:scale>
        <p:origin x="-1200" y="-168"/>
      </p:cViewPr>
      <p:guideLst>
        <p:guide orient="horz" pos="2160"/>
        <p:guide pos="3120"/>
      </p:guideLst>
    </p:cSldViewPr>
  </p:slideViewPr>
  <p:notesTextViewPr>
    <p:cViewPr>
      <p:scale>
        <a:sx n="100" d="100"/>
        <a:sy n="100" d="100"/>
      </p:scale>
      <p:origin x="0" y="0"/>
    </p:cViewPr>
  </p:notesTextViewPr>
  <p:sorterViewPr>
    <p:cViewPr>
      <p:scale>
        <a:sx n="100" d="100"/>
        <a:sy n="100"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5.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6.wmf"/></Relationships>
</file>

<file path=ppt/drawings/_rels/vmlDrawing3.vml.rels><?xml version="1.0" encoding="UTF-8" standalone="yes"?>
<Relationships xmlns="http://schemas.openxmlformats.org/package/2006/relationships"><Relationship Id="rId2" Type="http://schemas.openxmlformats.org/officeDocument/2006/relationships/image" Target="../media/image8.wmf"/><Relationship Id="rId1" Type="http://schemas.openxmlformats.org/officeDocument/2006/relationships/image" Target="../media/image7.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9.wmf"/></Relationships>
</file>

<file path=ppt/drawings/_rels/vmlDrawing5.vml.rels><?xml version="1.0" encoding="UTF-8" standalone="yes"?>
<Relationships xmlns="http://schemas.openxmlformats.org/package/2006/relationships"><Relationship Id="rId2" Type="http://schemas.openxmlformats.org/officeDocument/2006/relationships/image" Target="../media/image12.wmf"/><Relationship Id="rId1" Type="http://schemas.openxmlformats.org/officeDocument/2006/relationships/image" Target="../media/image11.wmf"/></Relationships>
</file>

<file path=ppt/drawings/_rels/vmlDrawing6.vml.rels><?xml version="1.0" encoding="UTF-8" standalone="yes"?>
<Relationships xmlns="http://schemas.openxmlformats.org/package/2006/relationships"><Relationship Id="rId2" Type="http://schemas.openxmlformats.org/officeDocument/2006/relationships/image" Target="../media/image14.wmf"/><Relationship Id="rId1" Type="http://schemas.openxmlformats.org/officeDocument/2006/relationships/image" Target="../media/image13.wmf"/></Relationships>
</file>

<file path=ppt/drawings/_rels/vmlDrawing7.vml.rels><?xml version="1.0" encoding="UTF-8" standalone="yes"?>
<Relationships xmlns="http://schemas.openxmlformats.org/package/2006/relationships"><Relationship Id="rId2" Type="http://schemas.openxmlformats.org/officeDocument/2006/relationships/image" Target="../media/image16.wmf"/><Relationship Id="rId1" Type="http://schemas.openxmlformats.org/officeDocument/2006/relationships/image" Target="../media/image15.wmf"/></Relationships>
</file>

<file path=ppt/drawings/_rels/vmlDrawing8.vml.rels><?xml version="1.0" encoding="UTF-8" standalone="yes"?>
<Relationships xmlns="http://schemas.openxmlformats.org/package/2006/relationships"><Relationship Id="rId2" Type="http://schemas.openxmlformats.org/officeDocument/2006/relationships/image" Target="../media/image18.wmf"/><Relationship Id="rId1" Type="http://schemas.openxmlformats.org/officeDocument/2006/relationships/image" Target="../media/image17.w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19.wmf"/></Relationships>
</file>

<file path=ppt/drawings/_rels/vmlDrawing10.vml.rels><?xml version="1.0" encoding="UTF-8" standalone="yes"?>
<Relationships xmlns="http://schemas.openxmlformats.org/package/2006/relationships"><Relationship Id="rId2" Type="http://schemas.openxmlformats.org/officeDocument/2006/relationships/image" Target="../media/image21.wmf"/><Relationship Id="rId1" Type="http://schemas.openxmlformats.org/officeDocument/2006/relationships/image" Target="../media/image20.wmf"/></Relationships>
</file>

<file path=ppt/drawings/_rels/vmlDrawing11.vml.rels><?xml version="1.0" encoding="UTF-8" standalone="yes"?>
<Relationships xmlns="http://schemas.openxmlformats.org/package/2006/relationships"><Relationship Id="rId3" Type="http://schemas.openxmlformats.org/officeDocument/2006/relationships/image" Target="../media/image24.wmf"/><Relationship Id="rId2" Type="http://schemas.openxmlformats.org/officeDocument/2006/relationships/image" Target="../media/image23.wmf"/><Relationship Id="rId1" Type="http://schemas.openxmlformats.org/officeDocument/2006/relationships/image" Target="../media/image22.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CF8A6AC3-5B03-4FB0-8488-1BEA30B08FAC}" type="datetimeFigureOut">
              <a:rPr lang="en-US" smtClean="0"/>
              <a:pPr/>
              <a:t>9/23/2014</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67F2F5B3-A027-4AB2-A200-7F49ED898821}" type="slidenum">
              <a:rPr lang="en-US" smtClean="0"/>
              <a:pPr/>
              <a:t>‹#›</a:t>
            </a:fld>
            <a:endParaRPr lang="en-US"/>
          </a:p>
        </p:txBody>
      </p:sp>
    </p:spTree>
    <p:extLst>
      <p:ext uri="{BB962C8B-B14F-4D97-AF65-F5344CB8AC3E}">
        <p14:creationId xmlns:p14="http://schemas.microsoft.com/office/powerpoint/2010/main" xmlns="" val="201937050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9/23/2014</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p14="http://schemas.microsoft.com/office/powerpoint/2010/main" xmlns="" val="266424720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bwMode="auto">
          <a:noFill/>
          <a:ln>
            <a:miter lim="800000"/>
            <a:headEnd/>
            <a:tailEnd/>
          </a:ln>
        </p:spPr>
        <p:txBody>
          <a:bodyPr/>
          <a:lstStyle/>
          <a:p>
            <a:fld id="{1A400163-3C47-4985-84BB-BCAE1BBD27DB}" type="slidenum">
              <a:rPr lang="ar-SA" smtClean="0">
                <a:cs typeface="Arial" pitchFamily="34" charset="0"/>
              </a:rPr>
              <a:pPr/>
              <a:t>3</a:t>
            </a:fld>
            <a:endParaRPr lang="en-US" smtClean="0">
              <a:cs typeface="Arial" pitchFamily="34" charset="0"/>
            </a:endParaRPr>
          </a:p>
        </p:txBody>
      </p:sp>
      <p:sp>
        <p:nvSpPr>
          <p:cNvPr id="57347"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57348"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ar-SA"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bwMode="auto">
          <a:noFill/>
          <a:ln>
            <a:miter lim="800000"/>
            <a:headEnd/>
            <a:tailEnd/>
          </a:ln>
        </p:spPr>
        <p:txBody>
          <a:bodyPr/>
          <a:lstStyle/>
          <a:p>
            <a:fld id="{E4564155-2956-414D-93A8-227E64E0CE62}" type="slidenum">
              <a:rPr lang="ar-SA" smtClean="0">
                <a:cs typeface="Arial" pitchFamily="34" charset="0"/>
              </a:rPr>
              <a:pPr/>
              <a:t>4</a:t>
            </a:fld>
            <a:endParaRPr lang="en-US" smtClean="0">
              <a:cs typeface="Arial" pitchFamily="34" charset="0"/>
            </a:endParaRPr>
          </a:p>
        </p:txBody>
      </p:sp>
      <p:sp>
        <p:nvSpPr>
          <p:cNvPr id="59395"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59396"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ar-SA"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bwMode="auto">
          <a:noFill/>
          <a:ln>
            <a:miter lim="800000"/>
            <a:headEnd/>
            <a:tailEnd/>
          </a:ln>
        </p:spPr>
        <p:txBody>
          <a:bodyPr/>
          <a:lstStyle/>
          <a:p>
            <a:fld id="{4C823D30-EB60-4D80-AEA8-6C77F865ACF6}" type="slidenum">
              <a:rPr lang="ar-SA" smtClean="0">
                <a:cs typeface="Arial" pitchFamily="34" charset="0"/>
              </a:rPr>
              <a:pPr/>
              <a:t>5</a:t>
            </a:fld>
            <a:endParaRPr lang="en-US" smtClean="0">
              <a:cs typeface="Arial" pitchFamily="34" charset="0"/>
            </a:endParaRPr>
          </a:p>
        </p:txBody>
      </p:sp>
      <p:sp>
        <p:nvSpPr>
          <p:cNvPr id="62467"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62468"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ar-SA"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Slide Image Placeholder 1"/>
          <p:cNvSpPr>
            <a:spLocks noGrp="1" noRot="1" noChangeAspect="1" noTextEdit="1"/>
          </p:cNvSpPr>
          <p:nvPr>
            <p:ph type="sldImg"/>
          </p:nvPr>
        </p:nvSpPr>
        <p:spPr bwMode="auto">
          <a:noFill/>
          <a:ln>
            <a:solidFill>
              <a:srgbClr val="000000"/>
            </a:solidFill>
            <a:miter lim="800000"/>
            <a:headEnd/>
            <a:tailEnd/>
          </a:ln>
        </p:spPr>
      </p:sp>
      <p:sp>
        <p:nvSpPr>
          <p:cNvPr id="93187" name="Notes Placeholder 2"/>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
        <p:nvSpPr>
          <p:cNvPr id="93188" name="Slide Number Placeholder 3"/>
          <p:cNvSpPr>
            <a:spLocks noGrp="1"/>
          </p:cNvSpPr>
          <p:nvPr>
            <p:ph type="sldNum" sz="quarter" idx="5"/>
          </p:nvPr>
        </p:nvSpPr>
        <p:spPr bwMode="auto">
          <a:noFill/>
          <a:ln>
            <a:miter lim="800000"/>
            <a:headEnd/>
            <a:tailEnd/>
          </a:ln>
        </p:spPr>
        <p:txBody>
          <a:bodyPr/>
          <a:lstStyle/>
          <a:p>
            <a:fld id="{06D18E14-65E3-45B7-9FA1-C1BA09A99FDE}" type="slidenum">
              <a:rPr lang="ar-SA" smtClean="0">
                <a:cs typeface="Arial" pitchFamily="34" charset="0"/>
              </a:rPr>
              <a:pPr/>
              <a:t>6</a:t>
            </a:fld>
            <a:endParaRPr lang="en-US" smtClean="0">
              <a:cs typeface="Arial"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74295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9163050" y="2133600"/>
            <a:ext cx="74295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rgbClr val="C00000"/>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solidFill>
            <a:srgbClr val="D979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baseline="0">
                <a:solidFill>
                  <a:srgbClr val="C00000"/>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rgbClr val="013E36"/>
                </a:solidFill>
              </a:defRPr>
            </a:lvl1pPr>
            <a:lvl2pPr algn="r">
              <a:buFont typeface="Arial" pitchFamily="34" charset="0"/>
              <a:buNone/>
              <a:defRPr>
                <a:solidFill>
                  <a:srgbClr val="013E36"/>
                </a:solidFill>
              </a:defRPr>
            </a:lvl2pPr>
            <a:lvl3pPr algn="r">
              <a:buFont typeface="Arial" pitchFamily="34" charset="0"/>
              <a:buNone/>
              <a:defRPr>
                <a:solidFill>
                  <a:srgbClr val="013E36"/>
                </a:solidFill>
              </a:defRPr>
            </a:lvl3pPr>
            <a:lvl4pPr algn="r">
              <a:buFont typeface="Arial" pitchFamily="34" charset="0"/>
              <a:buNone/>
              <a:defRPr>
                <a:solidFill>
                  <a:srgbClr val="013E36"/>
                </a:solidFill>
              </a:defRPr>
            </a:lvl4pPr>
            <a:lvl5pPr algn="r">
              <a:buFont typeface="Arial" pitchFamily="34" charset="0"/>
              <a:buNone/>
              <a:defRPr>
                <a:solidFill>
                  <a:srgbClr val="013E36"/>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solidFill>
            <a:srgbClr val="D979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rgbClr val="AB1A2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a:solidFill>
                  <a:srgbClr val="AB1A25"/>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10"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5"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95300" y="274638"/>
            <a:ext cx="8915400" cy="55927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3" name="Footer Placeholder 2"/>
          <p:cNvSpPr>
            <a:spLocks noGrp="1" noChangeArrowheads="1"/>
          </p:cNvSpPr>
          <p:nvPr>
            <p:ph type="ftr" sz="quarter" idx="10"/>
          </p:nvPr>
        </p:nvSpPr>
        <p:spPr>
          <a:xfrm>
            <a:off x="3384550" y="6248400"/>
            <a:ext cx="3136900" cy="457200"/>
          </a:xfrm>
          <a:prstGeom prst="rect">
            <a:avLst/>
          </a:prstGeom>
        </p:spPr>
        <p:txBody>
          <a:bodyPr/>
          <a:lstStyle>
            <a:lvl1pPr>
              <a:defRPr/>
            </a:lvl1pPr>
          </a:lstStyle>
          <a:p>
            <a:pPr>
              <a:defRPr/>
            </a:pPr>
            <a:endParaRPr lang="en-US"/>
          </a:p>
        </p:txBody>
      </p:sp>
      <p:sp>
        <p:nvSpPr>
          <p:cNvPr id="4" name="Rectangle 3"/>
          <p:cNvSpPr>
            <a:spLocks noGrp="1" noChangeArrowheads="1"/>
          </p:cNvSpPr>
          <p:nvPr>
            <p:ph type="sldNum" sz="quarter" idx="11"/>
          </p:nvPr>
        </p:nvSpPr>
        <p:spPr/>
        <p:txBody>
          <a:bodyPr/>
          <a:lstStyle>
            <a:lvl1pPr>
              <a:defRPr/>
            </a:lvl1pPr>
          </a:lstStyle>
          <a:p>
            <a:pPr>
              <a:defRPr/>
            </a:pPr>
            <a:fld id="{6EA43756-FD40-4181-AA83-8C0485DEDDA6}" type="slidenum">
              <a:rPr lang="ar-JO"/>
              <a:pPr>
                <a:defRPr/>
              </a:pPr>
              <a:t>‹#›</a:t>
            </a:fld>
            <a:endParaRPr lang="en-US"/>
          </a:p>
        </p:txBody>
      </p:sp>
      <p:sp>
        <p:nvSpPr>
          <p:cNvPr id="5" name="Rectangle 16"/>
          <p:cNvSpPr>
            <a:spLocks noGrp="1" noChangeArrowheads="1"/>
          </p:cNvSpPr>
          <p:nvPr>
            <p:ph type="dt" sz="half" idx="12"/>
          </p:nvPr>
        </p:nvSpPr>
        <p:spPr>
          <a:xfrm>
            <a:off x="495300" y="6245225"/>
            <a:ext cx="2311400" cy="476250"/>
          </a:xfrm>
          <a:prstGeom prst="rect">
            <a:avLst/>
          </a:prstGeom>
        </p:spPr>
        <p:txBody>
          <a:bodyPr/>
          <a:lstStyle>
            <a:lvl1pPr>
              <a:defRPr/>
            </a:lvl1pPr>
          </a:lstStyle>
          <a:p>
            <a:pPr>
              <a:defRPr/>
            </a:pPr>
            <a:endParaRPr lang="en-US"/>
          </a:p>
        </p:txBody>
      </p:sp>
    </p:spTree>
  </p:cSld>
  <p:clrMapOvr>
    <a:masterClrMapping/>
  </p:clrMapOvr>
  <p:transition spd="med">
    <p:fade thruBlk="1"/>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AndTwoObj">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p>
            <a:r>
              <a:rPr lang="en-US" smtClean="0"/>
              <a:t>Click to edit Master title style</a:t>
            </a:r>
            <a:endParaRPr lang="ar-SA"/>
          </a:p>
        </p:txBody>
      </p:sp>
      <p:sp>
        <p:nvSpPr>
          <p:cNvPr id="3" name="Content Placeholder 2"/>
          <p:cNvSpPr>
            <a:spLocks noGrp="1"/>
          </p:cNvSpPr>
          <p:nvPr>
            <p:ph sz="half" idx="1"/>
          </p:nvPr>
        </p:nvSpPr>
        <p:spPr>
          <a:xfrm>
            <a:off x="495300" y="1981200"/>
            <a:ext cx="4375150" cy="3886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Content Placeholder 3"/>
          <p:cNvSpPr>
            <a:spLocks noGrp="1"/>
          </p:cNvSpPr>
          <p:nvPr>
            <p:ph sz="quarter" idx="2"/>
          </p:nvPr>
        </p:nvSpPr>
        <p:spPr>
          <a:xfrm>
            <a:off x="5035550" y="1981200"/>
            <a:ext cx="4375150" cy="18669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5" name="Content Placeholder 4"/>
          <p:cNvSpPr>
            <a:spLocks noGrp="1"/>
          </p:cNvSpPr>
          <p:nvPr>
            <p:ph sz="quarter" idx="3"/>
          </p:nvPr>
        </p:nvSpPr>
        <p:spPr>
          <a:xfrm>
            <a:off x="5035550" y="4000500"/>
            <a:ext cx="4375150" cy="18669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6" name="Rectangle 2"/>
          <p:cNvSpPr>
            <a:spLocks noGrp="1" noChangeArrowheads="1"/>
          </p:cNvSpPr>
          <p:nvPr>
            <p:ph type="ftr" sz="quarter" idx="10"/>
          </p:nvPr>
        </p:nvSpPr>
        <p:spPr>
          <a:xfrm>
            <a:off x="3384550" y="6248400"/>
            <a:ext cx="3136900" cy="457200"/>
          </a:xfrm>
          <a:prstGeom prst="rect">
            <a:avLst/>
          </a:prstGeom>
        </p:spPr>
        <p:txBody>
          <a:bodyPr/>
          <a:lstStyle>
            <a:lvl1pPr>
              <a:defRPr/>
            </a:lvl1pPr>
          </a:lstStyle>
          <a:p>
            <a:pPr>
              <a:defRPr/>
            </a:pPr>
            <a:endParaRPr lang="en-US"/>
          </a:p>
        </p:txBody>
      </p:sp>
      <p:sp>
        <p:nvSpPr>
          <p:cNvPr id="7" name="Rectangle 3"/>
          <p:cNvSpPr>
            <a:spLocks noGrp="1" noChangeArrowheads="1"/>
          </p:cNvSpPr>
          <p:nvPr>
            <p:ph type="sldNum" sz="quarter" idx="11"/>
          </p:nvPr>
        </p:nvSpPr>
        <p:spPr/>
        <p:txBody>
          <a:bodyPr/>
          <a:lstStyle>
            <a:lvl1pPr>
              <a:defRPr/>
            </a:lvl1pPr>
          </a:lstStyle>
          <a:p>
            <a:pPr>
              <a:defRPr/>
            </a:pPr>
            <a:fld id="{EA6EE08A-41A9-4595-8092-031AD20E1E0F}" type="slidenum">
              <a:rPr lang="ar-JO"/>
              <a:pPr>
                <a:defRPr/>
              </a:pPr>
              <a:t>‹#›</a:t>
            </a:fld>
            <a:endParaRPr lang="en-US"/>
          </a:p>
        </p:txBody>
      </p:sp>
      <p:sp>
        <p:nvSpPr>
          <p:cNvPr id="8" name="Rectangle 16"/>
          <p:cNvSpPr>
            <a:spLocks noGrp="1" noChangeArrowheads="1"/>
          </p:cNvSpPr>
          <p:nvPr>
            <p:ph type="dt" sz="half" idx="12"/>
          </p:nvPr>
        </p:nvSpPr>
        <p:spPr>
          <a:xfrm>
            <a:off x="495300" y="6245225"/>
            <a:ext cx="2311400" cy="476250"/>
          </a:xfrm>
          <a:prstGeom prst="rect">
            <a:avLst/>
          </a:prstGeom>
        </p:spPr>
        <p:txBody>
          <a:bodyPr/>
          <a:lstStyle>
            <a:lvl1pPr>
              <a:defRPr/>
            </a:lvl1pPr>
          </a:lstStyle>
          <a:p>
            <a:pPr>
              <a:defRPr/>
            </a:pPr>
            <a:endParaRPr lang="en-US"/>
          </a:p>
        </p:txBody>
      </p:sp>
    </p:spTree>
  </p:cSld>
  <p:clrMapOvr>
    <a:masterClrMapping/>
  </p:clrMapOvr>
  <p:transition spd="med">
    <p:fade thruBlk="1"/>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dirty="0" smtClean="0"/>
              <a:t>المحتوى المستوى الأول</a:t>
            </a:r>
            <a:endParaRPr lang="en-US" dirty="0" smtClean="0"/>
          </a:p>
          <a:p>
            <a:pPr lvl="1"/>
            <a:r>
              <a:rPr lang="ar-EG" dirty="0" smtClean="0"/>
              <a:t>المحتوى المستوى الثاني</a:t>
            </a:r>
            <a:endParaRPr lang="en-US" dirty="0" smtClean="0"/>
          </a:p>
          <a:p>
            <a:pPr lvl="2"/>
            <a:r>
              <a:rPr lang="ar-EG" dirty="0" smtClean="0"/>
              <a:t>المحتوى المستوى الثالث</a:t>
            </a:r>
            <a:endParaRPr lang="en-US" dirty="0" smtClean="0"/>
          </a:p>
          <a:p>
            <a:pPr lvl="3"/>
            <a:r>
              <a:rPr lang="ar-EG" dirty="0" smtClean="0"/>
              <a:t>المحتوى المستوى الرابع</a:t>
            </a:r>
            <a:endParaRPr lang="en-US" dirty="0" smtClean="0"/>
          </a:p>
          <a:p>
            <a:pPr lvl="4"/>
            <a:r>
              <a:rPr lang="ar-EG" dirty="0" smtClean="0"/>
              <a:t>المحتوى المستوى الخامس</a:t>
            </a:r>
            <a:endParaRPr lang="en-US" dirty="0" smtClean="0"/>
          </a:p>
        </p:txBody>
      </p:sp>
      <p:sp>
        <p:nvSpPr>
          <p:cNvPr id="10" name="Rectangle 9"/>
          <p:cNvSpPr/>
          <p:nvPr/>
        </p:nvSpPr>
        <p:spPr>
          <a:xfrm>
            <a:off x="0" y="6324600"/>
            <a:ext cx="9906000" cy="5334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2" name="Group 7"/>
          <p:cNvGrpSpPr>
            <a:grpSpLocks/>
          </p:cNvGrpSpPr>
          <p:nvPr/>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4" name="Picture 2" descr="http://kfu.files.googlepages.com/newKFUlogo.jpg"/>
            <p:cNvPicPr>
              <a:picLocks noChangeAspect="1" noChangeArrowheads="1"/>
            </p:cNvPicPr>
            <p:nvPr/>
          </p:nvPicPr>
          <p:blipFill>
            <a:blip r:embed="rId15"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p:cNvPicPr>
            <a:picLocks noChangeAspect="1"/>
          </p:cNvPicPr>
          <p:nvPr/>
        </p:nvPicPr>
        <p:blipFill>
          <a:blip r:embed="rId16" cstate="print">
            <a:extLst>
              <a:ext uri="{28A0092B-C50C-407E-A947-70E740481C1C}">
                <a14:useLocalDpi xmlns:a14="http://schemas.microsoft.com/office/drawing/2010/main" xmlns="" val="0"/>
              </a:ext>
            </a:extLst>
          </a:blip>
          <a:stretch>
            <a:fillRect/>
          </a:stretch>
        </p:blipFill>
        <p:spPr>
          <a:xfrm>
            <a:off x="235304" y="5964270"/>
            <a:ext cx="838200" cy="712470"/>
          </a:xfrm>
          <a:prstGeom prst="rect">
            <a:avLst/>
          </a:prstGeom>
        </p:spPr>
      </p:pic>
      <p:sp>
        <p:nvSpPr>
          <p:cNvPr id="19" name="Rectangle 18"/>
          <p:cNvSpPr/>
          <p:nvPr/>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 id="2147483775" r:id="rId12"/>
    <p:sldLayoutId id="2147483776" r:id="rId13"/>
  </p:sldLayoutIdLst>
  <p:hf hdr="0" ftr="0" dt="0"/>
  <p:txStyles>
    <p:titleStyle>
      <a:lvl1pPr algn="r" rtl="0" eaLnBrk="1" fontAlgn="base" hangingPunct="1">
        <a:spcBef>
          <a:spcPct val="0"/>
        </a:spcBef>
        <a:spcAft>
          <a:spcPct val="0"/>
        </a:spcAft>
        <a:defRPr sz="4400" kern="1200">
          <a:solidFill>
            <a:srgbClr val="C00000"/>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0" eaLnBrk="1" fontAlgn="base" hangingPunct="1">
        <a:spcBef>
          <a:spcPct val="20000"/>
        </a:spcBef>
        <a:spcAft>
          <a:spcPct val="0"/>
        </a:spcAft>
        <a:buFont typeface="Arial" pitchFamily="34" charset="0"/>
        <a:buChar char="•"/>
        <a:defRPr sz="3200" kern="1200">
          <a:solidFill>
            <a:srgbClr val="013E36"/>
          </a:solidFill>
          <a:latin typeface="+mn-lt"/>
          <a:ea typeface="+mn-ea"/>
          <a:cs typeface="Arial" charset="0"/>
        </a:defRPr>
      </a:lvl1pPr>
      <a:lvl2pPr marL="742950" indent="-285750" algn="r" rtl="0" eaLnBrk="1" fontAlgn="base" hangingPunct="1">
        <a:spcBef>
          <a:spcPct val="20000"/>
        </a:spcBef>
        <a:spcAft>
          <a:spcPct val="0"/>
        </a:spcAft>
        <a:buFont typeface="Arial" pitchFamily="34" charset="0"/>
        <a:buChar char="–"/>
        <a:defRPr sz="2800" kern="1200">
          <a:solidFill>
            <a:srgbClr val="013E36"/>
          </a:solidFill>
          <a:latin typeface="+mn-lt"/>
          <a:ea typeface="+mn-ea"/>
          <a:cs typeface="Arial" charset="0"/>
        </a:defRPr>
      </a:lvl2pPr>
      <a:lvl3pPr marL="1143000" indent="-228600" algn="r" rtl="0" eaLnBrk="1" fontAlgn="base" hangingPunct="1">
        <a:spcBef>
          <a:spcPct val="20000"/>
        </a:spcBef>
        <a:spcAft>
          <a:spcPct val="0"/>
        </a:spcAft>
        <a:buFont typeface="Arial" pitchFamily="34" charset="0"/>
        <a:buChar char="•"/>
        <a:defRPr sz="2400" kern="1200">
          <a:solidFill>
            <a:srgbClr val="013E36"/>
          </a:solidFill>
          <a:latin typeface="+mn-lt"/>
          <a:ea typeface="+mn-ea"/>
          <a:cs typeface="Arial" charset="0"/>
        </a:defRPr>
      </a:lvl3pPr>
      <a:lvl4pPr marL="1600200" indent="-228600" algn="r" rtl="0" eaLnBrk="1" fontAlgn="base" hangingPunct="1">
        <a:spcBef>
          <a:spcPct val="20000"/>
        </a:spcBef>
        <a:spcAft>
          <a:spcPct val="0"/>
        </a:spcAft>
        <a:buFont typeface="Arial" pitchFamily="34" charset="0"/>
        <a:buChar char="–"/>
        <a:defRPr sz="2000" kern="1200">
          <a:solidFill>
            <a:srgbClr val="013E36"/>
          </a:solidFill>
          <a:latin typeface="+mn-lt"/>
          <a:ea typeface="+mn-ea"/>
          <a:cs typeface="Arial" charset="0"/>
        </a:defRPr>
      </a:lvl4pPr>
      <a:lvl5pPr marL="2057400" indent="-228600" algn="r" rtl="0" eaLnBrk="1" fontAlgn="base" hangingPunct="1">
        <a:spcBef>
          <a:spcPct val="20000"/>
        </a:spcBef>
        <a:spcAft>
          <a:spcPct val="0"/>
        </a:spcAft>
        <a:buFont typeface="Arial" pitchFamily="34" charset="0"/>
        <a:buChar char="»"/>
        <a:defRPr sz="2000" kern="1200">
          <a:solidFill>
            <a:srgbClr val="013E36"/>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13.xml"/><Relationship Id="rId1" Type="http://schemas.openxmlformats.org/officeDocument/2006/relationships/vmlDrawing" Target="../drawings/vmlDrawing1.vml"/></Relationships>
</file>

<file path=ppt/slides/_rels/slide19.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13.xml"/><Relationship Id="rId1" Type="http://schemas.openxmlformats.org/officeDocument/2006/relationships/vmlDrawing" Target="../drawings/vmlDrawing2.v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13.xml"/><Relationship Id="rId1" Type="http://schemas.openxmlformats.org/officeDocument/2006/relationships/vmlDrawing" Target="../drawings/vmlDrawing3.vml"/><Relationship Id="rId4" Type="http://schemas.openxmlformats.org/officeDocument/2006/relationships/oleObject" Target="../embeddings/oleObject4.bin"/></Relationships>
</file>

<file path=ppt/slides/_rels/slide2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Layout" Target="../slideLayouts/slideLayout12.xml"/><Relationship Id="rId1" Type="http://schemas.openxmlformats.org/officeDocument/2006/relationships/vmlDrawing" Target="../drawings/vmlDrawing4.vml"/><Relationship Id="rId6" Type="http://schemas.openxmlformats.org/officeDocument/2006/relationships/oleObject" Target="../embeddings/oleObject7.bin"/><Relationship Id="rId5" Type="http://schemas.openxmlformats.org/officeDocument/2006/relationships/oleObject" Target="../embeddings/oleObject6.bin"/><Relationship Id="rId4" Type="http://schemas.openxmlformats.org/officeDocument/2006/relationships/oleObject" Target="../embeddings/oleObject5.bin"/></Relationships>
</file>

<file path=ppt/slides/_rels/slide23.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Layout" Target="../slideLayouts/slideLayout12.xml"/><Relationship Id="rId1" Type="http://schemas.openxmlformats.org/officeDocument/2006/relationships/vmlDrawing" Target="../drawings/vmlDrawing5.vml"/><Relationship Id="rId4" Type="http://schemas.openxmlformats.org/officeDocument/2006/relationships/oleObject" Target="../embeddings/oleObject9.bin"/></Relationships>
</file>

<file path=ppt/slides/_rels/slide24.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slideLayout" Target="../slideLayouts/slideLayout12.xml"/><Relationship Id="rId1" Type="http://schemas.openxmlformats.org/officeDocument/2006/relationships/vmlDrawing" Target="../drawings/vmlDrawing6.vml"/><Relationship Id="rId4" Type="http://schemas.openxmlformats.org/officeDocument/2006/relationships/oleObject" Target="../embeddings/oleObject11.bin"/></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oleObject" Target="../embeddings/oleObject12.bin"/><Relationship Id="rId2" Type="http://schemas.openxmlformats.org/officeDocument/2006/relationships/slideLayout" Target="../slideLayouts/slideLayout13.xml"/><Relationship Id="rId1" Type="http://schemas.openxmlformats.org/officeDocument/2006/relationships/vmlDrawing" Target="../drawings/vmlDrawing7.vml"/><Relationship Id="rId4" Type="http://schemas.openxmlformats.org/officeDocument/2006/relationships/oleObject" Target="../embeddings/oleObject13.bin"/></Relationships>
</file>

<file path=ppt/slides/_rels/slide27.xml.rels><?xml version="1.0" encoding="UTF-8" standalone="yes"?>
<Relationships xmlns="http://schemas.openxmlformats.org/package/2006/relationships"><Relationship Id="rId3" Type="http://schemas.openxmlformats.org/officeDocument/2006/relationships/oleObject" Target="../embeddings/oleObject14.bin"/><Relationship Id="rId2" Type="http://schemas.openxmlformats.org/officeDocument/2006/relationships/slideLayout" Target="../slideLayouts/slideLayout13.xml"/><Relationship Id="rId1" Type="http://schemas.openxmlformats.org/officeDocument/2006/relationships/vmlDrawing" Target="../drawings/vmlDrawing8.vml"/><Relationship Id="rId4" Type="http://schemas.openxmlformats.org/officeDocument/2006/relationships/oleObject" Target="../embeddings/oleObject15.bin"/></Relationships>
</file>

<file path=ppt/slides/_rels/slide28.xml.rels><?xml version="1.0" encoding="UTF-8" standalone="yes"?>
<Relationships xmlns="http://schemas.openxmlformats.org/package/2006/relationships"><Relationship Id="rId3" Type="http://schemas.openxmlformats.org/officeDocument/2006/relationships/oleObject" Target="../embeddings/oleObject16.bin"/><Relationship Id="rId2" Type="http://schemas.openxmlformats.org/officeDocument/2006/relationships/slideLayout" Target="../slideLayouts/slideLayout2.xml"/><Relationship Id="rId1" Type="http://schemas.openxmlformats.org/officeDocument/2006/relationships/vmlDrawing" Target="../drawings/vmlDrawing9.v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oleObject" Target="../embeddings/oleObject17.bin"/><Relationship Id="rId2" Type="http://schemas.openxmlformats.org/officeDocument/2006/relationships/slideLayout" Target="../slideLayouts/slideLayout2.xml"/><Relationship Id="rId1" Type="http://schemas.openxmlformats.org/officeDocument/2006/relationships/vmlDrawing" Target="../drawings/vmlDrawing10.vml"/><Relationship Id="rId4" Type="http://schemas.openxmlformats.org/officeDocument/2006/relationships/oleObject" Target="../embeddings/oleObject18.bin"/></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oleObject" Target="../embeddings/oleObject19.bin"/><Relationship Id="rId2" Type="http://schemas.openxmlformats.org/officeDocument/2006/relationships/slideLayout" Target="../slideLayouts/slideLayout2.xml"/><Relationship Id="rId1" Type="http://schemas.openxmlformats.org/officeDocument/2006/relationships/vmlDrawing" Target="../drawings/vmlDrawing11.vml"/><Relationship Id="rId5" Type="http://schemas.openxmlformats.org/officeDocument/2006/relationships/oleObject" Target="../embeddings/oleObject21.bin"/><Relationship Id="rId4" Type="http://schemas.openxmlformats.org/officeDocument/2006/relationships/oleObject" Target="../embeddings/oleObject20.bin"/></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228600"/>
            <a:ext cx="9906000" cy="34290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715000" y="48006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rgbClr val="013E36"/>
                </a:solidFill>
                <a:latin typeface="Calibri" pitchFamily="34" charset="0"/>
              </a:rPr>
              <a:t>جامعة الملك فيصل</a:t>
            </a:r>
          </a:p>
          <a:p>
            <a:pPr algn="ctr" rtl="0">
              <a:spcBef>
                <a:spcPct val="20000"/>
              </a:spcBef>
              <a:buFont typeface="Arial" pitchFamily="34" charset="0"/>
              <a:buNone/>
            </a:pPr>
            <a:r>
              <a:rPr lang="ar-SA" sz="2400" b="1" dirty="0" smtClean="0">
                <a:solidFill>
                  <a:srgbClr val="013E36"/>
                </a:solidFill>
                <a:latin typeface="Calibri" pitchFamily="34" charset="0"/>
              </a:rPr>
              <a:t>عمادة التعلم الإلكتروني والتعليم عن بعد</a:t>
            </a:r>
            <a:endParaRPr lang="en-US" sz="2400" b="1" dirty="0">
              <a:solidFill>
                <a:srgbClr val="013E36"/>
              </a:solidFill>
              <a:latin typeface="Calibri" pitchFamily="34" charset="0"/>
            </a:endParaRPr>
          </a:p>
          <a:p>
            <a:pPr algn="ctr" rtl="0">
              <a:spcBef>
                <a:spcPct val="20000"/>
              </a:spcBef>
              <a:buFont typeface="Arial" pitchFamily="34" charset="0"/>
              <a:buNone/>
            </a:pPr>
            <a:r>
              <a:rPr lang="ar-SA" sz="2400" dirty="0" smtClean="0">
                <a:solidFill>
                  <a:srgbClr val="013E36"/>
                </a:solidFill>
                <a:latin typeface="Calibri" pitchFamily="34" charset="0"/>
              </a:rPr>
              <a:t>	</a:t>
            </a:r>
            <a:endParaRPr lang="en-US" sz="2400" dirty="0">
              <a:solidFill>
                <a:srgbClr val="013E36"/>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381000" y="2971800"/>
            <a:ext cx="5099050" cy="2590800"/>
          </a:xfrm>
          <a:prstGeom prst="rect">
            <a:avLst/>
          </a:prstGeom>
          <a:noFill/>
          <a:ln w="9525">
            <a:noFill/>
            <a:miter lim="800000"/>
            <a:headEnd/>
            <a:tailEnd/>
          </a:ln>
        </p:spPr>
        <p:txBody>
          <a:bodyPr anchor="ctr"/>
          <a:lstStyle/>
          <a:p>
            <a:pPr algn="ctr"/>
            <a:r>
              <a:rPr lang="ar-EG" sz="3700" b="1" dirty="0">
                <a:solidFill>
                  <a:srgbClr val="AB1A25"/>
                </a:solidFill>
                <a:latin typeface="AYM Wadiy S_U normal."/>
                <a:cs typeface="Times New Roman" pitchFamily="18" charset="0"/>
              </a:rPr>
              <a:t>اسم </a:t>
            </a:r>
            <a:r>
              <a:rPr lang="ar-EG" sz="3700" b="1" dirty="0" smtClean="0">
                <a:solidFill>
                  <a:srgbClr val="AB1A25"/>
                </a:solidFill>
                <a:latin typeface="AYM Wadiy S_U normal."/>
                <a:cs typeface="Times New Roman" pitchFamily="18" charset="0"/>
              </a:rPr>
              <a:t>المقرر</a:t>
            </a:r>
            <a:endParaRPr lang="ar-SA" sz="3700" b="1" dirty="0" smtClean="0">
              <a:solidFill>
                <a:srgbClr val="AB1A25"/>
              </a:solidFill>
              <a:latin typeface="AYM Wadiy S_U normal."/>
              <a:cs typeface="Times New Roman" pitchFamily="18" charset="0"/>
            </a:endParaRPr>
          </a:p>
          <a:p>
            <a:pPr algn="ctr"/>
            <a:r>
              <a:rPr lang="ar-EG" sz="2800" b="1" dirty="0" smtClean="0">
                <a:solidFill>
                  <a:srgbClr val="7F7F7F"/>
                </a:solidFill>
                <a:latin typeface="Calibri" pitchFamily="34" charset="0"/>
                <a:cs typeface="Times New Roman" pitchFamily="18" charset="0"/>
              </a:rPr>
              <a:t>التحليل الاحصائي</a:t>
            </a:r>
            <a:endParaRPr lang="ar-SA" sz="2800" b="1" dirty="0" smtClean="0">
              <a:solidFill>
                <a:srgbClr val="7F7F7F"/>
              </a:solidFill>
              <a:latin typeface="Calibri" pitchFamily="34" charset="0"/>
              <a:cs typeface="Times New Roman" pitchFamily="18" charset="0"/>
            </a:endParaRPr>
          </a:p>
          <a:p>
            <a:pPr algn="ctr" rtl="0"/>
            <a:r>
              <a:rPr lang="en-US" sz="2800" b="1" smtClean="0">
                <a:solidFill>
                  <a:srgbClr val="7F7F7F"/>
                </a:solidFill>
                <a:latin typeface="Calibri" pitchFamily="34" charset="0"/>
                <a:cs typeface="Times New Roman" pitchFamily="18" charset="0"/>
              </a:rPr>
              <a:t>QM.0606-202</a:t>
            </a:r>
            <a:endParaRPr lang="en-US" sz="2800" b="1" dirty="0" smtClean="0">
              <a:solidFill>
                <a:srgbClr val="7F7F7F"/>
              </a:solidFill>
              <a:latin typeface="Calibri" pitchFamily="34" charset="0"/>
              <a:cs typeface="Times New Roman" pitchFamily="18" charset="0"/>
            </a:endParaRPr>
          </a:p>
          <a:p>
            <a:pPr algn="ctr"/>
            <a:r>
              <a:rPr lang="ar-SA" sz="3700" b="1" dirty="0" smtClean="0">
                <a:solidFill>
                  <a:srgbClr val="AB1A25"/>
                </a:solidFill>
                <a:latin typeface="AYM Wadiy S_U normal."/>
                <a:cs typeface="Times New Roman" pitchFamily="18" charset="0"/>
              </a:rPr>
              <a:t>استاذ </a:t>
            </a:r>
            <a:r>
              <a:rPr lang="ar-SA" sz="3700" b="1" dirty="0">
                <a:solidFill>
                  <a:srgbClr val="AB1A25"/>
                </a:solidFill>
                <a:latin typeface="AYM Wadiy S_U normal."/>
                <a:cs typeface="Times New Roman" pitchFamily="18" charset="0"/>
              </a:rPr>
              <a:t>المقرر</a:t>
            </a:r>
          </a:p>
          <a:p>
            <a:pPr algn="ctr"/>
            <a:r>
              <a:rPr lang="ar-SA" sz="2800" b="1" dirty="0" smtClean="0">
                <a:solidFill>
                  <a:srgbClr val="7F7F7F"/>
                </a:solidFill>
                <a:latin typeface="Calibri" pitchFamily="34" charset="0"/>
                <a:cs typeface="Times New Roman" pitchFamily="18" charset="0"/>
              </a:rPr>
              <a:t>د/ </a:t>
            </a:r>
            <a:r>
              <a:rPr lang="ar-EG" sz="2800" b="1" dirty="0" smtClean="0">
                <a:solidFill>
                  <a:srgbClr val="7F7F7F"/>
                </a:solidFill>
                <a:latin typeface="Calibri" pitchFamily="34" charset="0"/>
                <a:cs typeface="Times New Roman" pitchFamily="18" charset="0"/>
              </a:rPr>
              <a:t>أحمد محمد فرحان</a:t>
            </a:r>
            <a:endParaRPr lang="en-US" sz="28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EG" b="1" dirty="0" smtClean="0">
                <a:effectLst>
                  <a:outerShdw blurRad="38100" dist="38100" dir="2700000" algn="tl">
                    <a:srgbClr val="000000">
                      <a:alpha val="43137"/>
                    </a:srgbClr>
                  </a:outerShdw>
                </a:effectLst>
                <a:cs typeface="Arial" pitchFamily="34" charset="0"/>
              </a:rPr>
              <a:t>المحاضرة</a:t>
            </a:r>
            <a:r>
              <a:rPr lang="ar-SA" b="1" dirty="0" smtClean="0">
                <a:effectLst>
                  <a:outerShdw blurRad="38100" dist="38100" dir="2700000" algn="tl">
                    <a:srgbClr val="000000">
                      <a:alpha val="43137"/>
                    </a:srgbClr>
                  </a:outerShdw>
                </a:effectLst>
                <a:cs typeface="Arial" pitchFamily="34" charset="0"/>
              </a:rPr>
              <a:t> </a:t>
            </a:r>
            <a:r>
              <a:rPr lang="ar-EG" b="1" dirty="0" smtClean="0">
                <a:effectLst>
                  <a:outerShdw blurRad="38100" dist="38100" dir="2700000" algn="tl">
                    <a:srgbClr val="000000">
                      <a:alpha val="43137"/>
                    </a:srgbClr>
                  </a:outerShdw>
                </a:effectLst>
                <a:cs typeface="Arial" pitchFamily="34" charset="0"/>
              </a:rPr>
              <a:t>(2)</a:t>
            </a:r>
            <a:endParaRPr lang="en-US" spc="-150" dirty="0" smtClean="0">
              <a:effectLst>
                <a:outerShdw blurRad="38100" dist="38100" dir="2700000" algn="tl">
                  <a:srgbClr val="000000">
                    <a:alpha val="43137"/>
                  </a:srgbClr>
                </a:outerShdw>
              </a:effectLst>
              <a:latin typeface="ae_AlMateen" pitchFamily="2" charset="-78"/>
              <a:cs typeface="ae_AlMateen" pitchFamily="2" charset="-78"/>
            </a:endParaRPr>
          </a:p>
        </p:txBody>
      </p:sp>
      <p:sp>
        <p:nvSpPr>
          <p:cNvPr id="7" name="Subtitle 5"/>
          <p:cNvSpPr txBox="1">
            <a:spLocks/>
          </p:cNvSpPr>
          <p:nvPr/>
        </p:nvSpPr>
        <p:spPr bwMode="auto">
          <a:xfrm>
            <a:off x="495300" y="4103687"/>
            <a:ext cx="8877300" cy="1752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rtl="1" eaLnBrk="1" fontAlgn="auto" hangingPunct="1">
              <a:spcBef>
                <a:spcPct val="0"/>
              </a:spcBef>
              <a:spcAft>
                <a:spcPts val="0"/>
              </a:spcAft>
              <a:defRPr/>
            </a:pPr>
            <a:r>
              <a:rPr lang="ar-SA" sz="4000" b="1" spc="50" dirty="0" smtClean="0">
                <a:ln w="11430"/>
                <a:solidFill>
                  <a:srgbClr val="013E36"/>
                </a:solidFill>
                <a:effectLst>
                  <a:outerShdw blurRad="76200" dist="50800" dir="5400000" algn="tl" rotWithShape="0">
                    <a:srgbClr val="000000">
                      <a:alpha val="65000"/>
                    </a:srgbClr>
                  </a:outerShdw>
                </a:effectLst>
                <a:latin typeface="Arial" pitchFamily="34" charset="0"/>
                <a:cs typeface="Arial" pitchFamily="34" charset="0"/>
              </a:rPr>
              <a:t>نظرية الاحتمالات</a:t>
            </a:r>
          </a:p>
        </p:txBody>
      </p:sp>
      <p:sp>
        <p:nvSpPr>
          <p:cNvPr id="3" name="Slide Number Placeholder 2"/>
          <p:cNvSpPr>
            <a:spLocks noGrp="1"/>
          </p:cNvSpPr>
          <p:nvPr>
            <p:ph type="sldNum" sz="quarter" idx="10"/>
          </p:nvPr>
        </p:nvSpPr>
        <p:spPr/>
        <p:txBody>
          <a:bodyPr/>
          <a:lstStyle/>
          <a:p>
            <a:pPr>
              <a:defRPr/>
            </a:pPr>
            <a:fld id="{7B8EA862-7DD5-4A06-BDE1-DB7EC5FAA60C}" type="slidenum">
              <a:rPr lang="ar-SA" smtClean="0"/>
              <a:pPr>
                <a:defRPr/>
              </a:pPr>
              <a:t>2</a:t>
            </a:fld>
            <a:endParaRPr lang="en-US" dirty="0"/>
          </a:p>
        </p:txBody>
      </p:sp>
    </p:spTree>
    <p:extLst>
      <p:ext uri="{BB962C8B-B14F-4D97-AF65-F5344CB8AC3E}">
        <p14:creationId xmlns:p14="http://schemas.microsoft.com/office/powerpoint/2010/main" xmlns="" val="32723752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362" name="Rectangle 5"/>
          <p:cNvSpPr>
            <a:spLocks noChangeArrowheads="1"/>
          </p:cNvSpPr>
          <p:nvPr/>
        </p:nvSpPr>
        <p:spPr bwMode="auto">
          <a:xfrm>
            <a:off x="334963" y="1556792"/>
            <a:ext cx="9193213" cy="843308"/>
          </a:xfrm>
          <a:prstGeom prst="rect">
            <a:avLst/>
          </a:prstGeom>
          <a:noFill/>
          <a:ln w="9525">
            <a:noFill/>
            <a:miter lim="800000"/>
            <a:headEnd/>
            <a:tailEnd/>
          </a:ln>
        </p:spPr>
        <p:txBody>
          <a:bodyPr>
            <a:spAutoFit/>
          </a:bodyPr>
          <a:lstStyle/>
          <a:p>
            <a:pPr marL="342900" indent="-342900" algn="ctr" rtl="1">
              <a:lnSpc>
                <a:spcPct val="90000"/>
              </a:lnSpc>
              <a:spcBef>
                <a:spcPct val="20000"/>
              </a:spcBef>
            </a:pPr>
            <a:r>
              <a:rPr lang="ar-SA" sz="2000" b="1" dirty="0" smtClean="0">
                <a:solidFill>
                  <a:srgbClr val="0070C0"/>
                </a:solidFill>
                <a:latin typeface="Calibri" pitchFamily="34" charset="0"/>
              </a:rPr>
              <a:t>يمكن </a:t>
            </a:r>
            <a:r>
              <a:rPr lang="ar-SA" sz="2000" b="1" dirty="0">
                <a:solidFill>
                  <a:srgbClr val="0070C0"/>
                </a:solidFill>
                <a:latin typeface="Calibri" pitchFamily="34" charset="0"/>
              </a:rPr>
              <a:t>تعريف الاحتمالات بطرق عديدة غير أن أبسطها </a:t>
            </a:r>
          </a:p>
          <a:p>
            <a:pPr marL="342900" indent="-342900" algn="ctr" rtl="1">
              <a:lnSpc>
                <a:spcPct val="90000"/>
              </a:lnSpc>
              <a:spcBef>
                <a:spcPct val="20000"/>
              </a:spcBef>
            </a:pPr>
            <a:r>
              <a:rPr lang="ar-SA" sz="2800" b="1" dirty="0">
                <a:solidFill>
                  <a:srgbClr val="009900"/>
                </a:solidFill>
                <a:latin typeface="Calibri" pitchFamily="34" charset="0"/>
              </a:rPr>
              <a:t>"هو مقياس لامكانية وقوع حدث </a:t>
            </a:r>
            <a:r>
              <a:rPr lang="en-US" sz="2800" b="1" dirty="0">
                <a:solidFill>
                  <a:srgbClr val="009900"/>
                </a:solidFill>
                <a:latin typeface="Calibri" pitchFamily="34" charset="0"/>
              </a:rPr>
              <a:t>(Event)</a:t>
            </a:r>
            <a:r>
              <a:rPr lang="ar-SA" sz="2800" b="1" dirty="0">
                <a:solidFill>
                  <a:srgbClr val="009900"/>
                </a:solidFill>
                <a:latin typeface="Calibri" pitchFamily="34" charset="0"/>
              </a:rPr>
              <a:t> معين"</a:t>
            </a:r>
            <a:endParaRPr lang="en-US" sz="2800" b="1" dirty="0">
              <a:solidFill>
                <a:srgbClr val="009900"/>
              </a:solidFill>
              <a:latin typeface="Calibri" pitchFamily="34" charset="0"/>
            </a:endParaRPr>
          </a:p>
        </p:txBody>
      </p:sp>
      <p:sp>
        <p:nvSpPr>
          <p:cNvPr id="3" name="Slide Number Placeholder 2"/>
          <p:cNvSpPr>
            <a:spLocks noGrp="1"/>
          </p:cNvSpPr>
          <p:nvPr>
            <p:ph type="sldNum" sz="quarter" idx="10"/>
          </p:nvPr>
        </p:nvSpPr>
        <p:spPr/>
        <p:txBody>
          <a:bodyPr/>
          <a:lstStyle/>
          <a:p>
            <a:pPr>
              <a:defRPr/>
            </a:pPr>
            <a:fld id="{7B8EA862-7DD5-4A06-BDE1-DB7EC5FAA60C}" type="slidenum">
              <a:rPr lang="ar-SA" smtClean="0"/>
              <a:pPr>
                <a:defRPr/>
              </a:pPr>
              <a:t>3</a:t>
            </a:fld>
            <a:endParaRPr lang="en-US" dirty="0"/>
          </a:p>
        </p:txBody>
      </p:sp>
      <p:sp>
        <p:nvSpPr>
          <p:cNvPr id="2" name="Rectangle 1"/>
          <p:cNvSpPr/>
          <p:nvPr/>
        </p:nvSpPr>
        <p:spPr>
          <a:xfrm>
            <a:off x="6774244" y="620688"/>
            <a:ext cx="2337498" cy="480131"/>
          </a:xfrm>
          <a:prstGeom prst="rect">
            <a:avLst/>
          </a:prstGeom>
        </p:spPr>
        <p:txBody>
          <a:bodyPr wrap="none">
            <a:spAutoFit/>
          </a:bodyPr>
          <a:lstStyle/>
          <a:p>
            <a:pPr marL="342900" indent="-342900">
              <a:lnSpc>
                <a:spcPct val="90000"/>
              </a:lnSpc>
              <a:spcBef>
                <a:spcPct val="20000"/>
              </a:spcBef>
            </a:pPr>
            <a:r>
              <a:rPr lang="ar-SA" sz="2800" b="1" u="sng" dirty="0">
                <a:solidFill>
                  <a:srgbClr val="FF0000"/>
                </a:solidFill>
                <a:effectLst>
                  <a:outerShdw blurRad="38100" dist="38100" dir="2700000" algn="tl">
                    <a:srgbClr val="000000">
                      <a:alpha val="43137"/>
                    </a:srgbClr>
                  </a:outerShdw>
                </a:effectLst>
                <a:latin typeface="Calibri" pitchFamily="34" charset="0"/>
              </a:rPr>
              <a:t>تعريف الاحتمالات:</a:t>
            </a:r>
          </a:p>
        </p:txBody>
      </p:sp>
      <p:sp>
        <p:nvSpPr>
          <p:cNvPr id="4" name="Rectangle 3"/>
          <p:cNvSpPr/>
          <p:nvPr/>
        </p:nvSpPr>
        <p:spPr>
          <a:xfrm>
            <a:off x="488504" y="2420888"/>
            <a:ext cx="9039672" cy="2954655"/>
          </a:xfrm>
          <a:prstGeom prst="rect">
            <a:avLst/>
          </a:prstGeom>
        </p:spPr>
        <p:txBody>
          <a:bodyPr wrap="square">
            <a:spAutoFit/>
          </a:bodyPr>
          <a:lstStyle/>
          <a:p>
            <a:pPr marL="342900" indent="-342900">
              <a:lnSpc>
                <a:spcPct val="90000"/>
              </a:lnSpc>
              <a:spcBef>
                <a:spcPct val="20000"/>
              </a:spcBef>
              <a:buClr>
                <a:srgbClr val="C9C2D1"/>
              </a:buClr>
              <a:buSzPct val="75000"/>
            </a:pPr>
            <a:r>
              <a:rPr lang="ar-SA" sz="2000" b="1" dirty="0">
                <a:solidFill>
                  <a:srgbClr val="000000"/>
                </a:solidFill>
                <a:latin typeface="Calibri" pitchFamily="34" charset="0"/>
              </a:rPr>
              <a:t>وتستعمل كلمة احتمالات بشكل دائم في حياتنا اليومية مثل:</a:t>
            </a:r>
          </a:p>
          <a:p>
            <a:pPr marL="800100" lvl="1" indent="-342900">
              <a:lnSpc>
                <a:spcPct val="90000"/>
              </a:lnSpc>
              <a:spcBef>
                <a:spcPct val="20000"/>
              </a:spcBef>
              <a:buClr>
                <a:srgbClr val="C9C2D1"/>
              </a:buClr>
              <a:buSzPct val="75000"/>
              <a:buFont typeface="Arial" pitchFamily="34" charset="0"/>
              <a:buChar char="•"/>
            </a:pPr>
            <a:r>
              <a:rPr lang="ar-SA" sz="2000" b="1" dirty="0">
                <a:solidFill>
                  <a:srgbClr val="FF0000"/>
                </a:solidFill>
                <a:latin typeface="Calibri" pitchFamily="34" charset="0"/>
              </a:rPr>
              <a:t>احتمال أن ينجح الطالب في مقرر دراسي.</a:t>
            </a:r>
          </a:p>
          <a:p>
            <a:pPr marL="800100" lvl="1" indent="-342900">
              <a:lnSpc>
                <a:spcPct val="90000"/>
              </a:lnSpc>
              <a:spcBef>
                <a:spcPct val="20000"/>
              </a:spcBef>
              <a:buClr>
                <a:srgbClr val="C9C2D1"/>
              </a:buClr>
              <a:buSzPct val="75000"/>
              <a:buFont typeface="Arial" pitchFamily="34" charset="0"/>
              <a:buChar char="•"/>
            </a:pPr>
            <a:r>
              <a:rPr lang="ar-SA" sz="2000" b="1" dirty="0">
                <a:solidFill>
                  <a:srgbClr val="FF0000"/>
                </a:solidFill>
                <a:latin typeface="Calibri" pitchFamily="34" charset="0"/>
              </a:rPr>
              <a:t>احتمال نزول المطر اليوم</a:t>
            </a:r>
          </a:p>
          <a:p>
            <a:pPr marL="342900" indent="-342900">
              <a:lnSpc>
                <a:spcPct val="90000"/>
              </a:lnSpc>
              <a:spcBef>
                <a:spcPct val="20000"/>
              </a:spcBef>
              <a:buClr>
                <a:srgbClr val="C9C2D1"/>
              </a:buClr>
              <a:buSzPct val="75000"/>
            </a:pPr>
            <a:endParaRPr lang="ar-SA" sz="2000" b="1" dirty="0">
              <a:solidFill>
                <a:srgbClr val="000000"/>
              </a:solidFill>
              <a:latin typeface="Calibri" pitchFamily="34" charset="0"/>
            </a:endParaRPr>
          </a:p>
          <a:p>
            <a:pPr marL="342900" indent="-342900">
              <a:lnSpc>
                <a:spcPct val="90000"/>
              </a:lnSpc>
              <a:spcBef>
                <a:spcPct val="20000"/>
              </a:spcBef>
              <a:buClr>
                <a:srgbClr val="C9C2D1"/>
              </a:buClr>
              <a:buSzPct val="75000"/>
            </a:pPr>
            <a:r>
              <a:rPr lang="ar-SA" sz="2000" b="1" dirty="0">
                <a:solidFill>
                  <a:srgbClr val="000000"/>
                </a:solidFill>
                <a:latin typeface="Calibri" pitchFamily="34" charset="0"/>
              </a:rPr>
              <a:t>     وفي أحيان أخرى تستخدم كلمة احتمالات </a:t>
            </a:r>
            <a:r>
              <a:rPr lang="ar-EG" sz="2000" b="1" dirty="0" smtClean="0">
                <a:solidFill>
                  <a:srgbClr val="000000"/>
                </a:solidFill>
                <a:latin typeface="Calibri" pitchFamily="34" charset="0"/>
              </a:rPr>
              <a:t>ك</a:t>
            </a:r>
            <a:r>
              <a:rPr lang="ar-SA" sz="2000" b="1" dirty="0" smtClean="0">
                <a:solidFill>
                  <a:srgbClr val="000000"/>
                </a:solidFill>
                <a:latin typeface="Calibri" pitchFamily="34" charset="0"/>
              </a:rPr>
              <a:t>كلمة </a:t>
            </a:r>
            <a:r>
              <a:rPr lang="ar-SA" sz="2000" b="1" dirty="0">
                <a:solidFill>
                  <a:srgbClr val="000000"/>
                </a:solidFill>
                <a:latin typeface="Calibri" pitchFamily="34" charset="0"/>
              </a:rPr>
              <a:t>مرادفة لبعض الكلمات الأخرى مثل: ممكن، غالبا، مؤكد، مستحيل ...</a:t>
            </a:r>
          </a:p>
          <a:p>
            <a:pPr marL="342900" indent="-342900">
              <a:lnSpc>
                <a:spcPct val="90000"/>
              </a:lnSpc>
              <a:spcBef>
                <a:spcPct val="20000"/>
              </a:spcBef>
              <a:buClr>
                <a:srgbClr val="C9C2D1"/>
              </a:buClr>
              <a:buSzPct val="75000"/>
            </a:pPr>
            <a:r>
              <a:rPr lang="ar-SA" sz="2000" b="1" dirty="0">
                <a:solidFill>
                  <a:srgbClr val="000000"/>
                </a:solidFill>
                <a:latin typeface="Calibri" pitchFamily="34" charset="0"/>
              </a:rPr>
              <a:t>    وقد ارتبط المفهوم التقليدي للاحتمال بألعاب الحظ لمدة طويلة، وتختلف درجة إمكانية تحقق أي حادثة من شخص إلى آخر حسب خبرته والمعلومات المتوفرة لديه عن الحادثة</a:t>
            </a:r>
          </a:p>
          <a:p>
            <a:pPr marL="342900" indent="-342900">
              <a:lnSpc>
                <a:spcPct val="90000"/>
              </a:lnSpc>
              <a:spcBef>
                <a:spcPct val="20000"/>
              </a:spcBef>
              <a:buClr>
                <a:srgbClr val="C9C2D1"/>
              </a:buClr>
              <a:buSzPct val="75000"/>
            </a:pPr>
            <a:r>
              <a:rPr lang="ar-SA" sz="2000" b="1" dirty="0">
                <a:solidFill>
                  <a:srgbClr val="000000"/>
                </a:solidFill>
                <a:latin typeface="Calibri" pitchFamily="34" charset="0"/>
              </a:rPr>
              <a:t>    وقد تطور علم الاحتمالات تطورا كبيرا وسريعا وأصبح أساسا </a:t>
            </a:r>
            <a:r>
              <a:rPr lang="ar-SA" sz="2000" b="1" dirty="0" smtClean="0">
                <a:solidFill>
                  <a:srgbClr val="000000"/>
                </a:solidFill>
                <a:latin typeface="Calibri" pitchFamily="34" charset="0"/>
              </a:rPr>
              <a:t>لع</a:t>
            </a:r>
            <a:r>
              <a:rPr lang="ar-EG" sz="2000" b="1" dirty="0" smtClean="0">
                <a:solidFill>
                  <a:srgbClr val="000000"/>
                </a:solidFill>
                <a:latin typeface="Calibri" pitchFamily="34" charset="0"/>
              </a:rPr>
              <a:t>ل</a:t>
            </a:r>
            <a:r>
              <a:rPr lang="ar-SA" sz="2000" b="1" dirty="0" smtClean="0">
                <a:solidFill>
                  <a:srgbClr val="000000"/>
                </a:solidFill>
                <a:latin typeface="Calibri" pitchFamily="34" charset="0"/>
              </a:rPr>
              <a:t>م </a:t>
            </a:r>
            <a:r>
              <a:rPr lang="ar-SA" sz="2000" b="1" dirty="0">
                <a:solidFill>
                  <a:srgbClr val="000000"/>
                </a:solidFill>
                <a:latin typeface="Calibri" pitchFamily="34" charset="0"/>
              </a:rPr>
              <a:t>الإحصاء وبحوث العمليات وغيرها.</a:t>
            </a:r>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6" name="Rectangle 4"/>
          <p:cNvSpPr>
            <a:spLocks noChangeArrowheads="1"/>
          </p:cNvSpPr>
          <p:nvPr/>
        </p:nvSpPr>
        <p:spPr bwMode="auto">
          <a:xfrm>
            <a:off x="762000" y="1690499"/>
            <a:ext cx="8534400" cy="1938992"/>
          </a:xfrm>
          <a:prstGeom prst="rect">
            <a:avLst/>
          </a:prstGeom>
          <a:noFill/>
          <a:ln w="9525">
            <a:noFill/>
            <a:miter lim="800000"/>
            <a:headEnd/>
            <a:tailEnd/>
          </a:ln>
          <a:effectLst/>
        </p:spPr>
        <p:txBody>
          <a:bodyPr anchor="ctr">
            <a:spAutoFit/>
          </a:bodyPr>
          <a:lstStyle/>
          <a:p>
            <a:pPr marL="536575" algn="just" rtl="1">
              <a:defRPr/>
            </a:pPr>
            <a:r>
              <a:rPr lang="ar-SA" sz="2400" b="1" dirty="0" smtClean="0">
                <a:cs typeface="Simplified Arabic" pitchFamily="2" charset="-78"/>
              </a:rPr>
              <a:t>هي </a:t>
            </a:r>
            <a:r>
              <a:rPr lang="ar-SA" sz="2400" b="1" dirty="0">
                <a:cs typeface="Simplified Arabic" pitchFamily="2" charset="-78"/>
              </a:rPr>
              <a:t>تلك التجربة التي تكون جميع نتائجها معلومة مسبقا ولكن لا يمكن التنبؤ بحدوث أي من </a:t>
            </a:r>
            <a:r>
              <a:rPr lang="ar-SA" sz="2400" b="1" dirty="0" smtClean="0">
                <a:cs typeface="Simplified Arabic" pitchFamily="2" charset="-78"/>
              </a:rPr>
              <a:t>ه</a:t>
            </a:r>
            <a:r>
              <a:rPr lang="ar-EG" sz="2400" b="1" dirty="0" smtClean="0">
                <a:cs typeface="Simplified Arabic" pitchFamily="2" charset="-78"/>
              </a:rPr>
              <a:t>ذ</a:t>
            </a:r>
            <a:r>
              <a:rPr lang="ar-SA" sz="2400" b="1" dirty="0" smtClean="0">
                <a:cs typeface="Simplified Arabic" pitchFamily="2" charset="-78"/>
              </a:rPr>
              <a:t>ه </a:t>
            </a:r>
            <a:r>
              <a:rPr lang="ar-SA" sz="2400" b="1" dirty="0">
                <a:cs typeface="Simplified Arabic" pitchFamily="2" charset="-78"/>
              </a:rPr>
              <a:t>النتائج بصفة مؤكدة مثلا</a:t>
            </a:r>
            <a:r>
              <a:rPr lang="ar-SA" sz="2400" b="1" dirty="0" smtClean="0">
                <a:cs typeface="Simplified Arabic" pitchFamily="2" charset="-78"/>
              </a:rPr>
              <a:t>:</a:t>
            </a:r>
            <a:endParaRPr lang="ar-SA" sz="2400" b="1" dirty="0">
              <a:cs typeface="Simplified Arabic" pitchFamily="2" charset="-78"/>
            </a:endParaRPr>
          </a:p>
          <a:p>
            <a:pPr marL="536575" algn="just" rtl="1">
              <a:defRPr/>
            </a:pPr>
            <a:r>
              <a:rPr lang="ar-SA" sz="2400" b="1" dirty="0">
                <a:solidFill>
                  <a:srgbClr val="0070C0"/>
                </a:solidFill>
                <a:cs typeface="Simplified Arabic" pitchFamily="2" charset="-78"/>
              </a:rPr>
              <a:t>رمي حجر نرد مرة واحدة يعتبر تجربة عشوائية، حيث نعلم جميع قيم نتائج التجربة وهي إما 1 أو 2 أو 3 أو 4 أو 5 أو 6 ولكن لا يمكن تحديد أي الأرقام يظهر إلى الأعلى بصورة مؤكدة قبل إجراء التجربة</a:t>
            </a:r>
            <a:r>
              <a:rPr lang="ar-SA" sz="2400" b="1" dirty="0" smtClean="0">
                <a:solidFill>
                  <a:srgbClr val="0070C0"/>
                </a:solidFill>
                <a:cs typeface="Simplified Arabic" pitchFamily="2" charset="-78"/>
              </a:rPr>
              <a:t>.</a:t>
            </a:r>
            <a:endParaRPr lang="ar-SA" sz="2400" b="1" dirty="0">
              <a:cs typeface="Simplified Arabic" pitchFamily="2" charset="-78"/>
            </a:endParaRPr>
          </a:p>
        </p:txBody>
      </p:sp>
      <p:sp>
        <p:nvSpPr>
          <p:cNvPr id="3" name="Slide Number Placeholder 2"/>
          <p:cNvSpPr>
            <a:spLocks noGrp="1"/>
          </p:cNvSpPr>
          <p:nvPr>
            <p:ph type="sldNum" sz="quarter" idx="10"/>
          </p:nvPr>
        </p:nvSpPr>
        <p:spPr/>
        <p:txBody>
          <a:bodyPr/>
          <a:lstStyle/>
          <a:p>
            <a:pPr>
              <a:defRPr/>
            </a:pPr>
            <a:fld id="{7B8EA862-7DD5-4A06-BDE1-DB7EC5FAA60C}" type="slidenum">
              <a:rPr lang="ar-SA" smtClean="0"/>
              <a:pPr>
                <a:defRPr/>
              </a:pPr>
              <a:t>4</a:t>
            </a:fld>
            <a:endParaRPr lang="en-US" dirty="0"/>
          </a:p>
        </p:txBody>
      </p:sp>
      <p:sp>
        <p:nvSpPr>
          <p:cNvPr id="2" name="Rectangle 1"/>
          <p:cNvSpPr/>
          <p:nvPr/>
        </p:nvSpPr>
        <p:spPr>
          <a:xfrm>
            <a:off x="2331032" y="545417"/>
            <a:ext cx="6965368" cy="523220"/>
          </a:xfrm>
          <a:prstGeom prst="rect">
            <a:avLst/>
          </a:prstGeom>
        </p:spPr>
        <p:txBody>
          <a:bodyPr wrap="none">
            <a:spAutoFit/>
          </a:bodyPr>
          <a:lstStyle/>
          <a:p>
            <a:pPr indent="457200" algn="just">
              <a:tabLst>
                <a:tab pos="466725" algn="l"/>
              </a:tabLst>
              <a:defRPr/>
            </a:pPr>
            <a:r>
              <a:rPr lang="ar-JO" sz="2800" b="1" u="sng" dirty="0">
                <a:solidFill>
                  <a:srgbClr val="FF0000"/>
                </a:solidFill>
                <a:effectLst>
                  <a:outerShdw blurRad="38100" dist="38100" dir="2700000" algn="tl">
                    <a:srgbClr val="000000">
                      <a:alpha val="43137"/>
                    </a:srgbClr>
                  </a:outerShdw>
                </a:effectLst>
                <a:cs typeface="Simplified Arabic" pitchFamily="2" charset="-78"/>
              </a:rPr>
              <a:t>1-</a:t>
            </a:r>
            <a:r>
              <a:rPr lang="ar-SA" sz="2800" b="1" u="sng" dirty="0">
                <a:solidFill>
                  <a:srgbClr val="FF0000"/>
                </a:solidFill>
                <a:effectLst>
                  <a:outerShdw blurRad="38100" dist="38100" dir="2700000" algn="tl">
                    <a:srgbClr val="000000">
                      <a:alpha val="43137"/>
                    </a:srgbClr>
                  </a:outerShdw>
                </a:effectLst>
                <a:cs typeface="Simplified Arabic" pitchFamily="2" charset="-78"/>
              </a:rPr>
              <a:t>التجربة العشوائية </a:t>
            </a:r>
            <a:r>
              <a:rPr lang="en-US" sz="2800" b="1" u="sng" dirty="0">
                <a:solidFill>
                  <a:srgbClr val="FF0000"/>
                </a:solidFill>
                <a:effectLst>
                  <a:outerShdw blurRad="38100" dist="38100" dir="2700000" algn="tl">
                    <a:srgbClr val="000000">
                      <a:alpha val="43137"/>
                    </a:srgbClr>
                  </a:outerShdw>
                </a:effectLst>
                <a:cs typeface="Simplified Arabic" pitchFamily="2" charset="-78"/>
              </a:rPr>
              <a:t>Random Experiment</a:t>
            </a:r>
            <a:r>
              <a:rPr lang="ar-SA" sz="2800" b="1" u="sng" dirty="0">
                <a:solidFill>
                  <a:srgbClr val="FF0000"/>
                </a:solidFill>
                <a:effectLst>
                  <a:outerShdw blurRad="38100" dist="38100" dir="2700000" algn="tl">
                    <a:srgbClr val="000000">
                      <a:alpha val="43137"/>
                    </a:srgbClr>
                  </a:outerShdw>
                </a:effectLst>
                <a:cs typeface="Simplified Arabic" pitchFamily="2" charset="-78"/>
              </a:rPr>
              <a:t> : </a:t>
            </a:r>
          </a:p>
        </p:txBody>
      </p:sp>
      <p:sp>
        <p:nvSpPr>
          <p:cNvPr id="4" name="Rectangle 3"/>
          <p:cNvSpPr/>
          <p:nvPr/>
        </p:nvSpPr>
        <p:spPr>
          <a:xfrm>
            <a:off x="920552" y="3933055"/>
            <a:ext cx="8280920" cy="1938992"/>
          </a:xfrm>
          <a:prstGeom prst="rect">
            <a:avLst/>
          </a:prstGeom>
        </p:spPr>
        <p:txBody>
          <a:bodyPr wrap="square">
            <a:spAutoFit/>
          </a:bodyPr>
          <a:lstStyle/>
          <a:p>
            <a:pPr marL="536575" algn="just">
              <a:buFontTx/>
              <a:buChar char="-"/>
            </a:pPr>
            <a:r>
              <a:rPr lang="ar-SA" sz="2400" b="1" dirty="0">
                <a:solidFill>
                  <a:srgbClr val="5C8A00"/>
                </a:solidFill>
                <a:cs typeface="Simplified Arabic" pitchFamily="18" charset="-78"/>
              </a:rPr>
              <a:t>رمي عملة معدنية مرة واحدة أو عدد من المرات يعتبر تجربة عشوائية معروف جميع نتائجها قبل أن تبدأ التجربة، ولكن لا يمكن الجزم بظهور أي منها في رمية معينة.</a:t>
            </a:r>
            <a:endParaRPr lang="ar-SA" sz="2400" b="1" dirty="0">
              <a:cs typeface="Simplified Arabic" pitchFamily="18" charset="-78"/>
            </a:endParaRPr>
          </a:p>
          <a:p>
            <a:pPr marL="536575" algn="just">
              <a:buFontTx/>
              <a:buChar char="-"/>
            </a:pPr>
            <a:r>
              <a:rPr lang="ar-SA" sz="2400" b="1" dirty="0">
                <a:solidFill>
                  <a:srgbClr val="7030A0"/>
                </a:solidFill>
                <a:cs typeface="Simplified Arabic" pitchFamily="18" charset="-78"/>
              </a:rPr>
              <a:t>المشاركة في سباق الخيل لحصان معين يعتبر تجربة عشوائية فهو إما أن يفوز أو يخسر أو يتعادل.</a:t>
            </a:r>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6" name="Rectangle 4"/>
          <p:cNvSpPr>
            <a:spLocks noChangeArrowheads="1"/>
          </p:cNvSpPr>
          <p:nvPr/>
        </p:nvSpPr>
        <p:spPr bwMode="auto">
          <a:xfrm>
            <a:off x="632520" y="1700808"/>
            <a:ext cx="8772525" cy="830997"/>
          </a:xfrm>
          <a:prstGeom prst="rect">
            <a:avLst/>
          </a:prstGeom>
          <a:noFill/>
          <a:ln w="9525">
            <a:noFill/>
            <a:miter lim="800000"/>
            <a:headEnd/>
            <a:tailEnd/>
          </a:ln>
          <a:effectLst/>
        </p:spPr>
        <p:txBody>
          <a:bodyPr anchor="ctr">
            <a:spAutoFit/>
          </a:bodyPr>
          <a:lstStyle/>
          <a:p>
            <a:pPr marL="441325" algn="just" rtl="1">
              <a:defRPr/>
            </a:pPr>
            <a:r>
              <a:rPr lang="ar-SA" sz="2400" b="1" u="sng" dirty="0" smtClean="0">
                <a:solidFill>
                  <a:srgbClr val="FF0000"/>
                </a:solidFill>
                <a:effectLst>
                  <a:outerShdw blurRad="38100" dist="38100" dir="2700000" algn="tl">
                    <a:srgbClr val="000000">
                      <a:alpha val="43137"/>
                    </a:srgbClr>
                  </a:outerShdw>
                </a:effectLst>
                <a:cs typeface="Simplified Arabic" pitchFamily="2" charset="-78"/>
              </a:rPr>
              <a:t>فراغ </a:t>
            </a:r>
            <a:r>
              <a:rPr lang="ar-SA" sz="2400" b="1" u="sng" dirty="0">
                <a:solidFill>
                  <a:srgbClr val="FF0000"/>
                </a:solidFill>
                <a:effectLst>
                  <a:outerShdw blurRad="38100" dist="38100" dir="2700000" algn="tl">
                    <a:srgbClr val="000000">
                      <a:alpha val="43137"/>
                    </a:srgbClr>
                  </a:outerShdw>
                </a:effectLst>
                <a:cs typeface="Simplified Arabic" pitchFamily="2" charset="-78"/>
              </a:rPr>
              <a:t>العينة </a:t>
            </a:r>
            <a:r>
              <a:rPr lang="ar-SA" sz="2400" dirty="0">
                <a:cs typeface="Simplified Arabic" pitchFamily="2" charset="-78"/>
              </a:rPr>
              <a:t>هو المجموعة الشاملة التي تحتوي على جميع النتائج الممكنة للتجربة العشوائية ويرمز له بالرمز </a:t>
            </a:r>
            <a:r>
              <a:rPr lang="el-GR" sz="2400" dirty="0">
                <a:cs typeface="Simplified Arabic" pitchFamily="2" charset="-78"/>
              </a:rPr>
              <a:t>Ω</a:t>
            </a:r>
            <a:r>
              <a:rPr lang="ar-SA" sz="2400" dirty="0">
                <a:cs typeface="Simplified Arabic" pitchFamily="2" charset="-78"/>
              </a:rPr>
              <a:t> ويطلق علية الحالات الممكنة </a:t>
            </a:r>
            <a:r>
              <a:rPr lang="ar-EG" sz="2400" dirty="0">
                <a:cs typeface="Simplified Arabic" pitchFamily="2" charset="-78"/>
              </a:rPr>
              <a:t>.</a:t>
            </a:r>
            <a:endParaRPr lang="ar-SA" sz="2400" dirty="0">
              <a:cs typeface="Simplified Arabic" pitchFamily="2" charset="-78"/>
            </a:endParaRPr>
          </a:p>
        </p:txBody>
      </p:sp>
      <p:sp>
        <p:nvSpPr>
          <p:cNvPr id="3" name="Slide Number Placeholder 2"/>
          <p:cNvSpPr>
            <a:spLocks noGrp="1"/>
          </p:cNvSpPr>
          <p:nvPr>
            <p:ph type="sldNum" sz="quarter" idx="10"/>
          </p:nvPr>
        </p:nvSpPr>
        <p:spPr/>
        <p:txBody>
          <a:bodyPr/>
          <a:lstStyle/>
          <a:p>
            <a:pPr>
              <a:defRPr/>
            </a:pPr>
            <a:fld id="{7B8EA862-7DD5-4A06-BDE1-DB7EC5FAA60C}" type="slidenum">
              <a:rPr lang="ar-SA" smtClean="0"/>
              <a:pPr>
                <a:defRPr/>
              </a:pPr>
              <a:t>5</a:t>
            </a:fld>
            <a:endParaRPr lang="en-US" dirty="0"/>
          </a:p>
        </p:txBody>
      </p:sp>
      <p:sp>
        <p:nvSpPr>
          <p:cNvPr id="2" name="Rectangle 1"/>
          <p:cNvSpPr/>
          <p:nvPr/>
        </p:nvSpPr>
        <p:spPr>
          <a:xfrm>
            <a:off x="5914537" y="764704"/>
            <a:ext cx="3728906" cy="523220"/>
          </a:xfrm>
          <a:prstGeom prst="rect">
            <a:avLst/>
          </a:prstGeom>
        </p:spPr>
        <p:txBody>
          <a:bodyPr wrap="none">
            <a:spAutoFit/>
          </a:bodyPr>
          <a:lstStyle/>
          <a:p>
            <a:pPr indent="457200" algn="just">
              <a:tabLst>
                <a:tab pos="466725" algn="l"/>
              </a:tabLst>
              <a:defRPr/>
            </a:pPr>
            <a:r>
              <a:rPr lang="ar-SA" sz="2800" b="1" u="sng" dirty="0">
                <a:solidFill>
                  <a:srgbClr val="FF0000"/>
                </a:solidFill>
                <a:effectLst>
                  <a:outerShdw blurRad="38100" dist="38100" dir="2700000" algn="tl">
                    <a:srgbClr val="000000">
                      <a:alpha val="43137"/>
                    </a:srgbClr>
                  </a:outerShdw>
                </a:effectLst>
                <a:cs typeface="Simplified Arabic" pitchFamily="2" charset="-78"/>
              </a:rPr>
              <a:t>2</a:t>
            </a:r>
            <a:r>
              <a:rPr lang="ar-JO" sz="2800" b="1" u="sng" dirty="0">
                <a:solidFill>
                  <a:srgbClr val="FF0000"/>
                </a:solidFill>
                <a:effectLst>
                  <a:outerShdw blurRad="38100" dist="38100" dir="2700000" algn="tl">
                    <a:srgbClr val="000000">
                      <a:alpha val="43137"/>
                    </a:srgbClr>
                  </a:outerShdw>
                </a:effectLst>
                <a:cs typeface="Simplified Arabic" pitchFamily="2" charset="-78"/>
              </a:rPr>
              <a:t>-</a:t>
            </a:r>
            <a:r>
              <a:rPr lang="ar-SA" sz="2800" b="1" u="sng" dirty="0">
                <a:solidFill>
                  <a:srgbClr val="FF0000"/>
                </a:solidFill>
                <a:effectLst>
                  <a:outerShdw blurRad="38100" dist="38100" dir="2700000" algn="tl">
                    <a:srgbClr val="000000">
                      <a:alpha val="43137"/>
                    </a:srgbClr>
                  </a:outerShdw>
                </a:effectLst>
                <a:cs typeface="Simplified Arabic" pitchFamily="2" charset="-78"/>
              </a:rPr>
              <a:t>الحادث والفراغ العيني: </a:t>
            </a:r>
          </a:p>
        </p:txBody>
      </p:sp>
      <p:sp>
        <p:nvSpPr>
          <p:cNvPr id="4" name="Rectangle 3"/>
          <p:cNvSpPr/>
          <p:nvPr/>
        </p:nvSpPr>
        <p:spPr>
          <a:xfrm>
            <a:off x="776536" y="2636912"/>
            <a:ext cx="8121352" cy="1477328"/>
          </a:xfrm>
          <a:prstGeom prst="rect">
            <a:avLst/>
          </a:prstGeom>
          <a:ln w="22225" cmpd="dbl">
            <a:solidFill>
              <a:schemeClr val="accent1"/>
            </a:solidFill>
          </a:ln>
        </p:spPr>
        <p:txBody>
          <a:bodyPr wrap="square">
            <a:spAutoFit/>
          </a:bodyPr>
          <a:lstStyle/>
          <a:p>
            <a:pPr indent="457200" algn="just">
              <a:tabLst>
                <a:tab pos="466725" algn="l"/>
              </a:tabLst>
            </a:pPr>
            <a:r>
              <a:rPr lang="ar-SA" dirty="0">
                <a:cs typeface="Simplified Arabic" pitchFamily="18" charset="-78"/>
              </a:rPr>
              <a:t>افترض أننا نقوم بإجراء تجربة ما كرمي زهرة النرد مثلاً ونلاحظ كل النتائج الممكنة وهي ظهور أحد الأوجه الستة 1 أو 2 أو 3 أو 4 أو 5 أو 6 ونفترض أننا مهتمون بظهور رقم فردي أي 1 أو 3 أو 5 من التجربة . وهكذا فإن عملية رمي الزهرة تسمى </a:t>
            </a:r>
            <a:r>
              <a:rPr lang="ar-SA" b="1" u="sng" dirty="0">
                <a:cs typeface="Simplified Arabic" pitchFamily="18" charset="-78"/>
              </a:rPr>
              <a:t>تجربة</a:t>
            </a:r>
            <a:r>
              <a:rPr lang="ar-SA" dirty="0">
                <a:cs typeface="Simplified Arabic" pitchFamily="18" charset="-78"/>
              </a:rPr>
              <a:t> </a:t>
            </a:r>
            <a:r>
              <a:rPr lang="en-US" b="1" dirty="0">
                <a:cs typeface="Simplified Arabic" pitchFamily="18" charset="-78"/>
              </a:rPr>
              <a:t>(</a:t>
            </a:r>
            <a:r>
              <a:rPr lang="en-US" dirty="0">
                <a:cs typeface="Simplified Arabic" pitchFamily="18" charset="-78"/>
              </a:rPr>
              <a:t>Experiment</a:t>
            </a:r>
            <a:r>
              <a:rPr lang="en-US" b="1" dirty="0">
                <a:cs typeface="Simplified Arabic" pitchFamily="18" charset="-78"/>
              </a:rPr>
              <a:t>)</a:t>
            </a:r>
            <a:r>
              <a:rPr lang="ar-SA" dirty="0">
                <a:cs typeface="Simplified Arabic" pitchFamily="18" charset="-78"/>
              </a:rPr>
              <a:t> وظهور رقم فردي هو محل اهتمامنا يسمى </a:t>
            </a:r>
            <a:r>
              <a:rPr lang="ar-SA" b="1" u="sng" dirty="0">
                <a:cs typeface="Simplified Arabic" pitchFamily="18" charset="-78"/>
              </a:rPr>
              <a:t>حادثاً</a:t>
            </a:r>
            <a:r>
              <a:rPr lang="ar-SA" b="1" dirty="0">
                <a:cs typeface="Simplified Arabic" pitchFamily="18" charset="-78"/>
              </a:rPr>
              <a:t> </a:t>
            </a:r>
            <a:r>
              <a:rPr lang="en-US" b="1" dirty="0">
                <a:cs typeface="Simplified Arabic" pitchFamily="18" charset="-78"/>
              </a:rPr>
              <a:t>(</a:t>
            </a:r>
            <a:r>
              <a:rPr lang="en-US" dirty="0">
                <a:cs typeface="Simplified Arabic" pitchFamily="18" charset="-78"/>
              </a:rPr>
              <a:t>Event</a:t>
            </a:r>
            <a:r>
              <a:rPr lang="en-US" b="1" dirty="0">
                <a:cs typeface="Simplified Arabic" pitchFamily="18" charset="-78"/>
              </a:rPr>
              <a:t>)</a:t>
            </a:r>
            <a:r>
              <a:rPr lang="ar-SA" dirty="0">
                <a:cs typeface="Simplified Arabic" pitchFamily="18" charset="-78"/>
              </a:rPr>
              <a:t> ومجموعة جميع الحالات الممكنة الظهور تسمى </a:t>
            </a:r>
            <a:r>
              <a:rPr lang="ar-SA" b="1" u="sng" dirty="0">
                <a:cs typeface="Simplified Arabic" pitchFamily="18" charset="-78"/>
              </a:rPr>
              <a:t>بالفراغ العيني</a:t>
            </a:r>
            <a:r>
              <a:rPr lang="ar-SA" b="1" dirty="0">
                <a:cs typeface="Simplified Arabic" pitchFamily="18" charset="-78"/>
              </a:rPr>
              <a:t> </a:t>
            </a:r>
            <a:r>
              <a:rPr lang="ar-SA" dirty="0">
                <a:cs typeface="Simplified Arabic" pitchFamily="18" charset="-78"/>
              </a:rPr>
              <a:t> </a:t>
            </a:r>
            <a:r>
              <a:rPr lang="en-US" dirty="0">
                <a:cs typeface="Simplified Arabic" pitchFamily="18" charset="-78"/>
              </a:rPr>
              <a:t>(Sample Space</a:t>
            </a:r>
            <a:r>
              <a:rPr lang="en-US" b="1" dirty="0">
                <a:cs typeface="Simplified Arabic" pitchFamily="18" charset="-78"/>
              </a:rPr>
              <a:t>)</a:t>
            </a:r>
            <a:r>
              <a:rPr lang="ar-JO" dirty="0">
                <a:cs typeface="Simplified Arabic" pitchFamily="18" charset="-78"/>
              </a:rPr>
              <a:t> </a:t>
            </a:r>
            <a:r>
              <a:rPr lang="ar-SA" dirty="0">
                <a:cs typeface="Simplified Arabic" pitchFamily="18" charset="-78"/>
              </a:rPr>
              <a:t>ويلاحظ أن الحادث قد يكون حالة او اكثر من الفراغ العيني .</a:t>
            </a:r>
          </a:p>
        </p:txBody>
      </p:sp>
      <p:sp>
        <p:nvSpPr>
          <p:cNvPr id="5" name="Rectangle 4"/>
          <p:cNvSpPr/>
          <p:nvPr/>
        </p:nvSpPr>
        <p:spPr>
          <a:xfrm>
            <a:off x="632521" y="4268128"/>
            <a:ext cx="8772524" cy="1569660"/>
          </a:xfrm>
          <a:prstGeom prst="rect">
            <a:avLst/>
          </a:prstGeom>
        </p:spPr>
        <p:txBody>
          <a:bodyPr wrap="square">
            <a:spAutoFit/>
          </a:bodyPr>
          <a:lstStyle/>
          <a:p>
            <a:pPr marL="441325" algn="just"/>
            <a:r>
              <a:rPr lang="ar-SA" sz="2400" b="1" u="sng" dirty="0">
                <a:solidFill>
                  <a:srgbClr val="FF0000"/>
                </a:solidFill>
                <a:effectLst>
                  <a:outerShdw blurRad="38100" dist="38100" dir="2700000" algn="tl">
                    <a:srgbClr val="000000">
                      <a:alpha val="43137"/>
                    </a:srgbClr>
                  </a:outerShdw>
                </a:effectLst>
                <a:cs typeface="Simplified Arabic" pitchFamily="18" charset="-78"/>
              </a:rPr>
              <a:t>الحادثة</a:t>
            </a:r>
            <a:r>
              <a:rPr lang="ar-SA" sz="2400" b="1" dirty="0">
                <a:solidFill>
                  <a:srgbClr val="FF0000"/>
                </a:solidFill>
                <a:cs typeface="Simplified Arabic" pitchFamily="18" charset="-78"/>
              </a:rPr>
              <a:t> </a:t>
            </a:r>
            <a:r>
              <a:rPr lang="ar-SA" sz="2400" dirty="0">
                <a:cs typeface="Simplified Arabic" pitchFamily="18" charset="-78"/>
              </a:rPr>
              <a:t>هي مجموعة جزئية من فراغ العينة وتمثل مجموعة النتائج التي تحقق الحدث وتسمى أيضا الحالات المواتية </a:t>
            </a:r>
            <a:r>
              <a:rPr lang="en-US" sz="2400" dirty="0">
                <a:cs typeface="Simplified Arabic" pitchFamily="18" charset="-78"/>
              </a:rPr>
              <a:t>Favorable Cases</a:t>
            </a:r>
            <a:r>
              <a:rPr lang="ar-SA" sz="2400" dirty="0">
                <a:cs typeface="Simplified Arabic" pitchFamily="18" charset="-78"/>
              </a:rPr>
              <a:t> ، فمثلا الحصول على رقم زوجي في تجربة رمي زهرة النرد مرة واحدة تكون الحادثة هي {2 ، 4 ، 6} ، ويمكن أن تحتوي الحادثة على عنصر واحد أو أكثر.</a:t>
            </a:r>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Text Box 6"/>
          <p:cNvSpPr txBox="1">
            <a:spLocks noChangeArrowheads="1"/>
          </p:cNvSpPr>
          <p:nvPr/>
        </p:nvSpPr>
        <p:spPr bwMode="auto">
          <a:xfrm>
            <a:off x="776536" y="1628800"/>
            <a:ext cx="8667750" cy="923330"/>
          </a:xfrm>
          <a:prstGeom prst="rect">
            <a:avLst/>
          </a:prstGeom>
          <a:noFill/>
          <a:ln w="9525">
            <a:noFill/>
            <a:miter lim="800000"/>
            <a:headEnd/>
            <a:tailEnd/>
          </a:ln>
        </p:spPr>
        <p:txBody>
          <a:bodyPr>
            <a:spAutoFit/>
          </a:bodyPr>
          <a:lstStyle/>
          <a:p>
            <a:pPr marL="342900" indent="-342900" algn="just" rtl="1"/>
            <a:r>
              <a:rPr lang="ar-EG" b="1" dirty="0" smtClean="0">
                <a:solidFill>
                  <a:srgbClr val="FF0000"/>
                </a:solidFill>
              </a:rPr>
              <a:t>أ- </a:t>
            </a:r>
            <a:r>
              <a:rPr lang="ar-SA" b="1" dirty="0" smtClean="0">
                <a:solidFill>
                  <a:srgbClr val="FF0000"/>
                </a:solidFill>
              </a:rPr>
              <a:t>الحوادث </a:t>
            </a:r>
            <a:r>
              <a:rPr lang="ar-SA" b="1" dirty="0">
                <a:solidFill>
                  <a:srgbClr val="FF0000"/>
                </a:solidFill>
              </a:rPr>
              <a:t>المتنافية </a:t>
            </a:r>
            <a:r>
              <a:rPr lang="en-US" b="1" dirty="0">
                <a:solidFill>
                  <a:srgbClr val="FF0000"/>
                </a:solidFill>
              </a:rPr>
              <a:t>(Mutually Exclusive Events)</a:t>
            </a:r>
            <a:r>
              <a:rPr lang="ar-JO" b="1" dirty="0"/>
              <a:t> </a:t>
            </a:r>
            <a:endParaRPr lang="ar-JO" dirty="0"/>
          </a:p>
          <a:p>
            <a:pPr marL="342900" indent="-342900" algn="just" rtl="1"/>
            <a:r>
              <a:rPr lang="ar-SA" dirty="0"/>
              <a:t>يقال عن الحادثين </a:t>
            </a:r>
            <a:r>
              <a:rPr lang="en-US" dirty="0"/>
              <a:t>A</a:t>
            </a:r>
            <a:r>
              <a:rPr lang="ar-SA" dirty="0"/>
              <a:t> و </a:t>
            </a:r>
            <a:r>
              <a:rPr lang="en-US" dirty="0"/>
              <a:t>B</a:t>
            </a:r>
            <a:r>
              <a:rPr lang="ar-SA" dirty="0"/>
              <a:t> أنهما متنافيان إذا استحال حدوثهما معا</a:t>
            </a:r>
            <a:r>
              <a:rPr lang="ar-JO" dirty="0"/>
              <a:t>. </a:t>
            </a:r>
            <a:r>
              <a:rPr lang="ar-SA" dirty="0"/>
              <a:t>فمثلاً عند رمي عملة معدنية لا يمكن</a:t>
            </a:r>
            <a:r>
              <a:rPr lang="ar-JO" dirty="0"/>
              <a:t> </a:t>
            </a:r>
            <a:r>
              <a:rPr lang="ar-SA" dirty="0"/>
              <a:t>الحصول على وجهين في وقت واحد.</a:t>
            </a:r>
            <a:endParaRPr lang="en-US" dirty="0"/>
          </a:p>
        </p:txBody>
      </p:sp>
      <p:sp>
        <p:nvSpPr>
          <p:cNvPr id="3" name="Slide Number Placeholder 2"/>
          <p:cNvSpPr>
            <a:spLocks noGrp="1"/>
          </p:cNvSpPr>
          <p:nvPr>
            <p:ph type="sldNum" sz="quarter" idx="10"/>
          </p:nvPr>
        </p:nvSpPr>
        <p:spPr/>
        <p:txBody>
          <a:bodyPr/>
          <a:lstStyle/>
          <a:p>
            <a:pPr>
              <a:defRPr/>
            </a:pPr>
            <a:fld id="{7B8EA862-7DD5-4A06-BDE1-DB7EC5FAA60C}" type="slidenum">
              <a:rPr lang="ar-SA" smtClean="0"/>
              <a:pPr>
                <a:defRPr/>
              </a:pPr>
              <a:t>6</a:t>
            </a:fld>
            <a:endParaRPr lang="en-US" dirty="0"/>
          </a:p>
        </p:txBody>
      </p:sp>
      <p:sp>
        <p:nvSpPr>
          <p:cNvPr id="2" name="Rectangle 1"/>
          <p:cNvSpPr/>
          <p:nvPr/>
        </p:nvSpPr>
        <p:spPr>
          <a:xfrm>
            <a:off x="5241033" y="764704"/>
            <a:ext cx="3960440" cy="523220"/>
          </a:xfrm>
          <a:prstGeom prst="rect">
            <a:avLst/>
          </a:prstGeom>
        </p:spPr>
        <p:txBody>
          <a:bodyPr wrap="square">
            <a:spAutoFit/>
          </a:bodyPr>
          <a:lstStyle/>
          <a:p>
            <a:pPr indent="457200" algn="just">
              <a:tabLst>
                <a:tab pos="466725" algn="l"/>
              </a:tabLst>
              <a:defRPr/>
            </a:pPr>
            <a:r>
              <a:rPr lang="ar-EG" sz="2800" b="1" u="sng" dirty="0" smtClean="0">
                <a:solidFill>
                  <a:srgbClr val="FF0000"/>
                </a:solidFill>
                <a:effectLst>
                  <a:outerShdw blurRad="38100" dist="38100" dir="2700000" algn="tl">
                    <a:srgbClr val="000000">
                      <a:alpha val="43137"/>
                    </a:srgbClr>
                  </a:outerShdw>
                </a:effectLst>
                <a:cs typeface="Simplified Arabic" pitchFamily="2" charset="-78"/>
              </a:rPr>
              <a:t>3- أنواع </a:t>
            </a:r>
            <a:r>
              <a:rPr lang="ar-SA" sz="2800" b="1" u="sng" dirty="0" smtClean="0">
                <a:solidFill>
                  <a:srgbClr val="FF0000"/>
                </a:solidFill>
                <a:effectLst>
                  <a:outerShdw blurRad="38100" dist="38100" dir="2700000" algn="tl">
                    <a:srgbClr val="000000">
                      <a:alpha val="43137"/>
                    </a:srgbClr>
                  </a:outerShdw>
                </a:effectLst>
                <a:cs typeface="Simplified Arabic" pitchFamily="2" charset="-78"/>
              </a:rPr>
              <a:t>الح</a:t>
            </a:r>
            <a:r>
              <a:rPr lang="ar-EG" sz="2800" b="1" u="sng" dirty="0" smtClean="0">
                <a:solidFill>
                  <a:srgbClr val="FF0000"/>
                </a:solidFill>
                <a:effectLst>
                  <a:outerShdw blurRad="38100" dist="38100" dir="2700000" algn="tl">
                    <a:srgbClr val="000000">
                      <a:alpha val="43137"/>
                    </a:srgbClr>
                  </a:outerShdw>
                </a:effectLst>
                <a:cs typeface="Simplified Arabic" pitchFamily="2" charset="-78"/>
              </a:rPr>
              <a:t>و</a:t>
            </a:r>
            <a:r>
              <a:rPr lang="ar-SA" sz="2800" b="1" u="sng" dirty="0" err="1" smtClean="0">
                <a:solidFill>
                  <a:srgbClr val="FF0000"/>
                </a:solidFill>
                <a:effectLst>
                  <a:outerShdw blurRad="38100" dist="38100" dir="2700000" algn="tl">
                    <a:srgbClr val="000000">
                      <a:alpha val="43137"/>
                    </a:srgbClr>
                  </a:outerShdw>
                </a:effectLst>
                <a:cs typeface="Simplified Arabic" pitchFamily="2" charset="-78"/>
              </a:rPr>
              <a:t>ادث</a:t>
            </a:r>
            <a:r>
              <a:rPr lang="ar-SA" sz="2800" b="1" u="sng" dirty="0" smtClean="0">
                <a:solidFill>
                  <a:srgbClr val="FF0000"/>
                </a:solidFill>
                <a:effectLst>
                  <a:outerShdw blurRad="38100" dist="38100" dir="2700000" algn="tl">
                    <a:srgbClr val="000000">
                      <a:alpha val="43137"/>
                    </a:srgbClr>
                  </a:outerShdw>
                </a:effectLst>
                <a:cs typeface="Simplified Arabic" pitchFamily="2" charset="-78"/>
              </a:rPr>
              <a:t> : </a:t>
            </a:r>
            <a:endParaRPr lang="ar-SA" sz="2800" b="1" u="sng" dirty="0">
              <a:solidFill>
                <a:srgbClr val="FF0000"/>
              </a:solidFill>
              <a:effectLst>
                <a:outerShdw blurRad="38100" dist="38100" dir="2700000" algn="tl">
                  <a:srgbClr val="000000">
                    <a:alpha val="43137"/>
                  </a:srgbClr>
                </a:outerShdw>
              </a:effectLst>
              <a:cs typeface="Simplified Arabic" pitchFamily="2" charset="-78"/>
            </a:endParaRPr>
          </a:p>
        </p:txBody>
      </p:sp>
      <p:sp>
        <p:nvSpPr>
          <p:cNvPr id="4" name="Rectangle 3"/>
          <p:cNvSpPr/>
          <p:nvPr/>
        </p:nvSpPr>
        <p:spPr>
          <a:xfrm>
            <a:off x="776536" y="2492896"/>
            <a:ext cx="8712968" cy="923330"/>
          </a:xfrm>
          <a:prstGeom prst="rect">
            <a:avLst/>
          </a:prstGeom>
        </p:spPr>
        <p:txBody>
          <a:bodyPr wrap="square">
            <a:spAutoFit/>
          </a:bodyPr>
          <a:lstStyle/>
          <a:p>
            <a:pPr marL="342900" indent="-342900" algn="just">
              <a:defRPr/>
            </a:pPr>
            <a:r>
              <a:rPr lang="ar-EG" b="1" dirty="0" smtClean="0">
                <a:solidFill>
                  <a:srgbClr val="FF0000"/>
                </a:solidFill>
              </a:rPr>
              <a:t>ب</a:t>
            </a:r>
            <a:r>
              <a:rPr lang="ar-JO" b="1" dirty="0" smtClean="0">
                <a:solidFill>
                  <a:srgbClr val="FF0000"/>
                </a:solidFill>
              </a:rPr>
              <a:t>-</a:t>
            </a:r>
            <a:r>
              <a:rPr lang="ar-SA" b="1" dirty="0">
                <a:solidFill>
                  <a:srgbClr val="FF0000"/>
                </a:solidFill>
              </a:rPr>
              <a:t>الحوادث المستقلة </a:t>
            </a:r>
            <a:r>
              <a:rPr lang="en-US" b="1" dirty="0">
                <a:solidFill>
                  <a:srgbClr val="FF0000"/>
                </a:solidFill>
              </a:rPr>
              <a:t>(Independent Events)</a:t>
            </a:r>
            <a:endParaRPr lang="ar-JO" dirty="0">
              <a:solidFill>
                <a:srgbClr val="FF0000"/>
              </a:solidFill>
            </a:endParaRPr>
          </a:p>
          <a:p>
            <a:pPr marL="342900" indent="19050" algn="just">
              <a:defRPr/>
            </a:pPr>
            <a:r>
              <a:rPr lang="ar-SA" dirty="0"/>
              <a:t>يعتبر الحادثين </a:t>
            </a:r>
            <a:r>
              <a:rPr lang="en-US" dirty="0"/>
              <a:t>A</a:t>
            </a:r>
            <a:r>
              <a:rPr lang="ar-SA" dirty="0"/>
              <a:t> أو </a:t>
            </a:r>
            <a:r>
              <a:rPr lang="en-US" dirty="0"/>
              <a:t>B</a:t>
            </a:r>
            <a:r>
              <a:rPr lang="ar-SA" dirty="0"/>
              <a:t> حادثين مستقلين إذا كان وقوع إحداهما أو عدم وقوعه لا يؤثر في وقوع الآخر. فمثلاً عند رمي قطعة عملة واحدة مرتين متتاليتين فإن نتيجة الرمية الثانية لا تتأثر بنتيجة الأولى.</a:t>
            </a:r>
            <a:endParaRPr lang="en-US" dirty="0"/>
          </a:p>
        </p:txBody>
      </p:sp>
      <p:sp>
        <p:nvSpPr>
          <p:cNvPr id="5" name="Rectangle 4"/>
          <p:cNvSpPr/>
          <p:nvPr/>
        </p:nvSpPr>
        <p:spPr>
          <a:xfrm>
            <a:off x="776536" y="3501008"/>
            <a:ext cx="8712968" cy="1477328"/>
          </a:xfrm>
          <a:prstGeom prst="rect">
            <a:avLst/>
          </a:prstGeom>
        </p:spPr>
        <p:txBody>
          <a:bodyPr wrap="square">
            <a:spAutoFit/>
          </a:bodyPr>
          <a:lstStyle/>
          <a:p>
            <a:pPr marL="342900" indent="-342900" algn="just">
              <a:defRPr/>
            </a:pPr>
            <a:r>
              <a:rPr lang="ar-EG" b="1" dirty="0" smtClean="0">
                <a:solidFill>
                  <a:srgbClr val="FF0000"/>
                </a:solidFill>
              </a:rPr>
              <a:t>جـ </a:t>
            </a:r>
            <a:r>
              <a:rPr lang="ar-JO" b="1" dirty="0" smtClean="0">
                <a:solidFill>
                  <a:srgbClr val="FF0000"/>
                </a:solidFill>
              </a:rPr>
              <a:t>-</a:t>
            </a:r>
            <a:r>
              <a:rPr lang="ar-SA" b="1" dirty="0">
                <a:solidFill>
                  <a:srgbClr val="FF0000"/>
                </a:solidFill>
              </a:rPr>
              <a:t>الحوادث الشاملة </a:t>
            </a:r>
            <a:r>
              <a:rPr lang="en-US" b="1" dirty="0">
                <a:solidFill>
                  <a:srgbClr val="FF0000"/>
                </a:solidFill>
              </a:rPr>
              <a:t>(Exhaustive Events)</a:t>
            </a:r>
            <a:endParaRPr lang="ar-JO" dirty="0">
              <a:solidFill>
                <a:srgbClr val="FF0000"/>
              </a:solidFill>
            </a:endParaRPr>
          </a:p>
          <a:p>
            <a:pPr marL="342900" indent="19050" algn="just">
              <a:defRPr/>
            </a:pPr>
            <a:r>
              <a:rPr lang="ar-SA" dirty="0"/>
              <a:t>تسمى الحوادث </a:t>
            </a:r>
            <a:r>
              <a:rPr lang="en-US" dirty="0"/>
              <a:t>A</a:t>
            </a:r>
            <a:r>
              <a:rPr lang="ar-SA" dirty="0"/>
              <a:t> ، </a:t>
            </a:r>
            <a:r>
              <a:rPr lang="en-US" dirty="0"/>
              <a:t>B</a:t>
            </a:r>
            <a:r>
              <a:rPr lang="ar-SA" dirty="0"/>
              <a:t> ، </a:t>
            </a:r>
            <a:r>
              <a:rPr lang="en-US" dirty="0"/>
              <a:t>C</a:t>
            </a:r>
            <a:r>
              <a:rPr lang="ar-JO" dirty="0"/>
              <a:t> ... </a:t>
            </a:r>
            <a:r>
              <a:rPr lang="ar-SA" dirty="0"/>
              <a:t>حوادث شاملة في تجربة ما إذا كان لابد من حدوث إحداها عند إجراء التجربة.</a:t>
            </a:r>
            <a:endParaRPr lang="ar-JO" dirty="0"/>
          </a:p>
          <a:p>
            <a:pPr marL="342900" indent="19050" algn="just">
              <a:defRPr/>
            </a:pPr>
            <a:r>
              <a:rPr lang="ar-SA" dirty="0"/>
              <a:t>فمثلاً عند اختيار طالب من الجامعة لمعرفة حالته ما إذا كان مدخنا أو غير مدخن تعتبر هذه الحالات حوادث شاملة لأنه لابد للفرد أن يكون له صفة واحدة من هذه الصفات. كذلك فإن الحصول على العدد 1 أو 2 أو 3 أو 4 أو 5 أو 6 عند رمي حجر النرد تعتبر حوادث شاملة لأنه لابد من حدوث إحداها.</a:t>
            </a:r>
            <a:endParaRPr lang="en-US" dirty="0"/>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ext Box 5"/>
          <p:cNvSpPr txBox="1">
            <a:spLocks noChangeArrowheads="1"/>
          </p:cNvSpPr>
          <p:nvPr/>
        </p:nvSpPr>
        <p:spPr bwMode="auto">
          <a:xfrm>
            <a:off x="835025" y="1412776"/>
            <a:ext cx="8667750" cy="1754326"/>
          </a:xfrm>
          <a:prstGeom prst="rect">
            <a:avLst/>
          </a:prstGeom>
          <a:noFill/>
          <a:ln w="9525">
            <a:noFill/>
            <a:miter lim="800000"/>
            <a:headEnd/>
            <a:tailEnd/>
          </a:ln>
        </p:spPr>
        <p:txBody>
          <a:bodyPr>
            <a:spAutoFit/>
          </a:bodyPr>
          <a:lstStyle/>
          <a:p>
            <a:pPr algn="r" rtl="1"/>
            <a:r>
              <a:rPr lang="ar-SA" b="1" u="sng" dirty="0" smtClean="0">
                <a:effectLst>
                  <a:outerShdw blurRad="38100" dist="38100" dir="2700000" algn="tl">
                    <a:srgbClr val="000000">
                      <a:alpha val="43137"/>
                    </a:srgbClr>
                  </a:outerShdw>
                </a:effectLst>
              </a:rPr>
              <a:t>رمي </a:t>
            </a:r>
            <a:r>
              <a:rPr lang="ar-SA" b="1" u="sng" dirty="0">
                <a:effectLst>
                  <a:outerShdw blurRad="38100" dist="38100" dir="2700000" algn="tl">
                    <a:srgbClr val="000000">
                      <a:alpha val="43137"/>
                    </a:srgbClr>
                  </a:outerShdw>
                </a:effectLst>
              </a:rPr>
              <a:t>حجر نرد مرد واحدة ، أحسب التالي:</a:t>
            </a:r>
          </a:p>
          <a:p>
            <a:pPr algn="r" rtl="1">
              <a:buFont typeface="Arial" pitchFamily="34" charset="0"/>
              <a:buChar char="•"/>
            </a:pPr>
            <a:r>
              <a:rPr lang="ar-SA" dirty="0"/>
              <a:t>احتمال الحصول على رقم 5</a:t>
            </a:r>
          </a:p>
          <a:p>
            <a:pPr algn="r" rtl="1">
              <a:buFont typeface="Arial" pitchFamily="34" charset="0"/>
              <a:buChar char="•"/>
            </a:pPr>
            <a:r>
              <a:rPr lang="ar-SA" dirty="0"/>
              <a:t>احتمال الحصول على رقم زوجي</a:t>
            </a:r>
          </a:p>
          <a:p>
            <a:pPr algn="r" rtl="1">
              <a:buFont typeface="Arial" pitchFamily="34" charset="0"/>
              <a:buChar char="•"/>
            </a:pPr>
            <a:r>
              <a:rPr lang="ar-SA" dirty="0"/>
              <a:t>احتمال الحصول على رقم أكبر من 2</a:t>
            </a:r>
          </a:p>
          <a:p>
            <a:pPr algn="r" rtl="1">
              <a:buFont typeface="Arial" pitchFamily="34" charset="0"/>
              <a:buChar char="•"/>
            </a:pPr>
            <a:r>
              <a:rPr lang="ar-SA" dirty="0"/>
              <a:t>احتمال الحصول على رقم أقل من 7</a:t>
            </a:r>
          </a:p>
          <a:p>
            <a:pPr algn="r" rtl="1">
              <a:buFont typeface="Arial" pitchFamily="34" charset="0"/>
              <a:buChar char="•"/>
            </a:pPr>
            <a:r>
              <a:rPr lang="ar-SA" dirty="0"/>
              <a:t>احتمال الحصول على رقم 7</a:t>
            </a:r>
          </a:p>
        </p:txBody>
      </p:sp>
      <p:sp>
        <p:nvSpPr>
          <p:cNvPr id="24579" name="Rectangle 10"/>
          <p:cNvSpPr>
            <a:spLocks noChangeArrowheads="1"/>
          </p:cNvSpPr>
          <p:nvPr/>
        </p:nvSpPr>
        <p:spPr bwMode="auto">
          <a:xfrm>
            <a:off x="0" y="3040063"/>
            <a:ext cx="184150" cy="368300"/>
          </a:xfrm>
          <a:prstGeom prst="rect">
            <a:avLst/>
          </a:prstGeom>
          <a:noFill/>
          <a:ln w="9525" algn="ctr">
            <a:noFill/>
            <a:miter lim="800000"/>
            <a:headEnd/>
            <a:tailEnd/>
          </a:ln>
        </p:spPr>
        <p:txBody>
          <a:bodyPr wrap="none" anchor="ctr">
            <a:spAutoFit/>
          </a:bodyPr>
          <a:lstStyle/>
          <a:p>
            <a:endParaRPr lang="ar-SA"/>
          </a:p>
        </p:txBody>
      </p:sp>
      <p:sp>
        <p:nvSpPr>
          <p:cNvPr id="24580" name="Rectangle 15"/>
          <p:cNvSpPr>
            <a:spLocks noChangeArrowheads="1"/>
          </p:cNvSpPr>
          <p:nvPr/>
        </p:nvSpPr>
        <p:spPr bwMode="auto">
          <a:xfrm>
            <a:off x="742950" y="3683000"/>
            <a:ext cx="184150" cy="368300"/>
          </a:xfrm>
          <a:prstGeom prst="rect">
            <a:avLst/>
          </a:prstGeom>
          <a:noFill/>
          <a:ln w="9525" algn="ctr">
            <a:noFill/>
            <a:miter lim="800000"/>
            <a:headEnd/>
            <a:tailEnd/>
          </a:ln>
        </p:spPr>
        <p:txBody>
          <a:bodyPr wrap="none" anchor="ctr">
            <a:spAutoFit/>
          </a:bodyPr>
          <a:lstStyle/>
          <a:p>
            <a:endParaRPr lang="ar-SA"/>
          </a:p>
        </p:txBody>
      </p:sp>
      <p:sp>
        <p:nvSpPr>
          <p:cNvPr id="5" name="Slide Number Placeholder 4"/>
          <p:cNvSpPr>
            <a:spLocks noGrp="1"/>
          </p:cNvSpPr>
          <p:nvPr>
            <p:ph type="sldNum" sz="quarter" idx="10"/>
          </p:nvPr>
        </p:nvSpPr>
        <p:spPr/>
        <p:txBody>
          <a:bodyPr/>
          <a:lstStyle/>
          <a:p>
            <a:pPr>
              <a:defRPr/>
            </a:pPr>
            <a:fld id="{7B8EA862-7DD5-4A06-BDE1-DB7EC5FAA60C}" type="slidenum">
              <a:rPr lang="ar-SA" smtClean="0"/>
              <a:pPr>
                <a:defRPr/>
              </a:pPr>
              <a:t>7</a:t>
            </a:fld>
            <a:endParaRPr lang="en-US" dirty="0"/>
          </a:p>
        </p:txBody>
      </p:sp>
      <p:sp>
        <p:nvSpPr>
          <p:cNvPr id="2" name="Rectangle 1"/>
          <p:cNvSpPr/>
          <p:nvPr/>
        </p:nvSpPr>
        <p:spPr>
          <a:xfrm>
            <a:off x="8049344" y="548680"/>
            <a:ext cx="885179" cy="584775"/>
          </a:xfrm>
          <a:prstGeom prst="rect">
            <a:avLst/>
          </a:prstGeom>
        </p:spPr>
        <p:txBody>
          <a:bodyPr wrap="none">
            <a:spAutoFit/>
          </a:bodyPr>
          <a:lstStyle/>
          <a:p>
            <a:r>
              <a:rPr lang="ar-SA" sz="3200" b="1" u="sng" dirty="0">
                <a:solidFill>
                  <a:srgbClr val="FF0000"/>
                </a:solidFill>
                <a:effectLst>
                  <a:outerShdw blurRad="38100" dist="38100" dir="2700000" algn="tl">
                    <a:srgbClr val="000000">
                      <a:alpha val="43137"/>
                    </a:srgbClr>
                  </a:outerShdw>
                </a:effectLst>
              </a:rPr>
              <a:t>مثال:</a:t>
            </a:r>
            <a:endParaRPr lang="ar-JO" sz="3200" b="1" u="sng" dirty="0">
              <a:solidFill>
                <a:srgbClr val="FF0000"/>
              </a:solidFill>
              <a:effectLst>
                <a:outerShdw blurRad="38100" dist="38100" dir="2700000" algn="tl">
                  <a:srgbClr val="000000">
                    <a:alpha val="43137"/>
                  </a:srgbClr>
                </a:outerShdw>
              </a:effectLst>
            </a:endParaRPr>
          </a:p>
        </p:txBody>
      </p:sp>
      <mc:AlternateContent xmlns:mc="http://schemas.openxmlformats.org/markup-compatibility/2006">
        <mc:Choice xmlns:a14="http://schemas.microsoft.com/office/drawing/2010/main" xmlns="" Requires="a14">
          <p:sp>
            <p:nvSpPr>
              <p:cNvPr id="3" name="Rectangle 2"/>
              <p:cNvSpPr/>
              <p:nvPr/>
            </p:nvSpPr>
            <p:spPr>
              <a:xfrm>
                <a:off x="742950" y="3068960"/>
                <a:ext cx="8098482" cy="3165803"/>
              </a:xfrm>
              <a:prstGeom prst="rect">
                <a:avLst/>
              </a:prstGeom>
            </p:spPr>
            <p:txBody>
              <a:bodyPr wrap="square">
                <a:spAutoFit/>
              </a:bodyPr>
              <a:lstStyle/>
              <a:p>
                <a:r>
                  <a:rPr lang="ar-SA" dirty="0">
                    <a:solidFill>
                      <a:srgbClr val="FF0000"/>
                    </a:solidFill>
                  </a:rPr>
                  <a:t>الحل:</a:t>
                </a:r>
              </a:p>
              <a:p>
                <a:r>
                  <a:rPr lang="ar-SA" dirty="0"/>
                  <a:t>فراغ العينة لهذه التجربة هو : {</a:t>
                </a:r>
                <a:r>
                  <a:rPr lang="en-US" dirty="0"/>
                  <a:t>1, 2, 3, 4, 5, 6</a:t>
                </a:r>
                <a:r>
                  <a:rPr lang="ar-SA" dirty="0"/>
                  <a:t>} </a:t>
                </a:r>
                <a:r>
                  <a:rPr lang="en-US" dirty="0"/>
                  <a:t>Ω=</a:t>
                </a:r>
                <a:r>
                  <a:rPr lang="ar-SA" dirty="0"/>
                  <a:t> فيكون بالتالي الحل كما يلي:</a:t>
                </a:r>
              </a:p>
              <a:p>
                <a:pPr algn="l" rtl="0"/>
                <a:r>
                  <a:rPr lang="en-US" dirty="0"/>
                  <a:t>P</a:t>
                </a:r>
                <a:r>
                  <a:rPr lang="en-US" baseline="-25000" dirty="0"/>
                  <a:t>(A=5)</a:t>
                </a:r>
                <a:r>
                  <a:rPr lang="en-US" dirty="0"/>
                  <a:t>=</a:t>
                </a:r>
                <a14:m>
                  <m:oMath xmlns:m="http://schemas.openxmlformats.org/officeDocument/2006/math">
                    <m:f>
                      <m:fPr>
                        <m:ctrlPr>
                          <a:rPr lang="en-US" i="1">
                            <a:latin typeface="Cambria Math"/>
                          </a:rPr>
                        </m:ctrlPr>
                      </m:fPr>
                      <m:num>
                        <m:r>
                          <a:rPr lang="en-US" i="1">
                            <a:latin typeface="Cambria Math"/>
                          </a:rPr>
                          <m:t>1</m:t>
                        </m:r>
                      </m:num>
                      <m:den>
                        <m:r>
                          <a:rPr lang="en-US" i="1">
                            <a:latin typeface="Cambria Math"/>
                          </a:rPr>
                          <m:t>6</m:t>
                        </m:r>
                      </m:den>
                    </m:f>
                  </m:oMath>
                </a14:m>
                <a:endParaRPr lang="en-US" dirty="0"/>
              </a:p>
              <a:p>
                <a:pPr algn="l" rtl="0"/>
                <a:r>
                  <a:rPr lang="en-US" dirty="0"/>
                  <a:t>P</a:t>
                </a:r>
                <a:r>
                  <a:rPr lang="en-US" baseline="-25000" dirty="0"/>
                  <a:t>(A=2,4,6)</a:t>
                </a:r>
                <a:r>
                  <a:rPr lang="en-US" dirty="0"/>
                  <a:t>=</a:t>
                </a:r>
                <a14:m>
                  <m:oMath xmlns:m="http://schemas.openxmlformats.org/officeDocument/2006/math">
                    <m:f>
                      <m:fPr>
                        <m:ctrlPr>
                          <a:rPr lang="en-US" i="1">
                            <a:latin typeface="Cambria Math"/>
                          </a:rPr>
                        </m:ctrlPr>
                      </m:fPr>
                      <m:num>
                        <m:r>
                          <a:rPr lang="en-US" i="1">
                            <a:latin typeface="Cambria Math"/>
                          </a:rPr>
                          <m:t>3</m:t>
                        </m:r>
                      </m:num>
                      <m:den>
                        <m:r>
                          <a:rPr lang="en-US" i="1">
                            <a:latin typeface="Cambria Math"/>
                          </a:rPr>
                          <m:t>6</m:t>
                        </m:r>
                      </m:den>
                    </m:f>
                    <m:r>
                      <a:rPr lang="en-US" i="1">
                        <a:latin typeface="Cambria Math"/>
                      </a:rPr>
                      <m:t> </m:t>
                    </m:r>
                  </m:oMath>
                </a14:m>
                <a:endParaRPr lang="en-US" dirty="0"/>
              </a:p>
              <a:p>
                <a:pPr algn="l" rtl="0"/>
                <a:r>
                  <a:rPr lang="en-US" dirty="0"/>
                  <a:t>P</a:t>
                </a:r>
                <a:r>
                  <a:rPr lang="en-US" baseline="-25000" dirty="0"/>
                  <a:t>(A˃2)</a:t>
                </a:r>
                <a:r>
                  <a:rPr lang="en-US" dirty="0"/>
                  <a:t>=</a:t>
                </a:r>
                <a14:m>
                  <m:oMath xmlns:m="http://schemas.openxmlformats.org/officeDocument/2006/math">
                    <m:f>
                      <m:fPr>
                        <m:ctrlPr>
                          <a:rPr lang="en-US" i="1">
                            <a:latin typeface="Cambria Math"/>
                          </a:rPr>
                        </m:ctrlPr>
                      </m:fPr>
                      <m:num>
                        <m:r>
                          <a:rPr lang="en-US" i="1">
                            <a:latin typeface="Cambria Math"/>
                          </a:rPr>
                          <m:t>4</m:t>
                        </m:r>
                      </m:num>
                      <m:den>
                        <m:r>
                          <a:rPr lang="en-US" i="1">
                            <a:latin typeface="Cambria Math"/>
                          </a:rPr>
                          <m:t>6</m:t>
                        </m:r>
                      </m:den>
                    </m:f>
                  </m:oMath>
                </a14:m>
                <a:endParaRPr lang="en-US" dirty="0"/>
              </a:p>
              <a:p>
                <a:pPr algn="l" rtl="0"/>
                <a:r>
                  <a:rPr lang="en-US" dirty="0"/>
                  <a:t>P</a:t>
                </a:r>
                <a:r>
                  <a:rPr lang="en-US" baseline="-25000" dirty="0"/>
                  <a:t>(A˂7)</a:t>
                </a:r>
                <a:r>
                  <a:rPr lang="en-US" dirty="0"/>
                  <a:t>=</a:t>
                </a:r>
                <a14:m>
                  <m:oMath xmlns:m="http://schemas.openxmlformats.org/officeDocument/2006/math">
                    <m:f>
                      <m:fPr>
                        <m:ctrlPr>
                          <a:rPr lang="en-US" i="1">
                            <a:latin typeface="Cambria Math"/>
                          </a:rPr>
                        </m:ctrlPr>
                      </m:fPr>
                      <m:num>
                        <m:r>
                          <a:rPr lang="en-US" i="1">
                            <a:latin typeface="Cambria Math"/>
                          </a:rPr>
                          <m:t>6</m:t>
                        </m:r>
                      </m:num>
                      <m:den>
                        <m:r>
                          <a:rPr lang="en-US" i="1">
                            <a:latin typeface="Cambria Math"/>
                          </a:rPr>
                          <m:t>6</m:t>
                        </m:r>
                      </m:den>
                    </m:f>
                  </m:oMath>
                </a14:m>
                <a:r>
                  <a:rPr lang="en-US" dirty="0"/>
                  <a:t>=1</a:t>
                </a:r>
              </a:p>
              <a:p>
                <a:pPr algn="l" rtl="0"/>
                <a:r>
                  <a:rPr lang="en-US" dirty="0"/>
                  <a:t>P</a:t>
                </a:r>
                <a:r>
                  <a:rPr lang="en-US" baseline="-25000" dirty="0"/>
                  <a:t>(A=7)</a:t>
                </a:r>
                <a:r>
                  <a:rPr lang="en-US" dirty="0"/>
                  <a:t>=</a:t>
                </a:r>
                <a14:m>
                  <m:oMath xmlns:m="http://schemas.openxmlformats.org/officeDocument/2006/math">
                    <m:f>
                      <m:fPr>
                        <m:ctrlPr>
                          <a:rPr lang="en-US" i="1">
                            <a:latin typeface="Cambria Math"/>
                          </a:rPr>
                        </m:ctrlPr>
                      </m:fPr>
                      <m:num>
                        <m:r>
                          <a:rPr lang="en-US" i="1">
                            <a:latin typeface="Cambria Math"/>
                          </a:rPr>
                          <m:t>0</m:t>
                        </m:r>
                      </m:num>
                      <m:den>
                        <m:r>
                          <a:rPr lang="en-US" i="1">
                            <a:latin typeface="Cambria Math"/>
                          </a:rPr>
                          <m:t>6</m:t>
                        </m:r>
                      </m:den>
                    </m:f>
                  </m:oMath>
                </a14:m>
                <a:r>
                  <a:rPr lang="en-US" dirty="0"/>
                  <a:t>=0</a:t>
                </a:r>
              </a:p>
              <a:p>
                <a:r>
                  <a:rPr lang="ar-SA" dirty="0"/>
                  <a:t>ويستنتج من ذلك أن أقل قيمة للاحتمال تساوي الصفر ويقال أن الحدث في </a:t>
                </a:r>
                <a:r>
                  <a:rPr lang="ar-SA" dirty="0" smtClean="0"/>
                  <a:t>ه</a:t>
                </a:r>
                <a:r>
                  <a:rPr lang="ar-EG" dirty="0" smtClean="0"/>
                  <a:t>ذ</a:t>
                </a:r>
                <a:r>
                  <a:rPr lang="ar-SA" dirty="0" smtClean="0"/>
                  <a:t>ه </a:t>
                </a:r>
                <a:r>
                  <a:rPr lang="ar-SA" dirty="0"/>
                  <a:t>الحالة (حدث مستحيل) بينما تساوي واحد إذا كان الحدث مؤكد.</a:t>
                </a:r>
                <a:endParaRPr lang="en-US" dirty="0"/>
              </a:p>
            </p:txBody>
          </p:sp>
        </mc:Choice>
        <mc:Fallback>
          <p:sp>
            <p:nvSpPr>
              <p:cNvPr id="3" name="Rectangle 2"/>
              <p:cNvSpPr>
                <a:spLocks noRot="1" noChangeAspect="1" noMove="1" noResize="1" noEditPoints="1" noAdjustHandles="1" noChangeArrowheads="1" noChangeShapeType="1" noTextEdit="1"/>
              </p:cNvSpPr>
              <p:nvPr/>
            </p:nvSpPr>
            <p:spPr>
              <a:xfrm>
                <a:off x="742950" y="3068960"/>
                <a:ext cx="8098482" cy="3165803"/>
              </a:xfrm>
              <a:prstGeom prst="rect">
                <a:avLst/>
              </a:prstGeom>
              <a:blipFill rotWithShape="1">
                <a:blip r:embed="rId2"/>
                <a:stretch>
                  <a:fillRect l="-678" t="-962" r="-602" b="-2115"/>
                </a:stretch>
              </a:blipFill>
            </p:spPr>
            <p:txBody>
              <a:bodyPr/>
              <a:lstStyle/>
              <a:p>
                <a:r>
                  <a:rPr lang="en-US">
                    <a:noFill/>
                  </a:rPr>
                  <a:t> </a:t>
                </a:r>
              </a:p>
            </p:txBody>
          </p:sp>
        </mc:Fallback>
      </mc:AlternateContent>
    </p:spTree>
  </p:cSld>
  <p:clrMapOvr>
    <a:masterClrMapping/>
  </p:clrMapOvr>
  <p:transition spd="slow"/>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ext Box 5"/>
          <p:cNvSpPr txBox="1">
            <a:spLocks noChangeArrowheads="1"/>
          </p:cNvSpPr>
          <p:nvPr/>
        </p:nvSpPr>
        <p:spPr bwMode="auto">
          <a:xfrm>
            <a:off x="717550" y="1604963"/>
            <a:ext cx="8667750" cy="3170099"/>
          </a:xfrm>
          <a:prstGeom prst="rect">
            <a:avLst/>
          </a:prstGeom>
          <a:noFill/>
          <a:ln w="9525">
            <a:noFill/>
            <a:miter lim="800000"/>
            <a:headEnd/>
            <a:tailEnd/>
          </a:ln>
        </p:spPr>
        <p:txBody>
          <a:bodyPr>
            <a:spAutoFit/>
          </a:bodyPr>
          <a:lstStyle/>
          <a:p>
            <a:pPr algn="r" rtl="1"/>
            <a:r>
              <a:rPr lang="ar-SA" sz="2000" dirty="0" smtClean="0"/>
              <a:t>الجدول </a:t>
            </a:r>
            <a:r>
              <a:rPr lang="ar-SA" sz="2000" dirty="0"/>
              <a:t>التالي يمثل توزيع عمال أحد المصانع حسب الحالة الاجتماعية للعامل والقسم الدي يعمل به:</a:t>
            </a:r>
          </a:p>
          <a:p>
            <a:pPr algn="r" rtl="1"/>
            <a:endParaRPr lang="ar-SA" sz="2000" dirty="0"/>
          </a:p>
          <a:p>
            <a:pPr algn="r" rtl="1"/>
            <a:endParaRPr lang="ar-SA" sz="2000" dirty="0"/>
          </a:p>
          <a:p>
            <a:pPr algn="r" rtl="1"/>
            <a:endParaRPr lang="ar-SA" sz="2000" dirty="0"/>
          </a:p>
          <a:p>
            <a:pPr algn="r" rtl="1"/>
            <a:endParaRPr lang="ar-SA" sz="2000" dirty="0"/>
          </a:p>
          <a:p>
            <a:pPr algn="r" rtl="1"/>
            <a:endParaRPr lang="ar-SA" sz="2000" dirty="0"/>
          </a:p>
          <a:p>
            <a:pPr algn="r" rtl="1"/>
            <a:endParaRPr lang="ar-SA" sz="2000" dirty="0"/>
          </a:p>
          <a:p>
            <a:pPr algn="r" rtl="1"/>
            <a:endParaRPr lang="ar-SA" sz="2000" dirty="0"/>
          </a:p>
          <a:p>
            <a:pPr algn="r" rtl="1"/>
            <a:endParaRPr lang="ar-SA" sz="2000" dirty="0"/>
          </a:p>
          <a:p>
            <a:pPr algn="r" rtl="1"/>
            <a:endParaRPr lang="ar-SA" sz="2000" b="1" dirty="0">
              <a:solidFill>
                <a:srgbClr val="FF0000"/>
              </a:solidFill>
            </a:endParaRPr>
          </a:p>
        </p:txBody>
      </p:sp>
      <p:sp>
        <p:nvSpPr>
          <p:cNvPr id="26627" name="Rectangle 10"/>
          <p:cNvSpPr>
            <a:spLocks noChangeArrowheads="1"/>
          </p:cNvSpPr>
          <p:nvPr/>
        </p:nvSpPr>
        <p:spPr bwMode="auto">
          <a:xfrm>
            <a:off x="0" y="3040063"/>
            <a:ext cx="184150" cy="368300"/>
          </a:xfrm>
          <a:prstGeom prst="rect">
            <a:avLst/>
          </a:prstGeom>
          <a:noFill/>
          <a:ln w="9525" algn="ctr">
            <a:noFill/>
            <a:miter lim="800000"/>
            <a:headEnd/>
            <a:tailEnd/>
          </a:ln>
        </p:spPr>
        <p:txBody>
          <a:bodyPr wrap="none" anchor="ctr">
            <a:spAutoFit/>
          </a:bodyPr>
          <a:lstStyle/>
          <a:p>
            <a:endParaRPr lang="ar-SA"/>
          </a:p>
        </p:txBody>
      </p:sp>
      <p:sp>
        <p:nvSpPr>
          <p:cNvPr id="26628" name="Rectangle 15"/>
          <p:cNvSpPr>
            <a:spLocks noChangeArrowheads="1"/>
          </p:cNvSpPr>
          <p:nvPr/>
        </p:nvSpPr>
        <p:spPr bwMode="auto">
          <a:xfrm>
            <a:off x="742950" y="3683000"/>
            <a:ext cx="184150" cy="368300"/>
          </a:xfrm>
          <a:prstGeom prst="rect">
            <a:avLst/>
          </a:prstGeom>
          <a:noFill/>
          <a:ln w="9525" algn="ctr">
            <a:noFill/>
            <a:miter lim="800000"/>
            <a:headEnd/>
            <a:tailEnd/>
          </a:ln>
        </p:spPr>
        <p:txBody>
          <a:bodyPr wrap="none" anchor="ctr">
            <a:spAutoFit/>
          </a:bodyPr>
          <a:lstStyle/>
          <a:p>
            <a:endParaRPr lang="ar-SA"/>
          </a:p>
        </p:txBody>
      </p:sp>
      <p:graphicFrame>
        <p:nvGraphicFramePr>
          <p:cNvPr id="6" name="Table 5"/>
          <p:cNvGraphicFramePr>
            <a:graphicFrameLocks noGrp="1"/>
          </p:cNvGraphicFramePr>
          <p:nvPr>
            <p:extLst>
              <p:ext uri="{D42A27DB-BD31-4B8C-83A1-F6EECF244321}">
                <p14:modId xmlns:p14="http://schemas.microsoft.com/office/powerpoint/2010/main" xmlns="" val="3138269995"/>
              </p:ext>
            </p:extLst>
          </p:nvPr>
        </p:nvGraphicFramePr>
        <p:xfrm>
          <a:off x="1424608" y="2060848"/>
          <a:ext cx="7236792" cy="2127250"/>
        </p:xfrm>
        <a:graphic>
          <a:graphicData uri="http://schemas.openxmlformats.org/drawingml/2006/table">
            <a:tbl>
              <a:tblPr rtl="1" firstRow="1" bandRow="1">
                <a:tableStyleId>{5C22544A-7EE6-4342-B048-85BDC9FD1C3A}</a:tableStyleId>
              </a:tblPr>
              <a:tblGrid>
                <a:gridCol w="1809198"/>
                <a:gridCol w="1809198"/>
                <a:gridCol w="1809198"/>
                <a:gridCol w="1809198"/>
              </a:tblGrid>
              <a:tr h="425450">
                <a:tc>
                  <a:txBody>
                    <a:bodyPr/>
                    <a:lstStyle/>
                    <a:p>
                      <a:pPr algn="ctr" rtl="1"/>
                      <a:r>
                        <a:rPr lang="ar-SA" sz="1800" dirty="0" smtClean="0"/>
                        <a:t>الحالة الاجتماعية</a:t>
                      </a:r>
                      <a:endParaRPr lang="ar-SA" sz="1800" dirty="0"/>
                    </a:p>
                  </a:txBody>
                  <a:tcPr marL="99060" marR="99060" marT="45708" marB="45708"/>
                </a:tc>
                <a:tc>
                  <a:txBody>
                    <a:bodyPr/>
                    <a:lstStyle/>
                    <a:p>
                      <a:pPr algn="ctr" rtl="1"/>
                      <a:r>
                        <a:rPr lang="ar-SA" sz="1800" dirty="0" smtClean="0"/>
                        <a:t>أعزب</a:t>
                      </a:r>
                      <a:endParaRPr lang="ar-SA" sz="1800" dirty="0"/>
                    </a:p>
                  </a:txBody>
                  <a:tcPr marL="99060" marR="99060" marT="45708" marB="45708"/>
                </a:tc>
                <a:tc>
                  <a:txBody>
                    <a:bodyPr/>
                    <a:lstStyle/>
                    <a:p>
                      <a:pPr algn="ctr" rtl="1"/>
                      <a:r>
                        <a:rPr lang="ar-SA" sz="1800" dirty="0" smtClean="0"/>
                        <a:t>متزوج</a:t>
                      </a:r>
                      <a:endParaRPr lang="ar-SA" sz="1800" dirty="0"/>
                    </a:p>
                  </a:txBody>
                  <a:tcPr marL="99060" marR="99060" marT="45708" marB="45708"/>
                </a:tc>
                <a:tc>
                  <a:txBody>
                    <a:bodyPr/>
                    <a:lstStyle/>
                    <a:p>
                      <a:pPr algn="ctr" rtl="1"/>
                      <a:r>
                        <a:rPr lang="ar-SA" sz="1800" dirty="0" smtClean="0"/>
                        <a:t>المجموع</a:t>
                      </a:r>
                      <a:endParaRPr lang="ar-SA" sz="1800" dirty="0"/>
                    </a:p>
                  </a:txBody>
                  <a:tcPr marL="99060" marR="99060" marT="45708" marB="45708"/>
                </a:tc>
              </a:tr>
              <a:tr h="425450">
                <a:tc>
                  <a:txBody>
                    <a:bodyPr/>
                    <a:lstStyle/>
                    <a:p>
                      <a:pPr algn="ctr" rtl="1"/>
                      <a:r>
                        <a:rPr lang="ar-SA" sz="1800" dirty="0" smtClean="0"/>
                        <a:t>القسم الأول</a:t>
                      </a:r>
                      <a:endParaRPr lang="ar-SA" sz="1800" dirty="0"/>
                    </a:p>
                  </a:txBody>
                  <a:tcPr marL="99060" marR="99060" marT="45708" marB="45708"/>
                </a:tc>
                <a:tc>
                  <a:txBody>
                    <a:bodyPr/>
                    <a:lstStyle/>
                    <a:p>
                      <a:pPr algn="ctr" rtl="1"/>
                      <a:r>
                        <a:rPr lang="en-US" sz="1800" dirty="0" smtClean="0"/>
                        <a:t>5</a:t>
                      </a:r>
                      <a:endParaRPr lang="ar-SA" sz="1800" dirty="0"/>
                    </a:p>
                  </a:txBody>
                  <a:tcPr marL="99060" marR="99060" marT="45708" marB="45708"/>
                </a:tc>
                <a:tc>
                  <a:txBody>
                    <a:bodyPr/>
                    <a:lstStyle/>
                    <a:p>
                      <a:pPr algn="ctr" rtl="1"/>
                      <a:r>
                        <a:rPr lang="en-US" sz="1800" dirty="0" smtClean="0"/>
                        <a:t>7</a:t>
                      </a:r>
                      <a:endParaRPr lang="ar-SA" sz="1800" dirty="0"/>
                    </a:p>
                  </a:txBody>
                  <a:tcPr marL="99060" marR="99060" marT="45708" marB="45708"/>
                </a:tc>
                <a:tc>
                  <a:txBody>
                    <a:bodyPr/>
                    <a:lstStyle/>
                    <a:p>
                      <a:pPr algn="ctr" rtl="1"/>
                      <a:r>
                        <a:rPr lang="en-US" sz="1800" dirty="0" smtClean="0"/>
                        <a:t>12</a:t>
                      </a:r>
                      <a:endParaRPr lang="ar-SA" sz="1800" dirty="0"/>
                    </a:p>
                  </a:txBody>
                  <a:tcPr marL="99060" marR="99060" marT="45708" marB="45708"/>
                </a:tc>
              </a:tr>
              <a:tr h="425450">
                <a:tc>
                  <a:txBody>
                    <a:bodyPr/>
                    <a:lstStyle/>
                    <a:p>
                      <a:pPr algn="ctr" rtl="1"/>
                      <a:r>
                        <a:rPr lang="ar-SA" sz="1800" dirty="0" smtClean="0"/>
                        <a:t>القسم الثاني</a:t>
                      </a:r>
                      <a:endParaRPr lang="ar-SA" sz="1800" dirty="0"/>
                    </a:p>
                  </a:txBody>
                  <a:tcPr marL="99060" marR="99060" marT="45708" marB="45708"/>
                </a:tc>
                <a:tc>
                  <a:txBody>
                    <a:bodyPr/>
                    <a:lstStyle/>
                    <a:p>
                      <a:pPr algn="ctr" rtl="1"/>
                      <a:r>
                        <a:rPr lang="en-US" sz="1800" dirty="0" smtClean="0"/>
                        <a:t>8</a:t>
                      </a:r>
                      <a:endParaRPr lang="ar-SA" sz="1800" dirty="0"/>
                    </a:p>
                  </a:txBody>
                  <a:tcPr marL="99060" marR="99060" marT="45708" marB="45708"/>
                </a:tc>
                <a:tc>
                  <a:txBody>
                    <a:bodyPr/>
                    <a:lstStyle/>
                    <a:p>
                      <a:pPr algn="ctr" rtl="1"/>
                      <a:r>
                        <a:rPr lang="en-US" sz="1800" dirty="0" smtClean="0"/>
                        <a:t>14</a:t>
                      </a:r>
                      <a:endParaRPr lang="ar-SA" sz="1800" dirty="0"/>
                    </a:p>
                  </a:txBody>
                  <a:tcPr marL="99060" marR="99060" marT="45708" marB="45708"/>
                </a:tc>
                <a:tc>
                  <a:txBody>
                    <a:bodyPr/>
                    <a:lstStyle/>
                    <a:p>
                      <a:pPr algn="ctr" rtl="1"/>
                      <a:r>
                        <a:rPr lang="en-US" sz="1800" dirty="0" smtClean="0"/>
                        <a:t>22</a:t>
                      </a:r>
                      <a:endParaRPr lang="ar-SA" sz="1800" dirty="0"/>
                    </a:p>
                  </a:txBody>
                  <a:tcPr marL="99060" marR="99060" marT="45708" marB="45708"/>
                </a:tc>
              </a:tr>
              <a:tr h="425450">
                <a:tc>
                  <a:txBody>
                    <a:bodyPr/>
                    <a:lstStyle/>
                    <a:p>
                      <a:pPr algn="ctr" rtl="1"/>
                      <a:r>
                        <a:rPr lang="ar-SA" sz="1800" dirty="0" smtClean="0"/>
                        <a:t>القسم الثالث</a:t>
                      </a:r>
                      <a:endParaRPr lang="ar-SA" sz="1800" dirty="0"/>
                    </a:p>
                  </a:txBody>
                  <a:tcPr marL="99060" marR="99060" marT="45708" marB="45708"/>
                </a:tc>
                <a:tc>
                  <a:txBody>
                    <a:bodyPr/>
                    <a:lstStyle/>
                    <a:p>
                      <a:pPr algn="ctr" rtl="1"/>
                      <a:r>
                        <a:rPr lang="en-US" sz="1800" dirty="0" smtClean="0"/>
                        <a:t>10</a:t>
                      </a:r>
                      <a:endParaRPr lang="ar-SA" sz="1800" dirty="0"/>
                    </a:p>
                  </a:txBody>
                  <a:tcPr marL="99060" marR="99060" marT="45708" marB="45708"/>
                </a:tc>
                <a:tc>
                  <a:txBody>
                    <a:bodyPr/>
                    <a:lstStyle/>
                    <a:p>
                      <a:pPr algn="ctr" rtl="1"/>
                      <a:r>
                        <a:rPr lang="en-US" sz="1800" dirty="0" smtClean="0"/>
                        <a:t>6</a:t>
                      </a:r>
                      <a:endParaRPr lang="ar-SA" sz="1800" dirty="0"/>
                    </a:p>
                  </a:txBody>
                  <a:tcPr marL="99060" marR="99060" marT="45708" marB="45708"/>
                </a:tc>
                <a:tc>
                  <a:txBody>
                    <a:bodyPr/>
                    <a:lstStyle/>
                    <a:p>
                      <a:pPr algn="ctr" rtl="1"/>
                      <a:r>
                        <a:rPr lang="en-US" sz="1800" dirty="0" smtClean="0"/>
                        <a:t>16</a:t>
                      </a:r>
                      <a:endParaRPr lang="ar-SA" sz="1800" dirty="0"/>
                    </a:p>
                  </a:txBody>
                  <a:tcPr marL="99060" marR="99060" marT="45708" marB="45708"/>
                </a:tc>
              </a:tr>
              <a:tr h="425450">
                <a:tc>
                  <a:txBody>
                    <a:bodyPr/>
                    <a:lstStyle/>
                    <a:p>
                      <a:pPr algn="ctr" rtl="1"/>
                      <a:r>
                        <a:rPr lang="ar-SA" sz="1800" dirty="0" smtClean="0"/>
                        <a:t>المجموع</a:t>
                      </a:r>
                      <a:endParaRPr lang="ar-SA" sz="1800" dirty="0"/>
                    </a:p>
                  </a:txBody>
                  <a:tcPr marL="99060" marR="99060" marT="45708" marB="45708"/>
                </a:tc>
                <a:tc>
                  <a:txBody>
                    <a:bodyPr/>
                    <a:lstStyle/>
                    <a:p>
                      <a:pPr algn="ctr" rtl="1"/>
                      <a:r>
                        <a:rPr lang="en-US" sz="1800" dirty="0" smtClean="0"/>
                        <a:t>23</a:t>
                      </a:r>
                      <a:endParaRPr lang="ar-SA" sz="1800" dirty="0"/>
                    </a:p>
                  </a:txBody>
                  <a:tcPr marL="99060" marR="99060" marT="45708" marB="45708"/>
                </a:tc>
                <a:tc>
                  <a:txBody>
                    <a:bodyPr/>
                    <a:lstStyle/>
                    <a:p>
                      <a:pPr algn="ctr" rtl="1"/>
                      <a:r>
                        <a:rPr lang="en-US" sz="1800" dirty="0" smtClean="0"/>
                        <a:t>27</a:t>
                      </a:r>
                      <a:endParaRPr lang="ar-SA" sz="1800" dirty="0"/>
                    </a:p>
                  </a:txBody>
                  <a:tcPr marL="99060" marR="99060" marT="45708" marB="45708"/>
                </a:tc>
                <a:tc>
                  <a:txBody>
                    <a:bodyPr/>
                    <a:lstStyle/>
                    <a:p>
                      <a:pPr algn="ctr" rtl="1"/>
                      <a:r>
                        <a:rPr lang="en-US" sz="1800" dirty="0" smtClean="0"/>
                        <a:t>50</a:t>
                      </a:r>
                      <a:endParaRPr lang="ar-SA" sz="1800" dirty="0"/>
                    </a:p>
                  </a:txBody>
                  <a:tcPr marL="99060" marR="99060" marT="45708" marB="45708"/>
                </a:tc>
              </a:tr>
            </a:tbl>
          </a:graphicData>
        </a:graphic>
      </p:graphicFrame>
      <p:sp>
        <p:nvSpPr>
          <p:cNvPr id="7" name="Slide Number Placeholder 6"/>
          <p:cNvSpPr>
            <a:spLocks noGrp="1"/>
          </p:cNvSpPr>
          <p:nvPr>
            <p:ph type="sldNum" sz="quarter" idx="10"/>
          </p:nvPr>
        </p:nvSpPr>
        <p:spPr/>
        <p:txBody>
          <a:bodyPr/>
          <a:lstStyle/>
          <a:p>
            <a:pPr>
              <a:defRPr/>
            </a:pPr>
            <a:fld id="{7B8EA862-7DD5-4A06-BDE1-DB7EC5FAA60C}" type="slidenum">
              <a:rPr lang="ar-SA" smtClean="0"/>
              <a:pPr>
                <a:defRPr/>
              </a:pPr>
              <a:t>8</a:t>
            </a:fld>
            <a:endParaRPr lang="en-US" dirty="0"/>
          </a:p>
        </p:txBody>
      </p:sp>
      <p:sp>
        <p:nvSpPr>
          <p:cNvPr id="8" name="Rectangle 7"/>
          <p:cNvSpPr/>
          <p:nvPr/>
        </p:nvSpPr>
        <p:spPr>
          <a:xfrm>
            <a:off x="8049344" y="548680"/>
            <a:ext cx="885179" cy="584775"/>
          </a:xfrm>
          <a:prstGeom prst="rect">
            <a:avLst/>
          </a:prstGeom>
        </p:spPr>
        <p:txBody>
          <a:bodyPr wrap="none">
            <a:spAutoFit/>
          </a:bodyPr>
          <a:lstStyle/>
          <a:p>
            <a:r>
              <a:rPr lang="ar-SA" sz="3200" b="1" u="sng" dirty="0">
                <a:solidFill>
                  <a:srgbClr val="FF0000"/>
                </a:solidFill>
                <a:effectLst>
                  <a:outerShdw blurRad="38100" dist="38100" dir="2700000" algn="tl">
                    <a:srgbClr val="000000">
                      <a:alpha val="43137"/>
                    </a:srgbClr>
                  </a:outerShdw>
                </a:effectLst>
              </a:rPr>
              <a:t>مثال:</a:t>
            </a:r>
            <a:endParaRPr lang="ar-JO" sz="3200" b="1" u="sng" dirty="0">
              <a:solidFill>
                <a:srgbClr val="FF0000"/>
              </a:solidFill>
              <a:effectLst>
                <a:outerShdw blurRad="38100" dist="38100" dir="2700000" algn="tl">
                  <a:srgbClr val="000000">
                    <a:alpha val="43137"/>
                  </a:srgbClr>
                </a:outerShdw>
              </a:effectLst>
            </a:endParaRPr>
          </a:p>
        </p:txBody>
      </p:sp>
      <p:sp>
        <p:nvSpPr>
          <p:cNvPr id="2" name="Rectangle 1"/>
          <p:cNvSpPr/>
          <p:nvPr/>
        </p:nvSpPr>
        <p:spPr>
          <a:xfrm>
            <a:off x="1496616" y="4277995"/>
            <a:ext cx="5932884" cy="1754326"/>
          </a:xfrm>
          <a:prstGeom prst="rect">
            <a:avLst/>
          </a:prstGeom>
        </p:spPr>
        <p:txBody>
          <a:bodyPr wrap="square">
            <a:spAutoFit/>
          </a:bodyPr>
          <a:lstStyle/>
          <a:p>
            <a:r>
              <a:rPr lang="ar-SA" b="1" dirty="0">
                <a:solidFill>
                  <a:srgbClr val="FF0000"/>
                </a:solidFill>
              </a:rPr>
              <a:t>اختر عامل من الجدول السابق بطريقة عشوائية، ثم احسب الاحتمالات التالية:</a:t>
            </a:r>
          </a:p>
          <a:p>
            <a:pPr>
              <a:buFont typeface="Arial" pitchFamily="34" charset="0"/>
              <a:buChar char="•"/>
            </a:pPr>
            <a:r>
              <a:rPr lang="ar-SA" dirty="0"/>
              <a:t>أن يكون أعزبا</a:t>
            </a:r>
          </a:p>
          <a:p>
            <a:pPr>
              <a:buFont typeface="Arial" pitchFamily="34" charset="0"/>
              <a:buChar char="•"/>
            </a:pPr>
            <a:r>
              <a:rPr lang="ar-SA" dirty="0"/>
              <a:t>أن يكون متزوجا</a:t>
            </a:r>
          </a:p>
          <a:p>
            <a:pPr>
              <a:buFont typeface="Arial" pitchFamily="34" charset="0"/>
              <a:buChar char="•"/>
            </a:pPr>
            <a:r>
              <a:rPr lang="ar-SA" dirty="0"/>
              <a:t>أن يكون من القسم الأول</a:t>
            </a:r>
          </a:p>
          <a:p>
            <a:pPr>
              <a:buFont typeface="Arial" pitchFamily="34" charset="0"/>
              <a:buChar char="•"/>
            </a:pPr>
            <a:r>
              <a:rPr lang="ar-SA" dirty="0"/>
              <a:t>أن يكون من القسم الأول أو الثاني</a:t>
            </a:r>
          </a:p>
          <a:p>
            <a:pPr>
              <a:buFont typeface="Arial" pitchFamily="34" charset="0"/>
              <a:buChar char="•"/>
            </a:pPr>
            <a:r>
              <a:rPr lang="ar-SA" dirty="0"/>
              <a:t>أن يكون من القسم الأول وأعزب</a:t>
            </a:r>
          </a:p>
        </p:txBody>
      </p:sp>
    </p:spTree>
  </p:cSld>
  <p:clrMapOvr>
    <a:masterClrMapping/>
  </p:clrMapOvr>
  <p:transition spd="slow"/>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10"/>
          <p:cNvSpPr>
            <a:spLocks noChangeArrowheads="1"/>
          </p:cNvSpPr>
          <p:nvPr/>
        </p:nvSpPr>
        <p:spPr bwMode="auto">
          <a:xfrm>
            <a:off x="0" y="3040063"/>
            <a:ext cx="184150" cy="368300"/>
          </a:xfrm>
          <a:prstGeom prst="rect">
            <a:avLst/>
          </a:prstGeom>
          <a:noFill/>
          <a:ln w="9525" algn="ctr">
            <a:noFill/>
            <a:miter lim="800000"/>
            <a:headEnd/>
            <a:tailEnd/>
          </a:ln>
        </p:spPr>
        <p:txBody>
          <a:bodyPr wrap="none" anchor="ctr">
            <a:spAutoFit/>
          </a:bodyPr>
          <a:lstStyle/>
          <a:p>
            <a:endParaRPr lang="ar-SA"/>
          </a:p>
        </p:txBody>
      </p:sp>
      <p:grpSp>
        <p:nvGrpSpPr>
          <p:cNvPr id="2" name="Group 1"/>
          <p:cNvGrpSpPr>
            <a:grpSpLocks/>
          </p:cNvGrpSpPr>
          <p:nvPr/>
        </p:nvGrpSpPr>
        <p:grpSpPr bwMode="auto">
          <a:xfrm>
            <a:off x="625475" y="1473200"/>
            <a:ext cx="8667750" cy="1436131"/>
            <a:chOff x="626004" y="949326"/>
            <a:chExt cx="8667750" cy="1436131"/>
          </a:xfrm>
        </p:grpSpPr>
        <p:sp>
          <p:nvSpPr>
            <p:cNvPr id="28687" name="Text Box 5"/>
            <p:cNvSpPr txBox="1">
              <a:spLocks noChangeArrowheads="1"/>
            </p:cNvSpPr>
            <p:nvPr/>
          </p:nvSpPr>
          <p:spPr bwMode="auto">
            <a:xfrm>
              <a:off x="626004" y="949326"/>
              <a:ext cx="8667750" cy="1200329"/>
            </a:xfrm>
            <a:prstGeom prst="rect">
              <a:avLst/>
            </a:prstGeom>
            <a:noFill/>
            <a:ln w="9525">
              <a:noFill/>
              <a:miter lim="800000"/>
              <a:headEnd/>
              <a:tailEnd/>
            </a:ln>
          </p:spPr>
          <p:txBody>
            <a:bodyPr>
              <a:spAutoFit/>
            </a:bodyPr>
            <a:lstStyle/>
            <a:p>
              <a:pPr algn="r" rtl="1"/>
              <a:r>
                <a:rPr lang="ar-SA" dirty="0" smtClean="0"/>
                <a:t>نفرض </a:t>
              </a:r>
              <a:r>
                <a:rPr lang="ar-SA" dirty="0"/>
                <a:t>أن الحادثة </a:t>
              </a:r>
              <a:r>
                <a:rPr lang="en-US" b="1" dirty="0">
                  <a:solidFill>
                    <a:srgbClr val="FF0000"/>
                  </a:solidFill>
                </a:rPr>
                <a:t>A</a:t>
              </a:r>
              <a:r>
                <a:rPr lang="ar-SA" dirty="0"/>
                <a:t> أن يكون </a:t>
              </a:r>
              <a:r>
                <a:rPr lang="ar-SA" b="1" dirty="0">
                  <a:solidFill>
                    <a:srgbClr val="FF0000"/>
                  </a:solidFill>
                </a:rPr>
                <a:t>العامل أعزب </a:t>
              </a:r>
              <a:r>
                <a:rPr lang="ar-SA" dirty="0"/>
                <a:t>أي </a:t>
              </a:r>
              <a:r>
                <a:rPr lang="en-US" dirty="0"/>
                <a:t>A</a:t>
              </a:r>
              <a:r>
                <a:rPr lang="ar-SA" dirty="0"/>
                <a:t> = {أن يكون العامل أعزب} فيكون </a:t>
              </a:r>
              <a:r>
                <a:rPr lang="ar-SA" dirty="0" smtClean="0"/>
                <a:t>الاحتمال </a:t>
              </a:r>
              <a:r>
                <a:rPr lang="ar-SA" dirty="0"/>
                <a:t>المطلوب:</a:t>
              </a:r>
            </a:p>
            <a:p>
              <a:pPr algn="r" rtl="1"/>
              <a:endParaRPr lang="ar-SA" dirty="0"/>
            </a:p>
            <a:p>
              <a:pPr algn="r" rtl="1"/>
              <a:r>
                <a:rPr lang="en-US" dirty="0"/>
                <a:t>                                                                   </a:t>
              </a:r>
              <a:r>
                <a:rPr lang="ar-SA" dirty="0"/>
                <a:t>  </a:t>
              </a:r>
              <a:r>
                <a:rPr lang="en-US" dirty="0"/>
                <a:t> </a:t>
              </a:r>
              <a:r>
                <a:rPr lang="en-US" b="1" dirty="0">
                  <a:solidFill>
                    <a:srgbClr val="FF0000"/>
                  </a:solidFill>
                </a:rPr>
                <a:t>P(A)</a:t>
              </a:r>
              <a:r>
                <a:rPr lang="en-US" dirty="0"/>
                <a:t>=                               = </a:t>
              </a:r>
              <a:r>
                <a:rPr lang="en-US" dirty="0" smtClean="0"/>
                <a:t>23/50</a:t>
              </a:r>
              <a:r>
                <a:rPr lang="en-US" dirty="0"/>
                <a:t>= 0.46</a:t>
              </a:r>
            </a:p>
            <a:p>
              <a:pPr algn="r" rtl="1"/>
              <a:endParaRPr lang="en-US" dirty="0"/>
            </a:p>
          </p:txBody>
        </p:sp>
        <p:sp>
          <p:nvSpPr>
            <p:cNvPr id="28688" name="Rectangle 7"/>
            <p:cNvSpPr>
              <a:spLocks noChangeArrowheads="1"/>
            </p:cNvSpPr>
            <p:nvPr/>
          </p:nvSpPr>
          <p:spPr bwMode="auto">
            <a:xfrm>
              <a:off x="1534055" y="1558925"/>
              <a:ext cx="1553630" cy="369332"/>
            </a:xfrm>
            <a:prstGeom prst="rect">
              <a:avLst/>
            </a:prstGeom>
            <a:noFill/>
            <a:ln w="9525">
              <a:noFill/>
              <a:miter lim="800000"/>
              <a:headEnd/>
              <a:tailEnd/>
            </a:ln>
          </p:spPr>
          <p:txBody>
            <a:bodyPr wrap="none">
              <a:spAutoFit/>
            </a:bodyPr>
            <a:lstStyle/>
            <a:p>
              <a:r>
                <a:rPr lang="ar-SA" dirty="0">
                  <a:solidFill>
                    <a:srgbClr val="003300"/>
                  </a:solidFill>
                </a:rPr>
                <a:t>عدد العمال العزاب</a:t>
              </a:r>
              <a:endParaRPr lang="en-US" dirty="0">
                <a:solidFill>
                  <a:srgbClr val="003300"/>
                </a:solidFill>
              </a:endParaRPr>
            </a:p>
          </p:txBody>
        </p:sp>
        <p:sp>
          <p:nvSpPr>
            <p:cNvPr id="28689" name="TextBox 8"/>
            <p:cNvSpPr txBox="1">
              <a:spLocks noChangeArrowheads="1"/>
            </p:cNvSpPr>
            <p:nvPr/>
          </p:nvSpPr>
          <p:spPr bwMode="auto">
            <a:xfrm>
              <a:off x="1616605" y="2016125"/>
              <a:ext cx="1412566" cy="369332"/>
            </a:xfrm>
            <a:prstGeom prst="rect">
              <a:avLst/>
            </a:prstGeom>
            <a:noFill/>
            <a:ln w="9525">
              <a:noFill/>
              <a:miter lim="800000"/>
              <a:headEnd/>
              <a:tailEnd/>
            </a:ln>
          </p:spPr>
          <p:txBody>
            <a:bodyPr wrap="none">
              <a:spAutoFit/>
            </a:bodyPr>
            <a:lstStyle/>
            <a:p>
              <a:r>
                <a:rPr lang="ar-SA" dirty="0"/>
                <a:t>عدد العمال الكلي</a:t>
              </a:r>
            </a:p>
          </p:txBody>
        </p:sp>
        <p:cxnSp>
          <p:nvCxnSpPr>
            <p:cNvPr id="28690" name="Straight Connector 10"/>
            <p:cNvCxnSpPr>
              <a:cxnSpLocks noChangeShapeType="1"/>
            </p:cNvCxnSpPr>
            <p:nvPr/>
          </p:nvCxnSpPr>
          <p:spPr bwMode="auto">
            <a:xfrm>
              <a:off x="1534054" y="1939925"/>
              <a:ext cx="1816100" cy="1588"/>
            </a:xfrm>
            <a:prstGeom prst="line">
              <a:avLst/>
            </a:prstGeom>
            <a:noFill/>
            <a:ln w="9525" algn="ctr">
              <a:solidFill>
                <a:schemeClr val="tx1"/>
              </a:solidFill>
              <a:round/>
              <a:headEnd/>
              <a:tailEnd/>
            </a:ln>
          </p:spPr>
        </p:cxnSp>
      </p:grpSp>
      <p:grpSp>
        <p:nvGrpSpPr>
          <p:cNvPr id="3" name="Group 2"/>
          <p:cNvGrpSpPr>
            <a:grpSpLocks/>
          </p:cNvGrpSpPr>
          <p:nvPr/>
        </p:nvGrpSpPr>
        <p:grpSpPr bwMode="auto">
          <a:xfrm>
            <a:off x="525463" y="3197225"/>
            <a:ext cx="8832850" cy="1200150"/>
            <a:chOff x="526256" y="2852555"/>
            <a:chExt cx="8832850" cy="1200150"/>
          </a:xfrm>
        </p:grpSpPr>
        <p:sp>
          <p:nvSpPr>
            <p:cNvPr id="28682" name="Rectangle 15"/>
            <p:cNvSpPr>
              <a:spLocks noChangeArrowheads="1"/>
            </p:cNvSpPr>
            <p:nvPr/>
          </p:nvSpPr>
          <p:spPr bwMode="auto">
            <a:xfrm>
              <a:off x="742950" y="3682484"/>
              <a:ext cx="184731" cy="369332"/>
            </a:xfrm>
            <a:prstGeom prst="rect">
              <a:avLst/>
            </a:prstGeom>
            <a:noFill/>
            <a:ln w="9525" algn="ctr">
              <a:noFill/>
              <a:miter lim="800000"/>
              <a:headEnd/>
              <a:tailEnd/>
            </a:ln>
          </p:spPr>
          <p:txBody>
            <a:bodyPr wrap="none" anchor="ctr">
              <a:spAutoFit/>
            </a:bodyPr>
            <a:lstStyle/>
            <a:p>
              <a:endParaRPr lang="ar-SA"/>
            </a:p>
          </p:txBody>
        </p:sp>
        <p:sp>
          <p:nvSpPr>
            <p:cNvPr id="28683" name="Text Box 5"/>
            <p:cNvSpPr txBox="1">
              <a:spLocks noChangeArrowheads="1"/>
            </p:cNvSpPr>
            <p:nvPr/>
          </p:nvSpPr>
          <p:spPr bwMode="auto">
            <a:xfrm>
              <a:off x="526256" y="2852555"/>
              <a:ext cx="8832850" cy="1200150"/>
            </a:xfrm>
            <a:prstGeom prst="rect">
              <a:avLst/>
            </a:prstGeom>
            <a:noFill/>
            <a:ln w="9525">
              <a:noFill/>
              <a:miter lim="800000"/>
              <a:headEnd/>
              <a:tailEnd/>
            </a:ln>
          </p:spPr>
          <p:txBody>
            <a:bodyPr>
              <a:spAutoFit/>
            </a:bodyPr>
            <a:lstStyle/>
            <a:p>
              <a:pPr algn="r" rtl="1"/>
              <a:r>
                <a:rPr lang="ar-SA"/>
                <a:t>نفرض أن الحادثة </a:t>
              </a:r>
              <a:r>
                <a:rPr lang="en-US" b="1">
                  <a:solidFill>
                    <a:srgbClr val="FF0000"/>
                  </a:solidFill>
                </a:rPr>
                <a:t>B</a:t>
              </a:r>
              <a:r>
                <a:rPr lang="ar-SA"/>
                <a:t> أن يكون </a:t>
              </a:r>
              <a:r>
                <a:rPr lang="ar-SA" b="1">
                  <a:solidFill>
                    <a:srgbClr val="FF0000"/>
                  </a:solidFill>
                </a:rPr>
                <a:t>العامل متزوج </a:t>
              </a:r>
              <a:r>
                <a:rPr lang="ar-SA"/>
                <a:t>أي أن  </a:t>
              </a:r>
              <a:r>
                <a:rPr lang="en-US"/>
                <a:t>B</a:t>
              </a:r>
              <a:r>
                <a:rPr lang="ar-SA"/>
                <a:t> = {أن يكون العامل متزوج} فيكون الإحتمال المطلوب:</a:t>
              </a:r>
            </a:p>
            <a:p>
              <a:pPr algn="r" rtl="1"/>
              <a:endParaRPr lang="ar-SA"/>
            </a:p>
            <a:p>
              <a:pPr algn="r" rtl="1"/>
              <a:r>
                <a:rPr lang="ar-SA"/>
                <a:t> </a:t>
              </a:r>
              <a:r>
                <a:rPr lang="en-US"/>
                <a:t>                                                                     </a:t>
              </a:r>
              <a:r>
                <a:rPr lang="ar-SA"/>
                <a:t> </a:t>
              </a:r>
              <a:r>
                <a:rPr lang="en-US" b="1">
                  <a:solidFill>
                    <a:srgbClr val="FF0000"/>
                  </a:solidFill>
                </a:rPr>
                <a:t>P(B)</a:t>
              </a:r>
              <a:r>
                <a:rPr lang="en-US"/>
                <a:t>=                               = 27/50= 0.54</a:t>
              </a:r>
            </a:p>
            <a:p>
              <a:pPr algn="r" rtl="1"/>
              <a:endParaRPr lang="en-US"/>
            </a:p>
          </p:txBody>
        </p:sp>
        <p:sp>
          <p:nvSpPr>
            <p:cNvPr id="28684" name="Rectangle 13"/>
            <p:cNvSpPr>
              <a:spLocks noChangeArrowheads="1"/>
            </p:cNvSpPr>
            <p:nvPr/>
          </p:nvSpPr>
          <p:spPr bwMode="auto">
            <a:xfrm>
              <a:off x="1516857" y="3203575"/>
              <a:ext cx="1795684" cy="369332"/>
            </a:xfrm>
            <a:prstGeom prst="rect">
              <a:avLst/>
            </a:prstGeom>
            <a:noFill/>
            <a:ln w="9525">
              <a:noFill/>
              <a:miter lim="800000"/>
              <a:headEnd/>
              <a:tailEnd/>
            </a:ln>
          </p:spPr>
          <p:txBody>
            <a:bodyPr wrap="none">
              <a:spAutoFit/>
            </a:bodyPr>
            <a:lstStyle/>
            <a:p>
              <a:r>
                <a:rPr lang="ar-SA">
                  <a:solidFill>
                    <a:srgbClr val="003300"/>
                  </a:solidFill>
                </a:rPr>
                <a:t>عدد العمال المتزوجين</a:t>
              </a:r>
              <a:endParaRPr lang="en-US">
                <a:solidFill>
                  <a:srgbClr val="003300"/>
                </a:solidFill>
              </a:endParaRPr>
            </a:p>
          </p:txBody>
        </p:sp>
        <p:sp>
          <p:nvSpPr>
            <p:cNvPr id="28685" name="TextBox 14"/>
            <p:cNvSpPr txBox="1">
              <a:spLocks noChangeArrowheads="1"/>
            </p:cNvSpPr>
            <p:nvPr/>
          </p:nvSpPr>
          <p:spPr bwMode="auto">
            <a:xfrm>
              <a:off x="1599407" y="3660775"/>
              <a:ext cx="1412566" cy="369332"/>
            </a:xfrm>
            <a:prstGeom prst="rect">
              <a:avLst/>
            </a:prstGeom>
            <a:noFill/>
            <a:ln w="9525">
              <a:noFill/>
              <a:miter lim="800000"/>
              <a:headEnd/>
              <a:tailEnd/>
            </a:ln>
          </p:spPr>
          <p:txBody>
            <a:bodyPr wrap="none">
              <a:spAutoFit/>
            </a:bodyPr>
            <a:lstStyle/>
            <a:p>
              <a:r>
                <a:rPr lang="ar-SA"/>
                <a:t>عدد العمال الكلي</a:t>
              </a:r>
            </a:p>
          </p:txBody>
        </p:sp>
        <p:cxnSp>
          <p:nvCxnSpPr>
            <p:cNvPr id="28686" name="Straight Connector 15"/>
            <p:cNvCxnSpPr>
              <a:cxnSpLocks noChangeShapeType="1"/>
            </p:cNvCxnSpPr>
            <p:nvPr/>
          </p:nvCxnSpPr>
          <p:spPr bwMode="auto">
            <a:xfrm>
              <a:off x="1516856" y="3584575"/>
              <a:ext cx="1816100" cy="1588"/>
            </a:xfrm>
            <a:prstGeom prst="line">
              <a:avLst/>
            </a:prstGeom>
            <a:noFill/>
            <a:ln w="9525" algn="ctr">
              <a:solidFill>
                <a:schemeClr val="tx1"/>
              </a:solidFill>
              <a:round/>
              <a:headEnd/>
              <a:tailEnd/>
            </a:ln>
          </p:spPr>
        </p:cxnSp>
      </p:grpSp>
      <p:grpSp>
        <p:nvGrpSpPr>
          <p:cNvPr id="4" name="Group 3"/>
          <p:cNvGrpSpPr>
            <a:grpSpLocks/>
          </p:cNvGrpSpPr>
          <p:nvPr/>
        </p:nvGrpSpPr>
        <p:grpSpPr bwMode="auto">
          <a:xfrm>
            <a:off x="590550" y="4610100"/>
            <a:ext cx="8832850" cy="1477963"/>
            <a:chOff x="589889" y="4460876"/>
            <a:chExt cx="8832850" cy="1477963"/>
          </a:xfrm>
        </p:grpSpPr>
        <p:sp>
          <p:nvSpPr>
            <p:cNvPr id="28678" name="Text Box 5"/>
            <p:cNvSpPr txBox="1">
              <a:spLocks noChangeArrowheads="1"/>
            </p:cNvSpPr>
            <p:nvPr/>
          </p:nvSpPr>
          <p:spPr bwMode="auto">
            <a:xfrm>
              <a:off x="589889" y="4460876"/>
              <a:ext cx="8832850" cy="1477963"/>
            </a:xfrm>
            <a:prstGeom prst="rect">
              <a:avLst/>
            </a:prstGeom>
            <a:noFill/>
            <a:ln w="9525">
              <a:noFill/>
              <a:miter lim="800000"/>
              <a:headEnd/>
              <a:tailEnd/>
            </a:ln>
          </p:spPr>
          <p:txBody>
            <a:bodyPr>
              <a:spAutoFit/>
            </a:bodyPr>
            <a:lstStyle/>
            <a:p>
              <a:pPr algn="r" rtl="1"/>
              <a:r>
                <a:rPr lang="ar-SA"/>
                <a:t>نفرض أن الحادثة  </a:t>
              </a:r>
              <a:r>
                <a:rPr lang="en-US" b="1">
                  <a:solidFill>
                    <a:srgbClr val="FF0000"/>
                  </a:solidFill>
                </a:rPr>
                <a:t>C</a:t>
              </a:r>
              <a:r>
                <a:rPr lang="ar-SA"/>
                <a:t> أن يكون </a:t>
              </a:r>
              <a:r>
                <a:rPr lang="ar-SA" b="1">
                  <a:solidFill>
                    <a:srgbClr val="FF0000"/>
                  </a:solidFill>
                </a:rPr>
                <a:t>العامل من القسم الأول </a:t>
              </a:r>
              <a:r>
                <a:rPr lang="ar-SA"/>
                <a:t>أي أن  </a:t>
              </a:r>
              <a:r>
                <a:rPr lang="en-US"/>
                <a:t>C</a:t>
              </a:r>
              <a:r>
                <a:rPr lang="ar-SA"/>
                <a:t> = {أن يكون العامل من القسم الأول} فيكون الإحتمال المطلوب:</a:t>
              </a:r>
            </a:p>
            <a:p>
              <a:pPr algn="r" rtl="1"/>
              <a:endParaRPr lang="ar-SA"/>
            </a:p>
            <a:p>
              <a:pPr algn="r" rtl="1"/>
              <a:r>
                <a:rPr lang="ar-SA"/>
                <a:t> </a:t>
              </a:r>
              <a:r>
                <a:rPr lang="en-US"/>
                <a:t>                                                                      </a:t>
              </a:r>
              <a:r>
                <a:rPr lang="ar-SA"/>
                <a:t> </a:t>
              </a:r>
              <a:r>
                <a:rPr lang="en-US" b="1">
                  <a:solidFill>
                    <a:srgbClr val="FF0000"/>
                  </a:solidFill>
                </a:rPr>
                <a:t>P(C)</a:t>
              </a:r>
              <a:r>
                <a:rPr lang="en-US"/>
                <a:t>=                               = 12/50= 0.24</a:t>
              </a:r>
            </a:p>
            <a:p>
              <a:pPr algn="r" rtl="1"/>
              <a:endParaRPr lang="en-US"/>
            </a:p>
          </p:txBody>
        </p:sp>
        <p:sp>
          <p:nvSpPr>
            <p:cNvPr id="28679" name="Rectangle 17"/>
            <p:cNvSpPr>
              <a:spLocks noChangeArrowheads="1"/>
            </p:cNvSpPr>
            <p:nvPr/>
          </p:nvSpPr>
          <p:spPr bwMode="auto">
            <a:xfrm>
              <a:off x="1497940" y="5070475"/>
              <a:ext cx="1786066" cy="369332"/>
            </a:xfrm>
            <a:prstGeom prst="rect">
              <a:avLst/>
            </a:prstGeom>
            <a:noFill/>
            <a:ln w="9525">
              <a:noFill/>
              <a:miter lim="800000"/>
              <a:headEnd/>
              <a:tailEnd/>
            </a:ln>
          </p:spPr>
          <p:txBody>
            <a:bodyPr wrap="none">
              <a:spAutoFit/>
            </a:bodyPr>
            <a:lstStyle/>
            <a:p>
              <a:r>
                <a:rPr lang="ar-SA">
                  <a:solidFill>
                    <a:srgbClr val="003300"/>
                  </a:solidFill>
                </a:rPr>
                <a:t>عدد عمال القسم الأول</a:t>
              </a:r>
              <a:endParaRPr lang="en-US">
                <a:solidFill>
                  <a:srgbClr val="003300"/>
                </a:solidFill>
              </a:endParaRPr>
            </a:p>
          </p:txBody>
        </p:sp>
        <p:sp>
          <p:nvSpPr>
            <p:cNvPr id="28680" name="TextBox 18"/>
            <p:cNvSpPr txBox="1">
              <a:spLocks noChangeArrowheads="1"/>
            </p:cNvSpPr>
            <p:nvPr/>
          </p:nvSpPr>
          <p:spPr bwMode="auto">
            <a:xfrm>
              <a:off x="1580490" y="5527675"/>
              <a:ext cx="1412566" cy="369332"/>
            </a:xfrm>
            <a:prstGeom prst="rect">
              <a:avLst/>
            </a:prstGeom>
            <a:noFill/>
            <a:ln w="9525">
              <a:noFill/>
              <a:miter lim="800000"/>
              <a:headEnd/>
              <a:tailEnd/>
            </a:ln>
          </p:spPr>
          <p:txBody>
            <a:bodyPr wrap="none">
              <a:spAutoFit/>
            </a:bodyPr>
            <a:lstStyle/>
            <a:p>
              <a:r>
                <a:rPr lang="ar-SA"/>
                <a:t>عدد العمال الكلي</a:t>
              </a:r>
            </a:p>
          </p:txBody>
        </p:sp>
        <p:cxnSp>
          <p:nvCxnSpPr>
            <p:cNvPr id="28681" name="Straight Connector 19"/>
            <p:cNvCxnSpPr>
              <a:cxnSpLocks noChangeShapeType="1"/>
            </p:cNvCxnSpPr>
            <p:nvPr/>
          </p:nvCxnSpPr>
          <p:spPr bwMode="auto">
            <a:xfrm>
              <a:off x="1497939" y="5451475"/>
              <a:ext cx="1816100" cy="1588"/>
            </a:xfrm>
            <a:prstGeom prst="line">
              <a:avLst/>
            </a:prstGeom>
            <a:noFill/>
            <a:ln w="9525" algn="ctr">
              <a:solidFill>
                <a:schemeClr val="tx1"/>
              </a:solidFill>
              <a:round/>
              <a:headEnd/>
              <a:tailEnd/>
            </a:ln>
          </p:spPr>
        </p:cxnSp>
      </p:grpSp>
      <p:sp>
        <p:nvSpPr>
          <p:cNvPr id="19" name="Slide Number Placeholder 18"/>
          <p:cNvSpPr>
            <a:spLocks noGrp="1"/>
          </p:cNvSpPr>
          <p:nvPr>
            <p:ph type="sldNum" sz="quarter" idx="10"/>
          </p:nvPr>
        </p:nvSpPr>
        <p:spPr/>
        <p:txBody>
          <a:bodyPr/>
          <a:lstStyle/>
          <a:p>
            <a:pPr>
              <a:defRPr/>
            </a:pPr>
            <a:fld id="{7B8EA862-7DD5-4A06-BDE1-DB7EC5FAA60C}" type="slidenum">
              <a:rPr lang="ar-SA" smtClean="0"/>
              <a:pPr>
                <a:defRPr/>
              </a:pPr>
              <a:t>9</a:t>
            </a:fld>
            <a:endParaRPr lang="en-US" dirty="0"/>
          </a:p>
        </p:txBody>
      </p:sp>
      <p:sp>
        <p:nvSpPr>
          <p:cNvPr id="5" name="Rectangle 4"/>
          <p:cNvSpPr/>
          <p:nvPr/>
        </p:nvSpPr>
        <p:spPr>
          <a:xfrm>
            <a:off x="8455627" y="692696"/>
            <a:ext cx="817853" cy="523220"/>
          </a:xfrm>
          <a:prstGeom prst="rect">
            <a:avLst/>
          </a:prstGeom>
        </p:spPr>
        <p:txBody>
          <a:bodyPr wrap="none">
            <a:spAutoFit/>
          </a:bodyPr>
          <a:lstStyle/>
          <a:p>
            <a:r>
              <a:rPr lang="ar-SA" sz="2800" b="1" u="sng" dirty="0">
                <a:solidFill>
                  <a:srgbClr val="FF0000"/>
                </a:solidFill>
                <a:effectLst>
                  <a:outerShdw blurRad="38100" dist="38100" dir="2700000" algn="tl">
                    <a:srgbClr val="000000">
                      <a:alpha val="43137"/>
                    </a:srgbClr>
                  </a:outerShdw>
                </a:effectLst>
              </a:rPr>
              <a:t>الحل:</a:t>
            </a:r>
          </a:p>
        </p:txBody>
      </p:sp>
    </p:spTree>
  </p:cSld>
  <p:clrMapOvr>
    <a:masterClrMapping/>
  </p:clrMapOvr>
  <p:transition spd="slow"/>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10"/>
          <p:cNvSpPr>
            <a:spLocks noChangeArrowheads="1"/>
          </p:cNvSpPr>
          <p:nvPr/>
        </p:nvSpPr>
        <p:spPr bwMode="auto">
          <a:xfrm>
            <a:off x="0" y="3040063"/>
            <a:ext cx="184150" cy="368300"/>
          </a:xfrm>
          <a:prstGeom prst="rect">
            <a:avLst/>
          </a:prstGeom>
          <a:noFill/>
          <a:ln w="9525" algn="ctr">
            <a:noFill/>
            <a:miter lim="800000"/>
            <a:headEnd/>
            <a:tailEnd/>
          </a:ln>
        </p:spPr>
        <p:txBody>
          <a:bodyPr wrap="none" anchor="ctr">
            <a:spAutoFit/>
          </a:bodyPr>
          <a:lstStyle/>
          <a:p>
            <a:endParaRPr lang="ar-SA"/>
          </a:p>
        </p:txBody>
      </p:sp>
      <p:grpSp>
        <p:nvGrpSpPr>
          <p:cNvPr id="2" name="Group 2"/>
          <p:cNvGrpSpPr>
            <a:grpSpLocks/>
          </p:cNvGrpSpPr>
          <p:nvPr/>
        </p:nvGrpSpPr>
        <p:grpSpPr bwMode="auto">
          <a:xfrm>
            <a:off x="742950" y="1649413"/>
            <a:ext cx="8832850" cy="1477962"/>
            <a:chOff x="742950" y="914401"/>
            <a:chExt cx="8832850" cy="1477963"/>
          </a:xfrm>
        </p:grpSpPr>
        <p:sp>
          <p:nvSpPr>
            <p:cNvPr id="29706" name="Text Box 5"/>
            <p:cNvSpPr txBox="1">
              <a:spLocks noChangeArrowheads="1"/>
            </p:cNvSpPr>
            <p:nvPr/>
          </p:nvSpPr>
          <p:spPr bwMode="auto">
            <a:xfrm>
              <a:off x="742950" y="914401"/>
              <a:ext cx="8832850" cy="1477963"/>
            </a:xfrm>
            <a:prstGeom prst="rect">
              <a:avLst/>
            </a:prstGeom>
            <a:noFill/>
            <a:ln w="9525">
              <a:noFill/>
              <a:miter lim="800000"/>
              <a:headEnd/>
              <a:tailEnd/>
            </a:ln>
          </p:spPr>
          <p:txBody>
            <a:bodyPr>
              <a:spAutoFit/>
            </a:bodyPr>
            <a:lstStyle/>
            <a:p>
              <a:pPr algn="r" rtl="1"/>
              <a:r>
                <a:rPr lang="ar-SA" dirty="0"/>
                <a:t>نفرض أن الحادثة  </a:t>
              </a:r>
              <a:r>
                <a:rPr lang="en-US" b="1" dirty="0">
                  <a:solidFill>
                    <a:srgbClr val="FF0000"/>
                  </a:solidFill>
                </a:rPr>
                <a:t>D</a:t>
              </a:r>
              <a:r>
                <a:rPr lang="ar-SA" dirty="0"/>
                <a:t> أن يكون </a:t>
              </a:r>
              <a:r>
                <a:rPr lang="ar-SA" b="1" dirty="0">
                  <a:solidFill>
                    <a:srgbClr val="FF0000"/>
                  </a:solidFill>
                </a:rPr>
                <a:t>العامل من القسم الأول أو الثاني </a:t>
              </a:r>
              <a:r>
                <a:rPr lang="ar-SA" dirty="0"/>
                <a:t>أي أن  </a:t>
              </a:r>
              <a:r>
                <a:rPr lang="en-US" dirty="0"/>
                <a:t>D</a:t>
              </a:r>
              <a:r>
                <a:rPr lang="ar-SA" dirty="0"/>
                <a:t> = {أن يكون العامل من القسم الأول أو الثاني} فيكون </a:t>
              </a:r>
              <a:r>
                <a:rPr lang="ar-SA" dirty="0" smtClean="0"/>
                <a:t>الاحتمال </a:t>
              </a:r>
              <a:r>
                <a:rPr lang="ar-SA" dirty="0"/>
                <a:t>المطلوب:</a:t>
              </a:r>
            </a:p>
            <a:p>
              <a:pPr algn="r" rtl="1"/>
              <a:endParaRPr lang="ar-SA" dirty="0"/>
            </a:p>
            <a:p>
              <a:pPr algn="r" rtl="1"/>
              <a:r>
                <a:rPr lang="en-US" dirty="0"/>
                <a:t>                                     </a:t>
              </a:r>
              <a:r>
                <a:rPr lang="ar-SA" dirty="0"/>
                <a:t>  </a:t>
              </a:r>
              <a:r>
                <a:rPr lang="en-US" b="1" dirty="0">
                  <a:solidFill>
                    <a:srgbClr val="FF0000"/>
                  </a:solidFill>
                </a:rPr>
                <a:t>P(D)</a:t>
              </a:r>
              <a:r>
                <a:rPr lang="en-US" dirty="0"/>
                <a:t>=                                           =  (12+22)/50=34/50= 0.68</a:t>
              </a:r>
            </a:p>
            <a:p>
              <a:pPr algn="r" rtl="1"/>
              <a:endParaRPr lang="en-US" dirty="0"/>
            </a:p>
          </p:txBody>
        </p:sp>
        <p:sp>
          <p:nvSpPr>
            <p:cNvPr id="29707" name="Rectangle 17"/>
            <p:cNvSpPr>
              <a:spLocks noChangeArrowheads="1"/>
            </p:cNvSpPr>
            <p:nvPr/>
          </p:nvSpPr>
          <p:spPr bwMode="auto">
            <a:xfrm>
              <a:off x="1651000" y="1524000"/>
              <a:ext cx="2459328" cy="369332"/>
            </a:xfrm>
            <a:prstGeom prst="rect">
              <a:avLst/>
            </a:prstGeom>
            <a:noFill/>
            <a:ln w="9525">
              <a:noFill/>
              <a:miter lim="800000"/>
              <a:headEnd/>
              <a:tailEnd/>
            </a:ln>
          </p:spPr>
          <p:txBody>
            <a:bodyPr wrap="none">
              <a:spAutoFit/>
            </a:bodyPr>
            <a:lstStyle/>
            <a:p>
              <a:pPr algn="r" rtl="1"/>
              <a:r>
                <a:rPr lang="ar-SA">
                  <a:solidFill>
                    <a:srgbClr val="003300"/>
                  </a:solidFill>
                </a:rPr>
                <a:t>عدد عمال القسم الأول أو الثاني</a:t>
              </a:r>
              <a:endParaRPr lang="en-US">
                <a:solidFill>
                  <a:srgbClr val="003300"/>
                </a:solidFill>
              </a:endParaRPr>
            </a:p>
          </p:txBody>
        </p:sp>
        <p:sp>
          <p:nvSpPr>
            <p:cNvPr id="29708" name="TextBox 18"/>
            <p:cNvSpPr txBox="1">
              <a:spLocks noChangeArrowheads="1"/>
            </p:cNvSpPr>
            <p:nvPr/>
          </p:nvSpPr>
          <p:spPr bwMode="auto">
            <a:xfrm>
              <a:off x="2211652" y="1981200"/>
              <a:ext cx="1412566" cy="369332"/>
            </a:xfrm>
            <a:prstGeom prst="rect">
              <a:avLst/>
            </a:prstGeom>
            <a:noFill/>
            <a:ln w="9525">
              <a:noFill/>
              <a:miter lim="800000"/>
              <a:headEnd/>
              <a:tailEnd/>
            </a:ln>
          </p:spPr>
          <p:txBody>
            <a:bodyPr wrap="none">
              <a:spAutoFit/>
            </a:bodyPr>
            <a:lstStyle/>
            <a:p>
              <a:pPr algn="r" rtl="1"/>
              <a:r>
                <a:rPr lang="ar-SA"/>
                <a:t>عدد العمال الكلي</a:t>
              </a:r>
            </a:p>
          </p:txBody>
        </p:sp>
        <p:cxnSp>
          <p:nvCxnSpPr>
            <p:cNvPr id="29709" name="Straight Connector 19"/>
            <p:cNvCxnSpPr>
              <a:cxnSpLocks noChangeShapeType="1"/>
            </p:cNvCxnSpPr>
            <p:nvPr/>
          </p:nvCxnSpPr>
          <p:spPr bwMode="auto">
            <a:xfrm>
              <a:off x="1651000" y="1905000"/>
              <a:ext cx="2641600" cy="1588"/>
            </a:xfrm>
            <a:prstGeom prst="line">
              <a:avLst/>
            </a:prstGeom>
            <a:noFill/>
            <a:ln w="9525" algn="ctr">
              <a:solidFill>
                <a:schemeClr val="tx1"/>
              </a:solidFill>
              <a:round/>
              <a:headEnd/>
              <a:tailEnd/>
            </a:ln>
          </p:spPr>
        </p:cxnSp>
      </p:grpSp>
      <p:grpSp>
        <p:nvGrpSpPr>
          <p:cNvPr id="3" name="Group 1"/>
          <p:cNvGrpSpPr>
            <a:grpSpLocks/>
          </p:cNvGrpSpPr>
          <p:nvPr/>
        </p:nvGrpSpPr>
        <p:grpSpPr bwMode="auto">
          <a:xfrm>
            <a:off x="704528" y="3284984"/>
            <a:ext cx="8832850" cy="1477963"/>
            <a:chOff x="702246" y="3099173"/>
            <a:chExt cx="8832850" cy="1477963"/>
          </a:xfrm>
        </p:grpSpPr>
        <p:sp>
          <p:nvSpPr>
            <p:cNvPr id="29701" name="Rectangle 15"/>
            <p:cNvSpPr>
              <a:spLocks noChangeArrowheads="1"/>
            </p:cNvSpPr>
            <p:nvPr/>
          </p:nvSpPr>
          <p:spPr bwMode="auto">
            <a:xfrm>
              <a:off x="742950" y="3682484"/>
              <a:ext cx="184731" cy="369332"/>
            </a:xfrm>
            <a:prstGeom prst="rect">
              <a:avLst/>
            </a:prstGeom>
            <a:noFill/>
            <a:ln w="9525" algn="ctr">
              <a:noFill/>
              <a:miter lim="800000"/>
              <a:headEnd/>
              <a:tailEnd/>
            </a:ln>
          </p:spPr>
          <p:txBody>
            <a:bodyPr wrap="none" anchor="ctr">
              <a:spAutoFit/>
            </a:bodyPr>
            <a:lstStyle/>
            <a:p>
              <a:endParaRPr lang="ar-SA"/>
            </a:p>
          </p:txBody>
        </p:sp>
        <p:sp>
          <p:nvSpPr>
            <p:cNvPr id="29702" name="Text Box 5"/>
            <p:cNvSpPr txBox="1">
              <a:spLocks noChangeArrowheads="1"/>
            </p:cNvSpPr>
            <p:nvPr/>
          </p:nvSpPr>
          <p:spPr bwMode="auto">
            <a:xfrm>
              <a:off x="702246" y="3099173"/>
              <a:ext cx="8832850" cy="1477963"/>
            </a:xfrm>
            <a:prstGeom prst="rect">
              <a:avLst/>
            </a:prstGeom>
            <a:noFill/>
            <a:ln w="9525">
              <a:noFill/>
              <a:miter lim="800000"/>
              <a:headEnd/>
              <a:tailEnd/>
            </a:ln>
          </p:spPr>
          <p:txBody>
            <a:bodyPr>
              <a:spAutoFit/>
            </a:bodyPr>
            <a:lstStyle/>
            <a:p>
              <a:pPr algn="r" rtl="1"/>
              <a:r>
                <a:rPr lang="ar-SA" dirty="0"/>
                <a:t>نفرض أن الحادثة  </a:t>
              </a:r>
              <a:r>
                <a:rPr lang="en-US" b="1" dirty="0">
                  <a:solidFill>
                    <a:srgbClr val="FF0000"/>
                  </a:solidFill>
                </a:rPr>
                <a:t>E</a:t>
              </a:r>
              <a:r>
                <a:rPr lang="ar-SA" dirty="0"/>
                <a:t> أن يكون </a:t>
              </a:r>
              <a:r>
                <a:rPr lang="ar-SA" b="1" dirty="0">
                  <a:solidFill>
                    <a:srgbClr val="FF0000"/>
                  </a:solidFill>
                </a:rPr>
                <a:t>العامل من القسم الأول و أعزب </a:t>
              </a:r>
              <a:r>
                <a:rPr lang="ar-SA" dirty="0"/>
                <a:t>أي أن  </a:t>
              </a:r>
              <a:r>
                <a:rPr lang="en-US" dirty="0"/>
                <a:t>E</a:t>
              </a:r>
              <a:r>
                <a:rPr lang="ar-SA" dirty="0"/>
                <a:t> = {أن يكون العامل من القسم الأول وأعزب} فيكون </a:t>
              </a:r>
              <a:r>
                <a:rPr lang="ar-SA" dirty="0" smtClean="0"/>
                <a:t>الاحتمال </a:t>
              </a:r>
              <a:r>
                <a:rPr lang="ar-SA" dirty="0"/>
                <a:t>المطلوب:</a:t>
              </a:r>
            </a:p>
            <a:p>
              <a:pPr algn="r" rtl="1"/>
              <a:endParaRPr lang="ar-SA" dirty="0"/>
            </a:p>
            <a:p>
              <a:pPr algn="r" rtl="1"/>
              <a:r>
                <a:rPr lang="ar-SA" dirty="0"/>
                <a:t> </a:t>
              </a:r>
              <a:r>
                <a:rPr lang="en-US" dirty="0"/>
                <a:t>                                                            </a:t>
              </a:r>
              <a:r>
                <a:rPr lang="ar-SA" dirty="0"/>
                <a:t> </a:t>
              </a:r>
              <a:r>
                <a:rPr lang="en-US" b="1" dirty="0">
                  <a:solidFill>
                    <a:srgbClr val="FF0000"/>
                  </a:solidFill>
                </a:rPr>
                <a:t>P(E)</a:t>
              </a:r>
              <a:r>
                <a:rPr lang="en-US" dirty="0"/>
                <a:t>=                                           </a:t>
              </a:r>
              <a:r>
                <a:rPr lang="en-US" dirty="0" smtClean="0"/>
                <a:t>  =  </a:t>
              </a:r>
              <a:r>
                <a:rPr lang="en-US" dirty="0"/>
                <a:t>5/50= 0.1</a:t>
              </a:r>
            </a:p>
            <a:p>
              <a:pPr algn="r" rtl="1"/>
              <a:endParaRPr lang="en-US" dirty="0"/>
            </a:p>
          </p:txBody>
        </p:sp>
        <p:sp>
          <p:nvSpPr>
            <p:cNvPr id="29703" name="Rectangle 26"/>
            <p:cNvSpPr>
              <a:spLocks noChangeArrowheads="1"/>
            </p:cNvSpPr>
            <p:nvPr/>
          </p:nvSpPr>
          <p:spPr bwMode="auto">
            <a:xfrm>
              <a:off x="1733551" y="3733800"/>
              <a:ext cx="2396810" cy="369332"/>
            </a:xfrm>
            <a:prstGeom prst="rect">
              <a:avLst/>
            </a:prstGeom>
            <a:noFill/>
            <a:ln w="9525">
              <a:noFill/>
              <a:miter lim="800000"/>
              <a:headEnd/>
              <a:tailEnd/>
            </a:ln>
          </p:spPr>
          <p:txBody>
            <a:bodyPr wrap="none">
              <a:spAutoFit/>
            </a:bodyPr>
            <a:lstStyle/>
            <a:p>
              <a:r>
                <a:rPr lang="ar-SA">
                  <a:solidFill>
                    <a:srgbClr val="003300"/>
                  </a:solidFill>
                </a:rPr>
                <a:t>عدد عمال القسم الأول وعزاب</a:t>
              </a:r>
              <a:endParaRPr lang="en-US">
                <a:solidFill>
                  <a:srgbClr val="003300"/>
                </a:solidFill>
              </a:endParaRPr>
            </a:p>
          </p:txBody>
        </p:sp>
        <p:sp>
          <p:nvSpPr>
            <p:cNvPr id="29704" name="TextBox 27"/>
            <p:cNvSpPr txBox="1">
              <a:spLocks noChangeArrowheads="1"/>
            </p:cNvSpPr>
            <p:nvPr/>
          </p:nvSpPr>
          <p:spPr bwMode="auto">
            <a:xfrm>
              <a:off x="2294202" y="4191000"/>
              <a:ext cx="1412566" cy="369332"/>
            </a:xfrm>
            <a:prstGeom prst="rect">
              <a:avLst/>
            </a:prstGeom>
            <a:noFill/>
            <a:ln w="9525">
              <a:noFill/>
              <a:miter lim="800000"/>
              <a:headEnd/>
              <a:tailEnd/>
            </a:ln>
          </p:spPr>
          <p:txBody>
            <a:bodyPr wrap="none">
              <a:spAutoFit/>
            </a:bodyPr>
            <a:lstStyle/>
            <a:p>
              <a:r>
                <a:rPr lang="ar-SA"/>
                <a:t>عدد العمال الكلي</a:t>
              </a:r>
            </a:p>
          </p:txBody>
        </p:sp>
        <p:cxnSp>
          <p:nvCxnSpPr>
            <p:cNvPr id="29705" name="Straight Connector 28"/>
            <p:cNvCxnSpPr>
              <a:cxnSpLocks noChangeShapeType="1"/>
            </p:cNvCxnSpPr>
            <p:nvPr/>
          </p:nvCxnSpPr>
          <p:spPr bwMode="auto">
            <a:xfrm>
              <a:off x="1733550" y="4114800"/>
              <a:ext cx="2641600" cy="1588"/>
            </a:xfrm>
            <a:prstGeom prst="line">
              <a:avLst/>
            </a:prstGeom>
            <a:noFill/>
            <a:ln w="9525" algn="ctr">
              <a:solidFill>
                <a:schemeClr val="tx1"/>
              </a:solidFill>
              <a:round/>
              <a:headEnd/>
              <a:tailEnd/>
            </a:ln>
          </p:spPr>
        </p:cxnSp>
      </p:grpSp>
      <p:sp>
        <p:nvSpPr>
          <p:cNvPr id="14" name="Slide Number Placeholder 13"/>
          <p:cNvSpPr>
            <a:spLocks noGrp="1"/>
          </p:cNvSpPr>
          <p:nvPr>
            <p:ph type="sldNum" sz="quarter" idx="10"/>
          </p:nvPr>
        </p:nvSpPr>
        <p:spPr/>
        <p:txBody>
          <a:bodyPr/>
          <a:lstStyle/>
          <a:p>
            <a:pPr>
              <a:defRPr/>
            </a:pPr>
            <a:fld id="{7B8EA862-7DD5-4A06-BDE1-DB7EC5FAA60C}" type="slidenum">
              <a:rPr lang="ar-SA" smtClean="0"/>
              <a:pPr>
                <a:defRPr/>
              </a:pPr>
              <a:t>10</a:t>
            </a:fld>
            <a:endParaRPr lang="en-US" dirty="0"/>
          </a:p>
        </p:txBody>
      </p:sp>
      <p:sp>
        <p:nvSpPr>
          <p:cNvPr id="4" name="Rectangle 3"/>
          <p:cNvSpPr/>
          <p:nvPr/>
        </p:nvSpPr>
        <p:spPr>
          <a:xfrm>
            <a:off x="7709507" y="692696"/>
            <a:ext cx="1366080" cy="523220"/>
          </a:xfrm>
          <a:prstGeom prst="rect">
            <a:avLst/>
          </a:prstGeom>
        </p:spPr>
        <p:txBody>
          <a:bodyPr wrap="none">
            <a:spAutoFit/>
          </a:bodyPr>
          <a:lstStyle/>
          <a:p>
            <a:r>
              <a:rPr lang="ar-EG" sz="2800" b="1" u="sng" dirty="0" smtClean="0">
                <a:solidFill>
                  <a:srgbClr val="FF0000"/>
                </a:solidFill>
                <a:effectLst>
                  <a:outerShdw blurRad="38100" dist="38100" dir="2700000" algn="tl">
                    <a:srgbClr val="000000">
                      <a:alpha val="43137"/>
                    </a:srgbClr>
                  </a:outerShdw>
                </a:effectLst>
              </a:rPr>
              <a:t>تابع </a:t>
            </a:r>
            <a:r>
              <a:rPr lang="ar-SA" sz="2800" b="1" u="sng" dirty="0" smtClean="0">
                <a:solidFill>
                  <a:srgbClr val="FF0000"/>
                </a:solidFill>
                <a:effectLst>
                  <a:outerShdw blurRad="38100" dist="38100" dir="2700000" algn="tl">
                    <a:srgbClr val="000000">
                      <a:alpha val="43137"/>
                    </a:srgbClr>
                  </a:outerShdw>
                </a:effectLst>
              </a:rPr>
              <a:t>الحل</a:t>
            </a:r>
            <a:r>
              <a:rPr lang="ar-SA" sz="2800" b="1" u="sng" dirty="0">
                <a:solidFill>
                  <a:srgbClr val="FF0000"/>
                </a:solidFill>
                <a:effectLst>
                  <a:outerShdw blurRad="38100" dist="38100" dir="2700000" algn="tl">
                    <a:srgbClr val="000000">
                      <a:alpha val="43137"/>
                    </a:srgbClr>
                  </a:outerShdw>
                </a:effectLst>
              </a:rPr>
              <a:t>:</a:t>
            </a:r>
          </a:p>
        </p:txBody>
      </p:sp>
    </p:spTree>
  </p:cSld>
  <p:clrMapOvr>
    <a:masterClrMapping/>
  </p:clrMapOvr>
  <p:transition spd="slow"/>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ext Box 4"/>
          <p:cNvSpPr txBox="1">
            <a:spLocks noChangeArrowheads="1"/>
          </p:cNvSpPr>
          <p:nvPr/>
        </p:nvSpPr>
        <p:spPr bwMode="auto">
          <a:xfrm>
            <a:off x="4191000" y="457200"/>
            <a:ext cx="1898650" cy="457200"/>
          </a:xfrm>
          <a:prstGeom prst="rect">
            <a:avLst/>
          </a:prstGeom>
          <a:noFill/>
          <a:ln w="9525">
            <a:noFill/>
            <a:miter lim="800000"/>
            <a:headEnd/>
            <a:tailEnd/>
          </a:ln>
        </p:spPr>
        <p:txBody>
          <a:bodyPr>
            <a:spAutoFit/>
          </a:bodyPr>
          <a:lstStyle/>
          <a:p>
            <a:pPr algn="ctr">
              <a:spcBef>
                <a:spcPct val="50000"/>
              </a:spcBef>
            </a:pPr>
            <a:r>
              <a:rPr lang="ar-SA" sz="2400" b="1">
                <a:solidFill>
                  <a:srgbClr val="CC3300"/>
                </a:solidFill>
              </a:rPr>
              <a:t>جمع الاحتمالات</a:t>
            </a:r>
            <a:endParaRPr lang="en-US" sz="2400" b="1">
              <a:solidFill>
                <a:srgbClr val="CC3300"/>
              </a:solidFill>
            </a:endParaRPr>
          </a:p>
        </p:txBody>
      </p:sp>
      <p:sp>
        <p:nvSpPr>
          <p:cNvPr id="30723" name="Text Box 5"/>
          <p:cNvSpPr txBox="1">
            <a:spLocks noChangeArrowheads="1"/>
          </p:cNvSpPr>
          <p:nvPr/>
        </p:nvSpPr>
        <p:spPr bwMode="auto">
          <a:xfrm>
            <a:off x="660400" y="1752600"/>
            <a:ext cx="8420100" cy="1200150"/>
          </a:xfrm>
          <a:prstGeom prst="rect">
            <a:avLst/>
          </a:prstGeom>
          <a:noFill/>
          <a:ln w="9525">
            <a:noFill/>
            <a:miter lim="800000"/>
            <a:headEnd/>
            <a:tailEnd/>
          </a:ln>
        </p:spPr>
        <p:txBody>
          <a:bodyPr>
            <a:spAutoFit/>
          </a:bodyPr>
          <a:lstStyle/>
          <a:p>
            <a:pPr marL="342900" indent="-342900" algn="r" rtl="1"/>
            <a:r>
              <a:rPr lang="ar-SA" b="1" u="sng" dirty="0">
                <a:solidFill>
                  <a:srgbClr val="FF0000"/>
                </a:solidFill>
              </a:rPr>
              <a:t>أ- في حالة كون الحوادث متنافية </a:t>
            </a:r>
            <a:endParaRPr lang="ar-SA" dirty="0">
              <a:solidFill>
                <a:srgbClr val="FF0000"/>
              </a:solidFill>
            </a:endParaRPr>
          </a:p>
          <a:p>
            <a:pPr marL="342900" indent="-342900" algn="r" rtl="1"/>
            <a:r>
              <a:rPr lang="ar-SA" dirty="0"/>
              <a:t>إذا كانت الحوادث </a:t>
            </a:r>
            <a:r>
              <a:rPr lang="en-US" dirty="0"/>
              <a:t>A3 , A2 , A1</a:t>
            </a:r>
            <a:r>
              <a:rPr lang="ar-JO" dirty="0"/>
              <a:t> .... </a:t>
            </a:r>
            <a:r>
              <a:rPr lang="ar-SA" dirty="0"/>
              <a:t>حوادث متنافية بمعنى أن حدوث أحـدها يـؤدي </a:t>
            </a:r>
            <a:r>
              <a:rPr lang="ar-SA" dirty="0" smtClean="0"/>
              <a:t>إلى </a:t>
            </a:r>
            <a:r>
              <a:rPr lang="ar-SA" dirty="0"/>
              <a:t>استحالة حدوث أي من الحوادث الأخرى وبالتالي فإن احتمال حدوث هذه الحوادث معاً يكون معدوماً فإن </a:t>
            </a:r>
            <a:endParaRPr lang="ar-SA" b="1" dirty="0"/>
          </a:p>
          <a:p>
            <a:pPr marL="342900" indent="-342900" algn="ctr" rtl="1"/>
            <a:r>
              <a:rPr lang="ar-SA" b="1" dirty="0">
                <a:solidFill>
                  <a:srgbClr val="CC3300"/>
                </a:solidFill>
              </a:rPr>
              <a:t>احتمال وقوع أي حادث من الحوادث المتنافية يساوي مجموع احتمالات وقوع هذه الحوادث</a:t>
            </a:r>
            <a:endParaRPr lang="en-US" dirty="0">
              <a:solidFill>
                <a:srgbClr val="CC3300"/>
              </a:solidFill>
            </a:endParaRPr>
          </a:p>
        </p:txBody>
      </p:sp>
      <p:sp>
        <p:nvSpPr>
          <p:cNvPr id="30724" name="Text Box 6"/>
          <p:cNvSpPr txBox="1">
            <a:spLocks noChangeArrowheads="1"/>
          </p:cNvSpPr>
          <p:nvPr/>
        </p:nvSpPr>
        <p:spPr bwMode="auto">
          <a:xfrm>
            <a:off x="4787900" y="3581400"/>
            <a:ext cx="3898900" cy="2032000"/>
          </a:xfrm>
          <a:prstGeom prst="rect">
            <a:avLst/>
          </a:prstGeom>
          <a:noFill/>
          <a:ln w="9525">
            <a:noFill/>
            <a:miter lim="800000"/>
            <a:headEnd/>
            <a:tailEnd/>
          </a:ln>
        </p:spPr>
        <p:txBody>
          <a:bodyPr wrap="none">
            <a:spAutoFit/>
          </a:bodyPr>
          <a:lstStyle/>
          <a:p>
            <a:pPr algn="r" rtl="1"/>
            <a:r>
              <a:rPr lang="ar-SA" dirty="0"/>
              <a:t>فإذا كان </a:t>
            </a:r>
            <a:r>
              <a:rPr lang="en-US" dirty="0"/>
              <a:t>B</a:t>
            </a:r>
            <a:r>
              <a:rPr lang="ar-SA" dirty="0"/>
              <a:t> ، </a:t>
            </a:r>
            <a:r>
              <a:rPr lang="en-US" dirty="0"/>
              <a:t>A</a:t>
            </a:r>
            <a:r>
              <a:rPr lang="ar-SA" dirty="0"/>
              <a:t> حادثين متنافيين كما في الشكل (1)</a:t>
            </a:r>
            <a:endParaRPr lang="ar-SA" b="1" dirty="0"/>
          </a:p>
          <a:p>
            <a:pPr algn="r" rtl="1"/>
            <a:r>
              <a:rPr lang="en-US" dirty="0"/>
              <a:t/>
            </a:r>
            <a:br>
              <a:rPr lang="en-US" dirty="0"/>
            </a:br>
            <a:r>
              <a:rPr lang="ar-SA" dirty="0"/>
              <a:t>فإن </a:t>
            </a:r>
            <a:r>
              <a:rPr lang="en-US" dirty="0"/>
              <a:t>= P(A) + P(B)</a:t>
            </a:r>
            <a:r>
              <a:rPr lang="ar-JO" dirty="0"/>
              <a:t> (</a:t>
            </a:r>
            <a:r>
              <a:rPr lang="en-US" dirty="0"/>
              <a:t>B</a:t>
            </a:r>
            <a:r>
              <a:rPr lang="ar-SA" dirty="0"/>
              <a:t> أو </a:t>
            </a:r>
            <a:r>
              <a:rPr lang="en-US" dirty="0"/>
              <a:t>A</a:t>
            </a:r>
            <a:r>
              <a:rPr lang="ar-JO" dirty="0"/>
              <a:t>) </a:t>
            </a:r>
            <a:r>
              <a:rPr lang="en-US" dirty="0"/>
              <a:t>P</a:t>
            </a:r>
            <a:endParaRPr lang="ar-JO" dirty="0"/>
          </a:p>
          <a:p>
            <a:pPr algn="r" rtl="1"/>
            <a:r>
              <a:rPr lang="ar-SA" dirty="0"/>
              <a:t>يرمز أيضاً لاحتمال وقوع أحد الحادثين بالرمز </a:t>
            </a:r>
            <a:endParaRPr lang="ar-SA" b="1" dirty="0"/>
          </a:p>
          <a:p>
            <a:pPr algn="r" rtl="1"/>
            <a:r>
              <a:rPr lang="ar-SA" b="1" dirty="0"/>
              <a:t>حوادث متنافية</a:t>
            </a:r>
            <a:endParaRPr lang="en-US" dirty="0"/>
          </a:p>
          <a:p>
            <a:pPr algn="r" rtl="1"/>
            <a:r>
              <a:rPr lang="en-US" dirty="0"/>
              <a:t>P (AUB) = P (A) + P (B)</a:t>
            </a:r>
          </a:p>
          <a:p>
            <a:pPr algn="r" rtl="1"/>
            <a:endParaRPr lang="en-US" dirty="0"/>
          </a:p>
        </p:txBody>
      </p:sp>
      <p:sp>
        <p:nvSpPr>
          <p:cNvPr id="30725" name="Text Box 7"/>
          <p:cNvSpPr txBox="1">
            <a:spLocks noChangeArrowheads="1"/>
          </p:cNvSpPr>
          <p:nvPr/>
        </p:nvSpPr>
        <p:spPr bwMode="auto">
          <a:xfrm>
            <a:off x="2063750" y="3505200"/>
            <a:ext cx="1238250" cy="381000"/>
          </a:xfrm>
          <a:prstGeom prst="rect">
            <a:avLst/>
          </a:prstGeom>
          <a:noFill/>
          <a:ln w="9525">
            <a:noFill/>
            <a:miter lim="800000"/>
            <a:headEnd/>
            <a:tailEnd/>
          </a:ln>
        </p:spPr>
        <p:txBody>
          <a:bodyPr>
            <a:spAutoFit/>
          </a:bodyPr>
          <a:lstStyle/>
          <a:p>
            <a:pPr>
              <a:spcBef>
                <a:spcPct val="50000"/>
              </a:spcBef>
            </a:pPr>
            <a:r>
              <a:rPr lang="ar-SA" b="1"/>
              <a:t>الشكل (1)</a:t>
            </a:r>
            <a:endParaRPr lang="en-US" b="1"/>
          </a:p>
        </p:txBody>
      </p:sp>
      <p:sp>
        <p:nvSpPr>
          <p:cNvPr id="30726" name="Text Box 8"/>
          <p:cNvSpPr txBox="1">
            <a:spLocks noChangeArrowheads="1"/>
          </p:cNvSpPr>
          <p:nvPr/>
        </p:nvSpPr>
        <p:spPr bwMode="auto">
          <a:xfrm>
            <a:off x="1568450" y="4114800"/>
            <a:ext cx="2352675" cy="1371600"/>
          </a:xfrm>
          <a:prstGeom prst="rect">
            <a:avLst/>
          </a:prstGeom>
          <a:solidFill>
            <a:srgbClr val="FFFFFF"/>
          </a:solidFill>
          <a:ln w="9525">
            <a:solidFill>
              <a:srgbClr val="000000"/>
            </a:solidFill>
            <a:miter lim="800000"/>
            <a:headEnd/>
            <a:tailEnd/>
          </a:ln>
        </p:spPr>
        <p:txBody>
          <a:bodyPr/>
          <a:lstStyle/>
          <a:p>
            <a:r>
              <a:rPr lang="en-US" sz="1500" b="1">
                <a:latin typeface="Times New Roman" pitchFamily="18" charset="0"/>
              </a:rPr>
              <a:t>s</a:t>
            </a:r>
            <a:endParaRPr lang="en-US"/>
          </a:p>
        </p:txBody>
      </p:sp>
      <p:sp>
        <p:nvSpPr>
          <p:cNvPr id="30727" name="Oval 9"/>
          <p:cNvSpPr>
            <a:spLocks noChangeArrowheads="1"/>
          </p:cNvSpPr>
          <p:nvPr/>
        </p:nvSpPr>
        <p:spPr bwMode="auto">
          <a:xfrm>
            <a:off x="1816100" y="4572000"/>
            <a:ext cx="742950" cy="609600"/>
          </a:xfrm>
          <a:prstGeom prst="ellipse">
            <a:avLst/>
          </a:prstGeom>
          <a:solidFill>
            <a:srgbClr val="FFFFFF"/>
          </a:solidFill>
          <a:ln w="12700">
            <a:solidFill>
              <a:srgbClr val="000000"/>
            </a:solidFill>
            <a:round/>
            <a:headEnd/>
            <a:tailEnd/>
          </a:ln>
        </p:spPr>
        <p:txBody>
          <a:bodyPr/>
          <a:lstStyle/>
          <a:p>
            <a:endParaRPr lang="ar-SA"/>
          </a:p>
        </p:txBody>
      </p:sp>
      <p:sp>
        <p:nvSpPr>
          <p:cNvPr id="30728" name="Oval 10"/>
          <p:cNvSpPr>
            <a:spLocks noChangeArrowheads="1"/>
          </p:cNvSpPr>
          <p:nvPr/>
        </p:nvSpPr>
        <p:spPr bwMode="auto">
          <a:xfrm>
            <a:off x="2971800" y="4572000"/>
            <a:ext cx="742950" cy="609600"/>
          </a:xfrm>
          <a:prstGeom prst="ellipse">
            <a:avLst/>
          </a:prstGeom>
          <a:solidFill>
            <a:srgbClr val="FFFFFF"/>
          </a:solidFill>
          <a:ln w="12700">
            <a:solidFill>
              <a:srgbClr val="000000"/>
            </a:solidFill>
            <a:round/>
            <a:headEnd/>
            <a:tailEnd/>
          </a:ln>
        </p:spPr>
        <p:txBody>
          <a:bodyPr/>
          <a:lstStyle/>
          <a:p>
            <a:endParaRPr lang="ar-SA"/>
          </a:p>
        </p:txBody>
      </p:sp>
      <p:sp>
        <p:nvSpPr>
          <p:cNvPr id="30729" name="Rectangle 11"/>
          <p:cNvSpPr>
            <a:spLocks noChangeArrowheads="1"/>
          </p:cNvSpPr>
          <p:nvPr/>
        </p:nvSpPr>
        <p:spPr bwMode="auto">
          <a:xfrm>
            <a:off x="3149600" y="4646613"/>
            <a:ext cx="352425" cy="369887"/>
          </a:xfrm>
          <a:prstGeom prst="rect">
            <a:avLst/>
          </a:prstGeom>
          <a:noFill/>
          <a:ln w="9525">
            <a:noFill/>
            <a:miter lim="800000"/>
            <a:headEnd/>
            <a:tailEnd/>
          </a:ln>
        </p:spPr>
        <p:txBody>
          <a:bodyPr wrap="none" anchor="ctr">
            <a:spAutoFit/>
          </a:bodyPr>
          <a:lstStyle/>
          <a:p>
            <a:pPr algn="ctr"/>
            <a:r>
              <a:rPr lang="en-US" b="1"/>
              <a:t>B</a:t>
            </a:r>
          </a:p>
        </p:txBody>
      </p:sp>
      <p:sp>
        <p:nvSpPr>
          <p:cNvPr id="30730" name="Rectangle 12"/>
          <p:cNvSpPr>
            <a:spLocks noChangeArrowheads="1"/>
          </p:cNvSpPr>
          <p:nvPr/>
        </p:nvSpPr>
        <p:spPr bwMode="auto">
          <a:xfrm>
            <a:off x="1993900" y="4646613"/>
            <a:ext cx="352425" cy="369887"/>
          </a:xfrm>
          <a:prstGeom prst="rect">
            <a:avLst/>
          </a:prstGeom>
          <a:noFill/>
          <a:ln w="9525">
            <a:noFill/>
            <a:miter lim="800000"/>
            <a:headEnd/>
            <a:tailEnd/>
          </a:ln>
        </p:spPr>
        <p:txBody>
          <a:bodyPr wrap="none" anchor="ctr">
            <a:spAutoFit/>
          </a:bodyPr>
          <a:lstStyle/>
          <a:p>
            <a:pPr algn="ctr"/>
            <a:r>
              <a:rPr lang="arn-CL" b="1"/>
              <a:t>A</a:t>
            </a:r>
            <a:endParaRPr lang="en-US" b="1"/>
          </a:p>
        </p:txBody>
      </p:sp>
      <p:sp>
        <p:nvSpPr>
          <p:cNvPr id="30731" name="Text Box 13"/>
          <p:cNvSpPr txBox="1">
            <a:spLocks noChangeArrowheads="1"/>
          </p:cNvSpPr>
          <p:nvPr/>
        </p:nvSpPr>
        <p:spPr bwMode="auto">
          <a:xfrm>
            <a:off x="1981200" y="5638800"/>
            <a:ext cx="1485900" cy="381000"/>
          </a:xfrm>
          <a:prstGeom prst="rect">
            <a:avLst/>
          </a:prstGeom>
          <a:noFill/>
          <a:ln w="9525">
            <a:noFill/>
            <a:miter lim="800000"/>
            <a:headEnd/>
            <a:tailEnd/>
          </a:ln>
        </p:spPr>
        <p:txBody>
          <a:bodyPr/>
          <a:lstStyle/>
          <a:p>
            <a:r>
              <a:rPr lang="ar-SA" sz="1600" b="1">
                <a:latin typeface="Times New Roman" pitchFamily="18" charset="0"/>
                <a:cs typeface="Times New Roman" pitchFamily="18" charset="0"/>
              </a:rPr>
              <a:t>حوادث متنافية</a:t>
            </a:r>
            <a:endParaRPr lang="en-US" sz="1600"/>
          </a:p>
        </p:txBody>
      </p:sp>
      <p:sp>
        <p:nvSpPr>
          <p:cNvPr id="12" name="Slide Number Placeholder 11"/>
          <p:cNvSpPr>
            <a:spLocks noGrp="1"/>
          </p:cNvSpPr>
          <p:nvPr>
            <p:ph type="sldNum" sz="quarter" idx="10"/>
          </p:nvPr>
        </p:nvSpPr>
        <p:spPr/>
        <p:txBody>
          <a:bodyPr/>
          <a:lstStyle/>
          <a:p>
            <a:pPr>
              <a:defRPr/>
            </a:pPr>
            <a:fld id="{7B8EA862-7DD5-4A06-BDE1-DB7EC5FAA60C}" type="slidenum">
              <a:rPr lang="ar-SA" smtClean="0"/>
              <a:pPr>
                <a:defRPr/>
              </a:pPr>
              <a:t>11</a:t>
            </a:fld>
            <a:endParaRPr lang="en-US" dirty="0"/>
          </a:p>
        </p:txBody>
      </p:sp>
    </p:spTree>
  </p:cSld>
  <p:clrMapOvr>
    <a:masterClrMapping/>
  </p:clrMapOvr>
  <p:transition spd="slow"/>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ext Box 5"/>
          <p:cNvSpPr txBox="1">
            <a:spLocks noChangeArrowheads="1"/>
          </p:cNvSpPr>
          <p:nvPr/>
        </p:nvSpPr>
        <p:spPr bwMode="auto">
          <a:xfrm>
            <a:off x="660400" y="1379538"/>
            <a:ext cx="8420100" cy="3877985"/>
          </a:xfrm>
          <a:prstGeom prst="rect">
            <a:avLst/>
          </a:prstGeom>
          <a:noFill/>
          <a:ln w="9525">
            <a:noFill/>
            <a:miter lim="800000"/>
            <a:headEnd/>
            <a:tailEnd/>
          </a:ln>
        </p:spPr>
        <p:txBody>
          <a:bodyPr>
            <a:spAutoFit/>
          </a:bodyPr>
          <a:lstStyle/>
          <a:p>
            <a:pPr marL="342900" indent="-342900" algn="r" rtl="1"/>
            <a:r>
              <a:rPr lang="ar-SA" dirty="0" smtClean="0"/>
              <a:t>رمي </a:t>
            </a:r>
            <a:r>
              <a:rPr lang="ar-SA" dirty="0"/>
              <a:t>حجر نرد مرة واحدة ، احسب:</a:t>
            </a:r>
          </a:p>
          <a:p>
            <a:pPr marL="342900" indent="-342900" algn="r" rtl="1"/>
            <a:r>
              <a:rPr lang="ar-SA" dirty="0"/>
              <a:t>احتمال الحصول على رقم 5 أو 6</a:t>
            </a:r>
          </a:p>
          <a:p>
            <a:pPr marL="342900" indent="-342900" algn="r" rtl="1"/>
            <a:r>
              <a:rPr lang="ar-SA" dirty="0"/>
              <a:t>احتمال الحصول على رقم زوجي</a:t>
            </a:r>
          </a:p>
          <a:p>
            <a:pPr marL="342900" indent="-342900" algn="r" rtl="1"/>
            <a:endParaRPr lang="ar-SA" dirty="0"/>
          </a:p>
          <a:p>
            <a:pPr marL="342900" indent="-342900" algn="r" rtl="1"/>
            <a:r>
              <a:rPr lang="ar-SA" u="sng" dirty="0">
                <a:solidFill>
                  <a:srgbClr val="FF0000"/>
                </a:solidFill>
              </a:rPr>
              <a:t>الحل:</a:t>
            </a:r>
          </a:p>
          <a:p>
            <a:pPr marL="342900" indent="-342900" algn="r" rtl="1"/>
            <a:r>
              <a:rPr lang="ar-SA" dirty="0"/>
              <a:t>حيث أن الحصول على رقم 5 أو 6 حادثتان متنافيتان ، أي أن:</a:t>
            </a:r>
          </a:p>
          <a:p>
            <a:pPr marL="342900" indent="-342900" algn="r" rtl="1"/>
            <a:r>
              <a:rPr lang="en-US" dirty="0"/>
              <a:t>A</a:t>
            </a:r>
            <a:r>
              <a:rPr lang="en-US" sz="1400" dirty="0"/>
              <a:t>1</a:t>
            </a:r>
            <a:r>
              <a:rPr lang="ar-SA" dirty="0"/>
              <a:t>={الحصول على الرقم 5} ، و </a:t>
            </a:r>
            <a:r>
              <a:rPr lang="en-US" dirty="0"/>
              <a:t>A</a:t>
            </a:r>
            <a:r>
              <a:rPr lang="en-US" sz="1400" dirty="0"/>
              <a:t>2</a:t>
            </a:r>
            <a:r>
              <a:rPr lang="ar-SA" dirty="0"/>
              <a:t>= {الحصول على الرقم 6} فإن:</a:t>
            </a:r>
          </a:p>
          <a:p>
            <a:pPr marL="342900" indent="-342900" algn="l" rtl="0"/>
            <a:r>
              <a:rPr lang="en-US" dirty="0"/>
              <a:t>P(A</a:t>
            </a:r>
            <a:r>
              <a:rPr lang="en-US" sz="1400" dirty="0"/>
              <a:t>1 </a:t>
            </a:r>
            <a:r>
              <a:rPr lang="en-US" sz="2400" dirty="0"/>
              <a:t>ᴜ</a:t>
            </a:r>
            <a:r>
              <a:rPr lang="en-US" dirty="0"/>
              <a:t> A</a:t>
            </a:r>
            <a:r>
              <a:rPr lang="en-US" sz="1400" dirty="0"/>
              <a:t>2</a:t>
            </a:r>
            <a:r>
              <a:rPr lang="en-US" dirty="0"/>
              <a:t>)=(1/6)+(1/6)=1/3</a:t>
            </a:r>
          </a:p>
          <a:p>
            <a:pPr marL="342900" indent="-342900" algn="r" rtl="1"/>
            <a:r>
              <a:rPr lang="ar-SA" dirty="0"/>
              <a:t>وحيث أن الحصول على رقم زوجي يعني الحصول على رقم 2 أو رقم 4 أو رقم 6 وكلها حوادث متنافي، أي أن:</a:t>
            </a:r>
          </a:p>
          <a:p>
            <a:pPr marL="342900" indent="-342900" algn="r" rtl="1"/>
            <a:r>
              <a:rPr lang="en-US" dirty="0"/>
              <a:t>A</a:t>
            </a:r>
            <a:r>
              <a:rPr lang="en-US" sz="1400" dirty="0"/>
              <a:t>1</a:t>
            </a:r>
            <a:r>
              <a:rPr lang="ar-SA" dirty="0"/>
              <a:t>={الحصول على الرقم 2} ، و </a:t>
            </a:r>
            <a:r>
              <a:rPr lang="en-US" dirty="0"/>
              <a:t>A</a:t>
            </a:r>
            <a:r>
              <a:rPr lang="en-US" sz="1400" dirty="0"/>
              <a:t>2</a:t>
            </a:r>
            <a:r>
              <a:rPr lang="ar-SA" dirty="0"/>
              <a:t>= {الحصول على الرقم 4} ، و </a:t>
            </a:r>
            <a:r>
              <a:rPr lang="en-US" dirty="0"/>
              <a:t>A</a:t>
            </a:r>
            <a:r>
              <a:rPr lang="en-US" sz="1400" dirty="0"/>
              <a:t>3</a:t>
            </a:r>
            <a:r>
              <a:rPr lang="ar-SA" dirty="0"/>
              <a:t>= {الحصول على الرقم 6} فإن:</a:t>
            </a:r>
          </a:p>
          <a:p>
            <a:pPr marL="342900" indent="-342900" algn="l" rtl="0"/>
            <a:r>
              <a:rPr lang="en-US" dirty="0"/>
              <a:t>P(A</a:t>
            </a:r>
            <a:r>
              <a:rPr lang="en-US" sz="1400" dirty="0"/>
              <a:t>1 </a:t>
            </a:r>
            <a:r>
              <a:rPr lang="en-US" sz="2400" dirty="0"/>
              <a:t>ᴜ</a:t>
            </a:r>
            <a:r>
              <a:rPr lang="en-US" dirty="0"/>
              <a:t> A</a:t>
            </a:r>
            <a:r>
              <a:rPr lang="en-US" sz="1400" dirty="0"/>
              <a:t>2</a:t>
            </a:r>
            <a:r>
              <a:rPr lang="en-US" dirty="0"/>
              <a:t> </a:t>
            </a:r>
            <a:r>
              <a:rPr lang="en-US" sz="2400" dirty="0"/>
              <a:t>ᴜ</a:t>
            </a:r>
            <a:r>
              <a:rPr lang="en-US" dirty="0"/>
              <a:t> A</a:t>
            </a:r>
            <a:r>
              <a:rPr lang="en-US" sz="1100" dirty="0"/>
              <a:t>3</a:t>
            </a:r>
            <a:r>
              <a:rPr lang="en-US" dirty="0"/>
              <a:t>)=(1/6)+(1/6) +(1/6) = 1/2</a:t>
            </a:r>
          </a:p>
          <a:p>
            <a:pPr marL="342900" indent="-342900" algn="r" rtl="1"/>
            <a:endParaRPr lang="en-US" dirty="0"/>
          </a:p>
          <a:p>
            <a:pPr marL="342900" indent="-342900" algn="r" rtl="1"/>
            <a:endParaRPr lang="ar-SA" dirty="0"/>
          </a:p>
        </p:txBody>
      </p:sp>
      <p:sp>
        <p:nvSpPr>
          <p:cNvPr id="3" name="Slide Number Placeholder 2"/>
          <p:cNvSpPr>
            <a:spLocks noGrp="1"/>
          </p:cNvSpPr>
          <p:nvPr>
            <p:ph type="sldNum" sz="quarter" idx="10"/>
          </p:nvPr>
        </p:nvSpPr>
        <p:spPr/>
        <p:txBody>
          <a:bodyPr/>
          <a:lstStyle/>
          <a:p>
            <a:pPr>
              <a:defRPr/>
            </a:pPr>
            <a:fld id="{7B8EA862-7DD5-4A06-BDE1-DB7EC5FAA60C}" type="slidenum">
              <a:rPr lang="ar-SA" smtClean="0"/>
              <a:pPr>
                <a:defRPr/>
              </a:pPr>
              <a:t>12</a:t>
            </a:fld>
            <a:endParaRPr lang="en-US" dirty="0"/>
          </a:p>
        </p:txBody>
      </p:sp>
      <p:sp>
        <p:nvSpPr>
          <p:cNvPr id="2" name="Rectangle 1"/>
          <p:cNvSpPr/>
          <p:nvPr/>
        </p:nvSpPr>
        <p:spPr>
          <a:xfrm>
            <a:off x="8281883" y="692696"/>
            <a:ext cx="798617" cy="523220"/>
          </a:xfrm>
          <a:prstGeom prst="rect">
            <a:avLst/>
          </a:prstGeom>
        </p:spPr>
        <p:txBody>
          <a:bodyPr wrap="none">
            <a:spAutoFit/>
          </a:bodyPr>
          <a:lstStyle/>
          <a:p>
            <a:pPr marL="342900" indent="-342900"/>
            <a:r>
              <a:rPr lang="ar-SA" sz="2800" b="1" u="sng" dirty="0">
                <a:solidFill>
                  <a:srgbClr val="FF0000"/>
                </a:solidFill>
              </a:rPr>
              <a:t>مثال:</a:t>
            </a:r>
          </a:p>
        </p:txBody>
      </p:sp>
    </p:spTree>
  </p:cSld>
  <p:clrMapOvr>
    <a:masterClrMapping/>
  </p:clrMapOvr>
  <p:transition spd="slow"/>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ext Box 7"/>
          <p:cNvSpPr txBox="1">
            <a:spLocks noChangeArrowheads="1"/>
          </p:cNvSpPr>
          <p:nvPr/>
        </p:nvSpPr>
        <p:spPr bwMode="auto">
          <a:xfrm>
            <a:off x="681038" y="1371600"/>
            <a:ext cx="8667750" cy="1570038"/>
          </a:xfrm>
          <a:prstGeom prst="rect">
            <a:avLst/>
          </a:prstGeom>
          <a:noFill/>
          <a:ln w="9525">
            <a:noFill/>
            <a:miter lim="800000"/>
            <a:headEnd/>
            <a:tailEnd/>
          </a:ln>
        </p:spPr>
        <p:txBody>
          <a:bodyPr>
            <a:spAutoFit/>
          </a:bodyPr>
          <a:lstStyle/>
          <a:p>
            <a:pPr algn="r" rtl="1"/>
            <a:r>
              <a:rPr lang="ar-SA" sz="2400" b="1">
                <a:solidFill>
                  <a:srgbClr val="FF0000"/>
                </a:solidFill>
              </a:rPr>
              <a:t>ب- </a:t>
            </a:r>
            <a:r>
              <a:rPr lang="ar-SA" sz="2400" b="1" u="sng">
                <a:solidFill>
                  <a:srgbClr val="FF0000"/>
                </a:solidFill>
              </a:rPr>
              <a:t>في حالة كون الحوادث غير متنافية </a:t>
            </a:r>
            <a:endParaRPr lang="ar-SA" sz="2400" b="1">
              <a:solidFill>
                <a:srgbClr val="FF0000"/>
              </a:solidFill>
            </a:endParaRPr>
          </a:p>
          <a:p>
            <a:pPr algn="r" rtl="1"/>
            <a:r>
              <a:rPr lang="ar-SA" sz="2400"/>
              <a:t>عند عدم اشتراط تنافي الحادثين </a:t>
            </a:r>
            <a:r>
              <a:rPr lang="en-US" sz="2400"/>
              <a:t>A</a:t>
            </a:r>
            <a:r>
              <a:rPr lang="ar-SA" sz="2400"/>
              <a:t> و </a:t>
            </a:r>
            <a:r>
              <a:rPr lang="en-US" sz="2400"/>
              <a:t>B</a:t>
            </a:r>
            <a:r>
              <a:rPr lang="ar-SA" sz="2400"/>
              <a:t> يكون المقصود بالحادث (</a:t>
            </a:r>
            <a:r>
              <a:rPr lang="en-US" sz="2400"/>
              <a:t>A</a:t>
            </a:r>
            <a:r>
              <a:rPr lang="ar-SA" sz="2400"/>
              <a:t> أو </a:t>
            </a:r>
            <a:r>
              <a:rPr lang="en-US" sz="2400"/>
              <a:t>B</a:t>
            </a:r>
            <a:r>
              <a:rPr lang="ar-JO" sz="2400"/>
              <a:t>) </a:t>
            </a:r>
            <a:r>
              <a:rPr lang="ar-SA" sz="2400"/>
              <a:t>وقوع </a:t>
            </a:r>
            <a:r>
              <a:rPr lang="en-US" sz="2400"/>
              <a:t>A</a:t>
            </a:r>
            <a:r>
              <a:rPr lang="ar-SA" sz="2400"/>
              <a:t> على انفراد أو وقوع </a:t>
            </a:r>
            <a:r>
              <a:rPr lang="en-US" sz="2400"/>
              <a:t>B</a:t>
            </a:r>
            <a:r>
              <a:rPr lang="ar-SA" sz="2400"/>
              <a:t> على انفراد أو وقوع الحادثين </a:t>
            </a:r>
            <a:r>
              <a:rPr lang="en-US" sz="2400"/>
              <a:t>A</a:t>
            </a:r>
            <a:r>
              <a:rPr lang="ar-SA" sz="2400"/>
              <a:t> و </a:t>
            </a:r>
            <a:r>
              <a:rPr lang="en-US" sz="2400"/>
              <a:t>B</a:t>
            </a:r>
            <a:r>
              <a:rPr lang="ar-SA" sz="2400"/>
              <a:t> معا في وقت واحد كما يتضح من الشكل التالي</a:t>
            </a:r>
            <a:endParaRPr lang="en-US" sz="2400"/>
          </a:p>
        </p:txBody>
      </p:sp>
      <p:sp>
        <p:nvSpPr>
          <p:cNvPr id="32771" name="Rectangle 22"/>
          <p:cNvSpPr>
            <a:spLocks noChangeArrowheads="1"/>
          </p:cNvSpPr>
          <p:nvPr/>
        </p:nvSpPr>
        <p:spPr bwMode="auto">
          <a:xfrm>
            <a:off x="0" y="3144838"/>
            <a:ext cx="184150" cy="368300"/>
          </a:xfrm>
          <a:prstGeom prst="rect">
            <a:avLst/>
          </a:prstGeom>
          <a:noFill/>
          <a:ln w="9525" algn="ctr">
            <a:noFill/>
            <a:miter lim="800000"/>
            <a:headEnd/>
            <a:tailEnd/>
          </a:ln>
        </p:spPr>
        <p:txBody>
          <a:bodyPr wrap="none" anchor="ctr">
            <a:spAutoFit/>
          </a:bodyPr>
          <a:lstStyle/>
          <a:p>
            <a:endParaRPr lang="ar-SA"/>
          </a:p>
        </p:txBody>
      </p:sp>
      <p:sp>
        <p:nvSpPr>
          <p:cNvPr id="32772" name="Rectangle 23"/>
          <p:cNvSpPr>
            <a:spLocks noChangeArrowheads="1"/>
          </p:cNvSpPr>
          <p:nvPr/>
        </p:nvSpPr>
        <p:spPr bwMode="auto">
          <a:xfrm>
            <a:off x="0" y="3344863"/>
            <a:ext cx="184150" cy="368300"/>
          </a:xfrm>
          <a:prstGeom prst="rect">
            <a:avLst/>
          </a:prstGeom>
          <a:noFill/>
          <a:ln w="9525" algn="ctr">
            <a:noFill/>
            <a:miter lim="800000"/>
            <a:headEnd/>
            <a:tailEnd/>
          </a:ln>
        </p:spPr>
        <p:txBody>
          <a:bodyPr wrap="none" anchor="ctr">
            <a:spAutoFit/>
          </a:bodyPr>
          <a:lstStyle/>
          <a:p>
            <a:endParaRPr lang="ar-SA"/>
          </a:p>
        </p:txBody>
      </p:sp>
      <p:grpSp>
        <p:nvGrpSpPr>
          <p:cNvPr id="2" name="Group 2"/>
          <p:cNvGrpSpPr>
            <a:grpSpLocks/>
          </p:cNvGrpSpPr>
          <p:nvPr/>
        </p:nvGrpSpPr>
        <p:grpSpPr bwMode="auto">
          <a:xfrm>
            <a:off x="2847975" y="3683000"/>
            <a:ext cx="3302000" cy="1905000"/>
            <a:chOff x="2847975" y="3682449"/>
            <a:chExt cx="3302000" cy="1905000"/>
          </a:xfrm>
        </p:grpSpPr>
        <p:grpSp>
          <p:nvGrpSpPr>
            <p:cNvPr id="3" name="Group 1"/>
            <p:cNvGrpSpPr>
              <a:grpSpLocks/>
            </p:cNvGrpSpPr>
            <p:nvPr/>
          </p:nvGrpSpPr>
          <p:grpSpPr bwMode="auto">
            <a:xfrm>
              <a:off x="2847975" y="3682449"/>
              <a:ext cx="3302000" cy="1905000"/>
              <a:chOff x="2724150" y="1905000"/>
              <a:chExt cx="3302000" cy="1905000"/>
            </a:xfrm>
          </p:grpSpPr>
          <p:sp>
            <p:nvSpPr>
              <p:cNvPr id="32776" name="Text Box 9"/>
              <p:cNvSpPr txBox="1">
                <a:spLocks noChangeArrowheads="1"/>
              </p:cNvSpPr>
              <p:nvPr/>
            </p:nvSpPr>
            <p:spPr bwMode="auto">
              <a:xfrm>
                <a:off x="3549650" y="3352800"/>
                <a:ext cx="1568450" cy="457200"/>
              </a:xfrm>
              <a:prstGeom prst="rect">
                <a:avLst/>
              </a:prstGeom>
              <a:noFill/>
              <a:ln w="9525">
                <a:noFill/>
                <a:miter lim="800000"/>
                <a:headEnd/>
                <a:tailEnd/>
              </a:ln>
            </p:spPr>
            <p:txBody>
              <a:bodyPr/>
              <a:lstStyle/>
              <a:p>
                <a:r>
                  <a:rPr lang="ar-SA" sz="1400" b="1">
                    <a:latin typeface="Times New Roman" pitchFamily="18" charset="0"/>
                    <a:cs typeface="Times New Roman" pitchFamily="18" charset="0"/>
                  </a:rPr>
                  <a:t>حوادث غير متنافية</a:t>
                </a:r>
                <a:endParaRPr lang="en-US" sz="1400"/>
              </a:p>
            </p:txBody>
          </p:sp>
          <p:sp>
            <p:nvSpPr>
              <p:cNvPr id="32777" name="Text Box 10"/>
              <p:cNvSpPr txBox="1">
                <a:spLocks noChangeArrowheads="1"/>
              </p:cNvSpPr>
              <p:nvPr/>
            </p:nvSpPr>
            <p:spPr bwMode="auto">
              <a:xfrm>
                <a:off x="2724150" y="1905000"/>
                <a:ext cx="3302000" cy="1295400"/>
              </a:xfrm>
              <a:prstGeom prst="rect">
                <a:avLst/>
              </a:prstGeom>
              <a:solidFill>
                <a:srgbClr val="FFFFFF"/>
              </a:solidFill>
              <a:ln w="9525">
                <a:solidFill>
                  <a:srgbClr val="000000"/>
                </a:solidFill>
                <a:miter lim="800000"/>
                <a:headEnd/>
                <a:tailEnd/>
              </a:ln>
            </p:spPr>
            <p:txBody>
              <a:bodyPr/>
              <a:lstStyle/>
              <a:p>
                <a:r>
                  <a:rPr lang="en-US" sz="1600" b="1">
                    <a:latin typeface="Times New Roman" pitchFamily="18" charset="0"/>
                  </a:rPr>
                  <a:t>s</a:t>
                </a:r>
                <a:endParaRPr lang="en-US"/>
              </a:p>
            </p:txBody>
          </p:sp>
          <p:sp>
            <p:nvSpPr>
              <p:cNvPr id="32778" name="Oval 13"/>
              <p:cNvSpPr>
                <a:spLocks noChangeArrowheads="1"/>
              </p:cNvSpPr>
              <p:nvPr/>
            </p:nvSpPr>
            <p:spPr bwMode="auto">
              <a:xfrm>
                <a:off x="3549650" y="2514600"/>
                <a:ext cx="742950" cy="609600"/>
              </a:xfrm>
              <a:prstGeom prst="ellipse">
                <a:avLst/>
              </a:prstGeom>
              <a:solidFill>
                <a:srgbClr val="FFFFFF"/>
              </a:solidFill>
              <a:ln w="12700">
                <a:solidFill>
                  <a:srgbClr val="000000"/>
                </a:solidFill>
                <a:round/>
                <a:headEnd/>
                <a:tailEnd/>
              </a:ln>
            </p:spPr>
            <p:txBody>
              <a:bodyPr/>
              <a:lstStyle/>
              <a:p>
                <a:endParaRPr lang="ar-SA"/>
              </a:p>
            </p:txBody>
          </p:sp>
          <p:sp>
            <p:nvSpPr>
              <p:cNvPr id="32779" name="Oval 14"/>
              <p:cNvSpPr>
                <a:spLocks noChangeArrowheads="1"/>
              </p:cNvSpPr>
              <p:nvPr/>
            </p:nvSpPr>
            <p:spPr bwMode="auto">
              <a:xfrm>
                <a:off x="4127500" y="2514600"/>
                <a:ext cx="742950" cy="609600"/>
              </a:xfrm>
              <a:prstGeom prst="ellipse">
                <a:avLst/>
              </a:prstGeom>
              <a:noFill/>
              <a:ln w="12700">
                <a:solidFill>
                  <a:srgbClr val="000000"/>
                </a:solidFill>
                <a:round/>
                <a:headEnd/>
                <a:tailEnd/>
              </a:ln>
            </p:spPr>
            <p:txBody>
              <a:bodyPr/>
              <a:lstStyle/>
              <a:p>
                <a:endParaRPr lang="ar-SA"/>
              </a:p>
            </p:txBody>
          </p:sp>
          <p:sp>
            <p:nvSpPr>
              <p:cNvPr id="32780" name="Line 15"/>
              <p:cNvSpPr>
                <a:spLocks noChangeShapeType="1"/>
              </p:cNvSpPr>
              <p:nvPr/>
            </p:nvSpPr>
            <p:spPr bwMode="auto">
              <a:xfrm>
                <a:off x="3384550" y="2819400"/>
                <a:ext cx="371475" cy="0"/>
              </a:xfrm>
              <a:prstGeom prst="line">
                <a:avLst/>
              </a:prstGeom>
              <a:noFill/>
              <a:ln w="9525">
                <a:solidFill>
                  <a:srgbClr val="000000"/>
                </a:solidFill>
                <a:round/>
                <a:headEnd/>
                <a:tailEnd type="triangle" w="med" len="med"/>
              </a:ln>
            </p:spPr>
            <p:txBody>
              <a:bodyPr/>
              <a:lstStyle/>
              <a:p>
                <a:endParaRPr lang="ar-EG"/>
              </a:p>
            </p:txBody>
          </p:sp>
          <p:sp>
            <p:nvSpPr>
              <p:cNvPr id="32781" name="Line 16"/>
              <p:cNvSpPr>
                <a:spLocks noChangeShapeType="1"/>
              </p:cNvSpPr>
              <p:nvPr/>
            </p:nvSpPr>
            <p:spPr bwMode="auto">
              <a:xfrm flipH="1">
                <a:off x="4705350" y="2743200"/>
                <a:ext cx="371475" cy="0"/>
              </a:xfrm>
              <a:prstGeom prst="line">
                <a:avLst/>
              </a:prstGeom>
              <a:noFill/>
              <a:ln w="9525">
                <a:solidFill>
                  <a:srgbClr val="000000"/>
                </a:solidFill>
                <a:round/>
                <a:headEnd/>
                <a:tailEnd type="triangle" w="med" len="med"/>
              </a:ln>
            </p:spPr>
            <p:txBody>
              <a:bodyPr/>
              <a:lstStyle/>
              <a:p>
                <a:endParaRPr lang="ar-EG"/>
              </a:p>
            </p:txBody>
          </p:sp>
          <p:sp>
            <p:nvSpPr>
              <p:cNvPr id="32782" name="Rectangle 17"/>
              <p:cNvSpPr>
                <a:spLocks noChangeArrowheads="1"/>
              </p:cNvSpPr>
              <p:nvPr/>
            </p:nvSpPr>
            <p:spPr bwMode="auto">
              <a:xfrm>
                <a:off x="5131588" y="2513292"/>
                <a:ext cx="351378" cy="369332"/>
              </a:xfrm>
              <a:prstGeom prst="rect">
                <a:avLst/>
              </a:prstGeom>
              <a:noFill/>
              <a:ln w="9525">
                <a:noFill/>
                <a:miter lim="800000"/>
                <a:headEnd/>
                <a:tailEnd/>
              </a:ln>
            </p:spPr>
            <p:txBody>
              <a:bodyPr wrap="none" anchor="ctr">
                <a:spAutoFit/>
              </a:bodyPr>
              <a:lstStyle/>
              <a:p>
                <a:pPr algn="ctr"/>
                <a:r>
                  <a:rPr lang="en-US" b="1"/>
                  <a:t>B</a:t>
                </a:r>
              </a:p>
            </p:txBody>
          </p:sp>
          <p:sp>
            <p:nvSpPr>
              <p:cNvPr id="32783" name="Rectangle 18"/>
              <p:cNvSpPr>
                <a:spLocks noChangeArrowheads="1"/>
              </p:cNvSpPr>
              <p:nvPr/>
            </p:nvSpPr>
            <p:spPr bwMode="auto">
              <a:xfrm>
                <a:off x="2985288" y="2589492"/>
                <a:ext cx="351378" cy="369332"/>
              </a:xfrm>
              <a:prstGeom prst="rect">
                <a:avLst/>
              </a:prstGeom>
              <a:noFill/>
              <a:ln w="9525">
                <a:noFill/>
                <a:miter lim="800000"/>
                <a:headEnd/>
                <a:tailEnd/>
              </a:ln>
            </p:spPr>
            <p:txBody>
              <a:bodyPr wrap="none" anchor="ctr">
                <a:spAutoFit/>
              </a:bodyPr>
              <a:lstStyle/>
              <a:p>
                <a:pPr algn="ctr"/>
                <a:r>
                  <a:rPr lang="arn-CL" b="1"/>
                  <a:t>A</a:t>
                </a:r>
                <a:endParaRPr lang="en-US" b="1"/>
              </a:p>
            </p:txBody>
          </p:sp>
          <p:sp>
            <p:nvSpPr>
              <p:cNvPr id="32784" name="Line 12"/>
              <p:cNvSpPr>
                <a:spLocks noChangeShapeType="1"/>
              </p:cNvSpPr>
              <p:nvPr/>
            </p:nvSpPr>
            <p:spPr bwMode="auto">
              <a:xfrm>
                <a:off x="4210050" y="2286000"/>
                <a:ext cx="0" cy="457200"/>
              </a:xfrm>
              <a:prstGeom prst="line">
                <a:avLst/>
              </a:prstGeom>
              <a:noFill/>
              <a:ln w="9525">
                <a:solidFill>
                  <a:srgbClr val="000000"/>
                </a:solidFill>
                <a:round/>
                <a:headEnd/>
                <a:tailEnd type="triangle" w="med" len="med"/>
              </a:ln>
            </p:spPr>
            <p:txBody>
              <a:bodyPr/>
              <a:lstStyle/>
              <a:p>
                <a:endParaRPr lang="ar-EG"/>
              </a:p>
            </p:txBody>
          </p:sp>
        </p:grpSp>
        <p:sp>
          <p:nvSpPr>
            <p:cNvPr id="32775" name="Text Box 11"/>
            <p:cNvSpPr txBox="1">
              <a:spLocks noChangeArrowheads="1"/>
            </p:cNvSpPr>
            <p:nvPr/>
          </p:nvSpPr>
          <p:spPr bwMode="auto">
            <a:xfrm>
              <a:off x="3843780" y="3713679"/>
              <a:ext cx="990600" cy="342900"/>
            </a:xfrm>
            <a:prstGeom prst="rect">
              <a:avLst/>
            </a:prstGeom>
            <a:noFill/>
            <a:ln w="9525">
              <a:noFill/>
              <a:miter lim="800000"/>
              <a:headEnd/>
              <a:tailEnd/>
            </a:ln>
          </p:spPr>
          <p:txBody>
            <a:bodyPr/>
            <a:lstStyle/>
            <a:p>
              <a:r>
                <a:rPr lang="en-US" sz="1200" b="1">
                  <a:latin typeface="Times New Roman" pitchFamily="18" charset="0"/>
                </a:rPr>
                <a:t>A and B</a:t>
              </a:r>
              <a:endParaRPr lang="en-US"/>
            </a:p>
          </p:txBody>
        </p:sp>
      </p:grpSp>
      <p:sp>
        <p:nvSpPr>
          <p:cNvPr id="17" name="Slide Number Placeholder 16"/>
          <p:cNvSpPr>
            <a:spLocks noGrp="1"/>
          </p:cNvSpPr>
          <p:nvPr>
            <p:ph type="sldNum" sz="quarter" idx="11"/>
          </p:nvPr>
        </p:nvSpPr>
        <p:spPr/>
        <p:txBody>
          <a:bodyPr/>
          <a:lstStyle/>
          <a:p>
            <a:pPr>
              <a:defRPr/>
            </a:pPr>
            <a:fld id="{6EA43756-FD40-4181-AA83-8C0485DEDDA6}" type="slidenum">
              <a:rPr lang="ar-JO" smtClean="0"/>
              <a:pPr>
                <a:defRPr/>
              </a:pPr>
              <a:t>13</a:t>
            </a:fld>
            <a:endParaRPr lang="en-US"/>
          </a:p>
        </p:txBody>
      </p:sp>
    </p:spTree>
  </p:cSld>
  <p:clrMapOvr>
    <a:masterClrMapping/>
  </p:clrMapOvr>
  <p:transition spd="med"/>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ext Box 5"/>
          <p:cNvSpPr txBox="1">
            <a:spLocks noChangeArrowheads="1"/>
          </p:cNvSpPr>
          <p:nvPr/>
        </p:nvSpPr>
        <p:spPr bwMode="auto">
          <a:xfrm>
            <a:off x="660400" y="1447800"/>
            <a:ext cx="8337550" cy="366713"/>
          </a:xfrm>
          <a:prstGeom prst="rect">
            <a:avLst/>
          </a:prstGeom>
          <a:noFill/>
          <a:ln w="9525">
            <a:noFill/>
            <a:miter lim="800000"/>
            <a:headEnd/>
            <a:tailEnd/>
          </a:ln>
        </p:spPr>
        <p:txBody>
          <a:bodyPr>
            <a:spAutoFit/>
          </a:bodyPr>
          <a:lstStyle/>
          <a:p>
            <a:pPr>
              <a:spcBef>
                <a:spcPct val="50000"/>
              </a:spcBef>
            </a:pPr>
            <a:endParaRPr lang="ar-SA"/>
          </a:p>
        </p:txBody>
      </p:sp>
      <p:sp>
        <p:nvSpPr>
          <p:cNvPr id="33795" name="Rectangle 22"/>
          <p:cNvSpPr>
            <a:spLocks noChangeArrowheads="1"/>
          </p:cNvSpPr>
          <p:nvPr/>
        </p:nvSpPr>
        <p:spPr bwMode="auto">
          <a:xfrm>
            <a:off x="0" y="3144838"/>
            <a:ext cx="184150" cy="368300"/>
          </a:xfrm>
          <a:prstGeom prst="rect">
            <a:avLst/>
          </a:prstGeom>
          <a:noFill/>
          <a:ln w="9525" algn="ctr">
            <a:noFill/>
            <a:miter lim="800000"/>
            <a:headEnd/>
            <a:tailEnd/>
          </a:ln>
        </p:spPr>
        <p:txBody>
          <a:bodyPr wrap="none" anchor="ctr">
            <a:spAutoFit/>
          </a:bodyPr>
          <a:lstStyle/>
          <a:p>
            <a:endParaRPr lang="ar-SA"/>
          </a:p>
        </p:txBody>
      </p:sp>
      <p:sp>
        <p:nvSpPr>
          <p:cNvPr id="33796" name="Rectangle 23"/>
          <p:cNvSpPr>
            <a:spLocks noChangeArrowheads="1"/>
          </p:cNvSpPr>
          <p:nvPr/>
        </p:nvSpPr>
        <p:spPr bwMode="auto">
          <a:xfrm>
            <a:off x="0" y="3344863"/>
            <a:ext cx="184150" cy="368300"/>
          </a:xfrm>
          <a:prstGeom prst="rect">
            <a:avLst/>
          </a:prstGeom>
          <a:noFill/>
          <a:ln w="9525" algn="ctr">
            <a:noFill/>
            <a:miter lim="800000"/>
            <a:headEnd/>
            <a:tailEnd/>
          </a:ln>
        </p:spPr>
        <p:txBody>
          <a:bodyPr wrap="none" anchor="ctr">
            <a:spAutoFit/>
          </a:bodyPr>
          <a:lstStyle/>
          <a:p>
            <a:endParaRPr lang="ar-SA"/>
          </a:p>
        </p:txBody>
      </p:sp>
      <p:sp>
        <p:nvSpPr>
          <p:cNvPr id="33797" name="Text Box 4"/>
          <p:cNvSpPr txBox="1">
            <a:spLocks noChangeArrowheads="1"/>
          </p:cNvSpPr>
          <p:nvPr/>
        </p:nvSpPr>
        <p:spPr bwMode="auto">
          <a:xfrm>
            <a:off x="628650" y="1436688"/>
            <a:ext cx="8832850" cy="3416300"/>
          </a:xfrm>
          <a:prstGeom prst="rect">
            <a:avLst/>
          </a:prstGeom>
          <a:noFill/>
          <a:ln w="9525">
            <a:noFill/>
            <a:miter lim="800000"/>
            <a:headEnd/>
            <a:tailEnd/>
          </a:ln>
        </p:spPr>
        <p:txBody>
          <a:bodyPr>
            <a:spAutoFit/>
          </a:bodyPr>
          <a:lstStyle/>
          <a:p>
            <a:pPr algn="r" rtl="1"/>
            <a:r>
              <a:rPr lang="ar-SA" sz="2400" dirty="0"/>
              <a:t>الآن </a:t>
            </a:r>
            <a:r>
              <a:rPr lang="en-US" sz="2400" dirty="0"/>
              <a:t>P (A) + P (B)</a:t>
            </a:r>
            <a:r>
              <a:rPr lang="ar-SA" sz="2400" dirty="0"/>
              <a:t> تمثل مجموع الحالات المواتية للحادث </a:t>
            </a:r>
            <a:r>
              <a:rPr lang="en-US" sz="2400" dirty="0"/>
              <a:t>A</a:t>
            </a:r>
            <a:r>
              <a:rPr lang="ar-SA" sz="2400" dirty="0"/>
              <a:t> مضافاً إليها مجموع الحالات المواتية للحادث </a:t>
            </a:r>
            <a:r>
              <a:rPr lang="en-US" sz="2400" dirty="0"/>
              <a:t>B</a:t>
            </a:r>
            <a:r>
              <a:rPr lang="ar-SA" sz="2400" dirty="0"/>
              <a:t> ولكن يجب ملاحظة أن كل من الحالات المواتية للحادث </a:t>
            </a:r>
            <a:r>
              <a:rPr lang="en-US" sz="2400" dirty="0"/>
              <a:t>A</a:t>
            </a:r>
            <a:r>
              <a:rPr lang="ar-SA" sz="2400" dirty="0"/>
              <a:t> وتلك المواتية للحادث </a:t>
            </a:r>
            <a:r>
              <a:rPr lang="en-US" sz="2400" dirty="0"/>
              <a:t>B</a:t>
            </a:r>
            <a:r>
              <a:rPr lang="ar-SA" sz="2400" dirty="0"/>
              <a:t> تتضمن الحالات المواتية لوقوع </a:t>
            </a:r>
            <a:r>
              <a:rPr lang="en-US" sz="2400" dirty="0"/>
              <a:t>A</a:t>
            </a:r>
            <a:r>
              <a:rPr lang="ar-SA" sz="2400" dirty="0"/>
              <a:t> و </a:t>
            </a:r>
            <a:r>
              <a:rPr lang="en-US" sz="2400" dirty="0"/>
              <a:t>B</a:t>
            </a:r>
            <a:r>
              <a:rPr lang="ar-SA" sz="2400" dirty="0"/>
              <a:t> معاً ، وبهذا فإنه في حالة جمع </a:t>
            </a:r>
            <a:r>
              <a:rPr lang="en-US" sz="2400" dirty="0"/>
              <a:t>P (A)</a:t>
            </a:r>
            <a:r>
              <a:rPr lang="ar-SA" sz="2400" dirty="0"/>
              <a:t> و </a:t>
            </a:r>
            <a:r>
              <a:rPr lang="en-US" sz="2400" dirty="0"/>
              <a:t>(B)</a:t>
            </a:r>
            <a:r>
              <a:rPr lang="ar-JO" sz="2400" dirty="0"/>
              <a:t> </a:t>
            </a:r>
            <a:r>
              <a:rPr lang="en-US" sz="2400" dirty="0"/>
              <a:t>P</a:t>
            </a:r>
            <a:r>
              <a:rPr lang="ar-JO" sz="2400" dirty="0"/>
              <a:t>  </a:t>
            </a:r>
            <a:r>
              <a:rPr lang="ar-SA" sz="2400" dirty="0"/>
              <a:t>فإننا نجمع </a:t>
            </a:r>
            <a:r>
              <a:rPr lang="ar-JO" sz="2400" dirty="0"/>
              <a:t/>
            </a:r>
            <a:br>
              <a:rPr lang="ar-JO" sz="2400" dirty="0"/>
            </a:br>
            <a:r>
              <a:rPr lang="ar-JO" sz="2400" dirty="0"/>
              <a:t>(</a:t>
            </a:r>
            <a:r>
              <a:rPr lang="en-US" sz="2400" dirty="0"/>
              <a:t>B</a:t>
            </a:r>
            <a:r>
              <a:rPr lang="ar-SA" sz="2400" dirty="0"/>
              <a:t> و </a:t>
            </a:r>
            <a:r>
              <a:rPr lang="en-US" sz="2400" dirty="0"/>
              <a:t>A</a:t>
            </a:r>
            <a:r>
              <a:rPr lang="ar-JO" sz="2400" dirty="0"/>
              <a:t>) </a:t>
            </a:r>
            <a:r>
              <a:rPr lang="en-US" sz="2400" dirty="0"/>
              <a:t>P</a:t>
            </a:r>
            <a:r>
              <a:rPr lang="ar-SA" sz="2400" dirty="0"/>
              <a:t> مرتين ، لهذا لابد من طرح (</a:t>
            </a:r>
            <a:r>
              <a:rPr lang="en-US" sz="2400" dirty="0"/>
              <a:t>B </a:t>
            </a:r>
            <a:r>
              <a:rPr lang="ar-JO" sz="2400" dirty="0"/>
              <a:t> </a:t>
            </a:r>
            <a:r>
              <a:rPr lang="ar-SA" sz="2400" dirty="0"/>
              <a:t>و </a:t>
            </a:r>
            <a:r>
              <a:rPr lang="en-US" sz="2400" dirty="0"/>
              <a:t>A</a:t>
            </a:r>
            <a:r>
              <a:rPr lang="ar-JO" sz="2400" dirty="0"/>
              <a:t>) </a:t>
            </a:r>
            <a:r>
              <a:rPr lang="en-US" sz="2400" dirty="0"/>
              <a:t>P</a:t>
            </a:r>
            <a:r>
              <a:rPr lang="ar-SA" sz="2400" dirty="0"/>
              <a:t> مرة واحدة لنحصل على الاحتمال (</a:t>
            </a:r>
            <a:r>
              <a:rPr lang="en-US" sz="2400" dirty="0"/>
              <a:t>B</a:t>
            </a:r>
            <a:r>
              <a:rPr lang="ar-SA" sz="2400" dirty="0"/>
              <a:t> أو </a:t>
            </a:r>
            <a:r>
              <a:rPr lang="en-US" sz="2400" dirty="0"/>
              <a:t>A</a:t>
            </a:r>
            <a:r>
              <a:rPr lang="ar-JO" sz="2400" dirty="0"/>
              <a:t>) </a:t>
            </a:r>
            <a:r>
              <a:rPr lang="en-US" sz="2400" dirty="0"/>
              <a:t>P</a:t>
            </a:r>
            <a:r>
              <a:rPr lang="ar-SA" sz="2400" dirty="0"/>
              <a:t> وهذا هو </a:t>
            </a:r>
            <a:r>
              <a:rPr lang="ar-JO" sz="2400" dirty="0"/>
              <a:t>: </a:t>
            </a:r>
          </a:p>
          <a:p>
            <a:pPr algn="ctr" rtl="1"/>
            <a:r>
              <a:rPr lang="ar-JO" sz="2400" dirty="0"/>
              <a:t>      (</a:t>
            </a:r>
            <a:r>
              <a:rPr lang="en-US" sz="2400" dirty="0"/>
              <a:t>B</a:t>
            </a:r>
            <a:r>
              <a:rPr lang="ar-SA" sz="2400" dirty="0"/>
              <a:t> و </a:t>
            </a:r>
            <a:r>
              <a:rPr lang="en-US" sz="2400" dirty="0"/>
              <a:t>A</a:t>
            </a:r>
            <a:r>
              <a:rPr lang="ar-JO" sz="2400" dirty="0"/>
              <a:t>) </a:t>
            </a:r>
            <a:r>
              <a:rPr lang="en-US" sz="2400" dirty="0"/>
              <a:t>P</a:t>
            </a:r>
            <a:r>
              <a:rPr lang="ar-JO" sz="2400" dirty="0"/>
              <a:t> – </a:t>
            </a:r>
            <a:r>
              <a:rPr lang="en-US" sz="2400" dirty="0"/>
              <a:t>P (A) + P (B)</a:t>
            </a:r>
            <a:r>
              <a:rPr lang="ar-JO" sz="2400" dirty="0"/>
              <a:t> =( </a:t>
            </a:r>
            <a:r>
              <a:rPr lang="en-US" sz="2400" dirty="0"/>
              <a:t>B</a:t>
            </a:r>
            <a:r>
              <a:rPr lang="ar-SA" sz="2400" dirty="0"/>
              <a:t> او </a:t>
            </a:r>
            <a:r>
              <a:rPr lang="en-US" sz="2400" dirty="0"/>
              <a:t>A</a:t>
            </a:r>
            <a:r>
              <a:rPr lang="ar-JO" sz="2400" dirty="0"/>
              <a:t>) </a:t>
            </a:r>
            <a:r>
              <a:rPr lang="en-US" sz="2400" dirty="0"/>
              <a:t>P</a:t>
            </a:r>
            <a:r>
              <a:rPr lang="ar-JO" sz="2400" dirty="0"/>
              <a:t>  </a:t>
            </a:r>
          </a:p>
          <a:p>
            <a:pPr algn="r" rtl="1"/>
            <a:r>
              <a:rPr lang="ar-SA" sz="2400" dirty="0"/>
              <a:t>أو </a:t>
            </a:r>
          </a:p>
          <a:p>
            <a:pPr algn="r" rtl="1"/>
            <a:r>
              <a:rPr lang="ar-SA" sz="2400" b="1" dirty="0"/>
              <a:t>		</a:t>
            </a:r>
            <a:r>
              <a:rPr lang="en-US" sz="2400" b="1" dirty="0"/>
              <a:t>P (AUB) = P (A) + P(B) – P (A ∩ B)</a:t>
            </a:r>
          </a:p>
        </p:txBody>
      </p:sp>
      <p:sp>
        <p:nvSpPr>
          <p:cNvPr id="6" name="Slide Number Placeholder 5"/>
          <p:cNvSpPr>
            <a:spLocks noGrp="1"/>
          </p:cNvSpPr>
          <p:nvPr>
            <p:ph type="sldNum" sz="quarter" idx="11"/>
          </p:nvPr>
        </p:nvSpPr>
        <p:spPr/>
        <p:txBody>
          <a:bodyPr/>
          <a:lstStyle/>
          <a:p>
            <a:pPr>
              <a:defRPr/>
            </a:pPr>
            <a:fld id="{6EA43756-FD40-4181-AA83-8C0485DEDDA6}" type="slidenum">
              <a:rPr lang="ar-JO" smtClean="0"/>
              <a:pPr>
                <a:defRPr/>
              </a:pPr>
              <a:t>14</a:t>
            </a:fld>
            <a:endParaRPr lang="en-US"/>
          </a:p>
        </p:txBody>
      </p:sp>
    </p:spTree>
  </p:cSld>
  <p:clrMapOvr>
    <a:masterClrMapping/>
  </p:clrMapOvr>
  <p:transition spd="med"/>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ext Box 5"/>
          <p:cNvSpPr txBox="1">
            <a:spLocks noChangeArrowheads="1"/>
          </p:cNvSpPr>
          <p:nvPr/>
        </p:nvSpPr>
        <p:spPr bwMode="auto">
          <a:xfrm>
            <a:off x="660400" y="1676400"/>
            <a:ext cx="8667750" cy="830997"/>
          </a:xfrm>
          <a:prstGeom prst="rect">
            <a:avLst/>
          </a:prstGeom>
          <a:noFill/>
          <a:ln w="9525">
            <a:noFill/>
            <a:miter lim="800000"/>
            <a:headEnd/>
            <a:tailEnd/>
          </a:ln>
        </p:spPr>
        <p:txBody>
          <a:bodyPr>
            <a:spAutoFit/>
          </a:bodyPr>
          <a:lstStyle/>
          <a:p>
            <a:pPr algn="r" rtl="1"/>
            <a:r>
              <a:rPr lang="ar-SA" sz="2400" dirty="0" smtClean="0"/>
              <a:t>الجدول </a:t>
            </a:r>
            <a:r>
              <a:rPr lang="ar-SA" sz="2400" dirty="0"/>
              <a:t>التالي يمثل توزيع عمال أحد المصانع حسب الحالة الاجتماعية للعامل والقسم الذي يعمل به:</a:t>
            </a:r>
          </a:p>
        </p:txBody>
      </p:sp>
      <p:sp>
        <p:nvSpPr>
          <p:cNvPr id="34819" name="Rectangle 10"/>
          <p:cNvSpPr>
            <a:spLocks noChangeArrowheads="1"/>
          </p:cNvSpPr>
          <p:nvPr/>
        </p:nvSpPr>
        <p:spPr bwMode="auto">
          <a:xfrm>
            <a:off x="0" y="3040063"/>
            <a:ext cx="184150" cy="368300"/>
          </a:xfrm>
          <a:prstGeom prst="rect">
            <a:avLst/>
          </a:prstGeom>
          <a:noFill/>
          <a:ln w="9525" algn="ctr">
            <a:noFill/>
            <a:miter lim="800000"/>
            <a:headEnd/>
            <a:tailEnd/>
          </a:ln>
        </p:spPr>
        <p:txBody>
          <a:bodyPr wrap="none" anchor="ctr">
            <a:spAutoFit/>
          </a:bodyPr>
          <a:lstStyle/>
          <a:p>
            <a:endParaRPr lang="ar-SA"/>
          </a:p>
        </p:txBody>
      </p:sp>
      <p:sp>
        <p:nvSpPr>
          <p:cNvPr id="34820" name="Rectangle 15"/>
          <p:cNvSpPr>
            <a:spLocks noChangeArrowheads="1"/>
          </p:cNvSpPr>
          <p:nvPr/>
        </p:nvSpPr>
        <p:spPr bwMode="auto">
          <a:xfrm>
            <a:off x="742950" y="3683000"/>
            <a:ext cx="184150" cy="368300"/>
          </a:xfrm>
          <a:prstGeom prst="rect">
            <a:avLst/>
          </a:prstGeom>
          <a:noFill/>
          <a:ln w="9525" algn="ctr">
            <a:noFill/>
            <a:miter lim="800000"/>
            <a:headEnd/>
            <a:tailEnd/>
          </a:ln>
        </p:spPr>
        <p:txBody>
          <a:bodyPr wrap="none" anchor="ctr">
            <a:spAutoFit/>
          </a:bodyPr>
          <a:lstStyle/>
          <a:p>
            <a:endParaRPr lang="ar-SA"/>
          </a:p>
        </p:txBody>
      </p:sp>
      <p:graphicFrame>
        <p:nvGraphicFramePr>
          <p:cNvPr id="6" name="Table 5"/>
          <p:cNvGraphicFramePr>
            <a:graphicFrameLocks noGrp="1"/>
          </p:cNvGraphicFramePr>
          <p:nvPr>
            <p:extLst>
              <p:ext uri="{D42A27DB-BD31-4B8C-83A1-F6EECF244321}">
                <p14:modId xmlns:p14="http://schemas.microsoft.com/office/powerpoint/2010/main" xmlns="" val="1443952014"/>
              </p:ext>
            </p:extLst>
          </p:nvPr>
        </p:nvGraphicFramePr>
        <p:xfrm>
          <a:off x="1064568" y="2204864"/>
          <a:ext cx="6604000" cy="1854200"/>
        </p:xfrm>
        <a:graphic>
          <a:graphicData uri="http://schemas.openxmlformats.org/drawingml/2006/table">
            <a:tbl>
              <a:tblPr rtl="1" firstRow="1" bandRow="1">
                <a:tableStyleId>{5C22544A-7EE6-4342-B048-85BDC9FD1C3A}</a:tableStyleId>
              </a:tblPr>
              <a:tblGrid>
                <a:gridCol w="1651000"/>
                <a:gridCol w="1651000"/>
                <a:gridCol w="1651000"/>
                <a:gridCol w="1651000"/>
              </a:tblGrid>
              <a:tr h="370840">
                <a:tc>
                  <a:txBody>
                    <a:bodyPr/>
                    <a:lstStyle/>
                    <a:p>
                      <a:pPr algn="ctr" rtl="1"/>
                      <a:r>
                        <a:rPr lang="ar-SA" dirty="0" smtClean="0"/>
                        <a:t>الحالة الاجتماعية</a:t>
                      </a:r>
                      <a:endParaRPr lang="ar-SA" dirty="0"/>
                    </a:p>
                  </a:txBody>
                  <a:tcPr marL="99060" marR="99060"/>
                </a:tc>
                <a:tc>
                  <a:txBody>
                    <a:bodyPr/>
                    <a:lstStyle/>
                    <a:p>
                      <a:pPr algn="ctr" rtl="1"/>
                      <a:r>
                        <a:rPr lang="ar-SA" dirty="0" smtClean="0"/>
                        <a:t>أعزب</a:t>
                      </a:r>
                      <a:endParaRPr lang="ar-SA" dirty="0"/>
                    </a:p>
                  </a:txBody>
                  <a:tcPr marL="99060" marR="99060"/>
                </a:tc>
                <a:tc>
                  <a:txBody>
                    <a:bodyPr/>
                    <a:lstStyle/>
                    <a:p>
                      <a:pPr algn="ctr" rtl="1"/>
                      <a:r>
                        <a:rPr lang="ar-SA" dirty="0" smtClean="0"/>
                        <a:t>متزوج</a:t>
                      </a:r>
                      <a:endParaRPr lang="ar-SA" dirty="0"/>
                    </a:p>
                  </a:txBody>
                  <a:tcPr marL="99060" marR="99060"/>
                </a:tc>
                <a:tc>
                  <a:txBody>
                    <a:bodyPr/>
                    <a:lstStyle/>
                    <a:p>
                      <a:pPr algn="ctr" rtl="1"/>
                      <a:r>
                        <a:rPr lang="ar-SA" dirty="0" smtClean="0"/>
                        <a:t>المجموع</a:t>
                      </a:r>
                      <a:endParaRPr lang="ar-SA" dirty="0"/>
                    </a:p>
                  </a:txBody>
                  <a:tcPr marL="99060" marR="99060"/>
                </a:tc>
              </a:tr>
              <a:tr h="370840">
                <a:tc>
                  <a:txBody>
                    <a:bodyPr/>
                    <a:lstStyle/>
                    <a:p>
                      <a:pPr rtl="1"/>
                      <a:r>
                        <a:rPr lang="ar-SA" dirty="0" smtClean="0"/>
                        <a:t>القسم الأول</a:t>
                      </a:r>
                      <a:endParaRPr lang="ar-SA" dirty="0"/>
                    </a:p>
                  </a:txBody>
                  <a:tcPr marL="99060" marR="99060"/>
                </a:tc>
                <a:tc>
                  <a:txBody>
                    <a:bodyPr/>
                    <a:lstStyle/>
                    <a:p>
                      <a:pPr algn="ctr" rtl="1"/>
                      <a:r>
                        <a:rPr lang="en-US" sz="1800" dirty="0" smtClean="0"/>
                        <a:t>5</a:t>
                      </a:r>
                      <a:endParaRPr lang="ar-SA" sz="1800" dirty="0"/>
                    </a:p>
                  </a:txBody>
                  <a:tcPr marL="99060" marR="99060" marT="45708" marB="45708"/>
                </a:tc>
                <a:tc>
                  <a:txBody>
                    <a:bodyPr/>
                    <a:lstStyle/>
                    <a:p>
                      <a:pPr algn="ctr" rtl="1"/>
                      <a:r>
                        <a:rPr lang="en-US" sz="1800" dirty="0" smtClean="0"/>
                        <a:t>7</a:t>
                      </a:r>
                      <a:endParaRPr lang="ar-SA" sz="1800" dirty="0"/>
                    </a:p>
                  </a:txBody>
                  <a:tcPr marL="99060" marR="99060" marT="45708" marB="45708"/>
                </a:tc>
                <a:tc>
                  <a:txBody>
                    <a:bodyPr/>
                    <a:lstStyle/>
                    <a:p>
                      <a:pPr algn="ctr" rtl="1"/>
                      <a:r>
                        <a:rPr lang="en-US" sz="1800" dirty="0" smtClean="0"/>
                        <a:t>12</a:t>
                      </a:r>
                      <a:endParaRPr lang="ar-SA" sz="1800" dirty="0"/>
                    </a:p>
                  </a:txBody>
                  <a:tcPr marL="99060" marR="99060" marT="45708" marB="45708"/>
                </a:tc>
              </a:tr>
              <a:tr h="370840">
                <a:tc>
                  <a:txBody>
                    <a:bodyPr/>
                    <a:lstStyle/>
                    <a:p>
                      <a:pPr rtl="1"/>
                      <a:r>
                        <a:rPr lang="ar-SA" dirty="0" smtClean="0"/>
                        <a:t>القسم الثاني</a:t>
                      </a:r>
                      <a:endParaRPr lang="ar-SA" dirty="0"/>
                    </a:p>
                  </a:txBody>
                  <a:tcPr marL="99060" marR="99060"/>
                </a:tc>
                <a:tc>
                  <a:txBody>
                    <a:bodyPr/>
                    <a:lstStyle/>
                    <a:p>
                      <a:pPr algn="ctr" rtl="1"/>
                      <a:r>
                        <a:rPr lang="en-US" sz="1800" dirty="0" smtClean="0"/>
                        <a:t>8</a:t>
                      </a:r>
                      <a:endParaRPr lang="ar-SA" sz="1800" dirty="0"/>
                    </a:p>
                  </a:txBody>
                  <a:tcPr marL="99060" marR="99060" marT="45708" marB="45708"/>
                </a:tc>
                <a:tc>
                  <a:txBody>
                    <a:bodyPr/>
                    <a:lstStyle/>
                    <a:p>
                      <a:pPr algn="ctr" rtl="1"/>
                      <a:r>
                        <a:rPr lang="en-US" sz="1800" dirty="0" smtClean="0"/>
                        <a:t>14</a:t>
                      </a:r>
                      <a:endParaRPr lang="ar-SA" sz="1800" dirty="0"/>
                    </a:p>
                  </a:txBody>
                  <a:tcPr marL="99060" marR="99060" marT="45708" marB="45708"/>
                </a:tc>
                <a:tc>
                  <a:txBody>
                    <a:bodyPr/>
                    <a:lstStyle/>
                    <a:p>
                      <a:pPr algn="ctr" rtl="1"/>
                      <a:r>
                        <a:rPr lang="en-US" sz="1800" dirty="0" smtClean="0"/>
                        <a:t>22</a:t>
                      </a:r>
                      <a:endParaRPr lang="ar-SA" sz="1800" dirty="0"/>
                    </a:p>
                  </a:txBody>
                  <a:tcPr marL="99060" marR="99060" marT="45708" marB="45708"/>
                </a:tc>
              </a:tr>
              <a:tr h="370840">
                <a:tc>
                  <a:txBody>
                    <a:bodyPr/>
                    <a:lstStyle/>
                    <a:p>
                      <a:pPr rtl="1"/>
                      <a:r>
                        <a:rPr lang="ar-SA" dirty="0" smtClean="0"/>
                        <a:t>القسم الثالث</a:t>
                      </a:r>
                      <a:endParaRPr lang="ar-SA" dirty="0"/>
                    </a:p>
                  </a:txBody>
                  <a:tcPr marL="99060" marR="99060"/>
                </a:tc>
                <a:tc>
                  <a:txBody>
                    <a:bodyPr/>
                    <a:lstStyle/>
                    <a:p>
                      <a:pPr algn="ctr" rtl="1"/>
                      <a:r>
                        <a:rPr lang="en-US" sz="1800" dirty="0" smtClean="0"/>
                        <a:t>10</a:t>
                      </a:r>
                      <a:endParaRPr lang="ar-SA" sz="1800" dirty="0"/>
                    </a:p>
                  </a:txBody>
                  <a:tcPr marL="99060" marR="99060" marT="45708" marB="45708"/>
                </a:tc>
                <a:tc>
                  <a:txBody>
                    <a:bodyPr/>
                    <a:lstStyle/>
                    <a:p>
                      <a:pPr algn="ctr" rtl="1"/>
                      <a:r>
                        <a:rPr lang="en-US" sz="1800" dirty="0" smtClean="0"/>
                        <a:t>6</a:t>
                      </a:r>
                      <a:endParaRPr lang="ar-SA" sz="1800" dirty="0"/>
                    </a:p>
                  </a:txBody>
                  <a:tcPr marL="99060" marR="99060" marT="45708" marB="45708"/>
                </a:tc>
                <a:tc>
                  <a:txBody>
                    <a:bodyPr/>
                    <a:lstStyle/>
                    <a:p>
                      <a:pPr algn="ctr" rtl="1"/>
                      <a:r>
                        <a:rPr lang="en-US" sz="1800" dirty="0" smtClean="0"/>
                        <a:t>16</a:t>
                      </a:r>
                      <a:endParaRPr lang="ar-SA" sz="1800" dirty="0"/>
                    </a:p>
                  </a:txBody>
                  <a:tcPr marL="99060" marR="99060" marT="45708" marB="45708"/>
                </a:tc>
              </a:tr>
              <a:tr h="370840">
                <a:tc>
                  <a:txBody>
                    <a:bodyPr/>
                    <a:lstStyle/>
                    <a:p>
                      <a:pPr rtl="1"/>
                      <a:r>
                        <a:rPr lang="ar-SA" dirty="0" smtClean="0"/>
                        <a:t>المجموع</a:t>
                      </a:r>
                      <a:endParaRPr lang="ar-SA" dirty="0"/>
                    </a:p>
                  </a:txBody>
                  <a:tcPr marL="99060" marR="99060"/>
                </a:tc>
                <a:tc>
                  <a:txBody>
                    <a:bodyPr/>
                    <a:lstStyle/>
                    <a:p>
                      <a:pPr algn="ctr" rtl="1"/>
                      <a:r>
                        <a:rPr lang="en-US" sz="1800" dirty="0" smtClean="0"/>
                        <a:t>23</a:t>
                      </a:r>
                      <a:endParaRPr lang="ar-SA" sz="1800" dirty="0"/>
                    </a:p>
                  </a:txBody>
                  <a:tcPr marL="99060" marR="99060" marT="45708" marB="45708"/>
                </a:tc>
                <a:tc>
                  <a:txBody>
                    <a:bodyPr/>
                    <a:lstStyle/>
                    <a:p>
                      <a:pPr algn="ctr" rtl="1"/>
                      <a:r>
                        <a:rPr lang="en-US" sz="1800" dirty="0" smtClean="0"/>
                        <a:t>27</a:t>
                      </a:r>
                      <a:endParaRPr lang="ar-SA" sz="1800" dirty="0"/>
                    </a:p>
                  </a:txBody>
                  <a:tcPr marL="99060" marR="99060" marT="45708" marB="45708"/>
                </a:tc>
                <a:tc>
                  <a:txBody>
                    <a:bodyPr/>
                    <a:lstStyle/>
                    <a:p>
                      <a:pPr algn="ctr" rtl="1"/>
                      <a:r>
                        <a:rPr lang="en-US" sz="1800" dirty="0" smtClean="0"/>
                        <a:t>50</a:t>
                      </a:r>
                      <a:endParaRPr lang="ar-SA" sz="1800" dirty="0"/>
                    </a:p>
                  </a:txBody>
                  <a:tcPr marL="99060" marR="99060" marT="45708" marB="45708"/>
                </a:tc>
              </a:tr>
            </a:tbl>
          </a:graphicData>
        </a:graphic>
      </p:graphicFrame>
      <p:sp>
        <p:nvSpPr>
          <p:cNvPr id="7" name="Slide Number Placeholder 6"/>
          <p:cNvSpPr>
            <a:spLocks noGrp="1"/>
          </p:cNvSpPr>
          <p:nvPr>
            <p:ph type="sldNum" sz="quarter" idx="10"/>
          </p:nvPr>
        </p:nvSpPr>
        <p:spPr/>
        <p:txBody>
          <a:bodyPr/>
          <a:lstStyle/>
          <a:p>
            <a:pPr>
              <a:defRPr/>
            </a:pPr>
            <a:fld id="{7B8EA862-7DD5-4A06-BDE1-DB7EC5FAA60C}" type="slidenum">
              <a:rPr lang="ar-SA" smtClean="0"/>
              <a:pPr>
                <a:defRPr/>
              </a:pPr>
              <a:t>15</a:t>
            </a:fld>
            <a:endParaRPr lang="en-US" dirty="0"/>
          </a:p>
        </p:txBody>
      </p:sp>
      <p:sp>
        <p:nvSpPr>
          <p:cNvPr id="2" name="Rectangle 1"/>
          <p:cNvSpPr/>
          <p:nvPr/>
        </p:nvSpPr>
        <p:spPr>
          <a:xfrm>
            <a:off x="7905328" y="692696"/>
            <a:ext cx="1229194" cy="584775"/>
          </a:xfrm>
          <a:prstGeom prst="rect">
            <a:avLst/>
          </a:prstGeom>
        </p:spPr>
        <p:txBody>
          <a:bodyPr wrap="square">
            <a:spAutoFit/>
          </a:bodyPr>
          <a:lstStyle/>
          <a:p>
            <a:r>
              <a:rPr lang="ar-SA" sz="3200" b="1" u="sng" dirty="0">
                <a:solidFill>
                  <a:srgbClr val="FF0000"/>
                </a:solidFill>
                <a:effectLst>
                  <a:outerShdw blurRad="38100" dist="38100" dir="2700000" algn="tl">
                    <a:srgbClr val="000000">
                      <a:alpha val="43137"/>
                    </a:srgbClr>
                  </a:outerShdw>
                </a:effectLst>
              </a:rPr>
              <a:t>مثال</a:t>
            </a:r>
            <a:r>
              <a:rPr lang="ar-SA" sz="3200" b="1" u="sng" dirty="0" smtClean="0">
                <a:solidFill>
                  <a:srgbClr val="FF0000"/>
                </a:solidFill>
                <a:effectLst>
                  <a:outerShdw blurRad="38100" dist="38100" dir="2700000" algn="tl">
                    <a:srgbClr val="000000">
                      <a:alpha val="43137"/>
                    </a:srgbClr>
                  </a:outerShdw>
                </a:effectLst>
              </a:rPr>
              <a:t>:</a:t>
            </a:r>
            <a:r>
              <a:rPr lang="en-US" sz="3200" b="1" u="sng" dirty="0" smtClean="0">
                <a:solidFill>
                  <a:srgbClr val="FF0000"/>
                </a:solidFill>
                <a:effectLst>
                  <a:outerShdw blurRad="38100" dist="38100" dir="2700000" algn="tl">
                    <a:srgbClr val="000000">
                      <a:alpha val="43137"/>
                    </a:srgbClr>
                  </a:outerShdw>
                </a:effectLst>
              </a:rPr>
              <a:t>-</a:t>
            </a:r>
            <a:endParaRPr lang="ar-JO" sz="3200" b="1" u="sng" dirty="0">
              <a:solidFill>
                <a:srgbClr val="FF0000"/>
              </a:solidFill>
              <a:effectLst>
                <a:outerShdw blurRad="38100" dist="38100" dir="2700000" algn="tl">
                  <a:srgbClr val="000000">
                    <a:alpha val="43137"/>
                  </a:srgbClr>
                </a:outerShdw>
              </a:effectLst>
            </a:endParaRPr>
          </a:p>
        </p:txBody>
      </p:sp>
      <p:sp>
        <p:nvSpPr>
          <p:cNvPr id="3" name="Rectangle 2"/>
          <p:cNvSpPr/>
          <p:nvPr/>
        </p:nvSpPr>
        <p:spPr>
          <a:xfrm>
            <a:off x="1712640" y="4327936"/>
            <a:ext cx="6984776" cy="1200329"/>
          </a:xfrm>
          <a:prstGeom prst="rect">
            <a:avLst/>
          </a:prstGeom>
        </p:spPr>
        <p:txBody>
          <a:bodyPr wrap="square">
            <a:spAutoFit/>
          </a:bodyPr>
          <a:lstStyle/>
          <a:p>
            <a:r>
              <a:rPr lang="ar-SA" b="1" dirty="0">
                <a:solidFill>
                  <a:srgbClr val="FF0000"/>
                </a:solidFill>
              </a:rPr>
              <a:t>اختير عامل من الجدول السابق بطريقة عشوائية، احسب الاحتمالات التالية:</a:t>
            </a:r>
          </a:p>
          <a:p>
            <a:pPr>
              <a:buFont typeface="Arial" pitchFamily="34" charset="0"/>
              <a:buChar char="•"/>
            </a:pPr>
            <a:r>
              <a:rPr lang="ar-SA" dirty="0"/>
              <a:t>احتمال أن يكون العامل من القسم الأول أو الثاني.</a:t>
            </a:r>
          </a:p>
          <a:p>
            <a:pPr>
              <a:buFont typeface="Arial" pitchFamily="34" charset="0"/>
              <a:buChar char="•"/>
            </a:pPr>
            <a:r>
              <a:rPr lang="ar-SA" dirty="0"/>
              <a:t>احتمال أن يكون العامل متزوجا أو من القسم الأول</a:t>
            </a:r>
          </a:p>
          <a:p>
            <a:pPr>
              <a:buFont typeface="Arial" pitchFamily="34" charset="0"/>
              <a:buChar char="•"/>
            </a:pPr>
            <a:r>
              <a:rPr lang="ar-SA" dirty="0"/>
              <a:t>احتمال أن يكون العامل من القسم الثالث أو أعزب</a:t>
            </a:r>
          </a:p>
        </p:txBody>
      </p:sp>
    </p:spTree>
  </p:cSld>
  <p:clrMapOvr>
    <a:masterClrMapping/>
  </p:clrMapOvr>
  <p:transition spd="slow"/>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10"/>
          <p:cNvSpPr>
            <a:spLocks noChangeArrowheads="1"/>
          </p:cNvSpPr>
          <p:nvPr/>
        </p:nvSpPr>
        <p:spPr bwMode="auto">
          <a:xfrm>
            <a:off x="0" y="3040063"/>
            <a:ext cx="184150" cy="368300"/>
          </a:xfrm>
          <a:prstGeom prst="rect">
            <a:avLst/>
          </a:prstGeom>
          <a:noFill/>
          <a:ln w="9525" algn="ctr">
            <a:noFill/>
            <a:miter lim="800000"/>
            <a:headEnd/>
            <a:tailEnd/>
          </a:ln>
        </p:spPr>
        <p:txBody>
          <a:bodyPr wrap="none" anchor="ctr">
            <a:spAutoFit/>
          </a:bodyPr>
          <a:lstStyle/>
          <a:p>
            <a:endParaRPr lang="ar-SA"/>
          </a:p>
        </p:txBody>
      </p:sp>
      <p:sp>
        <p:nvSpPr>
          <p:cNvPr id="36867" name="Rectangle 15"/>
          <p:cNvSpPr>
            <a:spLocks noChangeArrowheads="1"/>
          </p:cNvSpPr>
          <p:nvPr/>
        </p:nvSpPr>
        <p:spPr bwMode="auto">
          <a:xfrm>
            <a:off x="742950" y="3683000"/>
            <a:ext cx="184150" cy="368300"/>
          </a:xfrm>
          <a:prstGeom prst="rect">
            <a:avLst/>
          </a:prstGeom>
          <a:noFill/>
          <a:ln w="9525" algn="ctr">
            <a:noFill/>
            <a:miter lim="800000"/>
            <a:headEnd/>
            <a:tailEnd/>
          </a:ln>
        </p:spPr>
        <p:txBody>
          <a:bodyPr wrap="none" anchor="ctr">
            <a:spAutoFit/>
          </a:bodyPr>
          <a:lstStyle/>
          <a:p>
            <a:endParaRPr lang="ar-SA"/>
          </a:p>
        </p:txBody>
      </p:sp>
      <p:sp>
        <p:nvSpPr>
          <p:cNvPr id="36868" name="Text Box 5"/>
          <p:cNvSpPr txBox="1">
            <a:spLocks noChangeArrowheads="1"/>
          </p:cNvSpPr>
          <p:nvPr/>
        </p:nvSpPr>
        <p:spPr bwMode="auto">
          <a:xfrm>
            <a:off x="381000" y="1638300"/>
            <a:ext cx="8832850" cy="2246769"/>
          </a:xfrm>
          <a:prstGeom prst="rect">
            <a:avLst/>
          </a:prstGeom>
          <a:noFill/>
          <a:ln w="28575" cmpd="dbl">
            <a:solidFill>
              <a:schemeClr val="accent1"/>
            </a:solidFill>
            <a:miter lim="800000"/>
            <a:headEnd/>
            <a:tailEnd/>
          </a:ln>
        </p:spPr>
        <p:txBody>
          <a:bodyPr>
            <a:spAutoFit/>
          </a:bodyPr>
          <a:lstStyle/>
          <a:p>
            <a:pPr algn="r" rtl="1"/>
            <a:r>
              <a:rPr lang="ar-SA" sz="2000" dirty="0"/>
              <a:t>نفرض أن الحادثة  </a:t>
            </a:r>
            <a:r>
              <a:rPr lang="en-US" sz="2000" b="1" dirty="0">
                <a:solidFill>
                  <a:srgbClr val="FF0000"/>
                </a:solidFill>
              </a:rPr>
              <a:t>A1</a:t>
            </a:r>
            <a:r>
              <a:rPr lang="ar-SA" sz="2000" dirty="0"/>
              <a:t> أن يكون </a:t>
            </a:r>
            <a:r>
              <a:rPr lang="ar-SA" sz="2000" b="1" dirty="0">
                <a:solidFill>
                  <a:srgbClr val="FF0000"/>
                </a:solidFill>
              </a:rPr>
              <a:t>العامل من القسم الأول </a:t>
            </a:r>
            <a:r>
              <a:rPr lang="ar-SA" sz="2000" dirty="0"/>
              <a:t>أي أن  </a:t>
            </a:r>
            <a:r>
              <a:rPr lang="en-US" sz="2000" dirty="0"/>
              <a:t>A1</a:t>
            </a:r>
            <a:r>
              <a:rPr lang="ar-SA" sz="2000" dirty="0"/>
              <a:t> = {أن يكون العامل من القسم الأول} </a:t>
            </a:r>
          </a:p>
          <a:p>
            <a:pPr algn="r" rtl="1"/>
            <a:r>
              <a:rPr lang="ar-SA" sz="2000" dirty="0"/>
              <a:t>نفرض أن الحادثة  </a:t>
            </a:r>
            <a:r>
              <a:rPr lang="en-US" sz="2000" b="1" dirty="0">
                <a:solidFill>
                  <a:srgbClr val="FF0000"/>
                </a:solidFill>
              </a:rPr>
              <a:t>A2</a:t>
            </a:r>
            <a:r>
              <a:rPr lang="ar-SA" sz="2000" dirty="0"/>
              <a:t> أن يكون </a:t>
            </a:r>
            <a:r>
              <a:rPr lang="ar-SA" sz="2000" b="1" dirty="0">
                <a:solidFill>
                  <a:srgbClr val="FF0000"/>
                </a:solidFill>
              </a:rPr>
              <a:t>العامل من القسم الثاني </a:t>
            </a:r>
            <a:r>
              <a:rPr lang="ar-SA" sz="2000" dirty="0"/>
              <a:t>أي أن  </a:t>
            </a:r>
            <a:r>
              <a:rPr lang="en-US" sz="2000" dirty="0"/>
              <a:t>A2</a:t>
            </a:r>
            <a:r>
              <a:rPr lang="ar-SA" sz="2000" dirty="0"/>
              <a:t> = {أن يكون العامل من القسم الثاني} </a:t>
            </a:r>
          </a:p>
          <a:p>
            <a:pPr algn="r" rtl="1"/>
            <a:r>
              <a:rPr lang="ar-SA" sz="2000" dirty="0" smtClean="0"/>
              <a:t>فيكون الاحتمال </a:t>
            </a:r>
            <a:r>
              <a:rPr lang="ar-SA" sz="2000" dirty="0"/>
              <a:t>المطلوب:</a:t>
            </a:r>
          </a:p>
          <a:p>
            <a:pPr algn="l" rtl="0"/>
            <a:r>
              <a:rPr lang="en-US" sz="2000" dirty="0"/>
              <a:t>P(A1)=12/50</a:t>
            </a:r>
          </a:p>
          <a:p>
            <a:pPr algn="l" rtl="0"/>
            <a:r>
              <a:rPr lang="en-US" sz="2000" dirty="0"/>
              <a:t>P(A2)=22/50</a:t>
            </a:r>
            <a:endParaRPr lang="ar-SA" sz="2000" dirty="0"/>
          </a:p>
          <a:p>
            <a:pPr algn="l" rtl="0"/>
            <a:r>
              <a:rPr lang="ar-SA" sz="2000" dirty="0"/>
              <a:t>  </a:t>
            </a:r>
            <a:r>
              <a:rPr lang="en-US" sz="2000" b="1" dirty="0">
                <a:solidFill>
                  <a:srgbClr val="FF0000"/>
                </a:solidFill>
              </a:rPr>
              <a:t>P(A1 ᴜ A2) </a:t>
            </a:r>
            <a:r>
              <a:rPr lang="en-US" sz="2000" dirty="0"/>
              <a:t>=P(A1)+P(A2)= (12/50)+(22/50) = 34/50= 0.68</a:t>
            </a:r>
          </a:p>
          <a:p>
            <a:pPr algn="r" rtl="1"/>
            <a:endParaRPr lang="en-US" sz="2000" dirty="0"/>
          </a:p>
        </p:txBody>
      </p:sp>
      <p:sp>
        <p:nvSpPr>
          <p:cNvPr id="36869" name="TextBox 14"/>
          <p:cNvSpPr txBox="1">
            <a:spLocks noChangeArrowheads="1"/>
          </p:cNvSpPr>
          <p:nvPr/>
        </p:nvSpPr>
        <p:spPr bwMode="auto">
          <a:xfrm>
            <a:off x="8388350" y="506413"/>
            <a:ext cx="817563" cy="523875"/>
          </a:xfrm>
          <a:prstGeom prst="rect">
            <a:avLst/>
          </a:prstGeom>
          <a:noFill/>
          <a:ln w="9525">
            <a:noFill/>
            <a:miter lim="800000"/>
            <a:headEnd/>
            <a:tailEnd/>
          </a:ln>
        </p:spPr>
        <p:txBody>
          <a:bodyPr wrap="none">
            <a:spAutoFit/>
          </a:bodyPr>
          <a:lstStyle/>
          <a:p>
            <a:r>
              <a:rPr lang="ar-SA" sz="2800" b="1" u="sng" dirty="0">
                <a:solidFill>
                  <a:srgbClr val="FF0000"/>
                </a:solidFill>
                <a:effectLst>
                  <a:outerShdw blurRad="38100" dist="38100" dir="2700000" algn="tl">
                    <a:srgbClr val="000000">
                      <a:alpha val="43137"/>
                    </a:srgbClr>
                  </a:outerShdw>
                </a:effectLst>
              </a:rPr>
              <a:t>الحل:</a:t>
            </a:r>
          </a:p>
        </p:txBody>
      </p:sp>
      <p:sp>
        <p:nvSpPr>
          <p:cNvPr id="6" name="Slide Number Placeholder 5"/>
          <p:cNvSpPr>
            <a:spLocks noGrp="1"/>
          </p:cNvSpPr>
          <p:nvPr>
            <p:ph type="sldNum" sz="quarter" idx="10"/>
          </p:nvPr>
        </p:nvSpPr>
        <p:spPr/>
        <p:txBody>
          <a:bodyPr/>
          <a:lstStyle/>
          <a:p>
            <a:pPr>
              <a:defRPr/>
            </a:pPr>
            <a:fld id="{7B8EA862-7DD5-4A06-BDE1-DB7EC5FAA60C}" type="slidenum">
              <a:rPr lang="ar-SA" smtClean="0"/>
              <a:pPr>
                <a:defRPr/>
              </a:pPr>
              <a:t>16</a:t>
            </a:fld>
            <a:endParaRPr lang="en-US" dirty="0"/>
          </a:p>
        </p:txBody>
      </p:sp>
      <p:sp>
        <p:nvSpPr>
          <p:cNvPr id="2" name="Rectangle 1"/>
          <p:cNvSpPr/>
          <p:nvPr/>
        </p:nvSpPr>
        <p:spPr>
          <a:xfrm>
            <a:off x="381001" y="3989963"/>
            <a:ext cx="8824912" cy="2031325"/>
          </a:xfrm>
          <a:prstGeom prst="rect">
            <a:avLst/>
          </a:prstGeom>
          <a:ln w="25400" cmpd="dbl">
            <a:solidFill>
              <a:schemeClr val="accent1"/>
            </a:solidFill>
          </a:ln>
        </p:spPr>
        <p:txBody>
          <a:bodyPr wrap="square">
            <a:spAutoFit/>
          </a:bodyPr>
          <a:lstStyle/>
          <a:p>
            <a:r>
              <a:rPr lang="ar-SA" dirty="0"/>
              <a:t>نفرض أن الحادثة  </a:t>
            </a:r>
            <a:r>
              <a:rPr lang="en-US" b="1" dirty="0">
                <a:solidFill>
                  <a:srgbClr val="FF0000"/>
                </a:solidFill>
              </a:rPr>
              <a:t>A1</a:t>
            </a:r>
            <a:r>
              <a:rPr lang="ar-SA" dirty="0"/>
              <a:t> أن يكون </a:t>
            </a:r>
            <a:r>
              <a:rPr lang="ar-SA" b="1" dirty="0">
                <a:solidFill>
                  <a:srgbClr val="FF0000"/>
                </a:solidFill>
              </a:rPr>
              <a:t>العامل متزوجا </a:t>
            </a:r>
            <a:r>
              <a:rPr lang="ar-SA" dirty="0"/>
              <a:t>أي أن  </a:t>
            </a:r>
            <a:r>
              <a:rPr lang="en-US" dirty="0"/>
              <a:t>A1</a:t>
            </a:r>
            <a:r>
              <a:rPr lang="ar-SA" dirty="0"/>
              <a:t> = {أن يكون العامل متزوج} </a:t>
            </a:r>
          </a:p>
          <a:p>
            <a:r>
              <a:rPr lang="ar-SA" dirty="0"/>
              <a:t>نفرض أن الحادثة  </a:t>
            </a:r>
            <a:r>
              <a:rPr lang="en-US" b="1" dirty="0">
                <a:solidFill>
                  <a:srgbClr val="FF0000"/>
                </a:solidFill>
              </a:rPr>
              <a:t>A2</a:t>
            </a:r>
            <a:r>
              <a:rPr lang="ar-SA" dirty="0"/>
              <a:t> أن يكون </a:t>
            </a:r>
            <a:r>
              <a:rPr lang="ar-SA" b="1" dirty="0">
                <a:solidFill>
                  <a:srgbClr val="FF0000"/>
                </a:solidFill>
              </a:rPr>
              <a:t>العامل من القسم الأول </a:t>
            </a:r>
            <a:r>
              <a:rPr lang="ar-SA" dirty="0"/>
              <a:t>أي أن  </a:t>
            </a:r>
            <a:r>
              <a:rPr lang="en-US" dirty="0"/>
              <a:t>A2</a:t>
            </a:r>
            <a:r>
              <a:rPr lang="ar-SA" dirty="0"/>
              <a:t> = {أن يكون العامل من القسم الأول} </a:t>
            </a:r>
          </a:p>
          <a:p>
            <a:r>
              <a:rPr lang="ar-SA" dirty="0"/>
              <a:t>فيكون الاحتمال المطلوب:</a:t>
            </a:r>
          </a:p>
          <a:p>
            <a:pPr algn="l" rtl="0"/>
            <a:r>
              <a:rPr lang="en-US" dirty="0"/>
              <a:t>P(A1)=27/50</a:t>
            </a:r>
          </a:p>
          <a:p>
            <a:pPr algn="l" rtl="0"/>
            <a:r>
              <a:rPr lang="en-US" dirty="0"/>
              <a:t>P(A2)=12/50</a:t>
            </a:r>
            <a:endParaRPr lang="ar-SA" dirty="0"/>
          </a:p>
          <a:p>
            <a:pPr algn="l" rtl="0"/>
            <a:r>
              <a:rPr lang="ar-SA" dirty="0"/>
              <a:t>  </a:t>
            </a:r>
            <a:r>
              <a:rPr lang="en-US" b="1" dirty="0">
                <a:solidFill>
                  <a:srgbClr val="FF0000"/>
                </a:solidFill>
              </a:rPr>
              <a:t>P(A1 ᴜ A2) </a:t>
            </a:r>
            <a:r>
              <a:rPr lang="en-US" dirty="0"/>
              <a:t>=P(A1)+P(A2)-P(A1 ∩ A2) = (27/50)+(12/50)-(7/50) = 32/50= 0.64</a:t>
            </a:r>
          </a:p>
          <a:p>
            <a:endParaRPr lang="en-US" dirty="0"/>
          </a:p>
        </p:txBody>
      </p:sp>
    </p:spTree>
  </p:cSld>
  <p:clrMapOvr>
    <a:masterClrMapping/>
  </p:clrMapOvr>
  <p:transition spd="slow"/>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10"/>
          <p:cNvSpPr>
            <a:spLocks noChangeArrowheads="1"/>
          </p:cNvSpPr>
          <p:nvPr/>
        </p:nvSpPr>
        <p:spPr bwMode="auto">
          <a:xfrm>
            <a:off x="0" y="3040063"/>
            <a:ext cx="184150" cy="368300"/>
          </a:xfrm>
          <a:prstGeom prst="rect">
            <a:avLst/>
          </a:prstGeom>
          <a:noFill/>
          <a:ln w="9525" algn="ctr">
            <a:noFill/>
            <a:miter lim="800000"/>
            <a:headEnd/>
            <a:tailEnd/>
          </a:ln>
        </p:spPr>
        <p:txBody>
          <a:bodyPr wrap="none" anchor="ctr">
            <a:spAutoFit/>
          </a:bodyPr>
          <a:lstStyle/>
          <a:p>
            <a:endParaRPr lang="ar-SA"/>
          </a:p>
        </p:txBody>
      </p:sp>
      <p:sp>
        <p:nvSpPr>
          <p:cNvPr id="38915" name="Rectangle 15"/>
          <p:cNvSpPr>
            <a:spLocks noChangeArrowheads="1"/>
          </p:cNvSpPr>
          <p:nvPr/>
        </p:nvSpPr>
        <p:spPr bwMode="auto">
          <a:xfrm>
            <a:off x="742950" y="3683000"/>
            <a:ext cx="184150" cy="368300"/>
          </a:xfrm>
          <a:prstGeom prst="rect">
            <a:avLst/>
          </a:prstGeom>
          <a:noFill/>
          <a:ln w="9525" algn="ctr">
            <a:noFill/>
            <a:miter lim="800000"/>
            <a:headEnd/>
            <a:tailEnd/>
          </a:ln>
        </p:spPr>
        <p:txBody>
          <a:bodyPr wrap="none" anchor="ctr">
            <a:spAutoFit/>
          </a:bodyPr>
          <a:lstStyle/>
          <a:p>
            <a:endParaRPr lang="ar-SA"/>
          </a:p>
        </p:txBody>
      </p:sp>
      <p:sp>
        <p:nvSpPr>
          <p:cNvPr id="38916" name="Text Box 5"/>
          <p:cNvSpPr txBox="1">
            <a:spLocks noChangeArrowheads="1"/>
          </p:cNvSpPr>
          <p:nvPr/>
        </p:nvSpPr>
        <p:spPr bwMode="auto">
          <a:xfrm>
            <a:off x="577850" y="1789113"/>
            <a:ext cx="8997950" cy="3416320"/>
          </a:xfrm>
          <a:prstGeom prst="rect">
            <a:avLst/>
          </a:prstGeom>
          <a:noFill/>
          <a:ln w="28575" cmpd="dbl">
            <a:solidFill>
              <a:schemeClr val="accent1"/>
            </a:solidFill>
            <a:miter lim="800000"/>
            <a:headEnd/>
            <a:tailEnd/>
          </a:ln>
        </p:spPr>
        <p:txBody>
          <a:bodyPr>
            <a:spAutoFit/>
          </a:bodyPr>
          <a:lstStyle/>
          <a:p>
            <a:pPr algn="r" rtl="1"/>
            <a:r>
              <a:rPr lang="ar-SA" sz="2400" dirty="0"/>
              <a:t>نفرض أن الحادثة  </a:t>
            </a:r>
            <a:r>
              <a:rPr lang="en-US" sz="2400" b="1" dirty="0">
                <a:solidFill>
                  <a:srgbClr val="FF0000"/>
                </a:solidFill>
              </a:rPr>
              <a:t>A1</a:t>
            </a:r>
            <a:r>
              <a:rPr lang="ar-SA" sz="2400" dirty="0"/>
              <a:t> أن يكون </a:t>
            </a:r>
            <a:r>
              <a:rPr lang="ar-SA" sz="2400" b="1" dirty="0">
                <a:solidFill>
                  <a:srgbClr val="FF0000"/>
                </a:solidFill>
              </a:rPr>
              <a:t>العامل من القسم الثالث </a:t>
            </a:r>
            <a:r>
              <a:rPr lang="ar-SA" sz="2400" dirty="0"/>
              <a:t>أي أن  </a:t>
            </a:r>
            <a:r>
              <a:rPr lang="en-US" sz="2400" dirty="0"/>
              <a:t>A1</a:t>
            </a:r>
            <a:r>
              <a:rPr lang="ar-SA" sz="2400" dirty="0"/>
              <a:t> = {أن يكون العامل من القسم الثالث} </a:t>
            </a:r>
          </a:p>
          <a:p>
            <a:pPr algn="r" rtl="1"/>
            <a:r>
              <a:rPr lang="ar-SA" sz="2400" dirty="0"/>
              <a:t>نفرض أن الحادثة  </a:t>
            </a:r>
            <a:r>
              <a:rPr lang="en-US" sz="2400" b="1" dirty="0">
                <a:solidFill>
                  <a:srgbClr val="FF0000"/>
                </a:solidFill>
              </a:rPr>
              <a:t>A2</a:t>
            </a:r>
            <a:r>
              <a:rPr lang="ar-SA" sz="2400" dirty="0"/>
              <a:t> أن يكون </a:t>
            </a:r>
            <a:r>
              <a:rPr lang="ar-SA" sz="2400" b="1" dirty="0">
                <a:solidFill>
                  <a:srgbClr val="FF0000"/>
                </a:solidFill>
              </a:rPr>
              <a:t>العامل أعزب </a:t>
            </a:r>
            <a:r>
              <a:rPr lang="ar-SA" sz="2400" dirty="0"/>
              <a:t>أي أن  </a:t>
            </a:r>
            <a:r>
              <a:rPr lang="en-US" sz="2400" dirty="0"/>
              <a:t>A2</a:t>
            </a:r>
            <a:r>
              <a:rPr lang="ar-SA" sz="2400" dirty="0"/>
              <a:t> = {أن يكون العامل أعزب} </a:t>
            </a:r>
          </a:p>
          <a:p>
            <a:pPr algn="r" rtl="1"/>
            <a:r>
              <a:rPr lang="ar-SA" sz="2400" dirty="0" smtClean="0"/>
              <a:t>فيكون الاحتمال </a:t>
            </a:r>
            <a:r>
              <a:rPr lang="ar-SA" sz="2400" dirty="0"/>
              <a:t>المطلوب:</a:t>
            </a:r>
          </a:p>
          <a:p>
            <a:pPr algn="l" rtl="0"/>
            <a:r>
              <a:rPr lang="en-US" sz="2400" dirty="0"/>
              <a:t>P(A1)=16/50</a:t>
            </a:r>
          </a:p>
          <a:p>
            <a:pPr algn="l" rtl="0"/>
            <a:r>
              <a:rPr lang="en-US" sz="2400" dirty="0"/>
              <a:t>P(A2)=23/50</a:t>
            </a:r>
            <a:endParaRPr lang="ar-SA" sz="2400" dirty="0"/>
          </a:p>
          <a:p>
            <a:pPr rtl="1"/>
            <a:r>
              <a:rPr lang="ar-SA" sz="2400" dirty="0"/>
              <a:t>  </a:t>
            </a:r>
            <a:r>
              <a:rPr lang="en-US" sz="2400" b="1" dirty="0">
                <a:solidFill>
                  <a:srgbClr val="FF0000"/>
                </a:solidFill>
              </a:rPr>
              <a:t>P(A1 ᴜ A2) </a:t>
            </a:r>
            <a:r>
              <a:rPr lang="en-US" sz="2400" dirty="0"/>
              <a:t>=P(A1)+P(A2)-P(A1 ∩ A2) = (16/50)+(23/50)-(10/50) = 29/50= 0.58</a:t>
            </a:r>
          </a:p>
          <a:p>
            <a:pPr algn="r" rtl="1"/>
            <a:endParaRPr lang="en-US" sz="2400" dirty="0"/>
          </a:p>
        </p:txBody>
      </p:sp>
      <p:sp>
        <p:nvSpPr>
          <p:cNvPr id="5" name="Slide Number Placeholder 4"/>
          <p:cNvSpPr>
            <a:spLocks noGrp="1"/>
          </p:cNvSpPr>
          <p:nvPr>
            <p:ph type="sldNum" sz="quarter" idx="10"/>
          </p:nvPr>
        </p:nvSpPr>
        <p:spPr/>
        <p:txBody>
          <a:bodyPr/>
          <a:lstStyle/>
          <a:p>
            <a:pPr>
              <a:defRPr/>
            </a:pPr>
            <a:fld id="{7B8EA862-7DD5-4A06-BDE1-DB7EC5FAA60C}" type="slidenum">
              <a:rPr lang="ar-SA" smtClean="0"/>
              <a:pPr>
                <a:defRPr/>
              </a:pPr>
              <a:t>17</a:t>
            </a:fld>
            <a:endParaRPr lang="en-US" dirty="0"/>
          </a:p>
        </p:txBody>
      </p:sp>
      <p:sp>
        <p:nvSpPr>
          <p:cNvPr id="2" name="Rectangle 1"/>
          <p:cNvSpPr/>
          <p:nvPr/>
        </p:nvSpPr>
        <p:spPr>
          <a:xfrm>
            <a:off x="7545288" y="620688"/>
            <a:ext cx="1534394" cy="584775"/>
          </a:xfrm>
          <a:prstGeom prst="rect">
            <a:avLst/>
          </a:prstGeom>
        </p:spPr>
        <p:txBody>
          <a:bodyPr wrap="none">
            <a:spAutoFit/>
          </a:bodyPr>
          <a:lstStyle/>
          <a:p>
            <a:r>
              <a:rPr lang="ar-EG" sz="3200" b="1" u="sng" dirty="0" smtClean="0">
                <a:solidFill>
                  <a:srgbClr val="FF0000"/>
                </a:solidFill>
                <a:effectLst>
                  <a:outerShdw blurRad="38100" dist="38100" dir="2700000" algn="tl">
                    <a:srgbClr val="000000">
                      <a:alpha val="43137"/>
                    </a:srgbClr>
                  </a:outerShdw>
                </a:effectLst>
              </a:rPr>
              <a:t>تابع </a:t>
            </a:r>
            <a:r>
              <a:rPr lang="ar-SA" sz="3200" b="1" u="sng" dirty="0" smtClean="0">
                <a:solidFill>
                  <a:srgbClr val="FF0000"/>
                </a:solidFill>
                <a:effectLst>
                  <a:outerShdw blurRad="38100" dist="38100" dir="2700000" algn="tl">
                    <a:srgbClr val="000000">
                      <a:alpha val="43137"/>
                    </a:srgbClr>
                  </a:outerShdw>
                </a:effectLst>
              </a:rPr>
              <a:t>الحل</a:t>
            </a:r>
            <a:r>
              <a:rPr lang="ar-SA" sz="3200" b="1" u="sng" dirty="0">
                <a:solidFill>
                  <a:srgbClr val="FF0000"/>
                </a:solidFill>
                <a:effectLst>
                  <a:outerShdw blurRad="38100" dist="38100" dir="2700000" algn="tl">
                    <a:srgbClr val="000000">
                      <a:alpha val="43137"/>
                    </a:srgbClr>
                  </a:outerShdw>
                </a:effectLst>
              </a:rPr>
              <a:t>:</a:t>
            </a:r>
          </a:p>
        </p:txBody>
      </p:sp>
    </p:spTree>
  </p:cSld>
  <p:clrMapOvr>
    <a:masterClrMapping/>
  </p:clrMapOvr>
  <p:transition spd="slow"/>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4"/>
          <p:cNvSpPr>
            <a:spLocks noChangeArrowheads="1"/>
          </p:cNvSpPr>
          <p:nvPr/>
        </p:nvSpPr>
        <p:spPr bwMode="auto">
          <a:xfrm>
            <a:off x="2133600" y="1143000"/>
            <a:ext cx="5610225" cy="461963"/>
          </a:xfrm>
          <a:prstGeom prst="rect">
            <a:avLst/>
          </a:prstGeom>
          <a:noFill/>
          <a:ln w="9525">
            <a:noFill/>
            <a:miter lim="800000"/>
            <a:headEnd/>
            <a:tailEnd/>
          </a:ln>
        </p:spPr>
        <p:txBody>
          <a:bodyPr wrap="none" anchor="ctr">
            <a:spAutoFit/>
          </a:bodyPr>
          <a:lstStyle/>
          <a:p>
            <a:pPr algn="ctr" rtl="1">
              <a:buFont typeface="Wingdings" pitchFamily="2" charset="2"/>
              <a:buNone/>
              <a:tabLst>
                <a:tab pos="457200" algn="l"/>
              </a:tabLst>
            </a:pPr>
            <a:r>
              <a:rPr lang="ar-SA" sz="2400" b="1">
                <a:solidFill>
                  <a:srgbClr val="FF0000"/>
                </a:solidFill>
              </a:rPr>
              <a:t>الاحتــمال الشرطي   </a:t>
            </a:r>
            <a:r>
              <a:rPr lang="en-US" sz="2400" b="1">
                <a:solidFill>
                  <a:srgbClr val="FF0000"/>
                </a:solidFill>
              </a:rPr>
              <a:t>Conditional Probability</a:t>
            </a:r>
          </a:p>
        </p:txBody>
      </p:sp>
      <p:sp>
        <p:nvSpPr>
          <p:cNvPr id="39939" name="Rectangle 9"/>
          <p:cNvSpPr>
            <a:spLocks noChangeArrowheads="1"/>
          </p:cNvSpPr>
          <p:nvPr/>
        </p:nvSpPr>
        <p:spPr bwMode="auto">
          <a:xfrm>
            <a:off x="0" y="3021013"/>
            <a:ext cx="184150" cy="368300"/>
          </a:xfrm>
          <a:prstGeom prst="rect">
            <a:avLst/>
          </a:prstGeom>
          <a:noFill/>
          <a:ln w="9525" algn="ctr">
            <a:noFill/>
            <a:miter lim="800000"/>
            <a:headEnd/>
            <a:tailEnd/>
          </a:ln>
        </p:spPr>
        <p:txBody>
          <a:bodyPr wrap="none" anchor="ctr">
            <a:spAutoFit/>
          </a:bodyPr>
          <a:lstStyle/>
          <a:p>
            <a:endParaRPr lang="ar-SA"/>
          </a:p>
        </p:txBody>
      </p:sp>
      <p:sp>
        <p:nvSpPr>
          <p:cNvPr id="39940" name="Rectangle 22"/>
          <p:cNvSpPr>
            <a:spLocks noChangeArrowheads="1"/>
          </p:cNvSpPr>
          <p:nvPr/>
        </p:nvSpPr>
        <p:spPr bwMode="auto">
          <a:xfrm>
            <a:off x="0" y="3173413"/>
            <a:ext cx="184150" cy="368300"/>
          </a:xfrm>
          <a:prstGeom prst="rect">
            <a:avLst/>
          </a:prstGeom>
          <a:noFill/>
          <a:ln w="9525" algn="ctr">
            <a:noFill/>
            <a:miter lim="800000"/>
            <a:headEnd/>
            <a:tailEnd/>
          </a:ln>
        </p:spPr>
        <p:txBody>
          <a:bodyPr wrap="none" anchor="ctr">
            <a:spAutoFit/>
          </a:bodyPr>
          <a:lstStyle/>
          <a:p>
            <a:endParaRPr lang="ar-SA"/>
          </a:p>
        </p:txBody>
      </p:sp>
      <p:grpSp>
        <p:nvGrpSpPr>
          <p:cNvPr id="2" name="Group 16"/>
          <p:cNvGrpSpPr>
            <a:grpSpLocks/>
          </p:cNvGrpSpPr>
          <p:nvPr/>
        </p:nvGrpSpPr>
        <p:grpSpPr bwMode="auto">
          <a:xfrm>
            <a:off x="990600" y="1981200"/>
            <a:ext cx="8340725" cy="3200400"/>
            <a:chOff x="685800" y="1600200"/>
            <a:chExt cx="7699375" cy="2667000"/>
          </a:xfrm>
        </p:grpSpPr>
        <p:sp>
          <p:nvSpPr>
            <p:cNvPr id="39942" name="Text Box 5"/>
            <p:cNvSpPr txBox="1">
              <a:spLocks noChangeArrowheads="1"/>
            </p:cNvSpPr>
            <p:nvPr/>
          </p:nvSpPr>
          <p:spPr bwMode="auto">
            <a:xfrm>
              <a:off x="685800" y="1600200"/>
              <a:ext cx="7699375" cy="2667000"/>
            </a:xfrm>
            <a:prstGeom prst="rect">
              <a:avLst/>
            </a:prstGeom>
            <a:solidFill>
              <a:srgbClr val="FFFFFF"/>
            </a:solidFill>
            <a:ln w="28575">
              <a:solidFill>
                <a:srgbClr val="000000"/>
              </a:solidFill>
              <a:miter lim="800000"/>
              <a:headEnd/>
              <a:tailEnd/>
            </a:ln>
          </p:spPr>
          <p:txBody>
            <a:bodyPr/>
            <a:lstStyle/>
            <a:p>
              <a:pPr algn="just" rtl="1">
                <a:spcAft>
                  <a:spcPts val="300"/>
                </a:spcAft>
              </a:pPr>
              <a:r>
                <a:rPr lang="ar-JO" sz="2400" b="1" dirty="0">
                  <a:solidFill>
                    <a:srgbClr val="CC3300"/>
                  </a:solidFill>
                  <a:latin typeface="Times New Roman" pitchFamily="18" charset="0"/>
                </a:rPr>
                <a:t>- </a:t>
              </a:r>
              <a:r>
                <a:rPr lang="ar-SA" sz="2400" b="1" u="sng" dirty="0">
                  <a:solidFill>
                    <a:srgbClr val="CC3300"/>
                  </a:solidFill>
                  <a:latin typeface="Times New Roman" pitchFamily="18" charset="0"/>
                  <a:cs typeface="Times New Roman" pitchFamily="18" charset="0"/>
                </a:rPr>
                <a:t>الاحتــمال الشـرطي</a:t>
              </a:r>
              <a:r>
                <a:rPr lang="ar-SA" sz="2400" b="1" u="sng" dirty="0">
                  <a:latin typeface="Times New Roman" pitchFamily="18" charset="0"/>
                  <a:cs typeface="Times New Roman" pitchFamily="18" charset="0"/>
                </a:rPr>
                <a:t> </a:t>
              </a:r>
              <a:endParaRPr lang="ar-SA" sz="2400" b="1" u="sng" dirty="0">
                <a:latin typeface="Times New Roman" pitchFamily="18" charset="0"/>
              </a:endParaRPr>
            </a:p>
            <a:p>
              <a:pPr lvl="1" algn="just" rtl="1">
                <a:spcAft>
                  <a:spcPts val="300"/>
                </a:spcAft>
              </a:pPr>
              <a:r>
                <a:rPr lang="ar-SA" sz="2400" b="1" dirty="0">
                  <a:latin typeface="Times New Roman" pitchFamily="18" charset="0"/>
                  <a:cs typeface="Times New Roman" pitchFamily="18" charset="0"/>
                </a:rPr>
                <a:t>إذا كان لدينا الحادثين </a:t>
              </a:r>
              <a:r>
                <a:rPr lang="en-US" sz="2400" b="1" dirty="0">
                  <a:latin typeface="Times New Roman" pitchFamily="18" charset="0"/>
                </a:rPr>
                <a:t>A2 , A1</a:t>
              </a:r>
              <a:r>
                <a:rPr lang="ar-SA" sz="2400" b="1" dirty="0">
                  <a:latin typeface="Times New Roman" pitchFamily="18" charset="0"/>
                  <a:cs typeface="Times New Roman" pitchFamily="18" charset="0"/>
                </a:rPr>
                <a:t> وكان </a:t>
              </a:r>
              <a:r>
                <a:rPr lang="en-US" sz="2400" b="1" dirty="0">
                  <a:latin typeface="Times New Roman" pitchFamily="18" charset="0"/>
                  <a:cs typeface="Times New Roman" pitchFamily="18" charset="0"/>
                </a:rPr>
                <a:t> </a:t>
              </a:r>
              <a:r>
                <a:rPr lang="en-US" sz="2400" b="1" dirty="0" smtClean="0">
                  <a:latin typeface="Times New Roman" pitchFamily="18" charset="0"/>
                </a:rPr>
                <a:t>P(A2</a:t>
              </a:r>
              <a:r>
                <a:rPr lang="en-US" sz="2400" b="1" dirty="0">
                  <a:latin typeface="Times New Roman" pitchFamily="18" charset="0"/>
                </a:rPr>
                <a:t>)</a:t>
              </a:r>
              <a:r>
                <a:rPr lang="en-US" sz="2400" b="1" dirty="0">
                  <a:latin typeface="Times New Roman" pitchFamily="18" charset="0"/>
                  <a:cs typeface="Times New Roman" pitchFamily="18" charset="0"/>
                </a:rPr>
                <a:t> </a:t>
              </a:r>
              <a:r>
                <a:rPr lang="ar-SA" sz="2400" b="1" dirty="0">
                  <a:latin typeface="Times New Roman" pitchFamily="18" charset="0"/>
                  <a:cs typeface="Times New Roman" pitchFamily="18" charset="0"/>
                </a:rPr>
                <a:t>لا يساوي الصفر </a:t>
              </a:r>
              <a:r>
                <a:rPr lang="ar-SA" sz="2400" b="1" dirty="0" smtClean="0">
                  <a:latin typeface="Times New Roman" pitchFamily="18" charset="0"/>
                  <a:cs typeface="Times New Roman" pitchFamily="18" charset="0"/>
                </a:rPr>
                <a:t>ف</a:t>
              </a:r>
              <a:r>
                <a:rPr lang="ar-EG" sz="2400" b="1" dirty="0" smtClean="0">
                  <a:latin typeface="Times New Roman" pitchFamily="18" charset="0"/>
                  <a:cs typeface="Times New Roman" pitchFamily="18" charset="0"/>
                </a:rPr>
                <a:t>إ</a:t>
              </a:r>
              <a:r>
                <a:rPr lang="ar-SA" sz="2400" b="1" dirty="0" smtClean="0">
                  <a:latin typeface="Times New Roman" pitchFamily="18" charset="0"/>
                  <a:cs typeface="Times New Roman" pitchFamily="18" charset="0"/>
                </a:rPr>
                <a:t>ن </a:t>
              </a:r>
              <a:r>
                <a:rPr lang="ar-SA" sz="2400" b="1" dirty="0">
                  <a:latin typeface="Times New Roman" pitchFamily="18" charset="0"/>
                  <a:cs typeface="Times New Roman" pitchFamily="18" charset="0"/>
                </a:rPr>
                <a:t>الاحتمال الشرطي للحادث </a:t>
              </a:r>
              <a:r>
                <a:rPr lang="en-US" sz="2400" b="1" dirty="0">
                  <a:latin typeface="Times New Roman" pitchFamily="18" charset="0"/>
                  <a:cs typeface="Times New Roman" pitchFamily="18" charset="0"/>
                </a:rPr>
                <a:t>A1</a:t>
              </a:r>
              <a:r>
                <a:rPr lang="ar-SA" sz="2400" b="1" dirty="0">
                  <a:latin typeface="Times New Roman" pitchFamily="18" charset="0"/>
                  <a:cs typeface="Times New Roman" pitchFamily="18" charset="0"/>
                </a:rPr>
                <a:t> بشرط وقوع الحادث </a:t>
              </a:r>
              <a:r>
                <a:rPr lang="en-US" sz="2400" b="1" dirty="0">
                  <a:latin typeface="Times New Roman" pitchFamily="18" charset="0"/>
                </a:rPr>
                <a:t>A2</a:t>
              </a:r>
              <a:r>
                <a:rPr lang="ar-SA" sz="2400" b="1" dirty="0">
                  <a:latin typeface="Times New Roman" pitchFamily="18" charset="0"/>
                  <a:cs typeface="Times New Roman" pitchFamily="18" charset="0"/>
                </a:rPr>
                <a:t> يعطي بالمعادلة التالية: </a:t>
              </a:r>
            </a:p>
            <a:p>
              <a:pPr lvl="1" algn="just" rtl="1">
                <a:spcAft>
                  <a:spcPts val="300"/>
                </a:spcAft>
              </a:pPr>
              <a:endParaRPr lang="ar-SA" sz="2400" b="1" dirty="0">
                <a:latin typeface="Times New Roman" pitchFamily="18" charset="0"/>
              </a:endParaRPr>
            </a:p>
            <a:p>
              <a:pPr lvl="1" algn="ctr" rtl="1"/>
              <a:r>
                <a:rPr lang="en-US" sz="2400" b="1" dirty="0">
                  <a:latin typeface="Times New Roman" pitchFamily="18" charset="0"/>
                </a:rPr>
                <a:t>P (A1│A2) =</a:t>
              </a:r>
            </a:p>
            <a:p>
              <a:pPr algn="r" rtl="1"/>
              <a:endParaRPr lang="ar-JO" sz="2400" b="1" dirty="0">
                <a:latin typeface="Times New Roman" pitchFamily="18" charset="0"/>
                <a:cs typeface="Times New Roman" pitchFamily="18" charset="0"/>
              </a:endParaRPr>
            </a:p>
            <a:p>
              <a:pPr algn="r" rtl="1"/>
              <a:r>
                <a:rPr lang="ar-SA" sz="2400" b="1" dirty="0">
                  <a:latin typeface="Times New Roman" pitchFamily="18" charset="0"/>
                  <a:cs typeface="Times New Roman" pitchFamily="18" charset="0"/>
                </a:rPr>
                <a:t>أي أن الاحتمال الشرطي للحادث </a:t>
              </a:r>
              <a:r>
                <a:rPr lang="en-US" sz="2400" b="1" dirty="0">
                  <a:latin typeface="Times New Roman" pitchFamily="18" charset="0"/>
                </a:rPr>
                <a:t>A1</a:t>
              </a:r>
              <a:r>
                <a:rPr lang="ar-SA" sz="2400" b="1" dirty="0">
                  <a:latin typeface="Times New Roman" pitchFamily="18" charset="0"/>
                  <a:cs typeface="Times New Roman" pitchFamily="18" charset="0"/>
                </a:rPr>
                <a:t> بشرط وقوع الحادث </a:t>
              </a:r>
              <a:r>
                <a:rPr lang="en-US" sz="2400" b="1" dirty="0">
                  <a:latin typeface="Times New Roman" pitchFamily="18" charset="0"/>
                </a:rPr>
                <a:t>A2</a:t>
              </a:r>
              <a:r>
                <a:rPr lang="ar-SA" sz="2400" b="1" dirty="0">
                  <a:latin typeface="Times New Roman" pitchFamily="18" charset="0"/>
                  <a:cs typeface="Times New Roman" pitchFamily="18" charset="0"/>
                </a:rPr>
                <a:t> يساوي حاصل قسمة الاحتمال المركب لـ </a:t>
              </a:r>
              <a:r>
                <a:rPr lang="en-US" sz="2400" b="1" dirty="0">
                  <a:latin typeface="Times New Roman" pitchFamily="18" charset="0"/>
                </a:rPr>
                <a:t>A2 , A1</a:t>
              </a:r>
              <a:r>
                <a:rPr lang="ar-SA" sz="2400" b="1" dirty="0">
                  <a:latin typeface="Times New Roman" pitchFamily="18" charset="0"/>
                  <a:cs typeface="Times New Roman" pitchFamily="18" charset="0"/>
                </a:rPr>
                <a:t> على احتمال الحادث </a:t>
              </a:r>
              <a:r>
                <a:rPr lang="en-US" sz="2400" b="1" dirty="0">
                  <a:latin typeface="Times New Roman" pitchFamily="18" charset="0"/>
                </a:rPr>
                <a:t>A2</a:t>
              </a:r>
              <a:endParaRPr lang="en-US" sz="2400" dirty="0"/>
            </a:p>
          </p:txBody>
        </p:sp>
        <p:graphicFrame>
          <p:nvGraphicFramePr>
            <p:cNvPr id="39943" name="Object 8"/>
            <p:cNvGraphicFramePr>
              <a:graphicFrameLocks noChangeAspect="1"/>
            </p:cNvGraphicFramePr>
            <p:nvPr/>
          </p:nvGraphicFramePr>
          <p:xfrm>
            <a:off x="5398477" y="2760702"/>
            <a:ext cx="1673770" cy="609600"/>
          </p:xfrm>
          <a:graphic>
            <a:graphicData uri="http://schemas.openxmlformats.org/presentationml/2006/ole">
              <p:oleObj spid="_x0000_s5138" name="Equation" r:id="rId3" imgW="736600" imgH="431800" progId="Equation.3">
                <p:embed/>
              </p:oleObj>
            </a:graphicData>
          </a:graphic>
        </p:graphicFrame>
      </p:grpSp>
      <p:sp>
        <p:nvSpPr>
          <p:cNvPr id="8" name="Slide Number Placeholder 7"/>
          <p:cNvSpPr>
            <a:spLocks noGrp="1"/>
          </p:cNvSpPr>
          <p:nvPr>
            <p:ph type="sldNum" sz="quarter" idx="11"/>
          </p:nvPr>
        </p:nvSpPr>
        <p:spPr/>
        <p:txBody>
          <a:bodyPr/>
          <a:lstStyle/>
          <a:p>
            <a:pPr>
              <a:defRPr/>
            </a:pPr>
            <a:fld id="{EA6EE08A-41A9-4595-8092-031AD20E1E0F}" type="slidenum">
              <a:rPr lang="ar-JO" smtClean="0"/>
              <a:pPr>
                <a:defRPr/>
              </a:pPr>
              <a:t>18</a:t>
            </a:fld>
            <a:endParaRPr lang="en-US"/>
          </a:p>
        </p:txBody>
      </p:sp>
    </p:spTree>
  </p:cSld>
  <p:clrMapOvr>
    <a:masterClrMapping/>
  </p:clrMapOvr>
  <p:transition spd="med"/>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ext Box 5"/>
          <p:cNvSpPr txBox="1">
            <a:spLocks noChangeArrowheads="1"/>
          </p:cNvSpPr>
          <p:nvPr/>
        </p:nvSpPr>
        <p:spPr bwMode="auto">
          <a:xfrm>
            <a:off x="495300" y="990600"/>
            <a:ext cx="8997950" cy="4555093"/>
          </a:xfrm>
          <a:prstGeom prst="rect">
            <a:avLst/>
          </a:prstGeom>
          <a:noFill/>
          <a:ln w="9525">
            <a:noFill/>
            <a:miter lim="800000"/>
            <a:headEnd/>
            <a:tailEnd/>
          </a:ln>
        </p:spPr>
        <p:txBody>
          <a:bodyPr>
            <a:spAutoFit/>
          </a:bodyPr>
          <a:lstStyle/>
          <a:p>
            <a:pPr algn="r" rtl="1"/>
            <a:r>
              <a:rPr lang="ar-SA" sz="2800" b="1" u="sng" dirty="0">
                <a:solidFill>
                  <a:srgbClr val="FF0000"/>
                </a:solidFill>
                <a:effectLst>
                  <a:outerShdw blurRad="38100" dist="38100" dir="2700000" algn="tl">
                    <a:srgbClr val="000000">
                      <a:alpha val="43137"/>
                    </a:srgbClr>
                  </a:outerShdw>
                </a:effectLst>
              </a:rPr>
              <a:t>مثال:</a:t>
            </a:r>
          </a:p>
          <a:p>
            <a:pPr algn="r" rtl="1"/>
            <a:r>
              <a:rPr lang="ar-SA" b="1" dirty="0"/>
              <a:t>إذا كان احتمال نجاح طالب في مقرر الرياضيات </a:t>
            </a:r>
            <a:r>
              <a:rPr lang="en-US" b="1" dirty="0"/>
              <a:t>0.64</a:t>
            </a:r>
            <a:r>
              <a:rPr lang="ar-SA" b="1" dirty="0"/>
              <a:t> واحتمال نجاحه في مقرر الإحصاء ومقرر الرياضيات معا </a:t>
            </a:r>
            <a:r>
              <a:rPr lang="en-US" b="1" dirty="0"/>
              <a:t>0.32</a:t>
            </a:r>
            <a:r>
              <a:rPr lang="ar-SA" b="1" dirty="0"/>
              <a:t> فما هو احتمال نجاحه في مقرر الإحصاء؟ علما بأنه نجح في مقرر الرياضيات.</a:t>
            </a:r>
          </a:p>
          <a:p>
            <a:pPr algn="r" rtl="1"/>
            <a:endParaRPr lang="ar-SA" dirty="0"/>
          </a:p>
          <a:p>
            <a:pPr algn="r" rtl="1"/>
            <a:r>
              <a:rPr lang="ar-SA" sz="2400" b="1" u="sng" dirty="0">
                <a:solidFill>
                  <a:srgbClr val="FF0000"/>
                </a:solidFill>
                <a:effectLst>
                  <a:outerShdw blurRad="38100" dist="38100" dir="2700000" algn="tl">
                    <a:srgbClr val="000000">
                      <a:alpha val="43137"/>
                    </a:srgbClr>
                  </a:outerShdw>
                </a:effectLst>
              </a:rPr>
              <a:t>الحل:</a:t>
            </a:r>
          </a:p>
          <a:p>
            <a:pPr algn="r" rtl="1"/>
            <a:r>
              <a:rPr lang="ar-SA" dirty="0"/>
              <a:t>نفرض أن </a:t>
            </a:r>
            <a:r>
              <a:rPr lang="en-US" dirty="0"/>
              <a:t>A</a:t>
            </a:r>
            <a:r>
              <a:rPr lang="en-US" sz="1400" dirty="0"/>
              <a:t>1</a:t>
            </a:r>
            <a:r>
              <a:rPr lang="ar-SA" dirty="0"/>
              <a:t>={نجاح الطالب في مقرر الإحصاء}</a:t>
            </a:r>
          </a:p>
          <a:p>
            <a:pPr algn="r" rtl="1"/>
            <a:r>
              <a:rPr lang="ar-SA" dirty="0"/>
              <a:t>            </a:t>
            </a:r>
            <a:r>
              <a:rPr lang="en-US" dirty="0"/>
              <a:t>A</a:t>
            </a:r>
            <a:r>
              <a:rPr lang="en-US" sz="1400" dirty="0"/>
              <a:t>2</a:t>
            </a:r>
            <a:r>
              <a:rPr lang="ar-SA" dirty="0"/>
              <a:t>={نجاح الطالب في مقرر الرياضيات}</a:t>
            </a:r>
          </a:p>
          <a:p>
            <a:pPr algn="r" rtl="1"/>
            <a:r>
              <a:rPr lang="ar-SA" dirty="0"/>
              <a:t>وبذلك يكون:</a:t>
            </a:r>
          </a:p>
          <a:p>
            <a:pPr algn="l" rtl="0"/>
            <a:r>
              <a:rPr lang="en-US" dirty="0"/>
              <a:t>P(A</a:t>
            </a:r>
            <a:r>
              <a:rPr lang="en-US" sz="1400" dirty="0"/>
              <a:t>2</a:t>
            </a:r>
            <a:r>
              <a:rPr lang="en-US" dirty="0"/>
              <a:t>)=0.64</a:t>
            </a:r>
          </a:p>
          <a:p>
            <a:pPr algn="l" rtl="0"/>
            <a:r>
              <a:rPr lang="en-US" dirty="0"/>
              <a:t>P(A</a:t>
            </a:r>
            <a:r>
              <a:rPr lang="en-US" sz="1400" dirty="0"/>
              <a:t>1</a:t>
            </a:r>
            <a:r>
              <a:rPr lang="en-US" dirty="0"/>
              <a:t>∩A</a:t>
            </a:r>
            <a:r>
              <a:rPr lang="en-US" sz="1400" dirty="0"/>
              <a:t>2</a:t>
            </a:r>
            <a:r>
              <a:rPr lang="en-US" dirty="0"/>
              <a:t>)=0.32</a:t>
            </a:r>
          </a:p>
          <a:p>
            <a:pPr marL="0" lvl="1" algn="r" rtl="1"/>
            <a:r>
              <a:rPr lang="ar-SA" dirty="0"/>
              <a:t>ويكون المطلوب في هذه المسألة هو حساب  </a:t>
            </a:r>
            <a:r>
              <a:rPr lang="en-US" b="1" dirty="0">
                <a:latin typeface="Times New Roman" pitchFamily="18" charset="0"/>
              </a:rPr>
              <a:t>P (A</a:t>
            </a:r>
            <a:r>
              <a:rPr lang="en-US" sz="1400" b="1" dirty="0">
                <a:latin typeface="Times New Roman" pitchFamily="18" charset="0"/>
              </a:rPr>
              <a:t>1</a:t>
            </a:r>
            <a:r>
              <a:rPr lang="en-US" b="1" dirty="0">
                <a:latin typeface="Times New Roman" pitchFamily="18" charset="0"/>
              </a:rPr>
              <a:t>│A</a:t>
            </a:r>
            <a:r>
              <a:rPr lang="en-US" sz="1400" b="1" dirty="0">
                <a:latin typeface="Times New Roman" pitchFamily="18" charset="0"/>
              </a:rPr>
              <a:t>2</a:t>
            </a:r>
            <a:r>
              <a:rPr lang="en-US" b="1" dirty="0">
                <a:latin typeface="Times New Roman" pitchFamily="18" charset="0"/>
              </a:rPr>
              <a:t>) </a:t>
            </a:r>
            <a:r>
              <a:rPr lang="ar-SA" b="1" dirty="0">
                <a:latin typeface="Times New Roman" pitchFamily="18" charset="0"/>
              </a:rPr>
              <a:t> وبتطبيق العلاقة :</a:t>
            </a:r>
          </a:p>
          <a:p>
            <a:pPr marL="0" lvl="1" algn="r" rtl="1"/>
            <a:endParaRPr lang="en-US" b="1" dirty="0">
              <a:latin typeface="Times New Roman" pitchFamily="18" charset="0"/>
            </a:endParaRPr>
          </a:p>
          <a:p>
            <a:pPr marL="0" lvl="1" algn="r" rtl="1"/>
            <a:r>
              <a:rPr lang="en-US" b="1" dirty="0">
                <a:latin typeface="Times New Roman" pitchFamily="18" charset="0"/>
              </a:rPr>
              <a:t>P (A</a:t>
            </a:r>
            <a:r>
              <a:rPr lang="en-US" sz="1400" b="1" dirty="0">
                <a:latin typeface="Times New Roman" pitchFamily="18" charset="0"/>
              </a:rPr>
              <a:t>1</a:t>
            </a:r>
            <a:r>
              <a:rPr lang="en-US" b="1" dirty="0">
                <a:latin typeface="Times New Roman" pitchFamily="18" charset="0"/>
              </a:rPr>
              <a:t>│A</a:t>
            </a:r>
            <a:r>
              <a:rPr lang="en-US" sz="1400" b="1" dirty="0">
                <a:latin typeface="Times New Roman" pitchFamily="18" charset="0"/>
              </a:rPr>
              <a:t>2</a:t>
            </a:r>
            <a:r>
              <a:rPr lang="en-US" b="1" dirty="0">
                <a:latin typeface="Times New Roman" pitchFamily="18" charset="0"/>
              </a:rPr>
              <a:t>) =                                                                                                                                    </a:t>
            </a:r>
          </a:p>
          <a:p>
            <a:pPr marL="0" lvl="1" algn="r" rtl="1"/>
            <a:endParaRPr lang="en-US" dirty="0"/>
          </a:p>
          <a:p>
            <a:pPr marL="0" lvl="1" algn="r" rtl="1"/>
            <a:r>
              <a:rPr lang="ar-SA" dirty="0"/>
              <a:t>إذا احتمال نجاح الطالب في مقرر الإحصاء علما بأنه نجح في مقرر الرياضيات هو </a:t>
            </a:r>
            <a:r>
              <a:rPr lang="en-US" dirty="0"/>
              <a:t>0.5</a:t>
            </a:r>
            <a:r>
              <a:rPr lang="ar-SA" dirty="0"/>
              <a:t>  </a:t>
            </a:r>
            <a:endParaRPr lang="en-US" dirty="0"/>
          </a:p>
        </p:txBody>
      </p:sp>
      <p:sp>
        <p:nvSpPr>
          <p:cNvPr id="40963" name="Rectangle 9"/>
          <p:cNvSpPr>
            <a:spLocks noChangeArrowheads="1"/>
          </p:cNvSpPr>
          <p:nvPr/>
        </p:nvSpPr>
        <p:spPr bwMode="auto">
          <a:xfrm>
            <a:off x="0" y="3021013"/>
            <a:ext cx="184150" cy="368300"/>
          </a:xfrm>
          <a:prstGeom prst="rect">
            <a:avLst/>
          </a:prstGeom>
          <a:noFill/>
          <a:ln w="9525" algn="ctr">
            <a:noFill/>
            <a:miter lim="800000"/>
            <a:headEnd/>
            <a:tailEnd/>
          </a:ln>
        </p:spPr>
        <p:txBody>
          <a:bodyPr wrap="none" anchor="ctr">
            <a:spAutoFit/>
          </a:bodyPr>
          <a:lstStyle/>
          <a:p>
            <a:endParaRPr lang="ar-SA"/>
          </a:p>
        </p:txBody>
      </p:sp>
      <p:graphicFrame>
        <p:nvGraphicFramePr>
          <p:cNvPr id="40964" name="Object 8"/>
          <p:cNvGraphicFramePr>
            <a:graphicFrameLocks noChangeAspect="1"/>
          </p:cNvGraphicFramePr>
          <p:nvPr>
            <p:extLst>
              <p:ext uri="{D42A27DB-BD31-4B8C-83A1-F6EECF244321}">
                <p14:modId xmlns:p14="http://schemas.microsoft.com/office/powerpoint/2010/main" xmlns="" val="2683274276"/>
              </p:ext>
            </p:extLst>
          </p:nvPr>
        </p:nvGraphicFramePr>
        <p:xfrm>
          <a:off x="2014538" y="4479776"/>
          <a:ext cx="3433762" cy="533400"/>
        </p:xfrm>
        <a:graphic>
          <a:graphicData uri="http://schemas.openxmlformats.org/presentationml/2006/ole">
            <p:oleObj spid="_x0000_s6163" name="Equation" r:id="rId3" imgW="1524000" imgH="431800" progId="Equation.3">
              <p:embed/>
            </p:oleObj>
          </a:graphicData>
        </a:graphic>
      </p:graphicFrame>
      <p:sp>
        <p:nvSpPr>
          <p:cNvPr id="5" name="Slide Number Placeholder 4"/>
          <p:cNvSpPr>
            <a:spLocks noGrp="1"/>
          </p:cNvSpPr>
          <p:nvPr>
            <p:ph type="sldNum" sz="quarter" idx="11"/>
          </p:nvPr>
        </p:nvSpPr>
        <p:spPr/>
        <p:txBody>
          <a:bodyPr/>
          <a:lstStyle/>
          <a:p>
            <a:pPr>
              <a:defRPr/>
            </a:pPr>
            <a:fld id="{EA6EE08A-41A9-4595-8092-031AD20E1E0F}" type="slidenum">
              <a:rPr lang="ar-JO" smtClean="0"/>
              <a:pPr>
                <a:defRPr/>
              </a:pPr>
              <a:t>19</a:t>
            </a:fld>
            <a:endParaRPr lang="en-US"/>
          </a:p>
        </p:txBody>
      </p:sp>
    </p:spTree>
  </p:cSld>
  <p:clrMapOvr>
    <a:masterClrMapping/>
  </p:clrMapOvr>
  <p:transition spd="med"/>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ext Box 5"/>
          <p:cNvSpPr txBox="1">
            <a:spLocks noChangeArrowheads="1"/>
          </p:cNvSpPr>
          <p:nvPr/>
        </p:nvSpPr>
        <p:spPr bwMode="auto">
          <a:xfrm>
            <a:off x="685800" y="1524000"/>
            <a:ext cx="8667750" cy="3693319"/>
          </a:xfrm>
          <a:prstGeom prst="rect">
            <a:avLst/>
          </a:prstGeom>
          <a:noFill/>
          <a:ln w="9525">
            <a:noFill/>
            <a:miter lim="800000"/>
            <a:headEnd/>
            <a:tailEnd/>
          </a:ln>
        </p:spPr>
        <p:txBody>
          <a:bodyPr>
            <a:spAutoFit/>
          </a:bodyPr>
          <a:lstStyle/>
          <a:p>
            <a:pPr algn="r" rtl="1"/>
            <a:r>
              <a:rPr lang="ar-SA" b="1" dirty="0" smtClean="0"/>
              <a:t>الجدول </a:t>
            </a:r>
            <a:r>
              <a:rPr lang="ar-SA" b="1" dirty="0"/>
              <a:t>التالي يمثل توزيع عمال أحد المصانع حسب الحالة الاجتماعية للعامل والقسم الدي يعمل به:</a:t>
            </a:r>
          </a:p>
          <a:p>
            <a:pPr algn="r" rtl="1"/>
            <a:endParaRPr lang="ar-SA" dirty="0"/>
          </a:p>
          <a:p>
            <a:pPr algn="r" rtl="1"/>
            <a:endParaRPr lang="ar-SA" dirty="0"/>
          </a:p>
          <a:p>
            <a:pPr algn="r" rtl="1"/>
            <a:endParaRPr lang="ar-SA" dirty="0"/>
          </a:p>
          <a:p>
            <a:pPr algn="r" rtl="1"/>
            <a:endParaRPr lang="ar-SA" dirty="0"/>
          </a:p>
          <a:p>
            <a:pPr algn="r" rtl="1"/>
            <a:endParaRPr lang="ar-SA" dirty="0"/>
          </a:p>
          <a:p>
            <a:pPr algn="r" rtl="1"/>
            <a:endParaRPr lang="ar-SA" dirty="0"/>
          </a:p>
          <a:p>
            <a:pPr algn="r" rtl="1"/>
            <a:endParaRPr lang="ar-SA" dirty="0"/>
          </a:p>
          <a:p>
            <a:pPr algn="r" rtl="1"/>
            <a:endParaRPr lang="ar-SA" dirty="0"/>
          </a:p>
          <a:p>
            <a:pPr algn="r" rtl="1"/>
            <a:endParaRPr lang="ar-SA" b="1" dirty="0">
              <a:solidFill>
                <a:srgbClr val="FF0000"/>
              </a:solidFill>
            </a:endParaRPr>
          </a:p>
          <a:p>
            <a:pPr algn="r" rtl="1"/>
            <a:r>
              <a:rPr lang="ar-SA" b="1" dirty="0">
                <a:solidFill>
                  <a:srgbClr val="FF0000"/>
                </a:solidFill>
              </a:rPr>
              <a:t>اختير عامل من الجدول السابق بطريقة عشوائية، احسب الاحتمالات التالية:</a:t>
            </a:r>
          </a:p>
          <a:p>
            <a:pPr algn="r" rtl="1">
              <a:buFont typeface="Arial" pitchFamily="34" charset="0"/>
              <a:buChar char="•"/>
            </a:pPr>
            <a:r>
              <a:rPr lang="ar-SA" b="1" dirty="0"/>
              <a:t>احسب احتمال أن يكون العامل من القسم الأول بشرط أنه متزوج؟</a:t>
            </a:r>
          </a:p>
          <a:p>
            <a:pPr algn="r" rtl="1">
              <a:buFont typeface="Arial" pitchFamily="34" charset="0"/>
              <a:buChar char="•"/>
            </a:pPr>
            <a:r>
              <a:rPr lang="ar-SA" b="1" dirty="0"/>
              <a:t>احتمال أن يكون العامل أعزب بشرط أنه من القسم الثالث؟</a:t>
            </a:r>
          </a:p>
        </p:txBody>
      </p:sp>
      <p:sp>
        <p:nvSpPr>
          <p:cNvPr id="41987" name="Rectangle 10"/>
          <p:cNvSpPr>
            <a:spLocks noChangeArrowheads="1"/>
          </p:cNvSpPr>
          <p:nvPr/>
        </p:nvSpPr>
        <p:spPr bwMode="auto">
          <a:xfrm>
            <a:off x="0" y="3040063"/>
            <a:ext cx="184150" cy="368300"/>
          </a:xfrm>
          <a:prstGeom prst="rect">
            <a:avLst/>
          </a:prstGeom>
          <a:noFill/>
          <a:ln w="9525" algn="ctr">
            <a:noFill/>
            <a:miter lim="800000"/>
            <a:headEnd/>
            <a:tailEnd/>
          </a:ln>
        </p:spPr>
        <p:txBody>
          <a:bodyPr wrap="none" anchor="ctr">
            <a:spAutoFit/>
          </a:bodyPr>
          <a:lstStyle/>
          <a:p>
            <a:endParaRPr lang="ar-SA"/>
          </a:p>
        </p:txBody>
      </p:sp>
      <p:graphicFrame>
        <p:nvGraphicFramePr>
          <p:cNvPr id="6" name="Table 5"/>
          <p:cNvGraphicFramePr>
            <a:graphicFrameLocks noGrp="1"/>
          </p:cNvGraphicFramePr>
          <p:nvPr>
            <p:extLst>
              <p:ext uri="{D42A27DB-BD31-4B8C-83A1-F6EECF244321}">
                <p14:modId xmlns:p14="http://schemas.microsoft.com/office/powerpoint/2010/main" xmlns="" val="3621858614"/>
              </p:ext>
            </p:extLst>
          </p:nvPr>
        </p:nvGraphicFramePr>
        <p:xfrm>
          <a:off x="1712640" y="2132856"/>
          <a:ext cx="6604000" cy="1854200"/>
        </p:xfrm>
        <a:graphic>
          <a:graphicData uri="http://schemas.openxmlformats.org/drawingml/2006/table">
            <a:tbl>
              <a:tblPr rtl="1" firstRow="1" bandRow="1">
                <a:tableStyleId>{5C22544A-7EE6-4342-B048-85BDC9FD1C3A}</a:tableStyleId>
              </a:tblPr>
              <a:tblGrid>
                <a:gridCol w="1651000"/>
                <a:gridCol w="1651000"/>
                <a:gridCol w="1651000"/>
                <a:gridCol w="1651000"/>
              </a:tblGrid>
              <a:tr h="370840">
                <a:tc>
                  <a:txBody>
                    <a:bodyPr/>
                    <a:lstStyle/>
                    <a:p>
                      <a:pPr algn="ctr" rtl="1"/>
                      <a:r>
                        <a:rPr lang="ar-SA" dirty="0" smtClean="0"/>
                        <a:t>الحالة الاجتماعية</a:t>
                      </a:r>
                      <a:endParaRPr lang="ar-SA" dirty="0"/>
                    </a:p>
                  </a:txBody>
                  <a:tcPr marL="99060" marR="99060"/>
                </a:tc>
                <a:tc>
                  <a:txBody>
                    <a:bodyPr/>
                    <a:lstStyle/>
                    <a:p>
                      <a:pPr algn="ctr" rtl="1"/>
                      <a:r>
                        <a:rPr lang="ar-SA" dirty="0" smtClean="0"/>
                        <a:t>أعزب</a:t>
                      </a:r>
                      <a:endParaRPr lang="ar-SA" dirty="0"/>
                    </a:p>
                  </a:txBody>
                  <a:tcPr marL="99060" marR="99060"/>
                </a:tc>
                <a:tc>
                  <a:txBody>
                    <a:bodyPr/>
                    <a:lstStyle/>
                    <a:p>
                      <a:pPr algn="ctr" rtl="1"/>
                      <a:r>
                        <a:rPr lang="ar-SA" dirty="0" smtClean="0"/>
                        <a:t>متزوج</a:t>
                      </a:r>
                      <a:endParaRPr lang="ar-SA" dirty="0"/>
                    </a:p>
                  </a:txBody>
                  <a:tcPr marL="99060" marR="99060"/>
                </a:tc>
                <a:tc>
                  <a:txBody>
                    <a:bodyPr/>
                    <a:lstStyle/>
                    <a:p>
                      <a:pPr algn="ctr" rtl="1"/>
                      <a:r>
                        <a:rPr lang="ar-SA" dirty="0" smtClean="0"/>
                        <a:t>المجموع</a:t>
                      </a:r>
                      <a:endParaRPr lang="ar-SA" dirty="0"/>
                    </a:p>
                  </a:txBody>
                  <a:tcPr marL="99060" marR="99060"/>
                </a:tc>
              </a:tr>
              <a:tr h="370840">
                <a:tc>
                  <a:txBody>
                    <a:bodyPr/>
                    <a:lstStyle/>
                    <a:p>
                      <a:pPr algn="r" rtl="1"/>
                      <a:r>
                        <a:rPr lang="ar-SA" dirty="0" smtClean="0"/>
                        <a:t>القسم الأول</a:t>
                      </a:r>
                      <a:endParaRPr lang="ar-SA" dirty="0"/>
                    </a:p>
                  </a:txBody>
                  <a:tcPr marL="99060" marR="99060"/>
                </a:tc>
                <a:tc>
                  <a:txBody>
                    <a:bodyPr/>
                    <a:lstStyle/>
                    <a:p>
                      <a:pPr algn="ctr" rtl="1"/>
                      <a:r>
                        <a:rPr lang="en-US" sz="1800" dirty="0" smtClean="0"/>
                        <a:t>5</a:t>
                      </a:r>
                      <a:endParaRPr lang="ar-SA" sz="1800" dirty="0"/>
                    </a:p>
                  </a:txBody>
                  <a:tcPr marL="99060" marR="99060" marT="45708" marB="45708"/>
                </a:tc>
                <a:tc>
                  <a:txBody>
                    <a:bodyPr/>
                    <a:lstStyle/>
                    <a:p>
                      <a:pPr algn="ctr" rtl="1"/>
                      <a:r>
                        <a:rPr lang="en-US" sz="1800" dirty="0" smtClean="0"/>
                        <a:t>7</a:t>
                      </a:r>
                      <a:endParaRPr lang="ar-SA" sz="1800" dirty="0"/>
                    </a:p>
                  </a:txBody>
                  <a:tcPr marL="99060" marR="99060" marT="45708" marB="45708"/>
                </a:tc>
                <a:tc>
                  <a:txBody>
                    <a:bodyPr/>
                    <a:lstStyle/>
                    <a:p>
                      <a:pPr algn="ctr" rtl="1"/>
                      <a:r>
                        <a:rPr lang="en-US" sz="1800" dirty="0" smtClean="0"/>
                        <a:t>12</a:t>
                      </a:r>
                      <a:endParaRPr lang="ar-SA" sz="1800" dirty="0"/>
                    </a:p>
                  </a:txBody>
                  <a:tcPr marL="99060" marR="99060" marT="45708" marB="45708"/>
                </a:tc>
              </a:tr>
              <a:tr h="370840">
                <a:tc>
                  <a:txBody>
                    <a:bodyPr/>
                    <a:lstStyle/>
                    <a:p>
                      <a:pPr algn="r" rtl="1"/>
                      <a:r>
                        <a:rPr lang="ar-SA" dirty="0" smtClean="0"/>
                        <a:t>القسم الثاني</a:t>
                      </a:r>
                      <a:endParaRPr lang="ar-SA" dirty="0"/>
                    </a:p>
                  </a:txBody>
                  <a:tcPr marL="99060" marR="99060"/>
                </a:tc>
                <a:tc>
                  <a:txBody>
                    <a:bodyPr/>
                    <a:lstStyle/>
                    <a:p>
                      <a:pPr algn="ctr" rtl="1"/>
                      <a:r>
                        <a:rPr lang="en-US" sz="1800" dirty="0" smtClean="0"/>
                        <a:t>8</a:t>
                      </a:r>
                      <a:endParaRPr lang="ar-SA" sz="1800" dirty="0"/>
                    </a:p>
                  </a:txBody>
                  <a:tcPr marL="99060" marR="99060" marT="45708" marB="45708"/>
                </a:tc>
                <a:tc>
                  <a:txBody>
                    <a:bodyPr/>
                    <a:lstStyle/>
                    <a:p>
                      <a:pPr algn="ctr" rtl="1"/>
                      <a:r>
                        <a:rPr lang="en-US" sz="1800" dirty="0" smtClean="0"/>
                        <a:t>14</a:t>
                      </a:r>
                      <a:endParaRPr lang="ar-SA" sz="1800" dirty="0"/>
                    </a:p>
                  </a:txBody>
                  <a:tcPr marL="99060" marR="99060" marT="45708" marB="45708"/>
                </a:tc>
                <a:tc>
                  <a:txBody>
                    <a:bodyPr/>
                    <a:lstStyle/>
                    <a:p>
                      <a:pPr algn="ctr" rtl="1"/>
                      <a:r>
                        <a:rPr lang="en-US" sz="1800" dirty="0" smtClean="0"/>
                        <a:t>22</a:t>
                      </a:r>
                      <a:endParaRPr lang="ar-SA" sz="1800" dirty="0"/>
                    </a:p>
                  </a:txBody>
                  <a:tcPr marL="99060" marR="99060" marT="45708" marB="45708"/>
                </a:tc>
              </a:tr>
              <a:tr h="370840">
                <a:tc>
                  <a:txBody>
                    <a:bodyPr/>
                    <a:lstStyle/>
                    <a:p>
                      <a:pPr algn="r" rtl="1"/>
                      <a:r>
                        <a:rPr lang="ar-SA" dirty="0" smtClean="0"/>
                        <a:t>القسم الثالث</a:t>
                      </a:r>
                      <a:endParaRPr lang="ar-SA" dirty="0"/>
                    </a:p>
                  </a:txBody>
                  <a:tcPr marL="99060" marR="99060"/>
                </a:tc>
                <a:tc>
                  <a:txBody>
                    <a:bodyPr/>
                    <a:lstStyle/>
                    <a:p>
                      <a:pPr algn="ctr" rtl="1"/>
                      <a:r>
                        <a:rPr lang="en-US" sz="1800" dirty="0" smtClean="0"/>
                        <a:t>10</a:t>
                      </a:r>
                      <a:endParaRPr lang="ar-SA" sz="1800" dirty="0"/>
                    </a:p>
                  </a:txBody>
                  <a:tcPr marL="99060" marR="99060" marT="45708" marB="45708"/>
                </a:tc>
                <a:tc>
                  <a:txBody>
                    <a:bodyPr/>
                    <a:lstStyle/>
                    <a:p>
                      <a:pPr algn="ctr" rtl="1"/>
                      <a:r>
                        <a:rPr lang="en-US" sz="1800" dirty="0" smtClean="0"/>
                        <a:t>6</a:t>
                      </a:r>
                      <a:endParaRPr lang="ar-SA" sz="1800" dirty="0"/>
                    </a:p>
                  </a:txBody>
                  <a:tcPr marL="99060" marR="99060" marT="45708" marB="45708"/>
                </a:tc>
                <a:tc>
                  <a:txBody>
                    <a:bodyPr/>
                    <a:lstStyle/>
                    <a:p>
                      <a:pPr algn="ctr" rtl="1"/>
                      <a:r>
                        <a:rPr lang="en-US" sz="1800" dirty="0" smtClean="0"/>
                        <a:t>16</a:t>
                      </a:r>
                      <a:endParaRPr lang="ar-SA" sz="1800" dirty="0"/>
                    </a:p>
                  </a:txBody>
                  <a:tcPr marL="99060" marR="99060" marT="45708" marB="45708"/>
                </a:tc>
              </a:tr>
              <a:tr h="370840">
                <a:tc>
                  <a:txBody>
                    <a:bodyPr/>
                    <a:lstStyle/>
                    <a:p>
                      <a:pPr algn="r" rtl="1"/>
                      <a:r>
                        <a:rPr lang="ar-SA" dirty="0" smtClean="0"/>
                        <a:t>المجموع</a:t>
                      </a:r>
                      <a:endParaRPr lang="ar-SA" dirty="0"/>
                    </a:p>
                  </a:txBody>
                  <a:tcPr marL="99060" marR="99060"/>
                </a:tc>
                <a:tc>
                  <a:txBody>
                    <a:bodyPr/>
                    <a:lstStyle/>
                    <a:p>
                      <a:pPr algn="ctr" rtl="1"/>
                      <a:r>
                        <a:rPr lang="en-US" sz="1800" dirty="0" smtClean="0"/>
                        <a:t>23</a:t>
                      </a:r>
                      <a:endParaRPr lang="ar-SA" sz="1800" dirty="0"/>
                    </a:p>
                  </a:txBody>
                  <a:tcPr marL="99060" marR="99060" marT="45708" marB="45708"/>
                </a:tc>
                <a:tc>
                  <a:txBody>
                    <a:bodyPr/>
                    <a:lstStyle/>
                    <a:p>
                      <a:pPr algn="ctr" rtl="1"/>
                      <a:r>
                        <a:rPr lang="en-US" sz="1800" dirty="0" smtClean="0"/>
                        <a:t>27</a:t>
                      </a:r>
                      <a:endParaRPr lang="ar-SA" sz="1800" dirty="0"/>
                    </a:p>
                  </a:txBody>
                  <a:tcPr marL="99060" marR="99060" marT="45708" marB="45708"/>
                </a:tc>
                <a:tc>
                  <a:txBody>
                    <a:bodyPr/>
                    <a:lstStyle/>
                    <a:p>
                      <a:pPr algn="ctr" rtl="1"/>
                      <a:r>
                        <a:rPr lang="en-US" sz="1800" dirty="0" smtClean="0"/>
                        <a:t>50</a:t>
                      </a:r>
                      <a:endParaRPr lang="ar-SA" sz="1800" dirty="0"/>
                    </a:p>
                  </a:txBody>
                  <a:tcPr marL="99060" marR="99060" marT="45708" marB="45708"/>
                </a:tc>
              </a:tr>
            </a:tbl>
          </a:graphicData>
        </a:graphic>
      </p:graphicFrame>
      <p:sp>
        <p:nvSpPr>
          <p:cNvPr id="5" name="Slide Number Placeholder 4"/>
          <p:cNvSpPr>
            <a:spLocks noGrp="1"/>
          </p:cNvSpPr>
          <p:nvPr>
            <p:ph type="sldNum" sz="quarter" idx="10"/>
          </p:nvPr>
        </p:nvSpPr>
        <p:spPr/>
        <p:txBody>
          <a:bodyPr/>
          <a:lstStyle/>
          <a:p>
            <a:pPr>
              <a:defRPr/>
            </a:pPr>
            <a:fld id="{7B8EA862-7DD5-4A06-BDE1-DB7EC5FAA60C}" type="slidenum">
              <a:rPr lang="ar-SA" smtClean="0"/>
              <a:pPr>
                <a:defRPr/>
              </a:pPr>
              <a:t>20</a:t>
            </a:fld>
            <a:endParaRPr lang="en-US" dirty="0"/>
          </a:p>
        </p:txBody>
      </p:sp>
      <p:sp>
        <p:nvSpPr>
          <p:cNvPr id="2" name="Rectangle 1"/>
          <p:cNvSpPr/>
          <p:nvPr/>
        </p:nvSpPr>
        <p:spPr>
          <a:xfrm>
            <a:off x="8491021" y="692696"/>
            <a:ext cx="710451" cy="461665"/>
          </a:xfrm>
          <a:prstGeom prst="rect">
            <a:avLst/>
          </a:prstGeom>
        </p:spPr>
        <p:txBody>
          <a:bodyPr wrap="none">
            <a:spAutoFit/>
          </a:bodyPr>
          <a:lstStyle/>
          <a:p>
            <a:r>
              <a:rPr lang="ar-SA" sz="2400" b="1" u="sng" dirty="0">
                <a:solidFill>
                  <a:srgbClr val="FF0000"/>
                </a:solidFill>
                <a:effectLst>
                  <a:outerShdw blurRad="38100" dist="38100" dir="2700000" algn="tl">
                    <a:srgbClr val="000000">
                      <a:alpha val="43137"/>
                    </a:srgbClr>
                  </a:outerShdw>
                </a:effectLst>
              </a:rPr>
              <a:t>مثال:</a:t>
            </a:r>
            <a:endParaRPr lang="ar-JO" sz="2400" b="1" u="sng" dirty="0">
              <a:solidFill>
                <a:srgbClr val="FF0000"/>
              </a:solidFill>
              <a:effectLst>
                <a:outerShdw blurRad="38100" dist="38100" dir="2700000" algn="tl">
                  <a:srgbClr val="000000">
                    <a:alpha val="43137"/>
                  </a:srgbClr>
                </a:outerShdw>
              </a:effectLst>
            </a:endParaRPr>
          </a:p>
        </p:txBody>
      </p:sp>
    </p:spTree>
  </p:cSld>
  <p:clrMapOvr>
    <a:masterClrMapping/>
  </p:clrMapOvr>
  <p:transition spd="slow"/>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ext Box 5"/>
          <p:cNvSpPr txBox="1">
            <a:spLocks noChangeArrowheads="1"/>
          </p:cNvSpPr>
          <p:nvPr/>
        </p:nvSpPr>
        <p:spPr bwMode="auto">
          <a:xfrm>
            <a:off x="457200" y="320457"/>
            <a:ext cx="8997950" cy="3108543"/>
          </a:xfrm>
          <a:prstGeom prst="rect">
            <a:avLst/>
          </a:prstGeom>
          <a:noFill/>
          <a:ln w="31750" cmpd="dbl">
            <a:solidFill>
              <a:schemeClr val="accent1"/>
            </a:solidFill>
            <a:miter lim="800000"/>
            <a:headEnd/>
            <a:tailEnd/>
          </a:ln>
        </p:spPr>
        <p:txBody>
          <a:bodyPr>
            <a:spAutoFit/>
          </a:bodyPr>
          <a:lstStyle/>
          <a:p>
            <a:pPr algn="r" rtl="1"/>
            <a:r>
              <a:rPr lang="ar-SA" sz="1400" b="1" u="sng" dirty="0">
                <a:solidFill>
                  <a:srgbClr val="FF0000"/>
                </a:solidFill>
                <a:effectLst>
                  <a:outerShdw blurRad="38100" dist="38100" dir="2700000" algn="tl">
                    <a:srgbClr val="000000">
                      <a:alpha val="43137"/>
                    </a:srgbClr>
                  </a:outerShdw>
                </a:effectLst>
              </a:rPr>
              <a:t>الحل:</a:t>
            </a:r>
          </a:p>
          <a:p>
            <a:pPr algn="r" rtl="1"/>
            <a:r>
              <a:rPr lang="ar-SA" sz="1400" dirty="0"/>
              <a:t>نفرض أن </a:t>
            </a:r>
            <a:r>
              <a:rPr lang="en-US" sz="1400" dirty="0"/>
              <a:t>A</a:t>
            </a:r>
            <a:r>
              <a:rPr lang="en-US" sz="1100" dirty="0"/>
              <a:t>1</a:t>
            </a:r>
            <a:r>
              <a:rPr lang="ar-SA" sz="1400" dirty="0"/>
              <a:t>={أن يكون العامل من القسم الأول}</a:t>
            </a:r>
          </a:p>
          <a:p>
            <a:pPr algn="r" rtl="1"/>
            <a:r>
              <a:rPr lang="ar-SA" sz="1400" dirty="0"/>
              <a:t>            </a:t>
            </a:r>
            <a:r>
              <a:rPr lang="en-US" sz="1400" dirty="0"/>
              <a:t>A</a:t>
            </a:r>
            <a:r>
              <a:rPr lang="en-US" sz="1100" dirty="0"/>
              <a:t>2</a:t>
            </a:r>
            <a:r>
              <a:rPr lang="ar-SA" sz="1400" dirty="0"/>
              <a:t>={أن يكون العامل متزوج}</a:t>
            </a:r>
          </a:p>
          <a:p>
            <a:pPr algn="r" rtl="1"/>
            <a:r>
              <a:rPr lang="en-US" sz="1400" dirty="0"/>
              <a:t>B</a:t>
            </a:r>
            <a:r>
              <a:rPr lang="en-US" sz="1100" dirty="0"/>
              <a:t>3</a:t>
            </a:r>
            <a:r>
              <a:rPr lang="en-US" sz="1400" dirty="0"/>
              <a:t>            </a:t>
            </a:r>
            <a:r>
              <a:rPr lang="ar-SA" sz="1400" dirty="0"/>
              <a:t>={أن يكون العامل من القسم الثالث}</a:t>
            </a:r>
          </a:p>
          <a:p>
            <a:pPr algn="r" rtl="1"/>
            <a:r>
              <a:rPr lang="ar-SA" sz="1400" dirty="0"/>
              <a:t>            </a:t>
            </a:r>
            <a:r>
              <a:rPr lang="en-US" sz="1400" dirty="0"/>
              <a:t>B</a:t>
            </a:r>
            <a:r>
              <a:rPr lang="en-US" sz="1100" dirty="0"/>
              <a:t>4</a:t>
            </a:r>
            <a:r>
              <a:rPr lang="ar-SA" sz="1400" dirty="0"/>
              <a:t>={أن يكون العامل أعزب}</a:t>
            </a:r>
          </a:p>
          <a:p>
            <a:pPr algn="r" rtl="1"/>
            <a:endParaRPr lang="ar-SA" sz="1400" dirty="0"/>
          </a:p>
          <a:p>
            <a:pPr algn="r" rtl="1"/>
            <a:r>
              <a:rPr lang="ar-SA" sz="1400" dirty="0">
                <a:solidFill>
                  <a:srgbClr val="FF0000"/>
                </a:solidFill>
              </a:rPr>
              <a:t>فيكون بالتالي:</a:t>
            </a:r>
          </a:p>
          <a:p>
            <a:pPr algn="r" rtl="1"/>
            <a:r>
              <a:rPr lang="ar-SA" sz="1400" dirty="0"/>
              <a:t>1- احتمال أن يكون العامل من القسم الأول بشرط أنه متزوج هو:</a:t>
            </a:r>
          </a:p>
          <a:p>
            <a:pPr algn="r" rtl="1"/>
            <a:r>
              <a:rPr lang="ar-SA" sz="1400" dirty="0"/>
              <a:t>                </a:t>
            </a:r>
            <a:r>
              <a:rPr lang="ar-SA" sz="1400" dirty="0" smtClean="0"/>
              <a:t>                              </a:t>
            </a:r>
            <a:r>
              <a:rPr lang="ar-SA" sz="1400" dirty="0"/>
              <a:t>احتمال أن يكون من القسم الأول ومتزوج</a:t>
            </a:r>
          </a:p>
          <a:p>
            <a:pPr algn="r" rtl="1"/>
            <a:endParaRPr lang="ar-SA" sz="1400" dirty="0"/>
          </a:p>
          <a:p>
            <a:pPr algn="r" rtl="1"/>
            <a:r>
              <a:rPr lang="ar-EG" sz="1400" dirty="0" smtClean="0"/>
              <a:t>               </a:t>
            </a:r>
            <a:r>
              <a:rPr lang="ar-SA" sz="1400" dirty="0" smtClean="0"/>
              <a:t>                                         </a:t>
            </a:r>
            <a:r>
              <a:rPr lang="ar-SA" sz="1400" dirty="0"/>
              <a:t>احتمال أن يكون متزوج</a:t>
            </a:r>
          </a:p>
          <a:p>
            <a:pPr marL="0" lvl="1" algn="l" rtl="0"/>
            <a:r>
              <a:rPr lang="en-US" sz="1400" b="1" dirty="0" smtClean="0">
                <a:latin typeface="Times New Roman" pitchFamily="18" charset="0"/>
              </a:rPr>
              <a:t>P </a:t>
            </a:r>
            <a:r>
              <a:rPr lang="en-US" sz="1400" b="1" dirty="0">
                <a:latin typeface="Times New Roman" pitchFamily="18" charset="0"/>
              </a:rPr>
              <a:t>(A</a:t>
            </a:r>
            <a:r>
              <a:rPr lang="en-US" sz="1100" b="1" dirty="0">
                <a:latin typeface="Times New Roman" pitchFamily="18" charset="0"/>
              </a:rPr>
              <a:t>1</a:t>
            </a:r>
            <a:r>
              <a:rPr lang="en-US" sz="1400" b="1" dirty="0">
                <a:latin typeface="Times New Roman" pitchFamily="18" charset="0"/>
              </a:rPr>
              <a:t>│A</a:t>
            </a:r>
            <a:r>
              <a:rPr lang="en-US" sz="1100" b="1" dirty="0">
                <a:latin typeface="Times New Roman" pitchFamily="18" charset="0"/>
              </a:rPr>
              <a:t>2</a:t>
            </a:r>
            <a:r>
              <a:rPr lang="en-US" sz="1400" b="1" dirty="0">
                <a:latin typeface="Times New Roman" pitchFamily="18" charset="0"/>
              </a:rPr>
              <a:t>) =                                                                                                                                 </a:t>
            </a:r>
            <a:endParaRPr lang="ar-SA" sz="1400" b="1" dirty="0">
              <a:latin typeface="Times New Roman" pitchFamily="18" charset="0"/>
            </a:endParaRPr>
          </a:p>
          <a:p>
            <a:pPr marL="0" lvl="1" algn="r" rtl="1"/>
            <a:endParaRPr lang="en-US" sz="1400" b="1" dirty="0">
              <a:latin typeface="Times New Roman" pitchFamily="18" charset="0"/>
            </a:endParaRPr>
          </a:p>
          <a:p>
            <a:pPr marL="0" lvl="1" algn="r" rtl="1"/>
            <a:r>
              <a:rPr lang="ar-SA" sz="1400" dirty="0" smtClean="0"/>
              <a:t>إذا </a:t>
            </a:r>
            <a:r>
              <a:rPr lang="ar-SA" sz="1400" dirty="0"/>
              <a:t>احتمال أن يكون العامل من القسم الأول بشرط أنه متزوج هو </a:t>
            </a:r>
            <a:r>
              <a:rPr lang="en-US" sz="1400" dirty="0"/>
              <a:t>0.259</a:t>
            </a:r>
          </a:p>
        </p:txBody>
      </p:sp>
      <p:sp>
        <p:nvSpPr>
          <p:cNvPr id="43011" name="Rectangle 9"/>
          <p:cNvSpPr>
            <a:spLocks noChangeArrowheads="1"/>
          </p:cNvSpPr>
          <p:nvPr/>
        </p:nvSpPr>
        <p:spPr bwMode="auto">
          <a:xfrm>
            <a:off x="0" y="3021013"/>
            <a:ext cx="184150" cy="368300"/>
          </a:xfrm>
          <a:prstGeom prst="rect">
            <a:avLst/>
          </a:prstGeom>
          <a:noFill/>
          <a:ln w="9525" algn="ctr">
            <a:noFill/>
            <a:miter lim="800000"/>
            <a:headEnd/>
            <a:tailEnd/>
          </a:ln>
        </p:spPr>
        <p:txBody>
          <a:bodyPr wrap="none" anchor="ctr">
            <a:spAutoFit/>
          </a:bodyPr>
          <a:lstStyle/>
          <a:p>
            <a:endParaRPr lang="ar-SA"/>
          </a:p>
        </p:txBody>
      </p:sp>
      <p:graphicFrame>
        <p:nvGraphicFramePr>
          <p:cNvPr id="43012" name="Object 8"/>
          <p:cNvGraphicFramePr>
            <a:graphicFrameLocks noChangeAspect="1"/>
          </p:cNvGraphicFramePr>
          <p:nvPr>
            <p:extLst>
              <p:ext uri="{D42A27DB-BD31-4B8C-83A1-F6EECF244321}">
                <p14:modId xmlns:p14="http://schemas.microsoft.com/office/powerpoint/2010/main" xmlns="" val="3613298295"/>
              </p:ext>
            </p:extLst>
          </p:nvPr>
        </p:nvGraphicFramePr>
        <p:xfrm>
          <a:off x="1568624" y="2348880"/>
          <a:ext cx="3233738" cy="941388"/>
        </p:xfrm>
        <a:graphic>
          <a:graphicData uri="http://schemas.openxmlformats.org/presentationml/2006/ole">
            <p:oleObj spid="_x0000_s7201" name="Equation" r:id="rId3" imgW="1435100" imgH="762000" progId="Equation.3">
              <p:embed/>
            </p:oleObj>
          </a:graphicData>
        </a:graphic>
      </p:graphicFrame>
      <p:cxnSp>
        <p:nvCxnSpPr>
          <p:cNvPr id="43013" name="Straight Connector 7"/>
          <p:cNvCxnSpPr>
            <a:cxnSpLocks noChangeShapeType="1"/>
          </p:cNvCxnSpPr>
          <p:nvPr/>
        </p:nvCxnSpPr>
        <p:spPr bwMode="auto">
          <a:xfrm flipH="1">
            <a:off x="4736976" y="2420888"/>
            <a:ext cx="2448272" cy="0"/>
          </a:xfrm>
          <a:prstGeom prst="line">
            <a:avLst/>
          </a:prstGeom>
          <a:noFill/>
          <a:ln w="9525" algn="ctr">
            <a:solidFill>
              <a:schemeClr val="tx1"/>
            </a:solidFill>
            <a:round/>
            <a:headEnd/>
            <a:tailEnd/>
          </a:ln>
        </p:spPr>
      </p:cxnSp>
      <p:sp>
        <p:nvSpPr>
          <p:cNvPr id="6" name="Slide Number Placeholder 5"/>
          <p:cNvSpPr>
            <a:spLocks noGrp="1"/>
          </p:cNvSpPr>
          <p:nvPr>
            <p:ph type="sldNum" sz="quarter" idx="11"/>
          </p:nvPr>
        </p:nvSpPr>
        <p:spPr/>
        <p:txBody>
          <a:bodyPr/>
          <a:lstStyle/>
          <a:p>
            <a:pPr>
              <a:defRPr/>
            </a:pPr>
            <a:fld id="{EA6EE08A-41A9-4595-8092-031AD20E1E0F}" type="slidenum">
              <a:rPr lang="ar-JO" smtClean="0"/>
              <a:pPr>
                <a:defRPr/>
              </a:pPr>
              <a:t>21</a:t>
            </a:fld>
            <a:endParaRPr lang="en-US"/>
          </a:p>
        </p:txBody>
      </p:sp>
      <p:sp>
        <p:nvSpPr>
          <p:cNvPr id="3" name="Rectangle 2"/>
          <p:cNvSpPr/>
          <p:nvPr/>
        </p:nvSpPr>
        <p:spPr>
          <a:xfrm>
            <a:off x="457200" y="3773358"/>
            <a:ext cx="9104312" cy="1815882"/>
          </a:xfrm>
          <a:prstGeom prst="rect">
            <a:avLst/>
          </a:prstGeom>
          <a:noFill/>
          <a:ln w="31750" cmpd="dbl">
            <a:solidFill>
              <a:schemeClr val="accent1"/>
            </a:solidFill>
          </a:ln>
        </p:spPr>
        <p:txBody>
          <a:bodyPr wrap="square">
            <a:spAutoFit/>
          </a:bodyPr>
          <a:lstStyle/>
          <a:p>
            <a:endParaRPr lang="ar-SA" sz="1400" dirty="0"/>
          </a:p>
          <a:p>
            <a:r>
              <a:rPr lang="ar-SA" sz="1400" dirty="0"/>
              <a:t>2- احتمال أن يكون العامل أعزب بشرط أنه من القسم الثالث هو:                </a:t>
            </a:r>
          </a:p>
          <a:p>
            <a:r>
              <a:rPr lang="ar-SA" sz="1400" dirty="0"/>
              <a:t>                              احتمال أن يكون العامل أعزب بشرط أنه من القسم الثالث</a:t>
            </a:r>
          </a:p>
          <a:p>
            <a:endParaRPr lang="ar-SA" sz="1400" dirty="0"/>
          </a:p>
          <a:p>
            <a:r>
              <a:rPr lang="ar-SA" sz="1400" dirty="0"/>
              <a:t>                                         احتمال أن يكون من القسم الثالث</a:t>
            </a:r>
          </a:p>
          <a:p>
            <a:pPr marL="0" lvl="1" algn="l" rtl="0"/>
            <a:r>
              <a:rPr lang="ar-SA" sz="1400" b="1" dirty="0">
                <a:latin typeface="Times New Roman" pitchFamily="18" charset="0"/>
              </a:rPr>
              <a:t>     </a:t>
            </a:r>
            <a:r>
              <a:rPr lang="en-US" sz="1400" b="1" dirty="0">
                <a:latin typeface="Times New Roman" pitchFamily="18" charset="0"/>
              </a:rPr>
              <a:t>P (B</a:t>
            </a:r>
            <a:r>
              <a:rPr lang="en-US" sz="1100" b="1" dirty="0">
                <a:latin typeface="Times New Roman" pitchFamily="18" charset="0"/>
              </a:rPr>
              <a:t>1</a:t>
            </a:r>
            <a:r>
              <a:rPr lang="en-US" sz="1400" b="1" dirty="0">
                <a:latin typeface="Times New Roman" pitchFamily="18" charset="0"/>
              </a:rPr>
              <a:t>│B</a:t>
            </a:r>
            <a:r>
              <a:rPr lang="en-US" sz="1100" b="1" dirty="0">
                <a:latin typeface="Times New Roman" pitchFamily="18" charset="0"/>
              </a:rPr>
              <a:t>2</a:t>
            </a:r>
            <a:r>
              <a:rPr lang="en-US" sz="1400" b="1" dirty="0">
                <a:latin typeface="Times New Roman" pitchFamily="18" charset="0"/>
              </a:rPr>
              <a:t>) = </a:t>
            </a:r>
            <a:endParaRPr lang="ar-SA" sz="1400" b="1" dirty="0">
              <a:latin typeface="Times New Roman" pitchFamily="18" charset="0"/>
            </a:endParaRPr>
          </a:p>
          <a:p>
            <a:pPr marL="0" lvl="1"/>
            <a:endParaRPr lang="ar-SA" sz="1400" dirty="0"/>
          </a:p>
          <a:p>
            <a:pPr marL="0" lvl="1"/>
            <a:r>
              <a:rPr lang="ar-SA" sz="1400" b="1" dirty="0">
                <a:solidFill>
                  <a:srgbClr val="FF0000"/>
                </a:solidFill>
              </a:rPr>
              <a:t>إذا احتمال أن يكون العامل أعزب بشرط أنه من القسم الثالث هو </a:t>
            </a:r>
            <a:r>
              <a:rPr lang="en-US" sz="1400" dirty="0"/>
              <a:t>0.625</a:t>
            </a:r>
          </a:p>
        </p:txBody>
      </p:sp>
      <p:graphicFrame>
        <p:nvGraphicFramePr>
          <p:cNvPr id="9" name="Object 8"/>
          <p:cNvGraphicFramePr>
            <a:graphicFrameLocks noChangeAspect="1"/>
          </p:cNvGraphicFramePr>
          <p:nvPr>
            <p:extLst>
              <p:ext uri="{D42A27DB-BD31-4B8C-83A1-F6EECF244321}">
                <p14:modId xmlns:p14="http://schemas.microsoft.com/office/powerpoint/2010/main" xmlns="" val="4192519108"/>
              </p:ext>
            </p:extLst>
          </p:nvPr>
        </p:nvGraphicFramePr>
        <p:xfrm>
          <a:off x="1712640" y="4503836"/>
          <a:ext cx="3175000" cy="941388"/>
        </p:xfrm>
        <a:graphic>
          <a:graphicData uri="http://schemas.openxmlformats.org/presentationml/2006/ole">
            <p:oleObj spid="_x0000_s7202" name="Equation" r:id="rId4" imgW="1409088" imgH="761669" progId="Equation.3">
              <p:embed/>
            </p:oleObj>
          </a:graphicData>
        </a:graphic>
      </p:graphicFrame>
      <p:cxnSp>
        <p:nvCxnSpPr>
          <p:cNvPr id="10" name="Straight Connector 7"/>
          <p:cNvCxnSpPr>
            <a:cxnSpLocks noChangeShapeType="1"/>
          </p:cNvCxnSpPr>
          <p:nvPr/>
        </p:nvCxnSpPr>
        <p:spPr bwMode="auto">
          <a:xfrm flipH="1" flipV="1">
            <a:off x="4880992" y="4580334"/>
            <a:ext cx="3096344" cy="794"/>
          </a:xfrm>
          <a:prstGeom prst="line">
            <a:avLst/>
          </a:prstGeom>
          <a:noFill/>
          <a:ln w="9525" algn="ctr">
            <a:solidFill>
              <a:schemeClr val="tx1"/>
            </a:solidFill>
            <a:round/>
            <a:headEnd/>
            <a:tailEnd/>
          </a:ln>
        </p:spPr>
      </p:cxnSp>
    </p:spTree>
  </p:cSld>
  <p:clrMapOvr>
    <a:masterClrMapping/>
  </p:clrMapOvr>
  <p:transition spd="med"/>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8"/>
          <p:cNvSpPr>
            <a:spLocks noChangeArrowheads="1"/>
          </p:cNvSpPr>
          <p:nvPr/>
        </p:nvSpPr>
        <p:spPr bwMode="auto">
          <a:xfrm>
            <a:off x="0" y="-184150"/>
            <a:ext cx="184150" cy="368300"/>
          </a:xfrm>
          <a:prstGeom prst="rect">
            <a:avLst/>
          </a:prstGeom>
          <a:noFill/>
          <a:ln w="9525">
            <a:noFill/>
            <a:miter lim="800000"/>
            <a:headEnd/>
            <a:tailEnd/>
          </a:ln>
        </p:spPr>
        <p:txBody>
          <a:bodyPr wrap="none" anchor="ctr">
            <a:spAutoFit/>
          </a:bodyPr>
          <a:lstStyle/>
          <a:p>
            <a:endParaRPr lang="ar-SA"/>
          </a:p>
        </p:txBody>
      </p:sp>
      <p:sp>
        <p:nvSpPr>
          <p:cNvPr id="45059" name="Rectangle 16"/>
          <p:cNvSpPr>
            <a:spLocks noChangeArrowheads="1"/>
          </p:cNvSpPr>
          <p:nvPr/>
        </p:nvSpPr>
        <p:spPr bwMode="auto">
          <a:xfrm>
            <a:off x="0" y="3173413"/>
            <a:ext cx="184150" cy="368300"/>
          </a:xfrm>
          <a:prstGeom prst="rect">
            <a:avLst/>
          </a:prstGeom>
          <a:noFill/>
          <a:ln w="9525" algn="ctr">
            <a:noFill/>
            <a:miter lim="800000"/>
            <a:headEnd/>
            <a:tailEnd/>
          </a:ln>
        </p:spPr>
        <p:txBody>
          <a:bodyPr wrap="none" anchor="ctr">
            <a:spAutoFit/>
          </a:bodyPr>
          <a:lstStyle/>
          <a:p>
            <a:endParaRPr lang="ar-SA"/>
          </a:p>
        </p:txBody>
      </p:sp>
      <p:grpSp>
        <p:nvGrpSpPr>
          <p:cNvPr id="2" name="Group 21"/>
          <p:cNvGrpSpPr>
            <a:grpSpLocks/>
          </p:cNvGrpSpPr>
          <p:nvPr/>
        </p:nvGrpSpPr>
        <p:grpSpPr bwMode="auto">
          <a:xfrm>
            <a:off x="914400" y="332656"/>
            <a:ext cx="8007350" cy="1265238"/>
            <a:chOff x="528" y="2467"/>
            <a:chExt cx="4656" cy="797"/>
          </a:xfrm>
        </p:grpSpPr>
        <p:sp>
          <p:nvSpPr>
            <p:cNvPr id="45062" name="Text Box 5"/>
            <p:cNvSpPr txBox="1">
              <a:spLocks noChangeArrowheads="1"/>
            </p:cNvSpPr>
            <p:nvPr/>
          </p:nvSpPr>
          <p:spPr bwMode="auto">
            <a:xfrm>
              <a:off x="528" y="2832"/>
              <a:ext cx="4656" cy="432"/>
            </a:xfrm>
            <a:prstGeom prst="rect">
              <a:avLst/>
            </a:prstGeom>
            <a:solidFill>
              <a:srgbClr val="FFFFFF"/>
            </a:solidFill>
            <a:ln w="28575">
              <a:solidFill>
                <a:srgbClr val="000000"/>
              </a:solidFill>
              <a:miter lim="800000"/>
              <a:headEnd/>
              <a:tailEnd/>
            </a:ln>
          </p:spPr>
          <p:txBody>
            <a:bodyPr/>
            <a:lstStyle/>
            <a:p>
              <a:pPr lvl="1" algn="ctr"/>
              <a:r>
                <a:rPr lang="ar-SA" sz="2000" b="1" dirty="0">
                  <a:latin typeface="Times New Roman" pitchFamily="18" charset="0"/>
                  <a:cs typeface="Times New Roman" pitchFamily="18" charset="0"/>
                </a:rPr>
                <a:t>إن احتمال حدوث حادثين مستقلين أو أكثر معاً يساوي حاصل ضرب احتمال حدوث كل واحد من هذه الحوادث ببعضها بعضاً</a:t>
              </a:r>
              <a:endParaRPr lang="en-US" sz="2000" dirty="0"/>
            </a:p>
          </p:txBody>
        </p:sp>
        <p:sp>
          <p:nvSpPr>
            <p:cNvPr id="45063" name="Rectangle 19"/>
            <p:cNvSpPr>
              <a:spLocks noChangeArrowheads="1"/>
            </p:cNvSpPr>
            <p:nvPr/>
          </p:nvSpPr>
          <p:spPr bwMode="auto">
            <a:xfrm>
              <a:off x="2208" y="2467"/>
              <a:ext cx="1291" cy="291"/>
            </a:xfrm>
            <a:prstGeom prst="rect">
              <a:avLst/>
            </a:prstGeom>
            <a:noFill/>
            <a:ln w="9525" algn="ctr">
              <a:noFill/>
              <a:miter lim="800000"/>
              <a:headEnd/>
              <a:tailEnd/>
            </a:ln>
          </p:spPr>
          <p:txBody>
            <a:bodyPr wrap="none" anchor="ctr">
              <a:spAutoFit/>
            </a:bodyPr>
            <a:lstStyle/>
            <a:p>
              <a:r>
                <a:rPr lang="ar-SA" sz="2400" b="1" dirty="0">
                  <a:solidFill>
                    <a:srgbClr val="FF3300"/>
                  </a:solidFill>
                </a:rPr>
                <a:t>ضـــرب الاحتــمالات</a:t>
              </a:r>
              <a:r>
                <a:rPr lang="en-US" dirty="0">
                  <a:solidFill>
                    <a:srgbClr val="FF3300"/>
                  </a:solidFill>
                </a:rPr>
                <a:t> </a:t>
              </a:r>
            </a:p>
          </p:txBody>
        </p:sp>
      </p:grpSp>
      <p:sp>
        <p:nvSpPr>
          <p:cNvPr id="45061" name="TextBox 10"/>
          <p:cNvSpPr txBox="1">
            <a:spLocks noChangeArrowheads="1"/>
          </p:cNvSpPr>
          <p:nvPr/>
        </p:nvSpPr>
        <p:spPr bwMode="auto">
          <a:xfrm>
            <a:off x="685800" y="1844824"/>
            <a:ext cx="8420100" cy="1754326"/>
          </a:xfrm>
          <a:prstGeom prst="rect">
            <a:avLst/>
          </a:prstGeom>
          <a:noFill/>
          <a:ln w="28575" cmpd="thinThick">
            <a:solidFill>
              <a:schemeClr val="accent1"/>
            </a:solidFill>
            <a:miter lim="800000"/>
            <a:headEnd/>
            <a:tailEnd/>
          </a:ln>
        </p:spPr>
        <p:txBody>
          <a:bodyPr>
            <a:spAutoFit/>
          </a:bodyPr>
          <a:lstStyle/>
          <a:p>
            <a:pPr algn="just" rtl="1"/>
            <a:r>
              <a:rPr lang="ar-SA" b="1" dirty="0"/>
              <a:t>فمثلا إذا كان لدينا صندوق به 10 كرات متماثلة منها 6 بيضاء و 4 سوداء وسحبنا كرة من الصندوق فإن احتمال أن تكون بيضاء </a:t>
            </a:r>
            <a:r>
              <a:rPr lang="en-US" b="1" dirty="0"/>
              <a:t>6/10</a:t>
            </a:r>
            <a:r>
              <a:rPr lang="ar-SA" b="1" dirty="0"/>
              <a:t> واحتمال أن تكون سوداء </a:t>
            </a:r>
            <a:r>
              <a:rPr lang="en-US" b="1" dirty="0"/>
              <a:t>4/10</a:t>
            </a:r>
            <a:r>
              <a:rPr lang="ar-SA" b="1" dirty="0"/>
              <a:t>، فإذا أعدنا الكرة إلى الصندوق (ليصبح العدد مكتملا كما كان) وسحبنا الكرة مرة أخرى فإن احتمال أن تكون بيضاء </a:t>
            </a:r>
            <a:r>
              <a:rPr lang="en-US" b="1" dirty="0"/>
              <a:t>6/10</a:t>
            </a:r>
            <a:r>
              <a:rPr lang="ar-SA" b="1" dirty="0"/>
              <a:t> واحتمال أن تكون سوداء </a:t>
            </a:r>
            <a:r>
              <a:rPr lang="en-US" b="1" dirty="0"/>
              <a:t>4/10</a:t>
            </a:r>
            <a:r>
              <a:rPr lang="ar-SA" b="1" dirty="0"/>
              <a:t> ، فتكرار العملية يؤدي إلى نفس الاحتمال.</a:t>
            </a:r>
          </a:p>
          <a:p>
            <a:pPr algn="just" rtl="1"/>
            <a:r>
              <a:rPr lang="ar-SA" b="1" dirty="0"/>
              <a:t>ومن هذا نرى أن نتيجة السحب الأول لا تؤثر على نتيجة السحب الثاني </a:t>
            </a:r>
            <a:r>
              <a:rPr lang="ar-SA" b="1" dirty="0" smtClean="0"/>
              <a:t>وه</a:t>
            </a:r>
            <a:r>
              <a:rPr lang="ar-EG" b="1" dirty="0" smtClean="0"/>
              <a:t>ذ</a:t>
            </a:r>
            <a:r>
              <a:rPr lang="ar-SA" b="1" dirty="0" smtClean="0"/>
              <a:t>ا </a:t>
            </a:r>
            <a:r>
              <a:rPr lang="ar-SA" b="1" dirty="0"/>
              <a:t>ما يسمى سحب بإرجاع أو إحلال أو إعادة.</a:t>
            </a:r>
          </a:p>
        </p:txBody>
      </p:sp>
      <p:sp>
        <p:nvSpPr>
          <p:cNvPr id="8" name="Slide Number Placeholder 7"/>
          <p:cNvSpPr>
            <a:spLocks noGrp="1"/>
          </p:cNvSpPr>
          <p:nvPr>
            <p:ph type="sldNum" sz="quarter" idx="11"/>
          </p:nvPr>
        </p:nvSpPr>
        <p:spPr/>
        <p:txBody>
          <a:bodyPr/>
          <a:lstStyle/>
          <a:p>
            <a:pPr>
              <a:defRPr/>
            </a:pPr>
            <a:fld id="{6EA43756-FD40-4181-AA83-8C0485DEDDA6}" type="slidenum">
              <a:rPr lang="ar-JO" smtClean="0"/>
              <a:pPr>
                <a:defRPr/>
              </a:pPr>
              <a:t>22</a:t>
            </a:fld>
            <a:endParaRPr lang="en-US"/>
          </a:p>
        </p:txBody>
      </p:sp>
      <p:sp>
        <p:nvSpPr>
          <p:cNvPr id="9" name="Rectangle 15"/>
          <p:cNvSpPr>
            <a:spLocks noChangeArrowheads="1"/>
          </p:cNvSpPr>
          <p:nvPr/>
        </p:nvSpPr>
        <p:spPr bwMode="auto">
          <a:xfrm>
            <a:off x="3414464" y="3851200"/>
            <a:ext cx="5715000" cy="369888"/>
          </a:xfrm>
          <a:prstGeom prst="rect">
            <a:avLst/>
          </a:prstGeom>
          <a:noFill/>
          <a:ln w="9525">
            <a:noFill/>
            <a:miter lim="800000"/>
            <a:headEnd/>
            <a:tailEnd/>
          </a:ln>
        </p:spPr>
        <p:txBody>
          <a:bodyPr>
            <a:spAutoFit/>
          </a:bodyPr>
          <a:lstStyle/>
          <a:p>
            <a:pPr rtl="1"/>
            <a:r>
              <a:rPr lang="ar-SA" dirty="0"/>
              <a:t>فإذا كان لدينا الحادثين المستقلين </a:t>
            </a:r>
            <a:r>
              <a:rPr lang="en-US" dirty="0"/>
              <a:t>A1</a:t>
            </a:r>
            <a:r>
              <a:rPr lang="ar-SA" dirty="0"/>
              <a:t> و </a:t>
            </a:r>
            <a:r>
              <a:rPr lang="en-US" dirty="0"/>
              <a:t>A2</a:t>
            </a:r>
            <a:r>
              <a:rPr lang="ar-SA" dirty="0"/>
              <a:t> فإن احتمال حدوثهما معا هو:</a:t>
            </a:r>
          </a:p>
        </p:txBody>
      </p:sp>
      <mc:AlternateContent xmlns:mc="http://schemas.openxmlformats.org/markup-compatibility/2006">
        <mc:Choice xmlns:a14="http://schemas.microsoft.com/office/drawing/2010/main" xmlns="" Requires="a14">
          <p:sp>
            <p:nvSpPr>
              <p:cNvPr id="10" name="Text Box 6"/>
              <p:cNvSpPr txBox="1">
                <a:spLocks noChangeArrowheads="1"/>
              </p:cNvSpPr>
              <p:nvPr/>
            </p:nvSpPr>
            <p:spPr bwMode="auto">
              <a:xfrm>
                <a:off x="1066800" y="4283248"/>
                <a:ext cx="8007350" cy="369888"/>
              </a:xfrm>
              <a:prstGeom prst="rect">
                <a:avLst/>
              </a:prstGeom>
              <a:noFill/>
              <a:ln w="9525">
                <a:noFill/>
                <a:miter lim="800000"/>
                <a:headEnd/>
                <a:tailEnd/>
              </a:ln>
            </p:spPr>
            <p:txBody>
              <a:bodyPr>
                <a:spAutoFit/>
              </a:bodyPr>
              <a:lstStyle/>
              <a:p>
                <a:pPr algn="l" rtl="0"/>
                <a:r>
                  <a:rPr lang="en-US" dirty="0" smtClean="0"/>
                  <a:t>P(A1</a:t>
                </a:r>
                <a14:m>
                  <m:oMath xmlns:m="http://schemas.openxmlformats.org/officeDocument/2006/math">
                    <m:r>
                      <a:rPr lang="en-US" i="1" smtClean="0">
                        <a:latin typeface="Cambria Math"/>
                        <a:ea typeface="Cambria Math"/>
                      </a:rPr>
                      <m:t>∩</m:t>
                    </m:r>
                  </m:oMath>
                </a14:m>
                <a:r>
                  <a:rPr lang="en-US" dirty="0"/>
                  <a:t>A2) = </a:t>
                </a:r>
                <a:r>
                  <a:rPr lang="en-US" dirty="0" smtClean="0"/>
                  <a:t>P(A1</a:t>
                </a:r>
                <a:r>
                  <a:rPr lang="en-US" dirty="0"/>
                  <a:t>) </a:t>
                </a:r>
                <a:r>
                  <a:rPr lang="en-US" dirty="0" smtClean="0"/>
                  <a:t> P(A2</a:t>
                </a:r>
                <a:r>
                  <a:rPr lang="en-US" dirty="0"/>
                  <a:t>)</a:t>
                </a:r>
              </a:p>
            </p:txBody>
          </p:sp>
        </mc:Choice>
        <mc:Fallback>
          <p:sp>
            <p:nvSpPr>
              <p:cNvPr id="10" name="Text Box 6"/>
              <p:cNvSpPr txBox="1">
                <a:spLocks noRot="1" noChangeAspect="1" noMove="1" noResize="1" noEditPoints="1" noAdjustHandles="1" noChangeArrowheads="1" noChangeShapeType="1" noTextEdit="1"/>
              </p:cNvSpPr>
              <p:nvPr/>
            </p:nvSpPr>
            <p:spPr bwMode="auto">
              <a:xfrm>
                <a:off x="1066800" y="4283248"/>
                <a:ext cx="8007350" cy="369888"/>
              </a:xfrm>
              <a:prstGeom prst="rect">
                <a:avLst/>
              </a:prstGeom>
              <a:blipFill rotWithShape="1">
                <a:blip r:embed="rId3"/>
                <a:stretch>
                  <a:fillRect l="-609" t="-8333" b="-26667"/>
                </a:stretch>
              </a:blipFill>
              <a:ln w="9525">
                <a:noFill/>
                <a:miter lim="800000"/>
                <a:headEnd/>
                <a:tailEnd/>
              </a:ln>
            </p:spPr>
            <p:txBody>
              <a:bodyPr/>
              <a:lstStyle/>
              <a:p>
                <a:r>
                  <a:rPr lang="en-US">
                    <a:noFill/>
                  </a:rPr>
                  <a:t> </a:t>
                </a:r>
              </a:p>
            </p:txBody>
          </p:sp>
        </mc:Fallback>
      </mc:AlternateContent>
      <p:sp>
        <p:nvSpPr>
          <p:cNvPr id="3" name="Rectangle 2"/>
          <p:cNvSpPr/>
          <p:nvPr/>
        </p:nvSpPr>
        <p:spPr>
          <a:xfrm>
            <a:off x="685800" y="4665910"/>
            <a:ext cx="8443664" cy="646331"/>
          </a:xfrm>
          <a:prstGeom prst="rect">
            <a:avLst/>
          </a:prstGeom>
        </p:spPr>
        <p:txBody>
          <a:bodyPr wrap="square">
            <a:spAutoFit/>
          </a:bodyPr>
          <a:lstStyle/>
          <a:p>
            <a:r>
              <a:rPr lang="ar-SA" dirty="0"/>
              <a:t>بمعنى أن احتمال وقوع حدثين مستقلين معا يساوي حاصل ضرب احتمال وقوع أي منهما بمفرده في احتمال  وقوع الحدث الآخر بمفرده وفي حالة التعميم لـ </a:t>
            </a:r>
            <a:r>
              <a:rPr lang="en-US" dirty="0"/>
              <a:t>n</a:t>
            </a:r>
            <a:r>
              <a:rPr lang="ar-SA" dirty="0"/>
              <a:t> فإن :</a:t>
            </a:r>
          </a:p>
        </p:txBody>
      </p:sp>
      <p:grpSp>
        <p:nvGrpSpPr>
          <p:cNvPr id="12" name="Group 16"/>
          <p:cNvGrpSpPr>
            <a:grpSpLocks/>
          </p:cNvGrpSpPr>
          <p:nvPr/>
        </p:nvGrpSpPr>
        <p:grpSpPr bwMode="auto">
          <a:xfrm>
            <a:off x="848544" y="5373216"/>
            <a:ext cx="8007350" cy="369888"/>
            <a:chOff x="914400" y="3276600"/>
            <a:chExt cx="8007350" cy="369332"/>
          </a:xfrm>
        </p:grpSpPr>
        <p:sp>
          <p:nvSpPr>
            <p:cNvPr id="13" name="Text Box 6"/>
            <p:cNvSpPr txBox="1">
              <a:spLocks noChangeArrowheads="1"/>
            </p:cNvSpPr>
            <p:nvPr/>
          </p:nvSpPr>
          <p:spPr bwMode="auto">
            <a:xfrm>
              <a:off x="914400" y="3276600"/>
              <a:ext cx="8007350" cy="369332"/>
            </a:xfrm>
            <a:prstGeom prst="rect">
              <a:avLst/>
            </a:prstGeom>
            <a:noFill/>
            <a:ln w="9525">
              <a:noFill/>
              <a:miter lim="800000"/>
              <a:headEnd/>
              <a:tailEnd/>
            </a:ln>
          </p:spPr>
          <p:txBody>
            <a:bodyPr>
              <a:spAutoFit/>
            </a:bodyPr>
            <a:lstStyle/>
            <a:p>
              <a:pPr algn="l" rtl="0"/>
              <a:r>
                <a:rPr lang="en-US" dirty="0"/>
                <a:t>P(A1  </a:t>
              </a:r>
              <a:r>
                <a:rPr lang="ar-JO" dirty="0"/>
                <a:t> </a:t>
              </a:r>
              <a:r>
                <a:rPr lang="en-US" dirty="0"/>
                <a:t>   A2         A3        ……. An) = P (A1) P (A2) P (A3) …… P(An)</a:t>
              </a:r>
            </a:p>
          </p:txBody>
        </p:sp>
        <p:graphicFrame>
          <p:nvGraphicFramePr>
            <p:cNvPr id="14" name="Object 11"/>
            <p:cNvGraphicFramePr>
              <a:graphicFrameLocks noChangeAspect="1"/>
            </p:cNvGraphicFramePr>
            <p:nvPr/>
          </p:nvGraphicFramePr>
          <p:xfrm>
            <a:off x="1524000" y="3352800"/>
            <a:ext cx="247650" cy="193675"/>
          </p:xfrm>
          <a:graphic>
            <a:graphicData uri="http://schemas.openxmlformats.org/presentationml/2006/ole">
              <p:oleObj spid="_x0000_s28710" name="Equation" r:id="rId4" imgW="164957" imgH="139579" progId="Equation.3">
                <p:embed/>
              </p:oleObj>
            </a:graphicData>
          </a:graphic>
        </p:graphicFrame>
        <p:graphicFrame>
          <p:nvGraphicFramePr>
            <p:cNvPr id="15" name="Object 12"/>
            <p:cNvGraphicFramePr>
              <a:graphicFrameLocks noChangeAspect="1"/>
            </p:cNvGraphicFramePr>
            <p:nvPr/>
          </p:nvGraphicFramePr>
          <p:xfrm>
            <a:off x="2286000" y="3352800"/>
            <a:ext cx="247650" cy="193675"/>
          </p:xfrm>
          <a:graphic>
            <a:graphicData uri="http://schemas.openxmlformats.org/presentationml/2006/ole">
              <p:oleObj spid="_x0000_s28711" name="Equation" r:id="rId5" imgW="164957" imgH="139579" progId="Equation.3">
                <p:embed/>
              </p:oleObj>
            </a:graphicData>
          </a:graphic>
        </p:graphicFrame>
        <p:graphicFrame>
          <p:nvGraphicFramePr>
            <p:cNvPr id="16" name="Object 13"/>
            <p:cNvGraphicFramePr>
              <a:graphicFrameLocks noChangeAspect="1"/>
            </p:cNvGraphicFramePr>
            <p:nvPr/>
          </p:nvGraphicFramePr>
          <p:xfrm>
            <a:off x="3048000" y="3352800"/>
            <a:ext cx="247650" cy="193675"/>
          </p:xfrm>
          <a:graphic>
            <a:graphicData uri="http://schemas.openxmlformats.org/presentationml/2006/ole">
              <p:oleObj spid="_x0000_s28712" name="Equation" r:id="rId6" imgW="164957" imgH="139579" progId="Equation.3">
                <p:embed/>
              </p:oleObj>
            </a:graphicData>
          </a:graphic>
        </p:graphicFrame>
      </p:grpSp>
    </p:spTree>
  </p:cSld>
  <p:clrMapOvr>
    <a:masterClrMapping/>
  </p:clrMapOvr>
  <p:transition spd="med"/>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8"/>
          <p:cNvSpPr>
            <a:spLocks noChangeArrowheads="1"/>
          </p:cNvSpPr>
          <p:nvPr/>
        </p:nvSpPr>
        <p:spPr bwMode="auto">
          <a:xfrm>
            <a:off x="0" y="-184150"/>
            <a:ext cx="184150" cy="368300"/>
          </a:xfrm>
          <a:prstGeom prst="rect">
            <a:avLst/>
          </a:prstGeom>
          <a:noFill/>
          <a:ln w="9525">
            <a:noFill/>
            <a:miter lim="800000"/>
            <a:headEnd/>
            <a:tailEnd/>
          </a:ln>
        </p:spPr>
        <p:txBody>
          <a:bodyPr wrap="none" anchor="ctr">
            <a:spAutoFit/>
          </a:bodyPr>
          <a:lstStyle/>
          <a:p>
            <a:endParaRPr lang="ar-SA"/>
          </a:p>
        </p:txBody>
      </p:sp>
      <p:sp>
        <p:nvSpPr>
          <p:cNvPr id="47107" name="Rectangle 16"/>
          <p:cNvSpPr>
            <a:spLocks noChangeArrowheads="1"/>
          </p:cNvSpPr>
          <p:nvPr/>
        </p:nvSpPr>
        <p:spPr bwMode="auto">
          <a:xfrm>
            <a:off x="0" y="3173413"/>
            <a:ext cx="184150" cy="368300"/>
          </a:xfrm>
          <a:prstGeom prst="rect">
            <a:avLst/>
          </a:prstGeom>
          <a:noFill/>
          <a:ln w="9525" algn="ctr">
            <a:noFill/>
            <a:miter lim="800000"/>
            <a:headEnd/>
            <a:tailEnd/>
          </a:ln>
        </p:spPr>
        <p:txBody>
          <a:bodyPr wrap="none" anchor="ctr">
            <a:spAutoFit/>
          </a:bodyPr>
          <a:lstStyle/>
          <a:p>
            <a:endParaRPr lang="ar-SA"/>
          </a:p>
        </p:txBody>
      </p:sp>
      <p:sp>
        <p:nvSpPr>
          <p:cNvPr id="47108" name="TextBox 10"/>
          <p:cNvSpPr txBox="1">
            <a:spLocks noChangeArrowheads="1"/>
          </p:cNvSpPr>
          <p:nvPr/>
        </p:nvSpPr>
        <p:spPr bwMode="auto">
          <a:xfrm>
            <a:off x="560512" y="260648"/>
            <a:ext cx="9001000" cy="5447645"/>
          </a:xfrm>
          <a:prstGeom prst="rect">
            <a:avLst/>
          </a:prstGeom>
          <a:noFill/>
          <a:ln w="9525">
            <a:noFill/>
            <a:miter lim="800000"/>
            <a:headEnd/>
            <a:tailEnd/>
          </a:ln>
        </p:spPr>
        <p:txBody>
          <a:bodyPr wrap="square">
            <a:spAutoFit/>
          </a:bodyPr>
          <a:lstStyle/>
          <a:p>
            <a:pPr algn="r" rtl="1"/>
            <a:r>
              <a:rPr lang="ar-SA" sz="3600" b="1" u="sng" dirty="0">
                <a:solidFill>
                  <a:srgbClr val="FF0000"/>
                </a:solidFill>
                <a:effectLst>
                  <a:outerShdw blurRad="38100" dist="38100" dir="2700000" algn="tl">
                    <a:srgbClr val="000000">
                      <a:alpha val="43137"/>
                    </a:srgbClr>
                  </a:outerShdw>
                </a:effectLst>
              </a:rPr>
              <a:t>مثال:</a:t>
            </a:r>
          </a:p>
          <a:p>
            <a:pPr algn="r" rtl="1"/>
            <a:r>
              <a:rPr lang="ar-SA" sz="2400" dirty="0"/>
              <a:t>إذا رمينا قطعة نقود مرة واحدة ، احسب الاحتمالات التالية:</a:t>
            </a:r>
          </a:p>
          <a:p>
            <a:pPr algn="r" rtl="1">
              <a:buFont typeface="Arial" pitchFamily="34" charset="0"/>
              <a:buChar char="•"/>
            </a:pPr>
            <a:r>
              <a:rPr lang="ar-SA" sz="2400" dirty="0"/>
              <a:t>أن تكون الأولى صورة والثانية كتابة.</a:t>
            </a:r>
          </a:p>
          <a:p>
            <a:pPr algn="r" rtl="1">
              <a:buFont typeface="Arial" pitchFamily="34" charset="0"/>
              <a:buChar char="•"/>
            </a:pPr>
            <a:r>
              <a:rPr lang="ar-SA" sz="2400" dirty="0"/>
              <a:t>أن تكون كلتاهما صورة.</a:t>
            </a:r>
          </a:p>
          <a:p>
            <a:pPr algn="r" rtl="1"/>
            <a:r>
              <a:rPr lang="ar-SA" sz="2400" b="1" u="sng" dirty="0" smtClean="0"/>
              <a:t>الحل</a:t>
            </a:r>
            <a:r>
              <a:rPr lang="ar-SA" sz="2400" b="1" u="sng" dirty="0"/>
              <a:t>:</a:t>
            </a:r>
          </a:p>
          <a:p>
            <a:pPr algn="r" rtl="1"/>
            <a:r>
              <a:rPr lang="ar-SA" sz="2400" dirty="0"/>
              <a:t>نفرض أن: </a:t>
            </a:r>
            <a:r>
              <a:rPr lang="en-US" sz="2400" dirty="0"/>
              <a:t>A</a:t>
            </a:r>
            <a:r>
              <a:rPr lang="en-US" dirty="0"/>
              <a:t>1</a:t>
            </a:r>
            <a:r>
              <a:rPr lang="ar-SA" sz="2400" dirty="0"/>
              <a:t>={ظهور صورة في الرمية الأولى}</a:t>
            </a:r>
          </a:p>
          <a:p>
            <a:pPr algn="r" rtl="1"/>
            <a:r>
              <a:rPr lang="ar-SA" sz="2400" dirty="0"/>
              <a:t>             </a:t>
            </a:r>
            <a:r>
              <a:rPr lang="en-US" sz="2400" dirty="0"/>
              <a:t>A</a:t>
            </a:r>
            <a:r>
              <a:rPr lang="en-US" dirty="0"/>
              <a:t>2</a:t>
            </a:r>
            <a:r>
              <a:rPr lang="ar-SA" sz="2400" dirty="0"/>
              <a:t>={ظهور كتابة في الرمية الثانية}</a:t>
            </a:r>
          </a:p>
          <a:p>
            <a:pPr algn="r" rtl="1"/>
            <a:r>
              <a:rPr lang="ar-SA" sz="2400" dirty="0" smtClean="0"/>
              <a:t>فيكون </a:t>
            </a:r>
            <a:r>
              <a:rPr lang="ar-SA" sz="2400" dirty="0"/>
              <a:t>:</a:t>
            </a:r>
          </a:p>
          <a:p>
            <a:pPr algn="r" rtl="1"/>
            <a:endParaRPr lang="ar-SA" sz="2400" dirty="0"/>
          </a:p>
          <a:p>
            <a:pPr algn="r" rtl="1"/>
            <a:r>
              <a:rPr lang="ar-SA" sz="2400" dirty="0"/>
              <a:t>حيث أن الحادثتان </a:t>
            </a:r>
            <a:r>
              <a:rPr lang="en-US" sz="2400" dirty="0"/>
              <a:t>A</a:t>
            </a:r>
            <a:r>
              <a:rPr lang="en-US" dirty="0"/>
              <a:t>1</a:t>
            </a:r>
            <a:r>
              <a:rPr lang="ar-SA" sz="2400" dirty="0"/>
              <a:t> و </a:t>
            </a:r>
            <a:r>
              <a:rPr lang="en-US" sz="2400" dirty="0"/>
              <a:t>A</a:t>
            </a:r>
            <a:r>
              <a:rPr lang="en-US" dirty="0"/>
              <a:t>2</a:t>
            </a:r>
            <a:r>
              <a:rPr lang="ar-SA" sz="2400" dirty="0"/>
              <a:t> مستقلتين فإن احتمال أن تكون الرمية الأولى صورة والثانية كتابة هو :</a:t>
            </a:r>
          </a:p>
          <a:p>
            <a:pPr algn="r" rtl="1"/>
            <a:endParaRPr lang="ar-SA" sz="2400" dirty="0"/>
          </a:p>
          <a:p>
            <a:pPr algn="r" rtl="1"/>
            <a:endParaRPr lang="ar-SA" sz="2400" dirty="0"/>
          </a:p>
          <a:p>
            <a:pPr algn="r" rtl="1"/>
            <a:endParaRPr lang="ar-SA" sz="2400" dirty="0"/>
          </a:p>
        </p:txBody>
      </p:sp>
      <p:graphicFrame>
        <p:nvGraphicFramePr>
          <p:cNvPr id="47109" name="Object 6"/>
          <p:cNvGraphicFramePr>
            <a:graphicFrameLocks noChangeAspect="1"/>
          </p:cNvGraphicFramePr>
          <p:nvPr>
            <p:extLst>
              <p:ext uri="{D42A27DB-BD31-4B8C-83A1-F6EECF244321}">
                <p14:modId xmlns:p14="http://schemas.microsoft.com/office/powerpoint/2010/main" xmlns="" val="656711950"/>
              </p:ext>
            </p:extLst>
          </p:nvPr>
        </p:nvGraphicFramePr>
        <p:xfrm>
          <a:off x="3944888" y="3103240"/>
          <a:ext cx="4210050" cy="685800"/>
        </p:xfrm>
        <a:graphic>
          <a:graphicData uri="http://schemas.openxmlformats.org/presentationml/2006/ole">
            <p:oleObj spid="_x0000_s10298" name="معادلة" r:id="rId3" imgW="1434960" imgH="419040" progId="Equation.3">
              <p:embed/>
            </p:oleObj>
          </a:graphicData>
        </a:graphic>
      </p:graphicFrame>
      <p:graphicFrame>
        <p:nvGraphicFramePr>
          <p:cNvPr id="47110" name="Object 7"/>
          <p:cNvGraphicFramePr>
            <a:graphicFrameLocks noChangeAspect="1"/>
          </p:cNvGraphicFramePr>
          <p:nvPr>
            <p:extLst>
              <p:ext uri="{D42A27DB-BD31-4B8C-83A1-F6EECF244321}">
                <p14:modId xmlns:p14="http://schemas.microsoft.com/office/powerpoint/2010/main" xmlns="" val="125838828"/>
              </p:ext>
            </p:extLst>
          </p:nvPr>
        </p:nvGraphicFramePr>
        <p:xfrm>
          <a:off x="1733550" y="4403576"/>
          <a:ext cx="6356350" cy="609600"/>
        </p:xfrm>
        <a:graphic>
          <a:graphicData uri="http://schemas.openxmlformats.org/presentationml/2006/ole">
            <p:oleObj spid="_x0000_s10299" name="معادلة" r:id="rId4" imgW="2489200" imgH="393700" progId="Equation.3">
              <p:embed/>
            </p:oleObj>
          </a:graphicData>
        </a:graphic>
      </p:graphicFrame>
      <p:sp>
        <p:nvSpPr>
          <p:cNvPr id="7" name="Slide Number Placeholder 6"/>
          <p:cNvSpPr>
            <a:spLocks noGrp="1"/>
          </p:cNvSpPr>
          <p:nvPr>
            <p:ph type="sldNum" sz="quarter" idx="11"/>
          </p:nvPr>
        </p:nvSpPr>
        <p:spPr/>
        <p:txBody>
          <a:bodyPr/>
          <a:lstStyle/>
          <a:p>
            <a:pPr>
              <a:defRPr/>
            </a:pPr>
            <a:fld id="{6EA43756-FD40-4181-AA83-8C0485DEDDA6}" type="slidenum">
              <a:rPr lang="ar-JO" smtClean="0"/>
              <a:pPr>
                <a:defRPr/>
              </a:pPr>
              <a:t>23</a:t>
            </a:fld>
            <a:endParaRPr lang="en-US"/>
          </a:p>
        </p:txBody>
      </p:sp>
    </p:spTree>
  </p:cSld>
  <p:clrMapOvr>
    <a:masterClrMapping/>
  </p:clrMapOvr>
  <p:transition spd="med"/>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8"/>
          <p:cNvSpPr>
            <a:spLocks noChangeArrowheads="1"/>
          </p:cNvSpPr>
          <p:nvPr/>
        </p:nvSpPr>
        <p:spPr bwMode="auto">
          <a:xfrm>
            <a:off x="0" y="-184150"/>
            <a:ext cx="184150" cy="368300"/>
          </a:xfrm>
          <a:prstGeom prst="rect">
            <a:avLst/>
          </a:prstGeom>
          <a:noFill/>
          <a:ln w="9525">
            <a:noFill/>
            <a:miter lim="800000"/>
            <a:headEnd/>
            <a:tailEnd/>
          </a:ln>
        </p:spPr>
        <p:txBody>
          <a:bodyPr wrap="none" anchor="ctr">
            <a:spAutoFit/>
          </a:bodyPr>
          <a:lstStyle/>
          <a:p>
            <a:endParaRPr lang="ar-SA"/>
          </a:p>
        </p:txBody>
      </p:sp>
      <p:sp>
        <p:nvSpPr>
          <p:cNvPr id="48131" name="Rectangle 16"/>
          <p:cNvSpPr>
            <a:spLocks noChangeArrowheads="1"/>
          </p:cNvSpPr>
          <p:nvPr/>
        </p:nvSpPr>
        <p:spPr bwMode="auto">
          <a:xfrm>
            <a:off x="0" y="3173413"/>
            <a:ext cx="184150" cy="368300"/>
          </a:xfrm>
          <a:prstGeom prst="rect">
            <a:avLst/>
          </a:prstGeom>
          <a:noFill/>
          <a:ln w="9525" algn="ctr">
            <a:noFill/>
            <a:miter lim="800000"/>
            <a:headEnd/>
            <a:tailEnd/>
          </a:ln>
        </p:spPr>
        <p:txBody>
          <a:bodyPr wrap="none" anchor="ctr">
            <a:spAutoFit/>
          </a:bodyPr>
          <a:lstStyle/>
          <a:p>
            <a:endParaRPr lang="ar-SA"/>
          </a:p>
        </p:txBody>
      </p:sp>
      <p:graphicFrame>
        <p:nvGraphicFramePr>
          <p:cNvPr id="48132" name="Object 7"/>
          <p:cNvGraphicFramePr>
            <a:graphicFrameLocks noChangeAspect="1"/>
          </p:cNvGraphicFramePr>
          <p:nvPr/>
        </p:nvGraphicFramePr>
        <p:xfrm>
          <a:off x="2228850" y="3581400"/>
          <a:ext cx="6356350" cy="609600"/>
        </p:xfrm>
        <a:graphic>
          <a:graphicData uri="http://schemas.openxmlformats.org/presentationml/2006/ole">
            <p:oleObj spid="_x0000_s11300" name="Equation" r:id="rId3" imgW="2489200" imgH="393700" progId="Equation.3">
              <p:embed/>
            </p:oleObj>
          </a:graphicData>
        </a:graphic>
      </p:graphicFrame>
      <p:sp>
        <p:nvSpPr>
          <p:cNvPr id="48133" name="Rectangle 7"/>
          <p:cNvSpPr>
            <a:spLocks noChangeArrowheads="1"/>
          </p:cNvSpPr>
          <p:nvPr/>
        </p:nvSpPr>
        <p:spPr bwMode="auto">
          <a:xfrm>
            <a:off x="3124200" y="1219200"/>
            <a:ext cx="6121400" cy="1200150"/>
          </a:xfrm>
          <a:prstGeom prst="rect">
            <a:avLst/>
          </a:prstGeom>
          <a:noFill/>
          <a:ln w="9525">
            <a:noFill/>
            <a:miter lim="800000"/>
            <a:headEnd/>
            <a:tailEnd/>
          </a:ln>
        </p:spPr>
        <p:txBody>
          <a:bodyPr>
            <a:spAutoFit/>
          </a:bodyPr>
          <a:lstStyle/>
          <a:p>
            <a:pPr algn="r" rtl="1"/>
            <a:r>
              <a:rPr lang="ar-SA" dirty="0"/>
              <a:t>نفرض أن: </a:t>
            </a:r>
            <a:r>
              <a:rPr lang="en-US" dirty="0"/>
              <a:t>B</a:t>
            </a:r>
            <a:r>
              <a:rPr lang="en-US" sz="1400" dirty="0"/>
              <a:t>1</a:t>
            </a:r>
            <a:r>
              <a:rPr lang="ar-SA" dirty="0"/>
              <a:t>={ظهور صورة في الرمية الأولى}</a:t>
            </a:r>
          </a:p>
          <a:p>
            <a:pPr algn="r" rtl="1"/>
            <a:r>
              <a:rPr lang="ar-SA" dirty="0"/>
              <a:t>             </a:t>
            </a:r>
            <a:r>
              <a:rPr lang="en-US" dirty="0"/>
              <a:t>B</a:t>
            </a:r>
            <a:r>
              <a:rPr lang="en-US" sz="1400" dirty="0"/>
              <a:t>2</a:t>
            </a:r>
            <a:r>
              <a:rPr lang="ar-SA" dirty="0"/>
              <a:t>={ظهور صورة في الرمية الثانية}</a:t>
            </a:r>
          </a:p>
          <a:p>
            <a:pPr algn="r" rtl="1"/>
            <a:endParaRPr lang="ar-SA" dirty="0"/>
          </a:p>
          <a:p>
            <a:pPr algn="r" rtl="1"/>
            <a:r>
              <a:rPr lang="ar-SA" dirty="0"/>
              <a:t>فيكون :</a:t>
            </a:r>
          </a:p>
        </p:txBody>
      </p:sp>
      <p:graphicFrame>
        <p:nvGraphicFramePr>
          <p:cNvPr id="48134" name="Object 8"/>
          <p:cNvGraphicFramePr>
            <a:graphicFrameLocks noChangeAspect="1"/>
          </p:cNvGraphicFramePr>
          <p:nvPr/>
        </p:nvGraphicFramePr>
        <p:xfrm>
          <a:off x="3797300" y="1981200"/>
          <a:ext cx="4540250" cy="685800"/>
        </p:xfrm>
        <a:graphic>
          <a:graphicData uri="http://schemas.openxmlformats.org/presentationml/2006/ole">
            <p:oleObj spid="_x0000_s11301" name="Equation" r:id="rId4" imgW="1435100" imgH="419100" progId="Equation.3">
              <p:embed/>
            </p:oleObj>
          </a:graphicData>
        </a:graphic>
      </p:graphicFrame>
      <p:sp>
        <p:nvSpPr>
          <p:cNvPr id="48135" name="Rectangle 9"/>
          <p:cNvSpPr>
            <a:spLocks noChangeArrowheads="1"/>
          </p:cNvSpPr>
          <p:nvPr/>
        </p:nvSpPr>
        <p:spPr bwMode="auto">
          <a:xfrm>
            <a:off x="990600" y="2895600"/>
            <a:ext cx="8255000" cy="369888"/>
          </a:xfrm>
          <a:prstGeom prst="rect">
            <a:avLst/>
          </a:prstGeom>
          <a:noFill/>
          <a:ln w="9525">
            <a:noFill/>
            <a:miter lim="800000"/>
            <a:headEnd/>
            <a:tailEnd/>
          </a:ln>
        </p:spPr>
        <p:txBody>
          <a:bodyPr>
            <a:spAutoFit/>
          </a:bodyPr>
          <a:lstStyle/>
          <a:p>
            <a:pPr algn="r" rtl="1"/>
            <a:r>
              <a:rPr lang="ar-SA"/>
              <a:t>وحيث أن الحادثتان </a:t>
            </a:r>
            <a:r>
              <a:rPr lang="en-US"/>
              <a:t>B</a:t>
            </a:r>
            <a:r>
              <a:rPr lang="en-US" sz="1400"/>
              <a:t>1</a:t>
            </a:r>
            <a:r>
              <a:rPr lang="ar-SA"/>
              <a:t> و </a:t>
            </a:r>
            <a:r>
              <a:rPr lang="en-US"/>
              <a:t>B</a:t>
            </a:r>
            <a:r>
              <a:rPr lang="en-US" sz="1400"/>
              <a:t>2</a:t>
            </a:r>
            <a:r>
              <a:rPr lang="ar-SA"/>
              <a:t> مستقلتين فإن احتمال أن تكون الرمية الأولى صورة والثانية صورة هو :</a:t>
            </a:r>
          </a:p>
        </p:txBody>
      </p:sp>
      <p:sp>
        <p:nvSpPr>
          <p:cNvPr id="48136" name="TextBox 10"/>
          <p:cNvSpPr txBox="1">
            <a:spLocks noChangeArrowheads="1"/>
          </p:cNvSpPr>
          <p:nvPr/>
        </p:nvSpPr>
        <p:spPr bwMode="auto">
          <a:xfrm>
            <a:off x="1201738" y="4724400"/>
            <a:ext cx="7388225" cy="1200150"/>
          </a:xfrm>
          <a:prstGeom prst="rect">
            <a:avLst/>
          </a:prstGeom>
          <a:noFill/>
          <a:ln w="9525">
            <a:noFill/>
            <a:miter lim="800000"/>
            <a:headEnd/>
            <a:tailEnd/>
          </a:ln>
        </p:spPr>
        <p:txBody>
          <a:bodyPr wrap="none">
            <a:spAutoFit/>
          </a:bodyPr>
          <a:lstStyle/>
          <a:p>
            <a:pPr algn="r" rtl="1"/>
            <a:r>
              <a:rPr lang="ar-SA" b="1" dirty="0">
                <a:solidFill>
                  <a:srgbClr val="FF0000"/>
                </a:solidFill>
              </a:rPr>
              <a:t>مما سبق يمكن القول أن الحوادث المعطاة تكون مستقلة عندما تبقى الاحتمالات ثابتة مثل </a:t>
            </a:r>
            <a:r>
              <a:rPr lang="ar-EG" b="1" dirty="0" smtClean="0">
                <a:solidFill>
                  <a:srgbClr val="FF0000"/>
                </a:solidFill>
              </a:rPr>
              <a:t>ا</a:t>
            </a:r>
            <a:r>
              <a:rPr lang="ar-SA" b="1" dirty="0" smtClean="0">
                <a:solidFill>
                  <a:srgbClr val="FF0000"/>
                </a:solidFill>
              </a:rPr>
              <a:t>لحوادث</a:t>
            </a:r>
            <a:r>
              <a:rPr lang="ar-SA" b="1" dirty="0">
                <a:solidFill>
                  <a:srgbClr val="FF0000"/>
                </a:solidFill>
              </a:rPr>
              <a:t>:</a:t>
            </a:r>
          </a:p>
          <a:p>
            <a:pPr algn="r" rtl="1"/>
            <a:r>
              <a:rPr lang="ar-SA" dirty="0"/>
              <a:t>1- رمي قطع نقود (أو قطعة واحدة عدة مرات)</a:t>
            </a:r>
          </a:p>
          <a:p>
            <a:pPr algn="r" rtl="1"/>
            <a:r>
              <a:rPr lang="ar-SA" dirty="0"/>
              <a:t>2- رمي أحجار نرد (أو حجر نرد عدة مرات)</a:t>
            </a:r>
          </a:p>
          <a:p>
            <a:pPr algn="r" rtl="1"/>
            <a:r>
              <a:rPr lang="ar-SA" dirty="0"/>
              <a:t>3- السحب مع الإرجاع (أو الإعادة)</a:t>
            </a:r>
          </a:p>
        </p:txBody>
      </p:sp>
      <p:sp>
        <p:nvSpPr>
          <p:cNvPr id="9" name="Slide Number Placeholder 8"/>
          <p:cNvSpPr>
            <a:spLocks noGrp="1"/>
          </p:cNvSpPr>
          <p:nvPr>
            <p:ph type="sldNum" sz="quarter" idx="11"/>
          </p:nvPr>
        </p:nvSpPr>
        <p:spPr/>
        <p:txBody>
          <a:bodyPr/>
          <a:lstStyle/>
          <a:p>
            <a:pPr>
              <a:defRPr/>
            </a:pPr>
            <a:fld id="{6EA43756-FD40-4181-AA83-8C0485DEDDA6}" type="slidenum">
              <a:rPr lang="ar-JO" smtClean="0"/>
              <a:pPr>
                <a:defRPr/>
              </a:pPr>
              <a:t>24</a:t>
            </a:fld>
            <a:endParaRPr lang="en-US"/>
          </a:p>
        </p:txBody>
      </p:sp>
    </p:spTree>
  </p:cSld>
  <p:clrMapOvr>
    <a:masterClrMapping/>
  </p:clrMapOvr>
  <p:transition spd="med"/>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Text Box 5"/>
          <p:cNvSpPr txBox="1">
            <a:spLocks noChangeArrowheads="1"/>
          </p:cNvSpPr>
          <p:nvPr/>
        </p:nvSpPr>
        <p:spPr bwMode="auto">
          <a:xfrm>
            <a:off x="685800" y="1524000"/>
            <a:ext cx="8667750" cy="646331"/>
          </a:xfrm>
          <a:prstGeom prst="rect">
            <a:avLst/>
          </a:prstGeom>
          <a:noFill/>
          <a:ln w="9525">
            <a:noFill/>
            <a:miter lim="800000"/>
            <a:headEnd/>
            <a:tailEnd/>
          </a:ln>
        </p:spPr>
        <p:txBody>
          <a:bodyPr>
            <a:spAutoFit/>
          </a:bodyPr>
          <a:lstStyle/>
          <a:p>
            <a:pPr algn="just" rtl="1"/>
            <a:r>
              <a:rPr lang="ar-SA" dirty="0" smtClean="0"/>
              <a:t>الجدول </a:t>
            </a:r>
            <a:r>
              <a:rPr lang="ar-SA" dirty="0"/>
              <a:t>التالي يمثل توزيع عمال أحد المصانع حسب الحالة الاجتماعية للعامل والقسم الذي يعمل به فإذا سحب عاملان من المصنع مع الإرجاع (أي إرجاع العامل الأول قبل سحب العامل الثاني) احسب :</a:t>
            </a:r>
          </a:p>
        </p:txBody>
      </p:sp>
      <p:sp>
        <p:nvSpPr>
          <p:cNvPr id="49155" name="Rectangle 10"/>
          <p:cNvSpPr>
            <a:spLocks noChangeArrowheads="1"/>
          </p:cNvSpPr>
          <p:nvPr/>
        </p:nvSpPr>
        <p:spPr bwMode="auto">
          <a:xfrm>
            <a:off x="0" y="3040063"/>
            <a:ext cx="184150" cy="368300"/>
          </a:xfrm>
          <a:prstGeom prst="rect">
            <a:avLst/>
          </a:prstGeom>
          <a:noFill/>
          <a:ln w="9525" algn="ctr">
            <a:noFill/>
            <a:miter lim="800000"/>
            <a:headEnd/>
            <a:tailEnd/>
          </a:ln>
        </p:spPr>
        <p:txBody>
          <a:bodyPr wrap="none" anchor="ctr">
            <a:spAutoFit/>
          </a:bodyPr>
          <a:lstStyle/>
          <a:p>
            <a:endParaRPr lang="ar-SA"/>
          </a:p>
        </p:txBody>
      </p:sp>
      <p:sp>
        <p:nvSpPr>
          <p:cNvPr id="49156" name="Rectangle 15"/>
          <p:cNvSpPr>
            <a:spLocks noChangeArrowheads="1"/>
          </p:cNvSpPr>
          <p:nvPr/>
        </p:nvSpPr>
        <p:spPr bwMode="auto">
          <a:xfrm>
            <a:off x="742950" y="3683000"/>
            <a:ext cx="184150" cy="368300"/>
          </a:xfrm>
          <a:prstGeom prst="rect">
            <a:avLst/>
          </a:prstGeom>
          <a:noFill/>
          <a:ln w="9525" algn="ctr">
            <a:noFill/>
            <a:miter lim="800000"/>
            <a:headEnd/>
            <a:tailEnd/>
          </a:ln>
        </p:spPr>
        <p:txBody>
          <a:bodyPr wrap="none" anchor="ctr">
            <a:spAutoFit/>
          </a:bodyPr>
          <a:lstStyle/>
          <a:p>
            <a:endParaRPr lang="ar-SA"/>
          </a:p>
        </p:txBody>
      </p:sp>
      <p:graphicFrame>
        <p:nvGraphicFramePr>
          <p:cNvPr id="6" name="Table 5"/>
          <p:cNvGraphicFramePr>
            <a:graphicFrameLocks noGrp="1"/>
          </p:cNvGraphicFramePr>
          <p:nvPr>
            <p:extLst>
              <p:ext uri="{D42A27DB-BD31-4B8C-83A1-F6EECF244321}">
                <p14:modId xmlns:p14="http://schemas.microsoft.com/office/powerpoint/2010/main" xmlns="" val="2403094071"/>
              </p:ext>
            </p:extLst>
          </p:nvPr>
        </p:nvGraphicFramePr>
        <p:xfrm>
          <a:off x="1877392" y="2204864"/>
          <a:ext cx="6604000" cy="1854200"/>
        </p:xfrm>
        <a:graphic>
          <a:graphicData uri="http://schemas.openxmlformats.org/drawingml/2006/table">
            <a:tbl>
              <a:tblPr rtl="1" firstRow="1" bandRow="1">
                <a:tableStyleId>{5C22544A-7EE6-4342-B048-85BDC9FD1C3A}</a:tableStyleId>
              </a:tblPr>
              <a:tblGrid>
                <a:gridCol w="1651000"/>
                <a:gridCol w="1651000"/>
                <a:gridCol w="1651000"/>
                <a:gridCol w="1651000"/>
              </a:tblGrid>
              <a:tr h="370840">
                <a:tc>
                  <a:txBody>
                    <a:bodyPr/>
                    <a:lstStyle/>
                    <a:p>
                      <a:pPr algn="ctr" rtl="1"/>
                      <a:r>
                        <a:rPr lang="ar-SA" dirty="0" smtClean="0"/>
                        <a:t>الحالة الاجتماعية</a:t>
                      </a:r>
                      <a:endParaRPr lang="ar-SA" dirty="0"/>
                    </a:p>
                  </a:txBody>
                  <a:tcPr marL="99060" marR="99060"/>
                </a:tc>
                <a:tc>
                  <a:txBody>
                    <a:bodyPr/>
                    <a:lstStyle/>
                    <a:p>
                      <a:pPr algn="ctr" rtl="1"/>
                      <a:r>
                        <a:rPr lang="ar-SA" dirty="0" smtClean="0"/>
                        <a:t>أعزب</a:t>
                      </a:r>
                      <a:endParaRPr lang="ar-SA" dirty="0"/>
                    </a:p>
                  </a:txBody>
                  <a:tcPr marL="99060" marR="99060"/>
                </a:tc>
                <a:tc>
                  <a:txBody>
                    <a:bodyPr/>
                    <a:lstStyle/>
                    <a:p>
                      <a:pPr algn="ctr" rtl="1"/>
                      <a:r>
                        <a:rPr lang="ar-SA" dirty="0" smtClean="0"/>
                        <a:t>متزوج</a:t>
                      </a:r>
                      <a:endParaRPr lang="ar-SA" dirty="0"/>
                    </a:p>
                  </a:txBody>
                  <a:tcPr marL="99060" marR="99060"/>
                </a:tc>
                <a:tc>
                  <a:txBody>
                    <a:bodyPr/>
                    <a:lstStyle/>
                    <a:p>
                      <a:pPr algn="ctr" rtl="1"/>
                      <a:r>
                        <a:rPr lang="ar-SA" dirty="0" smtClean="0"/>
                        <a:t>المجموع</a:t>
                      </a:r>
                      <a:endParaRPr lang="ar-SA" dirty="0"/>
                    </a:p>
                  </a:txBody>
                  <a:tcPr marL="99060" marR="99060"/>
                </a:tc>
              </a:tr>
              <a:tr h="370840">
                <a:tc>
                  <a:txBody>
                    <a:bodyPr/>
                    <a:lstStyle/>
                    <a:p>
                      <a:pPr algn="r" rtl="1"/>
                      <a:r>
                        <a:rPr lang="ar-SA" dirty="0" smtClean="0"/>
                        <a:t>القسم الأول</a:t>
                      </a:r>
                      <a:endParaRPr lang="ar-SA" dirty="0"/>
                    </a:p>
                  </a:txBody>
                  <a:tcPr marL="99060" marR="99060"/>
                </a:tc>
                <a:tc>
                  <a:txBody>
                    <a:bodyPr/>
                    <a:lstStyle/>
                    <a:p>
                      <a:pPr algn="ctr" rtl="1"/>
                      <a:r>
                        <a:rPr lang="en-US" sz="1800" dirty="0" smtClean="0"/>
                        <a:t>5</a:t>
                      </a:r>
                      <a:endParaRPr lang="ar-SA" sz="1800" dirty="0"/>
                    </a:p>
                  </a:txBody>
                  <a:tcPr marL="99060" marR="99060" marT="45708" marB="45708"/>
                </a:tc>
                <a:tc>
                  <a:txBody>
                    <a:bodyPr/>
                    <a:lstStyle/>
                    <a:p>
                      <a:pPr algn="ctr" rtl="1"/>
                      <a:r>
                        <a:rPr lang="en-US" sz="1800" dirty="0" smtClean="0"/>
                        <a:t>7</a:t>
                      </a:r>
                      <a:endParaRPr lang="ar-SA" sz="1800" dirty="0"/>
                    </a:p>
                  </a:txBody>
                  <a:tcPr marL="99060" marR="99060" marT="45708" marB="45708"/>
                </a:tc>
                <a:tc>
                  <a:txBody>
                    <a:bodyPr/>
                    <a:lstStyle/>
                    <a:p>
                      <a:pPr algn="ctr" rtl="1"/>
                      <a:r>
                        <a:rPr lang="en-US" sz="1800" dirty="0" smtClean="0"/>
                        <a:t>12</a:t>
                      </a:r>
                      <a:endParaRPr lang="ar-SA" sz="1800" dirty="0"/>
                    </a:p>
                  </a:txBody>
                  <a:tcPr marL="99060" marR="99060" marT="45708" marB="45708"/>
                </a:tc>
              </a:tr>
              <a:tr h="370840">
                <a:tc>
                  <a:txBody>
                    <a:bodyPr/>
                    <a:lstStyle/>
                    <a:p>
                      <a:pPr algn="r" rtl="1"/>
                      <a:r>
                        <a:rPr lang="ar-SA" dirty="0" smtClean="0"/>
                        <a:t>القسم الثاني</a:t>
                      </a:r>
                      <a:endParaRPr lang="ar-SA" dirty="0"/>
                    </a:p>
                  </a:txBody>
                  <a:tcPr marL="99060" marR="99060"/>
                </a:tc>
                <a:tc>
                  <a:txBody>
                    <a:bodyPr/>
                    <a:lstStyle/>
                    <a:p>
                      <a:pPr algn="ctr" rtl="1"/>
                      <a:r>
                        <a:rPr lang="en-US" sz="1800" dirty="0" smtClean="0"/>
                        <a:t>8</a:t>
                      </a:r>
                      <a:endParaRPr lang="ar-SA" sz="1800" dirty="0"/>
                    </a:p>
                  </a:txBody>
                  <a:tcPr marL="99060" marR="99060" marT="45708" marB="45708"/>
                </a:tc>
                <a:tc>
                  <a:txBody>
                    <a:bodyPr/>
                    <a:lstStyle/>
                    <a:p>
                      <a:pPr algn="ctr" rtl="1"/>
                      <a:r>
                        <a:rPr lang="en-US" sz="1800" dirty="0" smtClean="0"/>
                        <a:t>14</a:t>
                      </a:r>
                      <a:endParaRPr lang="ar-SA" sz="1800" dirty="0"/>
                    </a:p>
                  </a:txBody>
                  <a:tcPr marL="99060" marR="99060" marT="45708" marB="45708"/>
                </a:tc>
                <a:tc>
                  <a:txBody>
                    <a:bodyPr/>
                    <a:lstStyle/>
                    <a:p>
                      <a:pPr algn="ctr" rtl="1"/>
                      <a:r>
                        <a:rPr lang="en-US" sz="1800" dirty="0" smtClean="0"/>
                        <a:t>22</a:t>
                      </a:r>
                      <a:endParaRPr lang="ar-SA" sz="1800" dirty="0"/>
                    </a:p>
                  </a:txBody>
                  <a:tcPr marL="99060" marR="99060" marT="45708" marB="45708"/>
                </a:tc>
              </a:tr>
              <a:tr h="370840">
                <a:tc>
                  <a:txBody>
                    <a:bodyPr/>
                    <a:lstStyle/>
                    <a:p>
                      <a:pPr algn="r" rtl="1"/>
                      <a:r>
                        <a:rPr lang="ar-SA" dirty="0" smtClean="0"/>
                        <a:t>القسم الثالث</a:t>
                      </a:r>
                      <a:endParaRPr lang="ar-SA" dirty="0"/>
                    </a:p>
                  </a:txBody>
                  <a:tcPr marL="99060" marR="99060"/>
                </a:tc>
                <a:tc>
                  <a:txBody>
                    <a:bodyPr/>
                    <a:lstStyle/>
                    <a:p>
                      <a:pPr algn="ctr" rtl="1"/>
                      <a:r>
                        <a:rPr lang="en-US" sz="1800" dirty="0" smtClean="0"/>
                        <a:t>10</a:t>
                      </a:r>
                      <a:endParaRPr lang="ar-SA" sz="1800" dirty="0"/>
                    </a:p>
                  </a:txBody>
                  <a:tcPr marL="99060" marR="99060" marT="45708" marB="45708"/>
                </a:tc>
                <a:tc>
                  <a:txBody>
                    <a:bodyPr/>
                    <a:lstStyle/>
                    <a:p>
                      <a:pPr algn="ctr" rtl="1"/>
                      <a:r>
                        <a:rPr lang="en-US" sz="1800" dirty="0" smtClean="0"/>
                        <a:t>6</a:t>
                      </a:r>
                      <a:endParaRPr lang="ar-SA" sz="1800" dirty="0"/>
                    </a:p>
                  </a:txBody>
                  <a:tcPr marL="99060" marR="99060" marT="45708" marB="45708"/>
                </a:tc>
                <a:tc>
                  <a:txBody>
                    <a:bodyPr/>
                    <a:lstStyle/>
                    <a:p>
                      <a:pPr algn="ctr" rtl="1"/>
                      <a:r>
                        <a:rPr lang="en-US" sz="1800" dirty="0" smtClean="0"/>
                        <a:t>16</a:t>
                      </a:r>
                      <a:endParaRPr lang="ar-SA" sz="1800" dirty="0"/>
                    </a:p>
                  </a:txBody>
                  <a:tcPr marL="99060" marR="99060" marT="45708" marB="45708"/>
                </a:tc>
              </a:tr>
              <a:tr h="370840">
                <a:tc>
                  <a:txBody>
                    <a:bodyPr/>
                    <a:lstStyle/>
                    <a:p>
                      <a:pPr algn="r" rtl="1"/>
                      <a:r>
                        <a:rPr lang="ar-SA" dirty="0" smtClean="0"/>
                        <a:t>المجموع</a:t>
                      </a:r>
                      <a:endParaRPr lang="ar-SA" dirty="0"/>
                    </a:p>
                  </a:txBody>
                  <a:tcPr marL="99060" marR="99060"/>
                </a:tc>
                <a:tc>
                  <a:txBody>
                    <a:bodyPr/>
                    <a:lstStyle/>
                    <a:p>
                      <a:pPr algn="ctr" rtl="1"/>
                      <a:r>
                        <a:rPr lang="en-US" sz="1800" dirty="0" smtClean="0"/>
                        <a:t>23</a:t>
                      </a:r>
                      <a:endParaRPr lang="ar-SA" sz="1800" dirty="0"/>
                    </a:p>
                  </a:txBody>
                  <a:tcPr marL="99060" marR="99060" marT="45708" marB="45708"/>
                </a:tc>
                <a:tc>
                  <a:txBody>
                    <a:bodyPr/>
                    <a:lstStyle/>
                    <a:p>
                      <a:pPr algn="ctr" rtl="1"/>
                      <a:r>
                        <a:rPr lang="en-US" sz="1800" dirty="0" smtClean="0"/>
                        <a:t>27</a:t>
                      </a:r>
                      <a:endParaRPr lang="ar-SA" sz="1800" dirty="0"/>
                    </a:p>
                  </a:txBody>
                  <a:tcPr marL="99060" marR="99060" marT="45708" marB="45708"/>
                </a:tc>
                <a:tc>
                  <a:txBody>
                    <a:bodyPr/>
                    <a:lstStyle/>
                    <a:p>
                      <a:pPr algn="ctr" rtl="1"/>
                      <a:r>
                        <a:rPr lang="en-US" sz="1800" dirty="0" smtClean="0"/>
                        <a:t>50</a:t>
                      </a:r>
                      <a:endParaRPr lang="ar-SA" sz="1800" dirty="0"/>
                    </a:p>
                  </a:txBody>
                  <a:tcPr marL="99060" marR="99060" marT="45708" marB="45708"/>
                </a:tc>
              </a:tr>
            </a:tbl>
          </a:graphicData>
        </a:graphic>
      </p:graphicFrame>
      <p:sp>
        <p:nvSpPr>
          <p:cNvPr id="7" name="Slide Number Placeholder 6"/>
          <p:cNvSpPr>
            <a:spLocks noGrp="1"/>
          </p:cNvSpPr>
          <p:nvPr>
            <p:ph type="sldNum" sz="quarter" idx="10"/>
          </p:nvPr>
        </p:nvSpPr>
        <p:spPr/>
        <p:txBody>
          <a:bodyPr/>
          <a:lstStyle/>
          <a:p>
            <a:pPr>
              <a:defRPr/>
            </a:pPr>
            <a:fld id="{7B8EA862-7DD5-4A06-BDE1-DB7EC5FAA60C}" type="slidenum">
              <a:rPr lang="ar-SA" smtClean="0"/>
              <a:pPr>
                <a:defRPr/>
              </a:pPr>
              <a:t>25</a:t>
            </a:fld>
            <a:endParaRPr lang="en-US" dirty="0"/>
          </a:p>
        </p:txBody>
      </p:sp>
      <p:sp>
        <p:nvSpPr>
          <p:cNvPr id="2" name="Rectangle 1"/>
          <p:cNvSpPr/>
          <p:nvPr/>
        </p:nvSpPr>
        <p:spPr>
          <a:xfrm>
            <a:off x="8258839" y="692696"/>
            <a:ext cx="798617" cy="523220"/>
          </a:xfrm>
          <a:prstGeom prst="rect">
            <a:avLst/>
          </a:prstGeom>
        </p:spPr>
        <p:txBody>
          <a:bodyPr wrap="none">
            <a:spAutoFit/>
          </a:bodyPr>
          <a:lstStyle/>
          <a:p>
            <a:r>
              <a:rPr lang="ar-SA" sz="2800" b="1" u="sng" dirty="0">
                <a:solidFill>
                  <a:srgbClr val="FF0000"/>
                </a:solidFill>
                <a:effectLst>
                  <a:outerShdw blurRad="38100" dist="38100" dir="2700000" algn="tl">
                    <a:srgbClr val="000000">
                      <a:alpha val="43137"/>
                    </a:srgbClr>
                  </a:outerShdw>
                </a:effectLst>
              </a:rPr>
              <a:t>مثال:</a:t>
            </a:r>
            <a:endParaRPr lang="ar-JO" sz="2800" b="1" u="sng" dirty="0">
              <a:solidFill>
                <a:srgbClr val="FF0000"/>
              </a:solidFill>
              <a:effectLst>
                <a:outerShdw blurRad="38100" dist="38100" dir="2700000" algn="tl">
                  <a:srgbClr val="000000">
                    <a:alpha val="43137"/>
                  </a:srgbClr>
                </a:outerShdw>
              </a:effectLst>
            </a:endParaRPr>
          </a:p>
        </p:txBody>
      </p:sp>
      <p:sp>
        <p:nvSpPr>
          <p:cNvPr id="3" name="Rectangle 2"/>
          <p:cNvSpPr/>
          <p:nvPr/>
        </p:nvSpPr>
        <p:spPr>
          <a:xfrm>
            <a:off x="992560" y="4390072"/>
            <a:ext cx="7245350" cy="1631216"/>
          </a:xfrm>
          <a:prstGeom prst="rect">
            <a:avLst/>
          </a:prstGeom>
        </p:spPr>
        <p:txBody>
          <a:bodyPr wrap="square">
            <a:spAutoFit/>
          </a:bodyPr>
          <a:lstStyle/>
          <a:p>
            <a:pPr>
              <a:defRPr/>
            </a:pPr>
            <a:r>
              <a:rPr lang="ar-SA" sz="2000" b="1" dirty="0">
                <a:solidFill>
                  <a:srgbClr val="FF0000"/>
                </a:solidFill>
              </a:rPr>
              <a:t>اختير عاملان من الجدول السابق بطريقة عشوائية، احسب الاحتمالات التالية:</a:t>
            </a:r>
          </a:p>
          <a:p>
            <a:pPr marL="342900" indent="-342900">
              <a:buFont typeface="+mj-lt"/>
              <a:buAutoNum type="arabicPeriod"/>
              <a:defRPr/>
            </a:pPr>
            <a:r>
              <a:rPr lang="ar-SA" sz="2000" dirty="0"/>
              <a:t>احتمال أن يكون العاملان من القسم الأول؟</a:t>
            </a:r>
          </a:p>
          <a:p>
            <a:pPr marL="342900" indent="-342900">
              <a:buFont typeface="+mj-lt"/>
              <a:buAutoNum type="arabicPeriod"/>
              <a:defRPr/>
            </a:pPr>
            <a:r>
              <a:rPr lang="ar-SA" sz="2000" dirty="0"/>
              <a:t>احتمال أن يكون العاملان متزوجان؟</a:t>
            </a:r>
          </a:p>
          <a:p>
            <a:pPr marL="342900" indent="-342900">
              <a:buFont typeface="+mj-lt"/>
              <a:buAutoNum type="arabicPeriod"/>
              <a:defRPr/>
            </a:pPr>
            <a:r>
              <a:rPr lang="ar-SA" sz="2000" dirty="0"/>
              <a:t>احتمال أن يكون للعاملين نفس الحالة الاجتماعية؟</a:t>
            </a:r>
          </a:p>
          <a:p>
            <a:pPr marL="342900" indent="-342900">
              <a:buFont typeface="+mj-lt"/>
              <a:buAutoNum type="arabicPeriod"/>
              <a:defRPr/>
            </a:pPr>
            <a:r>
              <a:rPr lang="ar-SA" sz="2000" dirty="0"/>
              <a:t>احتمال أن يكون العاملان من القسم نفسه؟</a:t>
            </a:r>
          </a:p>
        </p:txBody>
      </p:sp>
    </p:spTree>
  </p:cSld>
  <p:clrMapOvr>
    <a:masterClrMapping/>
  </p:clrMapOvr>
  <p:transition spd="slow"/>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Text Box 5"/>
          <p:cNvSpPr txBox="1">
            <a:spLocks noChangeArrowheads="1"/>
          </p:cNvSpPr>
          <p:nvPr/>
        </p:nvSpPr>
        <p:spPr bwMode="auto">
          <a:xfrm>
            <a:off x="495300" y="332656"/>
            <a:ext cx="8997950" cy="4154984"/>
          </a:xfrm>
          <a:prstGeom prst="rect">
            <a:avLst/>
          </a:prstGeom>
          <a:noFill/>
          <a:ln w="9525">
            <a:noFill/>
            <a:miter lim="800000"/>
            <a:headEnd/>
            <a:tailEnd/>
          </a:ln>
        </p:spPr>
        <p:txBody>
          <a:bodyPr>
            <a:spAutoFit/>
          </a:bodyPr>
          <a:lstStyle/>
          <a:p>
            <a:pPr algn="r" rtl="1"/>
            <a:r>
              <a:rPr lang="ar-SA" sz="2400" b="1" u="sng" dirty="0">
                <a:solidFill>
                  <a:srgbClr val="FF0000"/>
                </a:solidFill>
                <a:effectLst>
                  <a:outerShdw blurRad="38100" dist="38100" dir="2700000" algn="tl">
                    <a:srgbClr val="000000">
                      <a:alpha val="43137"/>
                    </a:srgbClr>
                  </a:outerShdw>
                </a:effectLst>
              </a:rPr>
              <a:t>الحل</a:t>
            </a:r>
            <a:r>
              <a:rPr lang="ar-SA" sz="2400" b="1" u="sng" dirty="0" smtClean="0">
                <a:solidFill>
                  <a:srgbClr val="FF0000"/>
                </a:solidFill>
                <a:effectLst>
                  <a:outerShdw blurRad="38100" dist="38100" dir="2700000" algn="tl">
                    <a:srgbClr val="000000">
                      <a:alpha val="43137"/>
                    </a:srgbClr>
                  </a:outerShdw>
                </a:effectLst>
              </a:rPr>
              <a:t>:</a:t>
            </a:r>
            <a:endParaRPr lang="ar-EG" sz="2400" b="1" u="sng" dirty="0" smtClean="0">
              <a:solidFill>
                <a:srgbClr val="FF0000"/>
              </a:solidFill>
              <a:effectLst>
                <a:outerShdw blurRad="38100" dist="38100" dir="2700000" algn="tl">
                  <a:srgbClr val="000000">
                    <a:alpha val="43137"/>
                  </a:srgbClr>
                </a:outerShdw>
              </a:effectLst>
            </a:endParaRPr>
          </a:p>
          <a:p>
            <a:pPr algn="r" rtl="1"/>
            <a:endParaRPr lang="ar-SA" sz="2400" b="1" u="sng" dirty="0">
              <a:solidFill>
                <a:srgbClr val="FF0000"/>
              </a:solidFill>
              <a:effectLst>
                <a:outerShdw blurRad="38100" dist="38100" dir="2700000" algn="tl">
                  <a:srgbClr val="000000">
                    <a:alpha val="43137"/>
                  </a:srgbClr>
                </a:outerShdw>
              </a:effectLst>
            </a:endParaRPr>
          </a:p>
          <a:p>
            <a:pPr algn="r" rtl="1"/>
            <a:r>
              <a:rPr lang="ar-SA" sz="2400" dirty="0" smtClean="0"/>
              <a:t>1- </a:t>
            </a:r>
            <a:r>
              <a:rPr lang="ar-SA" sz="2400" dirty="0"/>
              <a:t>احتمال أن يكون العاملان من القسم الأول يعني أن يكون العامل الأول من القسم الأول (الحادثة </a:t>
            </a:r>
            <a:r>
              <a:rPr lang="en-US" sz="2400" dirty="0"/>
              <a:t>A</a:t>
            </a:r>
            <a:r>
              <a:rPr lang="en-US" dirty="0"/>
              <a:t>1</a:t>
            </a:r>
            <a:r>
              <a:rPr lang="ar-SA" sz="2400" dirty="0"/>
              <a:t>) والعامل الثاني من القسم الأول (الحادثة </a:t>
            </a:r>
            <a:r>
              <a:rPr lang="en-US" sz="2400" dirty="0"/>
              <a:t>A</a:t>
            </a:r>
            <a:r>
              <a:rPr lang="en-US" dirty="0"/>
              <a:t>2</a:t>
            </a:r>
            <a:r>
              <a:rPr lang="ar-SA" sz="2400" dirty="0"/>
              <a:t>) وحيث أنهما </a:t>
            </a:r>
            <a:r>
              <a:rPr lang="ar-SA" sz="2400" dirty="0" smtClean="0"/>
              <a:t>مستق</a:t>
            </a:r>
            <a:r>
              <a:rPr lang="ar-EG" sz="2400" dirty="0" smtClean="0"/>
              <a:t>لان</a:t>
            </a:r>
            <a:r>
              <a:rPr lang="ar-SA" sz="2400" dirty="0" smtClean="0"/>
              <a:t> </a:t>
            </a:r>
            <a:r>
              <a:rPr lang="ar-SA" sz="2400" dirty="0"/>
              <a:t>(لأن السحب مع الإرجاع) فإن:</a:t>
            </a:r>
          </a:p>
          <a:p>
            <a:pPr algn="r" rtl="1"/>
            <a:endParaRPr lang="ar-SA" sz="2400" dirty="0"/>
          </a:p>
          <a:p>
            <a:pPr algn="r" rtl="1"/>
            <a:endParaRPr lang="ar-SA" sz="2400" dirty="0"/>
          </a:p>
          <a:p>
            <a:pPr algn="r" rtl="1"/>
            <a:r>
              <a:rPr lang="ar-SA" sz="2400" dirty="0"/>
              <a:t>                </a:t>
            </a:r>
          </a:p>
          <a:p>
            <a:pPr algn="r" rtl="1"/>
            <a:endParaRPr lang="ar-EG" sz="2400" dirty="0" smtClean="0"/>
          </a:p>
          <a:p>
            <a:pPr algn="r" rtl="1"/>
            <a:r>
              <a:rPr lang="ar-SA" sz="2400" dirty="0" smtClean="0"/>
              <a:t>2- </a:t>
            </a:r>
            <a:r>
              <a:rPr lang="ar-SA" sz="2400" dirty="0"/>
              <a:t>احتمال أن يكون العاملان متزوجان ، يعني أن يكون العامل الأول متزوج (الحادثة </a:t>
            </a:r>
            <a:r>
              <a:rPr lang="en-US" sz="2400" dirty="0"/>
              <a:t>B</a:t>
            </a:r>
            <a:r>
              <a:rPr lang="en-US" dirty="0"/>
              <a:t>1</a:t>
            </a:r>
            <a:r>
              <a:rPr lang="ar-SA" sz="2400" dirty="0"/>
              <a:t>) والعامل الثاني متزوج (الحادثة </a:t>
            </a:r>
            <a:r>
              <a:rPr lang="en-US" sz="2400" dirty="0"/>
              <a:t>B</a:t>
            </a:r>
            <a:r>
              <a:rPr lang="en-US" dirty="0"/>
              <a:t>2</a:t>
            </a:r>
            <a:r>
              <a:rPr lang="ar-SA" sz="2400" dirty="0"/>
              <a:t>) وحيث أنهما </a:t>
            </a:r>
            <a:r>
              <a:rPr lang="ar-SA" sz="2400" dirty="0" smtClean="0"/>
              <a:t>مستق</a:t>
            </a:r>
            <a:r>
              <a:rPr lang="ar-EG" sz="2400" dirty="0" smtClean="0"/>
              <a:t>لان</a:t>
            </a:r>
            <a:r>
              <a:rPr lang="ar-SA" sz="2400" dirty="0" smtClean="0"/>
              <a:t> </a:t>
            </a:r>
            <a:r>
              <a:rPr lang="ar-SA" sz="2400" dirty="0"/>
              <a:t>(لأن السحب مع الإرجاع) فإن</a:t>
            </a:r>
            <a:r>
              <a:rPr lang="ar-SA" sz="2400" dirty="0" smtClean="0"/>
              <a:t>:</a:t>
            </a:r>
            <a:endParaRPr lang="ar-SA" sz="2400" dirty="0"/>
          </a:p>
        </p:txBody>
      </p:sp>
      <p:sp>
        <p:nvSpPr>
          <p:cNvPr id="51203" name="Rectangle 9"/>
          <p:cNvSpPr>
            <a:spLocks noChangeArrowheads="1"/>
          </p:cNvSpPr>
          <p:nvPr/>
        </p:nvSpPr>
        <p:spPr bwMode="auto">
          <a:xfrm>
            <a:off x="0" y="3021013"/>
            <a:ext cx="184150" cy="368300"/>
          </a:xfrm>
          <a:prstGeom prst="rect">
            <a:avLst/>
          </a:prstGeom>
          <a:noFill/>
          <a:ln w="9525" algn="ctr">
            <a:noFill/>
            <a:miter lim="800000"/>
            <a:headEnd/>
            <a:tailEnd/>
          </a:ln>
        </p:spPr>
        <p:txBody>
          <a:bodyPr wrap="none" anchor="ctr">
            <a:spAutoFit/>
          </a:bodyPr>
          <a:lstStyle/>
          <a:p>
            <a:endParaRPr lang="ar-SA"/>
          </a:p>
        </p:txBody>
      </p:sp>
      <p:sp>
        <p:nvSpPr>
          <p:cNvPr id="51204" name="Rectangle 22"/>
          <p:cNvSpPr>
            <a:spLocks noChangeArrowheads="1"/>
          </p:cNvSpPr>
          <p:nvPr/>
        </p:nvSpPr>
        <p:spPr bwMode="auto">
          <a:xfrm>
            <a:off x="0" y="3173413"/>
            <a:ext cx="184150" cy="368300"/>
          </a:xfrm>
          <a:prstGeom prst="rect">
            <a:avLst/>
          </a:prstGeom>
          <a:noFill/>
          <a:ln w="9525" algn="ctr">
            <a:noFill/>
            <a:miter lim="800000"/>
            <a:headEnd/>
            <a:tailEnd/>
          </a:ln>
        </p:spPr>
        <p:txBody>
          <a:bodyPr wrap="none" anchor="ctr">
            <a:spAutoFit/>
          </a:bodyPr>
          <a:lstStyle/>
          <a:p>
            <a:endParaRPr lang="ar-SA"/>
          </a:p>
        </p:txBody>
      </p:sp>
      <p:graphicFrame>
        <p:nvGraphicFramePr>
          <p:cNvPr id="51205" name="Object 7"/>
          <p:cNvGraphicFramePr>
            <a:graphicFrameLocks noChangeAspect="1"/>
          </p:cNvGraphicFramePr>
          <p:nvPr>
            <p:extLst>
              <p:ext uri="{D42A27DB-BD31-4B8C-83A1-F6EECF244321}">
                <p14:modId xmlns:p14="http://schemas.microsoft.com/office/powerpoint/2010/main" xmlns="" val="337639711"/>
              </p:ext>
            </p:extLst>
          </p:nvPr>
        </p:nvGraphicFramePr>
        <p:xfrm>
          <a:off x="736600" y="2387352"/>
          <a:ext cx="8756650" cy="609600"/>
        </p:xfrm>
        <a:graphic>
          <a:graphicData uri="http://schemas.openxmlformats.org/presentationml/2006/ole">
            <p:oleObj spid="_x0000_s12334" name="Equation" r:id="rId3" imgW="3429000" imgH="393700" progId="Equation.3">
              <p:embed/>
            </p:oleObj>
          </a:graphicData>
        </a:graphic>
      </p:graphicFrame>
      <p:graphicFrame>
        <p:nvGraphicFramePr>
          <p:cNvPr id="51206" name="Object 4"/>
          <p:cNvGraphicFramePr>
            <a:graphicFrameLocks noChangeAspect="1"/>
          </p:cNvGraphicFramePr>
          <p:nvPr>
            <p:extLst>
              <p:ext uri="{D42A27DB-BD31-4B8C-83A1-F6EECF244321}">
                <p14:modId xmlns:p14="http://schemas.microsoft.com/office/powerpoint/2010/main" xmlns="" val="2837995064"/>
              </p:ext>
            </p:extLst>
          </p:nvPr>
        </p:nvGraphicFramePr>
        <p:xfrm>
          <a:off x="632520" y="4475584"/>
          <a:ext cx="8788400" cy="609600"/>
        </p:xfrm>
        <a:graphic>
          <a:graphicData uri="http://schemas.openxmlformats.org/presentationml/2006/ole">
            <p:oleObj spid="_x0000_s12335" name="Equation" r:id="rId4" imgW="3441700" imgH="393700" progId="Equation.3">
              <p:embed/>
            </p:oleObj>
          </a:graphicData>
        </a:graphic>
      </p:graphicFrame>
      <p:sp>
        <p:nvSpPr>
          <p:cNvPr id="7" name="Slide Number Placeholder 6"/>
          <p:cNvSpPr>
            <a:spLocks noGrp="1"/>
          </p:cNvSpPr>
          <p:nvPr>
            <p:ph type="sldNum" sz="quarter" idx="11"/>
          </p:nvPr>
        </p:nvSpPr>
        <p:spPr/>
        <p:txBody>
          <a:bodyPr/>
          <a:lstStyle/>
          <a:p>
            <a:pPr>
              <a:defRPr/>
            </a:pPr>
            <a:fld id="{EA6EE08A-41A9-4595-8092-031AD20E1E0F}" type="slidenum">
              <a:rPr lang="ar-JO" smtClean="0"/>
              <a:pPr>
                <a:defRPr/>
              </a:pPr>
              <a:t>26</a:t>
            </a:fld>
            <a:endParaRPr lang="en-US"/>
          </a:p>
        </p:txBody>
      </p:sp>
      <p:cxnSp>
        <p:nvCxnSpPr>
          <p:cNvPr id="5" name="Straight Connector 4"/>
          <p:cNvCxnSpPr/>
          <p:nvPr/>
        </p:nvCxnSpPr>
        <p:spPr>
          <a:xfrm>
            <a:off x="632520" y="3429000"/>
            <a:ext cx="8860730" cy="0"/>
          </a:xfrm>
          <a:prstGeom prst="line">
            <a:avLst/>
          </a:prstGeom>
        </p:spPr>
        <p:style>
          <a:lnRef idx="3">
            <a:schemeClr val="dk1"/>
          </a:lnRef>
          <a:fillRef idx="0">
            <a:schemeClr val="dk1"/>
          </a:fillRef>
          <a:effectRef idx="2">
            <a:schemeClr val="dk1"/>
          </a:effectRef>
          <a:fontRef idx="minor">
            <a:schemeClr val="tx1"/>
          </a:fontRef>
        </p:style>
      </p:cxnSp>
    </p:spTree>
  </p:cSld>
  <p:clrMapOvr>
    <a:masterClrMapping/>
  </p:clrMapOvr>
  <p:transition spd="med"/>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9"/>
          <p:cNvSpPr>
            <a:spLocks noChangeArrowheads="1"/>
          </p:cNvSpPr>
          <p:nvPr/>
        </p:nvSpPr>
        <p:spPr bwMode="auto">
          <a:xfrm>
            <a:off x="0" y="3021013"/>
            <a:ext cx="184150" cy="368300"/>
          </a:xfrm>
          <a:prstGeom prst="rect">
            <a:avLst/>
          </a:prstGeom>
          <a:noFill/>
          <a:ln w="9525" algn="ctr">
            <a:noFill/>
            <a:miter lim="800000"/>
            <a:headEnd/>
            <a:tailEnd/>
          </a:ln>
        </p:spPr>
        <p:txBody>
          <a:bodyPr wrap="none" anchor="ctr">
            <a:spAutoFit/>
          </a:bodyPr>
          <a:lstStyle/>
          <a:p>
            <a:endParaRPr lang="ar-SA"/>
          </a:p>
        </p:txBody>
      </p:sp>
      <p:sp>
        <p:nvSpPr>
          <p:cNvPr id="53251" name="Rectangle 22"/>
          <p:cNvSpPr>
            <a:spLocks noChangeArrowheads="1"/>
          </p:cNvSpPr>
          <p:nvPr/>
        </p:nvSpPr>
        <p:spPr bwMode="auto">
          <a:xfrm>
            <a:off x="0" y="3173413"/>
            <a:ext cx="184150" cy="368300"/>
          </a:xfrm>
          <a:prstGeom prst="rect">
            <a:avLst/>
          </a:prstGeom>
          <a:noFill/>
          <a:ln w="9525" algn="ctr">
            <a:noFill/>
            <a:miter lim="800000"/>
            <a:headEnd/>
            <a:tailEnd/>
          </a:ln>
        </p:spPr>
        <p:txBody>
          <a:bodyPr wrap="none" anchor="ctr">
            <a:spAutoFit/>
          </a:bodyPr>
          <a:lstStyle/>
          <a:p>
            <a:endParaRPr lang="ar-SA"/>
          </a:p>
        </p:txBody>
      </p:sp>
      <p:sp>
        <p:nvSpPr>
          <p:cNvPr id="53252" name="Text Box 5"/>
          <p:cNvSpPr txBox="1">
            <a:spLocks noChangeArrowheads="1"/>
          </p:cNvSpPr>
          <p:nvPr/>
        </p:nvSpPr>
        <p:spPr bwMode="auto">
          <a:xfrm>
            <a:off x="457200" y="3081154"/>
            <a:ext cx="8997950" cy="707886"/>
          </a:xfrm>
          <a:prstGeom prst="rect">
            <a:avLst/>
          </a:prstGeom>
          <a:noFill/>
          <a:ln w="9525">
            <a:noFill/>
            <a:miter lim="800000"/>
            <a:headEnd/>
            <a:tailEnd/>
          </a:ln>
        </p:spPr>
        <p:txBody>
          <a:bodyPr>
            <a:spAutoFit/>
          </a:bodyPr>
          <a:lstStyle/>
          <a:p>
            <a:pPr algn="r" rtl="1"/>
            <a:r>
              <a:rPr lang="ar-SA" sz="2000" dirty="0"/>
              <a:t>4- احتمال أن يكون العاملان من القسم نفسه يعني أن يكون العاملان كلاهما من القسم الأول (الحادثة </a:t>
            </a:r>
            <a:r>
              <a:rPr lang="en-US" sz="2000" dirty="0"/>
              <a:t>A</a:t>
            </a:r>
            <a:r>
              <a:rPr lang="ar-SA" sz="2000" dirty="0"/>
              <a:t>) أو أن يكون كلاهما من القسم الثاني (الحادثة </a:t>
            </a:r>
            <a:r>
              <a:rPr lang="en-US" sz="2000" dirty="0"/>
              <a:t>B</a:t>
            </a:r>
            <a:r>
              <a:rPr lang="ar-SA" sz="2000" dirty="0"/>
              <a:t>) أو أن يكون كلاهما من القسم الثالث (الحادثة </a:t>
            </a:r>
            <a:r>
              <a:rPr lang="en-US" sz="2000" dirty="0"/>
              <a:t>C</a:t>
            </a:r>
            <a:r>
              <a:rPr lang="ar-SA" sz="2000" dirty="0"/>
              <a:t>) فإن:</a:t>
            </a:r>
          </a:p>
        </p:txBody>
      </p:sp>
      <p:graphicFrame>
        <p:nvGraphicFramePr>
          <p:cNvPr id="53253" name="Object 4"/>
          <p:cNvGraphicFramePr>
            <a:graphicFrameLocks noChangeAspect="1"/>
          </p:cNvGraphicFramePr>
          <p:nvPr>
            <p:extLst>
              <p:ext uri="{D42A27DB-BD31-4B8C-83A1-F6EECF244321}">
                <p14:modId xmlns:p14="http://schemas.microsoft.com/office/powerpoint/2010/main" xmlns="" val="570416620"/>
              </p:ext>
            </p:extLst>
          </p:nvPr>
        </p:nvGraphicFramePr>
        <p:xfrm>
          <a:off x="381000" y="3887688"/>
          <a:ext cx="9248775" cy="2133600"/>
        </p:xfrm>
        <a:graphic>
          <a:graphicData uri="http://schemas.openxmlformats.org/presentationml/2006/ole">
            <p:oleObj spid="_x0000_s14366" name="Equation" r:id="rId3" imgW="3683000" imgH="1371600" progId="Equation.3">
              <p:embed/>
            </p:oleObj>
          </a:graphicData>
        </a:graphic>
      </p:graphicFrame>
      <p:sp>
        <p:nvSpPr>
          <p:cNvPr id="6" name="Slide Number Placeholder 5"/>
          <p:cNvSpPr>
            <a:spLocks noGrp="1"/>
          </p:cNvSpPr>
          <p:nvPr>
            <p:ph type="sldNum" sz="quarter" idx="11"/>
          </p:nvPr>
        </p:nvSpPr>
        <p:spPr/>
        <p:txBody>
          <a:bodyPr/>
          <a:lstStyle/>
          <a:p>
            <a:pPr>
              <a:defRPr/>
            </a:pPr>
            <a:fld id="{EA6EE08A-41A9-4595-8092-031AD20E1E0F}" type="slidenum">
              <a:rPr lang="ar-JO" smtClean="0"/>
              <a:pPr>
                <a:defRPr/>
              </a:pPr>
              <a:t>27</a:t>
            </a:fld>
            <a:endParaRPr lang="en-US"/>
          </a:p>
        </p:txBody>
      </p:sp>
      <p:sp>
        <p:nvSpPr>
          <p:cNvPr id="2" name="Rectangle 1"/>
          <p:cNvSpPr/>
          <p:nvPr/>
        </p:nvSpPr>
        <p:spPr>
          <a:xfrm>
            <a:off x="344488" y="344850"/>
            <a:ext cx="9073008" cy="707886"/>
          </a:xfrm>
          <a:prstGeom prst="rect">
            <a:avLst/>
          </a:prstGeom>
        </p:spPr>
        <p:txBody>
          <a:bodyPr wrap="square">
            <a:spAutoFit/>
          </a:bodyPr>
          <a:lstStyle/>
          <a:p>
            <a:pPr algn="just"/>
            <a:r>
              <a:rPr lang="ar-SA" sz="2000" dirty="0"/>
              <a:t>3- احتمال أن يكون للعاملين نفس الحالة الاجتماعية يعني أن يكون العاملان كلاهما متزوجين (الحادثة </a:t>
            </a:r>
            <a:r>
              <a:rPr lang="en-US" sz="2000" dirty="0"/>
              <a:t>A</a:t>
            </a:r>
            <a:r>
              <a:rPr lang="ar-SA" sz="2000" dirty="0"/>
              <a:t>) أو أن يكون كلاهما أعزبين (الحادثة </a:t>
            </a:r>
            <a:r>
              <a:rPr lang="en-US" sz="2000" dirty="0"/>
              <a:t>B</a:t>
            </a:r>
            <a:r>
              <a:rPr lang="ar-SA" sz="2000" dirty="0"/>
              <a:t>) فإن:</a:t>
            </a:r>
          </a:p>
        </p:txBody>
      </p:sp>
      <p:graphicFrame>
        <p:nvGraphicFramePr>
          <p:cNvPr id="3" name="Object 2"/>
          <p:cNvGraphicFramePr>
            <a:graphicFrameLocks noChangeAspect="1"/>
          </p:cNvGraphicFramePr>
          <p:nvPr>
            <p:extLst>
              <p:ext uri="{D42A27DB-BD31-4B8C-83A1-F6EECF244321}">
                <p14:modId xmlns:p14="http://schemas.microsoft.com/office/powerpoint/2010/main" xmlns="" val="1352474160"/>
              </p:ext>
            </p:extLst>
          </p:nvPr>
        </p:nvGraphicFramePr>
        <p:xfrm>
          <a:off x="1295400" y="1052736"/>
          <a:ext cx="7016750" cy="1905000"/>
        </p:xfrm>
        <a:graphic>
          <a:graphicData uri="http://schemas.openxmlformats.org/presentationml/2006/ole">
            <p:oleObj spid="_x0000_s14367" name="Equation" r:id="rId4" imgW="2794000" imgH="1422400" progId="Equation.3">
              <p:embed/>
            </p:oleObj>
          </a:graphicData>
        </a:graphic>
      </p:graphicFrame>
      <p:cxnSp>
        <p:nvCxnSpPr>
          <p:cNvPr id="9" name="Straight Connector 8"/>
          <p:cNvCxnSpPr/>
          <p:nvPr/>
        </p:nvCxnSpPr>
        <p:spPr>
          <a:xfrm>
            <a:off x="632520" y="3068960"/>
            <a:ext cx="8860730" cy="0"/>
          </a:xfrm>
          <a:prstGeom prst="line">
            <a:avLst/>
          </a:prstGeom>
        </p:spPr>
        <p:style>
          <a:lnRef idx="3">
            <a:schemeClr val="dk1"/>
          </a:lnRef>
          <a:fillRef idx="0">
            <a:schemeClr val="dk1"/>
          </a:fillRef>
          <a:effectRef idx="2">
            <a:schemeClr val="dk1"/>
          </a:effectRef>
          <a:fontRef idx="minor">
            <a:schemeClr val="tx1"/>
          </a:fontRef>
        </p:style>
      </p:cxnSp>
    </p:spTree>
  </p:cSld>
  <p:clrMapOvr>
    <a:masterClrMapping/>
  </p:clrMapOvr>
  <p:transition spd="med"/>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Text Box 4"/>
          <p:cNvSpPr txBox="1">
            <a:spLocks noChangeArrowheads="1"/>
          </p:cNvSpPr>
          <p:nvPr/>
        </p:nvSpPr>
        <p:spPr bwMode="auto">
          <a:xfrm>
            <a:off x="2000672" y="764704"/>
            <a:ext cx="5263728" cy="523220"/>
          </a:xfrm>
          <a:prstGeom prst="rect">
            <a:avLst/>
          </a:prstGeom>
          <a:noFill/>
          <a:ln w="9525">
            <a:noFill/>
            <a:miter lim="800000"/>
            <a:headEnd/>
            <a:tailEnd/>
          </a:ln>
        </p:spPr>
        <p:txBody>
          <a:bodyPr wrap="square">
            <a:spAutoFit/>
          </a:bodyPr>
          <a:lstStyle/>
          <a:p>
            <a:pPr>
              <a:spcBef>
                <a:spcPct val="50000"/>
              </a:spcBef>
            </a:pPr>
            <a:r>
              <a:rPr lang="ar-SA" sz="2800" b="1" dirty="0">
                <a:solidFill>
                  <a:srgbClr val="CC3300"/>
                </a:solidFill>
              </a:rPr>
              <a:t>نظريــــة بايــز</a:t>
            </a:r>
            <a:r>
              <a:rPr lang="ar-SA" sz="2800" dirty="0">
                <a:solidFill>
                  <a:srgbClr val="CC3300"/>
                </a:solidFill>
              </a:rPr>
              <a:t> </a:t>
            </a:r>
            <a:r>
              <a:rPr lang="en-US" sz="2800" b="1" dirty="0">
                <a:solidFill>
                  <a:srgbClr val="CC3300"/>
                </a:solidFill>
              </a:rPr>
              <a:t>(Bayes' Theorem)</a:t>
            </a:r>
          </a:p>
        </p:txBody>
      </p:sp>
      <p:sp>
        <p:nvSpPr>
          <p:cNvPr id="68611" name="Rectangle 7"/>
          <p:cNvSpPr>
            <a:spLocks noChangeArrowheads="1"/>
          </p:cNvSpPr>
          <p:nvPr/>
        </p:nvSpPr>
        <p:spPr bwMode="auto">
          <a:xfrm>
            <a:off x="0" y="-184150"/>
            <a:ext cx="184150" cy="368300"/>
          </a:xfrm>
          <a:prstGeom prst="rect">
            <a:avLst/>
          </a:prstGeom>
          <a:noFill/>
          <a:ln w="9525">
            <a:noFill/>
            <a:miter lim="800000"/>
            <a:headEnd/>
            <a:tailEnd/>
          </a:ln>
        </p:spPr>
        <p:txBody>
          <a:bodyPr wrap="none" anchor="ctr">
            <a:spAutoFit/>
          </a:bodyPr>
          <a:lstStyle/>
          <a:p>
            <a:endParaRPr lang="ar-SA"/>
          </a:p>
        </p:txBody>
      </p:sp>
      <p:sp>
        <p:nvSpPr>
          <p:cNvPr id="68612" name="Rectangle 9"/>
          <p:cNvSpPr>
            <a:spLocks noChangeArrowheads="1"/>
          </p:cNvSpPr>
          <p:nvPr/>
        </p:nvSpPr>
        <p:spPr bwMode="auto">
          <a:xfrm>
            <a:off x="0" y="3049588"/>
            <a:ext cx="184150" cy="368300"/>
          </a:xfrm>
          <a:prstGeom prst="rect">
            <a:avLst/>
          </a:prstGeom>
          <a:noFill/>
          <a:ln w="9525">
            <a:noFill/>
            <a:miter lim="800000"/>
            <a:headEnd/>
            <a:tailEnd/>
          </a:ln>
        </p:spPr>
        <p:txBody>
          <a:bodyPr wrap="none" anchor="ctr">
            <a:spAutoFit/>
          </a:bodyPr>
          <a:lstStyle/>
          <a:p>
            <a:endParaRPr lang="ar-SA"/>
          </a:p>
        </p:txBody>
      </p:sp>
      <p:sp>
        <p:nvSpPr>
          <p:cNvPr id="68613" name="Rectangle 15"/>
          <p:cNvSpPr>
            <a:spLocks noChangeArrowheads="1"/>
          </p:cNvSpPr>
          <p:nvPr/>
        </p:nvSpPr>
        <p:spPr bwMode="auto">
          <a:xfrm>
            <a:off x="0" y="3182938"/>
            <a:ext cx="184150" cy="368300"/>
          </a:xfrm>
          <a:prstGeom prst="rect">
            <a:avLst/>
          </a:prstGeom>
          <a:noFill/>
          <a:ln w="9525" algn="ctr">
            <a:noFill/>
            <a:miter lim="800000"/>
            <a:headEnd/>
            <a:tailEnd/>
          </a:ln>
        </p:spPr>
        <p:txBody>
          <a:bodyPr wrap="none" anchor="ctr">
            <a:spAutoFit/>
          </a:bodyPr>
          <a:lstStyle/>
          <a:p>
            <a:endParaRPr lang="ar-SA"/>
          </a:p>
        </p:txBody>
      </p:sp>
      <p:sp>
        <p:nvSpPr>
          <p:cNvPr id="68614" name="Text Box 5"/>
          <p:cNvSpPr txBox="1">
            <a:spLocks noChangeArrowheads="1"/>
          </p:cNvSpPr>
          <p:nvPr/>
        </p:nvSpPr>
        <p:spPr bwMode="auto">
          <a:xfrm>
            <a:off x="1320800" y="1524000"/>
            <a:ext cx="7759700" cy="2308225"/>
          </a:xfrm>
          <a:prstGeom prst="rect">
            <a:avLst/>
          </a:prstGeom>
          <a:noFill/>
          <a:ln w="9525">
            <a:noFill/>
            <a:miter lim="800000"/>
            <a:headEnd/>
            <a:tailEnd/>
          </a:ln>
        </p:spPr>
        <p:txBody>
          <a:bodyPr>
            <a:spAutoFit/>
          </a:bodyPr>
          <a:lstStyle/>
          <a:p>
            <a:pPr algn="r" rtl="1"/>
            <a:r>
              <a:rPr lang="ar-SA" dirty="0"/>
              <a:t>إذا كانت </a:t>
            </a:r>
            <a:r>
              <a:rPr lang="en-US" dirty="0"/>
              <a:t>A</a:t>
            </a:r>
            <a:r>
              <a:rPr lang="en-US" sz="1400" dirty="0"/>
              <a:t>1</a:t>
            </a:r>
            <a:r>
              <a:rPr lang="en-US" dirty="0"/>
              <a:t>, A</a:t>
            </a:r>
            <a:r>
              <a:rPr lang="en-US" sz="1400" dirty="0"/>
              <a:t>2</a:t>
            </a:r>
            <a:r>
              <a:rPr lang="en-US" dirty="0"/>
              <a:t>, …….. A</a:t>
            </a:r>
            <a:r>
              <a:rPr lang="en-US" sz="1400" dirty="0"/>
              <a:t>n</a:t>
            </a:r>
            <a:r>
              <a:rPr lang="en-US" dirty="0"/>
              <a:t> </a:t>
            </a:r>
            <a:r>
              <a:rPr lang="ar-SA" dirty="0"/>
              <a:t> مجموعة أحداث متنافية وكانت احتمالات حدوثها</a:t>
            </a:r>
          </a:p>
          <a:p>
            <a:pPr algn="r" rtl="1"/>
            <a:r>
              <a:rPr lang="ar-SA" dirty="0"/>
              <a:t> </a:t>
            </a:r>
            <a:r>
              <a:rPr lang="en-US" dirty="0"/>
              <a:t>P(A</a:t>
            </a:r>
            <a:r>
              <a:rPr lang="en-US" sz="1400" dirty="0"/>
              <a:t>1</a:t>
            </a:r>
            <a:r>
              <a:rPr lang="en-US" dirty="0"/>
              <a:t>), P(A</a:t>
            </a:r>
            <a:r>
              <a:rPr lang="en-US" sz="1400" dirty="0"/>
              <a:t>2</a:t>
            </a:r>
            <a:r>
              <a:rPr lang="en-US" dirty="0"/>
              <a:t>), ……… P(A</a:t>
            </a:r>
            <a:r>
              <a:rPr lang="en-US" sz="1400" dirty="0"/>
              <a:t>n</a:t>
            </a:r>
            <a:r>
              <a:rPr lang="en-US" dirty="0"/>
              <a:t>)</a:t>
            </a:r>
            <a:r>
              <a:rPr lang="ar-SA" dirty="0"/>
              <a:t> وإذا كان هناك حدث </a:t>
            </a:r>
            <a:r>
              <a:rPr lang="en-US" dirty="0"/>
              <a:t>B</a:t>
            </a:r>
            <a:r>
              <a:rPr lang="ar-SA" dirty="0"/>
              <a:t> يحدث إذا حدث أي من الأحداث المتنافية أنظر الشكل بالأسفل ، فإن احتمال حدوث الحدث </a:t>
            </a:r>
            <a:r>
              <a:rPr lang="en-US" dirty="0" err="1"/>
              <a:t>A</a:t>
            </a:r>
            <a:r>
              <a:rPr lang="en-US" sz="1400" dirty="0" err="1"/>
              <a:t>r</a:t>
            </a:r>
            <a:r>
              <a:rPr lang="ar-SA" dirty="0"/>
              <a:t> بشرط حدوث </a:t>
            </a:r>
            <a:r>
              <a:rPr lang="en-US" dirty="0"/>
              <a:t>B</a:t>
            </a:r>
            <a:r>
              <a:rPr lang="ar-SA" dirty="0"/>
              <a:t> هو :</a:t>
            </a:r>
          </a:p>
          <a:p>
            <a:pPr algn="r" rtl="1"/>
            <a:endParaRPr lang="ar-SA" b="1" dirty="0"/>
          </a:p>
          <a:p>
            <a:pPr algn="r" rtl="1"/>
            <a:r>
              <a:rPr lang="ar-SA" b="1" dirty="0"/>
              <a:t>	</a:t>
            </a:r>
            <a:endParaRPr lang="en-US" b="1" dirty="0"/>
          </a:p>
          <a:p>
            <a:pPr algn="r" rtl="1"/>
            <a:endParaRPr lang="ar-SA" b="1" dirty="0"/>
          </a:p>
          <a:p>
            <a:pPr algn="r" rtl="1"/>
            <a:endParaRPr lang="ar-SA" b="1" dirty="0"/>
          </a:p>
          <a:p>
            <a:pPr algn="r" rtl="1"/>
            <a:endParaRPr lang="ar-SA" b="1" dirty="0"/>
          </a:p>
        </p:txBody>
      </p:sp>
      <p:grpSp>
        <p:nvGrpSpPr>
          <p:cNvPr id="2" name="Group 25"/>
          <p:cNvGrpSpPr>
            <a:grpSpLocks/>
          </p:cNvGrpSpPr>
          <p:nvPr/>
        </p:nvGrpSpPr>
        <p:grpSpPr bwMode="auto">
          <a:xfrm>
            <a:off x="3219450" y="4191000"/>
            <a:ext cx="3467100" cy="1600200"/>
            <a:chOff x="3429000" y="3429000"/>
            <a:chExt cx="3200400" cy="1600200"/>
          </a:xfrm>
        </p:grpSpPr>
        <p:sp>
          <p:nvSpPr>
            <p:cNvPr id="68617" name="Text Box 10"/>
            <p:cNvSpPr txBox="1">
              <a:spLocks noChangeArrowheads="1"/>
            </p:cNvSpPr>
            <p:nvPr/>
          </p:nvSpPr>
          <p:spPr bwMode="auto">
            <a:xfrm>
              <a:off x="3505200" y="3429000"/>
              <a:ext cx="2974975" cy="1600200"/>
            </a:xfrm>
            <a:prstGeom prst="rect">
              <a:avLst/>
            </a:prstGeom>
            <a:solidFill>
              <a:srgbClr val="FFFFFF"/>
            </a:solidFill>
            <a:ln w="12700">
              <a:solidFill>
                <a:srgbClr val="000000"/>
              </a:solidFill>
              <a:miter lim="800000"/>
              <a:headEnd/>
              <a:tailEnd/>
            </a:ln>
          </p:spPr>
          <p:txBody>
            <a:bodyPr/>
            <a:lstStyle/>
            <a:p>
              <a:r>
                <a:rPr lang="en-US" sz="1200" b="1">
                  <a:latin typeface="Times New Roman" pitchFamily="18" charset="0"/>
                </a:rPr>
                <a:t>S</a:t>
              </a:r>
            </a:p>
            <a:p>
              <a:endParaRPr lang="en-US" sz="1200">
                <a:latin typeface="Times New Roman" pitchFamily="18" charset="0"/>
              </a:endParaRPr>
            </a:p>
            <a:p>
              <a:endParaRPr lang="en-US" sz="1200">
                <a:latin typeface="Times New Roman" pitchFamily="18" charset="0"/>
              </a:endParaRPr>
            </a:p>
            <a:p>
              <a:endParaRPr lang="en-US" sz="1200">
                <a:latin typeface="Times New Roman" pitchFamily="18" charset="0"/>
              </a:endParaRPr>
            </a:p>
            <a:p>
              <a:endParaRPr lang="en-US" sz="1200">
                <a:latin typeface="Times New Roman" pitchFamily="18" charset="0"/>
              </a:endParaRPr>
            </a:p>
            <a:p>
              <a:endParaRPr lang="en-US" sz="1200">
                <a:latin typeface="Times New Roman" pitchFamily="18" charset="0"/>
              </a:endParaRPr>
            </a:p>
            <a:p>
              <a:r>
                <a:rPr lang="en-US" sz="1200">
                  <a:latin typeface="Times New Roman" pitchFamily="18" charset="0"/>
                </a:rPr>
                <a:t>	</a:t>
              </a:r>
              <a:endParaRPr lang="en-US" sz="1200" b="1">
                <a:latin typeface="Times New Roman" pitchFamily="18" charset="0"/>
              </a:endParaRPr>
            </a:p>
            <a:p>
              <a:r>
                <a:rPr lang="en-US" sz="1200">
                  <a:latin typeface="Times New Roman" pitchFamily="18" charset="0"/>
                </a:rPr>
                <a:t>	</a:t>
              </a:r>
              <a:endParaRPr lang="en-US"/>
            </a:p>
          </p:txBody>
        </p:sp>
        <p:sp>
          <p:nvSpPr>
            <p:cNvPr id="68618" name="Freeform 11"/>
            <p:cNvSpPr>
              <a:spLocks/>
            </p:cNvSpPr>
            <p:nvPr/>
          </p:nvSpPr>
          <p:spPr bwMode="auto">
            <a:xfrm>
              <a:off x="4800600" y="3429000"/>
              <a:ext cx="990600" cy="1600200"/>
            </a:xfrm>
            <a:custGeom>
              <a:avLst/>
              <a:gdLst>
                <a:gd name="T0" fmla="*/ 2147483647 w 810"/>
                <a:gd name="T1" fmla="*/ 0 h 1980"/>
                <a:gd name="T2" fmla="*/ 2147483647 w 810"/>
                <a:gd name="T3" fmla="*/ 2147483647 h 1980"/>
                <a:gd name="T4" fmla="*/ 0 w 810"/>
                <a:gd name="T5" fmla="*/ 2147483647 h 1980"/>
                <a:gd name="T6" fmla="*/ 0 60000 65536"/>
                <a:gd name="T7" fmla="*/ 0 60000 65536"/>
                <a:gd name="T8" fmla="*/ 0 60000 65536"/>
                <a:gd name="T9" fmla="*/ 0 w 810"/>
                <a:gd name="T10" fmla="*/ 0 h 1980"/>
                <a:gd name="T11" fmla="*/ 810 w 810"/>
                <a:gd name="T12" fmla="*/ 1980 h 1980"/>
              </a:gdLst>
              <a:ahLst/>
              <a:cxnLst>
                <a:cxn ang="T6">
                  <a:pos x="T0" y="T1"/>
                </a:cxn>
                <a:cxn ang="T7">
                  <a:pos x="T2" y="T3"/>
                </a:cxn>
                <a:cxn ang="T8">
                  <a:pos x="T4" y="T5"/>
                </a:cxn>
              </a:cxnLst>
              <a:rect l="T9" t="T10" r="T11" b="T12"/>
              <a:pathLst>
                <a:path w="810" h="1980">
                  <a:moveTo>
                    <a:pt x="540" y="0"/>
                  </a:moveTo>
                  <a:cubicBezTo>
                    <a:pt x="675" y="285"/>
                    <a:pt x="810" y="570"/>
                    <a:pt x="720" y="900"/>
                  </a:cubicBezTo>
                  <a:cubicBezTo>
                    <a:pt x="630" y="1230"/>
                    <a:pt x="120" y="1800"/>
                    <a:pt x="0" y="1980"/>
                  </a:cubicBezTo>
                </a:path>
              </a:pathLst>
            </a:custGeom>
            <a:noFill/>
            <a:ln w="12700">
              <a:solidFill>
                <a:srgbClr val="000000"/>
              </a:solidFill>
              <a:round/>
              <a:headEnd/>
              <a:tailEnd/>
            </a:ln>
          </p:spPr>
          <p:txBody>
            <a:bodyPr/>
            <a:lstStyle/>
            <a:p>
              <a:endParaRPr lang="ar-EG"/>
            </a:p>
          </p:txBody>
        </p:sp>
        <p:sp>
          <p:nvSpPr>
            <p:cNvPr id="68619" name="Freeform 12"/>
            <p:cNvSpPr>
              <a:spLocks/>
            </p:cNvSpPr>
            <p:nvPr/>
          </p:nvSpPr>
          <p:spPr bwMode="auto">
            <a:xfrm>
              <a:off x="3733800" y="3886200"/>
              <a:ext cx="2895600" cy="685800"/>
            </a:xfrm>
            <a:custGeom>
              <a:avLst/>
              <a:gdLst>
                <a:gd name="T0" fmla="*/ 2147483647 w 2070"/>
                <a:gd name="T1" fmla="*/ 2147483647 h 720"/>
                <a:gd name="T2" fmla="*/ 2147483647 w 2070"/>
                <a:gd name="T3" fmla="*/ 2147483647 h 720"/>
                <a:gd name="T4" fmla="*/ 2147483647 w 2070"/>
                <a:gd name="T5" fmla="*/ 2147483647 h 720"/>
                <a:gd name="T6" fmla="*/ 2147483647 w 2070"/>
                <a:gd name="T7" fmla="*/ 0 h 720"/>
                <a:gd name="T8" fmla="*/ 2147483647 w 2070"/>
                <a:gd name="T9" fmla="*/ 2147483647 h 720"/>
                <a:gd name="T10" fmla="*/ 2147483647 w 2070"/>
                <a:gd name="T11" fmla="*/ 2147483647 h 720"/>
                <a:gd name="T12" fmla="*/ 0 60000 65536"/>
                <a:gd name="T13" fmla="*/ 0 60000 65536"/>
                <a:gd name="T14" fmla="*/ 0 60000 65536"/>
                <a:gd name="T15" fmla="*/ 0 60000 65536"/>
                <a:gd name="T16" fmla="*/ 0 60000 65536"/>
                <a:gd name="T17" fmla="*/ 0 60000 65536"/>
                <a:gd name="T18" fmla="*/ 0 w 2070"/>
                <a:gd name="T19" fmla="*/ 0 h 720"/>
                <a:gd name="T20" fmla="*/ 2070 w 2070"/>
                <a:gd name="T21" fmla="*/ 720 h 720"/>
              </a:gdLst>
              <a:ahLst/>
              <a:cxnLst>
                <a:cxn ang="T12">
                  <a:pos x="T0" y="T1"/>
                </a:cxn>
                <a:cxn ang="T13">
                  <a:pos x="T2" y="T3"/>
                </a:cxn>
                <a:cxn ang="T14">
                  <a:pos x="T4" y="T5"/>
                </a:cxn>
                <a:cxn ang="T15">
                  <a:pos x="T6" y="T7"/>
                </a:cxn>
                <a:cxn ang="T16">
                  <a:pos x="T8" y="T9"/>
                </a:cxn>
                <a:cxn ang="T17">
                  <a:pos x="T10" y="T11"/>
                </a:cxn>
              </a:cxnLst>
              <a:rect l="T18" t="T19" r="T20" b="T21"/>
              <a:pathLst>
                <a:path w="2070" h="720">
                  <a:moveTo>
                    <a:pt x="270" y="180"/>
                  </a:moveTo>
                  <a:cubicBezTo>
                    <a:pt x="240" y="270"/>
                    <a:pt x="0" y="720"/>
                    <a:pt x="270" y="720"/>
                  </a:cubicBezTo>
                  <a:cubicBezTo>
                    <a:pt x="540" y="720"/>
                    <a:pt x="1710" y="300"/>
                    <a:pt x="1890" y="180"/>
                  </a:cubicBezTo>
                  <a:cubicBezTo>
                    <a:pt x="2070" y="60"/>
                    <a:pt x="1590" y="0"/>
                    <a:pt x="1350" y="0"/>
                  </a:cubicBezTo>
                  <a:cubicBezTo>
                    <a:pt x="1110" y="0"/>
                    <a:pt x="630" y="150"/>
                    <a:pt x="450" y="180"/>
                  </a:cubicBezTo>
                  <a:cubicBezTo>
                    <a:pt x="270" y="210"/>
                    <a:pt x="300" y="90"/>
                    <a:pt x="270" y="180"/>
                  </a:cubicBezTo>
                  <a:close/>
                </a:path>
              </a:pathLst>
            </a:custGeom>
            <a:noFill/>
            <a:ln w="12700">
              <a:solidFill>
                <a:srgbClr val="000000"/>
              </a:solidFill>
              <a:round/>
              <a:headEnd/>
              <a:tailEnd/>
            </a:ln>
          </p:spPr>
          <p:txBody>
            <a:bodyPr/>
            <a:lstStyle/>
            <a:p>
              <a:endParaRPr lang="ar-EG"/>
            </a:p>
          </p:txBody>
        </p:sp>
        <p:sp>
          <p:nvSpPr>
            <p:cNvPr id="68620" name="Text Box 13"/>
            <p:cNvSpPr txBox="1">
              <a:spLocks noChangeArrowheads="1"/>
            </p:cNvSpPr>
            <p:nvPr/>
          </p:nvSpPr>
          <p:spPr bwMode="auto">
            <a:xfrm>
              <a:off x="5181600" y="3962400"/>
              <a:ext cx="304800" cy="304800"/>
            </a:xfrm>
            <a:prstGeom prst="rect">
              <a:avLst/>
            </a:prstGeom>
            <a:noFill/>
            <a:ln w="12700">
              <a:noFill/>
              <a:miter lim="800000"/>
              <a:headEnd/>
              <a:tailEnd/>
            </a:ln>
          </p:spPr>
          <p:txBody>
            <a:bodyPr/>
            <a:lstStyle/>
            <a:p>
              <a:r>
                <a:rPr lang="en-US" sz="1400" b="1">
                  <a:latin typeface="Times New Roman" pitchFamily="18" charset="0"/>
                </a:rPr>
                <a:t>B</a:t>
              </a:r>
              <a:endParaRPr lang="en-US" sz="1400" b="1"/>
            </a:p>
          </p:txBody>
        </p:sp>
        <p:sp>
          <p:nvSpPr>
            <p:cNvPr id="68621" name="Freeform 11"/>
            <p:cNvSpPr>
              <a:spLocks/>
            </p:cNvSpPr>
            <p:nvPr/>
          </p:nvSpPr>
          <p:spPr bwMode="auto">
            <a:xfrm>
              <a:off x="4204136" y="3429000"/>
              <a:ext cx="990600" cy="1600200"/>
            </a:xfrm>
            <a:custGeom>
              <a:avLst/>
              <a:gdLst>
                <a:gd name="T0" fmla="*/ 2147483647 w 810"/>
                <a:gd name="T1" fmla="*/ 0 h 1980"/>
                <a:gd name="T2" fmla="*/ 2147483647 w 810"/>
                <a:gd name="T3" fmla="*/ 2147483647 h 1980"/>
                <a:gd name="T4" fmla="*/ 0 w 810"/>
                <a:gd name="T5" fmla="*/ 2147483647 h 1980"/>
                <a:gd name="T6" fmla="*/ 0 60000 65536"/>
                <a:gd name="T7" fmla="*/ 0 60000 65536"/>
                <a:gd name="T8" fmla="*/ 0 60000 65536"/>
                <a:gd name="T9" fmla="*/ 0 w 810"/>
                <a:gd name="T10" fmla="*/ 0 h 1980"/>
                <a:gd name="T11" fmla="*/ 810 w 810"/>
                <a:gd name="T12" fmla="*/ 1980 h 1980"/>
              </a:gdLst>
              <a:ahLst/>
              <a:cxnLst>
                <a:cxn ang="T6">
                  <a:pos x="T0" y="T1"/>
                </a:cxn>
                <a:cxn ang="T7">
                  <a:pos x="T2" y="T3"/>
                </a:cxn>
                <a:cxn ang="T8">
                  <a:pos x="T4" y="T5"/>
                </a:cxn>
              </a:cxnLst>
              <a:rect l="T9" t="T10" r="T11" b="T12"/>
              <a:pathLst>
                <a:path w="810" h="1980">
                  <a:moveTo>
                    <a:pt x="540" y="0"/>
                  </a:moveTo>
                  <a:cubicBezTo>
                    <a:pt x="675" y="285"/>
                    <a:pt x="810" y="570"/>
                    <a:pt x="720" y="900"/>
                  </a:cubicBezTo>
                  <a:cubicBezTo>
                    <a:pt x="630" y="1230"/>
                    <a:pt x="120" y="1800"/>
                    <a:pt x="0" y="1980"/>
                  </a:cubicBezTo>
                </a:path>
              </a:pathLst>
            </a:custGeom>
            <a:noFill/>
            <a:ln w="12700">
              <a:solidFill>
                <a:srgbClr val="000000"/>
              </a:solidFill>
              <a:round/>
              <a:headEnd/>
              <a:tailEnd/>
            </a:ln>
          </p:spPr>
          <p:txBody>
            <a:bodyPr/>
            <a:lstStyle/>
            <a:p>
              <a:endParaRPr lang="ar-EG"/>
            </a:p>
          </p:txBody>
        </p:sp>
        <p:sp>
          <p:nvSpPr>
            <p:cNvPr id="68622" name="Freeform 11"/>
            <p:cNvSpPr>
              <a:spLocks/>
            </p:cNvSpPr>
            <p:nvPr/>
          </p:nvSpPr>
          <p:spPr bwMode="auto">
            <a:xfrm>
              <a:off x="5473264" y="3429000"/>
              <a:ext cx="990600" cy="1600200"/>
            </a:xfrm>
            <a:custGeom>
              <a:avLst/>
              <a:gdLst>
                <a:gd name="T0" fmla="*/ 2147483647 w 810"/>
                <a:gd name="T1" fmla="*/ 0 h 1980"/>
                <a:gd name="T2" fmla="*/ 2147483647 w 810"/>
                <a:gd name="T3" fmla="*/ 2147483647 h 1980"/>
                <a:gd name="T4" fmla="*/ 0 w 810"/>
                <a:gd name="T5" fmla="*/ 2147483647 h 1980"/>
                <a:gd name="T6" fmla="*/ 0 60000 65536"/>
                <a:gd name="T7" fmla="*/ 0 60000 65536"/>
                <a:gd name="T8" fmla="*/ 0 60000 65536"/>
                <a:gd name="T9" fmla="*/ 0 w 810"/>
                <a:gd name="T10" fmla="*/ 0 h 1980"/>
                <a:gd name="T11" fmla="*/ 810 w 810"/>
                <a:gd name="T12" fmla="*/ 1980 h 1980"/>
              </a:gdLst>
              <a:ahLst/>
              <a:cxnLst>
                <a:cxn ang="T6">
                  <a:pos x="T0" y="T1"/>
                </a:cxn>
                <a:cxn ang="T7">
                  <a:pos x="T2" y="T3"/>
                </a:cxn>
                <a:cxn ang="T8">
                  <a:pos x="T4" y="T5"/>
                </a:cxn>
              </a:cxnLst>
              <a:rect l="T9" t="T10" r="T11" b="T12"/>
              <a:pathLst>
                <a:path w="810" h="1980">
                  <a:moveTo>
                    <a:pt x="540" y="0"/>
                  </a:moveTo>
                  <a:cubicBezTo>
                    <a:pt x="675" y="285"/>
                    <a:pt x="810" y="570"/>
                    <a:pt x="720" y="900"/>
                  </a:cubicBezTo>
                  <a:cubicBezTo>
                    <a:pt x="630" y="1230"/>
                    <a:pt x="120" y="1800"/>
                    <a:pt x="0" y="1980"/>
                  </a:cubicBezTo>
                </a:path>
              </a:pathLst>
            </a:custGeom>
            <a:noFill/>
            <a:ln w="12700">
              <a:solidFill>
                <a:srgbClr val="000000"/>
              </a:solidFill>
              <a:round/>
              <a:headEnd/>
              <a:tailEnd/>
            </a:ln>
          </p:spPr>
          <p:txBody>
            <a:bodyPr/>
            <a:lstStyle/>
            <a:p>
              <a:endParaRPr lang="ar-EG"/>
            </a:p>
          </p:txBody>
        </p:sp>
        <p:sp>
          <p:nvSpPr>
            <p:cNvPr id="68623" name="Freeform 11"/>
            <p:cNvSpPr>
              <a:spLocks/>
            </p:cNvSpPr>
            <p:nvPr/>
          </p:nvSpPr>
          <p:spPr bwMode="auto">
            <a:xfrm>
              <a:off x="3605042" y="3429000"/>
              <a:ext cx="990600" cy="1600200"/>
            </a:xfrm>
            <a:custGeom>
              <a:avLst/>
              <a:gdLst>
                <a:gd name="T0" fmla="*/ 2147483647 w 810"/>
                <a:gd name="T1" fmla="*/ 0 h 1980"/>
                <a:gd name="T2" fmla="*/ 2147483647 w 810"/>
                <a:gd name="T3" fmla="*/ 2147483647 h 1980"/>
                <a:gd name="T4" fmla="*/ 0 w 810"/>
                <a:gd name="T5" fmla="*/ 2147483647 h 1980"/>
                <a:gd name="T6" fmla="*/ 0 60000 65536"/>
                <a:gd name="T7" fmla="*/ 0 60000 65536"/>
                <a:gd name="T8" fmla="*/ 0 60000 65536"/>
                <a:gd name="T9" fmla="*/ 0 w 810"/>
                <a:gd name="T10" fmla="*/ 0 h 1980"/>
                <a:gd name="T11" fmla="*/ 810 w 810"/>
                <a:gd name="T12" fmla="*/ 1980 h 1980"/>
              </a:gdLst>
              <a:ahLst/>
              <a:cxnLst>
                <a:cxn ang="T6">
                  <a:pos x="T0" y="T1"/>
                </a:cxn>
                <a:cxn ang="T7">
                  <a:pos x="T2" y="T3"/>
                </a:cxn>
                <a:cxn ang="T8">
                  <a:pos x="T4" y="T5"/>
                </a:cxn>
              </a:cxnLst>
              <a:rect l="T9" t="T10" r="T11" b="T12"/>
              <a:pathLst>
                <a:path w="810" h="1980">
                  <a:moveTo>
                    <a:pt x="540" y="0"/>
                  </a:moveTo>
                  <a:cubicBezTo>
                    <a:pt x="675" y="285"/>
                    <a:pt x="810" y="570"/>
                    <a:pt x="720" y="900"/>
                  </a:cubicBezTo>
                  <a:cubicBezTo>
                    <a:pt x="630" y="1230"/>
                    <a:pt x="120" y="1800"/>
                    <a:pt x="0" y="1980"/>
                  </a:cubicBezTo>
                </a:path>
              </a:pathLst>
            </a:custGeom>
            <a:noFill/>
            <a:ln w="12700">
              <a:solidFill>
                <a:srgbClr val="000000"/>
              </a:solidFill>
              <a:round/>
              <a:headEnd/>
              <a:tailEnd/>
            </a:ln>
          </p:spPr>
          <p:txBody>
            <a:bodyPr/>
            <a:lstStyle/>
            <a:p>
              <a:endParaRPr lang="ar-EG"/>
            </a:p>
          </p:txBody>
        </p:sp>
        <p:sp>
          <p:nvSpPr>
            <p:cNvPr id="68624" name="TextBox 20"/>
            <p:cNvSpPr txBox="1">
              <a:spLocks noChangeArrowheads="1"/>
            </p:cNvSpPr>
            <p:nvPr/>
          </p:nvSpPr>
          <p:spPr bwMode="auto">
            <a:xfrm>
              <a:off x="3429000" y="4590396"/>
              <a:ext cx="466794" cy="369332"/>
            </a:xfrm>
            <a:prstGeom prst="rect">
              <a:avLst/>
            </a:prstGeom>
            <a:noFill/>
            <a:ln w="9525">
              <a:noFill/>
              <a:miter lim="800000"/>
              <a:headEnd/>
              <a:tailEnd/>
            </a:ln>
          </p:spPr>
          <p:txBody>
            <a:bodyPr>
              <a:spAutoFit/>
            </a:bodyPr>
            <a:lstStyle/>
            <a:p>
              <a:r>
                <a:rPr lang="en-US"/>
                <a:t>A</a:t>
              </a:r>
              <a:r>
                <a:rPr lang="en-US" sz="1400"/>
                <a:t>1</a:t>
              </a:r>
              <a:endParaRPr lang="ar-SA"/>
            </a:p>
          </p:txBody>
        </p:sp>
        <p:sp>
          <p:nvSpPr>
            <p:cNvPr id="68625" name="TextBox 21"/>
            <p:cNvSpPr txBox="1">
              <a:spLocks noChangeArrowheads="1"/>
            </p:cNvSpPr>
            <p:nvPr/>
          </p:nvSpPr>
          <p:spPr bwMode="auto">
            <a:xfrm>
              <a:off x="3899336" y="4600902"/>
              <a:ext cx="466794" cy="369332"/>
            </a:xfrm>
            <a:prstGeom prst="rect">
              <a:avLst/>
            </a:prstGeom>
            <a:noFill/>
            <a:ln w="9525">
              <a:noFill/>
              <a:miter lim="800000"/>
              <a:headEnd/>
              <a:tailEnd/>
            </a:ln>
          </p:spPr>
          <p:txBody>
            <a:bodyPr>
              <a:spAutoFit/>
            </a:bodyPr>
            <a:lstStyle/>
            <a:p>
              <a:r>
                <a:rPr lang="en-US"/>
                <a:t>A</a:t>
              </a:r>
              <a:r>
                <a:rPr lang="en-US" sz="1400"/>
                <a:t>2</a:t>
              </a:r>
              <a:endParaRPr lang="ar-SA"/>
            </a:p>
          </p:txBody>
        </p:sp>
        <p:sp>
          <p:nvSpPr>
            <p:cNvPr id="68626" name="TextBox 22"/>
            <p:cNvSpPr txBox="1">
              <a:spLocks noChangeArrowheads="1"/>
            </p:cNvSpPr>
            <p:nvPr/>
          </p:nvSpPr>
          <p:spPr bwMode="auto">
            <a:xfrm>
              <a:off x="4508936" y="4603532"/>
              <a:ext cx="466794" cy="369332"/>
            </a:xfrm>
            <a:prstGeom prst="rect">
              <a:avLst/>
            </a:prstGeom>
            <a:noFill/>
            <a:ln w="9525">
              <a:noFill/>
              <a:miter lim="800000"/>
              <a:headEnd/>
              <a:tailEnd/>
            </a:ln>
          </p:spPr>
          <p:txBody>
            <a:bodyPr>
              <a:spAutoFit/>
            </a:bodyPr>
            <a:lstStyle/>
            <a:p>
              <a:r>
                <a:rPr lang="en-US"/>
                <a:t>A</a:t>
              </a:r>
              <a:r>
                <a:rPr lang="en-US" sz="1400"/>
                <a:t>3</a:t>
              </a:r>
              <a:endParaRPr lang="ar-SA"/>
            </a:p>
          </p:txBody>
        </p:sp>
        <p:sp>
          <p:nvSpPr>
            <p:cNvPr id="68627" name="TextBox 23"/>
            <p:cNvSpPr txBox="1">
              <a:spLocks noChangeArrowheads="1"/>
            </p:cNvSpPr>
            <p:nvPr/>
          </p:nvSpPr>
          <p:spPr bwMode="auto">
            <a:xfrm>
              <a:off x="4953000" y="4603532"/>
              <a:ext cx="838200" cy="369332"/>
            </a:xfrm>
            <a:prstGeom prst="rect">
              <a:avLst/>
            </a:prstGeom>
            <a:noFill/>
            <a:ln w="9525">
              <a:noFill/>
              <a:miter lim="800000"/>
              <a:headEnd/>
              <a:tailEnd/>
            </a:ln>
          </p:spPr>
          <p:txBody>
            <a:bodyPr>
              <a:spAutoFit/>
            </a:bodyPr>
            <a:lstStyle/>
            <a:p>
              <a:r>
                <a:rPr lang="ar-SA"/>
                <a:t> </a:t>
              </a:r>
              <a:r>
                <a:rPr lang="en-US"/>
                <a:t>.. A</a:t>
              </a:r>
              <a:r>
                <a:rPr lang="en-US" sz="1400"/>
                <a:t>r ..</a:t>
              </a:r>
              <a:endParaRPr lang="ar-SA"/>
            </a:p>
          </p:txBody>
        </p:sp>
        <p:sp>
          <p:nvSpPr>
            <p:cNvPr id="68628" name="TextBox 24"/>
            <p:cNvSpPr txBox="1">
              <a:spLocks noChangeArrowheads="1"/>
            </p:cNvSpPr>
            <p:nvPr/>
          </p:nvSpPr>
          <p:spPr bwMode="auto">
            <a:xfrm>
              <a:off x="5804336" y="4600902"/>
              <a:ext cx="466794" cy="369332"/>
            </a:xfrm>
            <a:prstGeom prst="rect">
              <a:avLst/>
            </a:prstGeom>
            <a:noFill/>
            <a:ln w="9525">
              <a:noFill/>
              <a:miter lim="800000"/>
              <a:headEnd/>
              <a:tailEnd/>
            </a:ln>
          </p:spPr>
          <p:txBody>
            <a:bodyPr>
              <a:spAutoFit/>
            </a:bodyPr>
            <a:lstStyle/>
            <a:p>
              <a:r>
                <a:rPr lang="en-US"/>
                <a:t>A</a:t>
              </a:r>
              <a:r>
                <a:rPr lang="en-US" sz="1400"/>
                <a:t>n</a:t>
              </a:r>
              <a:endParaRPr lang="ar-SA"/>
            </a:p>
          </p:txBody>
        </p:sp>
      </p:grpSp>
      <p:graphicFrame>
        <p:nvGraphicFramePr>
          <p:cNvPr id="68616" name="Object 17"/>
          <p:cNvGraphicFramePr>
            <a:graphicFrameLocks noChangeAspect="1"/>
          </p:cNvGraphicFramePr>
          <p:nvPr/>
        </p:nvGraphicFramePr>
        <p:xfrm>
          <a:off x="1995488" y="2647950"/>
          <a:ext cx="6161087" cy="1085850"/>
        </p:xfrm>
        <a:graphic>
          <a:graphicData uri="http://schemas.openxmlformats.org/presentationml/2006/ole">
            <p:oleObj spid="_x0000_s24594" name="Equation" r:id="rId3" imgW="2768600" imgH="647700" progId="Equation.3">
              <p:embed/>
            </p:oleObj>
          </a:graphicData>
        </a:graphic>
      </p:graphicFrame>
      <p:sp>
        <p:nvSpPr>
          <p:cNvPr id="21" name="Slide Number Placeholder 20"/>
          <p:cNvSpPr>
            <a:spLocks noGrp="1"/>
          </p:cNvSpPr>
          <p:nvPr>
            <p:ph type="sldNum" sz="quarter" idx="10"/>
          </p:nvPr>
        </p:nvSpPr>
        <p:spPr/>
        <p:txBody>
          <a:bodyPr/>
          <a:lstStyle/>
          <a:p>
            <a:pPr>
              <a:defRPr/>
            </a:pPr>
            <a:fld id="{7B8EA862-7DD5-4A06-BDE1-DB7EC5FAA60C}" type="slidenum">
              <a:rPr lang="ar-SA" smtClean="0"/>
              <a:pPr>
                <a:defRPr/>
              </a:pPr>
              <a:t>28</a:t>
            </a:fld>
            <a:endParaRPr lang="en-US" dirty="0"/>
          </a:p>
        </p:txBody>
      </p:sp>
    </p:spTree>
  </p:cSld>
  <p:clrMapOvr>
    <a:masterClrMapping/>
  </p:clrMapOvr>
  <p:transition spd="slow"/>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ChangeArrowheads="1"/>
          </p:cNvSpPr>
          <p:nvPr/>
        </p:nvSpPr>
        <p:spPr bwMode="auto">
          <a:xfrm>
            <a:off x="0" y="-184150"/>
            <a:ext cx="184150" cy="368300"/>
          </a:xfrm>
          <a:prstGeom prst="rect">
            <a:avLst/>
          </a:prstGeom>
          <a:noFill/>
          <a:ln w="9525">
            <a:noFill/>
            <a:miter lim="800000"/>
            <a:headEnd/>
            <a:tailEnd/>
          </a:ln>
        </p:spPr>
        <p:txBody>
          <a:bodyPr wrap="none" anchor="ctr">
            <a:spAutoFit/>
          </a:bodyPr>
          <a:lstStyle/>
          <a:p>
            <a:endParaRPr lang="ar-SA"/>
          </a:p>
        </p:txBody>
      </p:sp>
      <p:sp>
        <p:nvSpPr>
          <p:cNvPr id="69635" name="Rectangle 9"/>
          <p:cNvSpPr>
            <a:spLocks noChangeArrowheads="1"/>
          </p:cNvSpPr>
          <p:nvPr/>
        </p:nvSpPr>
        <p:spPr bwMode="auto">
          <a:xfrm>
            <a:off x="0" y="3049588"/>
            <a:ext cx="184150" cy="368300"/>
          </a:xfrm>
          <a:prstGeom prst="rect">
            <a:avLst/>
          </a:prstGeom>
          <a:noFill/>
          <a:ln w="9525">
            <a:noFill/>
            <a:miter lim="800000"/>
            <a:headEnd/>
            <a:tailEnd/>
          </a:ln>
        </p:spPr>
        <p:txBody>
          <a:bodyPr wrap="none" anchor="ctr">
            <a:spAutoFit/>
          </a:bodyPr>
          <a:lstStyle/>
          <a:p>
            <a:endParaRPr lang="ar-SA"/>
          </a:p>
        </p:txBody>
      </p:sp>
      <p:sp>
        <p:nvSpPr>
          <p:cNvPr id="69636" name="Rectangle 15"/>
          <p:cNvSpPr>
            <a:spLocks noChangeArrowheads="1"/>
          </p:cNvSpPr>
          <p:nvPr/>
        </p:nvSpPr>
        <p:spPr bwMode="auto">
          <a:xfrm>
            <a:off x="0" y="3182938"/>
            <a:ext cx="184150" cy="368300"/>
          </a:xfrm>
          <a:prstGeom prst="rect">
            <a:avLst/>
          </a:prstGeom>
          <a:noFill/>
          <a:ln w="9525" algn="ctr">
            <a:noFill/>
            <a:miter lim="800000"/>
            <a:headEnd/>
            <a:tailEnd/>
          </a:ln>
        </p:spPr>
        <p:txBody>
          <a:bodyPr wrap="none" anchor="ctr">
            <a:spAutoFit/>
          </a:bodyPr>
          <a:lstStyle/>
          <a:p>
            <a:endParaRPr lang="ar-SA"/>
          </a:p>
        </p:txBody>
      </p:sp>
      <p:sp>
        <p:nvSpPr>
          <p:cNvPr id="69637" name="Text Box 5"/>
          <p:cNvSpPr txBox="1">
            <a:spLocks noChangeArrowheads="1"/>
          </p:cNvSpPr>
          <p:nvPr/>
        </p:nvSpPr>
        <p:spPr bwMode="auto">
          <a:xfrm>
            <a:off x="760288" y="1556792"/>
            <a:ext cx="8585200" cy="1477328"/>
          </a:xfrm>
          <a:prstGeom prst="rect">
            <a:avLst/>
          </a:prstGeom>
          <a:noFill/>
          <a:ln w="9525">
            <a:noFill/>
            <a:miter lim="800000"/>
            <a:headEnd/>
            <a:tailEnd/>
          </a:ln>
        </p:spPr>
        <p:txBody>
          <a:bodyPr>
            <a:spAutoFit/>
          </a:bodyPr>
          <a:lstStyle/>
          <a:p>
            <a:pPr algn="just" rtl="1"/>
            <a:r>
              <a:rPr lang="ar-SA" b="1" dirty="0" smtClean="0">
                <a:solidFill>
                  <a:srgbClr val="C00000"/>
                </a:solidFill>
              </a:rPr>
              <a:t>مصنع </a:t>
            </a:r>
            <a:r>
              <a:rPr lang="ar-SA" b="1" dirty="0">
                <a:solidFill>
                  <a:srgbClr val="C00000"/>
                </a:solidFill>
              </a:rPr>
              <a:t>يقوم بإنتاج سلعة معينة به ثلاث آلات، تنتج الآلة الأولى 20% من إجمالي إنتاج السلعة وتنتج الآلة الثانية نسبة 35% والثالثة بنسبة 45% ، فإذا كانت نسبة الإنتاج المعيب في الثلاث آلات على الترتيب هو 2% و 2.5% و 3% ، سحبت وحدة عشوائيا من إنتاج المصنع فوجد أنها معيبة، احسب الاحتمالات التالية:</a:t>
            </a:r>
          </a:p>
          <a:p>
            <a:pPr algn="just" rtl="1"/>
            <a:r>
              <a:rPr lang="ar-SA" b="1" dirty="0">
                <a:solidFill>
                  <a:srgbClr val="C00000"/>
                </a:solidFill>
              </a:rPr>
              <a:t>1- أن تكون القطعة المعيبة من إنتاج الآلة الأولى؟</a:t>
            </a:r>
          </a:p>
          <a:p>
            <a:pPr algn="just" rtl="1"/>
            <a:r>
              <a:rPr lang="ar-SA" b="1" dirty="0">
                <a:solidFill>
                  <a:srgbClr val="C00000"/>
                </a:solidFill>
              </a:rPr>
              <a:t>2- أن تكون القطعة المعيبة من إنتاج الآلة الثانية؟</a:t>
            </a:r>
          </a:p>
        </p:txBody>
      </p:sp>
      <p:sp>
        <p:nvSpPr>
          <p:cNvPr id="6" name="Slide Number Placeholder 5"/>
          <p:cNvSpPr>
            <a:spLocks noGrp="1"/>
          </p:cNvSpPr>
          <p:nvPr>
            <p:ph type="sldNum" sz="quarter" idx="10"/>
          </p:nvPr>
        </p:nvSpPr>
        <p:spPr/>
        <p:txBody>
          <a:bodyPr/>
          <a:lstStyle/>
          <a:p>
            <a:pPr>
              <a:defRPr/>
            </a:pPr>
            <a:fld id="{7B8EA862-7DD5-4A06-BDE1-DB7EC5FAA60C}" type="slidenum">
              <a:rPr lang="ar-SA" smtClean="0"/>
              <a:pPr>
                <a:defRPr/>
              </a:pPr>
              <a:t>29</a:t>
            </a:fld>
            <a:endParaRPr lang="en-US" dirty="0"/>
          </a:p>
        </p:txBody>
      </p:sp>
      <p:sp>
        <p:nvSpPr>
          <p:cNvPr id="2" name="Rectangle 1"/>
          <p:cNvSpPr/>
          <p:nvPr/>
        </p:nvSpPr>
        <p:spPr>
          <a:xfrm>
            <a:off x="8002232" y="548680"/>
            <a:ext cx="1127232" cy="646331"/>
          </a:xfrm>
          <a:prstGeom prst="rect">
            <a:avLst/>
          </a:prstGeom>
        </p:spPr>
        <p:txBody>
          <a:bodyPr wrap="none">
            <a:spAutoFit/>
          </a:bodyPr>
          <a:lstStyle/>
          <a:p>
            <a:r>
              <a:rPr lang="ar-SA" sz="3600" b="1" u="sng" dirty="0" smtClean="0">
                <a:solidFill>
                  <a:srgbClr val="FF0000"/>
                </a:solidFill>
                <a:effectLst>
                  <a:outerShdw blurRad="38100" dist="38100" dir="2700000" algn="tl">
                    <a:srgbClr val="000000">
                      <a:alpha val="43137"/>
                    </a:srgbClr>
                  </a:outerShdw>
                </a:effectLst>
              </a:rPr>
              <a:t>مثال:</a:t>
            </a:r>
            <a:r>
              <a:rPr lang="ar-EG" sz="3600" b="1" u="sng" dirty="0" smtClean="0">
                <a:solidFill>
                  <a:srgbClr val="FF0000"/>
                </a:solidFill>
                <a:effectLst>
                  <a:outerShdw blurRad="38100" dist="38100" dir="2700000" algn="tl">
                    <a:srgbClr val="000000">
                      <a:alpha val="43137"/>
                    </a:srgbClr>
                  </a:outerShdw>
                </a:effectLst>
              </a:rPr>
              <a:t>-</a:t>
            </a:r>
            <a:endParaRPr lang="ar-SA" sz="3600" b="1" u="sng" dirty="0">
              <a:solidFill>
                <a:srgbClr val="FF0000"/>
              </a:solidFill>
              <a:effectLst>
                <a:outerShdw blurRad="38100" dist="38100" dir="2700000" algn="tl">
                  <a:srgbClr val="000000">
                    <a:alpha val="43137"/>
                  </a:srgbClr>
                </a:outerShdw>
              </a:effectLst>
            </a:endParaRPr>
          </a:p>
        </p:txBody>
      </p:sp>
      <p:sp>
        <p:nvSpPr>
          <p:cNvPr id="3" name="Rectangle 2"/>
          <p:cNvSpPr/>
          <p:nvPr/>
        </p:nvSpPr>
        <p:spPr>
          <a:xfrm>
            <a:off x="920552" y="3068960"/>
            <a:ext cx="8424936" cy="3170099"/>
          </a:xfrm>
          <a:prstGeom prst="rect">
            <a:avLst/>
          </a:prstGeom>
        </p:spPr>
        <p:txBody>
          <a:bodyPr wrap="square">
            <a:spAutoFit/>
          </a:bodyPr>
          <a:lstStyle/>
          <a:p>
            <a:r>
              <a:rPr lang="ar-SA" sz="2000" b="1" u="sng" dirty="0">
                <a:solidFill>
                  <a:schemeClr val="accent1">
                    <a:lumMod val="50000"/>
                  </a:schemeClr>
                </a:solidFill>
                <a:effectLst>
                  <a:outerShdw blurRad="38100" dist="38100" dir="2700000" algn="tl">
                    <a:srgbClr val="000000">
                      <a:alpha val="43137"/>
                    </a:srgbClr>
                  </a:outerShdw>
                </a:effectLst>
              </a:rPr>
              <a:t>الحل:</a:t>
            </a:r>
          </a:p>
          <a:p>
            <a:r>
              <a:rPr lang="ar-SA" sz="2000" dirty="0">
                <a:solidFill>
                  <a:schemeClr val="accent1">
                    <a:lumMod val="50000"/>
                  </a:schemeClr>
                </a:solidFill>
              </a:rPr>
              <a:t>نفرض أن</a:t>
            </a:r>
          </a:p>
          <a:p>
            <a:pPr algn="l"/>
            <a:r>
              <a:rPr lang="en-US" sz="2000" dirty="0">
                <a:solidFill>
                  <a:schemeClr val="accent1">
                    <a:lumMod val="50000"/>
                  </a:schemeClr>
                </a:solidFill>
              </a:rPr>
              <a:t>A1</a:t>
            </a:r>
            <a:r>
              <a:rPr lang="ar-SA" sz="2000" dirty="0">
                <a:solidFill>
                  <a:schemeClr val="accent1">
                    <a:lumMod val="50000"/>
                  </a:schemeClr>
                </a:solidFill>
              </a:rPr>
              <a:t>={إنتاج الآلة الأولى} </a:t>
            </a:r>
            <a:r>
              <a:rPr lang="en-US" sz="2000" dirty="0">
                <a:solidFill>
                  <a:schemeClr val="accent1">
                    <a:lumMod val="50000"/>
                  </a:schemeClr>
                </a:solidFill>
              </a:rPr>
              <a:t>  </a:t>
            </a:r>
            <a:r>
              <a:rPr lang="ar-SA" sz="2000" dirty="0">
                <a:solidFill>
                  <a:schemeClr val="accent1">
                    <a:lumMod val="50000"/>
                  </a:schemeClr>
                </a:solidFill>
              </a:rPr>
              <a:t>                       </a:t>
            </a:r>
            <a:r>
              <a:rPr lang="en-US" sz="2000" dirty="0">
                <a:solidFill>
                  <a:schemeClr val="accent1">
                    <a:lumMod val="50000"/>
                  </a:schemeClr>
                </a:solidFill>
              </a:rPr>
              <a:t>P(A1)=0.2</a:t>
            </a:r>
          </a:p>
          <a:p>
            <a:pPr algn="l"/>
            <a:r>
              <a:rPr lang="en-US" sz="2000" dirty="0">
                <a:solidFill>
                  <a:schemeClr val="accent1">
                    <a:lumMod val="50000"/>
                  </a:schemeClr>
                </a:solidFill>
              </a:rPr>
              <a:t>A2</a:t>
            </a:r>
            <a:r>
              <a:rPr lang="ar-SA" sz="2000" dirty="0">
                <a:solidFill>
                  <a:schemeClr val="accent1">
                    <a:lumMod val="50000"/>
                  </a:schemeClr>
                </a:solidFill>
              </a:rPr>
              <a:t>={إنتاج الآلة الثانية}                         </a:t>
            </a:r>
            <a:r>
              <a:rPr lang="en-US" sz="2000" dirty="0">
                <a:solidFill>
                  <a:schemeClr val="accent1">
                    <a:lumMod val="50000"/>
                  </a:schemeClr>
                </a:solidFill>
              </a:rPr>
              <a:t>P(A2)=0.35</a:t>
            </a:r>
            <a:endParaRPr lang="ar-SA" sz="2000" dirty="0">
              <a:solidFill>
                <a:schemeClr val="accent1">
                  <a:lumMod val="50000"/>
                </a:schemeClr>
              </a:solidFill>
            </a:endParaRPr>
          </a:p>
          <a:p>
            <a:pPr algn="l"/>
            <a:r>
              <a:rPr lang="en-US" sz="2000" dirty="0">
                <a:solidFill>
                  <a:schemeClr val="accent1">
                    <a:lumMod val="50000"/>
                  </a:schemeClr>
                </a:solidFill>
              </a:rPr>
              <a:t>A3</a:t>
            </a:r>
            <a:r>
              <a:rPr lang="ar-SA" sz="2000" dirty="0">
                <a:solidFill>
                  <a:schemeClr val="accent1">
                    <a:lumMod val="50000"/>
                  </a:schemeClr>
                </a:solidFill>
              </a:rPr>
              <a:t>={إنتاج الآلة الثالثة}                         </a:t>
            </a:r>
            <a:r>
              <a:rPr lang="en-US" sz="2000" dirty="0">
                <a:solidFill>
                  <a:schemeClr val="accent1">
                    <a:lumMod val="50000"/>
                  </a:schemeClr>
                </a:solidFill>
              </a:rPr>
              <a:t>P(A3)=0.45</a:t>
            </a:r>
            <a:endParaRPr lang="en-US" sz="2000" b="1" dirty="0">
              <a:solidFill>
                <a:schemeClr val="accent1">
                  <a:lumMod val="50000"/>
                </a:schemeClr>
              </a:solidFill>
            </a:endParaRPr>
          </a:p>
          <a:p>
            <a:r>
              <a:rPr lang="en-US" sz="2000" dirty="0">
                <a:solidFill>
                  <a:schemeClr val="accent1">
                    <a:lumMod val="50000"/>
                  </a:schemeClr>
                </a:solidFill>
              </a:rPr>
              <a:t>} =B </a:t>
            </a:r>
            <a:r>
              <a:rPr lang="ar-SA" sz="2000" dirty="0">
                <a:solidFill>
                  <a:schemeClr val="accent1">
                    <a:lumMod val="50000"/>
                  </a:schemeClr>
                </a:solidFill>
              </a:rPr>
              <a:t>إنتاج سلعة معينة</a:t>
            </a:r>
            <a:r>
              <a:rPr lang="en-US" sz="2000" dirty="0">
                <a:solidFill>
                  <a:schemeClr val="accent1">
                    <a:lumMod val="50000"/>
                  </a:schemeClr>
                </a:solidFill>
              </a:rPr>
              <a:t>{</a:t>
            </a:r>
            <a:endParaRPr lang="ar-SA" sz="2000" dirty="0">
              <a:solidFill>
                <a:schemeClr val="accent1">
                  <a:lumMod val="50000"/>
                </a:schemeClr>
              </a:solidFill>
            </a:endParaRPr>
          </a:p>
          <a:p>
            <a:r>
              <a:rPr lang="ar-SA" sz="2000" b="1" dirty="0" smtClean="0">
                <a:solidFill>
                  <a:schemeClr val="accent1">
                    <a:lumMod val="50000"/>
                  </a:schemeClr>
                </a:solidFill>
              </a:rPr>
              <a:t>فيكون </a:t>
            </a:r>
            <a:r>
              <a:rPr lang="ar-SA" sz="2000" b="1" dirty="0">
                <a:solidFill>
                  <a:schemeClr val="accent1">
                    <a:lumMod val="50000"/>
                  </a:schemeClr>
                </a:solidFill>
              </a:rPr>
              <a:t>بالتالي:</a:t>
            </a:r>
          </a:p>
          <a:p>
            <a:pPr algn="l" rtl="0"/>
            <a:r>
              <a:rPr lang="en-US" sz="2000" dirty="0">
                <a:solidFill>
                  <a:schemeClr val="accent1">
                    <a:lumMod val="50000"/>
                  </a:schemeClr>
                </a:solidFill>
              </a:rPr>
              <a:t>P(B│A1)=0.02</a:t>
            </a:r>
          </a:p>
          <a:p>
            <a:pPr algn="l" rtl="0"/>
            <a:r>
              <a:rPr lang="en-US" sz="2000" dirty="0">
                <a:solidFill>
                  <a:schemeClr val="accent1">
                    <a:lumMod val="50000"/>
                  </a:schemeClr>
                </a:solidFill>
              </a:rPr>
              <a:t>P(B│A2)=0.025</a:t>
            </a:r>
            <a:r>
              <a:rPr lang="ar-SA" sz="2000" dirty="0">
                <a:solidFill>
                  <a:schemeClr val="accent1">
                    <a:lumMod val="50000"/>
                  </a:schemeClr>
                </a:solidFill>
              </a:rPr>
              <a:t>                                              </a:t>
            </a:r>
            <a:endParaRPr lang="en-US" sz="2000" dirty="0">
              <a:solidFill>
                <a:schemeClr val="accent1">
                  <a:lumMod val="50000"/>
                </a:schemeClr>
              </a:solidFill>
            </a:endParaRPr>
          </a:p>
          <a:p>
            <a:pPr algn="l" rtl="0"/>
            <a:r>
              <a:rPr lang="en-US" sz="2000" dirty="0">
                <a:solidFill>
                  <a:schemeClr val="accent1">
                    <a:lumMod val="50000"/>
                  </a:schemeClr>
                </a:solidFill>
              </a:rPr>
              <a:t>P(B│A3)=0.03</a:t>
            </a:r>
            <a:r>
              <a:rPr lang="ar-SA" sz="2000" dirty="0">
                <a:solidFill>
                  <a:schemeClr val="accent1">
                    <a:lumMod val="50000"/>
                  </a:schemeClr>
                </a:solidFill>
              </a:rPr>
              <a:t>                                                </a:t>
            </a:r>
            <a:endParaRPr lang="en-US" sz="2000" dirty="0">
              <a:solidFill>
                <a:schemeClr val="accent1">
                  <a:lumMod val="50000"/>
                </a:schemeClr>
              </a:solidFill>
            </a:endParaRPr>
          </a:p>
        </p:txBody>
      </p:sp>
    </p:spTree>
  </p:cSld>
  <p:clrMapOvr>
    <a:masterClrMapping/>
  </p:clrMapOvr>
  <p:transition spd="slow"/>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ChangeArrowheads="1"/>
          </p:cNvSpPr>
          <p:nvPr/>
        </p:nvSpPr>
        <p:spPr bwMode="auto">
          <a:xfrm>
            <a:off x="0" y="-184150"/>
            <a:ext cx="184150" cy="368300"/>
          </a:xfrm>
          <a:prstGeom prst="rect">
            <a:avLst/>
          </a:prstGeom>
          <a:noFill/>
          <a:ln w="9525">
            <a:noFill/>
            <a:miter lim="800000"/>
            <a:headEnd/>
            <a:tailEnd/>
          </a:ln>
        </p:spPr>
        <p:txBody>
          <a:bodyPr wrap="none" anchor="ctr">
            <a:spAutoFit/>
          </a:bodyPr>
          <a:lstStyle/>
          <a:p>
            <a:endParaRPr lang="ar-SA"/>
          </a:p>
        </p:txBody>
      </p:sp>
      <p:sp>
        <p:nvSpPr>
          <p:cNvPr id="71683" name="Rectangle 9"/>
          <p:cNvSpPr>
            <a:spLocks noChangeArrowheads="1"/>
          </p:cNvSpPr>
          <p:nvPr/>
        </p:nvSpPr>
        <p:spPr bwMode="auto">
          <a:xfrm>
            <a:off x="0" y="3049588"/>
            <a:ext cx="184150" cy="368300"/>
          </a:xfrm>
          <a:prstGeom prst="rect">
            <a:avLst/>
          </a:prstGeom>
          <a:noFill/>
          <a:ln w="9525">
            <a:noFill/>
            <a:miter lim="800000"/>
            <a:headEnd/>
            <a:tailEnd/>
          </a:ln>
        </p:spPr>
        <p:txBody>
          <a:bodyPr wrap="none" anchor="ctr">
            <a:spAutoFit/>
          </a:bodyPr>
          <a:lstStyle/>
          <a:p>
            <a:endParaRPr lang="ar-SA"/>
          </a:p>
        </p:txBody>
      </p:sp>
      <p:sp>
        <p:nvSpPr>
          <p:cNvPr id="71684" name="Rectangle 15"/>
          <p:cNvSpPr>
            <a:spLocks noChangeArrowheads="1"/>
          </p:cNvSpPr>
          <p:nvPr/>
        </p:nvSpPr>
        <p:spPr bwMode="auto">
          <a:xfrm>
            <a:off x="0" y="3182938"/>
            <a:ext cx="184150" cy="368300"/>
          </a:xfrm>
          <a:prstGeom prst="rect">
            <a:avLst/>
          </a:prstGeom>
          <a:noFill/>
          <a:ln w="9525" algn="ctr">
            <a:noFill/>
            <a:miter lim="800000"/>
            <a:headEnd/>
            <a:tailEnd/>
          </a:ln>
        </p:spPr>
        <p:txBody>
          <a:bodyPr wrap="none" anchor="ctr">
            <a:spAutoFit/>
          </a:bodyPr>
          <a:lstStyle/>
          <a:p>
            <a:endParaRPr lang="ar-SA"/>
          </a:p>
        </p:txBody>
      </p:sp>
      <p:sp>
        <p:nvSpPr>
          <p:cNvPr id="71685" name="Text Box 5"/>
          <p:cNvSpPr txBox="1">
            <a:spLocks noChangeArrowheads="1"/>
          </p:cNvSpPr>
          <p:nvPr/>
        </p:nvSpPr>
        <p:spPr bwMode="auto">
          <a:xfrm>
            <a:off x="685800" y="1447800"/>
            <a:ext cx="8585200" cy="3046413"/>
          </a:xfrm>
          <a:prstGeom prst="rect">
            <a:avLst/>
          </a:prstGeom>
          <a:noFill/>
          <a:ln w="9525">
            <a:noFill/>
            <a:miter lim="800000"/>
            <a:headEnd/>
            <a:tailEnd/>
          </a:ln>
        </p:spPr>
        <p:txBody>
          <a:bodyPr>
            <a:spAutoFit/>
          </a:bodyPr>
          <a:lstStyle/>
          <a:p>
            <a:pPr algn="r" rtl="1"/>
            <a:r>
              <a:rPr lang="ar-SA" sz="2400" dirty="0" smtClean="0">
                <a:solidFill>
                  <a:srgbClr val="FF3300"/>
                </a:solidFill>
              </a:rPr>
              <a:t>تكون </a:t>
            </a:r>
            <a:r>
              <a:rPr lang="ar-SA" sz="2400" dirty="0">
                <a:solidFill>
                  <a:srgbClr val="FF3300"/>
                </a:solidFill>
              </a:rPr>
              <a:t>السلعة من إنتاج الآلة الأولى إذا علم - بشرط - أنها معيبة هو:</a:t>
            </a:r>
          </a:p>
          <a:p>
            <a:pPr algn="r" rtl="1"/>
            <a:endParaRPr lang="ar-SA" b="1" dirty="0"/>
          </a:p>
          <a:p>
            <a:pPr algn="r" rtl="1"/>
            <a:endParaRPr lang="ar-SA" b="1" dirty="0"/>
          </a:p>
          <a:p>
            <a:pPr algn="r" rtl="1"/>
            <a:endParaRPr lang="ar-SA" b="1" dirty="0"/>
          </a:p>
          <a:p>
            <a:pPr algn="r" rtl="1"/>
            <a:endParaRPr lang="ar-SA" b="1" dirty="0"/>
          </a:p>
          <a:p>
            <a:pPr algn="r" rtl="1"/>
            <a:endParaRPr lang="ar-SA" b="1" dirty="0"/>
          </a:p>
          <a:p>
            <a:pPr algn="r" rtl="1"/>
            <a:endParaRPr lang="ar-SA" b="1" dirty="0"/>
          </a:p>
          <a:p>
            <a:pPr algn="r" rtl="1"/>
            <a:r>
              <a:rPr lang="ar-SA" sz="2400" dirty="0">
                <a:solidFill>
                  <a:srgbClr val="FF3300"/>
                </a:solidFill>
              </a:rPr>
              <a:t>واحتمال أن تكون السلعة من إنتاج الآلة الثانية إذا علم - بشرط - أنها معيبة هو:</a:t>
            </a:r>
          </a:p>
          <a:p>
            <a:pPr algn="r" rtl="1"/>
            <a:endParaRPr lang="ar-SA" b="1" dirty="0"/>
          </a:p>
          <a:p>
            <a:pPr algn="r" rtl="1"/>
            <a:endParaRPr lang="ar-SA" b="1" dirty="0"/>
          </a:p>
        </p:txBody>
      </p:sp>
      <p:graphicFrame>
        <p:nvGraphicFramePr>
          <p:cNvPr id="71686" name="Object 17"/>
          <p:cNvGraphicFramePr>
            <a:graphicFrameLocks noChangeAspect="1"/>
          </p:cNvGraphicFramePr>
          <p:nvPr/>
        </p:nvGraphicFramePr>
        <p:xfrm>
          <a:off x="1143000" y="2286000"/>
          <a:ext cx="7924800" cy="1085850"/>
        </p:xfrm>
        <a:graphic>
          <a:graphicData uri="http://schemas.openxmlformats.org/presentationml/2006/ole">
            <p:oleObj spid="_x0000_s25638" name="Equation" r:id="rId3" imgW="4889500" imgH="647700" progId="Equation.3">
              <p:embed/>
            </p:oleObj>
          </a:graphicData>
        </a:graphic>
      </p:graphicFrame>
      <p:graphicFrame>
        <p:nvGraphicFramePr>
          <p:cNvPr id="71687" name="Object 3"/>
          <p:cNvGraphicFramePr>
            <a:graphicFrameLocks noChangeAspect="1"/>
          </p:cNvGraphicFramePr>
          <p:nvPr/>
        </p:nvGraphicFramePr>
        <p:xfrm>
          <a:off x="990600" y="4419600"/>
          <a:ext cx="7947025" cy="1085850"/>
        </p:xfrm>
        <a:graphic>
          <a:graphicData uri="http://schemas.openxmlformats.org/presentationml/2006/ole">
            <p:oleObj spid="_x0000_s25639" name="Equation" r:id="rId4" imgW="4902200" imgH="647700" progId="Equation.3">
              <p:embed/>
            </p:oleObj>
          </a:graphicData>
        </a:graphic>
      </p:graphicFrame>
      <p:sp>
        <p:nvSpPr>
          <p:cNvPr id="8" name="Slide Number Placeholder 7"/>
          <p:cNvSpPr>
            <a:spLocks noGrp="1"/>
          </p:cNvSpPr>
          <p:nvPr>
            <p:ph type="sldNum" sz="quarter" idx="10"/>
          </p:nvPr>
        </p:nvSpPr>
        <p:spPr/>
        <p:txBody>
          <a:bodyPr/>
          <a:lstStyle/>
          <a:p>
            <a:pPr>
              <a:defRPr/>
            </a:pPr>
            <a:fld id="{7B8EA862-7DD5-4A06-BDE1-DB7EC5FAA60C}" type="slidenum">
              <a:rPr lang="ar-SA" smtClean="0"/>
              <a:pPr>
                <a:defRPr/>
              </a:pPr>
              <a:t>30</a:t>
            </a:fld>
            <a:endParaRPr lang="en-US" dirty="0"/>
          </a:p>
        </p:txBody>
      </p:sp>
      <p:sp>
        <p:nvSpPr>
          <p:cNvPr id="2" name="Rectangle 1"/>
          <p:cNvSpPr/>
          <p:nvPr/>
        </p:nvSpPr>
        <p:spPr>
          <a:xfrm>
            <a:off x="4320480" y="620688"/>
            <a:ext cx="4953000" cy="584775"/>
          </a:xfrm>
          <a:prstGeom prst="rect">
            <a:avLst/>
          </a:prstGeom>
        </p:spPr>
        <p:txBody>
          <a:bodyPr>
            <a:spAutoFit/>
          </a:bodyPr>
          <a:lstStyle/>
          <a:p>
            <a:r>
              <a:rPr lang="ar-EG" sz="3200" b="1" u="sng" dirty="0" smtClean="0">
                <a:solidFill>
                  <a:srgbClr val="FF0000"/>
                </a:solidFill>
                <a:effectLst>
                  <a:outerShdw blurRad="38100" dist="38100" dir="2700000" algn="tl">
                    <a:srgbClr val="000000">
                      <a:alpha val="43137"/>
                    </a:srgbClr>
                  </a:outerShdw>
                </a:effectLst>
              </a:rPr>
              <a:t>تابع </a:t>
            </a:r>
            <a:r>
              <a:rPr lang="ar-SA" sz="3200" b="1" u="sng" dirty="0" smtClean="0">
                <a:solidFill>
                  <a:srgbClr val="FF0000"/>
                </a:solidFill>
                <a:effectLst>
                  <a:outerShdw blurRad="38100" dist="38100" dir="2700000" algn="tl">
                    <a:srgbClr val="000000">
                      <a:alpha val="43137"/>
                    </a:srgbClr>
                  </a:outerShdw>
                </a:effectLst>
              </a:rPr>
              <a:t>الحل:</a:t>
            </a:r>
            <a:r>
              <a:rPr lang="ar-EG" sz="3200" b="1" u="sng" dirty="0" smtClean="0">
                <a:solidFill>
                  <a:srgbClr val="FF0000"/>
                </a:solidFill>
                <a:effectLst>
                  <a:outerShdw blurRad="38100" dist="38100" dir="2700000" algn="tl">
                    <a:srgbClr val="000000">
                      <a:alpha val="43137"/>
                    </a:srgbClr>
                  </a:outerShdw>
                </a:effectLst>
              </a:rPr>
              <a:t>-</a:t>
            </a:r>
            <a:r>
              <a:rPr lang="ar-SA" sz="3200" b="1" u="sng" dirty="0" smtClean="0">
                <a:effectLst>
                  <a:outerShdw blurRad="38100" dist="38100" dir="2700000" algn="tl">
                    <a:srgbClr val="000000">
                      <a:alpha val="43137"/>
                    </a:srgbClr>
                  </a:outerShdw>
                </a:effectLst>
              </a:rPr>
              <a:t> </a:t>
            </a:r>
            <a:endParaRPr lang="en-US" sz="3200" b="1" u="sng" dirty="0">
              <a:effectLst>
                <a:outerShdw blurRad="38100" dist="38100" dir="2700000" algn="tl">
                  <a:srgbClr val="000000">
                    <a:alpha val="43137"/>
                  </a:srgbClr>
                </a:outerShdw>
              </a:effectLst>
            </a:endParaRPr>
          </a:p>
        </p:txBody>
      </p:sp>
    </p:spTree>
  </p:cSld>
  <p:clrMapOvr>
    <a:masterClrMapping/>
  </p:clrMapOvr>
  <p:transition spd="slow"/>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ChangeArrowheads="1"/>
          </p:cNvSpPr>
          <p:nvPr/>
        </p:nvSpPr>
        <p:spPr bwMode="auto">
          <a:xfrm>
            <a:off x="0" y="-184150"/>
            <a:ext cx="184150" cy="368300"/>
          </a:xfrm>
          <a:prstGeom prst="rect">
            <a:avLst/>
          </a:prstGeom>
          <a:noFill/>
          <a:ln w="9525">
            <a:noFill/>
            <a:miter lim="800000"/>
            <a:headEnd/>
            <a:tailEnd/>
          </a:ln>
        </p:spPr>
        <p:txBody>
          <a:bodyPr wrap="none" anchor="ctr">
            <a:spAutoFit/>
          </a:bodyPr>
          <a:lstStyle/>
          <a:p>
            <a:endParaRPr lang="ar-SA"/>
          </a:p>
        </p:txBody>
      </p:sp>
      <p:sp>
        <p:nvSpPr>
          <p:cNvPr id="72707" name="Rectangle 9"/>
          <p:cNvSpPr>
            <a:spLocks noChangeArrowheads="1"/>
          </p:cNvSpPr>
          <p:nvPr/>
        </p:nvSpPr>
        <p:spPr bwMode="auto">
          <a:xfrm>
            <a:off x="0" y="3049588"/>
            <a:ext cx="184150" cy="368300"/>
          </a:xfrm>
          <a:prstGeom prst="rect">
            <a:avLst/>
          </a:prstGeom>
          <a:noFill/>
          <a:ln w="9525">
            <a:noFill/>
            <a:miter lim="800000"/>
            <a:headEnd/>
            <a:tailEnd/>
          </a:ln>
        </p:spPr>
        <p:txBody>
          <a:bodyPr wrap="none" anchor="ctr">
            <a:spAutoFit/>
          </a:bodyPr>
          <a:lstStyle/>
          <a:p>
            <a:endParaRPr lang="ar-SA"/>
          </a:p>
        </p:txBody>
      </p:sp>
      <p:sp>
        <p:nvSpPr>
          <p:cNvPr id="72708" name="Rectangle 15"/>
          <p:cNvSpPr>
            <a:spLocks noChangeArrowheads="1"/>
          </p:cNvSpPr>
          <p:nvPr/>
        </p:nvSpPr>
        <p:spPr bwMode="auto">
          <a:xfrm>
            <a:off x="0" y="3182938"/>
            <a:ext cx="184150" cy="368300"/>
          </a:xfrm>
          <a:prstGeom prst="rect">
            <a:avLst/>
          </a:prstGeom>
          <a:noFill/>
          <a:ln w="9525" algn="ctr">
            <a:noFill/>
            <a:miter lim="800000"/>
            <a:headEnd/>
            <a:tailEnd/>
          </a:ln>
        </p:spPr>
        <p:txBody>
          <a:bodyPr wrap="none" anchor="ctr">
            <a:spAutoFit/>
          </a:bodyPr>
          <a:lstStyle/>
          <a:p>
            <a:endParaRPr lang="ar-SA"/>
          </a:p>
        </p:txBody>
      </p:sp>
      <p:sp>
        <p:nvSpPr>
          <p:cNvPr id="72709" name="Text Box 5"/>
          <p:cNvSpPr txBox="1">
            <a:spLocks noChangeArrowheads="1"/>
          </p:cNvSpPr>
          <p:nvPr/>
        </p:nvSpPr>
        <p:spPr bwMode="auto">
          <a:xfrm>
            <a:off x="685800" y="1371600"/>
            <a:ext cx="8585200" cy="4339650"/>
          </a:xfrm>
          <a:prstGeom prst="rect">
            <a:avLst/>
          </a:prstGeom>
          <a:noFill/>
          <a:ln w="9525">
            <a:noFill/>
            <a:miter lim="800000"/>
            <a:headEnd/>
            <a:tailEnd/>
          </a:ln>
        </p:spPr>
        <p:txBody>
          <a:bodyPr>
            <a:spAutoFit/>
          </a:bodyPr>
          <a:lstStyle/>
          <a:p>
            <a:pPr algn="just" rtl="1"/>
            <a:r>
              <a:rPr lang="ar-SA" b="1" dirty="0" smtClean="0"/>
              <a:t>مستشفى </a:t>
            </a:r>
            <a:r>
              <a:rPr lang="ar-SA" b="1" dirty="0"/>
              <a:t>به أربعة أقسام، نسب عمال النظافة في </a:t>
            </a:r>
            <a:r>
              <a:rPr lang="ar-SA" b="1" dirty="0" smtClean="0"/>
              <a:t>ه</a:t>
            </a:r>
            <a:r>
              <a:rPr lang="ar-EG" b="1" dirty="0" smtClean="0"/>
              <a:t>ذ</a:t>
            </a:r>
            <a:r>
              <a:rPr lang="ar-SA" b="1" dirty="0" smtClean="0"/>
              <a:t>ه </a:t>
            </a:r>
            <a:r>
              <a:rPr lang="ar-SA" b="1" dirty="0"/>
              <a:t>الأقسام هي 30% ، 40% ، 20% ، 10% على التوالي، </a:t>
            </a:r>
            <a:r>
              <a:rPr lang="ar-SA" b="1" dirty="0" smtClean="0"/>
              <a:t>إ</a:t>
            </a:r>
            <a:r>
              <a:rPr lang="ar-EG" b="1" dirty="0" smtClean="0"/>
              <a:t>ذ</a:t>
            </a:r>
            <a:r>
              <a:rPr lang="ar-SA" b="1" dirty="0" smtClean="0"/>
              <a:t>ا </a:t>
            </a:r>
            <a:r>
              <a:rPr lang="ar-SA" b="1" dirty="0"/>
              <a:t>كانت نسب العمال المدخنين </a:t>
            </a:r>
            <a:r>
              <a:rPr lang="ar-SA" b="1" dirty="0" smtClean="0"/>
              <a:t>به</a:t>
            </a:r>
            <a:r>
              <a:rPr lang="ar-EG" b="1" dirty="0" smtClean="0"/>
              <a:t>ذ</a:t>
            </a:r>
            <a:r>
              <a:rPr lang="ar-SA" b="1" dirty="0" smtClean="0"/>
              <a:t>ه </a:t>
            </a:r>
            <a:r>
              <a:rPr lang="ar-SA" b="1" dirty="0"/>
              <a:t>الأقسام هي 15% ، 18% ، 12% ، 9% على التوالي، </a:t>
            </a:r>
            <a:r>
              <a:rPr lang="ar-SA" b="1" dirty="0" smtClean="0"/>
              <a:t>اختير </a:t>
            </a:r>
            <a:r>
              <a:rPr lang="ar-SA" b="1" dirty="0"/>
              <a:t>عامل عشوائيا فوجد أنه مدخن ، احسب الاحتمالات التالية:</a:t>
            </a:r>
          </a:p>
          <a:p>
            <a:pPr algn="just" rtl="1"/>
            <a:r>
              <a:rPr lang="ar-SA" b="1" dirty="0"/>
              <a:t>1- أن يكون العامل من القسم الأول؟</a:t>
            </a:r>
          </a:p>
          <a:p>
            <a:pPr algn="just" rtl="1"/>
            <a:r>
              <a:rPr lang="ar-SA" b="1" dirty="0"/>
              <a:t>2- أن يكون العامل من القسم الثاني؟</a:t>
            </a:r>
          </a:p>
          <a:p>
            <a:pPr algn="just" rtl="1"/>
            <a:r>
              <a:rPr lang="ar-SA" b="1" dirty="0"/>
              <a:t>3- أن لا يكون العامل من القسم الأول؟</a:t>
            </a:r>
          </a:p>
          <a:p>
            <a:pPr algn="just" rtl="1"/>
            <a:endParaRPr lang="ar-SA" dirty="0"/>
          </a:p>
          <a:p>
            <a:pPr algn="just" rtl="1"/>
            <a:r>
              <a:rPr lang="ar-SA" b="1" dirty="0">
                <a:solidFill>
                  <a:srgbClr val="FF0000"/>
                </a:solidFill>
              </a:rPr>
              <a:t>الحل:</a:t>
            </a:r>
          </a:p>
          <a:p>
            <a:pPr algn="just" rtl="1"/>
            <a:r>
              <a:rPr lang="ar-SA" dirty="0"/>
              <a:t>نفرض أن</a:t>
            </a:r>
          </a:p>
          <a:p>
            <a:pPr algn="just" rtl="1"/>
            <a:r>
              <a:rPr lang="en-US" dirty="0"/>
              <a:t>A</a:t>
            </a:r>
            <a:r>
              <a:rPr lang="en-US" sz="1400" dirty="0"/>
              <a:t>1</a:t>
            </a:r>
            <a:r>
              <a:rPr lang="ar-SA" dirty="0"/>
              <a:t>={أن يكون العامل من القسم الأول}              </a:t>
            </a:r>
            <a:r>
              <a:rPr lang="en-US" dirty="0"/>
              <a:t>P(A1)=0.3                   P(B│A1)=0.15</a:t>
            </a:r>
          </a:p>
          <a:p>
            <a:pPr algn="just" rtl="1"/>
            <a:endParaRPr lang="en-US" sz="800" dirty="0"/>
          </a:p>
          <a:p>
            <a:pPr algn="just" rtl="1"/>
            <a:r>
              <a:rPr lang="en-US" dirty="0"/>
              <a:t>A</a:t>
            </a:r>
            <a:r>
              <a:rPr lang="en-US" sz="1400" dirty="0"/>
              <a:t>2</a:t>
            </a:r>
            <a:r>
              <a:rPr lang="ar-SA" dirty="0"/>
              <a:t>={أن يكون العامل من القسم الثاني} </a:t>
            </a:r>
            <a:r>
              <a:rPr lang="en-US" dirty="0"/>
              <a:t>P(B│A2)=0.18             </a:t>
            </a:r>
            <a:r>
              <a:rPr lang="ar-SA" dirty="0"/>
              <a:t>                   </a:t>
            </a:r>
            <a:r>
              <a:rPr lang="en-US" dirty="0"/>
              <a:t> P(A2)=0.4</a:t>
            </a:r>
          </a:p>
          <a:p>
            <a:pPr algn="just" rtl="1"/>
            <a:r>
              <a:rPr lang="en-US" sz="800" dirty="0"/>
              <a:t>              </a:t>
            </a:r>
            <a:endParaRPr lang="ar-SA" sz="800" dirty="0"/>
          </a:p>
          <a:p>
            <a:pPr algn="just" rtl="1"/>
            <a:r>
              <a:rPr lang="en-US" dirty="0"/>
              <a:t>A</a:t>
            </a:r>
            <a:r>
              <a:rPr lang="en-US" sz="1400" dirty="0"/>
              <a:t>3</a:t>
            </a:r>
            <a:r>
              <a:rPr lang="ar-SA" dirty="0"/>
              <a:t>={أن يكون العامل من القسم الثالث}              </a:t>
            </a:r>
            <a:r>
              <a:rPr lang="en-US" dirty="0"/>
              <a:t>P(B│A3)=0.12</a:t>
            </a:r>
            <a:r>
              <a:rPr lang="ar-SA" dirty="0"/>
              <a:t>                   </a:t>
            </a:r>
            <a:r>
              <a:rPr lang="en-US" dirty="0"/>
              <a:t>P(A3)=0.2</a:t>
            </a:r>
            <a:endParaRPr lang="ar-SA" dirty="0"/>
          </a:p>
          <a:p>
            <a:pPr algn="just" rtl="1"/>
            <a:endParaRPr lang="ar-SA" sz="800" dirty="0"/>
          </a:p>
          <a:p>
            <a:pPr algn="just" rtl="1"/>
            <a:r>
              <a:rPr lang="en-US" dirty="0"/>
              <a:t>A</a:t>
            </a:r>
            <a:r>
              <a:rPr lang="en-US" sz="1400" dirty="0"/>
              <a:t>4</a:t>
            </a:r>
            <a:r>
              <a:rPr lang="ar-SA" dirty="0"/>
              <a:t>={أن يكون العامل من القسم الرابع}              </a:t>
            </a:r>
            <a:r>
              <a:rPr lang="en-US" dirty="0"/>
              <a:t>P(B│A4)=0.09</a:t>
            </a:r>
            <a:r>
              <a:rPr lang="ar-SA" dirty="0"/>
              <a:t>                   </a:t>
            </a:r>
            <a:r>
              <a:rPr lang="en-US" dirty="0"/>
              <a:t>P(A4)=0.1</a:t>
            </a:r>
            <a:endParaRPr lang="ar-SA" dirty="0"/>
          </a:p>
          <a:p>
            <a:pPr algn="just" rtl="1"/>
            <a:endParaRPr lang="ar-SA" b="1" dirty="0"/>
          </a:p>
        </p:txBody>
      </p:sp>
      <p:sp>
        <p:nvSpPr>
          <p:cNvPr id="6" name="Slide Number Placeholder 5"/>
          <p:cNvSpPr>
            <a:spLocks noGrp="1"/>
          </p:cNvSpPr>
          <p:nvPr>
            <p:ph type="sldNum" sz="quarter" idx="10"/>
          </p:nvPr>
        </p:nvSpPr>
        <p:spPr/>
        <p:txBody>
          <a:bodyPr/>
          <a:lstStyle/>
          <a:p>
            <a:pPr>
              <a:defRPr/>
            </a:pPr>
            <a:fld id="{7B8EA862-7DD5-4A06-BDE1-DB7EC5FAA60C}" type="slidenum">
              <a:rPr lang="ar-SA" smtClean="0"/>
              <a:pPr>
                <a:defRPr/>
              </a:pPr>
              <a:t>31</a:t>
            </a:fld>
            <a:endParaRPr lang="en-US" dirty="0"/>
          </a:p>
        </p:txBody>
      </p:sp>
      <p:sp>
        <p:nvSpPr>
          <p:cNvPr id="7" name="Rectangle 6"/>
          <p:cNvSpPr/>
          <p:nvPr/>
        </p:nvSpPr>
        <p:spPr>
          <a:xfrm>
            <a:off x="8002232" y="548680"/>
            <a:ext cx="1127232" cy="646331"/>
          </a:xfrm>
          <a:prstGeom prst="rect">
            <a:avLst/>
          </a:prstGeom>
        </p:spPr>
        <p:txBody>
          <a:bodyPr wrap="none">
            <a:spAutoFit/>
          </a:bodyPr>
          <a:lstStyle/>
          <a:p>
            <a:r>
              <a:rPr lang="ar-SA" sz="3600" b="1" u="sng" dirty="0" smtClean="0">
                <a:solidFill>
                  <a:srgbClr val="FF0000"/>
                </a:solidFill>
                <a:effectLst>
                  <a:outerShdw blurRad="38100" dist="38100" dir="2700000" algn="tl">
                    <a:srgbClr val="000000">
                      <a:alpha val="43137"/>
                    </a:srgbClr>
                  </a:outerShdw>
                </a:effectLst>
              </a:rPr>
              <a:t>مثال:</a:t>
            </a:r>
            <a:r>
              <a:rPr lang="ar-EG" sz="3600" b="1" u="sng" dirty="0" smtClean="0">
                <a:solidFill>
                  <a:srgbClr val="FF0000"/>
                </a:solidFill>
                <a:effectLst>
                  <a:outerShdw blurRad="38100" dist="38100" dir="2700000" algn="tl">
                    <a:srgbClr val="000000">
                      <a:alpha val="43137"/>
                    </a:srgbClr>
                  </a:outerShdw>
                </a:effectLst>
              </a:rPr>
              <a:t>-</a:t>
            </a:r>
            <a:endParaRPr lang="ar-SA" sz="3600" b="1" u="sng" dirty="0">
              <a:solidFill>
                <a:srgbClr val="FF0000"/>
              </a:solidFill>
              <a:effectLst>
                <a:outerShdw blurRad="38100" dist="38100" dir="2700000" algn="tl">
                  <a:srgbClr val="000000">
                    <a:alpha val="43137"/>
                  </a:srgbClr>
                </a:outerShdw>
              </a:effectLst>
            </a:endParaRPr>
          </a:p>
        </p:txBody>
      </p:sp>
    </p:spTree>
  </p:cSld>
  <p:clrMapOvr>
    <a:masterClrMapping/>
  </p:clrMapOvr>
  <p:transition spd="slow"/>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ChangeArrowheads="1"/>
          </p:cNvSpPr>
          <p:nvPr/>
        </p:nvSpPr>
        <p:spPr bwMode="auto">
          <a:xfrm>
            <a:off x="0" y="-184150"/>
            <a:ext cx="184150" cy="368300"/>
          </a:xfrm>
          <a:prstGeom prst="rect">
            <a:avLst/>
          </a:prstGeom>
          <a:noFill/>
          <a:ln w="9525">
            <a:noFill/>
            <a:miter lim="800000"/>
            <a:headEnd/>
            <a:tailEnd/>
          </a:ln>
        </p:spPr>
        <p:txBody>
          <a:bodyPr wrap="none" anchor="ctr">
            <a:spAutoFit/>
          </a:bodyPr>
          <a:lstStyle/>
          <a:p>
            <a:endParaRPr lang="ar-SA"/>
          </a:p>
        </p:txBody>
      </p:sp>
      <p:sp>
        <p:nvSpPr>
          <p:cNvPr id="73731" name="Rectangle 9"/>
          <p:cNvSpPr>
            <a:spLocks noChangeArrowheads="1"/>
          </p:cNvSpPr>
          <p:nvPr/>
        </p:nvSpPr>
        <p:spPr bwMode="auto">
          <a:xfrm>
            <a:off x="0" y="3049588"/>
            <a:ext cx="184150" cy="368300"/>
          </a:xfrm>
          <a:prstGeom prst="rect">
            <a:avLst/>
          </a:prstGeom>
          <a:noFill/>
          <a:ln w="9525">
            <a:noFill/>
            <a:miter lim="800000"/>
            <a:headEnd/>
            <a:tailEnd/>
          </a:ln>
        </p:spPr>
        <p:txBody>
          <a:bodyPr wrap="none" anchor="ctr">
            <a:spAutoFit/>
          </a:bodyPr>
          <a:lstStyle/>
          <a:p>
            <a:endParaRPr lang="ar-SA"/>
          </a:p>
        </p:txBody>
      </p:sp>
      <p:sp>
        <p:nvSpPr>
          <p:cNvPr id="73732" name="Rectangle 15"/>
          <p:cNvSpPr>
            <a:spLocks noChangeArrowheads="1"/>
          </p:cNvSpPr>
          <p:nvPr/>
        </p:nvSpPr>
        <p:spPr bwMode="auto">
          <a:xfrm>
            <a:off x="0" y="3182938"/>
            <a:ext cx="184150" cy="368300"/>
          </a:xfrm>
          <a:prstGeom prst="rect">
            <a:avLst/>
          </a:prstGeom>
          <a:noFill/>
          <a:ln w="9525" algn="ctr">
            <a:noFill/>
            <a:miter lim="800000"/>
            <a:headEnd/>
            <a:tailEnd/>
          </a:ln>
        </p:spPr>
        <p:txBody>
          <a:bodyPr wrap="none" anchor="ctr">
            <a:spAutoFit/>
          </a:bodyPr>
          <a:lstStyle/>
          <a:p>
            <a:endParaRPr lang="ar-SA"/>
          </a:p>
        </p:txBody>
      </p:sp>
      <p:sp>
        <p:nvSpPr>
          <p:cNvPr id="73733" name="Text Box 5"/>
          <p:cNvSpPr txBox="1">
            <a:spLocks noChangeArrowheads="1"/>
          </p:cNvSpPr>
          <p:nvPr/>
        </p:nvSpPr>
        <p:spPr bwMode="auto">
          <a:xfrm>
            <a:off x="904304" y="1556792"/>
            <a:ext cx="8585200" cy="461665"/>
          </a:xfrm>
          <a:prstGeom prst="rect">
            <a:avLst/>
          </a:prstGeom>
          <a:noFill/>
          <a:ln w="9525">
            <a:noFill/>
            <a:miter lim="800000"/>
            <a:headEnd/>
            <a:tailEnd/>
          </a:ln>
        </p:spPr>
        <p:txBody>
          <a:bodyPr>
            <a:spAutoFit/>
          </a:bodyPr>
          <a:lstStyle/>
          <a:p>
            <a:pPr algn="r" rtl="1"/>
            <a:r>
              <a:rPr lang="ar-SA" sz="2400" b="1" dirty="0" smtClean="0">
                <a:solidFill>
                  <a:srgbClr val="FF3300"/>
                </a:solidFill>
              </a:rPr>
              <a:t>احتمال </a:t>
            </a:r>
            <a:r>
              <a:rPr lang="ar-SA" sz="2400" b="1" dirty="0">
                <a:solidFill>
                  <a:srgbClr val="FF3300"/>
                </a:solidFill>
              </a:rPr>
              <a:t>أن يكون العامل من القسم الأول إذا علم – بشرط – أنه مدخن :</a:t>
            </a:r>
            <a:r>
              <a:rPr lang="ar-SA" sz="2400" dirty="0">
                <a:solidFill>
                  <a:srgbClr val="FF3300"/>
                </a:solidFill>
              </a:rPr>
              <a:t>                                     </a:t>
            </a:r>
            <a:endParaRPr lang="en-US" sz="2400" dirty="0">
              <a:solidFill>
                <a:srgbClr val="FF3300"/>
              </a:solidFill>
            </a:endParaRPr>
          </a:p>
        </p:txBody>
      </p:sp>
      <p:graphicFrame>
        <p:nvGraphicFramePr>
          <p:cNvPr id="73734" name="Object 17"/>
          <p:cNvGraphicFramePr>
            <a:graphicFrameLocks noChangeAspect="1"/>
          </p:cNvGraphicFramePr>
          <p:nvPr>
            <p:extLst>
              <p:ext uri="{D42A27DB-BD31-4B8C-83A1-F6EECF244321}">
                <p14:modId xmlns:p14="http://schemas.microsoft.com/office/powerpoint/2010/main" xmlns="" val="4213265306"/>
              </p:ext>
            </p:extLst>
          </p:nvPr>
        </p:nvGraphicFramePr>
        <p:xfrm>
          <a:off x="762000" y="1916832"/>
          <a:ext cx="8604250" cy="1085850"/>
        </p:xfrm>
        <a:graphic>
          <a:graphicData uri="http://schemas.openxmlformats.org/presentationml/2006/ole">
            <p:oleObj spid="_x0000_s26661" name="Equation" r:id="rId3" imgW="5308600" imgH="647700" progId="Equation.3">
              <p:embed/>
            </p:oleObj>
          </a:graphicData>
        </a:graphic>
      </p:graphicFrame>
      <p:sp>
        <p:nvSpPr>
          <p:cNvPr id="7" name="Slide Number Placeholder 6"/>
          <p:cNvSpPr>
            <a:spLocks noGrp="1"/>
          </p:cNvSpPr>
          <p:nvPr>
            <p:ph type="sldNum" sz="quarter" idx="10"/>
          </p:nvPr>
        </p:nvSpPr>
        <p:spPr/>
        <p:txBody>
          <a:bodyPr/>
          <a:lstStyle/>
          <a:p>
            <a:pPr>
              <a:defRPr/>
            </a:pPr>
            <a:fld id="{7B8EA862-7DD5-4A06-BDE1-DB7EC5FAA60C}" type="slidenum">
              <a:rPr lang="ar-SA" smtClean="0"/>
              <a:pPr>
                <a:defRPr/>
              </a:pPr>
              <a:t>32</a:t>
            </a:fld>
            <a:endParaRPr lang="en-US" dirty="0"/>
          </a:p>
        </p:txBody>
      </p:sp>
      <p:sp>
        <p:nvSpPr>
          <p:cNvPr id="8" name="Rectangle 7"/>
          <p:cNvSpPr/>
          <p:nvPr/>
        </p:nvSpPr>
        <p:spPr>
          <a:xfrm>
            <a:off x="4320480" y="620688"/>
            <a:ext cx="4953000" cy="584775"/>
          </a:xfrm>
          <a:prstGeom prst="rect">
            <a:avLst/>
          </a:prstGeom>
        </p:spPr>
        <p:txBody>
          <a:bodyPr>
            <a:spAutoFit/>
          </a:bodyPr>
          <a:lstStyle/>
          <a:p>
            <a:r>
              <a:rPr lang="ar-EG" sz="3200" b="1" u="sng" dirty="0" smtClean="0">
                <a:solidFill>
                  <a:srgbClr val="FF0000"/>
                </a:solidFill>
                <a:effectLst>
                  <a:outerShdw blurRad="38100" dist="38100" dir="2700000" algn="tl">
                    <a:srgbClr val="000000">
                      <a:alpha val="43137"/>
                    </a:srgbClr>
                  </a:outerShdw>
                </a:effectLst>
              </a:rPr>
              <a:t>تابع </a:t>
            </a:r>
            <a:r>
              <a:rPr lang="ar-SA" sz="3200" b="1" u="sng" dirty="0" smtClean="0">
                <a:solidFill>
                  <a:srgbClr val="FF0000"/>
                </a:solidFill>
                <a:effectLst>
                  <a:outerShdw blurRad="38100" dist="38100" dir="2700000" algn="tl">
                    <a:srgbClr val="000000">
                      <a:alpha val="43137"/>
                    </a:srgbClr>
                  </a:outerShdw>
                </a:effectLst>
              </a:rPr>
              <a:t>الحل:</a:t>
            </a:r>
            <a:r>
              <a:rPr lang="ar-EG" sz="3200" b="1" u="sng" dirty="0" smtClean="0">
                <a:solidFill>
                  <a:srgbClr val="FF0000"/>
                </a:solidFill>
                <a:effectLst>
                  <a:outerShdw blurRad="38100" dist="38100" dir="2700000" algn="tl">
                    <a:srgbClr val="000000">
                      <a:alpha val="43137"/>
                    </a:srgbClr>
                  </a:outerShdw>
                </a:effectLst>
              </a:rPr>
              <a:t>-</a:t>
            </a:r>
            <a:r>
              <a:rPr lang="ar-SA" sz="3200" b="1" u="sng" dirty="0" smtClean="0">
                <a:effectLst>
                  <a:outerShdw blurRad="38100" dist="38100" dir="2700000" algn="tl">
                    <a:srgbClr val="000000">
                      <a:alpha val="43137"/>
                    </a:srgbClr>
                  </a:outerShdw>
                </a:effectLst>
              </a:rPr>
              <a:t> </a:t>
            </a:r>
            <a:endParaRPr lang="en-US" sz="3200" b="1" u="sng" dirty="0">
              <a:effectLst>
                <a:outerShdw blurRad="38100" dist="38100" dir="2700000" algn="tl">
                  <a:srgbClr val="000000">
                    <a:alpha val="43137"/>
                  </a:srgbClr>
                </a:outerShdw>
              </a:effectLst>
            </a:endParaRPr>
          </a:p>
        </p:txBody>
      </p:sp>
      <p:sp>
        <p:nvSpPr>
          <p:cNvPr id="9" name="Text Box 5"/>
          <p:cNvSpPr txBox="1">
            <a:spLocks noChangeArrowheads="1"/>
          </p:cNvSpPr>
          <p:nvPr/>
        </p:nvSpPr>
        <p:spPr bwMode="auto">
          <a:xfrm>
            <a:off x="992560" y="3183061"/>
            <a:ext cx="8585200" cy="461963"/>
          </a:xfrm>
          <a:prstGeom prst="rect">
            <a:avLst/>
          </a:prstGeom>
          <a:noFill/>
          <a:ln w="9525">
            <a:noFill/>
            <a:miter lim="800000"/>
            <a:headEnd/>
            <a:tailEnd/>
          </a:ln>
        </p:spPr>
        <p:txBody>
          <a:bodyPr>
            <a:spAutoFit/>
          </a:bodyPr>
          <a:lstStyle/>
          <a:p>
            <a:pPr algn="r" rtl="1"/>
            <a:r>
              <a:rPr lang="ar-SA" sz="2400" b="1" dirty="0">
                <a:solidFill>
                  <a:srgbClr val="FF3300"/>
                </a:solidFill>
              </a:rPr>
              <a:t>واحتمال أن يكون العامل من القسم الثاني إذا علم – بشرط – أنه مدخن :</a:t>
            </a:r>
            <a:r>
              <a:rPr lang="ar-SA" sz="2400" dirty="0">
                <a:solidFill>
                  <a:srgbClr val="FF3300"/>
                </a:solidFill>
              </a:rPr>
              <a:t>                                     </a:t>
            </a:r>
            <a:endParaRPr lang="en-US" sz="2400" dirty="0">
              <a:solidFill>
                <a:srgbClr val="FF3300"/>
              </a:solidFill>
            </a:endParaRPr>
          </a:p>
        </p:txBody>
      </p:sp>
      <p:graphicFrame>
        <p:nvGraphicFramePr>
          <p:cNvPr id="2" name="Object 1"/>
          <p:cNvGraphicFramePr>
            <a:graphicFrameLocks noChangeAspect="1"/>
          </p:cNvGraphicFramePr>
          <p:nvPr>
            <p:extLst>
              <p:ext uri="{D42A27DB-BD31-4B8C-83A1-F6EECF244321}">
                <p14:modId xmlns:p14="http://schemas.microsoft.com/office/powerpoint/2010/main" xmlns="" val="1788011910"/>
              </p:ext>
            </p:extLst>
          </p:nvPr>
        </p:nvGraphicFramePr>
        <p:xfrm>
          <a:off x="720154" y="3639294"/>
          <a:ext cx="8769350" cy="1085850"/>
        </p:xfrm>
        <a:graphic>
          <a:graphicData uri="http://schemas.openxmlformats.org/presentationml/2006/ole">
            <p:oleObj spid="_x0000_s26662" name="Equation" r:id="rId4" imgW="5410200" imgH="647700" progId="Equation.3">
              <p:embed/>
            </p:oleObj>
          </a:graphicData>
        </a:graphic>
      </p:graphicFrame>
      <p:sp>
        <p:nvSpPr>
          <p:cNvPr id="11" name="Rectangle 10"/>
          <p:cNvSpPr>
            <a:spLocks noChangeArrowheads="1"/>
          </p:cNvSpPr>
          <p:nvPr/>
        </p:nvSpPr>
        <p:spPr bwMode="auto">
          <a:xfrm>
            <a:off x="1454720" y="4839245"/>
            <a:ext cx="8178800" cy="461963"/>
          </a:xfrm>
          <a:prstGeom prst="rect">
            <a:avLst/>
          </a:prstGeom>
          <a:noFill/>
          <a:ln w="9525">
            <a:noFill/>
            <a:miter lim="800000"/>
            <a:headEnd/>
            <a:tailEnd/>
          </a:ln>
        </p:spPr>
        <p:txBody>
          <a:bodyPr>
            <a:spAutoFit/>
          </a:bodyPr>
          <a:lstStyle/>
          <a:p>
            <a:pPr algn="r" rtl="1"/>
            <a:r>
              <a:rPr lang="ar-SA" sz="2400" b="1" dirty="0">
                <a:solidFill>
                  <a:srgbClr val="FF3300"/>
                </a:solidFill>
              </a:rPr>
              <a:t>واحتمال أن لا يكون العامل من القسم الأول إذا علم – بشرط – أنه مدخن :</a:t>
            </a:r>
            <a:r>
              <a:rPr lang="ar-SA" sz="2400" dirty="0">
                <a:solidFill>
                  <a:srgbClr val="FF3300"/>
                </a:solidFill>
              </a:rPr>
              <a:t>                                     </a:t>
            </a:r>
            <a:endParaRPr lang="en-US" sz="2400" dirty="0">
              <a:solidFill>
                <a:srgbClr val="FF3300"/>
              </a:solidFill>
            </a:endParaRPr>
          </a:p>
        </p:txBody>
      </p:sp>
      <p:graphicFrame>
        <p:nvGraphicFramePr>
          <p:cNvPr id="3" name="Object 2"/>
          <p:cNvGraphicFramePr>
            <a:graphicFrameLocks noChangeAspect="1"/>
          </p:cNvGraphicFramePr>
          <p:nvPr>
            <p:extLst>
              <p:ext uri="{D42A27DB-BD31-4B8C-83A1-F6EECF244321}">
                <p14:modId xmlns:p14="http://schemas.microsoft.com/office/powerpoint/2010/main" xmlns="" val="1600791705"/>
              </p:ext>
            </p:extLst>
          </p:nvPr>
        </p:nvGraphicFramePr>
        <p:xfrm>
          <a:off x="685800" y="5415880"/>
          <a:ext cx="4953000" cy="533400"/>
        </p:xfrm>
        <a:graphic>
          <a:graphicData uri="http://schemas.openxmlformats.org/presentationml/2006/ole">
            <p:oleObj spid="_x0000_s26663" name="Equation" r:id="rId5" imgW="1409088" imgH="253890" progId="Equation.3">
              <p:embed/>
            </p:oleObj>
          </a:graphicData>
        </a:graphic>
      </p:graphicFrame>
      <p:cxnSp>
        <p:nvCxnSpPr>
          <p:cNvPr id="13" name="Straight Connector 12"/>
          <p:cNvCxnSpPr/>
          <p:nvPr/>
        </p:nvCxnSpPr>
        <p:spPr>
          <a:xfrm>
            <a:off x="632520" y="3068960"/>
            <a:ext cx="8860730" cy="0"/>
          </a:xfrm>
          <a:prstGeom prst="line">
            <a:avLst/>
          </a:prstGeom>
        </p:spPr>
        <p:style>
          <a:lnRef idx="3">
            <a:schemeClr val="dk1"/>
          </a:lnRef>
          <a:fillRef idx="0">
            <a:schemeClr val="dk1"/>
          </a:fillRef>
          <a:effectRef idx="2">
            <a:schemeClr val="dk1"/>
          </a:effectRef>
          <a:fontRef idx="minor">
            <a:schemeClr val="tx1"/>
          </a:fontRef>
        </p:style>
      </p:cxnSp>
      <p:cxnSp>
        <p:nvCxnSpPr>
          <p:cNvPr id="14" name="Straight Connector 13"/>
          <p:cNvCxnSpPr/>
          <p:nvPr/>
        </p:nvCxnSpPr>
        <p:spPr>
          <a:xfrm>
            <a:off x="632520" y="4797152"/>
            <a:ext cx="8860730" cy="0"/>
          </a:xfrm>
          <a:prstGeom prst="line">
            <a:avLst/>
          </a:prstGeom>
        </p:spPr>
        <p:style>
          <a:lnRef idx="3">
            <a:schemeClr val="dk1"/>
          </a:lnRef>
          <a:fillRef idx="0">
            <a:schemeClr val="dk1"/>
          </a:fillRef>
          <a:effectRef idx="2">
            <a:schemeClr val="dk1"/>
          </a:effectRef>
          <a:fontRef idx="minor">
            <a:schemeClr val="tx1"/>
          </a:fontRef>
        </p:style>
      </p:cxnSp>
    </p:spTree>
  </p:cSld>
  <p:clrMapOvr>
    <a:masterClrMapping/>
  </p:clrMapOvr>
  <p:transition spd="slow"/>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EG" dirty="0" smtClean="0"/>
              <a:t>تمارين واجب :-</a:t>
            </a:r>
            <a:endParaRPr lang="ar-EG" dirty="0"/>
          </a:p>
        </p:txBody>
      </p:sp>
      <p:sp>
        <p:nvSpPr>
          <p:cNvPr id="3" name="Content Placeholder 2"/>
          <p:cNvSpPr>
            <a:spLocks noGrp="1"/>
          </p:cNvSpPr>
          <p:nvPr>
            <p:ph idx="1"/>
          </p:nvPr>
        </p:nvSpPr>
        <p:spPr/>
        <p:txBody>
          <a:bodyPr/>
          <a:lstStyle/>
          <a:p>
            <a:r>
              <a:rPr lang="ar-EG" sz="2400" b="1" u="sng" dirty="0" smtClean="0">
                <a:effectLst>
                  <a:outerShdw blurRad="38100" dist="38100" dir="2700000" algn="tl">
                    <a:srgbClr val="000000">
                      <a:alpha val="43137"/>
                    </a:srgbClr>
                  </a:outerShdw>
                </a:effectLst>
              </a:rPr>
              <a:t>1- عرف المصطلحات التالية :-</a:t>
            </a:r>
          </a:p>
          <a:p>
            <a:pPr algn="just" rtl="1"/>
            <a:r>
              <a:rPr lang="en-US" sz="2400" dirty="0" smtClean="0"/>
              <a:t>)</a:t>
            </a:r>
            <a:r>
              <a:rPr lang="ar-EG" sz="2400" dirty="0" smtClean="0"/>
              <a:t>التجربة العشوائية – فراغ العينة – الحادث – الحوادث المتنافية – الحوادث المستقلة – الحوادث الشاملة ) .</a:t>
            </a:r>
          </a:p>
          <a:p>
            <a:pPr algn="just" rtl="1"/>
            <a:r>
              <a:rPr lang="ar-EG" sz="2400" b="1" u="sng" dirty="0" smtClean="0">
                <a:effectLst>
                  <a:outerShdw blurRad="38100" dist="38100" dir="2700000" algn="tl">
                    <a:srgbClr val="000000">
                      <a:alpha val="43137"/>
                    </a:srgbClr>
                  </a:outerShdw>
                </a:effectLst>
              </a:rPr>
              <a:t>2- </a:t>
            </a:r>
            <a:r>
              <a:rPr lang="ar-SA" sz="2400" b="1" u="sng" dirty="0">
                <a:effectLst>
                  <a:outerShdw blurRad="38100" dist="38100" dir="2700000" algn="tl">
                    <a:srgbClr val="000000">
                      <a:alpha val="43137"/>
                    </a:srgbClr>
                  </a:outerShdw>
                </a:effectLst>
              </a:rPr>
              <a:t>الجدول التالي يمثل توزيع </a:t>
            </a:r>
            <a:r>
              <a:rPr lang="ar-EG" sz="2400" b="1" u="sng" dirty="0">
                <a:effectLst>
                  <a:outerShdw blurRad="38100" dist="38100" dir="2700000" algn="tl">
                    <a:srgbClr val="000000">
                      <a:alpha val="43137"/>
                    </a:srgbClr>
                  </a:outerShdw>
                </a:effectLst>
              </a:rPr>
              <a:t>موظفي</a:t>
            </a:r>
            <a:r>
              <a:rPr lang="ar-SA" sz="2400" b="1" u="sng" dirty="0">
                <a:effectLst>
                  <a:outerShdw blurRad="38100" dist="38100" dir="2700000" algn="tl">
                    <a:srgbClr val="000000">
                      <a:alpha val="43137"/>
                    </a:srgbClr>
                  </a:outerShdw>
                </a:effectLst>
              </a:rPr>
              <a:t> أحد ال</a:t>
            </a:r>
            <a:r>
              <a:rPr lang="ar-EG" sz="2400" b="1" u="sng" dirty="0">
                <a:effectLst>
                  <a:outerShdw blurRad="38100" dist="38100" dir="2700000" algn="tl">
                    <a:srgbClr val="000000">
                      <a:alpha val="43137"/>
                    </a:srgbClr>
                  </a:outerShdw>
                </a:effectLst>
              </a:rPr>
              <a:t>شركات</a:t>
            </a:r>
            <a:r>
              <a:rPr lang="ar-SA" sz="2400" b="1" u="sng" dirty="0">
                <a:effectLst>
                  <a:outerShdw blurRad="38100" dist="38100" dir="2700000" algn="tl">
                    <a:srgbClr val="000000">
                      <a:alpha val="43137"/>
                    </a:srgbClr>
                  </a:outerShdw>
                </a:effectLst>
              </a:rPr>
              <a:t> حسب الحالة الاجتماعية </a:t>
            </a:r>
            <a:r>
              <a:rPr lang="ar-SA" sz="2400" b="1" u="sng" dirty="0" err="1">
                <a:effectLst>
                  <a:outerShdw blurRad="38100" dist="38100" dir="2700000" algn="tl">
                    <a:srgbClr val="000000">
                      <a:alpha val="43137"/>
                    </a:srgbClr>
                  </a:outerShdw>
                </a:effectLst>
              </a:rPr>
              <a:t>لل</a:t>
            </a:r>
            <a:r>
              <a:rPr lang="ar-EG" sz="2400" b="1" u="sng" dirty="0">
                <a:effectLst>
                  <a:outerShdw blurRad="38100" dist="38100" dir="2700000" algn="tl">
                    <a:srgbClr val="000000">
                      <a:alpha val="43137"/>
                    </a:srgbClr>
                  </a:outerShdw>
                </a:effectLst>
              </a:rPr>
              <a:t>موظف</a:t>
            </a:r>
            <a:r>
              <a:rPr lang="ar-SA" sz="2400" b="1" u="sng" dirty="0">
                <a:effectLst>
                  <a:outerShdw blurRad="38100" dist="38100" dir="2700000" algn="tl">
                    <a:srgbClr val="000000">
                      <a:alpha val="43137"/>
                    </a:srgbClr>
                  </a:outerShdw>
                </a:effectLst>
              </a:rPr>
              <a:t> و</a:t>
            </a:r>
            <a:r>
              <a:rPr lang="ar-EG" sz="2400" b="1" u="sng" dirty="0">
                <a:effectLst>
                  <a:outerShdw blurRad="38100" dist="38100" dir="2700000" algn="tl">
                    <a:srgbClr val="000000">
                      <a:alpha val="43137"/>
                    </a:srgbClr>
                  </a:outerShdw>
                </a:effectLst>
              </a:rPr>
              <a:t>المستوى الاداري </a:t>
            </a:r>
            <a:r>
              <a:rPr lang="ar-SA" sz="2400" b="1" u="sng" dirty="0">
                <a:effectLst>
                  <a:outerShdw blurRad="38100" dist="38100" dir="2700000" algn="tl">
                    <a:srgbClr val="000000">
                      <a:alpha val="43137"/>
                    </a:srgbClr>
                  </a:outerShdw>
                </a:effectLst>
              </a:rPr>
              <a:t>ال</a:t>
            </a:r>
            <a:r>
              <a:rPr lang="ar-EG" sz="2400" b="1" u="sng" dirty="0">
                <a:effectLst>
                  <a:outerShdw blurRad="38100" dist="38100" dir="2700000" algn="tl">
                    <a:srgbClr val="000000">
                      <a:alpha val="43137"/>
                    </a:srgbClr>
                  </a:outerShdw>
                </a:effectLst>
              </a:rPr>
              <a:t>ذ</a:t>
            </a:r>
            <a:r>
              <a:rPr lang="ar-SA" sz="2400" b="1" u="sng" dirty="0">
                <a:effectLst>
                  <a:outerShdw blurRad="38100" dist="38100" dir="2700000" algn="tl">
                    <a:srgbClr val="000000">
                      <a:alpha val="43137"/>
                    </a:srgbClr>
                  </a:outerShdw>
                </a:effectLst>
              </a:rPr>
              <a:t>ي يعمل به</a:t>
            </a:r>
            <a:r>
              <a:rPr lang="ar-EG" sz="2400" b="1" u="sng" dirty="0">
                <a:effectLst>
                  <a:outerShdw blurRad="38100" dist="38100" dir="2700000" algn="tl">
                    <a:srgbClr val="000000">
                      <a:alpha val="43137"/>
                    </a:srgbClr>
                  </a:outerShdw>
                </a:effectLst>
              </a:rPr>
              <a:t> </a:t>
            </a:r>
            <a:r>
              <a:rPr lang="ar-SA" sz="2400" b="1" u="sng" dirty="0">
                <a:effectLst>
                  <a:outerShdw blurRad="38100" dist="38100" dir="2700000" algn="tl">
                    <a:srgbClr val="000000">
                      <a:alpha val="43137"/>
                    </a:srgbClr>
                  </a:outerShdw>
                </a:effectLst>
              </a:rPr>
              <a:t>:</a:t>
            </a:r>
            <a:endParaRPr lang="ar-EG" sz="2400" b="1" u="sng" dirty="0">
              <a:effectLst>
                <a:outerShdw blurRad="38100" dist="38100" dir="2700000" algn="tl">
                  <a:srgbClr val="000000">
                    <a:alpha val="43137"/>
                  </a:srgbClr>
                </a:outerShdw>
              </a:effectLst>
            </a:endParaRPr>
          </a:p>
          <a:p>
            <a:pPr algn="just" rtl="1"/>
            <a:endParaRPr lang="ar-EG" sz="2400" dirty="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33</a:t>
            </a:fld>
            <a:endParaRPr lang="en-US" dirty="0"/>
          </a:p>
        </p:txBody>
      </p:sp>
      <p:graphicFrame>
        <p:nvGraphicFramePr>
          <p:cNvPr id="5" name="Table 4"/>
          <p:cNvGraphicFramePr>
            <a:graphicFrameLocks noGrp="1"/>
          </p:cNvGraphicFramePr>
          <p:nvPr>
            <p:extLst>
              <p:ext uri="{D42A27DB-BD31-4B8C-83A1-F6EECF244321}">
                <p14:modId xmlns:p14="http://schemas.microsoft.com/office/powerpoint/2010/main" xmlns="" val="3459712314"/>
              </p:ext>
            </p:extLst>
          </p:nvPr>
        </p:nvGraphicFramePr>
        <p:xfrm>
          <a:off x="1352600" y="3751440"/>
          <a:ext cx="7236792" cy="2341856"/>
        </p:xfrm>
        <a:graphic>
          <a:graphicData uri="http://schemas.openxmlformats.org/drawingml/2006/table">
            <a:tbl>
              <a:tblPr rtl="1" firstRow="1" bandRow="1">
                <a:tableStyleId>{5C22544A-7EE6-4342-B048-85BDC9FD1C3A}</a:tableStyleId>
              </a:tblPr>
              <a:tblGrid>
                <a:gridCol w="1809198"/>
                <a:gridCol w="1809198"/>
                <a:gridCol w="1809198"/>
                <a:gridCol w="1809198"/>
              </a:tblGrid>
              <a:tr h="425450">
                <a:tc>
                  <a:txBody>
                    <a:bodyPr/>
                    <a:lstStyle/>
                    <a:p>
                      <a:pPr algn="ctr" rtl="1"/>
                      <a:r>
                        <a:rPr lang="ar-SA" sz="1800" dirty="0" smtClean="0"/>
                        <a:t>الحالة الاجتماعية</a:t>
                      </a:r>
                      <a:endParaRPr lang="ar-SA" sz="1800" dirty="0"/>
                    </a:p>
                  </a:txBody>
                  <a:tcPr marL="99060" marR="99060" marT="45708" marB="45708"/>
                </a:tc>
                <a:tc>
                  <a:txBody>
                    <a:bodyPr/>
                    <a:lstStyle/>
                    <a:p>
                      <a:pPr algn="ctr" rtl="1"/>
                      <a:r>
                        <a:rPr lang="ar-SA" sz="1800" dirty="0" smtClean="0"/>
                        <a:t>أعزب</a:t>
                      </a:r>
                      <a:endParaRPr lang="ar-SA" sz="1800" dirty="0"/>
                    </a:p>
                  </a:txBody>
                  <a:tcPr marL="99060" marR="99060" marT="45708" marB="45708"/>
                </a:tc>
                <a:tc>
                  <a:txBody>
                    <a:bodyPr/>
                    <a:lstStyle/>
                    <a:p>
                      <a:pPr algn="ctr" rtl="1"/>
                      <a:r>
                        <a:rPr lang="ar-SA" sz="1800" dirty="0" smtClean="0"/>
                        <a:t>متزوج</a:t>
                      </a:r>
                      <a:endParaRPr lang="ar-SA" sz="1800" dirty="0"/>
                    </a:p>
                  </a:txBody>
                  <a:tcPr marL="99060" marR="99060" marT="45708" marB="45708"/>
                </a:tc>
                <a:tc>
                  <a:txBody>
                    <a:bodyPr/>
                    <a:lstStyle/>
                    <a:p>
                      <a:pPr algn="ctr" rtl="1"/>
                      <a:r>
                        <a:rPr lang="ar-SA" sz="1800" dirty="0" smtClean="0"/>
                        <a:t>المجموع</a:t>
                      </a:r>
                      <a:endParaRPr lang="ar-SA" sz="1800" dirty="0"/>
                    </a:p>
                  </a:txBody>
                  <a:tcPr marL="99060" marR="99060" marT="45708" marB="45708"/>
                </a:tc>
              </a:tr>
              <a:tr h="425450">
                <a:tc>
                  <a:txBody>
                    <a:bodyPr/>
                    <a:lstStyle/>
                    <a:p>
                      <a:pPr algn="ctr" rtl="1"/>
                      <a:r>
                        <a:rPr lang="ar-EG" sz="1800" dirty="0" smtClean="0"/>
                        <a:t>مستوى</a:t>
                      </a:r>
                      <a:r>
                        <a:rPr lang="ar-EG" sz="1800" baseline="0" dirty="0" smtClean="0"/>
                        <a:t> الادارة الدنيا</a:t>
                      </a:r>
                      <a:endParaRPr lang="ar-SA" sz="1800" dirty="0"/>
                    </a:p>
                  </a:txBody>
                  <a:tcPr marL="99060" marR="99060" marT="45708" marB="45708"/>
                </a:tc>
                <a:tc>
                  <a:txBody>
                    <a:bodyPr/>
                    <a:lstStyle/>
                    <a:p>
                      <a:pPr algn="ctr" rtl="1"/>
                      <a:r>
                        <a:rPr lang="en-US" sz="1800" dirty="0" smtClean="0"/>
                        <a:t>10</a:t>
                      </a:r>
                      <a:endParaRPr lang="ar-SA" sz="1800" dirty="0"/>
                    </a:p>
                  </a:txBody>
                  <a:tcPr marL="99060" marR="99060" marT="45708" marB="45708"/>
                </a:tc>
                <a:tc>
                  <a:txBody>
                    <a:bodyPr/>
                    <a:lstStyle/>
                    <a:p>
                      <a:pPr algn="ctr" rtl="1"/>
                      <a:r>
                        <a:rPr lang="en-US" sz="1800" dirty="0" smtClean="0"/>
                        <a:t>14</a:t>
                      </a:r>
                      <a:endParaRPr lang="ar-SA" sz="1800" dirty="0"/>
                    </a:p>
                  </a:txBody>
                  <a:tcPr marL="99060" marR="99060" marT="45708" marB="45708"/>
                </a:tc>
                <a:tc>
                  <a:txBody>
                    <a:bodyPr/>
                    <a:lstStyle/>
                    <a:p>
                      <a:pPr algn="ctr" rtl="1"/>
                      <a:r>
                        <a:rPr lang="en-US" sz="1800" dirty="0" smtClean="0"/>
                        <a:t>24</a:t>
                      </a:r>
                      <a:endParaRPr lang="ar-SA" sz="1800" dirty="0"/>
                    </a:p>
                  </a:txBody>
                  <a:tcPr marL="99060" marR="99060" marT="45708" marB="45708"/>
                </a:tc>
              </a:tr>
              <a:tr h="425450">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EG" sz="1800" dirty="0" smtClean="0"/>
                        <a:t>مستوى</a:t>
                      </a:r>
                      <a:r>
                        <a:rPr lang="ar-EG" sz="1800" baseline="0" dirty="0" smtClean="0"/>
                        <a:t> الادارة المتوسطة</a:t>
                      </a:r>
                      <a:endParaRPr lang="ar-SA" sz="1800" dirty="0" smtClean="0"/>
                    </a:p>
                  </a:txBody>
                  <a:tcPr marL="99060" marR="99060" marT="45708" marB="45708"/>
                </a:tc>
                <a:tc>
                  <a:txBody>
                    <a:bodyPr/>
                    <a:lstStyle/>
                    <a:p>
                      <a:pPr algn="ctr" rtl="1"/>
                      <a:r>
                        <a:rPr lang="en-US" sz="1800" dirty="0" smtClean="0"/>
                        <a:t>16</a:t>
                      </a:r>
                      <a:endParaRPr lang="ar-SA" sz="1800" dirty="0"/>
                    </a:p>
                  </a:txBody>
                  <a:tcPr marL="99060" marR="99060" marT="45708" marB="45708"/>
                </a:tc>
                <a:tc>
                  <a:txBody>
                    <a:bodyPr/>
                    <a:lstStyle/>
                    <a:p>
                      <a:pPr algn="ctr" rtl="1"/>
                      <a:r>
                        <a:rPr lang="en-US" sz="1800" dirty="0" smtClean="0"/>
                        <a:t>28</a:t>
                      </a:r>
                      <a:endParaRPr lang="ar-SA" sz="1800" dirty="0"/>
                    </a:p>
                  </a:txBody>
                  <a:tcPr marL="99060" marR="99060" marT="45708" marB="45708"/>
                </a:tc>
                <a:tc>
                  <a:txBody>
                    <a:bodyPr/>
                    <a:lstStyle/>
                    <a:p>
                      <a:pPr algn="ctr" rtl="1"/>
                      <a:r>
                        <a:rPr lang="en-US" sz="1800" dirty="0" smtClean="0"/>
                        <a:t>44</a:t>
                      </a:r>
                      <a:endParaRPr lang="ar-SA" sz="1800" dirty="0"/>
                    </a:p>
                  </a:txBody>
                  <a:tcPr marL="99060" marR="99060" marT="45708" marB="45708"/>
                </a:tc>
              </a:tr>
              <a:tr h="425450">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EG" sz="1800" dirty="0" smtClean="0"/>
                        <a:t>مستوى</a:t>
                      </a:r>
                      <a:r>
                        <a:rPr lang="ar-EG" sz="1800" baseline="0" dirty="0" smtClean="0"/>
                        <a:t> الادارة العليا</a:t>
                      </a:r>
                      <a:endParaRPr lang="ar-SA" sz="1800" dirty="0"/>
                    </a:p>
                  </a:txBody>
                  <a:tcPr marL="99060" marR="99060" marT="45708" marB="45708"/>
                </a:tc>
                <a:tc>
                  <a:txBody>
                    <a:bodyPr/>
                    <a:lstStyle/>
                    <a:p>
                      <a:pPr algn="ctr" rtl="1"/>
                      <a:r>
                        <a:rPr lang="en-US" sz="1800" dirty="0" smtClean="0"/>
                        <a:t>20</a:t>
                      </a:r>
                      <a:endParaRPr lang="ar-SA" sz="1800" dirty="0"/>
                    </a:p>
                  </a:txBody>
                  <a:tcPr marL="99060" marR="99060" marT="45708" marB="45708"/>
                </a:tc>
                <a:tc>
                  <a:txBody>
                    <a:bodyPr/>
                    <a:lstStyle/>
                    <a:p>
                      <a:pPr algn="ctr" rtl="1"/>
                      <a:r>
                        <a:rPr lang="en-US" sz="1800" dirty="0" smtClean="0"/>
                        <a:t>12</a:t>
                      </a:r>
                      <a:endParaRPr lang="ar-SA" sz="1800" dirty="0"/>
                    </a:p>
                  </a:txBody>
                  <a:tcPr marL="99060" marR="99060" marT="45708" marB="45708"/>
                </a:tc>
                <a:tc>
                  <a:txBody>
                    <a:bodyPr/>
                    <a:lstStyle/>
                    <a:p>
                      <a:pPr algn="ctr" rtl="1"/>
                      <a:r>
                        <a:rPr lang="en-US" sz="1800" dirty="0" smtClean="0"/>
                        <a:t>32</a:t>
                      </a:r>
                      <a:endParaRPr lang="ar-SA" sz="1800" dirty="0"/>
                    </a:p>
                  </a:txBody>
                  <a:tcPr marL="99060" marR="99060" marT="45708" marB="45708"/>
                </a:tc>
              </a:tr>
              <a:tr h="425450">
                <a:tc>
                  <a:txBody>
                    <a:bodyPr/>
                    <a:lstStyle/>
                    <a:p>
                      <a:pPr algn="ctr" rtl="1"/>
                      <a:r>
                        <a:rPr lang="ar-SA" sz="1800" dirty="0" smtClean="0"/>
                        <a:t>المجموع</a:t>
                      </a:r>
                      <a:endParaRPr lang="ar-SA" sz="1800" dirty="0"/>
                    </a:p>
                  </a:txBody>
                  <a:tcPr marL="99060" marR="99060" marT="45708" marB="45708"/>
                </a:tc>
                <a:tc>
                  <a:txBody>
                    <a:bodyPr/>
                    <a:lstStyle/>
                    <a:p>
                      <a:pPr algn="ctr" rtl="1"/>
                      <a:r>
                        <a:rPr lang="en-US" sz="1800" dirty="0" smtClean="0"/>
                        <a:t>46</a:t>
                      </a:r>
                      <a:endParaRPr lang="ar-SA" sz="1800" dirty="0"/>
                    </a:p>
                  </a:txBody>
                  <a:tcPr marL="99060" marR="99060" marT="45708" marB="45708"/>
                </a:tc>
                <a:tc>
                  <a:txBody>
                    <a:bodyPr/>
                    <a:lstStyle/>
                    <a:p>
                      <a:pPr algn="ctr" rtl="1"/>
                      <a:r>
                        <a:rPr lang="en-US" sz="1800" dirty="0" smtClean="0"/>
                        <a:t>54</a:t>
                      </a:r>
                      <a:endParaRPr lang="ar-SA" sz="1800" dirty="0"/>
                    </a:p>
                  </a:txBody>
                  <a:tcPr marL="99060" marR="99060" marT="45708" marB="45708"/>
                </a:tc>
                <a:tc>
                  <a:txBody>
                    <a:bodyPr/>
                    <a:lstStyle/>
                    <a:p>
                      <a:pPr algn="ctr" rtl="1"/>
                      <a:r>
                        <a:rPr lang="en-US" sz="1800" dirty="0" smtClean="0"/>
                        <a:t>100</a:t>
                      </a:r>
                      <a:endParaRPr lang="ar-SA" sz="1800" dirty="0"/>
                    </a:p>
                  </a:txBody>
                  <a:tcPr marL="99060" marR="99060" marT="45708" marB="45708"/>
                </a:tc>
              </a:tr>
            </a:tbl>
          </a:graphicData>
        </a:graphic>
      </p:graphicFrame>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EG" dirty="0" smtClean="0"/>
              <a:t>تمارين واجب :-</a:t>
            </a:r>
            <a:endParaRPr lang="ar-EG" dirty="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34</a:t>
            </a:fld>
            <a:endParaRPr lang="en-US" dirty="0"/>
          </a:p>
        </p:txBody>
      </p:sp>
      <p:sp>
        <p:nvSpPr>
          <p:cNvPr id="5" name="Text Box 5"/>
          <p:cNvSpPr txBox="1">
            <a:spLocks noGrp="1" noChangeArrowheads="1"/>
          </p:cNvSpPr>
          <p:nvPr>
            <p:ph idx="1"/>
          </p:nvPr>
        </p:nvSpPr>
        <p:spPr bwMode="auto">
          <a:xfrm>
            <a:off x="495300" y="1600200"/>
            <a:ext cx="8915400" cy="3724096"/>
          </a:xfrm>
          <a:prstGeom prst="rect">
            <a:avLst/>
          </a:prstGeom>
          <a:noFill/>
          <a:ln w="9525">
            <a:noFill/>
            <a:miter lim="800000"/>
            <a:headEnd/>
            <a:tailEnd/>
          </a:ln>
        </p:spPr>
        <p:txBody>
          <a:bodyPr>
            <a:spAutoFit/>
          </a:bodyPr>
          <a:lstStyle/>
          <a:p>
            <a:pPr rtl="1">
              <a:spcBef>
                <a:spcPct val="0"/>
              </a:spcBef>
            </a:pPr>
            <a:endParaRPr lang="ar-SA" sz="2000" b="1" u="sng" dirty="0">
              <a:solidFill>
                <a:srgbClr val="FF0000"/>
              </a:solidFill>
              <a:effectLst>
                <a:outerShdw blurRad="38100" dist="38100" dir="2700000" algn="tl">
                  <a:srgbClr val="000000">
                    <a:alpha val="43137"/>
                  </a:srgbClr>
                </a:outerShdw>
              </a:effectLst>
              <a:latin typeface="Arial" pitchFamily="34" charset="0"/>
              <a:cs typeface="Arial" pitchFamily="34" charset="0"/>
            </a:endParaRPr>
          </a:p>
          <a:p>
            <a:pPr algn="r" rtl="1"/>
            <a:endParaRPr lang="ar-SA" sz="2000" dirty="0"/>
          </a:p>
          <a:p>
            <a:pPr algn="r" rtl="1"/>
            <a:endParaRPr lang="ar-SA" sz="2000" dirty="0"/>
          </a:p>
          <a:p>
            <a:pPr algn="r" rtl="1"/>
            <a:endParaRPr lang="ar-SA" sz="2000" dirty="0"/>
          </a:p>
          <a:p>
            <a:pPr algn="r" rtl="1"/>
            <a:endParaRPr lang="ar-SA" sz="2000" dirty="0"/>
          </a:p>
          <a:p>
            <a:pPr algn="r" rtl="1"/>
            <a:endParaRPr lang="ar-SA" sz="2000" b="1" u="sng" dirty="0">
              <a:solidFill>
                <a:srgbClr val="FF0000"/>
              </a:solidFill>
              <a:effectLst>
                <a:outerShdw blurRad="38100" dist="38100" dir="2700000" algn="tl">
                  <a:srgbClr val="000000">
                    <a:alpha val="43137"/>
                  </a:srgbClr>
                </a:outerShdw>
              </a:effectLst>
              <a:latin typeface="Arial" pitchFamily="34" charset="0"/>
              <a:cs typeface="Arial" pitchFamily="34" charset="0"/>
            </a:endParaRPr>
          </a:p>
          <a:p>
            <a:pPr algn="r" rtl="1"/>
            <a:endParaRPr lang="ar-SA" sz="2000" dirty="0"/>
          </a:p>
          <a:p>
            <a:pPr algn="r" rtl="1"/>
            <a:endParaRPr lang="ar-SA" sz="2000" dirty="0"/>
          </a:p>
          <a:p>
            <a:pPr algn="r" rtl="1"/>
            <a:endParaRPr lang="ar-SA" sz="2000" dirty="0"/>
          </a:p>
          <a:p>
            <a:pPr algn="r" rtl="1"/>
            <a:endParaRPr lang="ar-SA" sz="2000" b="1" dirty="0">
              <a:solidFill>
                <a:srgbClr val="FF0000"/>
              </a:solidFill>
            </a:endParaRPr>
          </a:p>
        </p:txBody>
      </p:sp>
      <p:sp>
        <p:nvSpPr>
          <p:cNvPr id="7" name="Rectangle 6"/>
          <p:cNvSpPr/>
          <p:nvPr/>
        </p:nvSpPr>
        <p:spPr>
          <a:xfrm>
            <a:off x="776536" y="1556792"/>
            <a:ext cx="8280920" cy="400110"/>
          </a:xfrm>
          <a:prstGeom prst="rect">
            <a:avLst/>
          </a:prstGeom>
        </p:spPr>
        <p:txBody>
          <a:bodyPr wrap="square">
            <a:spAutoFit/>
          </a:bodyPr>
          <a:lstStyle/>
          <a:p>
            <a:r>
              <a:rPr lang="ar-EG" sz="2000" b="1" u="sng" dirty="0" smtClean="0">
                <a:solidFill>
                  <a:srgbClr val="FF0000"/>
                </a:solidFill>
                <a:effectLst>
                  <a:outerShdw blurRad="38100" dist="38100" dir="2700000" algn="tl">
                    <a:srgbClr val="000000">
                      <a:alpha val="43137"/>
                    </a:srgbClr>
                  </a:outerShdw>
                </a:effectLst>
              </a:rPr>
              <a:t>أولاً :-</a:t>
            </a:r>
            <a:r>
              <a:rPr lang="ar-SA" sz="2000" b="1" u="sng" dirty="0" smtClean="0">
                <a:solidFill>
                  <a:srgbClr val="FF0000"/>
                </a:solidFill>
                <a:effectLst>
                  <a:outerShdw blurRad="38100" dist="38100" dir="2700000" algn="tl">
                    <a:srgbClr val="000000">
                      <a:alpha val="43137"/>
                    </a:srgbClr>
                  </a:outerShdw>
                </a:effectLst>
              </a:rPr>
              <a:t>اختر </a:t>
            </a:r>
            <a:r>
              <a:rPr lang="ar-EG" sz="2000" b="1" u="sng" dirty="0" smtClean="0">
                <a:solidFill>
                  <a:srgbClr val="FF0000"/>
                </a:solidFill>
                <a:effectLst>
                  <a:outerShdw blurRad="38100" dist="38100" dir="2700000" algn="tl">
                    <a:srgbClr val="000000">
                      <a:alpha val="43137"/>
                    </a:srgbClr>
                  </a:outerShdw>
                </a:effectLst>
              </a:rPr>
              <a:t>موظف</a:t>
            </a:r>
            <a:r>
              <a:rPr lang="ar-SA" sz="2000" b="1" u="sng" dirty="0" smtClean="0">
                <a:solidFill>
                  <a:srgbClr val="FF0000"/>
                </a:solidFill>
                <a:effectLst>
                  <a:outerShdw blurRad="38100" dist="38100" dir="2700000" algn="tl">
                    <a:srgbClr val="000000">
                      <a:alpha val="43137"/>
                    </a:srgbClr>
                  </a:outerShdw>
                </a:effectLst>
              </a:rPr>
              <a:t> </a:t>
            </a:r>
            <a:r>
              <a:rPr lang="ar-SA" sz="2000" b="1" u="sng" dirty="0">
                <a:solidFill>
                  <a:srgbClr val="FF0000"/>
                </a:solidFill>
                <a:effectLst>
                  <a:outerShdw blurRad="38100" dist="38100" dir="2700000" algn="tl">
                    <a:srgbClr val="000000">
                      <a:alpha val="43137"/>
                    </a:srgbClr>
                  </a:outerShdw>
                </a:effectLst>
              </a:rPr>
              <a:t>من الجدول السابق بطريقة عشوائية</a:t>
            </a:r>
            <a:r>
              <a:rPr lang="ar-SA" sz="2000" b="1" u="sng" dirty="0" smtClean="0">
                <a:solidFill>
                  <a:srgbClr val="FF0000"/>
                </a:solidFill>
                <a:effectLst>
                  <a:outerShdw blurRad="38100" dist="38100" dir="2700000" algn="tl">
                    <a:srgbClr val="000000">
                      <a:alpha val="43137"/>
                    </a:srgbClr>
                  </a:outerShdw>
                </a:effectLst>
              </a:rPr>
              <a:t>، </a:t>
            </a:r>
            <a:r>
              <a:rPr lang="ar-SA" sz="2000" b="1" u="sng" dirty="0">
                <a:solidFill>
                  <a:srgbClr val="FF0000"/>
                </a:solidFill>
                <a:effectLst>
                  <a:outerShdw blurRad="38100" dist="38100" dir="2700000" algn="tl">
                    <a:srgbClr val="000000">
                      <a:alpha val="43137"/>
                    </a:srgbClr>
                  </a:outerShdw>
                </a:effectLst>
              </a:rPr>
              <a:t>احسب الاحتمالات التالية</a:t>
            </a:r>
            <a:r>
              <a:rPr lang="ar-SA" sz="2000" b="1" u="sng" dirty="0" smtClean="0">
                <a:solidFill>
                  <a:srgbClr val="FF0000"/>
                </a:solidFill>
                <a:effectLst>
                  <a:outerShdw blurRad="38100" dist="38100" dir="2700000" algn="tl">
                    <a:srgbClr val="000000">
                      <a:alpha val="43137"/>
                    </a:srgbClr>
                  </a:outerShdw>
                </a:effectLst>
              </a:rPr>
              <a:t>:</a:t>
            </a:r>
            <a:endParaRPr lang="ar-SA" sz="2000" b="1" u="sng" dirty="0">
              <a:solidFill>
                <a:srgbClr val="FF0000"/>
              </a:solidFill>
              <a:effectLst>
                <a:outerShdw blurRad="38100" dist="38100" dir="2700000" algn="tl">
                  <a:srgbClr val="000000">
                    <a:alpha val="43137"/>
                  </a:srgbClr>
                </a:outerShdw>
              </a:effectLst>
            </a:endParaRPr>
          </a:p>
        </p:txBody>
      </p:sp>
      <p:sp>
        <p:nvSpPr>
          <p:cNvPr id="8" name="Rectangle 7"/>
          <p:cNvSpPr/>
          <p:nvPr/>
        </p:nvSpPr>
        <p:spPr>
          <a:xfrm>
            <a:off x="2980556" y="1916832"/>
            <a:ext cx="5932884" cy="1477328"/>
          </a:xfrm>
          <a:prstGeom prst="rect">
            <a:avLst/>
          </a:prstGeom>
        </p:spPr>
        <p:txBody>
          <a:bodyPr wrap="square">
            <a:spAutoFit/>
          </a:bodyPr>
          <a:lstStyle/>
          <a:p>
            <a:pPr marL="285750" indent="-285750">
              <a:buFont typeface="Arial" pitchFamily="34" charset="0"/>
              <a:buChar char="•"/>
            </a:pPr>
            <a:r>
              <a:rPr lang="ar-SA" b="1" dirty="0"/>
              <a:t>أن يكون أعزبا</a:t>
            </a:r>
            <a:r>
              <a:rPr lang="ar-EG" b="1" dirty="0"/>
              <a:t>.</a:t>
            </a:r>
            <a:endParaRPr lang="ar-SA" b="1" dirty="0"/>
          </a:p>
          <a:p>
            <a:pPr>
              <a:buFont typeface="Arial" pitchFamily="34" charset="0"/>
              <a:buChar char="•"/>
            </a:pPr>
            <a:r>
              <a:rPr lang="ar-SA" b="1" dirty="0"/>
              <a:t>أن يكون </a:t>
            </a:r>
            <a:r>
              <a:rPr lang="ar-SA" b="1" dirty="0" smtClean="0"/>
              <a:t>متزوجا</a:t>
            </a:r>
            <a:r>
              <a:rPr lang="ar-EG" b="1" dirty="0" smtClean="0"/>
              <a:t> .</a:t>
            </a:r>
            <a:endParaRPr lang="ar-SA" b="1" dirty="0"/>
          </a:p>
          <a:p>
            <a:pPr>
              <a:buFont typeface="Arial" pitchFamily="34" charset="0"/>
              <a:buChar char="•"/>
            </a:pPr>
            <a:r>
              <a:rPr lang="ar-SA" b="1" dirty="0"/>
              <a:t>أن يكون من </a:t>
            </a:r>
            <a:r>
              <a:rPr lang="ar-EG" b="1" dirty="0" smtClean="0"/>
              <a:t>مستوى الادارة الدنيا.</a:t>
            </a:r>
            <a:endParaRPr lang="ar-SA" b="1" dirty="0"/>
          </a:p>
          <a:p>
            <a:pPr>
              <a:buFont typeface="Arial" pitchFamily="34" charset="0"/>
              <a:buChar char="•"/>
            </a:pPr>
            <a:r>
              <a:rPr lang="ar-SA" b="1" dirty="0"/>
              <a:t>أن يكون من </a:t>
            </a:r>
            <a:r>
              <a:rPr lang="ar-EG" b="1" dirty="0" smtClean="0"/>
              <a:t>مستوى الادارة الدنيا</a:t>
            </a:r>
            <a:r>
              <a:rPr lang="ar-SA" b="1" dirty="0" smtClean="0"/>
              <a:t> </a:t>
            </a:r>
            <a:r>
              <a:rPr lang="ar-SA" b="1" dirty="0"/>
              <a:t>أو </a:t>
            </a:r>
            <a:r>
              <a:rPr lang="ar-EG" b="1" dirty="0" smtClean="0"/>
              <a:t>المتوسطة .</a:t>
            </a:r>
            <a:endParaRPr lang="ar-SA" b="1" dirty="0"/>
          </a:p>
          <a:p>
            <a:pPr>
              <a:buFont typeface="Arial" pitchFamily="34" charset="0"/>
              <a:buChar char="•"/>
            </a:pPr>
            <a:r>
              <a:rPr lang="ar-SA" b="1" dirty="0"/>
              <a:t>أن يكون من </a:t>
            </a:r>
            <a:r>
              <a:rPr lang="ar-EG" b="1" dirty="0" smtClean="0"/>
              <a:t>مستوى الادارة الدنيا</a:t>
            </a:r>
            <a:r>
              <a:rPr lang="ar-SA" b="1" dirty="0" smtClean="0"/>
              <a:t> وأعزب</a:t>
            </a:r>
            <a:r>
              <a:rPr lang="ar-EG" b="1" dirty="0" smtClean="0"/>
              <a:t> .</a:t>
            </a:r>
            <a:endParaRPr lang="ar-SA" b="1" dirty="0"/>
          </a:p>
        </p:txBody>
      </p:sp>
      <p:sp>
        <p:nvSpPr>
          <p:cNvPr id="3" name="Rectangle 2"/>
          <p:cNvSpPr/>
          <p:nvPr/>
        </p:nvSpPr>
        <p:spPr>
          <a:xfrm>
            <a:off x="864096" y="3441774"/>
            <a:ext cx="8193360" cy="954107"/>
          </a:xfrm>
          <a:prstGeom prst="rect">
            <a:avLst/>
          </a:prstGeom>
        </p:spPr>
        <p:txBody>
          <a:bodyPr wrap="square">
            <a:spAutoFit/>
          </a:bodyPr>
          <a:lstStyle/>
          <a:p>
            <a:r>
              <a:rPr lang="ar-EG" sz="2000" b="1" u="sng" dirty="0" smtClean="0">
                <a:solidFill>
                  <a:srgbClr val="FF0000"/>
                </a:solidFill>
                <a:effectLst>
                  <a:outerShdw blurRad="38100" dist="38100" dir="2700000" algn="tl">
                    <a:srgbClr val="000000">
                      <a:alpha val="43137"/>
                    </a:srgbClr>
                  </a:outerShdw>
                </a:effectLst>
              </a:rPr>
              <a:t>ثانياً : </a:t>
            </a:r>
            <a:r>
              <a:rPr lang="ar-SA" sz="2000" b="1" u="sng" dirty="0" smtClean="0">
                <a:solidFill>
                  <a:srgbClr val="FF0000"/>
                </a:solidFill>
                <a:effectLst>
                  <a:outerShdw blurRad="38100" dist="38100" dir="2700000" algn="tl">
                    <a:srgbClr val="000000">
                      <a:alpha val="43137"/>
                    </a:srgbClr>
                  </a:outerShdw>
                </a:effectLst>
              </a:rPr>
              <a:t>اختير </a:t>
            </a:r>
            <a:r>
              <a:rPr lang="ar-EG" sz="2000" b="1" u="sng" dirty="0" smtClean="0">
                <a:solidFill>
                  <a:srgbClr val="FF0000"/>
                </a:solidFill>
                <a:effectLst>
                  <a:outerShdw blurRad="38100" dist="38100" dir="2700000" algn="tl">
                    <a:srgbClr val="000000">
                      <a:alpha val="43137"/>
                    </a:srgbClr>
                  </a:outerShdw>
                </a:effectLst>
              </a:rPr>
              <a:t>موظف</a:t>
            </a:r>
            <a:r>
              <a:rPr lang="ar-SA" sz="2000" b="1" u="sng" dirty="0" smtClean="0">
                <a:solidFill>
                  <a:srgbClr val="FF0000"/>
                </a:solidFill>
                <a:effectLst>
                  <a:outerShdw blurRad="38100" dist="38100" dir="2700000" algn="tl">
                    <a:srgbClr val="000000">
                      <a:alpha val="43137"/>
                    </a:srgbClr>
                  </a:outerShdw>
                </a:effectLst>
              </a:rPr>
              <a:t> </a:t>
            </a:r>
            <a:r>
              <a:rPr lang="ar-SA" sz="2000" b="1" u="sng" dirty="0">
                <a:solidFill>
                  <a:srgbClr val="FF0000"/>
                </a:solidFill>
                <a:effectLst>
                  <a:outerShdw blurRad="38100" dist="38100" dir="2700000" algn="tl">
                    <a:srgbClr val="000000">
                      <a:alpha val="43137"/>
                    </a:srgbClr>
                  </a:outerShdw>
                </a:effectLst>
              </a:rPr>
              <a:t>من الجدول السابق بطريقة عشوائية، احسب الاحتمالات التالية:</a:t>
            </a:r>
          </a:p>
          <a:p>
            <a:pPr>
              <a:buFont typeface="Arial" pitchFamily="34" charset="0"/>
              <a:buChar char="•"/>
            </a:pPr>
            <a:r>
              <a:rPr lang="ar-SA" b="1" dirty="0"/>
              <a:t>احسب احتمال أن يكون </a:t>
            </a:r>
            <a:r>
              <a:rPr lang="ar-EG" b="1" dirty="0" smtClean="0"/>
              <a:t>موظفي الادارة الدنيا</a:t>
            </a:r>
            <a:r>
              <a:rPr lang="ar-SA" b="1" dirty="0" smtClean="0"/>
              <a:t> </a:t>
            </a:r>
            <a:r>
              <a:rPr lang="ar-SA" b="1" dirty="0"/>
              <a:t>بشرط أنه متزوج؟</a:t>
            </a:r>
          </a:p>
          <a:p>
            <a:pPr>
              <a:buFont typeface="Arial" pitchFamily="34" charset="0"/>
              <a:buChar char="•"/>
            </a:pPr>
            <a:r>
              <a:rPr lang="ar-SA" b="1" dirty="0"/>
              <a:t>احتمال أن يكون </a:t>
            </a:r>
            <a:r>
              <a:rPr lang="ar-EG" b="1" dirty="0" smtClean="0"/>
              <a:t>الموظف</a:t>
            </a:r>
            <a:r>
              <a:rPr lang="ar-SA" b="1" dirty="0" smtClean="0"/>
              <a:t> </a:t>
            </a:r>
            <a:r>
              <a:rPr lang="ar-SA" b="1" dirty="0"/>
              <a:t>أعزب بشرط أنه من </a:t>
            </a:r>
            <a:r>
              <a:rPr lang="ar-EG" b="1" dirty="0" smtClean="0"/>
              <a:t>موظفي </a:t>
            </a:r>
            <a:r>
              <a:rPr lang="ar-SA" b="1" dirty="0" smtClean="0"/>
              <a:t>ال</a:t>
            </a:r>
            <a:r>
              <a:rPr lang="ar-EG" b="1" dirty="0" smtClean="0"/>
              <a:t>ادارة العليا </a:t>
            </a:r>
            <a:r>
              <a:rPr lang="ar-SA" b="1" dirty="0" smtClean="0"/>
              <a:t>؟</a:t>
            </a:r>
            <a:endParaRPr lang="ar-SA" b="1" dirty="0"/>
          </a:p>
        </p:txBody>
      </p:sp>
      <p:sp>
        <p:nvSpPr>
          <p:cNvPr id="9" name="Rectangle 8"/>
          <p:cNvSpPr/>
          <p:nvPr/>
        </p:nvSpPr>
        <p:spPr>
          <a:xfrm>
            <a:off x="776536" y="4390072"/>
            <a:ext cx="8325470" cy="1631216"/>
          </a:xfrm>
          <a:prstGeom prst="rect">
            <a:avLst/>
          </a:prstGeom>
        </p:spPr>
        <p:txBody>
          <a:bodyPr wrap="square">
            <a:spAutoFit/>
          </a:bodyPr>
          <a:lstStyle/>
          <a:p>
            <a:pPr>
              <a:defRPr/>
            </a:pPr>
            <a:r>
              <a:rPr lang="ar-EG" sz="2000" b="1" u="sng" dirty="0" smtClean="0">
                <a:solidFill>
                  <a:srgbClr val="FF0000"/>
                </a:solidFill>
                <a:effectLst>
                  <a:outerShdw blurRad="38100" dist="38100" dir="2700000" algn="tl">
                    <a:srgbClr val="000000">
                      <a:alpha val="43137"/>
                    </a:srgbClr>
                  </a:outerShdw>
                </a:effectLst>
              </a:rPr>
              <a:t>ثالثاً : تم </a:t>
            </a:r>
            <a:r>
              <a:rPr lang="ar-SA" sz="2000" b="1" u="sng" dirty="0" smtClean="0">
                <a:solidFill>
                  <a:srgbClr val="FF0000"/>
                </a:solidFill>
                <a:effectLst>
                  <a:outerShdw blurRad="38100" dist="38100" dir="2700000" algn="tl">
                    <a:srgbClr val="000000">
                      <a:alpha val="43137"/>
                    </a:srgbClr>
                  </a:outerShdw>
                </a:effectLst>
              </a:rPr>
              <a:t>اختي</a:t>
            </a:r>
            <a:r>
              <a:rPr lang="ar-EG" sz="2000" b="1" u="sng" dirty="0" smtClean="0">
                <a:solidFill>
                  <a:srgbClr val="FF0000"/>
                </a:solidFill>
                <a:effectLst>
                  <a:outerShdw blurRad="38100" dist="38100" dir="2700000" algn="tl">
                    <a:srgbClr val="000000">
                      <a:alpha val="43137"/>
                    </a:srgbClr>
                  </a:outerShdw>
                </a:effectLst>
              </a:rPr>
              <a:t>ا</a:t>
            </a:r>
            <a:r>
              <a:rPr lang="ar-SA" sz="2000" b="1" u="sng" dirty="0" smtClean="0">
                <a:solidFill>
                  <a:srgbClr val="FF0000"/>
                </a:solidFill>
                <a:effectLst>
                  <a:outerShdw blurRad="38100" dist="38100" dir="2700000" algn="tl">
                    <a:srgbClr val="000000">
                      <a:alpha val="43137"/>
                    </a:srgbClr>
                  </a:outerShdw>
                </a:effectLst>
              </a:rPr>
              <a:t>ر </a:t>
            </a:r>
            <a:r>
              <a:rPr lang="ar-EG" sz="2000" b="1" u="sng" dirty="0" smtClean="0">
                <a:solidFill>
                  <a:srgbClr val="FF0000"/>
                </a:solidFill>
                <a:effectLst>
                  <a:outerShdw blurRad="38100" dist="38100" dir="2700000" algn="tl">
                    <a:srgbClr val="000000">
                      <a:alpha val="43137"/>
                    </a:srgbClr>
                  </a:outerShdw>
                </a:effectLst>
              </a:rPr>
              <a:t>2 موظف</a:t>
            </a:r>
            <a:r>
              <a:rPr lang="ar-SA" sz="2000" b="1" u="sng" dirty="0" smtClean="0">
                <a:solidFill>
                  <a:srgbClr val="FF0000"/>
                </a:solidFill>
                <a:effectLst>
                  <a:outerShdw blurRad="38100" dist="38100" dir="2700000" algn="tl">
                    <a:srgbClr val="000000">
                      <a:alpha val="43137"/>
                    </a:srgbClr>
                  </a:outerShdw>
                </a:effectLst>
              </a:rPr>
              <a:t> </a:t>
            </a:r>
            <a:r>
              <a:rPr lang="ar-SA" sz="2000" b="1" u="sng" dirty="0">
                <a:solidFill>
                  <a:srgbClr val="FF0000"/>
                </a:solidFill>
                <a:effectLst>
                  <a:outerShdw blurRad="38100" dist="38100" dir="2700000" algn="tl">
                    <a:srgbClr val="000000">
                      <a:alpha val="43137"/>
                    </a:srgbClr>
                  </a:outerShdw>
                </a:effectLst>
              </a:rPr>
              <a:t>من الجدول السابق بطريقة عشوائية، احسب الاحتمالات التالية:</a:t>
            </a:r>
          </a:p>
          <a:p>
            <a:pPr marL="342900" indent="-342900">
              <a:buFont typeface="Arial" panose="020B0604020202020204" pitchFamily="34" charset="0"/>
              <a:buChar char="•"/>
              <a:defRPr/>
            </a:pPr>
            <a:r>
              <a:rPr lang="ar-SA" sz="2000" dirty="0"/>
              <a:t>احتمال أن يكون </a:t>
            </a:r>
            <a:r>
              <a:rPr lang="ar-EG" sz="2000" dirty="0" smtClean="0"/>
              <a:t>الموظفين</a:t>
            </a:r>
            <a:r>
              <a:rPr lang="ar-SA" sz="2000" dirty="0" smtClean="0"/>
              <a:t> </a:t>
            </a:r>
            <a:r>
              <a:rPr lang="ar-SA" sz="2000" dirty="0"/>
              <a:t>من </a:t>
            </a:r>
            <a:r>
              <a:rPr lang="ar-EG" sz="2000" dirty="0" smtClean="0"/>
              <a:t>الادارة الدنيا </a:t>
            </a:r>
            <a:r>
              <a:rPr lang="ar-SA" sz="2000" dirty="0" smtClean="0"/>
              <a:t>؟</a:t>
            </a:r>
            <a:endParaRPr lang="ar-SA" sz="2000" dirty="0"/>
          </a:p>
          <a:p>
            <a:pPr marL="342900" indent="-342900">
              <a:buFont typeface="Arial" panose="020B0604020202020204" pitchFamily="34" charset="0"/>
              <a:buChar char="•"/>
              <a:defRPr/>
            </a:pPr>
            <a:r>
              <a:rPr lang="ar-SA" sz="2000" dirty="0"/>
              <a:t>احتمال أن يكون </a:t>
            </a:r>
            <a:r>
              <a:rPr lang="ar-SA" sz="2000" dirty="0" smtClean="0"/>
              <a:t>ا</a:t>
            </a:r>
            <a:r>
              <a:rPr lang="ar-EG" sz="2000" dirty="0" smtClean="0"/>
              <a:t>لموظفين</a:t>
            </a:r>
            <a:r>
              <a:rPr lang="ar-SA" sz="2000" dirty="0" smtClean="0"/>
              <a:t> </a:t>
            </a:r>
            <a:r>
              <a:rPr lang="ar-SA" sz="2000" dirty="0"/>
              <a:t>متزوجان؟</a:t>
            </a:r>
          </a:p>
          <a:p>
            <a:pPr marL="342900" indent="-342900">
              <a:buFont typeface="Arial" panose="020B0604020202020204" pitchFamily="34" charset="0"/>
              <a:buChar char="•"/>
              <a:defRPr/>
            </a:pPr>
            <a:r>
              <a:rPr lang="ar-SA" sz="2000" dirty="0"/>
              <a:t>احتمال أن يكون </a:t>
            </a:r>
            <a:r>
              <a:rPr lang="ar-SA" sz="2000" dirty="0" err="1" smtClean="0"/>
              <a:t>لل</a:t>
            </a:r>
            <a:r>
              <a:rPr lang="ar-EG" sz="2000" dirty="0" smtClean="0"/>
              <a:t>موظفين</a:t>
            </a:r>
            <a:r>
              <a:rPr lang="ar-SA" sz="2000" dirty="0" smtClean="0"/>
              <a:t> </a:t>
            </a:r>
            <a:r>
              <a:rPr lang="ar-SA" sz="2000" dirty="0"/>
              <a:t>نفس الحالة الاجتماعية؟</a:t>
            </a:r>
          </a:p>
          <a:p>
            <a:pPr marL="342900" indent="-342900">
              <a:buFont typeface="Arial" panose="020B0604020202020204" pitchFamily="34" charset="0"/>
              <a:buChar char="•"/>
              <a:defRPr/>
            </a:pPr>
            <a:r>
              <a:rPr lang="ar-SA" sz="2000" dirty="0"/>
              <a:t>احتمال أن يكون </a:t>
            </a:r>
            <a:r>
              <a:rPr lang="ar-SA" sz="2000" dirty="0" smtClean="0"/>
              <a:t>ال</a:t>
            </a:r>
            <a:r>
              <a:rPr lang="ar-EG" sz="2000" dirty="0" smtClean="0"/>
              <a:t>موظفين</a:t>
            </a:r>
            <a:r>
              <a:rPr lang="ar-SA" sz="2000" dirty="0" smtClean="0"/>
              <a:t> </a:t>
            </a:r>
            <a:r>
              <a:rPr lang="ar-SA" sz="2000" dirty="0"/>
              <a:t>من القسم نفسه؟</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EG" dirty="0"/>
              <a:t>تمارين واجب :-</a:t>
            </a:r>
            <a:endParaRPr lang="en-US" dirty="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35</a:t>
            </a:fld>
            <a:endParaRPr lang="en-US" dirty="0"/>
          </a:p>
        </p:txBody>
      </p:sp>
      <p:sp>
        <p:nvSpPr>
          <p:cNvPr id="5" name="Text Box 5"/>
          <p:cNvSpPr txBox="1">
            <a:spLocks noGrp="1" noChangeArrowheads="1"/>
          </p:cNvSpPr>
          <p:nvPr>
            <p:ph idx="1"/>
          </p:nvPr>
        </p:nvSpPr>
        <p:spPr bwMode="auto">
          <a:xfrm>
            <a:off x="495300" y="1600200"/>
            <a:ext cx="8915400" cy="2456057"/>
          </a:xfrm>
          <a:prstGeom prst="rect">
            <a:avLst/>
          </a:prstGeom>
          <a:noFill/>
          <a:ln w="9525">
            <a:noFill/>
            <a:miter lim="800000"/>
            <a:headEnd/>
            <a:tailEnd/>
          </a:ln>
        </p:spPr>
        <p:txBody>
          <a:bodyPr>
            <a:spAutoFit/>
          </a:bodyPr>
          <a:lstStyle/>
          <a:p>
            <a:pPr algn="just" rtl="1"/>
            <a:r>
              <a:rPr lang="ar-EG" sz="2400" b="1" dirty="0">
                <a:effectLst>
                  <a:outerShdw blurRad="38100" dist="38100" dir="2700000" algn="tl">
                    <a:srgbClr val="000000">
                      <a:alpha val="43137"/>
                    </a:srgbClr>
                  </a:outerShdw>
                </a:effectLst>
              </a:rPr>
              <a:t>3- </a:t>
            </a:r>
            <a:r>
              <a:rPr lang="ar-SA" sz="2400" b="1" dirty="0">
                <a:effectLst>
                  <a:outerShdw blurRad="38100" dist="38100" dir="2700000" algn="tl">
                    <a:srgbClr val="000000">
                      <a:alpha val="43137"/>
                    </a:srgbClr>
                  </a:outerShdw>
                </a:effectLst>
              </a:rPr>
              <a:t>مصنع يقوم بإنتاج سلعة معينة به ثلاث آلات، تنتج الآلة الأولى </a:t>
            </a:r>
            <a:r>
              <a:rPr lang="ar-EG" sz="2400" b="1" dirty="0" smtClean="0">
                <a:effectLst>
                  <a:outerShdw blurRad="38100" dist="38100" dir="2700000" algn="tl">
                    <a:srgbClr val="000000">
                      <a:alpha val="43137"/>
                    </a:srgbClr>
                  </a:outerShdw>
                </a:effectLst>
              </a:rPr>
              <a:t>4</a:t>
            </a:r>
            <a:r>
              <a:rPr lang="ar-SA" sz="2400" b="1" dirty="0" smtClean="0">
                <a:effectLst>
                  <a:outerShdw blurRad="38100" dist="38100" dir="2700000" algn="tl">
                    <a:srgbClr val="000000">
                      <a:alpha val="43137"/>
                    </a:srgbClr>
                  </a:outerShdw>
                </a:effectLst>
              </a:rPr>
              <a:t>0</a:t>
            </a:r>
            <a:r>
              <a:rPr lang="ar-SA" sz="2400" b="1" dirty="0">
                <a:effectLst>
                  <a:outerShdw blurRad="38100" dist="38100" dir="2700000" algn="tl">
                    <a:srgbClr val="000000">
                      <a:alpha val="43137"/>
                    </a:srgbClr>
                  </a:outerShdw>
                </a:effectLst>
              </a:rPr>
              <a:t>% من إجمالي إنتاج السلعة وتنتج الآلة الثانية نسبة </a:t>
            </a:r>
            <a:r>
              <a:rPr lang="ar-EG" sz="2400" b="1" dirty="0" smtClean="0">
                <a:effectLst>
                  <a:outerShdw blurRad="38100" dist="38100" dir="2700000" algn="tl">
                    <a:srgbClr val="000000">
                      <a:alpha val="43137"/>
                    </a:srgbClr>
                  </a:outerShdw>
                </a:effectLst>
              </a:rPr>
              <a:t>2</a:t>
            </a:r>
            <a:r>
              <a:rPr lang="ar-SA" sz="2400" b="1" dirty="0" smtClean="0">
                <a:effectLst>
                  <a:outerShdw blurRad="38100" dist="38100" dir="2700000" algn="tl">
                    <a:srgbClr val="000000">
                      <a:alpha val="43137"/>
                    </a:srgbClr>
                  </a:outerShdw>
                </a:effectLst>
              </a:rPr>
              <a:t>5</a:t>
            </a:r>
            <a:r>
              <a:rPr lang="ar-SA" sz="2400" b="1" dirty="0">
                <a:effectLst>
                  <a:outerShdw blurRad="38100" dist="38100" dir="2700000" algn="tl">
                    <a:srgbClr val="000000">
                      <a:alpha val="43137"/>
                    </a:srgbClr>
                  </a:outerShdw>
                </a:effectLst>
              </a:rPr>
              <a:t>% </a:t>
            </a:r>
            <a:r>
              <a:rPr lang="ar-SA" sz="2400" b="1" dirty="0" smtClean="0">
                <a:effectLst>
                  <a:outerShdw blurRad="38100" dist="38100" dir="2700000" algn="tl">
                    <a:srgbClr val="000000">
                      <a:alpha val="43137"/>
                    </a:srgbClr>
                  </a:outerShdw>
                </a:effectLst>
              </a:rPr>
              <a:t>و</a:t>
            </a:r>
            <a:r>
              <a:rPr lang="ar-EG" sz="2400" b="1" dirty="0" smtClean="0">
                <a:effectLst>
                  <a:outerShdw blurRad="38100" dist="38100" dir="2700000" algn="tl">
                    <a:srgbClr val="000000">
                      <a:alpha val="43137"/>
                    </a:srgbClr>
                  </a:outerShdw>
                </a:effectLst>
              </a:rPr>
              <a:t>الباقي من إنتاج الالة </a:t>
            </a:r>
            <a:r>
              <a:rPr lang="ar-SA" sz="2400" b="1" dirty="0" smtClean="0">
                <a:effectLst>
                  <a:outerShdw blurRad="38100" dist="38100" dir="2700000" algn="tl">
                    <a:srgbClr val="000000">
                      <a:alpha val="43137"/>
                    </a:srgbClr>
                  </a:outerShdw>
                </a:effectLst>
              </a:rPr>
              <a:t>الثالثة، </a:t>
            </a:r>
            <a:r>
              <a:rPr lang="ar-SA" sz="2400" b="1" dirty="0">
                <a:effectLst>
                  <a:outerShdw blurRad="38100" dist="38100" dir="2700000" algn="tl">
                    <a:srgbClr val="000000">
                      <a:alpha val="43137"/>
                    </a:srgbClr>
                  </a:outerShdw>
                </a:effectLst>
              </a:rPr>
              <a:t>فإذا كانت نسبة الإنتاج المعيب في الثلاث آلات على الترتيب هو </a:t>
            </a:r>
            <a:r>
              <a:rPr lang="ar-EG" sz="2400" b="1" dirty="0" smtClean="0">
                <a:effectLst>
                  <a:outerShdw blurRad="38100" dist="38100" dir="2700000" algn="tl">
                    <a:srgbClr val="000000">
                      <a:alpha val="43137"/>
                    </a:srgbClr>
                  </a:outerShdw>
                </a:effectLst>
              </a:rPr>
              <a:t>4</a:t>
            </a:r>
            <a:r>
              <a:rPr lang="ar-SA" sz="2400" b="1" dirty="0" smtClean="0">
                <a:effectLst>
                  <a:outerShdw blurRad="38100" dist="38100" dir="2700000" algn="tl">
                    <a:srgbClr val="000000">
                      <a:alpha val="43137"/>
                    </a:srgbClr>
                  </a:outerShdw>
                </a:effectLst>
              </a:rPr>
              <a:t>% </a:t>
            </a:r>
            <a:r>
              <a:rPr lang="ar-SA" sz="2400" b="1" dirty="0">
                <a:effectLst>
                  <a:outerShdw blurRad="38100" dist="38100" dir="2700000" algn="tl">
                    <a:srgbClr val="000000">
                      <a:alpha val="43137"/>
                    </a:srgbClr>
                  </a:outerShdw>
                </a:effectLst>
              </a:rPr>
              <a:t>و </a:t>
            </a:r>
            <a:r>
              <a:rPr lang="ar-EG" sz="2400" b="1" dirty="0" smtClean="0">
                <a:effectLst>
                  <a:outerShdw blurRad="38100" dist="38100" dir="2700000" algn="tl">
                    <a:srgbClr val="000000">
                      <a:alpha val="43137"/>
                    </a:srgbClr>
                  </a:outerShdw>
                </a:effectLst>
              </a:rPr>
              <a:t>3</a:t>
            </a:r>
            <a:r>
              <a:rPr lang="ar-SA" sz="2400" b="1" dirty="0" smtClean="0">
                <a:effectLst>
                  <a:outerShdw blurRad="38100" dist="38100" dir="2700000" algn="tl">
                    <a:srgbClr val="000000">
                      <a:alpha val="43137"/>
                    </a:srgbClr>
                  </a:outerShdw>
                </a:effectLst>
              </a:rPr>
              <a:t>% </a:t>
            </a:r>
            <a:r>
              <a:rPr lang="ar-SA" sz="2400" b="1" dirty="0">
                <a:effectLst>
                  <a:outerShdw blurRad="38100" dist="38100" dir="2700000" algn="tl">
                    <a:srgbClr val="000000">
                      <a:alpha val="43137"/>
                    </a:srgbClr>
                  </a:outerShdw>
                </a:effectLst>
              </a:rPr>
              <a:t>و </a:t>
            </a:r>
            <a:r>
              <a:rPr lang="ar-EG" sz="2400" b="1" dirty="0" smtClean="0">
                <a:effectLst>
                  <a:outerShdw blurRad="38100" dist="38100" dir="2700000" algn="tl">
                    <a:srgbClr val="000000">
                      <a:alpha val="43137"/>
                    </a:srgbClr>
                  </a:outerShdw>
                </a:effectLst>
              </a:rPr>
              <a:t>5.5</a:t>
            </a:r>
            <a:r>
              <a:rPr lang="ar-SA" sz="2400" b="1" dirty="0" smtClean="0">
                <a:effectLst>
                  <a:outerShdw blurRad="38100" dist="38100" dir="2700000" algn="tl">
                    <a:srgbClr val="000000">
                      <a:alpha val="43137"/>
                    </a:srgbClr>
                  </a:outerShdw>
                </a:effectLst>
              </a:rPr>
              <a:t>% </a:t>
            </a:r>
            <a:r>
              <a:rPr lang="ar-SA" sz="2400" b="1" dirty="0">
                <a:effectLst>
                  <a:outerShdw blurRad="38100" dist="38100" dir="2700000" algn="tl">
                    <a:srgbClr val="000000">
                      <a:alpha val="43137"/>
                    </a:srgbClr>
                  </a:outerShdw>
                </a:effectLst>
              </a:rPr>
              <a:t>، سحبت وحدة عشوائيا من إنتاج المصنع فوجد أنها </a:t>
            </a:r>
            <a:r>
              <a:rPr lang="ar-EG" sz="2400" b="1" dirty="0" smtClean="0">
                <a:effectLst>
                  <a:outerShdw blurRad="38100" dist="38100" dir="2700000" algn="tl">
                    <a:srgbClr val="000000">
                      <a:alpha val="43137"/>
                    </a:srgbClr>
                  </a:outerShdw>
                </a:effectLst>
              </a:rPr>
              <a:t>جيدة </a:t>
            </a:r>
            <a:r>
              <a:rPr lang="ar-SA" sz="2400" b="1" dirty="0" smtClean="0">
                <a:effectLst>
                  <a:outerShdw blurRad="38100" dist="38100" dir="2700000" algn="tl">
                    <a:srgbClr val="000000">
                      <a:alpha val="43137"/>
                    </a:srgbClr>
                  </a:outerShdw>
                </a:effectLst>
              </a:rPr>
              <a:t>، </a:t>
            </a:r>
            <a:r>
              <a:rPr lang="ar-SA" sz="2400" b="1" dirty="0">
                <a:effectLst>
                  <a:outerShdw blurRad="38100" dist="38100" dir="2700000" algn="tl">
                    <a:srgbClr val="000000">
                      <a:alpha val="43137"/>
                    </a:srgbClr>
                  </a:outerShdw>
                </a:effectLst>
              </a:rPr>
              <a:t>احسب الاحتمالات التالية:</a:t>
            </a:r>
          </a:p>
          <a:p>
            <a:pPr algn="just" rtl="1">
              <a:buFont typeface="Arial" panose="020B0604020202020204" pitchFamily="34" charset="0"/>
              <a:buChar char="•"/>
            </a:pPr>
            <a:r>
              <a:rPr lang="ar-SA" sz="2400" b="1" dirty="0" smtClean="0">
                <a:effectLst>
                  <a:outerShdw blurRad="38100" dist="38100" dir="2700000" algn="tl">
                    <a:srgbClr val="000000">
                      <a:alpha val="43137"/>
                    </a:srgbClr>
                  </a:outerShdw>
                </a:effectLst>
              </a:rPr>
              <a:t>أن </a:t>
            </a:r>
            <a:r>
              <a:rPr lang="ar-SA" sz="2400" b="1" dirty="0">
                <a:effectLst>
                  <a:outerShdw blurRad="38100" dist="38100" dir="2700000" algn="tl">
                    <a:srgbClr val="000000">
                      <a:alpha val="43137"/>
                    </a:srgbClr>
                  </a:outerShdw>
                </a:effectLst>
              </a:rPr>
              <a:t>تكون القطعة </a:t>
            </a:r>
            <a:r>
              <a:rPr lang="ar-SA" sz="2400" b="1" dirty="0" smtClean="0">
                <a:effectLst>
                  <a:outerShdw blurRad="38100" dist="38100" dir="2700000" algn="tl">
                    <a:srgbClr val="000000">
                      <a:alpha val="43137"/>
                    </a:srgbClr>
                  </a:outerShdw>
                </a:effectLst>
              </a:rPr>
              <a:t>ال</a:t>
            </a:r>
            <a:r>
              <a:rPr lang="ar-EG" sz="2400" b="1" dirty="0" smtClean="0">
                <a:effectLst>
                  <a:outerShdw blurRad="38100" dist="38100" dir="2700000" algn="tl">
                    <a:srgbClr val="000000">
                      <a:alpha val="43137"/>
                    </a:srgbClr>
                  </a:outerShdw>
                </a:effectLst>
              </a:rPr>
              <a:t>جيدة</a:t>
            </a:r>
            <a:r>
              <a:rPr lang="ar-SA" sz="2400" b="1" dirty="0" smtClean="0">
                <a:effectLst>
                  <a:outerShdw blurRad="38100" dist="38100" dir="2700000" algn="tl">
                    <a:srgbClr val="000000">
                      <a:alpha val="43137"/>
                    </a:srgbClr>
                  </a:outerShdw>
                </a:effectLst>
              </a:rPr>
              <a:t> </a:t>
            </a:r>
            <a:r>
              <a:rPr lang="ar-SA" sz="2400" b="1" dirty="0">
                <a:effectLst>
                  <a:outerShdw blurRad="38100" dist="38100" dir="2700000" algn="tl">
                    <a:srgbClr val="000000">
                      <a:alpha val="43137"/>
                    </a:srgbClr>
                  </a:outerShdw>
                </a:effectLst>
              </a:rPr>
              <a:t>من إنتاج الآلة الأولى؟</a:t>
            </a:r>
          </a:p>
          <a:p>
            <a:pPr algn="just" rtl="1">
              <a:buFont typeface="Arial" panose="020B0604020202020204" pitchFamily="34" charset="0"/>
              <a:buChar char="•"/>
            </a:pPr>
            <a:r>
              <a:rPr lang="ar-SA" sz="2400" b="1" dirty="0" smtClean="0">
                <a:effectLst>
                  <a:outerShdw blurRad="38100" dist="38100" dir="2700000" algn="tl">
                    <a:srgbClr val="000000">
                      <a:alpha val="43137"/>
                    </a:srgbClr>
                  </a:outerShdw>
                </a:effectLst>
              </a:rPr>
              <a:t>أن </a:t>
            </a:r>
            <a:r>
              <a:rPr lang="ar-SA" sz="2400" b="1" dirty="0">
                <a:effectLst>
                  <a:outerShdw blurRad="38100" dist="38100" dir="2700000" algn="tl">
                    <a:srgbClr val="000000">
                      <a:alpha val="43137"/>
                    </a:srgbClr>
                  </a:outerShdw>
                </a:effectLst>
              </a:rPr>
              <a:t>تكون القطعة </a:t>
            </a:r>
            <a:r>
              <a:rPr lang="ar-SA" sz="2400" b="1" dirty="0" smtClean="0">
                <a:effectLst>
                  <a:outerShdw blurRad="38100" dist="38100" dir="2700000" algn="tl">
                    <a:srgbClr val="000000">
                      <a:alpha val="43137"/>
                    </a:srgbClr>
                  </a:outerShdw>
                </a:effectLst>
              </a:rPr>
              <a:t>ال</a:t>
            </a:r>
            <a:r>
              <a:rPr lang="ar-EG" sz="2400" b="1" smtClean="0">
                <a:effectLst>
                  <a:outerShdw blurRad="38100" dist="38100" dir="2700000" algn="tl">
                    <a:srgbClr val="000000">
                      <a:alpha val="43137"/>
                    </a:srgbClr>
                  </a:outerShdw>
                </a:effectLst>
              </a:rPr>
              <a:t>جيدة</a:t>
            </a:r>
            <a:r>
              <a:rPr lang="ar-SA" sz="2400" b="1" smtClean="0">
                <a:effectLst>
                  <a:outerShdw blurRad="38100" dist="38100" dir="2700000" algn="tl">
                    <a:srgbClr val="000000">
                      <a:alpha val="43137"/>
                    </a:srgbClr>
                  </a:outerShdw>
                </a:effectLst>
              </a:rPr>
              <a:t> </a:t>
            </a:r>
            <a:r>
              <a:rPr lang="ar-SA" sz="2400" b="1" dirty="0">
                <a:effectLst>
                  <a:outerShdw blurRad="38100" dist="38100" dir="2700000" algn="tl">
                    <a:srgbClr val="000000">
                      <a:alpha val="43137"/>
                    </a:srgbClr>
                  </a:outerShdw>
                </a:effectLst>
              </a:rPr>
              <a:t>من إنتاج الآلة الثانية؟</a:t>
            </a:r>
          </a:p>
        </p:txBody>
      </p:sp>
    </p:spTree>
    <p:extLst>
      <p:ext uri="{BB962C8B-B14F-4D97-AF65-F5344CB8AC3E}">
        <p14:creationId xmlns:p14="http://schemas.microsoft.com/office/powerpoint/2010/main" xmlns="" val="426211454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543674" y="2166937"/>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
        <p:nvSpPr>
          <p:cNvPr id="10" name="Oval 9"/>
          <p:cNvSpPr/>
          <p:nvPr/>
        </p:nvSpPr>
        <p:spPr>
          <a:xfrm>
            <a:off x="858838" y="2215540"/>
            <a:ext cx="2417762" cy="2410435"/>
          </a:xfrm>
          <a:prstGeom prst="ellipse">
            <a:avLst/>
          </a:prstGeom>
          <a:ln/>
        </p:spPr>
        <p:style>
          <a:lnRef idx="2">
            <a:schemeClr val="dk1"/>
          </a:lnRef>
          <a:fillRef idx="1">
            <a:schemeClr val="lt1"/>
          </a:fillRef>
          <a:effectRef idx="0">
            <a:schemeClr val="dk1"/>
          </a:effectRef>
          <a:fontRef idx="minor">
            <a:schemeClr val="dk1"/>
          </a:fontRef>
        </p:style>
      </p:sp>
      <p:pic>
        <p:nvPicPr>
          <p:cNvPr id="11" name="Picture 10"/>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1084954" y="2581891"/>
            <a:ext cx="1886846" cy="1609109"/>
          </a:xfrm>
          <a:prstGeom prst="rect">
            <a:avLst/>
          </a:prstGeom>
        </p:spPr>
      </p:pic>
      <p:sp>
        <p:nvSpPr>
          <p:cNvPr id="2" name="Slide Number Placeholder 1"/>
          <p:cNvSpPr>
            <a:spLocks noGrp="1"/>
          </p:cNvSpPr>
          <p:nvPr>
            <p:ph type="sldNum" sz="quarter" idx="10"/>
          </p:nvPr>
        </p:nvSpPr>
        <p:spPr/>
        <p:txBody>
          <a:bodyPr/>
          <a:lstStyle/>
          <a:p>
            <a:pPr>
              <a:defRPr/>
            </a:pPr>
            <a:fld id="{7B8EA862-7DD5-4A06-BDE1-DB7EC5FAA60C}" type="slidenum">
              <a:rPr lang="ar-SA" smtClean="0"/>
              <a:pPr>
                <a:defRPr/>
              </a:pPr>
              <a:t>36</a:t>
            </a:fld>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فورم لكلية ادارة الاعمال">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 xmlns:thm15="http://schemas.microsoft.com/office/thememl/2012/main" name="Managemnt_Template1.potx" id="{2E3F7FC2-BF5D-4F3B-8ED4-D1BBF30F350D}" vid="{1E0ED8EF-011D-4378-9E13-95FE40E518D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فورم لكلية ادارة الاعمال</Template>
  <TotalTime>1994</TotalTime>
  <Words>3358</Words>
  <Application>Microsoft Office PowerPoint</Application>
  <PresentationFormat>A4 Paper (210x297 mm)</PresentationFormat>
  <Paragraphs>487</Paragraphs>
  <Slides>36</Slides>
  <Notes>4</Notes>
  <HiddenSlides>0</HiddenSlides>
  <MMClips>0</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36</vt:i4>
      </vt:variant>
    </vt:vector>
  </HeadingPairs>
  <TitlesOfParts>
    <vt:vector size="39" baseType="lpstr">
      <vt:lpstr>فورم لكلية ادارة الاعمال</vt:lpstr>
      <vt:lpstr>Equation</vt:lpstr>
      <vt:lpstr>معادلة</vt:lpstr>
      <vt:lpstr>Slide 1</vt:lpstr>
      <vt:lpstr>المحاضرة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تمارين واجب :-</vt:lpstr>
      <vt:lpstr>تمارين واجب :-</vt:lpstr>
      <vt:lpstr>تمارين واجب :-</vt:lpstr>
      <vt:lpstr>Slide 36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Lab User</dc:creator>
  <cp:lastModifiedBy>DR-AHMED</cp:lastModifiedBy>
  <cp:revision>108</cp:revision>
  <cp:lastPrinted>2014-02-19T13:05:24Z</cp:lastPrinted>
  <dcterms:created xsi:type="dcterms:W3CDTF">2014-02-18T11:21:49Z</dcterms:created>
  <dcterms:modified xsi:type="dcterms:W3CDTF">2014-09-23T10:51:30Z</dcterms:modified>
</cp:coreProperties>
</file>