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310" r:id="rId3"/>
    <p:sldId id="313" r:id="rId4"/>
    <p:sldId id="314" r:id="rId5"/>
    <p:sldId id="316" r:id="rId6"/>
    <p:sldId id="317" r:id="rId7"/>
    <p:sldId id="318" r:id="rId8"/>
    <p:sldId id="319" r:id="rId9"/>
    <p:sldId id="320" r:id="rId10"/>
    <p:sldId id="321" r:id="rId11"/>
    <p:sldId id="322" r:id="rId12"/>
    <p:sldId id="323" r:id="rId13"/>
    <p:sldId id="324" r:id="rId14"/>
    <p:sldId id="325" r:id="rId15"/>
    <p:sldId id="326" r:id="rId16"/>
    <p:sldId id="327" r:id="rId17"/>
    <p:sldId id="330" r:id="rId18"/>
    <p:sldId id="333" r:id="rId19"/>
    <p:sldId id="335" r:id="rId20"/>
    <p:sldId id="336" r:id="rId21"/>
    <p:sldId id="337" r:id="rId22"/>
    <p:sldId id="338" r:id="rId23"/>
    <p:sldId id="339" r:id="rId24"/>
    <p:sldId id="341" r:id="rId25"/>
    <p:sldId id="343" r:id="rId26"/>
    <p:sldId id="344" r:id="rId27"/>
    <p:sldId id="345" r:id="rId28"/>
    <p:sldId id="346" r:id="rId29"/>
    <p:sldId id="347" r:id="rId30"/>
    <p:sldId id="348"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70" d="100"/>
          <a:sy n="70" d="100"/>
        </p:scale>
        <p:origin x="-984"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12.wmf"/><Relationship Id="rId5" Type="http://schemas.openxmlformats.org/officeDocument/2006/relationships/image" Target="../media/image7.wmf"/><Relationship Id="rId4"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9/24/2014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9/24/2014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36868" name="Slide Number Placeholder 3"/>
          <p:cNvSpPr>
            <a:spLocks noGrp="1"/>
          </p:cNvSpPr>
          <p:nvPr>
            <p:ph type="sldNum" sz="quarter" idx="5"/>
          </p:nvPr>
        </p:nvSpPr>
        <p:spPr bwMode="auto">
          <a:noFill/>
          <a:ln>
            <a:miter lim="800000"/>
            <a:headEnd/>
            <a:tailEnd/>
          </a:ln>
        </p:spPr>
        <p:txBody>
          <a:bodyPr/>
          <a:lstStyle/>
          <a:p>
            <a:fld id="{ED54658A-1503-4F64-862A-02076832C501}" type="slidenum">
              <a:rPr lang="ar-JO" smtClean="0">
                <a:cs typeface="Arial" pitchFamily="34" charset="0"/>
              </a:rPr>
              <a:pPr/>
              <a:t>3</a:t>
            </a:fld>
            <a:endParaRPr lang="en-US"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37892" name="Slide Number Placeholder 3"/>
          <p:cNvSpPr>
            <a:spLocks noGrp="1"/>
          </p:cNvSpPr>
          <p:nvPr>
            <p:ph type="sldNum" sz="quarter" idx="5"/>
          </p:nvPr>
        </p:nvSpPr>
        <p:spPr bwMode="auto">
          <a:noFill/>
          <a:ln>
            <a:miter lim="800000"/>
            <a:headEnd/>
            <a:tailEnd/>
          </a:ln>
        </p:spPr>
        <p:txBody>
          <a:bodyPr/>
          <a:lstStyle/>
          <a:p>
            <a:fld id="{27D7C4FE-1222-4803-BFF9-B81FD8D331C2}" type="slidenum">
              <a:rPr lang="ar-JO" smtClean="0">
                <a:cs typeface="Arial" pitchFamily="34" charset="0"/>
              </a:rPr>
              <a:pPr/>
              <a:t>4</a:t>
            </a:fld>
            <a:endParaRPr lang="en-US" smtClean="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39940" name="Slide Number Placeholder 3"/>
          <p:cNvSpPr>
            <a:spLocks noGrp="1"/>
          </p:cNvSpPr>
          <p:nvPr>
            <p:ph type="sldNum" sz="quarter" idx="5"/>
          </p:nvPr>
        </p:nvSpPr>
        <p:spPr bwMode="auto">
          <a:noFill/>
          <a:ln>
            <a:miter lim="800000"/>
            <a:headEnd/>
            <a:tailEnd/>
          </a:ln>
        </p:spPr>
        <p:txBody>
          <a:bodyPr/>
          <a:lstStyle/>
          <a:p>
            <a:fld id="{7EA22549-4823-4829-929F-F336504D0B21}" type="slidenum">
              <a:rPr lang="ar-JO" smtClean="0">
                <a:cs typeface="Arial" pitchFamily="34" charset="0"/>
              </a:rPr>
              <a:pPr/>
              <a:t>5</a:t>
            </a:fld>
            <a:endParaRPr lang="en-US" smtClean="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0964" name="Slide Number Placeholder 3"/>
          <p:cNvSpPr>
            <a:spLocks noGrp="1"/>
          </p:cNvSpPr>
          <p:nvPr>
            <p:ph type="sldNum" sz="quarter" idx="5"/>
          </p:nvPr>
        </p:nvSpPr>
        <p:spPr bwMode="auto">
          <a:noFill/>
          <a:ln>
            <a:miter lim="800000"/>
            <a:headEnd/>
            <a:tailEnd/>
          </a:ln>
        </p:spPr>
        <p:txBody>
          <a:bodyPr/>
          <a:lstStyle/>
          <a:p>
            <a:fld id="{8C25AED7-8A43-4386-99CC-8F8FBA14E7E8}" type="slidenum">
              <a:rPr lang="ar-JO" smtClean="0">
                <a:cs typeface="Arial" pitchFamily="34" charset="0"/>
              </a:rPr>
              <a:pPr/>
              <a:t>6</a:t>
            </a:fld>
            <a:endParaRPr lang="en-US" smtClean="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1988" name="Slide Number Placeholder 3"/>
          <p:cNvSpPr>
            <a:spLocks noGrp="1"/>
          </p:cNvSpPr>
          <p:nvPr>
            <p:ph type="sldNum" sz="quarter" idx="5"/>
          </p:nvPr>
        </p:nvSpPr>
        <p:spPr bwMode="auto">
          <a:noFill/>
          <a:ln>
            <a:miter lim="800000"/>
            <a:headEnd/>
            <a:tailEnd/>
          </a:ln>
        </p:spPr>
        <p:txBody>
          <a:bodyPr/>
          <a:lstStyle/>
          <a:p>
            <a:fld id="{FF834917-A448-4FC0-AB76-C3AF97D32D84}" type="slidenum">
              <a:rPr lang="ar-JO" smtClean="0">
                <a:cs typeface="Arial" pitchFamily="34" charset="0"/>
              </a:rPr>
              <a:pPr/>
              <a:t>7</a:t>
            </a:fld>
            <a:endParaRPr lang="en-US" smtClean="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3012" name="Slide Number Placeholder 3"/>
          <p:cNvSpPr>
            <a:spLocks noGrp="1"/>
          </p:cNvSpPr>
          <p:nvPr>
            <p:ph type="sldNum" sz="quarter" idx="5"/>
          </p:nvPr>
        </p:nvSpPr>
        <p:spPr bwMode="auto">
          <a:noFill/>
          <a:ln>
            <a:miter lim="800000"/>
            <a:headEnd/>
            <a:tailEnd/>
          </a:ln>
        </p:spPr>
        <p:txBody>
          <a:bodyPr/>
          <a:lstStyle/>
          <a:p>
            <a:fld id="{112ABD69-4938-40F5-861A-A7EA3BC302F3}" type="slidenum">
              <a:rPr lang="ar-JO" smtClean="0">
                <a:cs typeface="Arial" pitchFamily="34" charset="0"/>
              </a:rPr>
              <a:pPr/>
              <a:t>8</a:t>
            </a:fld>
            <a:endParaRPr lang="en-US" smtClean="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4036" name="Slide Number Placeholder 3"/>
          <p:cNvSpPr>
            <a:spLocks noGrp="1"/>
          </p:cNvSpPr>
          <p:nvPr>
            <p:ph type="sldNum" sz="quarter" idx="5"/>
          </p:nvPr>
        </p:nvSpPr>
        <p:spPr bwMode="auto">
          <a:noFill/>
          <a:ln>
            <a:miter lim="800000"/>
            <a:headEnd/>
            <a:tailEnd/>
          </a:ln>
        </p:spPr>
        <p:txBody>
          <a:bodyPr/>
          <a:lstStyle/>
          <a:p>
            <a:fld id="{C4680E73-E3A9-47B8-B274-CC7A2A333347}" type="slidenum">
              <a:rPr lang="ar-JO" smtClean="0">
                <a:cs typeface="Arial" pitchFamily="34" charset="0"/>
              </a:rPr>
              <a:pPr/>
              <a:t>9</a:t>
            </a:fld>
            <a:endParaRPr lang="en-US" smtClean="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5060" name="Slide Number Placeholder 3"/>
          <p:cNvSpPr>
            <a:spLocks noGrp="1"/>
          </p:cNvSpPr>
          <p:nvPr>
            <p:ph type="sldNum" sz="quarter" idx="5"/>
          </p:nvPr>
        </p:nvSpPr>
        <p:spPr bwMode="auto">
          <a:noFill/>
          <a:ln>
            <a:miter lim="800000"/>
            <a:headEnd/>
            <a:tailEnd/>
          </a:ln>
        </p:spPr>
        <p:txBody>
          <a:bodyPr/>
          <a:lstStyle/>
          <a:p>
            <a:fld id="{CA32D3CE-1A78-4B20-A77E-1679A354A3CB}" type="slidenum">
              <a:rPr lang="ar-JO" smtClean="0">
                <a:cs typeface="Arial" pitchFamily="34" charset="0"/>
              </a:rPr>
              <a:pPr/>
              <a:t>10</a:t>
            </a:fld>
            <a:endParaRPr lang="en-US" smtClean="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6084" name="Slide Number Placeholder 3"/>
          <p:cNvSpPr>
            <a:spLocks noGrp="1"/>
          </p:cNvSpPr>
          <p:nvPr>
            <p:ph type="sldNum" sz="quarter" idx="5"/>
          </p:nvPr>
        </p:nvSpPr>
        <p:spPr bwMode="auto">
          <a:noFill/>
          <a:ln>
            <a:miter lim="800000"/>
            <a:headEnd/>
            <a:tailEnd/>
          </a:ln>
        </p:spPr>
        <p:txBody>
          <a:bodyPr/>
          <a:lstStyle/>
          <a:p>
            <a:fld id="{2E0B843C-038C-431E-A211-E5969C1B1620}" type="slidenum">
              <a:rPr lang="ar-JO" smtClean="0">
                <a:cs typeface="Arial" pitchFamily="34" charset="0"/>
              </a:rPr>
              <a:pPr/>
              <a:t>11</a:t>
            </a:fld>
            <a:endParaRPr lang="en-US" smtClean="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7108" name="Slide Number Placeholder 3"/>
          <p:cNvSpPr>
            <a:spLocks noGrp="1"/>
          </p:cNvSpPr>
          <p:nvPr>
            <p:ph type="sldNum" sz="quarter" idx="5"/>
          </p:nvPr>
        </p:nvSpPr>
        <p:spPr bwMode="auto">
          <a:noFill/>
          <a:ln>
            <a:miter lim="800000"/>
            <a:headEnd/>
            <a:tailEnd/>
          </a:ln>
        </p:spPr>
        <p:txBody>
          <a:bodyPr/>
          <a:lstStyle/>
          <a:p>
            <a:fld id="{CA6171DA-8C80-45EB-8184-B48FD2C79848}" type="slidenum">
              <a:rPr lang="ar-JO" smtClean="0">
                <a:cs typeface="Arial" pitchFamily="34" charset="0"/>
              </a:rPr>
              <a:pPr/>
              <a:t>12</a:t>
            </a:fld>
            <a:endParaRPr lang="en-US" smtClean="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8132" name="Slide Number Placeholder 3"/>
          <p:cNvSpPr>
            <a:spLocks noGrp="1"/>
          </p:cNvSpPr>
          <p:nvPr>
            <p:ph type="sldNum" sz="quarter" idx="5"/>
          </p:nvPr>
        </p:nvSpPr>
        <p:spPr bwMode="auto">
          <a:noFill/>
          <a:ln>
            <a:miter lim="800000"/>
            <a:headEnd/>
            <a:tailEnd/>
          </a:ln>
        </p:spPr>
        <p:txBody>
          <a:bodyPr/>
          <a:lstStyle/>
          <a:p>
            <a:fld id="{370894E3-65AA-440E-9A03-151864051D53}" type="slidenum">
              <a:rPr lang="ar-JO" smtClean="0">
                <a:cs typeface="Arial" pitchFamily="34" charset="0"/>
              </a:rPr>
              <a:pPr/>
              <a:t>13</a:t>
            </a:fld>
            <a:endParaRPr lang="en-US" smtClean="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9156" name="Slide Number Placeholder 3"/>
          <p:cNvSpPr>
            <a:spLocks noGrp="1"/>
          </p:cNvSpPr>
          <p:nvPr>
            <p:ph type="sldNum" sz="quarter" idx="5"/>
          </p:nvPr>
        </p:nvSpPr>
        <p:spPr bwMode="auto">
          <a:noFill/>
          <a:ln>
            <a:miter lim="800000"/>
            <a:headEnd/>
            <a:tailEnd/>
          </a:ln>
        </p:spPr>
        <p:txBody>
          <a:bodyPr/>
          <a:lstStyle/>
          <a:p>
            <a:fld id="{AE4D489D-C22E-44BC-AAA3-3FA1EB91221D}" type="slidenum">
              <a:rPr lang="ar-JO" smtClean="0">
                <a:cs typeface="Arial" pitchFamily="34" charset="0"/>
              </a:rPr>
              <a:pPr/>
              <a:t>14</a:t>
            </a:fld>
            <a:endParaRPr lang="en-US" smtClean="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0180" name="Slide Number Placeholder 3"/>
          <p:cNvSpPr>
            <a:spLocks noGrp="1"/>
          </p:cNvSpPr>
          <p:nvPr>
            <p:ph type="sldNum" sz="quarter" idx="5"/>
          </p:nvPr>
        </p:nvSpPr>
        <p:spPr bwMode="auto">
          <a:noFill/>
          <a:ln>
            <a:miter lim="800000"/>
            <a:headEnd/>
            <a:tailEnd/>
          </a:ln>
        </p:spPr>
        <p:txBody>
          <a:bodyPr/>
          <a:lstStyle/>
          <a:p>
            <a:fld id="{62114697-BF4D-4A4A-B757-FA79E809E64D}" type="slidenum">
              <a:rPr lang="ar-JO" smtClean="0">
                <a:cs typeface="Arial" pitchFamily="34" charset="0"/>
              </a:rPr>
              <a:pPr/>
              <a:t>15</a:t>
            </a:fld>
            <a:endParaRPr lang="en-US" smtClean="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1204" name="Slide Number Placeholder 3"/>
          <p:cNvSpPr>
            <a:spLocks noGrp="1"/>
          </p:cNvSpPr>
          <p:nvPr>
            <p:ph type="sldNum" sz="quarter" idx="5"/>
          </p:nvPr>
        </p:nvSpPr>
        <p:spPr bwMode="auto">
          <a:noFill/>
          <a:ln>
            <a:miter lim="800000"/>
            <a:headEnd/>
            <a:tailEnd/>
          </a:ln>
        </p:spPr>
        <p:txBody>
          <a:bodyPr/>
          <a:lstStyle/>
          <a:p>
            <a:fld id="{DA90990C-A2A1-4A8C-BD86-F5AC1CF30F30}" type="slidenum">
              <a:rPr lang="ar-JO" smtClean="0">
                <a:cs typeface="Arial" pitchFamily="34" charset="0"/>
              </a:rPr>
              <a:pPr/>
              <a:t>16</a:t>
            </a:fld>
            <a:endParaRPr lang="en-US" smtClean="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4276" name="Slide Number Placeholder 3"/>
          <p:cNvSpPr>
            <a:spLocks noGrp="1"/>
          </p:cNvSpPr>
          <p:nvPr>
            <p:ph type="sldNum" sz="quarter" idx="5"/>
          </p:nvPr>
        </p:nvSpPr>
        <p:spPr bwMode="auto">
          <a:noFill/>
          <a:ln>
            <a:miter lim="800000"/>
            <a:headEnd/>
            <a:tailEnd/>
          </a:ln>
        </p:spPr>
        <p:txBody>
          <a:bodyPr/>
          <a:lstStyle/>
          <a:p>
            <a:fld id="{D839783A-DD18-4B10-B0E4-1875C68CDD80}" type="slidenum">
              <a:rPr lang="ar-JO" smtClean="0">
                <a:cs typeface="Arial" pitchFamily="34" charset="0"/>
              </a:rPr>
              <a:pPr/>
              <a:t>17</a:t>
            </a:fld>
            <a:endParaRPr lang="en-US" smtClean="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4036" name="Slide Number Placeholder 3"/>
          <p:cNvSpPr>
            <a:spLocks noGrp="1"/>
          </p:cNvSpPr>
          <p:nvPr>
            <p:ph type="sldNum" sz="quarter" idx="5"/>
          </p:nvPr>
        </p:nvSpPr>
        <p:spPr bwMode="auto">
          <a:noFill/>
          <a:ln>
            <a:miter lim="800000"/>
            <a:headEnd/>
            <a:tailEnd/>
          </a:ln>
        </p:spPr>
        <p:txBody>
          <a:bodyPr/>
          <a:lstStyle/>
          <a:p>
            <a:fld id="{D4939999-AAC9-4CF1-903B-0F0A45503065}" type="slidenum">
              <a:rPr lang="ar-JO" smtClean="0">
                <a:cs typeface="Arial" pitchFamily="34" charset="0"/>
              </a:rPr>
              <a:pPr/>
              <a:t>18</a:t>
            </a:fld>
            <a:endParaRPr lang="en-US" smtClean="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6084" name="Slide Number Placeholder 3"/>
          <p:cNvSpPr>
            <a:spLocks noGrp="1"/>
          </p:cNvSpPr>
          <p:nvPr>
            <p:ph type="sldNum" sz="quarter" idx="5"/>
          </p:nvPr>
        </p:nvSpPr>
        <p:spPr bwMode="auto">
          <a:noFill/>
          <a:ln>
            <a:miter lim="800000"/>
            <a:headEnd/>
            <a:tailEnd/>
          </a:ln>
        </p:spPr>
        <p:txBody>
          <a:bodyPr/>
          <a:lstStyle/>
          <a:p>
            <a:fld id="{CD1085D9-78CF-4E3A-B7C2-AE665BD5FCEB}" type="slidenum">
              <a:rPr lang="ar-JO" smtClean="0">
                <a:cs typeface="Arial" pitchFamily="34" charset="0"/>
              </a:rPr>
              <a:pPr/>
              <a:t>19</a:t>
            </a:fld>
            <a:endParaRPr lang="en-US" smtClean="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7108" name="Slide Number Placeholder 3"/>
          <p:cNvSpPr>
            <a:spLocks noGrp="1"/>
          </p:cNvSpPr>
          <p:nvPr>
            <p:ph type="sldNum" sz="quarter" idx="5"/>
          </p:nvPr>
        </p:nvSpPr>
        <p:spPr bwMode="auto">
          <a:noFill/>
          <a:ln>
            <a:miter lim="800000"/>
            <a:headEnd/>
            <a:tailEnd/>
          </a:ln>
        </p:spPr>
        <p:txBody>
          <a:bodyPr/>
          <a:lstStyle/>
          <a:p>
            <a:fld id="{6B8D410A-28F1-47B3-AF85-4AABAADD41BC}" type="slidenum">
              <a:rPr lang="ar-JO" smtClean="0">
                <a:cs typeface="Arial" pitchFamily="34" charset="0"/>
              </a:rPr>
              <a:pPr/>
              <a:t>20</a:t>
            </a:fld>
            <a:endParaRPr lang="en-US" smtClean="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8132" name="Slide Number Placeholder 3"/>
          <p:cNvSpPr>
            <a:spLocks noGrp="1"/>
          </p:cNvSpPr>
          <p:nvPr>
            <p:ph type="sldNum" sz="quarter" idx="5"/>
          </p:nvPr>
        </p:nvSpPr>
        <p:spPr bwMode="auto">
          <a:noFill/>
          <a:ln>
            <a:miter lim="800000"/>
            <a:headEnd/>
            <a:tailEnd/>
          </a:ln>
        </p:spPr>
        <p:txBody>
          <a:bodyPr/>
          <a:lstStyle/>
          <a:p>
            <a:fld id="{A36257EB-9B20-4BC1-B9E5-2FECDA715216}" type="slidenum">
              <a:rPr lang="ar-JO" smtClean="0">
                <a:cs typeface="Arial" pitchFamily="34" charset="0"/>
              </a:rPr>
              <a:pPr/>
              <a:t>21</a:t>
            </a:fld>
            <a:endParaRPr lang="en-US" smtClean="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49156" name="Slide Number Placeholder 3"/>
          <p:cNvSpPr>
            <a:spLocks noGrp="1"/>
          </p:cNvSpPr>
          <p:nvPr>
            <p:ph type="sldNum" sz="quarter" idx="5"/>
          </p:nvPr>
        </p:nvSpPr>
        <p:spPr bwMode="auto">
          <a:noFill/>
          <a:ln>
            <a:miter lim="800000"/>
            <a:headEnd/>
            <a:tailEnd/>
          </a:ln>
        </p:spPr>
        <p:txBody>
          <a:bodyPr/>
          <a:lstStyle/>
          <a:p>
            <a:fld id="{3DDB1DEA-7250-44B9-A033-9105544BAB02}" type="slidenum">
              <a:rPr lang="ar-JO" smtClean="0">
                <a:cs typeface="Arial" pitchFamily="34" charset="0"/>
              </a:rPr>
              <a:pPr/>
              <a:t>22</a:t>
            </a:fld>
            <a:endParaRPr lang="en-US" smtClean="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0180" name="Slide Number Placeholder 3"/>
          <p:cNvSpPr>
            <a:spLocks noGrp="1"/>
          </p:cNvSpPr>
          <p:nvPr>
            <p:ph type="sldNum" sz="quarter" idx="5"/>
          </p:nvPr>
        </p:nvSpPr>
        <p:spPr bwMode="auto">
          <a:noFill/>
          <a:ln>
            <a:miter lim="800000"/>
            <a:headEnd/>
            <a:tailEnd/>
          </a:ln>
        </p:spPr>
        <p:txBody>
          <a:bodyPr/>
          <a:lstStyle/>
          <a:p>
            <a:fld id="{D608CF72-B307-4FFB-ACDA-731157BDD787}" type="slidenum">
              <a:rPr lang="ar-JO" smtClean="0">
                <a:cs typeface="Arial" pitchFamily="34" charset="0"/>
              </a:rPr>
              <a:pPr/>
              <a:t>23</a:t>
            </a:fld>
            <a:endParaRPr lang="en-US" smtClean="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2228" name="Slide Number Placeholder 3"/>
          <p:cNvSpPr>
            <a:spLocks noGrp="1"/>
          </p:cNvSpPr>
          <p:nvPr>
            <p:ph type="sldNum" sz="quarter" idx="5"/>
          </p:nvPr>
        </p:nvSpPr>
        <p:spPr bwMode="auto">
          <a:noFill/>
          <a:ln>
            <a:miter lim="800000"/>
            <a:headEnd/>
            <a:tailEnd/>
          </a:ln>
        </p:spPr>
        <p:txBody>
          <a:bodyPr/>
          <a:lstStyle/>
          <a:p>
            <a:fld id="{E08AA927-F98E-4FF5-9023-8CAEDE9AA01C}" type="slidenum">
              <a:rPr lang="ar-JO" smtClean="0">
                <a:cs typeface="Arial" pitchFamily="34" charset="0"/>
              </a:rPr>
              <a:pPr/>
              <a:t>24</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http://www.arab-api.org/course7/image/d16.GIF"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notesSlide" Target="../notesSlides/notesSlide3.xml"/><Relationship Id="rId7" Type="http://schemas.openxmlformats.org/officeDocument/2006/relationships/oleObject" Target="../embeddings/oleObject3.bin"/><Relationship Id="rId12"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5.bin"/><Relationship Id="rId5" Type="http://schemas.openxmlformats.org/officeDocument/2006/relationships/image" Target="../media/image5.wmf"/><Relationship Id="rId10" Type="http://schemas.openxmlformats.org/officeDocument/2006/relationships/image" Target="../media/image7.wmf"/><Relationship Id="rId4" Type="http://schemas.openxmlformats.org/officeDocument/2006/relationships/oleObject" Target="../embeddings/oleObject1.bin"/><Relationship Id="rId9"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6.bin"/><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8.xml"/><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9.wmf"/><Relationship Id="rId4" Type="http://schemas.openxmlformats.org/officeDocument/2006/relationships/oleObject" Target="../embeddings/oleObject7.bin"/><Relationship Id="rId9" Type="http://schemas.openxmlformats.org/officeDocument/2006/relationships/image" Target="../media/image12.wmf"/></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7.wmf"/><Relationship Id="rId3" Type="http://schemas.openxmlformats.org/officeDocument/2006/relationships/notesSlide" Target="../notesSlides/notesSlide12.xml"/><Relationship Id="rId7" Type="http://schemas.openxmlformats.org/officeDocument/2006/relationships/image" Target="../media/image18.wmf"/><Relationship Id="rId12"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9.wmf"/><Relationship Id="rId5" Type="http://schemas.openxmlformats.org/officeDocument/2006/relationships/image" Target="../media/image17.wmf"/><Relationship Id="rId15" Type="http://schemas.openxmlformats.org/officeDocument/2006/relationships/image" Target="../media/image12.wmf"/><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19.wmf"/><Relationship Id="rId14" Type="http://schemas.openxmlformats.org/officeDocument/2006/relationships/oleObject" Target="../embeddings/oleObject16.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13.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8.bin"/><Relationship Id="rId11" Type="http://schemas.openxmlformats.org/officeDocument/2006/relationships/image" Target="../media/image23.wmf"/><Relationship Id="rId5" Type="http://schemas.openxmlformats.org/officeDocument/2006/relationships/image" Target="../media/image20.w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22.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28.wmf"/><Relationship Id="rId3" Type="http://schemas.openxmlformats.org/officeDocument/2006/relationships/notesSlide" Target="../notesSlides/notesSlide14.xml"/><Relationship Id="rId7" Type="http://schemas.openxmlformats.org/officeDocument/2006/relationships/image" Target="../media/image25.wmf"/><Relationship Id="rId12"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2.bin"/><Relationship Id="rId11" Type="http://schemas.openxmlformats.org/officeDocument/2006/relationships/image" Target="../media/image27.wmf"/><Relationship Id="rId5" Type="http://schemas.openxmlformats.org/officeDocument/2006/relationships/image" Target="../media/image24.wmf"/><Relationship Id="rId15" Type="http://schemas.openxmlformats.org/officeDocument/2006/relationships/image" Target="../media/image29.wmf"/><Relationship Id="rId10" Type="http://schemas.openxmlformats.org/officeDocument/2006/relationships/oleObject" Target="../embeddings/oleObject24.bin"/><Relationship Id="rId4" Type="http://schemas.openxmlformats.org/officeDocument/2006/relationships/oleObject" Target="../embeddings/oleObject21.bin"/><Relationship Id="rId9" Type="http://schemas.openxmlformats.org/officeDocument/2006/relationships/image" Target="../media/image26.wmf"/><Relationship Id="rId14" Type="http://schemas.openxmlformats.org/officeDocument/2006/relationships/oleObject" Target="../embeddings/oleObject26.bin"/></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15.xml"/><Relationship Id="rId7" Type="http://schemas.openxmlformats.org/officeDocument/2006/relationships/image" Target="../media/image31.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8.bin"/><Relationship Id="rId5" Type="http://schemas.openxmlformats.org/officeDocument/2006/relationships/image" Target="../media/image30.wmf"/><Relationship Id="rId10" Type="http://schemas.openxmlformats.org/officeDocument/2006/relationships/image" Target="../media/image32.wmf"/><Relationship Id="rId4" Type="http://schemas.openxmlformats.org/officeDocument/2006/relationships/oleObject" Target="../embeddings/oleObject27.bin"/><Relationship Id="rId9" Type="http://schemas.openxmlformats.org/officeDocument/2006/relationships/oleObject" Target="../embeddings/oleObject29.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notesSlide" Target="../notesSlides/notesSlide17.xml"/><Relationship Id="rId7"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1.bin"/><Relationship Id="rId5" Type="http://schemas.openxmlformats.org/officeDocument/2006/relationships/image" Target="../media/image34.wmf"/><Relationship Id="rId4" Type="http://schemas.openxmlformats.org/officeDocument/2006/relationships/oleObject" Target="../embeddings/oleObject30.bin"/><Relationship Id="rId9" Type="http://schemas.openxmlformats.org/officeDocument/2006/relationships/image" Target="../media/image36.w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notesSlide" Target="../notesSlides/notesSlide19.xml"/><Relationship Id="rId7"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34.bin"/><Relationship Id="rId5" Type="http://schemas.openxmlformats.org/officeDocument/2006/relationships/image" Target="../media/image37.wmf"/><Relationship Id="rId4" Type="http://schemas.openxmlformats.org/officeDocument/2006/relationships/oleObject" Target="../embeddings/oleObject33.bin"/><Relationship Id="rId9" Type="http://schemas.openxmlformats.org/officeDocument/2006/relationships/image" Target="../media/image39.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20.xml"/><Relationship Id="rId7" Type="http://schemas.openxmlformats.org/officeDocument/2006/relationships/image" Target="../media/image41.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37.bin"/><Relationship Id="rId5" Type="http://schemas.openxmlformats.org/officeDocument/2006/relationships/image" Target="../media/image40.wmf"/><Relationship Id="rId4" Type="http://schemas.openxmlformats.org/officeDocument/2006/relationships/oleObject" Target="../embeddings/oleObject36.bin"/><Relationship Id="rId9" Type="http://schemas.openxmlformats.org/officeDocument/2006/relationships/image" Target="../media/image42.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43.wmf"/><Relationship Id="rId4" Type="http://schemas.openxmlformats.org/officeDocument/2006/relationships/oleObject" Target="../embeddings/oleObject39.bin"/></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lide Number Placeholder 13"/>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(3)</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المتغيرات العشوائية</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9" descr="http://www.arab-api.org/course7/image/d16.GIF"/>
          <p:cNvPicPr>
            <a:picLocks noChangeAspect="1" noChangeArrowheads="1"/>
          </p:cNvPicPr>
          <p:nvPr/>
        </p:nvPicPr>
        <p:blipFill>
          <a:blip r:embed="rId3" r:link="rId4"/>
          <a:srcRect/>
          <a:stretch>
            <a:fillRect/>
          </a:stretch>
        </p:blipFill>
        <p:spPr bwMode="auto">
          <a:xfrm>
            <a:off x="0" y="457200"/>
            <a:ext cx="144463" cy="238125"/>
          </a:xfrm>
          <a:prstGeom prst="rect">
            <a:avLst/>
          </a:prstGeom>
          <a:noFill/>
          <a:ln w="9525">
            <a:noFill/>
            <a:miter lim="800000"/>
            <a:headEnd/>
            <a:tailEnd/>
          </a:ln>
        </p:spPr>
      </p:pic>
      <p:sp>
        <p:nvSpPr>
          <p:cNvPr id="1536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 name="Rectangle 1"/>
          <p:cNvSpPr/>
          <p:nvPr/>
        </p:nvSpPr>
        <p:spPr>
          <a:xfrm>
            <a:off x="533400" y="1905000"/>
            <a:ext cx="8763000" cy="2677656"/>
          </a:xfrm>
          <a:prstGeom prst="rect">
            <a:avLst/>
          </a:prstGeom>
        </p:spPr>
        <p:txBody>
          <a:bodyPr>
            <a:spAutoFit/>
          </a:bodyPr>
          <a:lstStyle/>
          <a:p>
            <a:pPr algn="just" rtl="1">
              <a:defRPr/>
            </a:pPr>
            <a:r>
              <a:rPr lang="ar-SA" sz="2400" b="1" dirty="0"/>
              <a:t>	المتغير العشوائي هو الذي يأخذ قيما حقيقية مختلفة تعبر عن نتائج فراغ العينة، ومن ثم مجال هذا المتغير، يشمل كل القيم الممكنة له، ويكون لكل قيمة من القيم التي يأخذها المتغير احتمال </a:t>
            </a:r>
            <a:r>
              <a:rPr lang="ar-SA" sz="2400" b="1" dirty="0" smtClean="0"/>
              <a:t>معين</a:t>
            </a:r>
            <a:r>
              <a:rPr lang="en-US" sz="2400" b="1" dirty="0"/>
              <a:t> </a:t>
            </a:r>
            <a:r>
              <a:rPr lang="ar-EG" sz="2400" b="1" dirty="0" smtClean="0"/>
              <a:t> .</a:t>
            </a:r>
            <a:endParaRPr lang="en-GB" sz="2400" b="1" dirty="0"/>
          </a:p>
          <a:p>
            <a:pPr algn="just" rtl="1">
              <a:defRPr/>
            </a:pPr>
            <a:endParaRPr lang="en-GB" sz="2400" b="1" dirty="0"/>
          </a:p>
          <a:p>
            <a:pPr algn="just" rtl="1">
              <a:defRPr/>
            </a:pPr>
            <a:r>
              <a:rPr lang="ar-SA" sz="2400" u="sng" dirty="0">
                <a:solidFill>
                  <a:srgbClr val="FF0000"/>
                </a:solidFill>
                <a:effectLst>
                  <a:outerShdw blurRad="38100" dist="38100" dir="2700000" algn="tl">
                    <a:srgbClr val="000000">
                      <a:alpha val="43137"/>
                    </a:srgbClr>
                  </a:outerShdw>
                </a:effectLst>
              </a:rPr>
              <a:t>وينقسم المتغير العشوائي إلى قسمين هما:</a:t>
            </a:r>
            <a:endParaRPr lang="en-GB" sz="2400" u="sng" dirty="0">
              <a:solidFill>
                <a:srgbClr val="FF0000"/>
              </a:solidFill>
              <a:effectLst>
                <a:outerShdw blurRad="38100" dist="38100" dir="2700000" algn="tl">
                  <a:srgbClr val="000000">
                    <a:alpha val="43137"/>
                  </a:srgbClr>
                </a:outerShdw>
              </a:effectLst>
            </a:endParaRPr>
          </a:p>
          <a:p>
            <a:pPr marL="342900" indent="-342900" algn="just" rtl="1">
              <a:buFont typeface="Arial" pitchFamily="34" charset="0"/>
              <a:buChar char="•"/>
              <a:defRPr/>
            </a:pPr>
            <a:r>
              <a:rPr lang="ar-SA" sz="2400" b="1" dirty="0"/>
              <a:t>المتغيرات العشوائية المنفصلة </a:t>
            </a:r>
            <a:r>
              <a:rPr lang="en-US" sz="2400" dirty="0"/>
              <a:t>Discrete Random Variables</a:t>
            </a:r>
            <a:r>
              <a:rPr lang="ar-SA" sz="2400" b="1" dirty="0"/>
              <a:t> </a:t>
            </a:r>
            <a:endParaRPr lang="en-GB" sz="2400" dirty="0"/>
          </a:p>
          <a:p>
            <a:pPr marL="342900" indent="-342900" algn="just" rtl="1">
              <a:buFont typeface="Arial" pitchFamily="34" charset="0"/>
              <a:buChar char="•"/>
              <a:defRPr/>
            </a:pPr>
            <a:r>
              <a:rPr lang="ar-SA" sz="2400" b="1" dirty="0"/>
              <a:t>المتغيرات العشوائية المتصلة(المستمرة) </a:t>
            </a:r>
            <a:r>
              <a:rPr lang="en-US" sz="2400" dirty="0"/>
              <a:t>Continuous Random Variables</a:t>
            </a:r>
            <a:endParaRPr lang="en-GB" sz="2400" dirty="0"/>
          </a:p>
        </p:txBody>
      </p:sp>
      <p:sp>
        <p:nvSpPr>
          <p:cNvPr id="3" name="Rectangle 2"/>
          <p:cNvSpPr/>
          <p:nvPr/>
        </p:nvSpPr>
        <p:spPr>
          <a:xfrm>
            <a:off x="4165415" y="601524"/>
            <a:ext cx="5108065" cy="523220"/>
          </a:xfrm>
          <a:prstGeom prst="rect">
            <a:avLst/>
          </a:prstGeom>
        </p:spPr>
        <p:txBody>
          <a:bodyPr wrap="none">
            <a:spAutoFit/>
          </a:bodyPr>
          <a:lstStyle/>
          <a:p>
            <a:pPr>
              <a:defRPr/>
            </a:pPr>
            <a:r>
              <a:rPr lang="ar-SA" sz="2800" u="sng" dirty="0">
                <a:solidFill>
                  <a:srgbClr val="FF0000"/>
                </a:solidFill>
                <a:effectLst>
                  <a:outerShdw blurRad="38100" dist="38100" dir="2700000" algn="tl">
                    <a:srgbClr val="000000">
                      <a:alpha val="43137"/>
                    </a:srgbClr>
                  </a:outerShdw>
                </a:effectLst>
              </a:rPr>
              <a:t>المتغير العشوائي </a:t>
            </a:r>
            <a:r>
              <a:rPr lang="en-US" sz="2800" u="sng" dirty="0">
                <a:solidFill>
                  <a:srgbClr val="FF0000"/>
                </a:solidFill>
                <a:effectLst>
                  <a:outerShdw blurRad="38100" dist="38100" dir="2700000" algn="tl">
                    <a:srgbClr val="000000">
                      <a:alpha val="43137"/>
                    </a:srgbClr>
                  </a:outerShdw>
                </a:effectLst>
              </a:rPr>
              <a:t>Random Variable</a:t>
            </a:r>
            <a:r>
              <a:rPr lang="ar-SA" sz="2800" u="sng" dirty="0">
                <a:solidFill>
                  <a:srgbClr val="FF0000"/>
                </a:solidFill>
                <a:effectLst>
                  <a:outerShdw blurRad="38100" dist="38100" dir="2700000" algn="tl">
                    <a:srgbClr val="000000">
                      <a:alpha val="43137"/>
                    </a:srgbClr>
                  </a:outerShdw>
                </a:effectLst>
              </a:rPr>
              <a:t>:</a:t>
            </a:r>
            <a:endParaRPr lang="en-GB" sz="2800" u="sng" dirty="0">
              <a:solidFill>
                <a:srgbClr val="FF0000"/>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6"/>
          <p:cNvSpPr txBox="1">
            <a:spLocks noChangeArrowheads="1"/>
          </p:cNvSpPr>
          <p:nvPr/>
        </p:nvSpPr>
        <p:spPr bwMode="auto">
          <a:xfrm>
            <a:off x="712217" y="1621249"/>
            <a:ext cx="8633271" cy="1015663"/>
          </a:xfrm>
          <a:prstGeom prst="rect">
            <a:avLst/>
          </a:prstGeom>
          <a:noFill/>
          <a:ln w="9525">
            <a:noFill/>
            <a:miter lim="800000"/>
            <a:headEnd/>
            <a:tailEnd/>
          </a:ln>
        </p:spPr>
        <p:txBody>
          <a:bodyPr wrap="square">
            <a:spAutoFit/>
          </a:bodyPr>
          <a:lstStyle/>
          <a:p>
            <a:pPr algn="just" rtl="1"/>
            <a:r>
              <a:rPr lang="ar-SA" sz="2000" dirty="0" smtClean="0"/>
              <a:t>المتغير </a:t>
            </a:r>
            <a:r>
              <a:rPr lang="ar-SA" sz="2000" dirty="0"/>
              <a:t>العشوائي المنفصل هو الذي يأخذ قيم بينية، ومتباعدة، ويرمز للمتغير العشوائي بشكل عام  بحرف من الحروف الأبجدية الكبيرة</a:t>
            </a:r>
            <a:r>
              <a:rPr lang="en-US" sz="2000" dirty="0"/>
              <a:t>X, Y, Z,….</a:t>
            </a:r>
            <a:r>
              <a:rPr lang="ar-SA" sz="2000" dirty="0"/>
              <a:t> ويرمز للقيم التي يأخذها المتغير بالحروف الأبجدية الصغيرة، </a:t>
            </a:r>
            <a:r>
              <a:rPr lang="en-US" sz="2000" dirty="0"/>
              <a:t>x, y, z, …</a:t>
            </a:r>
            <a:endParaRPr lang="ar-SA" sz="2000" dirty="0"/>
          </a:p>
        </p:txBody>
      </p:sp>
      <p:sp>
        <p:nvSpPr>
          <p:cNvPr id="2" name="Rectangle 1"/>
          <p:cNvSpPr/>
          <p:nvPr/>
        </p:nvSpPr>
        <p:spPr>
          <a:xfrm>
            <a:off x="3390266" y="673532"/>
            <a:ext cx="5811206" cy="523220"/>
          </a:xfrm>
          <a:prstGeom prst="rect">
            <a:avLst/>
          </a:prstGeom>
        </p:spPr>
        <p:txBody>
          <a:bodyPr wrap="none">
            <a:spAutoFit/>
          </a:bodyPr>
          <a:lstStyle/>
          <a:p>
            <a:pPr algn="just"/>
            <a:r>
              <a:rPr lang="ar-EG" sz="2800" b="1" u="sng" dirty="0" smtClean="0">
                <a:solidFill>
                  <a:srgbClr val="FF0000"/>
                </a:solidFill>
                <a:effectLst>
                  <a:outerShdw blurRad="38100" dist="38100" dir="2700000" algn="tl">
                    <a:srgbClr val="000000">
                      <a:alpha val="43137"/>
                    </a:srgbClr>
                  </a:outerShdw>
                </a:effectLst>
              </a:rPr>
              <a:t>أولاً : </a:t>
            </a:r>
            <a:r>
              <a:rPr lang="ar-SA" sz="2800" b="1" u="sng" dirty="0" smtClean="0">
                <a:solidFill>
                  <a:srgbClr val="FF0000"/>
                </a:solidFill>
                <a:effectLst>
                  <a:outerShdw blurRad="38100" dist="38100" dir="2700000" algn="tl">
                    <a:srgbClr val="000000">
                      <a:alpha val="43137"/>
                    </a:srgbClr>
                  </a:outerShdw>
                </a:effectLst>
              </a:rPr>
              <a:t>المتغيرات </a:t>
            </a:r>
            <a:r>
              <a:rPr lang="ar-SA" sz="2800" b="1" u="sng" dirty="0">
                <a:solidFill>
                  <a:srgbClr val="FF0000"/>
                </a:solidFill>
                <a:effectLst>
                  <a:outerShdw blurRad="38100" dist="38100" dir="2700000" algn="tl">
                    <a:srgbClr val="000000">
                      <a:alpha val="43137"/>
                    </a:srgbClr>
                  </a:outerShdw>
                </a:effectLst>
              </a:rPr>
              <a:t>العشوائية المتقطعة</a:t>
            </a:r>
            <a:r>
              <a:rPr lang="en-GB" sz="2800" b="1" u="sng" dirty="0">
                <a:solidFill>
                  <a:srgbClr val="FF0000"/>
                </a:solidFill>
                <a:effectLst>
                  <a:outerShdw blurRad="38100" dist="38100" dir="2700000" algn="tl">
                    <a:srgbClr val="000000">
                      <a:alpha val="43137"/>
                    </a:srgbClr>
                  </a:outerShdw>
                </a:effectLst>
              </a:rPr>
              <a:t> </a:t>
            </a:r>
            <a:r>
              <a:rPr lang="ar-SA" sz="2800" b="1" u="sng" dirty="0">
                <a:solidFill>
                  <a:srgbClr val="FF0000"/>
                </a:solidFill>
                <a:effectLst>
                  <a:outerShdw blurRad="38100" dist="38100" dir="2700000" algn="tl">
                    <a:srgbClr val="000000">
                      <a:alpha val="43137"/>
                    </a:srgbClr>
                  </a:outerShdw>
                </a:effectLst>
              </a:rPr>
              <a:t>(المنفصلة):</a:t>
            </a:r>
          </a:p>
        </p:txBody>
      </p:sp>
      <p:sp>
        <p:nvSpPr>
          <p:cNvPr id="3" name="Rectangle 2"/>
          <p:cNvSpPr/>
          <p:nvPr/>
        </p:nvSpPr>
        <p:spPr>
          <a:xfrm>
            <a:off x="416496" y="2962687"/>
            <a:ext cx="8928992" cy="1938992"/>
          </a:xfrm>
          <a:prstGeom prst="rect">
            <a:avLst/>
          </a:prstGeom>
        </p:spPr>
        <p:txBody>
          <a:bodyPr wrap="square">
            <a:spAutoFit/>
          </a:bodyPr>
          <a:lstStyle/>
          <a:p>
            <a:pPr algn="just"/>
            <a:r>
              <a:rPr lang="ar-SA" sz="2000" u="sng" dirty="0"/>
              <a:t>فالمتغير العشوائي المنفصل هو كل قيمة من قيم المتغير </a:t>
            </a:r>
            <a:r>
              <a:rPr lang="ar-SA" sz="2000" u="sng" dirty="0" smtClean="0"/>
              <a:t>العشوائي</a:t>
            </a:r>
            <a:r>
              <a:rPr lang="ar-EG" sz="2000" u="sng" dirty="0" smtClean="0"/>
              <a:t> </a:t>
            </a:r>
            <a:r>
              <a:rPr lang="ar-SA" sz="2000" u="sng" dirty="0" smtClean="0"/>
              <a:t>، </a:t>
            </a:r>
            <a:r>
              <a:rPr lang="ar-SA" sz="2000" b="1" u="sng" dirty="0">
                <a:solidFill>
                  <a:srgbClr val="FF0000"/>
                </a:solidFill>
              </a:rPr>
              <a:t>ومن أمثلة هذه المتغيرات</a:t>
            </a:r>
            <a:r>
              <a:rPr lang="ar-SA" sz="2000" b="1" u="sng" dirty="0" smtClean="0">
                <a:solidFill>
                  <a:srgbClr val="FF0000"/>
                </a:solidFill>
              </a:rPr>
              <a:t>:</a:t>
            </a:r>
            <a:r>
              <a:rPr lang="ar-EG" sz="2000" b="1" u="sng" dirty="0" smtClean="0">
                <a:solidFill>
                  <a:srgbClr val="FF0000"/>
                </a:solidFill>
              </a:rPr>
              <a:t>-</a:t>
            </a:r>
            <a:endParaRPr lang="ar-SA" sz="2000" b="1" u="sng" dirty="0">
              <a:solidFill>
                <a:srgbClr val="FF0000"/>
              </a:solidFill>
            </a:endParaRPr>
          </a:p>
          <a:p>
            <a:pPr marL="1085850" lvl="1" indent="-342900" algn="just" eaLnBrk="0" hangingPunct="0">
              <a:buFont typeface="Arial" pitchFamily="34" charset="0"/>
              <a:buChar char="•"/>
            </a:pPr>
            <a:r>
              <a:rPr lang="ar-SA" sz="2000" b="1" dirty="0"/>
              <a:t>عدد الأولاد الذكور في الأسرة المكونة من أربع أولاد </a:t>
            </a:r>
            <a:r>
              <a:rPr lang="en-US" sz="2000" dirty="0"/>
              <a:t>X</a:t>
            </a:r>
            <a:r>
              <a:rPr lang="ar-SA" sz="2000" b="1" dirty="0"/>
              <a:t>،  </a:t>
            </a:r>
            <a:r>
              <a:rPr lang="en-US" sz="2000" dirty="0"/>
              <a:t>X:{x=0,1,2,3,4}</a:t>
            </a:r>
            <a:r>
              <a:rPr lang="en-US" sz="2000" b="1" dirty="0"/>
              <a:t> </a:t>
            </a:r>
            <a:r>
              <a:rPr lang="ar-SA" sz="2000" b="1" dirty="0"/>
              <a:t>.</a:t>
            </a:r>
            <a:endParaRPr lang="en-GB" sz="2000" dirty="0"/>
          </a:p>
          <a:p>
            <a:pPr marL="1085850" lvl="1" indent="-342900" algn="just" eaLnBrk="0" hangingPunct="0">
              <a:buFont typeface="Arial" pitchFamily="34" charset="0"/>
              <a:buChar char="•"/>
            </a:pPr>
            <a:r>
              <a:rPr lang="ar-SA" sz="2000" b="1" dirty="0"/>
              <a:t>عدد العملاء الذين يتم إنهاء خدمتهم البنكية كل </a:t>
            </a:r>
            <a:r>
              <a:rPr lang="en-US" sz="2000" dirty="0"/>
              <a:t>10</a:t>
            </a:r>
            <a:r>
              <a:rPr lang="ar-SA" sz="2000" b="1" dirty="0"/>
              <a:t> دقائق </a:t>
            </a:r>
            <a:r>
              <a:rPr lang="en-US" sz="2000" dirty="0"/>
              <a:t>Y</a:t>
            </a:r>
            <a:r>
              <a:rPr lang="ar-SA" sz="2000" b="1" dirty="0"/>
              <a:t>، </a:t>
            </a:r>
            <a:r>
              <a:rPr lang="en-US" sz="2000" dirty="0"/>
              <a:t>Y:{y=0,1,2,3,….}</a:t>
            </a:r>
            <a:r>
              <a:rPr lang="ar-SA" sz="2000" b="1" dirty="0"/>
              <a:t>.</a:t>
            </a:r>
            <a:endParaRPr lang="en-GB" sz="2000" dirty="0"/>
          </a:p>
          <a:p>
            <a:pPr marL="1085850" lvl="1" indent="-342900" algn="just" eaLnBrk="0" hangingPunct="0">
              <a:buFont typeface="Arial" pitchFamily="34" charset="0"/>
              <a:buChar char="•"/>
            </a:pPr>
            <a:r>
              <a:rPr lang="ar-SA" sz="2000" b="1" dirty="0"/>
              <a:t>عدد مرات استخدام نوع معين من الأسمدة خلال الدورة الزراعية.</a:t>
            </a:r>
            <a:endParaRPr lang="en-GB" sz="2000" dirty="0"/>
          </a:p>
          <a:p>
            <a:pPr marL="1085850" lvl="1" indent="-342900" algn="just" eaLnBrk="0" hangingPunct="0">
              <a:buFont typeface="Arial" pitchFamily="34" charset="0"/>
              <a:buChar char="•"/>
            </a:pPr>
            <a:r>
              <a:rPr lang="ar-SA" sz="2000" b="1" dirty="0"/>
              <a:t>عدد الوحدات التالفة من إنتاج مزرعة معينة تنتج</a:t>
            </a:r>
            <a:r>
              <a:rPr lang="en-US" sz="2000" dirty="0"/>
              <a:t>200 </a:t>
            </a:r>
            <a:r>
              <a:rPr lang="ar-SA" sz="2000" b="1" dirty="0"/>
              <a:t> وحدة كل موسم.</a:t>
            </a:r>
            <a:endParaRPr lang="en-GB" sz="2000" dirty="0"/>
          </a:p>
          <a:p>
            <a:pPr marL="1085850" lvl="1" indent="-342900" algn="just" eaLnBrk="0" hangingPunct="0">
              <a:buFont typeface="Arial" pitchFamily="34" charset="0"/>
              <a:buChar char="•"/>
            </a:pPr>
            <a:r>
              <a:rPr lang="ar-SA" sz="2000" b="1" dirty="0"/>
              <a:t>عدد الوحدات التي تستهلكها الأسرة من سلعة معينة خلال الشهر</a:t>
            </a:r>
            <a:r>
              <a:rPr lang="ar-SA" sz="2000" b="1" dirty="0" smtClean="0"/>
              <a:t>.</a:t>
            </a:r>
            <a:endParaRPr lang="en-GB" sz="2000" dirty="0"/>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8435" name="Rectangle 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8436" name="Rectangle 6"/>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8437" name="Rectangle 1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8438" name="Rectangle 13"/>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pSp>
        <p:nvGrpSpPr>
          <p:cNvPr id="2" name="Group 11"/>
          <p:cNvGrpSpPr>
            <a:grpSpLocks/>
          </p:cNvGrpSpPr>
          <p:nvPr/>
        </p:nvGrpSpPr>
        <p:grpSpPr bwMode="auto">
          <a:xfrm>
            <a:off x="838200" y="1828800"/>
            <a:ext cx="8283575" cy="3416321"/>
            <a:chOff x="838200" y="1828800"/>
            <a:chExt cx="8283523" cy="3415836"/>
          </a:xfrm>
        </p:grpSpPr>
        <p:sp>
          <p:nvSpPr>
            <p:cNvPr id="18440" name="Text Box 6"/>
            <p:cNvSpPr txBox="1">
              <a:spLocks noChangeArrowheads="1"/>
            </p:cNvSpPr>
            <p:nvPr/>
          </p:nvSpPr>
          <p:spPr bwMode="auto">
            <a:xfrm>
              <a:off x="838200" y="1828800"/>
              <a:ext cx="8283523" cy="3415836"/>
            </a:xfrm>
            <a:prstGeom prst="rect">
              <a:avLst/>
            </a:prstGeom>
            <a:noFill/>
            <a:ln w="9525">
              <a:noFill/>
              <a:miter lim="800000"/>
              <a:headEnd/>
              <a:tailEnd/>
            </a:ln>
          </p:spPr>
          <p:txBody>
            <a:bodyPr>
              <a:spAutoFit/>
            </a:bodyPr>
            <a:lstStyle/>
            <a:p>
              <a:pPr algn="r" rtl="1" eaLnBrk="0" hangingPunct="0"/>
              <a:r>
                <a:rPr lang="ar-SA" sz="2400" b="1" dirty="0" smtClean="0"/>
                <a:t>التوزيع </a:t>
              </a:r>
              <a:r>
                <a:rPr lang="ar-SA" sz="2400" b="1" dirty="0"/>
                <a:t>الاحتمالي، هو الذي يبين احتمالات حدوث القيم التي يمكن يأخذها المتغير، والتي ترتبط باحتمالات النتائج الممكنة في فراغ العينة، وبمعنى آخر هو </a:t>
              </a:r>
              <a:r>
                <a:rPr lang="ar-SA" sz="2400" b="1" dirty="0" smtClean="0"/>
                <a:t>التكرار </a:t>
              </a:r>
              <a:r>
                <a:rPr lang="ar-SA" sz="2400" b="1" dirty="0"/>
                <a:t>النسبي للقيم التي يمكن أن يأخذها المتغير.</a:t>
              </a:r>
              <a:endParaRPr lang="en-GB" sz="2400" dirty="0"/>
            </a:p>
            <a:p>
              <a:pPr algn="r" rtl="1" eaLnBrk="0" hangingPunct="0"/>
              <a:endParaRPr lang="ar-SA" sz="2400" b="1" dirty="0"/>
            </a:p>
            <a:p>
              <a:pPr algn="r" rtl="1" eaLnBrk="0" hangingPunct="0"/>
              <a:r>
                <a:rPr lang="ar-SA" sz="2400" b="1" dirty="0"/>
                <a:t>فإذا كان المتغير العشوائي المنفصل </a:t>
              </a:r>
              <a:r>
                <a:rPr lang="en-US" sz="2400" dirty="0"/>
                <a:t>X</a:t>
              </a:r>
              <a:r>
                <a:rPr lang="ar-SA" sz="2400" b="1" dirty="0"/>
                <a:t> يأخذ القيم،                                  ، وكان                        هو احتمال أن المتغير العشوائي يأخذ القيمة           ، فإنه، يمكن تكوين جدول التوزيع الاحتمالي للمتغير العشوائي </a:t>
              </a:r>
              <a:r>
                <a:rPr lang="en-US" sz="2400" dirty="0"/>
                <a:t>X</a:t>
              </a:r>
              <a:r>
                <a:rPr lang="ar-SA" sz="2400" b="1" dirty="0"/>
                <a:t> ، وهو جدول مكون من عمودين، الأول به القيم الممكنة للمتغير                                          ،   والثاني به القيم الاحتمالية لهذا </a:t>
              </a:r>
              <a:r>
                <a:rPr lang="ar-SA" sz="2400" b="1" dirty="0" smtClean="0"/>
                <a:t>المتغير </a:t>
              </a:r>
              <a:r>
                <a:rPr lang="ar-SA" sz="2400" b="1" dirty="0"/>
                <a:t>، أي أن:</a:t>
              </a:r>
              <a:endParaRPr lang="en-GB" sz="2400" dirty="0"/>
            </a:p>
          </p:txBody>
        </p:sp>
        <p:graphicFrame>
          <p:nvGraphicFramePr>
            <p:cNvPr id="18441" name="Object 2"/>
            <p:cNvGraphicFramePr>
              <a:graphicFrameLocks noChangeAspect="1"/>
            </p:cNvGraphicFramePr>
            <p:nvPr>
              <p:extLst>
                <p:ext uri="{D42A27DB-BD31-4B8C-83A1-F6EECF244321}">
                  <p14:modId xmlns:p14="http://schemas.microsoft.com/office/powerpoint/2010/main" val="4133535386"/>
                </p:ext>
              </p:extLst>
            </p:nvPr>
          </p:nvGraphicFramePr>
          <p:xfrm>
            <a:off x="2144680" y="4364745"/>
            <a:ext cx="2667000" cy="467212"/>
          </p:xfrm>
          <a:graphic>
            <a:graphicData uri="http://schemas.openxmlformats.org/presentationml/2006/ole">
              <mc:AlternateContent xmlns:mc="http://schemas.openxmlformats.org/markup-compatibility/2006">
                <mc:Choice xmlns:v="urn:schemas-microsoft-com:vml" Requires="v">
                  <p:oleObj spid="_x0000_s1121" name="Equation" r:id="rId4" imgW="1308100" imgH="228600" progId="Equation.3">
                    <p:embed/>
                  </p:oleObj>
                </mc:Choice>
                <mc:Fallback>
                  <p:oleObj name="Equation" r:id="rId4" imgW="1308100" imgH="228600" progId="Equation.3">
                    <p:embed/>
                    <p:pic>
                      <p:nvPicPr>
                        <p:cNvPr id="0" name="Picture 8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4680" y="4364745"/>
                          <a:ext cx="2667000" cy="467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42" name="Object 4"/>
            <p:cNvGraphicFramePr>
              <a:graphicFrameLocks noChangeAspect="1"/>
            </p:cNvGraphicFramePr>
            <p:nvPr>
              <p:extLst>
                <p:ext uri="{D42A27DB-BD31-4B8C-83A1-F6EECF244321}">
                  <p14:modId xmlns:p14="http://schemas.microsoft.com/office/powerpoint/2010/main" val="3724733015"/>
                </p:ext>
              </p:extLst>
            </p:nvPr>
          </p:nvGraphicFramePr>
          <p:xfrm>
            <a:off x="1524000" y="3284347"/>
            <a:ext cx="2514600" cy="360420"/>
          </p:xfrm>
          <a:graphic>
            <a:graphicData uri="http://schemas.openxmlformats.org/presentationml/2006/ole">
              <mc:AlternateContent xmlns:mc="http://schemas.openxmlformats.org/markup-compatibility/2006">
                <mc:Choice xmlns:v="urn:schemas-microsoft-com:vml" Requires="v">
                  <p:oleObj spid="_x0000_s1122" name="Equation" r:id="rId6" imgW="1308100" imgH="228600" progId="Equation.3">
                    <p:embed/>
                  </p:oleObj>
                </mc:Choice>
                <mc:Fallback>
                  <p:oleObj name="Equation" r:id="rId6" imgW="1308100" imgH="228600" progId="Equation.3">
                    <p:embed/>
                    <p:pic>
                      <p:nvPicPr>
                        <p:cNvPr id="0" name="Picture 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284347"/>
                          <a:ext cx="2514600" cy="3604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43" name="Object 6"/>
            <p:cNvGraphicFramePr>
              <a:graphicFrameLocks noChangeAspect="1"/>
            </p:cNvGraphicFramePr>
            <p:nvPr>
              <p:extLst>
                <p:ext uri="{D42A27DB-BD31-4B8C-83A1-F6EECF244321}">
                  <p14:modId xmlns:p14="http://schemas.microsoft.com/office/powerpoint/2010/main" val="2267656074"/>
                </p:ext>
              </p:extLst>
            </p:nvPr>
          </p:nvGraphicFramePr>
          <p:xfrm>
            <a:off x="6629400" y="3716765"/>
            <a:ext cx="1828800" cy="294968"/>
          </p:xfrm>
          <a:graphic>
            <a:graphicData uri="http://schemas.openxmlformats.org/presentationml/2006/ole">
              <mc:AlternateContent xmlns:mc="http://schemas.openxmlformats.org/markup-compatibility/2006">
                <mc:Choice xmlns:v="urn:schemas-microsoft-com:vml" Requires="v">
                  <p:oleObj spid="_x0000_s1123" name="Equation" r:id="rId7" imgW="1181100" imgH="228600" progId="Equation.3">
                    <p:embed/>
                  </p:oleObj>
                </mc:Choice>
                <mc:Fallback>
                  <p:oleObj name="Equation" r:id="rId7" imgW="1181100" imgH="228600" progId="Equation.3">
                    <p:embed/>
                    <p:pic>
                      <p:nvPicPr>
                        <p:cNvPr id="0" name="Picture 8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29400" y="3716765"/>
                          <a:ext cx="1828800" cy="2949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44" name="Object 8"/>
            <p:cNvGraphicFramePr>
              <a:graphicFrameLocks noChangeAspect="1"/>
            </p:cNvGraphicFramePr>
            <p:nvPr>
              <p:extLst>
                <p:ext uri="{D42A27DB-BD31-4B8C-83A1-F6EECF244321}">
                  <p14:modId xmlns:p14="http://schemas.microsoft.com/office/powerpoint/2010/main" val="207480161"/>
                </p:ext>
              </p:extLst>
            </p:nvPr>
          </p:nvGraphicFramePr>
          <p:xfrm>
            <a:off x="1676400" y="3644767"/>
            <a:ext cx="304800" cy="457200"/>
          </p:xfrm>
          <a:graphic>
            <a:graphicData uri="http://schemas.openxmlformats.org/presentationml/2006/ole">
              <mc:AlternateContent xmlns:mc="http://schemas.openxmlformats.org/markup-compatibility/2006">
                <mc:Choice xmlns:v="urn:schemas-microsoft-com:vml" Requires="v">
                  <p:oleObj spid="_x0000_s1124" name="Equation" r:id="rId9" imgW="152334" imgH="228501" progId="Equation.3">
                    <p:embed/>
                  </p:oleObj>
                </mc:Choice>
                <mc:Fallback>
                  <p:oleObj name="Equation" r:id="rId9" imgW="152334" imgH="228501" progId="Equation.3">
                    <p:embed/>
                    <p:pic>
                      <p:nvPicPr>
                        <p:cNvPr id="0" name="Picture 9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3644767"/>
                          <a:ext cx="3048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45" name="Object 10"/>
            <p:cNvGraphicFramePr>
              <a:graphicFrameLocks noChangeAspect="1"/>
            </p:cNvGraphicFramePr>
            <p:nvPr>
              <p:extLst>
                <p:ext uri="{D42A27DB-BD31-4B8C-83A1-F6EECF244321}">
                  <p14:modId xmlns:p14="http://schemas.microsoft.com/office/powerpoint/2010/main" val="65833093"/>
                </p:ext>
              </p:extLst>
            </p:nvPr>
          </p:nvGraphicFramePr>
          <p:xfrm>
            <a:off x="1807076" y="4868729"/>
            <a:ext cx="2209800" cy="356652"/>
          </p:xfrm>
          <a:graphic>
            <a:graphicData uri="http://schemas.openxmlformats.org/presentationml/2006/ole">
              <mc:AlternateContent xmlns:mc="http://schemas.openxmlformats.org/markup-compatibility/2006">
                <mc:Choice xmlns:v="urn:schemas-microsoft-com:vml" Requires="v">
                  <p:oleObj spid="_x0000_s1125" name="Equation" r:id="rId11" imgW="1181100" imgH="228600" progId="Equation.3">
                    <p:embed/>
                  </p:oleObj>
                </mc:Choice>
                <mc:Fallback>
                  <p:oleObj name="Equation" r:id="rId11" imgW="1181100" imgH="228600" progId="Equation.3">
                    <p:embed/>
                    <p:pic>
                      <p:nvPicPr>
                        <p:cNvPr id="0" name="Picture 9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07076" y="4868729"/>
                          <a:ext cx="2209800" cy="3566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 name="Rectangle 2"/>
          <p:cNvSpPr/>
          <p:nvPr/>
        </p:nvSpPr>
        <p:spPr>
          <a:xfrm>
            <a:off x="3766972" y="673532"/>
            <a:ext cx="5434500" cy="523220"/>
          </a:xfrm>
          <a:prstGeom prst="rect">
            <a:avLst/>
          </a:prstGeom>
        </p:spPr>
        <p:txBody>
          <a:bodyPr wrap="none">
            <a:spAutoFit/>
          </a:bodyPr>
          <a:lstStyle/>
          <a:p>
            <a:pPr eaLnBrk="0" hangingPunct="0"/>
            <a:r>
              <a:rPr lang="ar-SA" sz="2800" b="1" u="sng" dirty="0">
                <a:solidFill>
                  <a:srgbClr val="FF0000"/>
                </a:solidFill>
                <a:effectLst>
                  <a:outerShdw blurRad="38100" dist="38100" dir="2700000" algn="tl">
                    <a:srgbClr val="000000">
                      <a:alpha val="43137"/>
                    </a:srgbClr>
                  </a:outerShdw>
                </a:effectLst>
              </a:rPr>
              <a:t>التوزيع الاحتمالي للمتغير العشوائي المنفصل:</a:t>
            </a:r>
            <a:endParaRPr lang="en-GB" sz="2800" u="sng" dirty="0">
              <a:solidFill>
                <a:srgbClr val="FF0000"/>
              </a:solidFill>
              <a:effectLst>
                <a:outerShdw blurRad="38100" dist="38100" dir="2700000" algn="tl">
                  <a:srgbClr val="000000">
                    <a:alpha val="43137"/>
                  </a:srgbClr>
                </a:outerShdw>
              </a:effectLst>
            </a:endParaRPr>
          </a:p>
        </p:txBody>
      </p:sp>
      <p:sp>
        <p:nvSpPr>
          <p:cNvPr id="15" name="Slide Number Placeholder 14"/>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9459" name="Rectangle 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9460" name="Rectangle 6"/>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9461" name="Rectangle 1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9462" name="Rectangle 13"/>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pic>
        <p:nvPicPr>
          <p:cNvPr id="19463" name="Picture 2"/>
          <p:cNvPicPr>
            <a:picLocks noChangeAspect="1" noChangeArrowheads="1"/>
          </p:cNvPicPr>
          <p:nvPr/>
        </p:nvPicPr>
        <p:blipFill>
          <a:blip r:embed="rId4"/>
          <a:srcRect/>
          <a:stretch>
            <a:fillRect/>
          </a:stretch>
        </p:blipFill>
        <p:spPr bwMode="auto">
          <a:xfrm>
            <a:off x="3200400" y="2057400"/>
            <a:ext cx="3276600" cy="3192463"/>
          </a:xfrm>
          <a:prstGeom prst="rect">
            <a:avLst/>
          </a:prstGeom>
          <a:noFill/>
          <a:ln w="9525">
            <a:noFill/>
            <a:miter lim="800000"/>
            <a:headEnd/>
            <a:tailEnd/>
          </a:ln>
        </p:spPr>
      </p:pic>
      <p:sp>
        <p:nvSpPr>
          <p:cNvPr id="19464" name="Rectangle 12"/>
          <p:cNvSpPr>
            <a:spLocks noChangeArrowheads="1"/>
          </p:cNvSpPr>
          <p:nvPr/>
        </p:nvSpPr>
        <p:spPr bwMode="auto">
          <a:xfrm>
            <a:off x="2606675" y="1524000"/>
            <a:ext cx="3949700" cy="369888"/>
          </a:xfrm>
          <a:prstGeom prst="rect">
            <a:avLst/>
          </a:prstGeom>
          <a:noFill/>
          <a:ln w="9525">
            <a:noFill/>
            <a:miter lim="800000"/>
            <a:headEnd/>
            <a:tailEnd/>
          </a:ln>
        </p:spPr>
        <p:txBody>
          <a:bodyPr wrap="none">
            <a:spAutoFit/>
          </a:bodyPr>
          <a:lstStyle/>
          <a:p>
            <a:r>
              <a:rPr lang="ar-SA" b="1"/>
              <a:t>جدول التوزيع الاحتمالي للمتغير العشوائي المنفصل</a:t>
            </a:r>
            <a:endParaRPr lang="en-GB"/>
          </a:p>
        </p:txBody>
      </p:sp>
      <p:sp>
        <p:nvSpPr>
          <p:cNvPr id="19465" name="Rectangle 7"/>
          <p:cNvSpPr>
            <a:spLocks noChangeArrowheads="1"/>
          </p:cNvSpPr>
          <p:nvPr/>
        </p:nvSpPr>
        <p:spPr bwMode="auto">
          <a:xfrm>
            <a:off x="3733800" y="5392738"/>
            <a:ext cx="4557713" cy="461962"/>
          </a:xfrm>
          <a:prstGeom prst="rect">
            <a:avLst/>
          </a:prstGeom>
          <a:noFill/>
          <a:ln w="9525">
            <a:noFill/>
            <a:miter lim="800000"/>
            <a:headEnd/>
            <a:tailEnd/>
          </a:ln>
        </p:spPr>
        <p:txBody>
          <a:bodyPr anchor="ctr">
            <a:spAutoFit/>
          </a:bodyPr>
          <a:lstStyle/>
          <a:p>
            <a:pPr algn="r" eaLnBrk="0" hangingPunct="0"/>
            <a:r>
              <a:rPr lang="ar-SA" sz="2400" b="1">
                <a:latin typeface="Traditional Arabic" pitchFamily="18" charset="-78"/>
                <a:cs typeface="Times New Roman" pitchFamily="18" charset="0"/>
              </a:rPr>
              <a:t>وتسمى الدالة             بدالة الاحتمال</a:t>
            </a:r>
            <a:endParaRPr lang="en-US" sz="2400"/>
          </a:p>
        </p:txBody>
      </p:sp>
      <p:graphicFrame>
        <p:nvGraphicFramePr>
          <p:cNvPr id="19466" name="Object 17"/>
          <p:cNvGraphicFramePr>
            <a:graphicFrameLocks noChangeAspect="1"/>
          </p:cNvGraphicFramePr>
          <p:nvPr/>
        </p:nvGraphicFramePr>
        <p:xfrm>
          <a:off x="6043613" y="5451475"/>
          <a:ext cx="590550" cy="346075"/>
        </p:xfrm>
        <a:graphic>
          <a:graphicData uri="http://schemas.openxmlformats.org/presentationml/2006/ole">
            <mc:AlternateContent xmlns:mc="http://schemas.openxmlformats.org/markup-compatibility/2006">
              <mc:Choice xmlns:v="urn:schemas-microsoft-com:vml" Requires="v">
                <p:oleObj spid="_x0000_s2065" name="Equation" r:id="rId5" imgW="393529" imgH="228501" progId="Equation.3">
                  <p:embed/>
                </p:oleObj>
              </mc:Choice>
              <mc:Fallback>
                <p:oleObj name="Equation" r:id="rId5" imgW="393529" imgH="228501" progId="Equation.3">
                  <p:embed/>
                  <p:pic>
                    <p:nvPicPr>
                      <p:cNvPr id="0"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3613" y="5451475"/>
                        <a:ext cx="590550" cy="34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Slide Number Placeholder 10"/>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8"/>
          <p:cNvSpPr>
            <a:spLocks noChangeArrowheads="1"/>
          </p:cNvSpPr>
          <p:nvPr/>
        </p:nvSpPr>
        <p:spPr bwMode="auto">
          <a:xfrm>
            <a:off x="457200" y="1816884"/>
            <a:ext cx="8610600" cy="3416320"/>
          </a:xfrm>
          <a:prstGeom prst="rect">
            <a:avLst/>
          </a:prstGeom>
          <a:noFill/>
          <a:ln>
            <a:noFill/>
          </a:ln>
          <a:extLst/>
        </p:spPr>
        <p:txBody>
          <a:bodyPr anchor="ctr">
            <a:spAutoFit/>
          </a:bodyPr>
          <a:lstStyle/>
          <a:p>
            <a:pPr algn="just" rtl="1">
              <a:defRPr/>
            </a:pPr>
            <a:r>
              <a:rPr lang="ar-SA" sz="2400" b="1" dirty="0"/>
              <a:t>	إذا كانت نسبة مبيعات أحد المراكز التجارية من التفاح الأمريكي </a:t>
            </a:r>
            <a:r>
              <a:rPr lang="en-US" sz="2400" dirty="0"/>
              <a:t>0.60</a:t>
            </a:r>
            <a:r>
              <a:rPr lang="ar-SA" sz="2400" b="1" dirty="0"/>
              <a:t>، بينما يكون نسبة مبيعاته من الأنواع الأخرى للتفاح </a:t>
            </a:r>
            <a:r>
              <a:rPr lang="en-US" sz="2400" dirty="0"/>
              <a:t>0.40</a:t>
            </a:r>
            <a:r>
              <a:rPr lang="ar-SA" sz="2400" b="1" dirty="0"/>
              <a:t>، اشترى أحد العملاء </a:t>
            </a:r>
            <a:r>
              <a:rPr lang="ar-SA" sz="2400" b="1" dirty="0" smtClean="0"/>
              <a:t>عبوتين</a:t>
            </a:r>
            <a:r>
              <a:rPr lang="ar-EG" sz="2400" b="1" dirty="0"/>
              <a:t> </a:t>
            </a:r>
            <a:r>
              <a:rPr lang="ar-EG" sz="2400" b="1" dirty="0" smtClean="0"/>
              <a:t>.</a:t>
            </a:r>
            <a:endParaRPr lang="ar-SA" sz="2400" b="1" dirty="0"/>
          </a:p>
          <a:p>
            <a:pPr algn="just" rtl="1">
              <a:defRPr/>
            </a:pPr>
            <a:endParaRPr lang="ar-SA" sz="2400" b="1" dirty="0"/>
          </a:p>
          <a:p>
            <a:pPr algn="just" rtl="1">
              <a:defRPr/>
            </a:pPr>
            <a:r>
              <a:rPr lang="ar-SA" sz="2400" b="1" dirty="0">
                <a:solidFill>
                  <a:srgbClr val="FF0000"/>
                </a:solidFill>
              </a:rPr>
              <a:t>والمطلوب:</a:t>
            </a:r>
            <a:endParaRPr lang="en-GB" sz="2400" dirty="0">
              <a:solidFill>
                <a:srgbClr val="FF0000"/>
              </a:solidFill>
            </a:endParaRPr>
          </a:p>
          <a:p>
            <a:pPr marL="800100" lvl="1" indent="-342900" algn="just" rtl="1">
              <a:buFont typeface="Arial" pitchFamily="34" charset="0"/>
              <a:buChar char="•"/>
              <a:defRPr/>
            </a:pPr>
            <a:r>
              <a:rPr lang="ar-SA" sz="2400" b="1" dirty="0"/>
              <a:t>كون فراغ العينة.</a:t>
            </a:r>
            <a:endParaRPr lang="en-GB" sz="2400" dirty="0"/>
          </a:p>
          <a:p>
            <a:pPr lvl="1" algn="just" rtl="1">
              <a:defRPr/>
            </a:pPr>
            <a:r>
              <a:rPr lang="ar-SA" sz="2400" b="1" dirty="0">
                <a:solidFill>
                  <a:srgbClr val="FF0000"/>
                </a:solidFill>
              </a:rPr>
              <a:t>إذا عرف المتغير العشوائي  بأنه عدد العبوات المشتراة من التفاح الأمريكي، فأوجد الآتي:</a:t>
            </a:r>
            <a:endParaRPr lang="en-GB" sz="2400" dirty="0">
              <a:solidFill>
                <a:srgbClr val="FF0000"/>
              </a:solidFill>
            </a:endParaRPr>
          </a:p>
          <a:p>
            <a:pPr marL="800100" lvl="1" indent="-342900" algn="just" rtl="1">
              <a:buFont typeface="Arial" pitchFamily="34" charset="0"/>
              <a:buChar char="•"/>
              <a:defRPr/>
            </a:pPr>
            <a:r>
              <a:rPr lang="ar-SA" sz="2400" b="1" dirty="0"/>
              <a:t>التوزيع الاحتمالي للمتغير العشوائي .</a:t>
            </a:r>
            <a:endParaRPr lang="en-GB" sz="2400" dirty="0"/>
          </a:p>
          <a:p>
            <a:pPr marL="800100" lvl="1" indent="-342900" algn="just" rtl="1">
              <a:buFont typeface="Arial" pitchFamily="34" charset="0"/>
              <a:buChar char="•"/>
              <a:defRPr/>
            </a:pPr>
            <a:r>
              <a:rPr lang="ar-SA" sz="2400" b="1" dirty="0"/>
              <a:t>ارسم دالة الاحتمال لهذا المتغير.</a:t>
            </a:r>
            <a:endParaRPr lang="en-GB" sz="2400" dirty="0"/>
          </a:p>
        </p:txBody>
      </p:sp>
      <p:sp>
        <p:nvSpPr>
          <p:cNvPr id="2" name="Rectangle 1"/>
          <p:cNvSpPr/>
          <p:nvPr/>
        </p:nvSpPr>
        <p:spPr>
          <a:xfrm>
            <a:off x="7701122" y="622429"/>
            <a:ext cx="1284326" cy="646331"/>
          </a:xfrm>
          <a:prstGeom prst="rect">
            <a:avLst/>
          </a:prstGeom>
        </p:spPr>
        <p:txBody>
          <a:bodyPr wrap="none">
            <a:spAutoFit/>
          </a:bodyPr>
          <a:lstStyle/>
          <a:p>
            <a:pPr>
              <a:defRPr/>
            </a:pPr>
            <a:r>
              <a:rPr lang="ar-SA" sz="3600" b="1" u="sng" dirty="0">
                <a:solidFill>
                  <a:srgbClr val="FF0000"/>
                </a:solidFill>
                <a:effectLst>
                  <a:outerShdw blurRad="38100" dist="38100" dir="2700000" algn="tl">
                    <a:srgbClr val="000000">
                      <a:alpha val="43137"/>
                    </a:srgbClr>
                  </a:outerShdw>
                </a:effectLst>
              </a:rPr>
              <a:t>مثــال :</a:t>
            </a:r>
            <a:endParaRPr lang="en-GB" sz="3600" u="sng" dirty="0">
              <a:solidFill>
                <a:srgbClr val="FF0000"/>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7"/>
          <p:cNvSpPr txBox="1">
            <a:spLocks noChangeArrowheads="1"/>
          </p:cNvSpPr>
          <p:nvPr/>
        </p:nvSpPr>
        <p:spPr bwMode="auto">
          <a:xfrm>
            <a:off x="990600" y="1676400"/>
            <a:ext cx="8007350" cy="1200329"/>
          </a:xfrm>
          <a:prstGeom prst="rect">
            <a:avLst/>
          </a:prstGeom>
          <a:noFill/>
          <a:ln w="9525">
            <a:noFill/>
            <a:miter lim="800000"/>
            <a:headEnd/>
            <a:tailEnd/>
          </a:ln>
        </p:spPr>
        <p:txBody>
          <a:bodyPr>
            <a:spAutoFit/>
          </a:bodyPr>
          <a:lstStyle/>
          <a:p>
            <a:pPr algn="r" rtl="1" eaLnBrk="0" hangingPunct="0"/>
            <a:r>
              <a:rPr lang="ar-SA" sz="2400" b="1" u="sng" dirty="0" smtClean="0"/>
              <a:t>تكوين </a:t>
            </a:r>
            <a:r>
              <a:rPr lang="ar-SA" sz="2400" b="1" u="sng" dirty="0"/>
              <a:t>فراغ العينة:</a:t>
            </a:r>
            <a:endParaRPr lang="en-GB" sz="2400" u="sng" dirty="0"/>
          </a:p>
          <a:p>
            <a:pPr algn="r" eaLnBrk="0" hangingPunct="0"/>
            <a:r>
              <a:rPr lang="ar-SA" sz="2400" b="1" dirty="0"/>
              <a:t>التجربة هنا هو شراء وحدتين من عبوات التفاح، ومن ثم فراغ العينة يتكون من أربع نتائج، هي: </a:t>
            </a:r>
            <a:endParaRPr lang="en-US" sz="2400" dirty="0"/>
          </a:p>
        </p:txBody>
      </p:sp>
      <p:pic>
        <p:nvPicPr>
          <p:cNvPr id="21508" name="Picture 1"/>
          <p:cNvPicPr>
            <a:picLocks noChangeAspect="1" noChangeArrowheads="1"/>
          </p:cNvPicPr>
          <p:nvPr/>
        </p:nvPicPr>
        <p:blipFill>
          <a:blip r:embed="rId3"/>
          <a:srcRect/>
          <a:stretch>
            <a:fillRect/>
          </a:stretch>
        </p:blipFill>
        <p:spPr bwMode="auto">
          <a:xfrm>
            <a:off x="1489075" y="3352800"/>
            <a:ext cx="7010400" cy="2514600"/>
          </a:xfrm>
          <a:prstGeom prst="rect">
            <a:avLst/>
          </a:prstGeom>
          <a:noFill/>
          <a:ln w="9525">
            <a:noFill/>
            <a:miter lim="800000"/>
            <a:headEnd/>
            <a:tailEnd/>
          </a:ln>
        </p:spPr>
      </p:pic>
      <p:sp>
        <p:nvSpPr>
          <p:cNvPr id="2" name="Rectangle 1"/>
          <p:cNvSpPr/>
          <p:nvPr/>
        </p:nvSpPr>
        <p:spPr>
          <a:xfrm>
            <a:off x="7986329" y="620688"/>
            <a:ext cx="1071127" cy="584775"/>
          </a:xfrm>
          <a:prstGeom prst="rect">
            <a:avLst/>
          </a:prstGeom>
        </p:spPr>
        <p:txBody>
          <a:bodyPr wrap="none">
            <a:spAutoFit/>
          </a:bodyPr>
          <a:lstStyle/>
          <a:p>
            <a:pPr eaLnBrk="0" hangingPunct="0"/>
            <a:r>
              <a:rPr lang="ar-SA" sz="3200" b="1" u="sng" dirty="0">
                <a:solidFill>
                  <a:srgbClr val="FF0000"/>
                </a:solidFill>
                <a:effectLst>
                  <a:outerShdw blurRad="38100" dist="38100" dir="2700000" algn="tl">
                    <a:srgbClr val="000000">
                      <a:alpha val="43137"/>
                    </a:srgbClr>
                  </a:outerShdw>
                </a:effectLst>
              </a:rPr>
              <a:t>الحــل:</a:t>
            </a:r>
            <a:endParaRPr lang="en-GB" sz="3200" b="1" u="sng" dirty="0">
              <a:solidFill>
                <a:srgbClr val="FF0000"/>
              </a:solidFill>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7"/>
          <p:cNvSpPr txBox="1">
            <a:spLocks noChangeArrowheads="1"/>
          </p:cNvSpPr>
          <p:nvPr/>
        </p:nvSpPr>
        <p:spPr bwMode="auto">
          <a:xfrm>
            <a:off x="457200" y="1524000"/>
            <a:ext cx="8915400" cy="4154488"/>
          </a:xfrm>
          <a:prstGeom prst="rect">
            <a:avLst/>
          </a:prstGeom>
          <a:noFill/>
          <a:ln w="9525">
            <a:noFill/>
            <a:miter lim="800000"/>
            <a:headEnd/>
            <a:tailEnd/>
          </a:ln>
        </p:spPr>
        <p:txBody>
          <a:bodyPr>
            <a:spAutoFit/>
          </a:bodyPr>
          <a:lstStyle/>
          <a:p>
            <a:pPr algn="just" rtl="1" eaLnBrk="0" hangingPunct="0"/>
            <a:r>
              <a:rPr lang="ar-SA" sz="2400" b="1" dirty="0"/>
              <a:t>التوزيع الاحتمالي لعدد العبوات المشتراة من التفاح الأمريكي  </a:t>
            </a:r>
            <a:endParaRPr lang="en-GB" sz="2400" dirty="0"/>
          </a:p>
          <a:p>
            <a:pPr algn="just" rtl="1" eaLnBrk="0" hangingPunct="0"/>
            <a:r>
              <a:rPr lang="ar-SA" sz="2400" b="1" dirty="0"/>
              <a:t>من المعلوم أن العميل اشترى عبوتين، وأن المتغير العشوائي هو عدد العبوات المشتراة من التفاح الأمريكي، </a:t>
            </a:r>
            <a:r>
              <a:rPr lang="ar-SA" sz="2400" b="1" dirty="0">
                <a:solidFill>
                  <a:srgbClr val="009900"/>
                </a:solidFill>
              </a:rPr>
              <a:t>لذا تكون القيم الممكنة للمتغير العشوائي هي:</a:t>
            </a:r>
            <a:endParaRPr lang="en-GB" sz="2400" dirty="0">
              <a:solidFill>
                <a:srgbClr val="009900"/>
              </a:solidFill>
            </a:endParaRPr>
          </a:p>
          <a:p>
            <a:pPr algn="just" rtl="1" eaLnBrk="0" hangingPunct="0"/>
            <a:r>
              <a:rPr lang="en-US" sz="2400" i="1" dirty="0"/>
              <a:t>x=0</a:t>
            </a:r>
            <a:r>
              <a:rPr lang="ar-SA" sz="2400" b="1" dirty="0"/>
              <a:t>   إذا كانت العبوتين من النوع الآخر، </a:t>
            </a:r>
            <a:r>
              <a:rPr lang="ar-SA" sz="2400" b="1" dirty="0" err="1"/>
              <a:t>أى</a:t>
            </a:r>
            <a:r>
              <a:rPr lang="ar-SA" sz="2400" b="1" dirty="0"/>
              <a:t> إذا كانت نتيجة التجربة  </a:t>
            </a:r>
            <a:r>
              <a:rPr lang="ar-SA" sz="2400" b="1" dirty="0">
                <a:solidFill>
                  <a:srgbClr val="FF0000"/>
                </a:solidFill>
              </a:rPr>
              <a:t>(آخر، آخر)</a:t>
            </a:r>
            <a:endParaRPr lang="en-GB" sz="2400" dirty="0">
              <a:solidFill>
                <a:srgbClr val="FF0000"/>
              </a:solidFill>
            </a:endParaRPr>
          </a:p>
          <a:p>
            <a:pPr algn="just" rtl="1" eaLnBrk="0" hangingPunct="0"/>
            <a:r>
              <a:rPr lang="en-US" sz="2400" i="1" dirty="0"/>
              <a:t>x=1</a:t>
            </a:r>
            <a:r>
              <a:rPr lang="ar-SA" sz="2400" b="1" dirty="0"/>
              <a:t>  إذا كان أحد العبوتين من النوع الأمريكي، أي إذا كانت نتيجة التجربة (آخر, أمريكي)   أو   </a:t>
            </a:r>
            <a:r>
              <a:rPr lang="ar-SA" sz="2400" b="1" dirty="0">
                <a:solidFill>
                  <a:srgbClr val="FF0000"/>
                </a:solidFill>
              </a:rPr>
              <a:t>(أمريكي</a:t>
            </a:r>
            <a:r>
              <a:rPr lang="ar-SA" sz="2400" b="1" dirty="0" smtClean="0">
                <a:solidFill>
                  <a:srgbClr val="FF0000"/>
                </a:solidFill>
              </a:rPr>
              <a:t>,</a:t>
            </a:r>
            <a:r>
              <a:rPr lang="ar-EG" sz="2400" b="1" dirty="0" smtClean="0">
                <a:solidFill>
                  <a:srgbClr val="FF0000"/>
                </a:solidFill>
              </a:rPr>
              <a:t> </a:t>
            </a:r>
            <a:r>
              <a:rPr lang="ar-SA" sz="2400" b="1" dirty="0" smtClean="0">
                <a:solidFill>
                  <a:srgbClr val="FF0000"/>
                </a:solidFill>
              </a:rPr>
              <a:t>آخر</a:t>
            </a:r>
            <a:r>
              <a:rPr lang="ar-SA" sz="2400" b="1" dirty="0">
                <a:solidFill>
                  <a:srgbClr val="FF0000"/>
                </a:solidFill>
              </a:rPr>
              <a:t>) </a:t>
            </a:r>
            <a:endParaRPr lang="en-GB" sz="2400" dirty="0">
              <a:solidFill>
                <a:srgbClr val="FF0000"/>
              </a:solidFill>
            </a:endParaRPr>
          </a:p>
          <a:p>
            <a:pPr algn="just" rtl="1" eaLnBrk="0" hangingPunct="0"/>
            <a:r>
              <a:rPr lang="ar-SA" sz="2400" b="1" dirty="0"/>
              <a:t> </a:t>
            </a:r>
            <a:r>
              <a:rPr lang="en-US" sz="2400" i="1" dirty="0"/>
              <a:t>x=2</a:t>
            </a:r>
            <a:r>
              <a:rPr lang="ar-SA" sz="2400" b="1" dirty="0"/>
              <a:t>  إذا كان العبوتين من النوع الأمريكي، أي إذا كانت نتيجة التجربة </a:t>
            </a:r>
            <a:r>
              <a:rPr lang="ar-SA" sz="2400" b="1" dirty="0">
                <a:solidFill>
                  <a:srgbClr val="FF0000"/>
                </a:solidFill>
              </a:rPr>
              <a:t>(أمريكي , أمريكي)   </a:t>
            </a:r>
            <a:endParaRPr lang="en-GB" sz="2400" dirty="0">
              <a:solidFill>
                <a:srgbClr val="FF0000"/>
              </a:solidFill>
            </a:endParaRPr>
          </a:p>
          <a:p>
            <a:pPr algn="just" rtl="1" eaLnBrk="0" hangingPunct="0"/>
            <a:r>
              <a:rPr lang="ar-SA" sz="2400" b="1" dirty="0"/>
              <a:t>ومن ثم يأخذ المتغير القيم:  </a:t>
            </a:r>
            <a:r>
              <a:rPr lang="en-US" sz="2400" dirty="0"/>
              <a:t>X:{x=0,1,2}</a:t>
            </a:r>
            <a:r>
              <a:rPr lang="ar-SA" sz="2400" b="1" dirty="0"/>
              <a:t> ، ويرتبط احتمالات هذه القيم باحتمالات نتائج التجربة المناظرة لها كما هو مبين أعلاه، ومن ثم يكون التوزيع الاحتمالي للمتغير العشوائي </a:t>
            </a:r>
            <a:r>
              <a:rPr lang="en-US" sz="2400" dirty="0"/>
              <a:t>X</a:t>
            </a:r>
            <a:r>
              <a:rPr lang="ar-SA" sz="2400" b="1" dirty="0"/>
              <a:t> هو: </a:t>
            </a:r>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Rectangle 4"/>
          <p:cNvSpPr/>
          <p:nvPr/>
        </p:nvSpPr>
        <p:spPr>
          <a:xfrm>
            <a:off x="7223300" y="620688"/>
            <a:ext cx="1834156" cy="584775"/>
          </a:xfrm>
          <a:prstGeom prst="rect">
            <a:avLst/>
          </a:prstGeom>
        </p:spPr>
        <p:txBody>
          <a:bodyPr wrap="none">
            <a:spAutoFit/>
          </a:bodyPr>
          <a:lstStyle/>
          <a:p>
            <a:pPr eaLnBrk="0" hangingPunct="0"/>
            <a:r>
              <a:rPr lang="ar-EG" sz="3200" b="1" u="sng" dirty="0" smtClean="0">
                <a:solidFill>
                  <a:srgbClr val="FF0000"/>
                </a:solidFill>
                <a:effectLst>
                  <a:outerShdw blurRad="38100" dist="38100" dir="2700000" algn="tl">
                    <a:srgbClr val="000000">
                      <a:alpha val="43137"/>
                    </a:srgbClr>
                  </a:outerShdw>
                </a:effectLst>
              </a:rPr>
              <a:t>تابع </a:t>
            </a:r>
            <a:r>
              <a:rPr lang="ar-SA" sz="3200" b="1" u="sng" dirty="0" smtClean="0">
                <a:solidFill>
                  <a:srgbClr val="FF0000"/>
                </a:solidFill>
                <a:effectLst>
                  <a:outerShdw blurRad="38100" dist="38100" dir="2700000" algn="tl">
                    <a:srgbClr val="000000">
                      <a:alpha val="43137"/>
                    </a:srgbClr>
                  </a:outerShdw>
                </a:effectLst>
              </a:rPr>
              <a:t>الحــل:</a:t>
            </a:r>
            <a:r>
              <a:rPr lang="ar-EG" sz="3200" b="1" u="sng" dirty="0" smtClean="0">
                <a:solidFill>
                  <a:srgbClr val="FF0000"/>
                </a:solidFill>
                <a:effectLst>
                  <a:outerShdw blurRad="38100" dist="38100" dir="2700000" algn="tl">
                    <a:srgbClr val="000000">
                      <a:alpha val="43137"/>
                    </a:srgbClr>
                  </a:outerShdw>
                </a:effectLst>
              </a:rPr>
              <a:t>-</a:t>
            </a:r>
            <a:endParaRPr lang="en-GB" sz="3200" b="1" u="sng" dirty="0">
              <a:solidFill>
                <a:srgbClr val="FF0000"/>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73275720"/>
              </p:ext>
            </p:extLst>
          </p:nvPr>
        </p:nvGraphicFramePr>
        <p:xfrm>
          <a:off x="2362200" y="2819400"/>
          <a:ext cx="5334000" cy="2524125"/>
        </p:xfrm>
        <a:graphic>
          <a:graphicData uri="http://schemas.openxmlformats.org/drawingml/2006/table">
            <a:tbl>
              <a:tblPr rtl="1" firstRow="1" firstCol="1" lastRow="1" lastCol="1" bandRow="1" bandCol="1">
                <a:tableStyleId>{5C22544A-7EE6-4342-B048-85BDC9FD1C3A}</a:tableStyleId>
              </a:tblPr>
              <a:tblGrid>
                <a:gridCol w="3508948"/>
                <a:gridCol w="1825052"/>
              </a:tblGrid>
              <a:tr h="504825">
                <a:tc>
                  <a:txBody>
                    <a:bodyPr/>
                    <a:lstStyle/>
                    <a:p>
                      <a:pPr algn="ctr" rtl="1">
                        <a:spcAft>
                          <a:spcPts val="0"/>
                        </a:spcAft>
                      </a:pPr>
                      <a:endParaRPr lang="en-GB" sz="2400" dirty="0">
                        <a:effectLst/>
                        <a:latin typeface="Times New Roman"/>
                        <a:ea typeface="Times New Roman"/>
                      </a:endParaRPr>
                    </a:p>
                  </a:txBody>
                  <a:tcPr marL="68584" marR="68584" marT="0" marB="0"/>
                </a:tc>
                <a:tc>
                  <a:txBody>
                    <a:bodyPr/>
                    <a:lstStyle/>
                    <a:p>
                      <a:pPr algn="ctr" rtl="1">
                        <a:spcAft>
                          <a:spcPts val="0"/>
                        </a:spcAft>
                      </a:pPr>
                      <a:endParaRPr lang="en-GB" sz="2400">
                        <a:effectLst/>
                        <a:latin typeface="Times New Roman"/>
                        <a:ea typeface="Times New Roman"/>
                      </a:endParaRPr>
                    </a:p>
                  </a:txBody>
                  <a:tcPr marL="68584" marR="68584" marT="0" marB="0"/>
                </a:tc>
              </a:tr>
              <a:tr h="504825">
                <a:tc>
                  <a:txBody>
                    <a:bodyPr/>
                    <a:lstStyle/>
                    <a:p>
                      <a:pPr algn="ctr" rtl="0">
                        <a:spcAft>
                          <a:spcPts val="0"/>
                        </a:spcAft>
                      </a:pPr>
                      <a:r>
                        <a:rPr lang="en-US" sz="2400" spc="40" dirty="0" smtClean="0">
                          <a:effectLst/>
                          <a:latin typeface="+mn-lt"/>
                          <a:ea typeface="+mn-ea"/>
                        </a:rPr>
                        <a:t>0.4×0.4 = 0.16</a:t>
                      </a:r>
                      <a:endParaRPr lang="en-GB" sz="2400" dirty="0">
                        <a:effectLst/>
                        <a:latin typeface="Times New Roman"/>
                        <a:ea typeface="Times New Roman"/>
                      </a:endParaRPr>
                    </a:p>
                  </a:txBody>
                  <a:tcPr marL="68584" marR="68584" marT="0" marB="0" anchor="ctr"/>
                </a:tc>
                <a:tc>
                  <a:txBody>
                    <a:bodyPr/>
                    <a:lstStyle/>
                    <a:p>
                      <a:pPr algn="ctr" rtl="0">
                        <a:spcAft>
                          <a:spcPts val="0"/>
                        </a:spcAft>
                      </a:pPr>
                      <a:r>
                        <a:rPr lang="en-US" sz="2400" spc="40" dirty="0">
                          <a:effectLst/>
                        </a:rPr>
                        <a:t>0</a:t>
                      </a:r>
                      <a:endParaRPr lang="en-GB" sz="2400" dirty="0">
                        <a:effectLst/>
                        <a:latin typeface="Times New Roman"/>
                        <a:ea typeface="Times New Roman"/>
                      </a:endParaRPr>
                    </a:p>
                  </a:txBody>
                  <a:tcPr marL="68584" marR="68584" marT="0" marB="0" anchor="ctr"/>
                </a:tc>
              </a:tr>
              <a:tr h="504825">
                <a:tc>
                  <a:txBody>
                    <a:bodyPr/>
                    <a:lstStyle/>
                    <a:p>
                      <a:pPr algn="ctr" rtl="0">
                        <a:spcAft>
                          <a:spcPts val="0"/>
                        </a:spcAft>
                      </a:pPr>
                      <a:r>
                        <a:rPr lang="en-US" sz="2400" spc="40" dirty="0" smtClean="0">
                          <a:effectLst/>
                        </a:rPr>
                        <a:t>0.4×0.6+0.6×0.4= 0.48</a:t>
                      </a:r>
                      <a:endParaRPr lang="en-GB" sz="2400" dirty="0">
                        <a:effectLst/>
                        <a:latin typeface="Times New Roman"/>
                        <a:ea typeface="Times New Roman"/>
                      </a:endParaRPr>
                    </a:p>
                  </a:txBody>
                  <a:tcPr marL="68584" marR="68584" marT="0" marB="0" anchor="ctr"/>
                </a:tc>
                <a:tc>
                  <a:txBody>
                    <a:bodyPr/>
                    <a:lstStyle/>
                    <a:p>
                      <a:pPr algn="ctr" rtl="0">
                        <a:spcAft>
                          <a:spcPts val="0"/>
                        </a:spcAft>
                      </a:pPr>
                      <a:r>
                        <a:rPr lang="en-US" sz="2400" spc="40">
                          <a:effectLst/>
                        </a:rPr>
                        <a:t>1</a:t>
                      </a:r>
                      <a:endParaRPr lang="en-GB" sz="2400">
                        <a:effectLst/>
                        <a:latin typeface="Times New Roman"/>
                        <a:ea typeface="Times New Roman"/>
                      </a:endParaRPr>
                    </a:p>
                  </a:txBody>
                  <a:tcPr marL="68584" marR="68584" marT="0" marB="0" anchor="ctr"/>
                </a:tc>
              </a:tr>
              <a:tr h="504825">
                <a:tc>
                  <a:txBody>
                    <a:bodyPr/>
                    <a:lstStyle/>
                    <a:p>
                      <a:pPr algn="ctr" rtl="0">
                        <a:spcAft>
                          <a:spcPts val="0"/>
                        </a:spcAft>
                      </a:pPr>
                      <a:r>
                        <a:rPr lang="en-US" sz="2400" spc="40" dirty="0" smtClean="0">
                          <a:effectLst/>
                        </a:rPr>
                        <a:t>0.6×0.6=0.36</a:t>
                      </a:r>
                      <a:endParaRPr lang="en-GB" sz="2400" dirty="0">
                        <a:effectLst/>
                        <a:latin typeface="Times New Roman"/>
                        <a:ea typeface="Times New Roman"/>
                      </a:endParaRPr>
                    </a:p>
                  </a:txBody>
                  <a:tcPr marL="68584" marR="68584" marT="0" marB="0" anchor="ctr"/>
                </a:tc>
                <a:tc>
                  <a:txBody>
                    <a:bodyPr/>
                    <a:lstStyle/>
                    <a:p>
                      <a:pPr algn="ctr" rtl="0">
                        <a:spcAft>
                          <a:spcPts val="0"/>
                        </a:spcAft>
                      </a:pPr>
                      <a:r>
                        <a:rPr lang="en-US" sz="2400" spc="40">
                          <a:effectLst/>
                        </a:rPr>
                        <a:t>2</a:t>
                      </a:r>
                      <a:endParaRPr lang="en-GB" sz="2400">
                        <a:effectLst/>
                        <a:latin typeface="Times New Roman"/>
                        <a:ea typeface="Times New Roman"/>
                      </a:endParaRPr>
                    </a:p>
                  </a:txBody>
                  <a:tcPr marL="68584" marR="68584" marT="0" marB="0" anchor="ctr"/>
                </a:tc>
              </a:tr>
              <a:tr h="504825">
                <a:tc>
                  <a:txBody>
                    <a:bodyPr/>
                    <a:lstStyle/>
                    <a:p>
                      <a:pPr algn="ctr" rtl="0">
                        <a:spcAft>
                          <a:spcPts val="0"/>
                        </a:spcAft>
                      </a:pPr>
                      <a:r>
                        <a:rPr lang="en-US" sz="2400" spc="40" dirty="0">
                          <a:effectLst/>
                        </a:rPr>
                        <a:t>1</a:t>
                      </a:r>
                      <a:endParaRPr lang="en-GB" sz="2400" dirty="0">
                        <a:effectLst/>
                        <a:latin typeface="Times New Roman"/>
                        <a:ea typeface="Times New Roman"/>
                      </a:endParaRPr>
                    </a:p>
                  </a:txBody>
                  <a:tcPr marL="68584" marR="68584" marT="0" marB="0"/>
                </a:tc>
                <a:tc>
                  <a:txBody>
                    <a:bodyPr/>
                    <a:lstStyle/>
                    <a:p>
                      <a:pPr algn="ctr" rtl="1">
                        <a:spcAft>
                          <a:spcPts val="0"/>
                        </a:spcAft>
                      </a:pPr>
                      <a:endParaRPr lang="en-GB" sz="2400" dirty="0">
                        <a:effectLst/>
                        <a:latin typeface="Times New Roman"/>
                        <a:ea typeface="Times New Roman"/>
                      </a:endParaRPr>
                    </a:p>
                  </a:txBody>
                  <a:tcPr marL="68584" marR="68584" marT="0" marB="0"/>
                </a:tc>
              </a:tr>
            </a:tbl>
          </a:graphicData>
        </a:graphic>
      </p:graphicFrame>
      <p:graphicFrame>
        <p:nvGraphicFramePr>
          <p:cNvPr id="23575" name="Object 2"/>
          <p:cNvGraphicFramePr>
            <a:graphicFrameLocks noChangeAspect="1"/>
          </p:cNvGraphicFramePr>
          <p:nvPr/>
        </p:nvGraphicFramePr>
        <p:xfrm>
          <a:off x="5340350" y="2819400"/>
          <a:ext cx="762000" cy="446088"/>
        </p:xfrm>
        <a:graphic>
          <a:graphicData uri="http://schemas.openxmlformats.org/presentationml/2006/ole">
            <mc:AlternateContent xmlns:mc="http://schemas.openxmlformats.org/markup-compatibility/2006">
              <mc:Choice xmlns:v="urn:schemas-microsoft-com:vml" Requires="v">
                <p:oleObj spid="_x0000_s3128" name="Equation" r:id="rId4" imgW="393529" imgH="228501" progId="Equation.3">
                  <p:embed/>
                </p:oleObj>
              </mc:Choice>
              <mc:Fallback>
                <p:oleObj name="Equation" r:id="rId4" imgW="393529" imgH="228501" progId="Equation.3">
                  <p:embed/>
                  <p:pic>
                    <p:nvPicPr>
                      <p:cNvPr id="0" name="Picture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0350" y="2819400"/>
                        <a:ext cx="762000" cy="446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76" name="Object 3"/>
          <p:cNvGraphicFramePr>
            <a:graphicFrameLocks noChangeAspect="1"/>
          </p:cNvGraphicFramePr>
          <p:nvPr/>
        </p:nvGraphicFramePr>
        <p:xfrm>
          <a:off x="3124200" y="2743200"/>
          <a:ext cx="420688" cy="631825"/>
        </p:xfrm>
        <a:graphic>
          <a:graphicData uri="http://schemas.openxmlformats.org/presentationml/2006/ole">
            <mc:AlternateContent xmlns:mc="http://schemas.openxmlformats.org/markup-compatibility/2006">
              <mc:Choice xmlns:v="urn:schemas-microsoft-com:vml" Requires="v">
                <p:oleObj spid="_x0000_s3129" name="Equation" r:id="rId6" imgW="152334" imgH="228501" progId="Equation.3">
                  <p:embed/>
                </p:oleObj>
              </mc:Choice>
              <mc:Fallback>
                <p:oleObj name="Equation" r:id="rId6" imgW="152334" imgH="228501" progId="Equation.3">
                  <p:embed/>
                  <p:pic>
                    <p:nvPicPr>
                      <p:cNvPr id="0" name="Picture 5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2743200"/>
                        <a:ext cx="420688" cy="631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77" name="Object 4"/>
          <p:cNvGraphicFramePr>
            <a:graphicFrameLocks noChangeAspect="1"/>
          </p:cNvGraphicFramePr>
          <p:nvPr/>
        </p:nvGraphicFramePr>
        <p:xfrm>
          <a:off x="3048000" y="4800600"/>
          <a:ext cx="450850" cy="481013"/>
        </p:xfrm>
        <a:graphic>
          <a:graphicData uri="http://schemas.openxmlformats.org/presentationml/2006/ole">
            <mc:AlternateContent xmlns:mc="http://schemas.openxmlformats.org/markup-compatibility/2006">
              <mc:Choice xmlns:v="urn:schemas-microsoft-com:vml" Requires="v">
                <p:oleObj spid="_x0000_s3130" name="Equation" r:id="rId8" imgW="139639" imgH="152334" progId="Equation.3">
                  <p:embed/>
                </p:oleObj>
              </mc:Choice>
              <mc:Fallback>
                <p:oleObj name="Equation" r:id="rId8" imgW="139639" imgH="152334" progId="Equation.3">
                  <p:embed/>
                  <p:pic>
                    <p:nvPicPr>
                      <p:cNvPr id="0" name="Picture 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0" y="4800600"/>
                        <a:ext cx="450850" cy="481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78" name="Rectangle 4"/>
          <p:cNvSpPr>
            <a:spLocks noChangeArrowheads="1"/>
          </p:cNvSpPr>
          <p:nvPr/>
        </p:nvSpPr>
        <p:spPr bwMode="auto">
          <a:xfrm>
            <a:off x="2489200" y="1766888"/>
            <a:ext cx="5715000" cy="1200150"/>
          </a:xfrm>
          <a:prstGeom prst="rect">
            <a:avLst/>
          </a:prstGeom>
          <a:noFill/>
          <a:ln w="9525">
            <a:noFill/>
            <a:miter lim="800000"/>
            <a:headEnd/>
            <a:tailEnd/>
          </a:ln>
        </p:spPr>
        <p:txBody>
          <a:bodyPr anchor="ctr">
            <a:spAutoFit/>
          </a:bodyPr>
          <a:lstStyle/>
          <a:p>
            <a:pPr algn="ctr" rtl="1" eaLnBrk="0" hangingPunct="0"/>
            <a:r>
              <a:rPr lang="ar-SA" sz="2400" b="1" dirty="0">
                <a:latin typeface="Traditional Arabic" pitchFamily="18" charset="-78"/>
                <a:cs typeface="Times New Roman" pitchFamily="18" charset="0"/>
              </a:rPr>
              <a:t>جدول التوزيع الاحتمالي لعدد العبوات المشتراة من التفاح الأمريكي</a:t>
            </a:r>
            <a:endParaRPr lang="en-GB" sz="2400" dirty="0"/>
          </a:p>
          <a:p>
            <a:pPr algn="ctr" eaLnBrk="0" hangingPunct="0"/>
            <a:endParaRPr lang="en-GB" sz="2400" dirty="0"/>
          </a:p>
        </p:txBody>
      </p:sp>
      <p:sp>
        <p:nvSpPr>
          <p:cNvPr id="8" name="Slide Number Placeholder 7"/>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
          <p:cNvSpPr>
            <a:spLocks noChangeArrowheads="1"/>
          </p:cNvSpPr>
          <p:nvPr/>
        </p:nvSpPr>
        <p:spPr bwMode="auto">
          <a:xfrm>
            <a:off x="3276600" y="1674813"/>
            <a:ext cx="5715000" cy="461962"/>
          </a:xfrm>
          <a:prstGeom prst="rect">
            <a:avLst/>
          </a:prstGeom>
          <a:noFill/>
          <a:ln w="9525">
            <a:noFill/>
            <a:miter lim="800000"/>
            <a:headEnd/>
            <a:tailEnd/>
          </a:ln>
        </p:spPr>
        <p:txBody>
          <a:bodyPr anchor="ctr">
            <a:spAutoFit/>
          </a:bodyPr>
          <a:lstStyle/>
          <a:p>
            <a:pPr algn="r" rtl="1" eaLnBrk="0" hangingPunct="0"/>
            <a:r>
              <a:rPr lang="ar-SA" sz="2400" b="1"/>
              <a:t>رسم دالة الاحتمال </a:t>
            </a:r>
            <a:r>
              <a:rPr lang="en-US" sz="2400" i="1"/>
              <a:t>f(x)</a:t>
            </a:r>
            <a:r>
              <a:rPr lang="ar-SA" sz="2400" b="1"/>
              <a:t>:</a:t>
            </a:r>
            <a:endParaRPr lang="en-GB" sz="2400"/>
          </a:p>
        </p:txBody>
      </p:sp>
      <p:pic>
        <p:nvPicPr>
          <p:cNvPr id="24580" name="Picture 2"/>
          <p:cNvPicPr>
            <a:picLocks noChangeAspect="1" noChangeArrowheads="1"/>
          </p:cNvPicPr>
          <p:nvPr/>
        </p:nvPicPr>
        <p:blipFill>
          <a:blip r:embed="rId3"/>
          <a:srcRect/>
          <a:stretch>
            <a:fillRect/>
          </a:stretch>
        </p:blipFill>
        <p:spPr bwMode="auto">
          <a:xfrm>
            <a:off x="2895600" y="2590800"/>
            <a:ext cx="4343400" cy="332740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8"/>
          <p:cNvSpPr>
            <a:spLocks noChangeArrowheads="1"/>
          </p:cNvSpPr>
          <p:nvPr/>
        </p:nvSpPr>
        <p:spPr bwMode="auto">
          <a:xfrm>
            <a:off x="1219200" y="1738541"/>
            <a:ext cx="8007350" cy="2677656"/>
          </a:xfrm>
          <a:prstGeom prst="rect">
            <a:avLst/>
          </a:prstGeom>
          <a:noFill/>
          <a:ln w="9525" algn="ctr">
            <a:solidFill>
              <a:schemeClr val="bg1"/>
            </a:solidFill>
            <a:miter lim="800000"/>
            <a:headEnd/>
            <a:tailEnd/>
          </a:ln>
        </p:spPr>
        <p:txBody>
          <a:bodyPr anchor="ctr">
            <a:spAutoFit/>
          </a:bodyPr>
          <a:lstStyle/>
          <a:p>
            <a:pPr algn="r" rtl="1"/>
            <a:r>
              <a:rPr lang="ar-SA" sz="2400" b="1" dirty="0" smtClean="0"/>
              <a:t>يرمز </a:t>
            </a:r>
            <a:r>
              <a:rPr lang="ar-SA" sz="2400" b="1" dirty="0">
                <a:solidFill>
                  <a:srgbClr val="009900"/>
                </a:solidFill>
              </a:rPr>
              <a:t>للوسط الحسابي </a:t>
            </a:r>
            <a:r>
              <a:rPr lang="ar-SA" sz="2400" b="1" dirty="0"/>
              <a:t>للمتغير العشوائي بالرمز  (</a:t>
            </a:r>
            <a:r>
              <a:rPr lang="ar-SA" sz="2400" b="1" dirty="0" err="1"/>
              <a:t>ميو</a:t>
            </a:r>
            <a:r>
              <a:rPr lang="ar-SA" sz="2400" b="1" dirty="0"/>
              <a:t>)، ويحسب بتطبيق المعادلة التالية:</a:t>
            </a:r>
          </a:p>
          <a:p>
            <a:pPr algn="r" rtl="1"/>
            <a:endParaRPr lang="ar-SA" sz="2400" b="1" dirty="0"/>
          </a:p>
          <a:p>
            <a:pPr algn="r" rtl="1"/>
            <a:endParaRPr lang="ar-SA" sz="2400" b="1" dirty="0"/>
          </a:p>
          <a:p>
            <a:pPr algn="r" rtl="1"/>
            <a:endParaRPr lang="ar-SA" sz="2400" b="1" dirty="0"/>
          </a:p>
          <a:p>
            <a:pPr algn="r" rtl="1"/>
            <a:endParaRPr lang="ar-SA" sz="2400" b="1" dirty="0"/>
          </a:p>
          <a:p>
            <a:pPr marL="0" lvl="2" algn="r" rtl="1"/>
            <a:r>
              <a:rPr lang="ar-SA" sz="2400" b="1" dirty="0"/>
              <a:t>وأما </a:t>
            </a:r>
            <a:r>
              <a:rPr lang="ar-SA" sz="2400" b="1" dirty="0">
                <a:solidFill>
                  <a:srgbClr val="009900"/>
                </a:solidFill>
              </a:rPr>
              <a:t>التباين</a:t>
            </a:r>
            <a:r>
              <a:rPr lang="ar-SA" sz="2400" b="1" dirty="0"/>
              <a:t> ويرمز له بالرمز       (سيجما)</a:t>
            </a:r>
            <a:r>
              <a:rPr lang="ar-SA" sz="2400" b="1" baseline="30000" dirty="0"/>
              <a:t>2</a:t>
            </a:r>
            <a:r>
              <a:rPr lang="ar-SA" sz="2400" b="1" dirty="0"/>
              <a:t>، فيحسب بتطبيق المعادلة التالية:</a:t>
            </a:r>
            <a:endParaRPr lang="en-GB" sz="2400" dirty="0"/>
          </a:p>
        </p:txBody>
      </p:sp>
      <p:pic>
        <p:nvPicPr>
          <p:cNvPr id="25604" name="Picture 51"/>
          <p:cNvPicPr>
            <a:picLocks noChangeAspect="1" noChangeArrowheads="1"/>
          </p:cNvPicPr>
          <p:nvPr/>
        </p:nvPicPr>
        <p:blipFill>
          <a:blip r:embed="rId4"/>
          <a:srcRect/>
          <a:stretch>
            <a:fillRect/>
          </a:stretch>
        </p:blipFill>
        <p:spPr bwMode="auto">
          <a:xfrm>
            <a:off x="2570163" y="2492896"/>
            <a:ext cx="7086600" cy="1031875"/>
          </a:xfrm>
          <a:prstGeom prst="rect">
            <a:avLst/>
          </a:prstGeom>
          <a:noFill/>
          <a:ln w="9525">
            <a:noFill/>
            <a:miter lim="800000"/>
            <a:headEnd/>
            <a:tailEnd/>
          </a:ln>
        </p:spPr>
      </p:pic>
      <p:sp>
        <p:nvSpPr>
          <p:cNvPr id="5" name="Rectangle 4"/>
          <p:cNvSpPr/>
          <p:nvPr/>
        </p:nvSpPr>
        <p:spPr>
          <a:xfrm>
            <a:off x="8056563" y="2882900"/>
            <a:ext cx="1600200" cy="1031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3300"/>
              </a:solidFill>
            </a:endParaRPr>
          </a:p>
        </p:txBody>
      </p:sp>
      <p:pic>
        <p:nvPicPr>
          <p:cNvPr id="25606" name="Picture 52"/>
          <p:cNvPicPr>
            <a:picLocks noChangeAspect="1" noChangeArrowheads="1"/>
          </p:cNvPicPr>
          <p:nvPr/>
        </p:nvPicPr>
        <p:blipFill>
          <a:blip r:embed="rId5"/>
          <a:srcRect/>
          <a:stretch>
            <a:fillRect/>
          </a:stretch>
        </p:blipFill>
        <p:spPr bwMode="auto">
          <a:xfrm>
            <a:off x="2600325" y="4610100"/>
            <a:ext cx="6421438" cy="1160463"/>
          </a:xfrm>
          <a:prstGeom prst="rect">
            <a:avLst/>
          </a:prstGeom>
          <a:noFill/>
          <a:ln w="9525">
            <a:noFill/>
            <a:miter lim="800000"/>
            <a:headEnd/>
            <a:tailEnd/>
          </a:ln>
        </p:spPr>
      </p:pic>
      <p:sp>
        <p:nvSpPr>
          <p:cNvPr id="13" name="Rectangle 12"/>
          <p:cNvSpPr/>
          <p:nvPr/>
        </p:nvSpPr>
        <p:spPr>
          <a:xfrm>
            <a:off x="7646988" y="4600575"/>
            <a:ext cx="1600200" cy="10302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3300"/>
              </a:solidFill>
            </a:endParaRPr>
          </a:p>
        </p:txBody>
      </p:sp>
      <p:sp>
        <p:nvSpPr>
          <p:cNvPr id="25608" name="Rectangle 5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5609" name="Object 6"/>
          <p:cNvGraphicFramePr>
            <a:graphicFrameLocks noChangeAspect="1"/>
          </p:cNvGraphicFramePr>
          <p:nvPr>
            <p:extLst>
              <p:ext uri="{D42A27DB-BD31-4B8C-83A1-F6EECF244321}">
                <p14:modId xmlns:p14="http://schemas.microsoft.com/office/powerpoint/2010/main" val="1205927053"/>
              </p:ext>
            </p:extLst>
          </p:nvPr>
        </p:nvGraphicFramePr>
        <p:xfrm>
          <a:off x="5833219" y="3984104"/>
          <a:ext cx="415925" cy="381000"/>
        </p:xfrm>
        <a:graphic>
          <a:graphicData uri="http://schemas.openxmlformats.org/presentationml/2006/ole">
            <mc:AlternateContent xmlns:mc="http://schemas.openxmlformats.org/markup-compatibility/2006">
              <mc:Choice xmlns:v="urn:schemas-microsoft-com:vml" Requires="v">
                <p:oleObj spid="_x0000_s4116" name="Equation" r:id="rId6" imgW="215713" imgH="203024" progId="Equation.3">
                  <p:embed/>
                </p:oleObj>
              </mc:Choice>
              <mc:Fallback>
                <p:oleObj name="Equation" r:id="rId6" imgW="215713" imgH="203024" progId="Equation.3">
                  <p:embed/>
                  <p:pic>
                    <p:nvPicPr>
                      <p:cNvPr id="0"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33219" y="3984104"/>
                        <a:ext cx="41592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a:xfrm>
            <a:off x="2269512" y="620688"/>
            <a:ext cx="7075976" cy="584775"/>
          </a:xfrm>
          <a:prstGeom prst="rect">
            <a:avLst/>
          </a:prstGeom>
        </p:spPr>
        <p:txBody>
          <a:bodyPr wrap="none">
            <a:spAutoFit/>
          </a:bodyPr>
          <a:lstStyle/>
          <a:p>
            <a:r>
              <a:rPr lang="ar-SA" sz="3200" b="1" u="sng" dirty="0">
                <a:solidFill>
                  <a:srgbClr val="FF3300"/>
                </a:solidFill>
                <a:effectLst>
                  <a:outerShdw blurRad="38100" dist="38100" dir="2700000" algn="tl">
                    <a:srgbClr val="000000">
                      <a:alpha val="43137"/>
                    </a:srgbClr>
                  </a:outerShdw>
                </a:effectLst>
              </a:rPr>
              <a:t>الوسط الحسابي والتباين للمتغير العشوائي المنفصل:</a:t>
            </a:r>
            <a:endParaRPr lang="en-GB" sz="3200" b="1" u="sng" dirty="0">
              <a:solidFill>
                <a:srgbClr val="FF3300"/>
              </a:solidFill>
              <a:effectLst>
                <a:outerShdw blurRad="38100" dist="38100" dir="2700000" algn="tl">
                  <a:srgbClr val="000000">
                    <a:alpha val="43137"/>
                  </a:srgbClr>
                </a:outerShdw>
              </a:effectLst>
            </a:endParaRPr>
          </a:p>
        </p:txBody>
      </p:sp>
      <p:sp>
        <p:nvSpPr>
          <p:cNvPr id="11" name="Slide Number Placeholder 10"/>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8"/>
          <p:cNvSpPr>
            <a:spLocks noChangeArrowheads="1"/>
          </p:cNvSpPr>
          <p:nvPr/>
        </p:nvSpPr>
        <p:spPr bwMode="auto">
          <a:xfrm>
            <a:off x="1047750" y="2622739"/>
            <a:ext cx="8007350" cy="1569660"/>
          </a:xfrm>
          <a:prstGeom prst="rect">
            <a:avLst/>
          </a:prstGeom>
          <a:noFill/>
          <a:ln w="9525" algn="ctr">
            <a:noFill/>
            <a:miter lim="800000"/>
            <a:headEnd/>
            <a:tailEnd/>
          </a:ln>
        </p:spPr>
        <p:txBody>
          <a:bodyPr anchor="ctr">
            <a:spAutoFit/>
          </a:bodyPr>
          <a:lstStyle/>
          <a:p>
            <a:pPr algn="just" rtl="1"/>
            <a:r>
              <a:rPr lang="ar-SA" sz="2400" b="1" u="sng" dirty="0" smtClean="0"/>
              <a:t>في </a:t>
            </a:r>
            <a:r>
              <a:rPr lang="ar-SA" sz="2400" b="1" u="sng" dirty="0"/>
              <a:t>المثال السابق احسب ما يلي:</a:t>
            </a:r>
            <a:endParaRPr lang="en-GB" sz="2400" b="1" u="sng" dirty="0"/>
          </a:p>
          <a:p>
            <a:pPr marL="800100" lvl="1" indent="-342900" algn="just" rtl="1">
              <a:buFont typeface="Arial" pitchFamily="34" charset="0"/>
              <a:buChar char="•"/>
            </a:pPr>
            <a:r>
              <a:rPr lang="ar-SA" sz="2400" b="1" dirty="0"/>
              <a:t>الوسط الحسابي لعدد العبوات المشتراة من النوع </a:t>
            </a:r>
            <a:r>
              <a:rPr lang="ar-SA" sz="2400" b="1" dirty="0" smtClean="0"/>
              <a:t>الأمريكي</a:t>
            </a:r>
            <a:r>
              <a:rPr lang="ar-EG" sz="2400" b="1" dirty="0" smtClean="0"/>
              <a:t> .</a:t>
            </a:r>
            <a:endParaRPr lang="en-GB" sz="2400" b="1" dirty="0"/>
          </a:p>
          <a:p>
            <a:pPr marL="800100" lvl="1" indent="-342900" algn="just" rtl="1">
              <a:buFont typeface="Arial" pitchFamily="34" charset="0"/>
              <a:buChar char="•"/>
            </a:pPr>
            <a:r>
              <a:rPr lang="ar-SA" sz="2400" b="1" dirty="0"/>
              <a:t>احسب الانحراف المعياري لعدد العبوات المشتراة من النوع </a:t>
            </a:r>
            <a:r>
              <a:rPr lang="ar-SA" sz="2400" b="1" dirty="0" smtClean="0"/>
              <a:t>الأمريكي</a:t>
            </a:r>
            <a:r>
              <a:rPr lang="ar-EG" sz="2400" b="1" dirty="0" smtClean="0"/>
              <a:t> </a:t>
            </a:r>
            <a:r>
              <a:rPr lang="ar-SA" sz="2400" b="1" dirty="0" smtClean="0"/>
              <a:t>.</a:t>
            </a:r>
            <a:endParaRPr lang="en-GB" sz="2400" b="1" dirty="0"/>
          </a:p>
          <a:p>
            <a:pPr marL="800100" lvl="1" indent="-342900" algn="just" rtl="1">
              <a:buFont typeface="Arial" pitchFamily="34" charset="0"/>
              <a:buChar char="•"/>
            </a:pPr>
            <a:r>
              <a:rPr lang="ar-SA" sz="2400" b="1" dirty="0"/>
              <a:t>أوجد معامل الاختلاف </a:t>
            </a:r>
            <a:r>
              <a:rPr lang="ar-SA" sz="2400" b="1" dirty="0" smtClean="0"/>
              <a:t>النسبي</a:t>
            </a:r>
            <a:r>
              <a:rPr lang="ar-EG" sz="2400" b="1" dirty="0" smtClean="0"/>
              <a:t> .</a:t>
            </a:r>
            <a:endParaRPr lang="en-GB" sz="2400" b="1" dirty="0"/>
          </a:p>
        </p:txBody>
      </p:sp>
      <p:sp>
        <p:nvSpPr>
          <p:cNvPr id="2" name="Rectangle 1"/>
          <p:cNvSpPr/>
          <p:nvPr/>
        </p:nvSpPr>
        <p:spPr>
          <a:xfrm>
            <a:off x="7968569" y="560874"/>
            <a:ext cx="1160895" cy="707886"/>
          </a:xfrm>
          <a:prstGeom prst="rect">
            <a:avLst/>
          </a:prstGeom>
        </p:spPr>
        <p:txBody>
          <a:bodyPr wrap="none">
            <a:spAutoFit/>
          </a:bodyPr>
          <a:lstStyle/>
          <a:p>
            <a:r>
              <a:rPr lang="ar-SA" sz="4000" b="1" u="sng" dirty="0">
                <a:solidFill>
                  <a:srgbClr val="FF0000"/>
                </a:solidFill>
                <a:effectLst>
                  <a:outerShdw blurRad="38100" dist="38100" dir="2700000" algn="tl">
                    <a:srgbClr val="000000">
                      <a:alpha val="43137"/>
                    </a:srgbClr>
                  </a:outerShdw>
                </a:effectLst>
              </a:rPr>
              <a:t>مثـال:</a:t>
            </a:r>
            <a:endParaRPr lang="en-GB" sz="4000" u="sng" dirty="0">
              <a:solidFill>
                <a:srgbClr val="FF0000"/>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7652" name="Rectangle 1"/>
          <p:cNvSpPr>
            <a:spLocks noChangeArrowheads="1"/>
          </p:cNvSpPr>
          <p:nvPr/>
        </p:nvSpPr>
        <p:spPr bwMode="auto">
          <a:xfrm>
            <a:off x="990600" y="1476702"/>
            <a:ext cx="8420100" cy="1677334"/>
          </a:xfrm>
          <a:prstGeom prst="rect">
            <a:avLst/>
          </a:prstGeom>
          <a:noFill/>
          <a:ln w="9525" algn="ctr">
            <a:noFill/>
            <a:miter lim="800000"/>
            <a:headEnd/>
            <a:tailEnd/>
          </a:ln>
        </p:spPr>
        <p:txBody>
          <a:bodyPr rIns="98394" bIns="152352" anchor="ctr">
            <a:spAutoFit/>
          </a:bodyPr>
          <a:lstStyle/>
          <a:p>
            <a:pPr algn="r" rtl="1"/>
            <a:r>
              <a:rPr lang="ar-SA" sz="2400" b="1" u="sng" dirty="0" smtClean="0">
                <a:solidFill>
                  <a:srgbClr val="009900"/>
                </a:solidFill>
                <a:effectLst>
                  <a:outerShdw blurRad="38100" dist="38100" dir="2700000" algn="tl">
                    <a:srgbClr val="000000">
                      <a:alpha val="43137"/>
                    </a:srgbClr>
                  </a:outerShdw>
                </a:effectLst>
              </a:rPr>
              <a:t>الوسط </a:t>
            </a:r>
            <a:r>
              <a:rPr lang="ar-SA" sz="2400" b="1" u="sng" dirty="0">
                <a:solidFill>
                  <a:srgbClr val="009900"/>
                </a:solidFill>
                <a:effectLst>
                  <a:outerShdw blurRad="38100" dist="38100" dir="2700000" algn="tl">
                    <a:srgbClr val="000000">
                      <a:alpha val="43137"/>
                    </a:srgbClr>
                  </a:outerShdw>
                </a:effectLst>
              </a:rPr>
              <a:t>الحسابي لعدد العبوات من النوع الأمريكي:</a:t>
            </a:r>
            <a:endParaRPr lang="en-GB" sz="2400" b="1" u="sng" dirty="0">
              <a:solidFill>
                <a:srgbClr val="009900"/>
              </a:solidFill>
              <a:effectLst>
                <a:outerShdw blurRad="38100" dist="38100" dir="2700000" algn="tl">
                  <a:srgbClr val="000000">
                    <a:alpha val="43137"/>
                  </a:srgbClr>
                </a:outerShdw>
              </a:effectLst>
            </a:endParaRPr>
          </a:p>
          <a:p>
            <a:pPr algn="r" rtl="1"/>
            <a:r>
              <a:rPr lang="ar-SA" sz="2400" dirty="0"/>
              <a:t>لحساب الوسط الحسابي والانحراف المعياري يتم استخدام المعادلة الخاصة بذلك وهذا يتطلب تكوين جدول يشمل المجاميع التالية:                                            ، وذلك كما يلي:</a:t>
            </a:r>
          </a:p>
        </p:txBody>
      </p:sp>
      <p:sp>
        <p:nvSpPr>
          <p:cNvPr id="27653" name="Rectangle 2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7654" name="Object 5"/>
          <p:cNvGraphicFramePr>
            <a:graphicFrameLocks noChangeAspect="1"/>
          </p:cNvGraphicFramePr>
          <p:nvPr>
            <p:extLst>
              <p:ext uri="{D42A27DB-BD31-4B8C-83A1-F6EECF244321}">
                <p14:modId xmlns:p14="http://schemas.microsoft.com/office/powerpoint/2010/main" val="3496881340"/>
              </p:ext>
            </p:extLst>
          </p:nvPr>
        </p:nvGraphicFramePr>
        <p:xfrm>
          <a:off x="2286000" y="2204864"/>
          <a:ext cx="2667000" cy="533400"/>
        </p:xfrm>
        <a:graphic>
          <a:graphicData uri="http://schemas.openxmlformats.org/presentationml/2006/ole">
            <mc:AlternateContent xmlns:mc="http://schemas.openxmlformats.org/markup-compatibility/2006">
              <mc:Choice xmlns:v="urn:schemas-microsoft-com:vml" Requires="v">
                <p:oleObj spid="_x0000_s5230" name="Equation" r:id="rId4" imgW="1663700" imgH="330200" progId="Equation.3">
                  <p:embed/>
                </p:oleObj>
              </mc:Choice>
              <mc:Fallback>
                <p:oleObj name="Equation" r:id="rId4" imgW="1663700" imgH="330200" progId="Equation.3">
                  <p:embed/>
                  <p:pic>
                    <p:nvPicPr>
                      <p:cNvPr id="0" name="Picture 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204864"/>
                        <a:ext cx="26670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Table 6"/>
          <p:cNvGraphicFramePr>
            <a:graphicFrameLocks noGrp="1"/>
          </p:cNvGraphicFramePr>
          <p:nvPr/>
        </p:nvGraphicFramePr>
        <p:xfrm>
          <a:off x="2514601" y="3338513"/>
          <a:ext cx="5410199" cy="2605085"/>
        </p:xfrm>
        <a:graphic>
          <a:graphicData uri="http://schemas.openxmlformats.org/drawingml/2006/table">
            <a:tbl>
              <a:tblPr rtl="1" firstRow="1" firstCol="1" lastRow="1" lastCol="1" bandRow="1" bandCol="1">
                <a:tableStyleId>{5C22544A-7EE6-4342-B048-85BDC9FD1C3A}</a:tableStyleId>
              </a:tblPr>
              <a:tblGrid>
                <a:gridCol w="1546141"/>
                <a:gridCol w="1315645"/>
                <a:gridCol w="1279386"/>
                <a:gridCol w="1269027"/>
              </a:tblGrid>
              <a:tr h="521017">
                <a:tc>
                  <a:txBody>
                    <a:bodyPr/>
                    <a:lstStyle/>
                    <a:p>
                      <a:pPr algn="ctr" rtl="1">
                        <a:spcAft>
                          <a:spcPts val="0"/>
                        </a:spcAft>
                      </a:pPr>
                      <a:endParaRPr lang="en-GB" sz="2400" dirty="0">
                        <a:effectLst/>
                        <a:latin typeface="Times New Roman"/>
                        <a:ea typeface="Times New Roman"/>
                      </a:endParaRPr>
                    </a:p>
                  </a:txBody>
                  <a:tcPr marL="68580" marR="68580" marT="0" marB="0"/>
                </a:tc>
                <a:tc>
                  <a:txBody>
                    <a:bodyPr/>
                    <a:lstStyle/>
                    <a:p>
                      <a:pPr algn="ctr" rtl="1">
                        <a:spcAft>
                          <a:spcPts val="0"/>
                        </a:spcAft>
                      </a:pPr>
                      <a:endParaRPr lang="en-GB" sz="2400">
                        <a:effectLst/>
                        <a:latin typeface="Times New Roman"/>
                        <a:ea typeface="Times New Roman"/>
                      </a:endParaRPr>
                    </a:p>
                  </a:txBody>
                  <a:tcPr marL="68580" marR="68580" marT="0" marB="0"/>
                </a:tc>
                <a:tc>
                  <a:txBody>
                    <a:bodyPr/>
                    <a:lstStyle/>
                    <a:p>
                      <a:pPr algn="ctr" rtl="1">
                        <a:spcAft>
                          <a:spcPts val="0"/>
                        </a:spcAft>
                      </a:pPr>
                      <a:endParaRPr lang="en-GB" sz="2400">
                        <a:effectLst/>
                        <a:latin typeface="Times New Roman"/>
                        <a:ea typeface="Times New Roman"/>
                      </a:endParaRPr>
                    </a:p>
                  </a:txBody>
                  <a:tcPr marL="68580" marR="68580" marT="0" marB="0"/>
                </a:tc>
                <a:tc>
                  <a:txBody>
                    <a:bodyPr/>
                    <a:lstStyle/>
                    <a:p>
                      <a:pPr algn="ctr" rtl="1">
                        <a:spcAft>
                          <a:spcPts val="0"/>
                        </a:spcAft>
                      </a:pPr>
                      <a:endParaRPr lang="en-GB" sz="2400" dirty="0">
                        <a:effectLst/>
                        <a:latin typeface="Times New Roman"/>
                        <a:ea typeface="Times New Roman"/>
                      </a:endParaRPr>
                    </a:p>
                  </a:txBody>
                  <a:tcPr marL="68580" marR="68580" marT="0" marB="0"/>
                </a:tc>
              </a:tr>
              <a:tr h="521017">
                <a:tc>
                  <a:txBody>
                    <a:bodyPr/>
                    <a:lstStyle/>
                    <a:p>
                      <a:pPr algn="ctr" rtl="0">
                        <a:spcAft>
                          <a:spcPts val="0"/>
                        </a:spcAft>
                      </a:pPr>
                      <a:r>
                        <a:rPr lang="en-US" sz="2400" spc="40">
                          <a:effectLst/>
                        </a:rPr>
                        <a:t>0</a:t>
                      </a:r>
                      <a:endParaRPr lang="en-GB" sz="2400">
                        <a:effectLst/>
                        <a:latin typeface="Times New Roman"/>
                        <a:ea typeface="Times New Roman"/>
                      </a:endParaRPr>
                    </a:p>
                  </a:txBody>
                  <a:tcPr marL="68580" marR="68580" marT="0" marB="0" anchor="ctr"/>
                </a:tc>
                <a:tc>
                  <a:txBody>
                    <a:bodyPr/>
                    <a:lstStyle/>
                    <a:p>
                      <a:pPr algn="ctr" rtl="0">
                        <a:spcAft>
                          <a:spcPts val="0"/>
                        </a:spcAft>
                      </a:pPr>
                      <a:r>
                        <a:rPr lang="en-US" sz="2400" spc="40">
                          <a:effectLst/>
                        </a:rPr>
                        <a:t>0</a:t>
                      </a:r>
                      <a:endParaRPr lang="en-GB" sz="2400">
                        <a:effectLst/>
                        <a:latin typeface="Times New Roman"/>
                        <a:ea typeface="Times New Roman"/>
                      </a:endParaRPr>
                    </a:p>
                  </a:txBody>
                  <a:tcPr marL="68580" marR="68580" marT="0" marB="0"/>
                </a:tc>
                <a:tc>
                  <a:txBody>
                    <a:bodyPr/>
                    <a:lstStyle/>
                    <a:p>
                      <a:pPr algn="ctr" rtl="0">
                        <a:spcAft>
                          <a:spcPts val="0"/>
                        </a:spcAft>
                      </a:pPr>
                      <a:r>
                        <a:rPr lang="en-US" sz="2400" spc="40">
                          <a:effectLst/>
                        </a:rPr>
                        <a:t>0.16</a:t>
                      </a:r>
                      <a:endParaRPr lang="en-GB" sz="2400">
                        <a:effectLst/>
                        <a:latin typeface="Times New Roman"/>
                        <a:ea typeface="Times New Roman"/>
                      </a:endParaRPr>
                    </a:p>
                  </a:txBody>
                  <a:tcPr marL="68580" marR="68580" marT="0" marB="0" anchor="ctr"/>
                </a:tc>
                <a:tc>
                  <a:txBody>
                    <a:bodyPr/>
                    <a:lstStyle/>
                    <a:p>
                      <a:pPr algn="ctr" rtl="0">
                        <a:spcAft>
                          <a:spcPts val="0"/>
                        </a:spcAft>
                      </a:pPr>
                      <a:r>
                        <a:rPr lang="en-US" sz="2400" spc="40">
                          <a:effectLst/>
                        </a:rPr>
                        <a:t>0</a:t>
                      </a:r>
                      <a:endParaRPr lang="en-GB" sz="2400">
                        <a:effectLst/>
                        <a:latin typeface="Times New Roman"/>
                        <a:ea typeface="Times New Roman"/>
                      </a:endParaRPr>
                    </a:p>
                  </a:txBody>
                  <a:tcPr marL="68580" marR="68580" marT="0" marB="0" anchor="ctr"/>
                </a:tc>
              </a:tr>
              <a:tr h="521017">
                <a:tc>
                  <a:txBody>
                    <a:bodyPr/>
                    <a:lstStyle/>
                    <a:p>
                      <a:pPr algn="ctr" rtl="0">
                        <a:spcAft>
                          <a:spcPts val="0"/>
                        </a:spcAft>
                      </a:pPr>
                      <a:r>
                        <a:rPr lang="en-US" sz="2400" spc="40">
                          <a:effectLst/>
                        </a:rPr>
                        <a:t>0.48</a:t>
                      </a:r>
                      <a:endParaRPr lang="en-GB" sz="2400">
                        <a:effectLst/>
                        <a:latin typeface="Times New Roman"/>
                        <a:ea typeface="Times New Roman"/>
                      </a:endParaRPr>
                    </a:p>
                  </a:txBody>
                  <a:tcPr marL="68580" marR="68580" marT="0" marB="0" anchor="ctr"/>
                </a:tc>
                <a:tc>
                  <a:txBody>
                    <a:bodyPr/>
                    <a:lstStyle/>
                    <a:p>
                      <a:pPr algn="ctr" rtl="0">
                        <a:spcAft>
                          <a:spcPts val="0"/>
                        </a:spcAft>
                      </a:pPr>
                      <a:r>
                        <a:rPr lang="en-US" sz="2400" spc="40">
                          <a:effectLst/>
                        </a:rPr>
                        <a:t>0.48</a:t>
                      </a:r>
                      <a:endParaRPr lang="en-GB" sz="2400">
                        <a:effectLst/>
                        <a:latin typeface="Times New Roman"/>
                        <a:ea typeface="Times New Roman"/>
                      </a:endParaRPr>
                    </a:p>
                  </a:txBody>
                  <a:tcPr marL="68580" marR="68580" marT="0" marB="0"/>
                </a:tc>
                <a:tc>
                  <a:txBody>
                    <a:bodyPr/>
                    <a:lstStyle/>
                    <a:p>
                      <a:pPr algn="ctr" rtl="0">
                        <a:spcAft>
                          <a:spcPts val="0"/>
                        </a:spcAft>
                      </a:pPr>
                      <a:r>
                        <a:rPr lang="en-US" sz="2400" spc="40">
                          <a:effectLst/>
                        </a:rPr>
                        <a:t>0.48</a:t>
                      </a:r>
                      <a:endParaRPr lang="en-GB" sz="2400">
                        <a:effectLst/>
                        <a:latin typeface="Times New Roman"/>
                        <a:ea typeface="Times New Roman"/>
                      </a:endParaRPr>
                    </a:p>
                  </a:txBody>
                  <a:tcPr marL="68580" marR="68580" marT="0" marB="0" anchor="ctr"/>
                </a:tc>
                <a:tc>
                  <a:txBody>
                    <a:bodyPr/>
                    <a:lstStyle/>
                    <a:p>
                      <a:pPr algn="ctr" rtl="0">
                        <a:spcAft>
                          <a:spcPts val="0"/>
                        </a:spcAft>
                      </a:pPr>
                      <a:r>
                        <a:rPr lang="en-US" sz="2400" spc="40">
                          <a:effectLst/>
                        </a:rPr>
                        <a:t>1</a:t>
                      </a:r>
                      <a:endParaRPr lang="en-GB" sz="2400">
                        <a:effectLst/>
                        <a:latin typeface="Times New Roman"/>
                        <a:ea typeface="Times New Roman"/>
                      </a:endParaRPr>
                    </a:p>
                  </a:txBody>
                  <a:tcPr marL="68580" marR="68580" marT="0" marB="0" anchor="ctr"/>
                </a:tc>
              </a:tr>
              <a:tr h="521017">
                <a:tc>
                  <a:txBody>
                    <a:bodyPr/>
                    <a:lstStyle/>
                    <a:p>
                      <a:pPr algn="ctr" rtl="0">
                        <a:spcAft>
                          <a:spcPts val="0"/>
                        </a:spcAft>
                      </a:pPr>
                      <a:r>
                        <a:rPr lang="en-US" sz="2400" spc="40">
                          <a:effectLst/>
                        </a:rPr>
                        <a:t>1.44</a:t>
                      </a:r>
                      <a:endParaRPr lang="en-GB" sz="2400">
                        <a:effectLst/>
                        <a:latin typeface="Times New Roman"/>
                        <a:ea typeface="Times New Roman"/>
                      </a:endParaRPr>
                    </a:p>
                  </a:txBody>
                  <a:tcPr marL="68580" marR="68580" marT="0" marB="0" anchor="ctr"/>
                </a:tc>
                <a:tc>
                  <a:txBody>
                    <a:bodyPr/>
                    <a:lstStyle/>
                    <a:p>
                      <a:pPr algn="ctr" rtl="0">
                        <a:spcAft>
                          <a:spcPts val="0"/>
                        </a:spcAft>
                      </a:pPr>
                      <a:r>
                        <a:rPr lang="en-US" sz="2400" spc="40">
                          <a:effectLst/>
                        </a:rPr>
                        <a:t>0.72</a:t>
                      </a:r>
                      <a:endParaRPr lang="en-GB" sz="2400">
                        <a:effectLst/>
                        <a:latin typeface="Times New Roman"/>
                        <a:ea typeface="Times New Roman"/>
                      </a:endParaRPr>
                    </a:p>
                  </a:txBody>
                  <a:tcPr marL="68580" marR="68580" marT="0" marB="0"/>
                </a:tc>
                <a:tc>
                  <a:txBody>
                    <a:bodyPr/>
                    <a:lstStyle/>
                    <a:p>
                      <a:pPr algn="ctr" rtl="0">
                        <a:spcAft>
                          <a:spcPts val="0"/>
                        </a:spcAft>
                      </a:pPr>
                      <a:r>
                        <a:rPr lang="en-US" sz="2400" spc="40">
                          <a:effectLst/>
                        </a:rPr>
                        <a:t>0.36</a:t>
                      </a:r>
                      <a:endParaRPr lang="en-GB" sz="2400">
                        <a:effectLst/>
                        <a:latin typeface="Times New Roman"/>
                        <a:ea typeface="Times New Roman"/>
                      </a:endParaRPr>
                    </a:p>
                  </a:txBody>
                  <a:tcPr marL="68580" marR="68580" marT="0" marB="0" anchor="ctr"/>
                </a:tc>
                <a:tc>
                  <a:txBody>
                    <a:bodyPr/>
                    <a:lstStyle/>
                    <a:p>
                      <a:pPr algn="ctr" rtl="0">
                        <a:spcAft>
                          <a:spcPts val="0"/>
                        </a:spcAft>
                      </a:pPr>
                      <a:r>
                        <a:rPr lang="en-US" sz="2400" spc="40">
                          <a:effectLst/>
                        </a:rPr>
                        <a:t>2</a:t>
                      </a:r>
                      <a:endParaRPr lang="en-GB" sz="2400">
                        <a:effectLst/>
                        <a:latin typeface="Times New Roman"/>
                        <a:ea typeface="Times New Roman"/>
                      </a:endParaRPr>
                    </a:p>
                  </a:txBody>
                  <a:tcPr marL="68580" marR="68580" marT="0" marB="0" anchor="ctr"/>
                </a:tc>
              </a:tr>
              <a:tr h="521017">
                <a:tc>
                  <a:txBody>
                    <a:bodyPr/>
                    <a:lstStyle/>
                    <a:p>
                      <a:pPr algn="ctr" rtl="0">
                        <a:spcAft>
                          <a:spcPts val="0"/>
                        </a:spcAft>
                      </a:pPr>
                      <a:r>
                        <a:rPr lang="en-US" sz="2400" spc="40">
                          <a:effectLst/>
                        </a:rPr>
                        <a:t>1.92</a:t>
                      </a:r>
                      <a:endParaRPr lang="en-GB" sz="2400">
                        <a:effectLst/>
                        <a:latin typeface="Times New Roman"/>
                        <a:ea typeface="Times New Roman"/>
                      </a:endParaRPr>
                    </a:p>
                  </a:txBody>
                  <a:tcPr marL="68580" marR="68580" marT="0" marB="0"/>
                </a:tc>
                <a:tc>
                  <a:txBody>
                    <a:bodyPr/>
                    <a:lstStyle/>
                    <a:p>
                      <a:pPr algn="ctr" rtl="0">
                        <a:spcAft>
                          <a:spcPts val="0"/>
                        </a:spcAft>
                      </a:pPr>
                      <a:r>
                        <a:rPr lang="en-US" sz="2400" spc="40">
                          <a:effectLst/>
                        </a:rPr>
                        <a:t>1.20</a:t>
                      </a:r>
                      <a:endParaRPr lang="en-GB" sz="2400">
                        <a:effectLst/>
                        <a:latin typeface="Times New Roman"/>
                        <a:ea typeface="Times New Roman"/>
                      </a:endParaRPr>
                    </a:p>
                  </a:txBody>
                  <a:tcPr marL="68580" marR="68580" marT="0" marB="0"/>
                </a:tc>
                <a:tc>
                  <a:txBody>
                    <a:bodyPr/>
                    <a:lstStyle/>
                    <a:p>
                      <a:pPr algn="ctr" rtl="0">
                        <a:spcAft>
                          <a:spcPts val="0"/>
                        </a:spcAft>
                      </a:pPr>
                      <a:r>
                        <a:rPr lang="en-US" sz="2400" spc="40">
                          <a:effectLst/>
                        </a:rPr>
                        <a:t>1</a:t>
                      </a:r>
                      <a:endParaRPr lang="en-GB" sz="2400">
                        <a:effectLst/>
                        <a:latin typeface="Times New Roman"/>
                        <a:ea typeface="Times New Roman"/>
                      </a:endParaRPr>
                    </a:p>
                  </a:txBody>
                  <a:tcPr marL="68580" marR="68580" marT="0" marB="0"/>
                </a:tc>
                <a:tc>
                  <a:txBody>
                    <a:bodyPr/>
                    <a:lstStyle/>
                    <a:p>
                      <a:pPr algn="ctr" rtl="1">
                        <a:spcAft>
                          <a:spcPts val="0"/>
                        </a:spcAft>
                      </a:pPr>
                      <a:endParaRPr lang="en-GB" sz="2400" dirty="0">
                        <a:effectLst/>
                        <a:latin typeface="Times New Roman"/>
                        <a:ea typeface="Times New Roman"/>
                      </a:endParaRPr>
                    </a:p>
                  </a:txBody>
                  <a:tcPr marL="68580" marR="68580" marT="0" marB="0"/>
                </a:tc>
              </a:tr>
            </a:tbl>
          </a:graphicData>
        </a:graphic>
      </p:graphicFrame>
      <p:graphicFrame>
        <p:nvGraphicFramePr>
          <p:cNvPr id="27687" name="Object 7"/>
          <p:cNvGraphicFramePr>
            <a:graphicFrameLocks noChangeAspect="1"/>
          </p:cNvGraphicFramePr>
          <p:nvPr/>
        </p:nvGraphicFramePr>
        <p:xfrm>
          <a:off x="6705600" y="3394075"/>
          <a:ext cx="928688" cy="414338"/>
        </p:xfrm>
        <a:graphic>
          <a:graphicData uri="http://schemas.openxmlformats.org/presentationml/2006/ole">
            <mc:AlternateContent xmlns:mc="http://schemas.openxmlformats.org/markup-compatibility/2006">
              <mc:Choice xmlns:v="urn:schemas-microsoft-com:vml" Requires="v">
                <p:oleObj spid="_x0000_s5231" name="Equation" r:id="rId6" imgW="533169" imgH="241195" progId="Equation.3">
                  <p:embed/>
                </p:oleObj>
              </mc:Choice>
              <mc:Fallback>
                <p:oleObj name="Equation" r:id="rId6" imgW="533169" imgH="241195" progId="Equation.3">
                  <p:embed/>
                  <p:pic>
                    <p:nvPicPr>
                      <p:cNvPr id="0" name="Picture 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5600" y="3394075"/>
                        <a:ext cx="928688" cy="414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88" name="Object 8"/>
          <p:cNvGraphicFramePr>
            <a:graphicFrameLocks noChangeAspect="1"/>
          </p:cNvGraphicFramePr>
          <p:nvPr/>
        </p:nvGraphicFramePr>
        <p:xfrm>
          <a:off x="5229225" y="3338513"/>
          <a:ext cx="892175" cy="404812"/>
        </p:xfrm>
        <a:graphic>
          <a:graphicData uri="http://schemas.openxmlformats.org/presentationml/2006/ole">
            <mc:AlternateContent xmlns:mc="http://schemas.openxmlformats.org/markup-compatibility/2006">
              <mc:Choice xmlns:v="urn:schemas-microsoft-com:vml" Requires="v">
                <p:oleObj spid="_x0000_s5232" name="Equation" r:id="rId8" imgW="508000" imgH="228600" progId="Equation.3">
                  <p:embed/>
                </p:oleObj>
              </mc:Choice>
              <mc:Fallback>
                <p:oleObj name="Equation" r:id="rId8" imgW="508000" imgH="228600" progId="Equation.3">
                  <p:embed/>
                  <p:pic>
                    <p:nvPicPr>
                      <p:cNvPr id="0" name="Picture 1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29225" y="3338513"/>
                        <a:ext cx="892175" cy="404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89" name="Object 9"/>
          <p:cNvGraphicFramePr>
            <a:graphicFrameLocks noChangeAspect="1"/>
          </p:cNvGraphicFramePr>
          <p:nvPr/>
        </p:nvGraphicFramePr>
        <p:xfrm>
          <a:off x="4114800" y="3338513"/>
          <a:ext cx="635000" cy="371475"/>
        </p:xfrm>
        <a:graphic>
          <a:graphicData uri="http://schemas.openxmlformats.org/presentationml/2006/ole">
            <mc:AlternateContent xmlns:mc="http://schemas.openxmlformats.org/markup-compatibility/2006">
              <mc:Choice xmlns:v="urn:schemas-microsoft-com:vml" Requires="v">
                <p:oleObj spid="_x0000_s5233" name="Equation" r:id="rId10" imgW="393529" imgH="228501" progId="Equation.3">
                  <p:embed/>
                </p:oleObj>
              </mc:Choice>
              <mc:Fallback>
                <p:oleObj name="Equation" r:id="rId10" imgW="393529" imgH="228501" progId="Equation.3">
                  <p:embed/>
                  <p:pic>
                    <p:nvPicPr>
                      <p:cNvPr id="0" name="Picture 1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14800" y="3338513"/>
                        <a:ext cx="635000"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90" name="Object 10"/>
          <p:cNvGraphicFramePr>
            <a:graphicFrameLocks noChangeAspect="1"/>
          </p:cNvGraphicFramePr>
          <p:nvPr/>
        </p:nvGraphicFramePr>
        <p:xfrm>
          <a:off x="2895600" y="3254375"/>
          <a:ext cx="381000" cy="571500"/>
        </p:xfrm>
        <a:graphic>
          <a:graphicData uri="http://schemas.openxmlformats.org/presentationml/2006/ole">
            <mc:AlternateContent xmlns:mc="http://schemas.openxmlformats.org/markup-compatibility/2006">
              <mc:Choice xmlns:v="urn:schemas-microsoft-com:vml" Requires="v">
                <p:oleObj spid="_x0000_s5234" name="Equation" r:id="rId12" imgW="152334" imgH="228501" progId="Equation.3">
                  <p:embed/>
                </p:oleObj>
              </mc:Choice>
              <mc:Fallback>
                <p:oleObj name="Equation" r:id="rId12" imgW="152334" imgH="228501" progId="Equation.3">
                  <p:embed/>
                  <p:pic>
                    <p:nvPicPr>
                      <p:cNvPr id="0" name="Picture 10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5600" y="3254375"/>
                        <a:ext cx="3810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91" name="Object 11"/>
          <p:cNvGraphicFramePr>
            <a:graphicFrameLocks noChangeAspect="1"/>
          </p:cNvGraphicFramePr>
          <p:nvPr/>
        </p:nvGraphicFramePr>
        <p:xfrm>
          <a:off x="2971800" y="5486400"/>
          <a:ext cx="381000" cy="465138"/>
        </p:xfrm>
        <a:graphic>
          <a:graphicData uri="http://schemas.openxmlformats.org/presentationml/2006/ole">
            <mc:AlternateContent xmlns:mc="http://schemas.openxmlformats.org/markup-compatibility/2006">
              <mc:Choice xmlns:v="urn:schemas-microsoft-com:vml" Requires="v">
                <p:oleObj spid="_x0000_s5235" name="Equation" r:id="rId14" imgW="139639" imgH="152334" progId="Equation.3">
                  <p:embed/>
                </p:oleObj>
              </mc:Choice>
              <mc:Fallback>
                <p:oleObj name="Equation" r:id="rId14" imgW="139639" imgH="152334" progId="Equation.3">
                  <p:embed/>
                  <p:pic>
                    <p:nvPicPr>
                      <p:cNvPr id="0" name="Picture 10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71800" y="5486400"/>
                        <a:ext cx="381000" cy="465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2"/>
          <p:cNvSpPr/>
          <p:nvPr/>
        </p:nvSpPr>
        <p:spPr>
          <a:xfrm>
            <a:off x="7986329" y="620688"/>
            <a:ext cx="1071127" cy="584775"/>
          </a:xfrm>
          <a:prstGeom prst="rect">
            <a:avLst/>
          </a:prstGeom>
        </p:spPr>
        <p:txBody>
          <a:bodyPr wrap="none">
            <a:spAutoFit/>
          </a:bodyPr>
          <a:lstStyle/>
          <a:p>
            <a:pPr eaLnBrk="0" hangingPunct="0"/>
            <a:r>
              <a:rPr lang="ar-SA" sz="3200" b="1" u="sng" dirty="0">
                <a:solidFill>
                  <a:srgbClr val="FF0000"/>
                </a:solidFill>
                <a:effectLst>
                  <a:outerShdw blurRad="38100" dist="38100" dir="2700000" algn="tl">
                    <a:srgbClr val="000000">
                      <a:alpha val="43137"/>
                    </a:srgbClr>
                  </a:outerShdw>
                </a:effectLst>
              </a:rPr>
              <a:t>الحــل:</a:t>
            </a:r>
            <a:endParaRPr lang="en-GB" sz="3200" b="1" u="sng" dirty="0">
              <a:solidFill>
                <a:srgbClr val="FF0000"/>
              </a:solidFill>
              <a:effectLst>
                <a:outerShdw blurRad="38100" dist="38100" dir="2700000" algn="tl">
                  <a:srgbClr val="000000">
                    <a:alpha val="43137"/>
                  </a:srgbClr>
                </a:outerShdw>
              </a:effectLst>
            </a:endParaRPr>
          </a:p>
        </p:txBody>
      </p:sp>
      <p:sp>
        <p:nvSpPr>
          <p:cNvPr id="14" name="Slide Number Placeholder 1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
          <p:cNvSpPr>
            <a:spLocks noChangeArrowheads="1"/>
          </p:cNvSpPr>
          <p:nvPr/>
        </p:nvSpPr>
        <p:spPr bwMode="auto">
          <a:xfrm>
            <a:off x="908050" y="1639888"/>
            <a:ext cx="8420100" cy="3524250"/>
          </a:xfrm>
          <a:prstGeom prst="rect">
            <a:avLst/>
          </a:prstGeom>
          <a:noFill/>
          <a:ln w="9525" algn="ctr">
            <a:noFill/>
            <a:miter lim="800000"/>
            <a:headEnd/>
            <a:tailEnd/>
          </a:ln>
        </p:spPr>
        <p:txBody>
          <a:bodyPr rIns="98394" bIns="152352" anchor="ctr">
            <a:spAutoFit/>
          </a:bodyPr>
          <a:lstStyle/>
          <a:p>
            <a:pPr algn="r" rtl="1"/>
            <a:r>
              <a:rPr lang="ar-SA" sz="2400" b="1" dirty="0"/>
              <a:t>إذا الوسط الحسابي هو: </a:t>
            </a:r>
          </a:p>
          <a:p>
            <a:pPr algn="r" rtl="1"/>
            <a:r>
              <a:rPr lang="ar-SA" sz="2400" b="1" dirty="0"/>
              <a:t>  </a:t>
            </a:r>
            <a:endParaRPr lang="en-GB" sz="2400" dirty="0"/>
          </a:p>
          <a:p>
            <a:pPr algn="r" rtl="1"/>
            <a:r>
              <a:rPr lang="ar-SA" sz="2400" b="1" dirty="0"/>
              <a:t>ولحساب الانحراف المعياري يجب أولا </a:t>
            </a:r>
            <a:r>
              <a:rPr lang="ar-SA" sz="2400" b="1" dirty="0">
                <a:solidFill>
                  <a:srgbClr val="FF0000"/>
                </a:solidFill>
              </a:rPr>
              <a:t>حساب التباين </a:t>
            </a:r>
            <a:r>
              <a:rPr lang="ar-SA" sz="2400" b="1" dirty="0"/>
              <a:t>وهو:</a:t>
            </a:r>
          </a:p>
          <a:p>
            <a:pPr algn="r" rtl="1"/>
            <a:endParaRPr lang="ar-SA" sz="2400" b="1" dirty="0"/>
          </a:p>
          <a:p>
            <a:pPr algn="r" rtl="1"/>
            <a:endParaRPr lang="en-GB" sz="2400" dirty="0"/>
          </a:p>
          <a:p>
            <a:pPr algn="r" rtl="1"/>
            <a:r>
              <a:rPr lang="ar-SA" sz="2400" b="1" dirty="0"/>
              <a:t>إذا الانحراف المعياري قيمته هي:</a:t>
            </a:r>
            <a:endParaRPr lang="en-GB" sz="2400" dirty="0"/>
          </a:p>
          <a:p>
            <a:pPr algn="r" rtl="1"/>
            <a:r>
              <a:rPr lang="en-US" sz="2400" dirty="0"/>
              <a:t> </a:t>
            </a:r>
            <a:endParaRPr lang="ar-SA" sz="2400" dirty="0"/>
          </a:p>
          <a:p>
            <a:pPr algn="r" rtl="1"/>
            <a:endParaRPr lang="en-GB" sz="2400" dirty="0"/>
          </a:p>
          <a:p>
            <a:pPr algn="r" rtl="1"/>
            <a:r>
              <a:rPr lang="ar-SA" sz="2400" b="1" dirty="0"/>
              <a:t>معامل الاختلاف النسبي هو:</a:t>
            </a:r>
            <a:endParaRPr lang="en-GB" sz="2400" dirty="0"/>
          </a:p>
        </p:txBody>
      </p:sp>
      <p:sp>
        <p:nvSpPr>
          <p:cNvPr id="28676" name="Rectangle 28"/>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8677" name="Object 2"/>
          <p:cNvGraphicFramePr>
            <a:graphicFrameLocks noChangeAspect="1"/>
          </p:cNvGraphicFramePr>
          <p:nvPr>
            <p:extLst>
              <p:ext uri="{D42A27DB-BD31-4B8C-83A1-F6EECF244321}">
                <p14:modId xmlns:p14="http://schemas.microsoft.com/office/powerpoint/2010/main" val="2688745125"/>
              </p:ext>
            </p:extLst>
          </p:nvPr>
        </p:nvGraphicFramePr>
        <p:xfrm>
          <a:off x="3624560" y="1628800"/>
          <a:ext cx="2768600" cy="539750"/>
        </p:xfrm>
        <a:graphic>
          <a:graphicData uri="http://schemas.openxmlformats.org/presentationml/2006/ole">
            <mc:AlternateContent xmlns:mc="http://schemas.openxmlformats.org/markup-compatibility/2006">
              <mc:Choice xmlns:v="urn:schemas-microsoft-com:vml" Requires="v">
                <p:oleObj spid="_x0000_s6214" name="Equation" r:id="rId4" imgW="1422400" imgH="279400" progId="Equation.3">
                  <p:embed/>
                </p:oleObj>
              </mc:Choice>
              <mc:Fallback>
                <p:oleObj name="Equation" r:id="rId4" imgW="1422400" imgH="279400" progId="Equation.3">
                  <p:embed/>
                  <p:pic>
                    <p:nvPicPr>
                      <p:cNvPr id="0" name="Picture 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4560" y="1628800"/>
                        <a:ext cx="2768600"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78" name="Rectangle 30"/>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8679" name="Object 4"/>
          <p:cNvGraphicFramePr>
            <a:graphicFrameLocks noChangeAspect="1"/>
          </p:cNvGraphicFramePr>
          <p:nvPr/>
        </p:nvGraphicFramePr>
        <p:xfrm>
          <a:off x="3060700" y="2970213"/>
          <a:ext cx="4114800" cy="441325"/>
        </p:xfrm>
        <a:graphic>
          <a:graphicData uri="http://schemas.openxmlformats.org/presentationml/2006/ole">
            <mc:AlternateContent xmlns:mc="http://schemas.openxmlformats.org/markup-compatibility/2006">
              <mc:Choice xmlns:v="urn:schemas-microsoft-com:vml" Requires="v">
                <p:oleObj spid="_x0000_s6215" name="Equation" r:id="rId6" imgW="2844800" imgH="304800" progId="Equation.3">
                  <p:embed/>
                </p:oleObj>
              </mc:Choice>
              <mc:Fallback>
                <p:oleObj name="Equation" r:id="rId6" imgW="2844800" imgH="304800" progId="Equation.3">
                  <p:embed/>
                  <p:pic>
                    <p:nvPicPr>
                      <p:cNvPr id="0" name="Picture 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60700" y="2970213"/>
                        <a:ext cx="4114800"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80" name="Rectangle 3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8681" name="Object 6"/>
          <p:cNvGraphicFramePr>
            <a:graphicFrameLocks noChangeAspect="1"/>
          </p:cNvGraphicFramePr>
          <p:nvPr/>
        </p:nvGraphicFramePr>
        <p:xfrm>
          <a:off x="3811588" y="4038600"/>
          <a:ext cx="2613025" cy="407988"/>
        </p:xfrm>
        <a:graphic>
          <a:graphicData uri="http://schemas.openxmlformats.org/presentationml/2006/ole">
            <mc:AlternateContent xmlns:mc="http://schemas.openxmlformats.org/markup-compatibility/2006">
              <mc:Choice xmlns:v="urn:schemas-microsoft-com:vml" Requires="v">
                <p:oleObj spid="_x0000_s6216" name="Equation" r:id="rId8" imgW="1651000" imgH="254000" progId="Equation.3">
                  <p:embed/>
                </p:oleObj>
              </mc:Choice>
              <mc:Fallback>
                <p:oleObj name="Equation" r:id="rId8" imgW="1651000" imgH="254000" progId="Equation.3">
                  <p:embed/>
                  <p:pic>
                    <p:nvPicPr>
                      <p:cNvPr id="0" name="Picture 6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1588" y="4038600"/>
                        <a:ext cx="2613025" cy="407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82" name="Rectangle 3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8683" name="Object 8"/>
          <p:cNvGraphicFramePr>
            <a:graphicFrameLocks noChangeAspect="1"/>
          </p:cNvGraphicFramePr>
          <p:nvPr/>
        </p:nvGraphicFramePr>
        <p:xfrm>
          <a:off x="3276600" y="5164138"/>
          <a:ext cx="4114800" cy="781050"/>
        </p:xfrm>
        <a:graphic>
          <a:graphicData uri="http://schemas.openxmlformats.org/presentationml/2006/ole">
            <mc:AlternateContent xmlns:mc="http://schemas.openxmlformats.org/markup-compatibility/2006">
              <mc:Choice xmlns:v="urn:schemas-microsoft-com:vml" Requires="v">
                <p:oleObj spid="_x0000_s6217" name="Equation" r:id="rId10" imgW="2209800" imgH="419100" progId="Equation.3">
                  <p:embed/>
                </p:oleObj>
              </mc:Choice>
              <mc:Fallback>
                <p:oleObj name="Equation" r:id="rId10" imgW="2209800" imgH="419100" progId="Equation.3">
                  <p:embed/>
                  <p:pic>
                    <p:nvPicPr>
                      <p:cNvPr id="0" name="Picture 6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76600" y="5164138"/>
                        <a:ext cx="4114800" cy="781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1"/>
          <p:cNvSpPr/>
          <p:nvPr/>
        </p:nvSpPr>
        <p:spPr>
          <a:xfrm>
            <a:off x="7359555" y="620688"/>
            <a:ext cx="1697901" cy="584775"/>
          </a:xfrm>
          <a:prstGeom prst="rect">
            <a:avLst/>
          </a:prstGeom>
        </p:spPr>
        <p:txBody>
          <a:bodyPr wrap="none">
            <a:spAutoFit/>
          </a:bodyPr>
          <a:lstStyle/>
          <a:p>
            <a:pPr eaLnBrk="0" hangingPunct="0"/>
            <a:r>
              <a:rPr lang="ar-EG" sz="3200" b="1" u="sng" dirty="0" smtClean="0">
                <a:solidFill>
                  <a:srgbClr val="FF0000"/>
                </a:solidFill>
                <a:effectLst>
                  <a:outerShdw blurRad="38100" dist="38100" dir="2700000" algn="tl">
                    <a:srgbClr val="000000">
                      <a:alpha val="43137"/>
                    </a:srgbClr>
                  </a:outerShdw>
                </a:effectLst>
              </a:rPr>
              <a:t>تابع </a:t>
            </a:r>
            <a:r>
              <a:rPr lang="ar-SA" sz="3200" b="1" u="sng" dirty="0" smtClean="0">
                <a:solidFill>
                  <a:srgbClr val="FF0000"/>
                </a:solidFill>
                <a:effectLst>
                  <a:outerShdw blurRad="38100" dist="38100" dir="2700000" algn="tl">
                    <a:srgbClr val="000000">
                      <a:alpha val="43137"/>
                    </a:srgbClr>
                  </a:outerShdw>
                </a:effectLst>
              </a:rPr>
              <a:t>الحــل</a:t>
            </a:r>
            <a:r>
              <a:rPr lang="ar-SA" sz="3200" b="1" u="sng" dirty="0">
                <a:solidFill>
                  <a:srgbClr val="FF0000"/>
                </a:solidFill>
                <a:effectLst>
                  <a:outerShdw blurRad="38100" dist="38100" dir="2700000" algn="tl">
                    <a:srgbClr val="000000">
                      <a:alpha val="43137"/>
                    </a:srgbClr>
                  </a:outerShdw>
                </a:effectLst>
              </a:rPr>
              <a:t>:</a:t>
            </a:r>
            <a:endParaRPr lang="en-GB" sz="3200" b="1" u="sng" dirty="0">
              <a:solidFill>
                <a:srgbClr val="FF0000"/>
              </a:solidFill>
              <a:effectLst>
                <a:outerShdw blurRad="38100" dist="38100" dir="2700000" algn="tl">
                  <a:srgbClr val="000000">
                    <a:alpha val="43137"/>
                  </a:srgbClr>
                </a:outerShdw>
              </a:effectLst>
            </a:endParaRPr>
          </a:p>
        </p:txBody>
      </p:sp>
      <p:sp>
        <p:nvSpPr>
          <p:cNvPr id="13" name="Slide Number Placeholder 1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9700" name="Rectangle 1"/>
          <p:cNvSpPr>
            <a:spLocks noChangeArrowheads="1"/>
          </p:cNvSpPr>
          <p:nvPr/>
        </p:nvSpPr>
        <p:spPr bwMode="auto">
          <a:xfrm>
            <a:off x="908050" y="838200"/>
            <a:ext cx="8420100" cy="1738313"/>
          </a:xfrm>
          <a:prstGeom prst="rect">
            <a:avLst/>
          </a:prstGeom>
          <a:noFill/>
          <a:ln w="9525" algn="ctr">
            <a:noFill/>
            <a:miter lim="800000"/>
            <a:headEnd/>
            <a:tailEnd/>
          </a:ln>
        </p:spPr>
        <p:txBody>
          <a:bodyPr rIns="98394" bIns="152352" anchor="ctr">
            <a:spAutoFit/>
          </a:bodyPr>
          <a:lstStyle/>
          <a:p>
            <a:pPr eaLnBrk="0" hangingPunct="0"/>
            <a:endParaRPr lang="ar-SA" sz="2000"/>
          </a:p>
          <a:p>
            <a:pPr eaLnBrk="0" hangingPunct="0"/>
            <a:endParaRPr lang="en-US" sz="2000"/>
          </a:p>
          <a:p>
            <a:pPr eaLnBrk="0" hangingPunct="0"/>
            <a:endParaRPr lang="en-US" sz="2000"/>
          </a:p>
          <a:p>
            <a:pPr eaLnBrk="0" hangingPunct="0"/>
            <a:endParaRPr lang="en-US" sz="2000"/>
          </a:p>
          <a:p>
            <a:pPr eaLnBrk="0" hangingPunct="0"/>
            <a:endParaRPr lang="en-US" sz="2000"/>
          </a:p>
        </p:txBody>
      </p:sp>
      <p:sp>
        <p:nvSpPr>
          <p:cNvPr id="29701" name="Rectangle 1"/>
          <p:cNvSpPr>
            <a:spLocks noChangeArrowheads="1"/>
          </p:cNvSpPr>
          <p:nvPr/>
        </p:nvSpPr>
        <p:spPr bwMode="auto">
          <a:xfrm>
            <a:off x="593725" y="307310"/>
            <a:ext cx="8755063" cy="1061781"/>
          </a:xfrm>
          <a:prstGeom prst="rect">
            <a:avLst/>
          </a:prstGeom>
          <a:noFill/>
          <a:ln w="9525" algn="ctr">
            <a:noFill/>
            <a:miter lim="800000"/>
            <a:headEnd/>
            <a:tailEnd/>
          </a:ln>
        </p:spPr>
        <p:txBody>
          <a:bodyPr wrap="square" rIns="98394" bIns="152352" anchor="ctr">
            <a:spAutoFit/>
          </a:bodyPr>
          <a:lstStyle/>
          <a:p>
            <a:pPr algn="just" rtl="1" eaLnBrk="0" hangingPunct="0"/>
            <a:r>
              <a:rPr lang="ar-EG" sz="2800" b="1" u="sng" dirty="0" smtClean="0">
                <a:solidFill>
                  <a:srgbClr val="FF0000"/>
                </a:solidFill>
                <a:effectLst>
                  <a:outerShdw blurRad="38100" dist="38100" dir="2700000" algn="tl">
                    <a:srgbClr val="000000">
                      <a:alpha val="43137"/>
                    </a:srgbClr>
                  </a:outerShdw>
                </a:effectLst>
              </a:rPr>
              <a:t>ثانياً : </a:t>
            </a:r>
            <a:r>
              <a:rPr lang="ar-SA" sz="2800" b="1" u="sng" dirty="0" smtClean="0">
                <a:solidFill>
                  <a:srgbClr val="FF0000"/>
                </a:solidFill>
                <a:effectLst>
                  <a:outerShdw blurRad="38100" dist="38100" dir="2700000" algn="tl">
                    <a:srgbClr val="000000">
                      <a:alpha val="43137"/>
                    </a:srgbClr>
                  </a:outerShdw>
                </a:effectLst>
              </a:rPr>
              <a:t>المتغيرات </a:t>
            </a:r>
            <a:r>
              <a:rPr lang="ar-SA" sz="2800" b="1" u="sng" dirty="0">
                <a:solidFill>
                  <a:srgbClr val="FF0000"/>
                </a:solidFill>
                <a:effectLst>
                  <a:outerShdw blurRad="38100" dist="38100" dir="2700000" algn="tl">
                    <a:srgbClr val="000000">
                      <a:alpha val="43137"/>
                    </a:srgbClr>
                  </a:outerShdw>
                </a:effectLst>
              </a:rPr>
              <a:t>العشوائية المستمرة </a:t>
            </a:r>
            <a:r>
              <a:rPr lang="en-US" sz="2800" b="1" u="sng" dirty="0">
                <a:solidFill>
                  <a:srgbClr val="FF0000"/>
                </a:solidFill>
                <a:effectLst>
                  <a:outerShdw blurRad="38100" dist="38100" dir="2700000" algn="tl">
                    <a:srgbClr val="000000">
                      <a:alpha val="43137"/>
                    </a:srgbClr>
                  </a:outerShdw>
                </a:effectLst>
              </a:rPr>
              <a:t>Continuous Random Variables</a:t>
            </a:r>
            <a:endParaRPr lang="ar-SA" sz="2800" b="1" u="sng" dirty="0">
              <a:solidFill>
                <a:srgbClr val="FF0000"/>
              </a:solidFill>
              <a:effectLst>
                <a:outerShdw blurRad="38100" dist="38100" dir="2700000" algn="tl">
                  <a:srgbClr val="000000">
                    <a:alpha val="43137"/>
                  </a:srgbClr>
                </a:outerShdw>
              </a:effectLst>
            </a:endParaRPr>
          </a:p>
        </p:txBody>
      </p:sp>
      <p:graphicFrame>
        <p:nvGraphicFramePr>
          <p:cNvPr id="29702" name="Object 5"/>
          <p:cNvGraphicFramePr>
            <a:graphicFrameLocks noChangeAspect="1"/>
          </p:cNvGraphicFramePr>
          <p:nvPr/>
        </p:nvGraphicFramePr>
        <p:xfrm>
          <a:off x="4457700" y="3321050"/>
          <a:ext cx="990600" cy="215900"/>
        </p:xfrm>
        <a:graphic>
          <a:graphicData uri="http://schemas.openxmlformats.org/presentationml/2006/ole">
            <mc:AlternateContent xmlns:mc="http://schemas.openxmlformats.org/markup-compatibility/2006">
              <mc:Choice xmlns:v="urn:schemas-microsoft-com:vml" Requires="v">
                <p:oleObj spid="_x0000_s7284" name="Equation" r:id="rId4" imgW="391303" imgH="739129" progId="Equation.3">
                  <p:embed/>
                </p:oleObj>
              </mc:Choice>
              <mc:Fallback>
                <p:oleObj name="Equation" r:id="rId4" imgW="391303" imgH="739129" progId="Equation.3">
                  <p:embed/>
                  <p:pic>
                    <p:nvPicPr>
                      <p:cNvPr id="0" name="Picture 1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7700" y="3321050"/>
                        <a:ext cx="9906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3" name="Rectangle 1"/>
          <p:cNvSpPr>
            <a:spLocks noChangeArrowheads="1"/>
          </p:cNvSpPr>
          <p:nvPr/>
        </p:nvSpPr>
        <p:spPr bwMode="auto">
          <a:xfrm>
            <a:off x="593725" y="1524000"/>
            <a:ext cx="8718550" cy="3892550"/>
          </a:xfrm>
          <a:prstGeom prst="rect">
            <a:avLst/>
          </a:prstGeom>
          <a:noFill/>
          <a:ln w="9525" algn="ctr">
            <a:noFill/>
            <a:miter lim="800000"/>
            <a:headEnd/>
            <a:tailEnd/>
          </a:ln>
        </p:spPr>
        <p:txBody>
          <a:bodyPr rIns="98394" bIns="152352" anchor="ctr">
            <a:spAutoFit/>
          </a:bodyPr>
          <a:lstStyle/>
          <a:p>
            <a:pPr algn="just" rtl="1"/>
            <a:r>
              <a:rPr lang="ar-SA" sz="2400" dirty="0"/>
              <a:t>المتغير العشوائي المستمر هو الذي يأخذ قيما متصلة، ويأخذ عدد لانهائي من القيم الممكنة له داخل مجاله، فإذا كان </a:t>
            </a:r>
            <a:r>
              <a:rPr lang="en-US" sz="2400" dirty="0" smtClean="0"/>
              <a:t>x</a:t>
            </a:r>
            <a:r>
              <a:rPr lang="ar-SA" sz="2400" dirty="0" smtClean="0"/>
              <a:t> </a:t>
            </a:r>
            <a:r>
              <a:rPr lang="ar-SA" sz="2400" dirty="0"/>
              <a:t>متغير عشوائي مستمر، ويقع في المدى </a:t>
            </a:r>
            <a:r>
              <a:rPr lang="en-US" sz="2400" dirty="0"/>
              <a:t>(</a:t>
            </a:r>
            <a:r>
              <a:rPr lang="en-US" sz="2400" dirty="0" err="1" smtClean="0"/>
              <a:t>a,b</a:t>
            </a:r>
            <a:r>
              <a:rPr lang="en-US" sz="2400" dirty="0"/>
              <a:t>)</a:t>
            </a:r>
            <a:r>
              <a:rPr lang="ar-SA" sz="2400" dirty="0"/>
              <a:t>، أي أن:                  ،                                         فإن للمتغير </a:t>
            </a:r>
            <a:r>
              <a:rPr lang="en-US" sz="2400" dirty="0"/>
              <a:t>X</a:t>
            </a:r>
            <a:r>
              <a:rPr lang="ar-SA" sz="2400" dirty="0"/>
              <a:t> عدد لانهائي من القيم تقع بين الحدين الأدنى والأعلى </a:t>
            </a:r>
            <a:r>
              <a:rPr lang="en-US" sz="2400" dirty="0"/>
              <a:t>(</a:t>
            </a:r>
            <a:r>
              <a:rPr lang="en-US" sz="2400" dirty="0" err="1"/>
              <a:t>a,b</a:t>
            </a:r>
            <a:r>
              <a:rPr lang="en-US" sz="2400" dirty="0"/>
              <a:t>)</a:t>
            </a:r>
            <a:r>
              <a:rPr lang="ar-SA" sz="2400" dirty="0"/>
              <a:t>، ومن الأمثلة على المتغيرات الكمية المستمرة ما يلي:</a:t>
            </a:r>
          </a:p>
          <a:p>
            <a:pPr algn="just" rtl="1"/>
            <a:endParaRPr lang="ar-SA" sz="2400" dirty="0"/>
          </a:p>
          <a:p>
            <a:pPr marL="800100" lvl="1" indent="-342900" algn="just" rtl="1">
              <a:buFont typeface="Arial" pitchFamily="34" charset="0"/>
              <a:buChar char="•"/>
            </a:pPr>
            <a:r>
              <a:rPr lang="ar-SA" sz="2400" b="1" dirty="0"/>
              <a:t>كمية الألبان التي تنتجها البقرة في اليوم باللتر: </a:t>
            </a:r>
            <a:endParaRPr lang="en-GB" sz="2400" dirty="0"/>
          </a:p>
          <a:p>
            <a:pPr marL="800100" lvl="1" indent="-342900" algn="just" rtl="1">
              <a:buFont typeface="Arial" pitchFamily="34" charset="0"/>
              <a:buChar char="•"/>
            </a:pPr>
            <a:r>
              <a:rPr lang="ar-SA" sz="2400" b="1" dirty="0"/>
              <a:t>المساحة المزروعة بالأعلاف في المملكة بالألف هكتار  </a:t>
            </a:r>
            <a:endParaRPr lang="en-GB" sz="2400" dirty="0"/>
          </a:p>
          <a:p>
            <a:pPr marL="800100" lvl="1" indent="-342900" algn="just" rtl="1">
              <a:buFont typeface="Arial" pitchFamily="34" charset="0"/>
              <a:buChar char="•"/>
            </a:pPr>
            <a:r>
              <a:rPr lang="ar-SA" sz="2400" b="1" dirty="0"/>
              <a:t>فترة صلاحية حفظ الدجاج المبرد بالأيام،  </a:t>
            </a:r>
            <a:endParaRPr lang="en-GB" sz="2400" dirty="0"/>
          </a:p>
          <a:p>
            <a:pPr marL="800100" lvl="1" indent="-342900" algn="just" rtl="1">
              <a:buFont typeface="Arial" pitchFamily="34" charset="0"/>
              <a:buChar char="•"/>
            </a:pPr>
            <a:r>
              <a:rPr lang="ar-SA" sz="2400" b="1" dirty="0"/>
              <a:t>وزن الجسم بالكيلوجرام للأعمار من </a:t>
            </a:r>
            <a:r>
              <a:rPr lang="en-US" sz="2400" i="1" dirty="0"/>
              <a:t>(40-30)</a:t>
            </a:r>
            <a:r>
              <a:rPr lang="ar-SA" sz="2400" b="1" dirty="0"/>
              <a:t>،   </a:t>
            </a:r>
            <a:endParaRPr lang="en-GB" sz="2400" dirty="0"/>
          </a:p>
          <a:p>
            <a:pPr marL="800100" lvl="1" indent="-342900" algn="just" rtl="1">
              <a:buFont typeface="Arial" pitchFamily="34" charset="0"/>
              <a:buChar char="•"/>
            </a:pPr>
            <a:r>
              <a:rPr lang="ar-SA" sz="2400" b="1" dirty="0"/>
              <a:t>وهكذا الأمثلة على المتغير الكمي المستمر كثيرة.</a:t>
            </a:r>
            <a:endParaRPr lang="en-GB" sz="2400" dirty="0"/>
          </a:p>
        </p:txBody>
      </p:sp>
      <p:sp>
        <p:nvSpPr>
          <p:cNvPr id="29704" name="Rectangle 17"/>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9705" name="Object 2"/>
          <p:cNvGraphicFramePr>
            <a:graphicFrameLocks noChangeAspect="1"/>
          </p:cNvGraphicFramePr>
          <p:nvPr/>
        </p:nvGraphicFramePr>
        <p:xfrm>
          <a:off x="5867400" y="2305050"/>
          <a:ext cx="3048000" cy="331788"/>
        </p:xfrm>
        <a:graphic>
          <a:graphicData uri="http://schemas.openxmlformats.org/presentationml/2006/ole">
            <mc:AlternateContent xmlns:mc="http://schemas.openxmlformats.org/markup-compatibility/2006">
              <mc:Choice xmlns:v="urn:schemas-microsoft-com:vml" Requires="v">
                <p:oleObj spid="_x0000_s7285" name="Equation" r:id="rId6" imgW="1180588" imgH="203112" progId="Equation.3">
                  <p:embed/>
                </p:oleObj>
              </mc:Choice>
              <mc:Fallback>
                <p:oleObj name="Equation" r:id="rId6" imgW="1180588" imgH="203112" progId="Equation.3">
                  <p:embed/>
                  <p:pic>
                    <p:nvPicPr>
                      <p:cNvPr id="0" name="Picture 10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2305050"/>
                        <a:ext cx="3048000" cy="331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6" name="Rectangle 19"/>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9707" name="Object 4"/>
          <p:cNvGraphicFramePr>
            <a:graphicFrameLocks noChangeAspect="1"/>
          </p:cNvGraphicFramePr>
          <p:nvPr/>
        </p:nvGraphicFramePr>
        <p:xfrm>
          <a:off x="1066800" y="3470275"/>
          <a:ext cx="2493963" cy="382588"/>
        </p:xfrm>
        <a:graphic>
          <a:graphicData uri="http://schemas.openxmlformats.org/presentationml/2006/ole">
            <mc:AlternateContent xmlns:mc="http://schemas.openxmlformats.org/markup-compatibility/2006">
              <mc:Choice xmlns:v="urn:schemas-microsoft-com:vml" Requires="v">
                <p:oleObj spid="_x0000_s7286" name="Equation" r:id="rId8" imgW="1307532" imgH="203112" progId="Equation.3">
                  <p:embed/>
                </p:oleObj>
              </mc:Choice>
              <mc:Fallback>
                <p:oleObj name="Equation" r:id="rId8" imgW="1307532" imgH="203112" progId="Equation.3">
                  <p:embed/>
                  <p:pic>
                    <p:nvPicPr>
                      <p:cNvPr id="0" name="Picture 10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3470275"/>
                        <a:ext cx="2493963"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8" name="Rectangle 2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9709" name="Object 6"/>
          <p:cNvGraphicFramePr>
            <a:graphicFrameLocks noChangeAspect="1"/>
          </p:cNvGraphicFramePr>
          <p:nvPr/>
        </p:nvGraphicFramePr>
        <p:xfrm>
          <a:off x="381000" y="3841750"/>
          <a:ext cx="2819400" cy="349250"/>
        </p:xfrm>
        <a:graphic>
          <a:graphicData uri="http://schemas.openxmlformats.org/presentationml/2006/ole">
            <mc:AlternateContent xmlns:mc="http://schemas.openxmlformats.org/markup-compatibility/2006">
              <mc:Choice xmlns:v="urn:schemas-microsoft-com:vml" Requires="v">
                <p:oleObj spid="_x0000_s7287" name="Equation" r:id="rId10" imgW="1676400" imgH="203200" progId="Equation.3">
                  <p:embed/>
                </p:oleObj>
              </mc:Choice>
              <mc:Fallback>
                <p:oleObj name="Equation" r:id="rId10" imgW="1676400" imgH="203200" progId="Equation.3">
                  <p:embed/>
                  <p:pic>
                    <p:nvPicPr>
                      <p:cNvPr id="0" name="Picture 10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3841750"/>
                        <a:ext cx="2819400" cy="34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10" name="Rectangle 26"/>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9711" name="Object 8"/>
          <p:cNvGraphicFramePr>
            <a:graphicFrameLocks noChangeAspect="1"/>
          </p:cNvGraphicFramePr>
          <p:nvPr/>
        </p:nvGraphicFramePr>
        <p:xfrm>
          <a:off x="2133600" y="4191000"/>
          <a:ext cx="2133600" cy="381000"/>
        </p:xfrm>
        <a:graphic>
          <a:graphicData uri="http://schemas.openxmlformats.org/presentationml/2006/ole">
            <mc:AlternateContent xmlns:mc="http://schemas.openxmlformats.org/markup-compatibility/2006">
              <mc:Choice xmlns:v="urn:schemas-microsoft-com:vml" Requires="v">
                <p:oleObj spid="_x0000_s7288" name="Equation" r:id="rId12" imgW="1143000" imgH="203200" progId="Equation.3">
                  <p:embed/>
                </p:oleObj>
              </mc:Choice>
              <mc:Fallback>
                <p:oleObj name="Equation" r:id="rId12" imgW="1143000" imgH="203200" progId="Equation.3">
                  <p:embed/>
                  <p:pic>
                    <p:nvPicPr>
                      <p:cNvPr id="0" name="Picture 10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33600" y="4191000"/>
                        <a:ext cx="21336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12" name="Rectangle 28"/>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29713" name="Object 11"/>
          <p:cNvGraphicFramePr>
            <a:graphicFrameLocks noChangeAspect="1"/>
          </p:cNvGraphicFramePr>
          <p:nvPr/>
        </p:nvGraphicFramePr>
        <p:xfrm>
          <a:off x="904875" y="4572000"/>
          <a:ext cx="2662238" cy="407988"/>
        </p:xfrm>
        <a:graphic>
          <a:graphicData uri="http://schemas.openxmlformats.org/presentationml/2006/ole">
            <mc:AlternateContent xmlns:mc="http://schemas.openxmlformats.org/markup-compatibility/2006">
              <mc:Choice xmlns:v="urn:schemas-microsoft-com:vml" Requires="v">
                <p:oleObj spid="_x0000_s7289" name="Equation" r:id="rId14" imgW="1307532" imgH="203112" progId="Equation.3">
                  <p:embed/>
                </p:oleObj>
              </mc:Choice>
              <mc:Fallback>
                <p:oleObj name="Equation" r:id="rId14" imgW="1307532" imgH="203112" progId="Equation.3">
                  <p:embed/>
                  <p:pic>
                    <p:nvPicPr>
                      <p:cNvPr id="0" name="Picture 10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04875" y="4572000"/>
                        <a:ext cx="2662238" cy="407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Slide Number Placeholder 17"/>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8"/>
          <p:cNvSpPr>
            <a:spLocks noChangeArrowheads="1"/>
          </p:cNvSpPr>
          <p:nvPr/>
        </p:nvSpPr>
        <p:spPr bwMode="auto">
          <a:xfrm>
            <a:off x="609600" y="1428750"/>
            <a:ext cx="8616950" cy="1200150"/>
          </a:xfrm>
          <a:prstGeom prst="rect">
            <a:avLst/>
          </a:prstGeom>
          <a:noFill/>
          <a:ln w="9525" algn="ctr">
            <a:noFill/>
            <a:miter lim="800000"/>
            <a:headEnd/>
            <a:tailEnd/>
          </a:ln>
        </p:spPr>
        <p:txBody>
          <a:bodyPr anchor="ctr">
            <a:spAutoFit/>
          </a:bodyPr>
          <a:lstStyle/>
          <a:p>
            <a:pPr algn="r" rtl="1"/>
            <a:r>
              <a:rPr lang="ar-SA" sz="2400" b="1" dirty="0" smtClean="0">
                <a:solidFill>
                  <a:srgbClr val="FF0000"/>
                </a:solidFill>
              </a:rPr>
              <a:t>الوسط الحسابي والتباين للمتغير العشوائي المستمر:</a:t>
            </a:r>
            <a:endParaRPr lang="en-GB" sz="2400" dirty="0" smtClean="0">
              <a:solidFill>
                <a:srgbClr val="FF0000"/>
              </a:solidFill>
            </a:endParaRPr>
          </a:p>
          <a:p>
            <a:pPr algn="r" rtl="1"/>
            <a:r>
              <a:rPr lang="ar-SA" sz="2400" dirty="0" smtClean="0"/>
              <a:t>إذا </a:t>
            </a:r>
            <a:r>
              <a:rPr lang="ar-SA" sz="2400" dirty="0"/>
              <a:t>كانت  </a:t>
            </a:r>
            <a:r>
              <a:rPr lang="en-US" sz="2400" dirty="0"/>
              <a:t>       </a:t>
            </a:r>
            <a:r>
              <a:rPr lang="ar-SA" sz="2400" dirty="0"/>
              <a:t>هي دالة كثافة الاحتمال للمتغير العشوائي        </a:t>
            </a:r>
            <a:r>
              <a:rPr lang="en-US" sz="2400" dirty="0"/>
              <a:t>   </a:t>
            </a:r>
            <a:r>
              <a:rPr lang="ar-SA" sz="2400" dirty="0"/>
              <a:t>،                             فإن </a:t>
            </a:r>
            <a:r>
              <a:rPr lang="ar-SA" sz="2400" b="1" dirty="0"/>
              <a:t>معادلة الوسط والتباين يمكن كتابها كما يلي:</a:t>
            </a:r>
            <a:endParaRPr lang="ar-SA" sz="2400" dirty="0"/>
          </a:p>
        </p:txBody>
      </p:sp>
      <p:sp>
        <p:nvSpPr>
          <p:cNvPr id="32772" name="Rectangle 49"/>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32773" name="Object 2"/>
          <p:cNvGraphicFramePr>
            <a:graphicFrameLocks noChangeAspect="1"/>
          </p:cNvGraphicFramePr>
          <p:nvPr/>
        </p:nvGraphicFramePr>
        <p:xfrm>
          <a:off x="3276600" y="1905000"/>
          <a:ext cx="304800" cy="295275"/>
        </p:xfrm>
        <a:graphic>
          <a:graphicData uri="http://schemas.openxmlformats.org/presentationml/2006/ole">
            <mc:AlternateContent xmlns:mc="http://schemas.openxmlformats.org/markup-compatibility/2006">
              <mc:Choice xmlns:v="urn:schemas-microsoft-com:vml" Requires="v">
                <p:oleObj spid="_x0000_s10290" name="Equation" r:id="rId4" imgW="126835" imgH="139518" progId="Equation.3">
                  <p:embed/>
                </p:oleObj>
              </mc:Choice>
              <mc:Fallback>
                <p:oleObj name="Equation" r:id="rId4" imgW="126835" imgH="139518" progId="Equation.3">
                  <p:embed/>
                  <p:pic>
                    <p:nvPicPr>
                      <p:cNvPr id="0" name="Picture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905000"/>
                        <a:ext cx="304800" cy="29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4" name="Rectangle 5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32775" name="Object 4"/>
          <p:cNvGraphicFramePr>
            <a:graphicFrameLocks noChangeAspect="1"/>
          </p:cNvGraphicFramePr>
          <p:nvPr/>
        </p:nvGraphicFramePr>
        <p:xfrm>
          <a:off x="1066800" y="1828800"/>
          <a:ext cx="1447800" cy="381000"/>
        </p:xfrm>
        <a:graphic>
          <a:graphicData uri="http://schemas.openxmlformats.org/presentationml/2006/ole">
            <mc:AlternateContent xmlns:mc="http://schemas.openxmlformats.org/markup-compatibility/2006">
              <mc:Choice xmlns:v="urn:schemas-microsoft-com:vml" Requires="v">
                <p:oleObj spid="_x0000_s10291" name="Equation" r:id="rId6" imgW="583693" imgH="177646" progId="Equation.3">
                  <p:embed/>
                </p:oleObj>
              </mc:Choice>
              <mc:Fallback>
                <p:oleObj name="Equation" r:id="rId6" imgW="583693" imgH="177646" progId="Equation.3">
                  <p:embed/>
                  <p:pic>
                    <p:nvPicPr>
                      <p:cNvPr id="0" name="Picture 4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1828800"/>
                        <a:ext cx="14478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6" name="Rectangle 53"/>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pic>
        <p:nvPicPr>
          <p:cNvPr id="32777" name="Picture 58"/>
          <p:cNvPicPr>
            <a:picLocks noChangeAspect="1" noChangeArrowheads="1"/>
          </p:cNvPicPr>
          <p:nvPr/>
        </p:nvPicPr>
        <p:blipFill>
          <a:blip r:embed="rId8"/>
          <a:srcRect/>
          <a:stretch>
            <a:fillRect/>
          </a:stretch>
        </p:blipFill>
        <p:spPr bwMode="auto">
          <a:xfrm>
            <a:off x="2151063" y="2798763"/>
            <a:ext cx="6705600" cy="1482725"/>
          </a:xfrm>
          <a:prstGeom prst="rect">
            <a:avLst/>
          </a:prstGeom>
          <a:noFill/>
          <a:ln w="9525">
            <a:noFill/>
            <a:miter lim="800000"/>
            <a:headEnd/>
            <a:tailEnd/>
          </a:ln>
        </p:spPr>
      </p:pic>
      <p:sp>
        <p:nvSpPr>
          <p:cNvPr id="16" name="Rectangle 15"/>
          <p:cNvSpPr/>
          <p:nvPr/>
        </p:nvSpPr>
        <p:spPr>
          <a:xfrm>
            <a:off x="7829550" y="2882900"/>
            <a:ext cx="1600200" cy="1031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3300"/>
              </a:solidFill>
            </a:endParaRPr>
          </a:p>
        </p:txBody>
      </p:sp>
      <p:sp>
        <p:nvSpPr>
          <p:cNvPr id="32779" name="Rectangle 16"/>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EG"/>
          </a:p>
        </p:txBody>
      </p:sp>
      <p:graphicFrame>
        <p:nvGraphicFramePr>
          <p:cNvPr id="32780" name="Object 15"/>
          <p:cNvGraphicFramePr>
            <a:graphicFrameLocks noChangeAspect="1"/>
          </p:cNvGraphicFramePr>
          <p:nvPr/>
        </p:nvGraphicFramePr>
        <p:xfrm>
          <a:off x="7696200" y="1905000"/>
          <a:ext cx="522288" cy="304800"/>
        </p:xfrm>
        <a:graphic>
          <a:graphicData uri="http://schemas.openxmlformats.org/presentationml/2006/ole">
            <mc:AlternateContent xmlns:mc="http://schemas.openxmlformats.org/markup-compatibility/2006">
              <mc:Choice xmlns:v="urn:schemas-microsoft-com:vml" Requires="v">
                <p:oleObj spid="_x0000_s10292" name="Equation" r:id="rId9" imgW="342751" imgH="203112" progId="Equation.3">
                  <p:embed/>
                </p:oleObj>
              </mc:Choice>
              <mc:Fallback>
                <p:oleObj name="Equation" r:id="rId9" imgW="342751" imgH="203112" progId="Equation.3">
                  <p:embed/>
                  <p:pic>
                    <p:nvPicPr>
                      <p:cNvPr id="0" name="Picture 4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96200" y="1905000"/>
                        <a:ext cx="522288"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2"/>
          <p:cNvSpPr/>
          <p:nvPr/>
        </p:nvSpPr>
        <p:spPr>
          <a:xfrm>
            <a:off x="488504" y="692696"/>
            <a:ext cx="8856984" cy="523220"/>
          </a:xfrm>
          <a:prstGeom prst="rect">
            <a:avLst/>
          </a:prstGeom>
        </p:spPr>
        <p:txBody>
          <a:bodyPr wrap="square">
            <a:spAutoFit/>
          </a:bodyPr>
          <a:lstStyle/>
          <a:p>
            <a:r>
              <a:rPr lang="ar-EG" sz="2800" b="1" u="sng" dirty="0" smtClean="0">
                <a:solidFill>
                  <a:srgbClr val="FF0000"/>
                </a:solidFill>
                <a:effectLst>
                  <a:outerShdw blurRad="38100" dist="38100" dir="2700000" algn="tl">
                    <a:srgbClr val="000000">
                      <a:alpha val="43137"/>
                    </a:srgbClr>
                  </a:outerShdw>
                </a:effectLst>
              </a:rPr>
              <a:t>تابع </a:t>
            </a:r>
            <a:r>
              <a:rPr lang="ar-SA" sz="2800" b="1" u="sng" dirty="0" smtClean="0">
                <a:solidFill>
                  <a:srgbClr val="FF0000"/>
                </a:solidFill>
                <a:effectLst>
                  <a:outerShdw blurRad="38100" dist="38100" dir="2700000" algn="tl">
                    <a:srgbClr val="000000">
                      <a:alpha val="43137"/>
                    </a:srgbClr>
                  </a:outerShdw>
                </a:effectLst>
              </a:rPr>
              <a:t>التوزيع </a:t>
            </a:r>
            <a:r>
              <a:rPr lang="ar-SA" sz="2800" b="1" u="sng" dirty="0">
                <a:solidFill>
                  <a:srgbClr val="FF0000"/>
                </a:solidFill>
                <a:effectLst>
                  <a:outerShdw blurRad="38100" dist="38100" dir="2700000" algn="tl">
                    <a:srgbClr val="000000">
                      <a:alpha val="43137"/>
                    </a:srgbClr>
                  </a:outerShdw>
                </a:effectLst>
              </a:rPr>
              <a:t>الاحتمالي للمتغير المستمر </a:t>
            </a:r>
            <a:r>
              <a:rPr lang="ar-EG" sz="2800" b="1" u="sng" dirty="0" smtClean="0">
                <a:solidFill>
                  <a:srgbClr val="FF0000"/>
                </a:solidFill>
                <a:effectLst>
                  <a:outerShdw blurRad="38100" dist="38100" dir="2700000" algn="tl">
                    <a:srgbClr val="000000">
                      <a:alpha val="43137"/>
                    </a:srgbClr>
                  </a:outerShdw>
                </a:effectLst>
              </a:rPr>
              <a:t>:-</a:t>
            </a:r>
            <a:endParaRPr lang="en-GB" sz="2800" b="1" u="sng" dirty="0">
              <a:solidFill>
                <a:srgbClr val="FF0000"/>
              </a:solidFill>
              <a:effectLst>
                <a:outerShdw blurRad="38100" dist="38100" dir="2700000" algn="tl">
                  <a:srgbClr val="000000">
                    <a:alpha val="43137"/>
                  </a:srgbClr>
                </a:outerShdw>
              </a:effectLst>
            </a:endParaRPr>
          </a:p>
        </p:txBody>
      </p:sp>
      <p:sp>
        <p:nvSpPr>
          <p:cNvPr id="14" name="Slide Number Placeholder 1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609600" y="1484784"/>
            <a:ext cx="8750300" cy="1308100"/>
          </a:xfrm>
          <a:prstGeom prst="rect">
            <a:avLst/>
          </a:prstGeom>
          <a:noFill/>
          <a:ln w="9525" algn="ctr">
            <a:noFill/>
            <a:miter lim="800000"/>
            <a:headEnd/>
            <a:tailEnd/>
          </a:ln>
        </p:spPr>
        <p:txBody>
          <a:bodyPr rIns="98394" bIns="152352" anchor="ctr">
            <a:spAutoFit/>
          </a:bodyPr>
          <a:lstStyle/>
          <a:p>
            <a:pPr marL="457200" indent="-457200" algn="just" rtl="1" eaLnBrk="0" hangingPunct="0">
              <a:buFontTx/>
              <a:buAutoNum type="arabic1Minus"/>
              <a:defRPr/>
            </a:pPr>
            <a:r>
              <a:rPr lang="ar-SA" sz="2400" b="1" u="sng" dirty="0">
                <a:solidFill>
                  <a:srgbClr val="FF0000"/>
                </a:solidFill>
                <a:latin typeface="Times New Roman" pitchFamily="18" charset="0"/>
              </a:rPr>
              <a:t>توزيع ذي الحدين:</a:t>
            </a:r>
            <a:endParaRPr lang="ar-SA" sz="2400" dirty="0"/>
          </a:p>
          <a:p>
            <a:pPr algn="just" rtl="1">
              <a:defRPr/>
            </a:pPr>
            <a:r>
              <a:rPr lang="ar-SA" sz="2400" dirty="0"/>
              <a:t>يستخدم هذا التوزيع في الحالات التي يكون للظاهرة محل الدراسة نتيجتان فقط متنافيتان، النتيجة محل الاهتمام وتسمى بحالة النجاح، والأخرى تسمى بحالة الفشل، </a:t>
            </a:r>
            <a:r>
              <a:rPr lang="ar-SA" sz="2400" b="1" dirty="0">
                <a:solidFill>
                  <a:srgbClr val="FF0000"/>
                </a:solidFill>
              </a:rPr>
              <a:t>ومن أمثلة ذلك:</a:t>
            </a:r>
            <a:endParaRPr lang="en-GB" sz="2400" b="1" dirty="0">
              <a:solidFill>
                <a:srgbClr val="FF0000"/>
              </a:solidFill>
            </a:endParaRPr>
          </a:p>
        </p:txBody>
      </p:sp>
      <p:sp>
        <p:nvSpPr>
          <p:cNvPr id="3277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2772"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3277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2774"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32775"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2776"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32777" name="Rectangle 1"/>
          <p:cNvSpPr>
            <a:spLocks noChangeArrowheads="1"/>
          </p:cNvSpPr>
          <p:nvPr/>
        </p:nvSpPr>
        <p:spPr bwMode="auto">
          <a:xfrm>
            <a:off x="2710209" y="457200"/>
            <a:ext cx="6497291" cy="646331"/>
          </a:xfrm>
          <a:prstGeom prst="rect">
            <a:avLst/>
          </a:prstGeom>
          <a:noFill/>
          <a:ln w="9525">
            <a:noFill/>
            <a:miter lim="800000"/>
            <a:headEnd/>
            <a:tailEnd/>
          </a:ln>
        </p:spPr>
        <p:txBody>
          <a:bodyPr wrap="none">
            <a:spAutoFit/>
          </a:bodyPr>
          <a:lstStyle/>
          <a:p>
            <a:pPr algn="r" rtl="1" eaLnBrk="0" hangingPunct="0"/>
            <a:r>
              <a:rPr lang="ar-SA" sz="3600" b="1" u="sng" dirty="0">
                <a:solidFill>
                  <a:srgbClr val="FF0000"/>
                </a:solidFill>
                <a:effectLst>
                  <a:outerShdw blurRad="38100" dist="38100" dir="2700000" algn="tl">
                    <a:srgbClr val="000000">
                      <a:alpha val="43137"/>
                    </a:srgbClr>
                  </a:outerShdw>
                </a:effectLst>
                <a:latin typeface="Times New Roman" pitchFamily="18" charset="0"/>
              </a:rPr>
              <a:t>التوزيعات </a:t>
            </a:r>
            <a:r>
              <a:rPr lang="ar-SA" sz="3600" b="1" u="sng" dirty="0" smtClean="0">
                <a:solidFill>
                  <a:srgbClr val="FF0000"/>
                </a:solidFill>
                <a:effectLst>
                  <a:outerShdw blurRad="38100" dist="38100" dir="2700000" algn="tl">
                    <a:srgbClr val="000000">
                      <a:alpha val="43137"/>
                    </a:srgbClr>
                  </a:outerShdw>
                </a:effectLst>
                <a:latin typeface="Times New Roman" pitchFamily="18" charset="0"/>
              </a:rPr>
              <a:t>الاحتمالية </a:t>
            </a:r>
            <a:r>
              <a:rPr lang="ar-SA" sz="3600" b="1" u="sng" dirty="0">
                <a:solidFill>
                  <a:srgbClr val="FF0000"/>
                </a:solidFill>
                <a:effectLst>
                  <a:outerShdw blurRad="38100" dist="38100" dir="2700000" algn="tl">
                    <a:srgbClr val="000000">
                      <a:alpha val="43137"/>
                    </a:srgbClr>
                  </a:outerShdw>
                </a:effectLst>
                <a:latin typeface="Times New Roman" pitchFamily="18" charset="0"/>
              </a:rPr>
              <a:t>للمتغيرات المنفصلة</a:t>
            </a:r>
            <a:r>
              <a:rPr lang="ar-SA" sz="3600" b="1" u="sng" dirty="0" smtClean="0">
                <a:solidFill>
                  <a:srgbClr val="FF0000"/>
                </a:solidFill>
                <a:effectLst>
                  <a:outerShdw blurRad="38100" dist="38100" dir="2700000" algn="tl">
                    <a:srgbClr val="000000">
                      <a:alpha val="43137"/>
                    </a:srgbClr>
                  </a:outerShdw>
                </a:effectLst>
                <a:latin typeface="Times New Roman" pitchFamily="18" charset="0"/>
              </a:rPr>
              <a:t>:</a:t>
            </a:r>
            <a:r>
              <a:rPr lang="ar-EG" sz="3600" b="1" u="sng" dirty="0" smtClean="0">
                <a:solidFill>
                  <a:srgbClr val="FF0000"/>
                </a:solidFill>
                <a:effectLst>
                  <a:outerShdw blurRad="38100" dist="38100" dir="2700000" algn="tl">
                    <a:srgbClr val="000000">
                      <a:alpha val="43137"/>
                    </a:srgbClr>
                  </a:outerShdw>
                </a:effectLst>
                <a:latin typeface="Times New Roman" pitchFamily="18" charset="0"/>
              </a:rPr>
              <a:t>-</a:t>
            </a:r>
            <a:endParaRPr lang="ar-SA" sz="3600" b="1" u="sng" dirty="0">
              <a:solidFill>
                <a:srgbClr val="FF0000"/>
              </a:solidFill>
              <a:effectLst>
                <a:outerShdw blurRad="38100" dist="38100" dir="2700000" algn="tl">
                  <a:srgbClr val="000000">
                    <a:alpha val="43137"/>
                  </a:srgbClr>
                </a:outerShdw>
              </a:effectLst>
              <a:latin typeface="Times New Roman" pitchFamily="18" charset="0"/>
            </a:endParaRPr>
          </a:p>
        </p:txBody>
      </p:sp>
      <p:sp>
        <p:nvSpPr>
          <p:cNvPr id="3" name="Rectangle 2"/>
          <p:cNvSpPr/>
          <p:nvPr/>
        </p:nvSpPr>
        <p:spPr>
          <a:xfrm>
            <a:off x="488504" y="2996952"/>
            <a:ext cx="9001000" cy="3170099"/>
          </a:xfrm>
          <a:prstGeom prst="rect">
            <a:avLst/>
          </a:prstGeom>
        </p:spPr>
        <p:txBody>
          <a:bodyPr wrap="square">
            <a:spAutoFit/>
          </a:bodyPr>
          <a:lstStyle/>
          <a:p>
            <a:pPr marL="800100" lvl="1" indent="-342900">
              <a:buFont typeface="Arial" pitchFamily="34" charset="0"/>
              <a:buChar char="•"/>
              <a:defRPr/>
            </a:pPr>
            <a:r>
              <a:rPr lang="ar-SA" sz="2000" dirty="0"/>
              <a:t>عند إعطاء مريض نوع معين من الأدوية، لها نتيجتان: </a:t>
            </a:r>
          </a:p>
          <a:p>
            <a:pPr lvl="1" algn="ctr">
              <a:defRPr/>
            </a:pPr>
            <a:r>
              <a:rPr lang="ar-SA" sz="2000" dirty="0"/>
              <a:t>( </a:t>
            </a:r>
            <a:r>
              <a:rPr lang="ar-SA" sz="2000" dirty="0">
                <a:solidFill>
                  <a:srgbClr val="FF0000"/>
                </a:solidFill>
              </a:rPr>
              <a:t>استجابة للدواء</a:t>
            </a:r>
            <a:r>
              <a:rPr lang="ar-SA" sz="2000" dirty="0"/>
              <a:t>، أو </a:t>
            </a:r>
            <a:r>
              <a:rPr lang="ar-SA" sz="2000" dirty="0">
                <a:solidFill>
                  <a:srgbClr val="009900"/>
                </a:solidFill>
              </a:rPr>
              <a:t>عدم استجابة</a:t>
            </a:r>
            <a:r>
              <a:rPr lang="ar-SA" sz="2000" dirty="0"/>
              <a:t>) </a:t>
            </a:r>
          </a:p>
          <a:p>
            <a:pPr marL="800100" lvl="1" indent="-342900">
              <a:buFont typeface="Arial" pitchFamily="34" charset="0"/>
              <a:buChar char="•"/>
              <a:defRPr/>
            </a:pPr>
            <a:r>
              <a:rPr lang="ar-SA" sz="2000" dirty="0"/>
              <a:t>عند فحص عبوة بداخلها نوع معين من الفاكهة، لها نتيجتان </a:t>
            </a:r>
          </a:p>
          <a:p>
            <a:pPr lvl="1" algn="ctr">
              <a:defRPr/>
            </a:pPr>
            <a:r>
              <a:rPr lang="ar-SA" sz="2000" dirty="0"/>
              <a:t>(</a:t>
            </a:r>
            <a:r>
              <a:rPr lang="ar-SA" sz="2000" dirty="0">
                <a:solidFill>
                  <a:srgbClr val="FF0000"/>
                </a:solidFill>
              </a:rPr>
              <a:t>الوحدة إما أن تكون سليمة</a:t>
            </a:r>
            <a:r>
              <a:rPr lang="ar-SA" sz="2000" dirty="0"/>
              <a:t>، أو </a:t>
            </a:r>
            <a:r>
              <a:rPr lang="ar-SA" sz="2000" dirty="0">
                <a:solidFill>
                  <a:srgbClr val="009900"/>
                </a:solidFill>
              </a:rPr>
              <a:t>تكون معيبة</a:t>
            </a:r>
            <a:r>
              <a:rPr lang="ar-SA" sz="2000" dirty="0"/>
              <a:t>)</a:t>
            </a:r>
            <a:endParaRPr lang="en-GB" sz="2000" dirty="0"/>
          </a:p>
          <a:p>
            <a:pPr marL="800100" lvl="1" indent="-342900">
              <a:buFont typeface="Arial" pitchFamily="34" charset="0"/>
              <a:buChar char="•"/>
              <a:defRPr/>
            </a:pPr>
            <a:r>
              <a:rPr lang="ar-SA" sz="2000" dirty="0"/>
              <a:t>عند إلقاء قطعة عملة، لها نتيجتان </a:t>
            </a:r>
          </a:p>
          <a:p>
            <a:pPr lvl="1" algn="ctr">
              <a:defRPr/>
            </a:pPr>
            <a:r>
              <a:rPr lang="ar-SA" sz="2000" dirty="0"/>
              <a:t>(</a:t>
            </a:r>
            <a:r>
              <a:rPr lang="ar-SA" sz="2000" dirty="0">
                <a:solidFill>
                  <a:srgbClr val="FF0066"/>
                </a:solidFill>
              </a:rPr>
              <a:t>ظهور الوجه الذي يحمل الصورة</a:t>
            </a:r>
            <a:r>
              <a:rPr lang="ar-SA" sz="2000" dirty="0"/>
              <a:t>، أو </a:t>
            </a:r>
            <a:r>
              <a:rPr lang="ar-SA" sz="2000" dirty="0">
                <a:solidFill>
                  <a:srgbClr val="009900"/>
                </a:solidFill>
              </a:rPr>
              <a:t>الوجه الذي يحمل الكتابة</a:t>
            </a:r>
            <a:r>
              <a:rPr lang="ar-SA" sz="2000" dirty="0"/>
              <a:t>)</a:t>
            </a:r>
            <a:endParaRPr lang="en-GB" sz="2000" dirty="0"/>
          </a:p>
          <a:p>
            <a:pPr marL="800100" lvl="1" indent="-342900">
              <a:buFont typeface="Arial" pitchFamily="34" charset="0"/>
              <a:buChar char="•"/>
              <a:defRPr/>
            </a:pPr>
            <a:r>
              <a:rPr lang="ar-SA" sz="2000" dirty="0"/>
              <a:t>نتيجة الطالب في الاختبار </a:t>
            </a:r>
          </a:p>
          <a:p>
            <a:pPr lvl="1" algn="ctr">
              <a:defRPr/>
            </a:pPr>
            <a:r>
              <a:rPr lang="ar-SA" sz="2000" dirty="0"/>
              <a:t>(</a:t>
            </a:r>
            <a:r>
              <a:rPr lang="ar-SA" sz="2000" dirty="0">
                <a:solidFill>
                  <a:srgbClr val="FF0066"/>
                </a:solidFill>
              </a:rPr>
              <a:t>نجاح</a:t>
            </a:r>
            <a:r>
              <a:rPr lang="ar-SA" sz="2000" dirty="0"/>
              <a:t>، </a:t>
            </a:r>
            <a:r>
              <a:rPr lang="ar-SA" sz="2000" dirty="0">
                <a:solidFill>
                  <a:srgbClr val="009900"/>
                </a:solidFill>
              </a:rPr>
              <a:t>رسوب</a:t>
            </a:r>
            <a:r>
              <a:rPr lang="ar-SA" sz="2000" dirty="0"/>
              <a:t>)</a:t>
            </a:r>
            <a:endParaRPr lang="en-GB" sz="2000" dirty="0"/>
          </a:p>
          <a:p>
            <a:pPr marL="800100" lvl="1" indent="-342900">
              <a:buFont typeface="Arial" pitchFamily="34" charset="0"/>
              <a:buChar char="•"/>
              <a:defRPr/>
            </a:pPr>
            <a:r>
              <a:rPr lang="ar-SA" sz="2000" dirty="0"/>
              <a:t>استخدام المزارع لبرنامج معين في الزراعة </a:t>
            </a:r>
          </a:p>
          <a:p>
            <a:pPr lvl="1" algn="ctr">
              <a:defRPr/>
            </a:pPr>
            <a:r>
              <a:rPr lang="ar-SA" sz="2000" dirty="0"/>
              <a:t>( </a:t>
            </a:r>
            <a:r>
              <a:rPr lang="ar-SA" sz="2000" dirty="0">
                <a:solidFill>
                  <a:srgbClr val="FF0066"/>
                </a:solidFill>
              </a:rPr>
              <a:t>يستخدم</a:t>
            </a:r>
            <a:r>
              <a:rPr lang="ar-SA" sz="2000" dirty="0"/>
              <a:t>،  أو </a:t>
            </a:r>
            <a:r>
              <a:rPr lang="ar-SA" sz="2000" dirty="0">
                <a:solidFill>
                  <a:srgbClr val="009900"/>
                </a:solidFill>
              </a:rPr>
              <a:t>لا يستخدم</a:t>
            </a:r>
            <a:r>
              <a:rPr lang="ar-SA" sz="2000" dirty="0"/>
              <a:t>)</a:t>
            </a:r>
            <a:endParaRPr lang="en-GB" sz="2000" dirty="0"/>
          </a:p>
        </p:txBody>
      </p:sp>
      <p:sp>
        <p:nvSpPr>
          <p:cNvPr id="12" name="Slide Number Placeholder 1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95544821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1"/>
          <p:cNvSpPr>
            <a:spLocks noChangeArrowheads="1"/>
          </p:cNvSpPr>
          <p:nvPr/>
        </p:nvSpPr>
        <p:spPr bwMode="auto">
          <a:xfrm>
            <a:off x="533400" y="1612900"/>
            <a:ext cx="8805863" cy="3522663"/>
          </a:xfrm>
          <a:prstGeom prst="rect">
            <a:avLst/>
          </a:prstGeom>
          <a:noFill/>
          <a:ln w="9525" algn="ctr">
            <a:noFill/>
            <a:miter lim="800000"/>
            <a:headEnd/>
            <a:tailEnd/>
          </a:ln>
        </p:spPr>
        <p:txBody>
          <a:bodyPr rIns="98394" bIns="152352" anchor="ctr">
            <a:spAutoFit/>
          </a:bodyPr>
          <a:lstStyle/>
          <a:p>
            <a:pPr algn="just" rtl="1"/>
            <a:r>
              <a:rPr lang="ar-SA" sz="2400" dirty="0"/>
              <a:t>إذا كررت محاولة  من المرات، بحيث أن كل محاولة لها نتيجتان فقط متنافيتان هما:</a:t>
            </a:r>
          </a:p>
          <a:p>
            <a:pPr algn="just" rtl="1"/>
            <a:endParaRPr lang="ar-SA" sz="2400" dirty="0"/>
          </a:p>
          <a:p>
            <a:pPr marL="800100" lvl="1" indent="-342900" algn="just" rtl="1">
              <a:buFont typeface="Arial" pitchFamily="34" charset="0"/>
              <a:buChar char="•"/>
            </a:pPr>
            <a:r>
              <a:rPr lang="ar-SA" sz="2400" dirty="0"/>
              <a:t>النتيجة محل الاهتمام " حالة نجاح " وتتم باحتمال ثابت في كل محاولة هو </a:t>
            </a:r>
          </a:p>
          <a:p>
            <a:pPr marL="800100" lvl="1" indent="-342900" algn="just" rtl="1">
              <a:buFont typeface="Arial" pitchFamily="34" charset="0"/>
              <a:buChar char="•"/>
            </a:pPr>
            <a:r>
              <a:rPr lang="ar-SA" sz="2400" dirty="0"/>
              <a:t>النتيجة الأخرى " حالة فشل " وتتم باحتمال ثابت أيضا هو  </a:t>
            </a:r>
          </a:p>
          <a:p>
            <a:pPr marL="800100" lvl="1" indent="-342900" algn="just" rtl="1">
              <a:buFont typeface="Arial" pitchFamily="34" charset="0"/>
              <a:buChar char="•"/>
            </a:pPr>
            <a:endParaRPr lang="en-GB" sz="2400" dirty="0"/>
          </a:p>
          <a:p>
            <a:pPr algn="just" rtl="1"/>
            <a:r>
              <a:rPr lang="ar-SA" sz="2400" dirty="0"/>
              <a:t>وبافتراض أن هذه المحاولات مستقلة، بمعنى أن نتيجة كل محاولة ليس لها علاقة بنتيجة المحاولة الأخرى، وإذا كان المتغير العشوائي </a:t>
            </a:r>
            <a:r>
              <a:rPr lang="en-GB" sz="2400" dirty="0"/>
              <a:t>X</a:t>
            </a:r>
            <a:r>
              <a:rPr lang="ar-SA" sz="2400" dirty="0"/>
              <a:t> يعبر عن عدد حالات النجاح "عدد النتائج محل الاهتمام" في الـ </a:t>
            </a:r>
            <a:r>
              <a:rPr lang="en-GB" sz="2400" dirty="0"/>
              <a:t> n</a:t>
            </a:r>
            <a:r>
              <a:rPr lang="ar-SA" sz="2400" dirty="0"/>
              <a:t>محاولة، فإن مدي المتغير العشوائي  </a:t>
            </a:r>
            <a:r>
              <a:rPr lang="en-GB" sz="2400" dirty="0"/>
              <a:t>X</a:t>
            </a:r>
            <a:r>
              <a:rPr lang="ar-SA" sz="2400" dirty="0"/>
              <a:t> والذي يعبر عن عدد حالات النجاح هو: </a:t>
            </a:r>
            <a:endParaRPr lang="en-US" sz="2400" dirty="0"/>
          </a:p>
        </p:txBody>
      </p:sp>
      <p:sp>
        <p:nvSpPr>
          <p:cNvPr id="103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31"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103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33"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1034"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35"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1036" name="Rectangle 1"/>
          <p:cNvSpPr>
            <a:spLocks noChangeArrowheads="1"/>
          </p:cNvSpPr>
          <p:nvPr/>
        </p:nvSpPr>
        <p:spPr bwMode="auto">
          <a:xfrm>
            <a:off x="4182733" y="620688"/>
            <a:ext cx="5089855" cy="584775"/>
          </a:xfrm>
          <a:prstGeom prst="rect">
            <a:avLst/>
          </a:prstGeom>
          <a:noFill/>
          <a:ln w="9525">
            <a:noFill/>
            <a:miter lim="800000"/>
            <a:headEnd/>
            <a:tailEnd/>
          </a:ln>
        </p:spPr>
        <p:txBody>
          <a:bodyPr wrap="none">
            <a:spAutoFit/>
          </a:bodyPr>
          <a:lstStyle/>
          <a:p>
            <a:pPr algn="r" rtl="1"/>
            <a:r>
              <a:rPr lang="ar-SA" sz="3200" b="1" u="sng" dirty="0">
                <a:solidFill>
                  <a:srgbClr val="FF0000"/>
                </a:solidFill>
                <a:effectLst>
                  <a:outerShdw blurRad="38100" dist="38100" dir="2700000" algn="tl">
                    <a:srgbClr val="000000">
                      <a:alpha val="43137"/>
                    </a:srgbClr>
                  </a:outerShdw>
                </a:effectLst>
              </a:rPr>
              <a:t>شكل التوزيع الاحتمالي ثنائي الحدين:</a:t>
            </a:r>
            <a:endParaRPr lang="en-GB" sz="3200" u="sng" dirty="0">
              <a:solidFill>
                <a:srgbClr val="FF0000"/>
              </a:solidFill>
              <a:effectLst>
                <a:outerShdw blurRad="38100" dist="38100" dir="2700000" algn="tl">
                  <a:srgbClr val="000000">
                    <a:alpha val="43137"/>
                  </a:srgbClr>
                </a:outerShdw>
              </a:effectLst>
            </a:endParaRPr>
          </a:p>
        </p:txBody>
      </p:sp>
      <p:graphicFrame>
        <p:nvGraphicFramePr>
          <p:cNvPr id="1026" name="Object 3"/>
          <p:cNvGraphicFramePr>
            <a:graphicFrameLocks noChangeAspect="1"/>
          </p:cNvGraphicFramePr>
          <p:nvPr/>
        </p:nvGraphicFramePr>
        <p:xfrm>
          <a:off x="914400" y="2438400"/>
          <a:ext cx="304800" cy="382588"/>
        </p:xfrm>
        <a:graphic>
          <a:graphicData uri="http://schemas.openxmlformats.org/presentationml/2006/ole">
            <mc:AlternateContent xmlns:mc="http://schemas.openxmlformats.org/markup-compatibility/2006">
              <mc:Choice xmlns:v="urn:schemas-microsoft-com:vml" Requires="v">
                <p:oleObj spid="_x0000_s11305" name="Equation" r:id="rId4" imgW="152268" imgH="164957" progId="Equation.3">
                  <p:embed/>
                </p:oleObj>
              </mc:Choice>
              <mc:Fallback>
                <p:oleObj name="Equation" r:id="rId4" imgW="152268" imgH="164957" progId="Equation.3">
                  <p:embed/>
                  <p:pic>
                    <p:nvPicPr>
                      <p:cNvPr id="0" name="Pictur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38400"/>
                        <a:ext cx="304800"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7" name="Rectangle 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1027" name="Object 5"/>
          <p:cNvGraphicFramePr>
            <a:graphicFrameLocks noChangeAspect="1"/>
          </p:cNvGraphicFramePr>
          <p:nvPr/>
        </p:nvGraphicFramePr>
        <p:xfrm>
          <a:off x="1828800" y="2819400"/>
          <a:ext cx="990600" cy="288925"/>
        </p:xfrm>
        <a:graphic>
          <a:graphicData uri="http://schemas.openxmlformats.org/presentationml/2006/ole">
            <mc:AlternateContent xmlns:mc="http://schemas.openxmlformats.org/markup-compatibility/2006">
              <mc:Choice xmlns:v="urn:schemas-microsoft-com:vml" Requires="v">
                <p:oleObj spid="_x0000_s11306" name="Equation" r:id="rId6" imgW="583947" imgH="203112" progId="Equation.3">
                  <p:embed/>
                </p:oleObj>
              </mc:Choice>
              <mc:Fallback>
                <p:oleObj name="Equation" r:id="rId6" imgW="583947" imgH="203112" progId="Equation.3">
                  <p:embed/>
                  <p:pic>
                    <p:nvPicPr>
                      <p:cNvPr id="0"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2819400"/>
                        <a:ext cx="990600" cy="288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8" name="Rectangle 6"/>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1028" name="Object 7"/>
          <p:cNvGraphicFramePr>
            <a:graphicFrameLocks noChangeAspect="1"/>
          </p:cNvGraphicFramePr>
          <p:nvPr/>
        </p:nvGraphicFramePr>
        <p:xfrm>
          <a:off x="4267200" y="4648200"/>
          <a:ext cx="3078163" cy="381000"/>
        </p:xfrm>
        <a:graphic>
          <a:graphicData uri="http://schemas.openxmlformats.org/presentationml/2006/ole">
            <mc:AlternateContent xmlns:mc="http://schemas.openxmlformats.org/markup-compatibility/2006">
              <mc:Choice xmlns:v="urn:schemas-microsoft-com:vml" Requires="v">
                <p:oleObj spid="_x0000_s11307" name="Equation" r:id="rId8" imgW="1180588" imgH="203112" progId="Equation.3">
                  <p:embed/>
                </p:oleObj>
              </mc:Choice>
              <mc:Fallback>
                <p:oleObj name="Equation" r:id="rId8" imgW="1180588" imgH="203112" progId="Equation.3">
                  <p:embed/>
                  <p:pic>
                    <p:nvPicPr>
                      <p:cNvPr id="0" name="Picture 3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7200" y="4648200"/>
                        <a:ext cx="3078163"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Slide Number Placeholder 15"/>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225095216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533400" y="1628800"/>
            <a:ext cx="8794750" cy="3154363"/>
          </a:xfrm>
          <a:prstGeom prst="rect">
            <a:avLst/>
          </a:prstGeom>
          <a:noFill/>
          <a:ln w="9525" algn="ctr">
            <a:noFill/>
            <a:miter lim="800000"/>
            <a:headEnd/>
            <a:tailEnd/>
          </a:ln>
        </p:spPr>
        <p:txBody>
          <a:bodyPr rIns="98394" bIns="152352" anchor="ctr">
            <a:spAutoFit/>
          </a:bodyPr>
          <a:lstStyle/>
          <a:p>
            <a:pPr algn="just" rtl="1" eaLnBrk="0" hangingPunct="0"/>
            <a:r>
              <a:rPr lang="ar-SA" sz="2400" b="1" dirty="0">
                <a:solidFill>
                  <a:srgbClr val="5C8A00"/>
                </a:solidFill>
              </a:rPr>
              <a:t>إذا فتوزيع ذو الحدين </a:t>
            </a:r>
            <a:r>
              <a:rPr lang="ar-SA" sz="2400" dirty="0"/>
              <a:t>هو أحد التوزيعات الاحتمالية المنفصلة، ويستخدم لإيجاد احتمال وقوع حدث معين (نجاح) عدداً من المرات مقداره </a:t>
            </a:r>
            <a:r>
              <a:rPr lang="en-US" sz="2400" b="1" dirty="0"/>
              <a:t>X</a:t>
            </a:r>
            <a:r>
              <a:rPr lang="ar-SA" sz="2400" dirty="0"/>
              <a:t> من بين </a:t>
            </a:r>
            <a:r>
              <a:rPr lang="en-US" sz="2400" b="1" dirty="0"/>
              <a:t>n</a:t>
            </a:r>
            <a:r>
              <a:rPr lang="ar-SA" sz="2400" dirty="0"/>
              <a:t> من المحاولات لنفس التجربة (ونرمز لهذا الاحتمال بالرمز </a:t>
            </a:r>
            <a:r>
              <a:rPr lang="en-US" sz="2400" b="1" dirty="0"/>
              <a:t>P(X) </a:t>
            </a:r>
            <a:r>
              <a:rPr lang="ar-SA" sz="2400" dirty="0"/>
              <a:t> وذلك عندما تتحقق الشروط التالية :</a:t>
            </a:r>
          </a:p>
          <a:p>
            <a:pPr algn="just" rtl="1" eaLnBrk="0" hangingPunct="0"/>
            <a:endParaRPr lang="en-US" sz="2400" dirty="0"/>
          </a:p>
          <a:p>
            <a:pPr lvl="1" algn="just" rtl="1">
              <a:buFont typeface="Arial" pitchFamily="34" charset="0"/>
              <a:buChar char="•"/>
            </a:pPr>
            <a:r>
              <a:rPr lang="ar-SA" sz="2400" dirty="0"/>
              <a:t>هناك ناتجان ممكنان فقط ومتنافيان لكل محاولة </a:t>
            </a:r>
            <a:r>
              <a:rPr lang="ar-EG" sz="2400" dirty="0" smtClean="0"/>
              <a:t>.</a:t>
            </a:r>
            <a:endParaRPr lang="ar-SA" sz="2400" dirty="0"/>
          </a:p>
          <a:p>
            <a:pPr lvl="1" algn="just" rtl="1">
              <a:buFont typeface="Arial" pitchFamily="34" charset="0"/>
              <a:buChar char="•"/>
            </a:pPr>
            <a:r>
              <a:rPr lang="ar-SA" sz="2400" dirty="0"/>
              <a:t> المحاولات وعددها </a:t>
            </a:r>
            <a:r>
              <a:rPr lang="en-US" sz="2400" b="1" dirty="0"/>
              <a:t>n</a:t>
            </a:r>
            <a:r>
              <a:rPr lang="en-US" sz="2400" dirty="0"/>
              <a:t>  </a:t>
            </a:r>
            <a:r>
              <a:rPr lang="ar-SA" sz="2400" dirty="0"/>
              <a:t> </a:t>
            </a:r>
            <a:r>
              <a:rPr lang="ar-SA" sz="2400" b="1" dirty="0"/>
              <a:t>مستقلة</a:t>
            </a:r>
            <a:r>
              <a:rPr lang="ar-SA" sz="2400" dirty="0"/>
              <a:t> عن بعضها البعض </a:t>
            </a:r>
            <a:r>
              <a:rPr lang="ar-EG" sz="2400" dirty="0" smtClean="0"/>
              <a:t>.</a:t>
            </a:r>
            <a:endParaRPr lang="ar-SA" sz="2400" dirty="0"/>
          </a:p>
          <a:p>
            <a:pPr lvl="1" algn="just" rtl="1">
              <a:buFont typeface="Arial" pitchFamily="34" charset="0"/>
              <a:buChar char="•"/>
            </a:pPr>
            <a:r>
              <a:rPr lang="ar-SA" sz="2400" dirty="0"/>
              <a:t>احتمال وقوع الحدث المعين </a:t>
            </a:r>
            <a:r>
              <a:rPr lang="ar-SA" sz="2400" dirty="0" smtClean="0"/>
              <a:t>في </a:t>
            </a:r>
            <a:r>
              <a:rPr lang="ar-SA" sz="2400" dirty="0"/>
              <a:t>كل محاولة (النجاح) </a:t>
            </a:r>
            <a:r>
              <a:rPr lang="en-US" sz="2400" b="1" dirty="0"/>
              <a:t>P </a:t>
            </a:r>
            <a:r>
              <a:rPr lang="ar-SA" sz="2400" dirty="0"/>
              <a:t>  ثابت ولا يتغير من محاولة لأخرى .</a:t>
            </a:r>
          </a:p>
        </p:txBody>
      </p:sp>
      <p:sp>
        <p:nvSpPr>
          <p:cNvPr id="3481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4820"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3482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4822"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34823"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4824"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10" name="Slide Number Placeholder 9"/>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204673517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1"/>
          <p:cNvSpPr>
            <a:spLocks noChangeArrowheads="1"/>
          </p:cNvSpPr>
          <p:nvPr/>
        </p:nvSpPr>
        <p:spPr bwMode="auto">
          <a:xfrm>
            <a:off x="533400" y="548680"/>
            <a:ext cx="8794750" cy="4385768"/>
          </a:xfrm>
          <a:prstGeom prst="rect">
            <a:avLst/>
          </a:prstGeom>
          <a:noFill/>
          <a:ln w="9525" algn="ctr">
            <a:noFill/>
            <a:miter lim="800000"/>
            <a:headEnd/>
            <a:tailEnd/>
          </a:ln>
        </p:spPr>
        <p:txBody>
          <a:bodyPr rIns="98394" bIns="152352" anchor="ctr">
            <a:spAutoFit/>
          </a:bodyPr>
          <a:lstStyle/>
          <a:p>
            <a:pPr algn="just" rtl="1" eaLnBrk="0" hangingPunct="0"/>
            <a:r>
              <a:rPr lang="ar-SA" sz="3200" b="1" u="sng" dirty="0">
                <a:solidFill>
                  <a:srgbClr val="FF0000"/>
                </a:solidFill>
                <a:effectLst>
                  <a:outerShdw blurRad="38100" dist="38100" dir="2700000" algn="tl">
                    <a:srgbClr val="000000">
                      <a:alpha val="43137"/>
                    </a:srgbClr>
                  </a:outerShdw>
                </a:effectLst>
              </a:rPr>
              <a:t>فبالتالي يمكن حساب الاحتمال من خلال المعادلة </a:t>
            </a:r>
            <a:r>
              <a:rPr lang="ar-SA" sz="3200" b="1" u="sng" dirty="0" smtClean="0">
                <a:solidFill>
                  <a:srgbClr val="FF0000"/>
                </a:solidFill>
                <a:effectLst>
                  <a:outerShdw blurRad="38100" dist="38100" dir="2700000" algn="tl">
                    <a:srgbClr val="000000">
                      <a:alpha val="43137"/>
                    </a:srgbClr>
                  </a:outerShdw>
                </a:effectLst>
              </a:rPr>
              <a:t>التالية</a:t>
            </a:r>
            <a:r>
              <a:rPr lang="ar-EG" sz="3200" b="1" u="sng" dirty="0" smtClean="0">
                <a:solidFill>
                  <a:srgbClr val="FF0000"/>
                </a:solidFill>
                <a:effectLst>
                  <a:outerShdw blurRad="38100" dist="38100" dir="2700000" algn="tl">
                    <a:srgbClr val="000000">
                      <a:alpha val="43137"/>
                    </a:srgbClr>
                  </a:outerShdw>
                </a:effectLst>
              </a:rPr>
              <a:t> </a:t>
            </a:r>
            <a:r>
              <a:rPr lang="ar-SA" sz="3200" b="1" u="sng" dirty="0" smtClean="0">
                <a:solidFill>
                  <a:srgbClr val="FF0000"/>
                </a:solidFill>
                <a:effectLst>
                  <a:outerShdw blurRad="38100" dist="38100" dir="2700000" algn="tl">
                    <a:srgbClr val="000000">
                      <a:alpha val="43137"/>
                    </a:srgbClr>
                  </a:outerShdw>
                </a:effectLst>
              </a:rPr>
              <a:t>:</a:t>
            </a:r>
            <a:endParaRPr lang="ar-SA" sz="3200" b="1" u="sng" dirty="0">
              <a:solidFill>
                <a:srgbClr val="FF0000"/>
              </a:solidFill>
              <a:effectLst>
                <a:outerShdw blurRad="38100" dist="38100" dir="2700000" algn="tl">
                  <a:srgbClr val="000000">
                    <a:alpha val="43137"/>
                  </a:srgbClr>
                </a:outerShdw>
              </a:effectLst>
            </a:endParaRPr>
          </a:p>
          <a:p>
            <a:pPr algn="r" rtl="1">
              <a:buFont typeface="Arial" pitchFamily="34" charset="0"/>
              <a:buChar char="•"/>
            </a:pPr>
            <a:endParaRPr lang="ar-SA" sz="2400" dirty="0"/>
          </a:p>
          <a:p>
            <a:pPr algn="r" rtl="1">
              <a:buFont typeface="Arial" pitchFamily="34" charset="0"/>
              <a:buChar char="•"/>
            </a:pPr>
            <a:endParaRPr lang="ar-SA" sz="2400" dirty="0"/>
          </a:p>
          <a:p>
            <a:pPr algn="r" rtl="1">
              <a:buFont typeface="Arial" pitchFamily="34" charset="0"/>
              <a:buChar char="•"/>
            </a:pPr>
            <a:endParaRPr lang="ar-SA" sz="2400" dirty="0"/>
          </a:p>
          <a:p>
            <a:pPr algn="r" rtl="1">
              <a:buFont typeface="Arial" pitchFamily="34" charset="0"/>
              <a:buChar char="•"/>
            </a:pPr>
            <a:endParaRPr lang="ar-SA" sz="2400" dirty="0"/>
          </a:p>
          <a:p>
            <a:pPr algn="r" rtl="1"/>
            <a:endParaRPr lang="ar-SA" sz="2400" dirty="0"/>
          </a:p>
          <a:p>
            <a:pPr algn="r" rtl="1"/>
            <a:r>
              <a:rPr lang="ar-SA" sz="2400" dirty="0" smtClean="0"/>
              <a:t>حيث </a:t>
            </a:r>
            <a:r>
              <a:rPr lang="ar-SA" sz="2400" dirty="0"/>
              <a:t>!</a:t>
            </a:r>
            <a:r>
              <a:rPr lang="en-US" sz="2400" b="1" dirty="0"/>
              <a:t>n </a:t>
            </a:r>
            <a:r>
              <a:rPr lang="ar-SA" sz="2400" dirty="0"/>
              <a:t>  (وتقرأ " مضروب </a:t>
            </a:r>
            <a:r>
              <a:rPr lang="en-US" sz="2400" b="1" dirty="0"/>
              <a:t>n </a:t>
            </a:r>
            <a:r>
              <a:rPr lang="ar-SA" sz="2400" b="1" dirty="0"/>
              <a:t> ") </a:t>
            </a:r>
            <a:r>
              <a:rPr lang="en-US" sz="2400" b="1" dirty="0"/>
              <a:t>0! =1, n. (n-1). (n-2)…3.2.1 =</a:t>
            </a:r>
            <a:r>
              <a:rPr lang="ar-SA" sz="2400" dirty="0"/>
              <a:t>.</a:t>
            </a:r>
            <a:endParaRPr lang="en-US" sz="2400" dirty="0"/>
          </a:p>
          <a:p>
            <a:pPr algn="r" rtl="1"/>
            <a:endParaRPr lang="ar-SA" sz="2400" dirty="0"/>
          </a:p>
          <a:p>
            <a:pPr algn="r" rtl="1"/>
            <a:r>
              <a:rPr lang="ar-SA" sz="2400" dirty="0"/>
              <a:t>ويكون متوسط توزيع </a:t>
            </a:r>
            <a:r>
              <a:rPr lang="ar-SA" sz="2400" dirty="0" smtClean="0"/>
              <a:t>ذي </a:t>
            </a:r>
            <a:r>
              <a:rPr lang="ar-SA" sz="2400" dirty="0"/>
              <a:t>الحدين</a:t>
            </a:r>
          </a:p>
          <a:p>
            <a:pPr algn="r" rtl="1"/>
            <a:endParaRPr lang="ar-SA" sz="2400" dirty="0"/>
          </a:p>
          <a:p>
            <a:pPr algn="r" rtl="1"/>
            <a:r>
              <a:rPr lang="ar-SA" sz="2400" dirty="0"/>
              <a:t>وانحراف </a:t>
            </a:r>
            <a:r>
              <a:rPr lang="ar-SA" sz="2400" dirty="0" smtClean="0"/>
              <a:t>المعياري </a:t>
            </a:r>
            <a:endParaRPr lang="en-US" sz="2400" dirty="0"/>
          </a:p>
        </p:txBody>
      </p:sp>
      <p:sp>
        <p:nvSpPr>
          <p:cNvPr id="205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050" name="Object 3"/>
          <p:cNvGraphicFramePr>
            <a:graphicFrameLocks noChangeAspect="1"/>
          </p:cNvGraphicFramePr>
          <p:nvPr>
            <p:extLst>
              <p:ext uri="{D42A27DB-BD31-4B8C-83A1-F6EECF244321}">
                <p14:modId xmlns:p14="http://schemas.microsoft.com/office/powerpoint/2010/main" val="209387194"/>
              </p:ext>
            </p:extLst>
          </p:nvPr>
        </p:nvGraphicFramePr>
        <p:xfrm>
          <a:off x="1828800" y="1628800"/>
          <a:ext cx="5808663" cy="1185863"/>
        </p:xfrm>
        <a:graphic>
          <a:graphicData uri="http://schemas.openxmlformats.org/presentationml/2006/ole">
            <mc:AlternateContent xmlns:mc="http://schemas.openxmlformats.org/markup-compatibility/2006">
              <mc:Choice xmlns:v="urn:schemas-microsoft-com:vml" Requires="v">
                <p:oleObj spid="_x0000_s12332" name="Equation" r:id="rId4" imgW="1993900" imgH="419100" progId="Equation.3">
                  <p:embed/>
                </p:oleObj>
              </mc:Choice>
              <mc:Fallback>
                <p:oleObj name="Equation" r:id="rId4" imgW="1993900" imgH="419100" progId="Equation.3">
                  <p:embed/>
                  <p:pic>
                    <p:nvPicPr>
                      <p:cNvPr id="0" name="Picture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628800"/>
                        <a:ext cx="5808663" cy="1185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5"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205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051" name="Object 6"/>
          <p:cNvGraphicFramePr>
            <a:graphicFrameLocks noChangeAspect="1"/>
          </p:cNvGraphicFramePr>
          <p:nvPr>
            <p:extLst>
              <p:ext uri="{D42A27DB-BD31-4B8C-83A1-F6EECF244321}">
                <p14:modId xmlns:p14="http://schemas.microsoft.com/office/powerpoint/2010/main" val="1608564125"/>
              </p:ext>
            </p:extLst>
          </p:nvPr>
        </p:nvGraphicFramePr>
        <p:xfrm>
          <a:off x="5029200" y="3717032"/>
          <a:ext cx="908050" cy="304800"/>
        </p:xfrm>
        <a:graphic>
          <a:graphicData uri="http://schemas.openxmlformats.org/presentationml/2006/ole">
            <mc:AlternateContent xmlns:mc="http://schemas.openxmlformats.org/markup-compatibility/2006">
              <mc:Choice xmlns:v="urn:schemas-microsoft-com:vml" Requires="v">
                <p:oleObj spid="_x0000_s12333" name="Equation" r:id="rId6" imgW="482391" imgH="165028" progId="Equation.3">
                  <p:embed/>
                </p:oleObj>
              </mc:Choice>
              <mc:Fallback>
                <p:oleObj name="Equation" r:id="rId6" imgW="482391" imgH="165028" progId="Equation.3">
                  <p:embed/>
                  <p:pic>
                    <p:nvPicPr>
                      <p:cNvPr id="0" name="Picture 3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3717032"/>
                        <a:ext cx="9080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7"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2058"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052" name="Object 9"/>
          <p:cNvGraphicFramePr>
            <a:graphicFrameLocks noChangeAspect="1"/>
          </p:cNvGraphicFramePr>
          <p:nvPr>
            <p:extLst>
              <p:ext uri="{D42A27DB-BD31-4B8C-83A1-F6EECF244321}">
                <p14:modId xmlns:p14="http://schemas.microsoft.com/office/powerpoint/2010/main" val="2047810197"/>
              </p:ext>
            </p:extLst>
          </p:nvPr>
        </p:nvGraphicFramePr>
        <p:xfrm>
          <a:off x="5313040" y="4365104"/>
          <a:ext cx="1828800" cy="381000"/>
        </p:xfrm>
        <a:graphic>
          <a:graphicData uri="http://schemas.openxmlformats.org/presentationml/2006/ole">
            <mc:AlternateContent xmlns:mc="http://schemas.openxmlformats.org/markup-compatibility/2006">
              <mc:Choice xmlns:v="urn:schemas-microsoft-com:vml" Requires="v">
                <p:oleObj spid="_x0000_s12334" name="Equation" r:id="rId8" imgW="990170" imgH="253890" progId="Equation.3">
                  <p:embed/>
                </p:oleObj>
              </mc:Choice>
              <mc:Fallback>
                <p:oleObj name="Equation" r:id="rId8" imgW="990170" imgH="253890" progId="Equation.3">
                  <p:embed/>
                  <p:pic>
                    <p:nvPicPr>
                      <p:cNvPr id="0" name="Picture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13040" y="4365104"/>
                        <a:ext cx="18288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9"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13" name="Slide Number Placeholder 1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340176431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1"/>
          <p:cNvSpPr>
            <a:spLocks noChangeArrowheads="1"/>
          </p:cNvSpPr>
          <p:nvPr/>
        </p:nvSpPr>
        <p:spPr bwMode="auto">
          <a:xfrm>
            <a:off x="908050" y="1720145"/>
            <a:ext cx="8420100" cy="2415998"/>
          </a:xfrm>
          <a:prstGeom prst="rect">
            <a:avLst/>
          </a:prstGeom>
          <a:noFill/>
          <a:ln w="9525" algn="ctr">
            <a:noFill/>
            <a:miter lim="800000"/>
            <a:headEnd/>
            <a:tailEnd/>
          </a:ln>
        </p:spPr>
        <p:txBody>
          <a:bodyPr rIns="98394" bIns="152352" anchor="ctr">
            <a:spAutoFit/>
          </a:bodyPr>
          <a:lstStyle/>
          <a:p>
            <a:pPr algn="r" rtl="1"/>
            <a:r>
              <a:rPr lang="ar-SA" sz="2400" dirty="0" smtClean="0"/>
              <a:t>يتحدد </a:t>
            </a:r>
            <a:r>
              <a:rPr lang="ar-SA" sz="2400" dirty="0"/>
              <a:t>شكل التوزيع ثنائي الحدين وفقا لقيمة احتمال النجاح  كما يلي: </a:t>
            </a:r>
            <a:endParaRPr lang="en-GB" sz="2400" dirty="0"/>
          </a:p>
          <a:p>
            <a:pPr marL="800100" lvl="1" indent="-342900" algn="r" rtl="1">
              <a:buFont typeface="Arial" pitchFamily="34" charset="0"/>
              <a:buChar char="•"/>
            </a:pPr>
            <a:r>
              <a:rPr lang="ar-SA" sz="2400" dirty="0"/>
              <a:t>إذا كان             فإن التوزيع الاحتمالي ثنائي الحدين يكون </a:t>
            </a:r>
            <a:r>
              <a:rPr lang="ar-SA" sz="2400" dirty="0">
                <a:solidFill>
                  <a:srgbClr val="FF0000"/>
                </a:solidFill>
              </a:rPr>
              <a:t>متماثل</a:t>
            </a:r>
            <a:r>
              <a:rPr lang="ar-SA" sz="2400" dirty="0"/>
              <a:t>.</a:t>
            </a:r>
          </a:p>
          <a:p>
            <a:pPr marL="800100" lvl="1" indent="-342900" algn="r" rtl="1">
              <a:buFont typeface="Arial" pitchFamily="34" charset="0"/>
              <a:buChar char="•"/>
            </a:pPr>
            <a:endParaRPr lang="en-GB" sz="2400" dirty="0"/>
          </a:p>
          <a:p>
            <a:pPr marL="800100" lvl="1" indent="-342900" algn="r" rtl="1">
              <a:buFont typeface="Arial" pitchFamily="34" charset="0"/>
              <a:buChar char="•"/>
            </a:pPr>
            <a:r>
              <a:rPr lang="ar-SA" sz="2400" dirty="0"/>
              <a:t>إذا كان             فإن التوزيع الاحتمالي ثنائي الحدين يكون </a:t>
            </a:r>
            <a:r>
              <a:rPr lang="ar-SA" sz="2400" dirty="0">
                <a:solidFill>
                  <a:srgbClr val="FF0000"/>
                </a:solidFill>
              </a:rPr>
              <a:t>موجب الالتواء</a:t>
            </a:r>
            <a:r>
              <a:rPr lang="ar-SA" sz="2400" dirty="0"/>
              <a:t>.</a:t>
            </a:r>
          </a:p>
          <a:p>
            <a:pPr marL="800100" lvl="1" indent="-342900" algn="r" rtl="1">
              <a:buFont typeface="Arial" pitchFamily="34" charset="0"/>
              <a:buChar char="•"/>
            </a:pPr>
            <a:endParaRPr lang="en-GB" sz="2400" dirty="0"/>
          </a:p>
          <a:p>
            <a:pPr marL="800100" lvl="1" indent="-342900" algn="r" rtl="1">
              <a:buFont typeface="Arial" pitchFamily="34" charset="0"/>
              <a:buChar char="•"/>
            </a:pPr>
            <a:r>
              <a:rPr lang="ar-SA" sz="2400" dirty="0"/>
              <a:t>إذا كان             فإن التوزيع الاحتمالي ثنائي الحدين يكون </a:t>
            </a:r>
            <a:r>
              <a:rPr lang="ar-SA" sz="2400" dirty="0">
                <a:solidFill>
                  <a:srgbClr val="FF0000"/>
                </a:solidFill>
              </a:rPr>
              <a:t>سالب الالتواء</a:t>
            </a:r>
            <a:r>
              <a:rPr lang="ar-SA" sz="2400" dirty="0"/>
              <a:t>.</a:t>
            </a:r>
            <a:endParaRPr lang="en-GB" sz="2400" dirty="0"/>
          </a:p>
        </p:txBody>
      </p:sp>
      <p:sp>
        <p:nvSpPr>
          <p:cNvPr id="307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080"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308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082"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3083"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084"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308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086" name="Rectangle 7"/>
          <p:cNvSpPr>
            <a:spLocks noChangeArrowheads="1"/>
          </p:cNvSpPr>
          <p:nvPr/>
        </p:nvSpPr>
        <p:spPr bwMode="auto">
          <a:xfrm>
            <a:off x="0" y="206375"/>
            <a:ext cx="184150" cy="368300"/>
          </a:xfrm>
          <a:prstGeom prst="rect">
            <a:avLst/>
          </a:prstGeom>
          <a:noFill/>
          <a:ln w="9525" algn="ctr">
            <a:noFill/>
            <a:miter lim="800000"/>
            <a:headEnd/>
            <a:tailEnd/>
          </a:ln>
        </p:spPr>
        <p:txBody>
          <a:bodyPr wrap="none" anchor="ctr">
            <a:spAutoFit/>
          </a:bodyPr>
          <a:lstStyle/>
          <a:p>
            <a:endParaRPr lang="ar-SA"/>
          </a:p>
        </p:txBody>
      </p:sp>
      <p:sp>
        <p:nvSpPr>
          <p:cNvPr id="3087" name="Rectangle 35"/>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3074" name="Object 2"/>
          <p:cNvGraphicFramePr>
            <a:graphicFrameLocks noChangeAspect="1"/>
          </p:cNvGraphicFramePr>
          <p:nvPr>
            <p:extLst>
              <p:ext uri="{D42A27DB-BD31-4B8C-83A1-F6EECF244321}">
                <p14:modId xmlns:p14="http://schemas.microsoft.com/office/powerpoint/2010/main" val="809579548"/>
              </p:ext>
            </p:extLst>
          </p:nvPr>
        </p:nvGraphicFramePr>
        <p:xfrm>
          <a:off x="6781800" y="2132856"/>
          <a:ext cx="942975" cy="381000"/>
        </p:xfrm>
        <a:graphic>
          <a:graphicData uri="http://schemas.openxmlformats.org/presentationml/2006/ole">
            <mc:AlternateContent xmlns:mc="http://schemas.openxmlformats.org/markup-compatibility/2006">
              <mc:Choice xmlns:v="urn:schemas-microsoft-com:vml" Requires="v">
                <p:oleObj spid="_x0000_s13358" name="Equation" r:id="rId4" imgW="494870" imgH="203024" progId="Equation.3">
                  <p:embed/>
                </p:oleObj>
              </mc:Choice>
              <mc:Fallback>
                <p:oleObj name="Equation" r:id="rId4" imgW="494870" imgH="203024" progId="Equation.3">
                  <p:embed/>
                  <p:pic>
                    <p:nvPicPr>
                      <p:cNvPr id="0"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2132856"/>
                        <a:ext cx="94297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8" name="Rectangle 37"/>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graphicFrame>
        <p:nvGraphicFramePr>
          <p:cNvPr id="3075" name="Object 4"/>
          <p:cNvGraphicFramePr>
            <a:graphicFrameLocks noChangeAspect="1"/>
          </p:cNvGraphicFramePr>
          <p:nvPr>
            <p:extLst>
              <p:ext uri="{D42A27DB-BD31-4B8C-83A1-F6EECF244321}">
                <p14:modId xmlns:p14="http://schemas.microsoft.com/office/powerpoint/2010/main" val="2933569826"/>
              </p:ext>
            </p:extLst>
          </p:nvPr>
        </p:nvGraphicFramePr>
        <p:xfrm>
          <a:off x="6781800" y="2852936"/>
          <a:ext cx="838200" cy="338138"/>
        </p:xfrm>
        <a:graphic>
          <a:graphicData uri="http://schemas.openxmlformats.org/presentationml/2006/ole">
            <mc:AlternateContent xmlns:mc="http://schemas.openxmlformats.org/markup-compatibility/2006">
              <mc:Choice xmlns:v="urn:schemas-microsoft-com:vml" Requires="v">
                <p:oleObj spid="_x0000_s13359" name="Equation" r:id="rId6" imgW="494870" imgH="203024" progId="Equation.3">
                  <p:embed/>
                </p:oleObj>
              </mc:Choice>
              <mc:Fallback>
                <p:oleObj name="Equation" r:id="rId6" imgW="494870" imgH="203024" progId="Equation.3">
                  <p:embed/>
                  <p:pic>
                    <p:nvPicPr>
                      <p:cNvPr id="0" name="Picture 4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2852936"/>
                        <a:ext cx="838200" cy="338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9" name="Rectangle 39"/>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3076" name="Object 6"/>
          <p:cNvGraphicFramePr>
            <a:graphicFrameLocks noChangeAspect="1"/>
          </p:cNvGraphicFramePr>
          <p:nvPr>
            <p:extLst>
              <p:ext uri="{D42A27DB-BD31-4B8C-83A1-F6EECF244321}">
                <p14:modId xmlns:p14="http://schemas.microsoft.com/office/powerpoint/2010/main" val="987643821"/>
              </p:ext>
            </p:extLst>
          </p:nvPr>
        </p:nvGraphicFramePr>
        <p:xfrm>
          <a:off x="6781800" y="3573016"/>
          <a:ext cx="884238" cy="357188"/>
        </p:xfrm>
        <a:graphic>
          <a:graphicData uri="http://schemas.openxmlformats.org/presentationml/2006/ole">
            <mc:AlternateContent xmlns:mc="http://schemas.openxmlformats.org/markup-compatibility/2006">
              <mc:Choice xmlns:v="urn:schemas-microsoft-com:vml" Requires="v">
                <p:oleObj spid="_x0000_s13360" name="Equation" r:id="rId8" imgW="494870" imgH="203024" progId="Equation.3">
                  <p:embed/>
                </p:oleObj>
              </mc:Choice>
              <mc:Fallback>
                <p:oleObj name="Equation" r:id="rId8" imgW="494870" imgH="203024" progId="Equation.3">
                  <p:embed/>
                  <p:pic>
                    <p:nvPicPr>
                      <p:cNvPr id="0" name="Picture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1800" y="3573016"/>
                        <a:ext cx="884238" cy="357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90" name="Rectangle 40"/>
          <p:cNvSpPr>
            <a:spLocks noChangeArrowheads="1"/>
          </p:cNvSpPr>
          <p:nvPr/>
        </p:nvSpPr>
        <p:spPr bwMode="auto">
          <a:xfrm>
            <a:off x="0" y="200025"/>
            <a:ext cx="9906000" cy="0"/>
          </a:xfrm>
          <a:prstGeom prst="rect">
            <a:avLst/>
          </a:prstGeom>
          <a:noFill/>
          <a:ln w="9525">
            <a:noFill/>
            <a:miter lim="800000"/>
            <a:headEnd/>
            <a:tailEnd/>
          </a:ln>
        </p:spPr>
        <p:txBody>
          <a:bodyPr wrap="none" anchor="ctr">
            <a:spAutoFit/>
          </a:bodyPr>
          <a:lstStyle/>
          <a:p>
            <a:endParaRPr lang="en-GB"/>
          </a:p>
        </p:txBody>
      </p:sp>
      <p:sp>
        <p:nvSpPr>
          <p:cNvPr id="3" name="Rectangle 2"/>
          <p:cNvSpPr/>
          <p:nvPr/>
        </p:nvSpPr>
        <p:spPr>
          <a:xfrm>
            <a:off x="6381469" y="620688"/>
            <a:ext cx="2820003" cy="584775"/>
          </a:xfrm>
          <a:prstGeom prst="rect">
            <a:avLst/>
          </a:prstGeom>
        </p:spPr>
        <p:txBody>
          <a:bodyPr wrap="none">
            <a:spAutoFit/>
          </a:bodyPr>
          <a:lstStyle/>
          <a:p>
            <a:r>
              <a:rPr lang="ar-SA" sz="3200" b="1" u="sng" dirty="0">
                <a:solidFill>
                  <a:srgbClr val="FF0000"/>
                </a:solidFill>
                <a:effectLst>
                  <a:outerShdw blurRad="38100" dist="38100" dir="2700000" algn="tl">
                    <a:srgbClr val="000000">
                      <a:alpha val="43137"/>
                    </a:srgbClr>
                  </a:outerShdw>
                </a:effectLst>
              </a:rPr>
              <a:t>تحديد شكل التوزيع:</a:t>
            </a:r>
            <a:endParaRPr lang="en-GB" sz="3200" b="1" u="sng" dirty="0">
              <a:solidFill>
                <a:srgbClr val="FF0000"/>
              </a:solidFill>
              <a:effectLst>
                <a:outerShdw blurRad="38100" dist="38100" dir="2700000" algn="tl">
                  <a:srgbClr val="000000">
                    <a:alpha val="43137"/>
                  </a:srgbClr>
                </a:outerShdw>
              </a:effectLst>
            </a:endParaRPr>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312632174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1"/>
          <p:cNvSpPr>
            <a:spLocks noChangeArrowheads="1"/>
          </p:cNvSpPr>
          <p:nvPr/>
        </p:nvSpPr>
        <p:spPr bwMode="auto">
          <a:xfrm>
            <a:off x="941388" y="1484784"/>
            <a:ext cx="8420100" cy="2415998"/>
          </a:xfrm>
          <a:prstGeom prst="rect">
            <a:avLst/>
          </a:prstGeom>
          <a:noFill/>
          <a:ln w="9525" algn="ctr">
            <a:noFill/>
            <a:miter lim="800000"/>
            <a:headEnd/>
            <a:tailEnd/>
          </a:ln>
        </p:spPr>
        <p:txBody>
          <a:bodyPr rIns="98394" bIns="152352" anchor="ctr">
            <a:spAutoFit/>
          </a:bodyPr>
          <a:lstStyle/>
          <a:p>
            <a:pPr algn="r" rtl="1"/>
            <a:r>
              <a:rPr lang="ar-SA" sz="2400" dirty="0" smtClean="0"/>
              <a:t>عند </a:t>
            </a:r>
            <a:r>
              <a:rPr lang="ar-SA" sz="2400" dirty="0"/>
              <a:t>رمى عملة متوازنة مرتين فإن النواتج الممكنة </a:t>
            </a:r>
            <a:r>
              <a:rPr lang="ar-SA" sz="2400" dirty="0" smtClean="0"/>
              <a:t>هي  </a:t>
            </a:r>
            <a:r>
              <a:rPr lang="en-US" sz="2400" b="1" dirty="0"/>
              <a:t>TT,TH,HT,HH </a:t>
            </a:r>
            <a:r>
              <a:rPr lang="ar-EG" sz="2400" dirty="0" smtClean="0"/>
              <a:t>وعلى ذلك فإن </a:t>
            </a:r>
            <a:r>
              <a:rPr lang="ar-SA" sz="2400" dirty="0" smtClean="0"/>
              <a:t> </a:t>
            </a:r>
            <a:r>
              <a:rPr lang="ar-SA" sz="2400" dirty="0"/>
              <a:t>:</a:t>
            </a:r>
            <a:endParaRPr lang="en-US" sz="2400" dirty="0"/>
          </a:p>
          <a:p>
            <a:pPr algn="r" rtl="1"/>
            <a:endParaRPr lang="ar-SA" sz="2400" dirty="0"/>
          </a:p>
          <a:p>
            <a:pPr algn="r" rtl="1"/>
            <a:endParaRPr lang="ar-SA" sz="2400" dirty="0"/>
          </a:p>
          <a:p>
            <a:pPr algn="r" rtl="1"/>
            <a:r>
              <a:rPr lang="ar-SA" sz="2400" dirty="0" smtClean="0"/>
              <a:t>وهكذا </a:t>
            </a:r>
            <a:r>
              <a:rPr lang="ar-SA" sz="2400" dirty="0"/>
              <a:t>فإن عدد الصور متغير </a:t>
            </a:r>
            <a:r>
              <a:rPr lang="ar-SA" sz="2400" dirty="0" smtClean="0"/>
              <a:t>عشوائي </a:t>
            </a:r>
            <a:r>
              <a:rPr lang="ar-SA" sz="2400" dirty="0"/>
              <a:t>منفصل ، وتمثل مجموعة كل النواتج الممكنة مع احتمالاتها المناظرة توزيعاً  احتمالياً منفصلا، أنظر الجدول التالي:</a:t>
            </a:r>
          </a:p>
        </p:txBody>
      </p:sp>
      <p:sp>
        <p:nvSpPr>
          <p:cNvPr id="410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1"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410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3"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4104"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5"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410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098" name="Object 5"/>
          <p:cNvGraphicFramePr>
            <a:graphicFrameLocks noChangeAspect="1"/>
          </p:cNvGraphicFramePr>
          <p:nvPr>
            <p:extLst>
              <p:ext uri="{D42A27DB-BD31-4B8C-83A1-F6EECF244321}">
                <p14:modId xmlns:p14="http://schemas.microsoft.com/office/powerpoint/2010/main" val="2174307093"/>
              </p:ext>
            </p:extLst>
          </p:nvPr>
        </p:nvGraphicFramePr>
        <p:xfrm>
          <a:off x="2360712" y="2099320"/>
          <a:ext cx="5530850" cy="609600"/>
        </p:xfrm>
        <a:graphic>
          <a:graphicData uri="http://schemas.openxmlformats.org/presentationml/2006/ole">
            <mc:AlternateContent xmlns:mc="http://schemas.openxmlformats.org/markup-compatibility/2006">
              <mc:Choice xmlns:v="urn:schemas-microsoft-com:vml" Requires="v">
                <p:oleObj spid="_x0000_s14353" name="Equation" r:id="rId4" imgW="3898900" imgH="393700" progId="Equation.3">
                  <p:embed/>
                </p:oleObj>
              </mc:Choice>
              <mc:Fallback>
                <p:oleObj name="Equation" r:id="rId4" imgW="3898900" imgH="393700" progId="Equation.3">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0712" y="2099320"/>
                        <a:ext cx="553085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7" name="Rectangle 7"/>
          <p:cNvSpPr>
            <a:spLocks noChangeArrowheads="1"/>
          </p:cNvSpPr>
          <p:nvPr/>
        </p:nvSpPr>
        <p:spPr bwMode="auto">
          <a:xfrm>
            <a:off x="0" y="206375"/>
            <a:ext cx="184150" cy="368300"/>
          </a:xfrm>
          <a:prstGeom prst="rect">
            <a:avLst/>
          </a:prstGeom>
          <a:noFill/>
          <a:ln w="9525" algn="ctr">
            <a:noFill/>
            <a:miter lim="800000"/>
            <a:headEnd/>
            <a:tailEnd/>
          </a:ln>
        </p:spPr>
        <p:txBody>
          <a:bodyPr wrap="none" anchor="ctr">
            <a:spAutoFit/>
          </a:bodyPr>
          <a:lstStyle/>
          <a:p>
            <a:endParaRPr lang="ar-SA"/>
          </a:p>
        </p:txBody>
      </p:sp>
      <p:sp>
        <p:nvSpPr>
          <p:cNvPr id="13" name="Rectangle 12"/>
          <p:cNvSpPr/>
          <p:nvPr/>
        </p:nvSpPr>
        <p:spPr>
          <a:xfrm>
            <a:off x="7968569" y="560874"/>
            <a:ext cx="1160895" cy="707886"/>
          </a:xfrm>
          <a:prstGeom prst="rect">
            <a:avLst/>
          </a:prstGeom>
        </p:spPr>
        <p:txBody>
          <a:bodyPr wrap="none">
            <a:spAutoFit/>
          </a:bodyPr>
          <a:lstStyle/>
          <a:p>
            <a:r>
              <a:rPr lang="ar-SA" sz="4000" b="1" u="sng" dirty="0">
                <a:solidFill>
                  <a:srgbClr val="FF0000"/>
                </a:solidFill>
                <a:effectLst>
                  <a:outerShdw blurRad="38100" dist="38100" dir="2700000" algn="tl">
                    <a:srgbClr val="000000">
                      <a:alpha val="43137"/>
                    </a:srgbClr>
                  </a:outerShdw>
                </a:effectLst>
              </a:rPr>
              <a:t>مثـال:</a:t>
            </a:r>
            <a:endParaRPr lang="en-GB" sz="4000" u="sng" dirty="0">
              <a:solidFill>
                <a:srgbClr val="FF0000"/>
              </a:solidFill>
              <a:effectLst>
                <a:outerShdw blurRad="38100" dist="38100" dir="2700000" algn="tl">
                  <a:srgbClr val="000000">
                    <a:alpha val="43137"/>
                  </a:srgbClr>
                </a:outerShdw>
              </a:effectLst>
            </a:endParaRPr>
          </a:p>
        </p:txBody>
      </p:sp>
      <p:graphicFrame>
        <p:nvGraphicFramePr>
          <p:cNvPr id="14" name="Table 13"/>
          <p:cNvGraphicFramePr>
            <a:graphicFrameLocks noGrp="1"/>
          </p:cNvGraphicFramePr>
          <p:nvPr>
            <p:extLst>
              <p:ext uri="{D42A27DB-BD31-4B8C-83A1-F6EECF244321}">
                <p14:modId xmlns:p14="http://schemas.microsoft.com/office/powerpoint/2010/main" val="142606714"/>
              </p:ext>
            </p:extLst>
          </p:nvPr>
        </p:nvGraphicFramePr>
        <p:xfrm>
          <a:off x="1905001" y="3819872"/>
          <a:ext cx="6603999" cy="2057400"/>
        </p:xfrm>
        <a:graphic>
          <a:graphicData uri="http://schemas.openxmlformats.org/drawingml/2006/table">
            <a:tbl>
              <a:tblPr rtl="1" firstRow="1" bandRow="1">
                <a:tableStyleId>{5C22544A-7EE6-4342-B048-85BDC9FD1C3A}</a:tableStyleId>
              </a:tblPr>
              <a:tblGrid>
                <a:gridCol w="2201333"/>
                <a:gridCol w="2201333"/>
                <a:gridCol w="2201333"/>
              </a:tblGrid>
              <a:tr h="514350">
                <a:tc>
                  <a:txBody>
                    <a:bodyPr/>
                    <a:lstStyle/>
                    <a:p>
                      <a:pPr algn="ctr" rtl="1"/>
                      <a:r>
                        <a:rPr lang="ar-SA" sz="2400" dirty="0" smtClean="0"/>
                        <a:t>عدد الصور</a:t>
                      </a:r>
                      <a:endParaRPr lang="ar-SA" sz="2400" dirty="0"/>
                    </a:p>
                  </a:txBody>
                  <a:tcPr marL="99060" marR="99060" marT="45700" marB="45700"/>
                </a:tc>
                <a:tc>
                  <a:txBody>
                    <a:bodyPr/>
                    <a:lstStyle/>
                    <a:p>
                      <a:pPr algn="ctr" rtl="1"/>
                      <a:r>
                        <a:rPr lang="ar-SA" sz="2400" dirty="0" smtClean="0"/>
                        <a:t>إمكانية</a:t>
                      </a:r>
                      <a:r>
                        <a:rPr lang="ar-SA" sz="2400" baseline="0" dirty="0" smtClean="0"/>
                        <a:t> </a:t>
                      </a:r>
                      <a:r>
                        <a:rPr lang="ar-SA" sz="2400" dirty="0" smtClean="0"/>
                        <a:t>حدوثها</a:t>
                      </a:r>
                      <a:endParaRPr lang="ar-SA" sz="2400" dirty="0"/>
                    </a:p>
                  </a:txBody>
                  <a:tcPr marL="99060" marR="99060" marT="45700" marB="45700"/>
                </a:tc>
                <a:tc>
                  <a:txBody>
                    <a:bodyPr/>
                    <a:lstStyle/>
                    <a:p>
                      <a:pPr algn="ctr" rtl="1"/>
                      <a:r>
                        <a:rPr lang="ar-SA" sz="2400" dirty="0" smtClean="0"/>
                        <a:t>الاحتمال</a:t>
                      </a:r>
                      <a:endParaRPr lang="ar-SA" sz="2400" dirty="0"/>
                    </a:p>
                  </a:txBody>
                  <a:tcPr marL="99060" marR="99060" marT="45700" marB="45700"/>
                </a:tc>
              </a:tr>
              <a:tr h="514350">
                <a:tc>
                  <a:txBody>
                    <a:bodyPr/>
                    <a:lstStyle/>
                    <a:p>
                      <a:pPr algn="ctr" rtl="1"/>
                      <a:r>
                        <a:rPr lang="en-US" sz="2400" dirty="0" smtClean="0"/>
                        <a:t>0</a:t>
                      </a:r>
                      <a:endParaRPr lang="ar-SA" sz="2400" dirty="0"/>
                    </a:p>
                  </a:txBody>
                  <a:tcPr marL="99060" marR="99060" marT="45700" marB="45700"/>
                </a:tc>
                <a:tc>
                  <a:txBody>
                    <a:bodyPr/>
                    <a:lstStyle/>
                    <a:p>
                      <a:pPr algn="ctr" rtl="1"/>
                      <a:r>
                        <a:rPr lang="en-US" sz="2400" dirty="0" smtClean="0"/>
                        <a:t>TT</a:t>
                      </a:r>
                      <a:endParaRPr lang="ar-SA" sz="2400" dirty="0"/>
                    </a:p>
                  </a:txBody>
                  <a:tcPr marL="99060" marR="99060" marT="45700" marB="45700"/>
                </a:tc>
                <a:tc>
                  <a:txBody>
                    <a:bodyPr/>
                    <a:lstStyle/>
                    <a:p>
                      <a:pPr algn="ctr" rtl="1"/>
                      <a:r>
                        <a:rPr lang="en-US" sz="2400" dirty="0" smtClean="0"/>
                        <a:t>0.25</a:t>
                      </a:r>
                      <a:endParaRPr lang="ar-SA" sz="2400" dirty="0"/>
                    </a:p>
                  </a:txBody>
                  <a:tcPr marL="99060" marR="99060" marT="45700" marB="45700"/>
                </a:tc>
              </a:tr>
              <a:tr h="514350">
                <a:tc>
                  <a:txBody>
                    <a:bodyPr/>
                    <a:lstStyle/>
                    <a:p>
                      <a:pPr algn="ctr" rtl="1"/>
                      <a:r>
                        <a:rPr lang="en-US" sz="2400" dirty="0" smtClean="0"/>
                        <a:t>1</a:t>
                      </a:r>
                      <a:endParaRPr lang="ar-SA" sz="2400" dirty="0"/>
                    </a:p>
                  </a:txBody>
                  <a:tcPr marL="99060" marR="99060" marT="45700" marB="45700"/>
                </a:tc>
                <a:tc>
                  <a:txBody>
                    <a:bodyPr/>
                    <a:lstStyle/>
                    <a:p>
                      <a:pPr algn="ctr" rtl="1"/>
                      <a:r>
                        <a:rPr lang="en-US" sz="2400" dirty="0" smtClean="0"/>
                        <a:t>TH, HT</a:t>
                      </a:r>
                      <a:endParaRPr lang="ar-SA" sz="2400" dirty="0"/>
                    </a:p>
                  </a:txBody>
                  <a:tcPr marL="99060" marR="99060" marT="45700" marB="45700"/>
                </a:tc>
                <a:tc>
                  <a:txBody>
                    <a:bodyPr/>
                    <a:lstStyle/>
                    <a:p>
                      <a:pPr algn="ctr" rtl="1"/>
                      <a:r>
                        <a:rPr lang="en-US" sz="2400" dirty="0" smtClean="0"/>
                        <a:t>0.50</a:t>
                      </a:r>
                      <a:endParaRPr lang="ar-SA" sz="2400" dirty="0"/>
                    </a:p>
                  </a:txBody>
                  <a:tcPr marL="99060" marR="99060" marT="45700" marB="45700"/>
                </a:tc>
              </a:tr>
              <a:tr h="514350">
                <a:tc>
                  <a:txBody>
                    <a:bodyPr/>
                    <a:lstStyle/>
                    <a:p>
                      <a:pPr algn="ctr" rtl="1"/>
                      <a:r>
                        <a:rPr lang="en-US" sz="2400" dirty="0" smtClean="0"/>
                        <a:t>2</a:t>
                      </a:r>
                      <a:endParaRPr lang="ar-SA" sz="2400" dirty="0"/>
                    </a:p>
                  </a:txBody>
                  <a:tcPr marL="99060" marR="99060" marT="45700" marB="45700"/>
                </a:tc>
                <a:tc>
                  <a:txBody>
                    <a:bodyPr/>
                    <a:lstStyle/>
                    <a:p>
                      <a:pPr algn="ctr" rtl="1"/>
                      <a:r>
                        <a:rPr lang="en-US" sz="2400" dirty="0" smtClean="0"/>
                        <a:t>HH</a:t>
                      </a:r>
                      <a:endParaRPr lang="ar-SA" sz="2400" dirty="0"/>
                    </a:p>
                  </a:txBody>
                  <a:tcPr marL="99060" marR="99060" marT="45700" marB="45700"/>
                </a:tc>
                <a:tc>
                  <a:txBody>
                    <a:bodyPr/>
                    <a:lstStyle/>
                    <a:p>
                      <a:pPr algn="ctr" rtl="1"/>
                      <a:r>
                        <a:rPr lang="en-US" sz="2400" dirty="0" smtClean="0"/>
                        <a:t>0.25</a:t>
                      </a:r>
                      <a:endParaRPr lang="ar-SA" sz="2400" dirty="0"/>
                    </a:p>
                  </a:txBody>
                  <a:tcPr marL="99060" marR="99060" marT="45700" marB="45700"/>
                </a:tc>
              </a:tr>
            </a:tbl>
          </a:graphicData>
        </a:graphic>
      </p:graphicFrame>
      <p:sp>
        <p:nvSpPr>
          <p:cNvPr id="15" name="Slide Number Placeholder 14"/>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350922038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67" name="Rectangle 5"/>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sp>
        <p:nvSpPr>
          <p:cNvPr id="3686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69" name="Rectangle 8"/>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36870"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1" name="Rectangle 11"/>
          <p:cNvSpPr>
            <a:spLocks noChangeArrowheads="1"/>
          </p:cNvSpPr>
          <p:nvPr/>
        </p:nvSpPr>
        <p:spPr bwMode="auto">
          <a:xfrm>
            <a:off x="0" y="73025"/>
            <a:ext cx="184150" cy="368300"/>
          </a:xfrm>
          <a:prstGeom prst="rect">
            <a:avLst/>
          </a:prstGeom>
          <a:noFill/>
          <a:ln w="9525" algn="ctr">
            <a:noFill/>
            <a:miter lim="800000"/>
            <a:headEnd/>
            <a:tailEnd/>
          </a:ln>
        </p:spPr>
        <p:txBody>
          <a:bodyPr wrap="none" anchor="ctr">
            <a:spAutoFit/>
          </a:bodyPr>
          <a:lstStyle/>
          <a:p>
            <a:endParaRPr lang="ar-SA"/>
          </a:p>
        </p:txBody>
      </p:sp>
      <p:sp>
        <p:nvSpPr>
          <p:cNvPr id="3687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3" name="Rectangle 7"/>
          <p:cNvSpPr>
            <a:spLocks noChangeArrowheads="1"/>
          </p:cNvSpPr>
          <p:nvPr/>
        </p:nvSpPr>
        <p:spPr bwMode="auto">
          <a:xfrm>
            <a:off x="0" y="206375"/>
            <a:ext cx="184150" cy="368300"/>
          </a:xfrm>
          <a:prstGeom prst="rect">
            <a:avLst/>
          </a:prstGeom>
          <a:noFill/>
          <a:ln w="9525" algn="ctr">
            <a:noFill/>
            <a:miter lim="800000"/>
            <a:headEnd/>
            <a:tailEnd/>
          </a:ln>
        </p:spPr>
        <p:txBody>
          <a:bodyPr wrap="none" anchor="ctr">
            <a:spAutoFit/>
          </a:bodyPr>
          <a:lstStyle/>
          <a:p>
            <a:endParaRPr lang="ar-SA"/>
          </a:p>
        </p:txBody>
      </p:sp>
      <p:sp>
        <p:nvSpPr>
          <p:cNvPr id="3687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5" name="Rectangle 6"/>
          <p:cNvSpPr>
            <a:spLocks noChangeArrowheads="1"/>
          </p:cNvSpPr>
          <p:nvPr/>
        </p:nvSpPr>
        <p:spPr bwMode="auto">
          <a:xfrm>
            <a:off x="0" y="244475"/>
            <a:ext cx="184150" cy="368300"/>
          </a:xfrm>
          <a:prstGeom prst="rect">
            <a:avLst/>
          </a:prstGeom>
          <a:noFill/>
          <a:ln w="9525" algn="ctr">
            <a:noFill/>
            <a:miter lim="800000"/>
            <a:headEnd/>
            <a:tailEnd/>
          </a:ln>
        </p:spPr>
        <p:txBody>
          <a:bodyPr wrap="none" anchor="ctr">
            <a:spAutoFit/>
          </a:bodyPr>
          <a:lstStyle/>
          <a:p>
            <a:endParaRPr lang="ar-SA"/>
          </a:p>
        </p:txBody>
      </p:sp>
      <p:pic>
        <p:nvPicPr>
          <p:cNvPr id="36876" name="Picture 17" descr="ذب الحدين.JPG"/>
          <p:cNvPicPr>
            <a:picLocks noChangeAspect="1"/>
          </p:cNvPicPr>
          <p:nvPr/>
        </p:nvPicPr>
        <p:blipFill>
          <a:blip r:embed="rId3"/>
          <a:srcRect/>
          <a:stretch>
            <a:fillRect/>
          </a:stretch>
        </p:blipFill>
        <p:spPr bwMode="auto">
          <a:xfrm>
            <a:off x="2146300" y="2895600"/>
            <a:ext cx="6057900" cy="2638425"/>
          </a:xfrm>
          <a:prstGeom prst="rect">
            <a:avLst/>
          </a:prstGeom>
          <a:noFill/>
          <a:ln w="9525">
            <a:noFill/>
            <a:miter lim="800000"/>
            <a:headEnd/>
            <a:tailEnd/>
          </a:ln>
        </p:spPr>
      </p:pic>
      <p:sp>
        <p:nvSpPr>
          <p:cNvPr id="36877" name="TextBox 18"/>
          <p:cNvSpPr txBox="1">
            <a:spLocks noChangeArrowheads="1"/>
          </p:cNvSpPr>
          <p:nvPr/>
        </p:nvSpPr>
        <p:spPr bwMode="auto">
          <a:xfrm>
            <a:off x="4495800" y="1703388"/>
            <a:ext cx="4706938" cy="461962"/>
          </a:xfrm>
          <a:prstGeom prst="rect">
            <a:avLst/>
          </a:prstGeom>
          <a:noFill/>
          <a:ln w="9525">
            <a:noFill/>
            <a:miter lim="800000"/>
            <a:headEnd/>
            <a:tailEnd/>
          </a:ln>
        </p:spPr>
        <p:txBody>
          <a:bodyPr wrap="none">
            <a:spAutoFit/>
          </a:bodyPr>
          <a:lstStyle/>
          <a:p>
            <a:r>
              <a:rPr lang="ar-SA" sz="2400" b="1">
                <a:solidFill>
                  <a:srgbClr val="FF0000"/>
                </a:solidFill>
              </a:rPr>
              <a:t>ويمكن كذلك تمثيل ذلك من خلال الرسم التالي:</a:t>
            </a:r>
          </a:p>
        </p:txBody>
      </p:sp>
      <p:sp>
        <p:nvSpPr>
          <p:cNvPr id="15" name="Slide Number Placeholder 1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377811406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effectLst>
                  <a:outerShdw blurRad="38100" dist="38100" dir="2700000" algn="tl">
                    <a:srgbClr val="000000">
                      <a:alpha val="43137"/>
                    </a:srgbClr>
                  </a:outerShdw>
                </a:effectLst>
              </a:rPr>
              <a:t>مثال :-</a:t>
            </a:r>
            <a:endParaRPr lang="ar-EG" b="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just" rtl="1"/>
            <a:r>
              <a:rPr lang="ar-EG" u="sng" dirty="0" smtClean="0"/>
              <a:t>إذا كان إحتمال نجاح الطالب في مقرر التحليل الإحصائي 80% تم إختيار 4 طلاب المطلوب :-</a:t>
            </a:r>
          </a:p>
          <a:p>
            <a:pPr marL="514350" indent="-514350" algn="just" rtl="1">
              <a:buFont typeface="+mj-lt"/>
              <a:buAutoNum type="arabicPeriod"/>
            </a:pPr>
            <a:r>
              <a:rPr lang="ar-EG" dirty="0" smtClean="0"/>
              <a:t>كون جدول توزيع ثنائي الحدين .</a:t>
            </a:r>
          </a:p>
          <a:p>
            <a:pPr marL="514350" indent="-514350" algn="just" rtl="1">
              <a:buFont typeface="+mj-lt"/>
              <a:buAutoNum type="arabicPeriod"/>
            </a:pPr>
            <a:r>
              <a:rPr lang="ar-EG" dirty="0" smtClean="0"/>
              <a:t>أوجد إحتمال نجاح 3 طلاب .</a:t>
            </a:r>
          </a:p>
          <a:p>
            <a:pPr marL="514350" indent="-514350" algn="just" rtl="1">
              <a:buFont typeface="+mj-lt"/>
              <a:buAutoNum type="arabicPeriod"/>
            </a:pPr>
            <a:r>
              <a:rPr lang="ar-EG" dirty="0" smtClean="0"/>
              <a:t>أوجد إحتمال رسوب 3 طلاب .</a:t>
            </a:r>
          </a:p>
          <a:p>
            <a:pPr marL="514350" indent="-514350" algn="just" rtl="1">
              <a:buFont typeface="+mj-lt"/>
              <a:buAutoNum type="arabicPeriod"/>
            </a:pPr>
            <a:r>
              <a:rPr lang="ar-EG" dirty="0" smtClean="0"/>
              <a:t>أوجد إحتمال نجاح طالبين على الأقل .</a:t>
            </a:r>
          </a:p>
          <a:p>
            <a:pPr marL="514350" indent="-514350" algn="just" rtl="1">
              <a:buFont typeface="+mj-lt"/>
              <a:buAutoNum type="arabicPeriod"/>
            </a:pPr>
            <a:r>
              <a:rPr lang="ar-EG" dirty="0" smtClean="0"/>
              <a:t>القيمة المتوقعة (الوسط الحسابي ) .</a:t>
            </a:r>
          </a:p>
          <a:p>
            <a:pPr marL="514350" indent="-514350" algn="just" rtl="1">
              <a:buFont typeface="+mj-lt"/>
              <a:buAutoNum type="arabicPeriod"/>
            </a:pPr>
            <a:r>
              <a:rPr lang="ar-EG" dirty="0" smtClean="0"/>
              <a:t>الانحراف المعياري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a:t>
            </a:r>
            <a:endParaRPr lang="ar-EG" dirty="0"/>
          </a:p>
        </p:txBody>
      </p:sp>
      <p:sp>
        <p:nvSpPr>
          <p:cNvPr id="3" name="Content Placeholder 2"/>
          <p:cNvSpPr>
            <a:spLocks noGrp="1"/>
          </p:cNvSpPr>
          <p:nvPr>
            <p:ph idx="1"/>
          </p:nvPr>
        </p:nvSpPr>
        <p:spPr/>
        <p:txBody>
          <a:bodyPr/>
          <a:lstStyle/>
          <a:p>
            <a:pPr algn="l"/>
            <a:r>
              <a:rPr lang="en-US" dirty="0" smtClean="0"/>
              <a:t>P = 0.80   ,  (1-P= 0.20 )  ,  n=4 </a:t>
            </a:r>
          </a:p>
          <a:p>
            <a:pPr algn="r" rtl="1"/>
            <a:r>
              <a:rPr lang="ar-EG" b="1" u="sng" dirty="0" smtClean="0"/>
              <a:t>1- جدول توزيع ثنائي الحدين :-</a:t>
            </a:r>
            <a:endParaRPr lang="en-US" b="1" u="sng" dirty="0" smtClean="0"/>
          </a:p>
          <a:p>
            <a:pPr algn="l"/>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graphicFrame>
        <p:nvGraphicFramePr>
          <p:cNvPr id="5" name="Table 4"/>
          <p:cNvGraphicFramePr>
            <a:graphicFrameLocks noGrp="1"/>
          </p:cNvGraphicFramePr>
          <p:nvPr/>
        </p:nvGraphicFramePr>
        <p:xfrm>
          <a:off x="1023912" y="3017854"/>
          <a:ext cx="7786740" cy="2768600"/>
        </p:xfrm>
        <a:graphic>
          <a:graphicData uri="http://schemas.openxmlformats.org/drawingml/2006/table">
            <a:tbl>
              <a:tblPr rtl="1" firstRow="1" bandRow="1">
                <a:tableStyleId>{5C22544A-7EE6-4342-B048-85BDC9FD1C3A}</a:tableStyleId>
              </a:tblPr>
              <a:tblGrid>
                <a:gridCol w="1946685"/>
                <a:gridCol w="3736199"/>
                <a:gridCol w="1009288"/>
                <a:gridCol w="1094568"/>
              </a:tblGrid>
              <a:tr h="370840">
                <a:tc>
                  <a:txBody>
                    <a:bodyPr/>
                    <a:lstStyle/>
                    <a:p>
                      <a:pPr algn="ctr" rtl="0"/>
                      <a:r>
                        <a:rPr lang="ar-EG" dirty="0" smtClean="0"/>
                        <a:t>الناتج</a:t>
                      </a:r>
                      <a:endParaRPr lang="ar-EG" dirty="0"/>
                    </a:p>
                  </a:txBody>
                  <a:tcPr/>
                </a:tc>
                <a:tc>
                  <a:txBody>
                    <a:bodyPr/>
                    <a:lstStyle/>
                    <a:p>
                      <a:pPr algn="ctr" rtl="0"/>
                      <a:r>
                        <a:rPr lang="ar-EG" dirty="0" smtClean="0"/>
                        <a:t>الاحتمال </a:t>
                      </a:r>
                      <a:endParaRPr lang="ar-EG" dirty="0"/>
                    </a:p>
                  </a:txBody>
                  <a:tcPr/>
                </a:tc>
                <a:tc>
                  <a:txBody>
                    <a:bodyPr/>
                    <a:lstStyle/>
                    <a:p>
                      <a:pPr algn="ctr" rtl="0"/>
                      <a:r>
                        <a:rPr lang="ar-EG" dirty="0" smtClean="0"/>
                        <a:t>عدد الطلاب الراسبين</a:t>
                      </a:r>
                      <a:endParaRPr lang="ar-EG" dirty="0"/>
                    </a:p>
                  </a:txBody>
                  <a:tcPr/>
                </a:tc>
                <a:tc>
                  <a:txBody>
                    <a:bodyPr/>
                    <a:lstStyle/>
                    <a:p>
                      <a:pPr algn="ctr" rtl="0"/>
                      <a:r>
                        <a:rPr lang="ar-EG" dirty="0" smtClean="0"/>
                        <a:t>عدد الطلاب الناجحين</a:t>
                      </a:r>
                      <a:endParaRPr lang="ar-EG" dirty="0"/>
                    </a:p>
                  </a:txBody>
                  <a:tcPr/>
                </a:tc>
              </a:tr>
              <a:tr h="370840">
                <a:tc>
                  <a:txBody>
                    <a:bodyPr/>
                    <a:lstStyle/>
                    <a:p>
                      <a:pPr algn="ctr" rtl="0"/>
                      <a:r>
                        <a:rPr lang="en-US" dirty="0" smtClean="0"/>
                        <a:t>0.0016</a:t>
                      </a:r>
                      <a:endParaRPr lang="ar-EG"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4C0</a:t>
                      </a:r>
                      <a:r>
                        <a:rPr lang="en-US" baseline="0" dirty="0" smtClean="0"/>
                        <a:t> ×  (0.80)</a:t>
                      </a:r>
                      <a:r>
                        <a:rPr lang="en-US" baseline="30000" dirty="0" smtClean="0"/>
                        <a:t>0</a:t>
                      </a:r>
                      <a:r>
                        <a:rPr lang="en-US" baseline="0" dirty="0" smtClean="0"/>
                        <a:t>  ×  (0.20)</a:t>
                      </a:r>
                      <a:r>
                        <a:rPr lang="en-US" baseline="30000" dirty="0" smtClean="0"/>
                        <a:t>4</a:t>
                      </a:r>
                      <a:r>
                        <a:rPr lang="en-US" baseline="0" dirty="0" smtClean="0"/>
                        <a:t>  </a:t>
                      </a:r>
                      <a:endParaRPr lang="ar-EG" dirty="0"/>
                    </a:p>
                  </a:txBody>
                  <a:tcPr/>
                </a:tc>
                <a:tc>
                  <a:txBody>
                    <a:bodyPr/>
                    <a:lstStyle/>
                    <a:p>
                      <a:pPr algn="ctr" rtl="0"/>
                      <a:r>
                        <a:rPr lang="en-US" dirty="0" smtClean="0"/>
                        <a:t>4</a:t>
                      </a:r>
                      <a:endParaRPr lang="ar-EG" dirty="0"/>
                    </a:p>
                  </a:txBody>
                  <a:tcPr/>
                </a:tc>
                <a:tc>
                  <a:txBody>
                    <a:bodyPr/>
                    <a:lstStyle/>
                    <a:p>
                      <a:pPr algn="ctr" rtl="0"/>
                      <a:r>
                        <a:rPr lang="en-US" dirty="0" smtClean="0"/>
                        <a:t>0</a:t>
                      </a:r>
                      <a:endParaRPr lang="ar-EG" dirty="0"/>
                    </a:p>
                  </a:txBody>
                  <a:tcPr/>
                </a:tc>
              </a:tr>
              <a:tr h="370840">
                <a:tc>
                  <a:txBody>
                    <a:bodyPr/>
                    <a:lstStyle/>
                    <a:p>
                      <a:pPr algn="ctr" rtl="0"/>
                      <a:r>
                        <a:rPr lang="en-US" dirty="0" smtClean="0"/>
                        <a:t>0.0256</a:t>
                      </a:r>
                      <a:endParaRPr lang="ar-EG"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4C1</a:t>
                      </a:r>
                      <a:r>
                        <a:rPr lang="en-US" baseline="0" dirty="0" smtClean="0"/>
                        <a:t> ×  (0.80)</a:t>
                      </a:r>
                      <a:r>
                        <a:rPr lang="en-US" baseline="30000" dirty="0" smtClean="0"/>
                        <a:t>1</a:t>
                      </a:r>
                      <a:r>
                        <a:rPr lang="en-US" baseline="0" dirty="0" smtClean="0"/>
                        <a:t>  ×  (0.20)</a:t>
                      </a:r>
                      <a:r>
                        <a:rPr lang="en-US" baseline="30000" dirty="0" smtClean="0"/>
                        <a:t>3</a:t>
                      </a:r>
                      <a:r>
                        <a:rPr lang="en-US" baseline="0" dirty="0" smtClean="0"/>
                        <a:t>  </a:t>
                      </a:r>
                      <a:endParaRPr lang="ar-EG" dirty="0"/>
                    </a:p>
                  </a:txBody>
                  <a:tcPr/>
                </a:tc>
                <a:tc>
                  <a:txBody>
                    <a:bodyPr/>
                    <a:lstStyle/>
                    <a:p>
                      <a:pPr algn="ctr" rtl="0"/>
                      <a:r>
                        <a:rPr lang="en-US" dirty="0" smtClean="0"/>
                        <a:t>3</a:t>
                      </a:r>
                      <a:endParaRPr lang="ar-EG" dirty="0"/>
                    </a:p>
                  </a:txBody>
                  <a:tcPr/>
                </a:tc>
                <a:tc>
                  <a:txBody>
                    <a:bodyPr/>
                    <a:lstStyle/>
                    <a:p>
                      <a:pPr algn="ctr" rtl="0"/>
                      <a:r>
                        <a:rPr lang="en-US" dirty="0" smtClean="0"/>
                        <a:t>1</a:t>
                      </a:r>
                      <a:endParaRPr lang="ar-EG" dirty="0"/>
                    </a:p>
                  </a:txBody>
                  <a:tcPr/>
                </a:tc>
              </a:tr>
              <a:tr h="370840">
                <a:tc>
                  <a:txBody>
                    <a:bodyPr/>
                    <a:lstStyle/>
                    <a:p>
                      <a:pPr algn="ctr" rtl="0"/>
                      <a:r>
                        <a:rPr lang="en-US" dirty="0" smtClean="0"/>
                        <a:t>0.1536</a:t>
                      </a:r>
                      <a:endParaRPr lang="ar-EG"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4C2</a:t>
                      </a:r>
                      <a:r>
                        <a:rPr lang="en-US" baseline="0" dirty="0" smtClean="0"/>
                        <a:t> ×  (0.80)</a:t>
                      </a:r>
                      <a:r>
                        <a:rPr lang="en-US" baseline="30000" dirty="0" smtClean="0"/>
                        <a:t>2</a:t>
                      </a:r>
                      <a:r>
                        <a:rPr lang="en-US" baseline="0" dirty="0" smtClean="0"/>
                        <a:t>  ×  (0.20)</a:t>
                      </a:r>
                      <a:r>
                        <a:rPr lang="en-US" baseline="30000" dirty="0" smtClean="0"/>
                        <a:t>2</a:t>
                      </a:r>
                      <a:r>
                        <a:rPr lang="en-US" baseline="0" dirty="0" smtClean="0"/>
                        <a:t>  </a:t>
                      </a:r>
                      <a:endParaRPr lang="ar-EG" dirty="0"/>
                    </a:p>
                  </a:txBody>
                  <a:tcPr/>
                </a:tc>
                <a:tc>
                  <a:txBody>
                    <a:bodyPr/>
                    <a:lstStyle/>
                    <a:p>
                      <a:pPr algn="ctr" rtl="0"/>
                      <a:r>
                        <a:rPr lang="en-US" dirty="0" smtClean="0"/>
                        <a:t>2</a:t>
                      </a:r>
                      <a:endParaRPr lang="ar-EG" dirty="0"/>
                    </a:p>
                  </a:txBody>
                  <a:tcPr/>
                </a:tc>
                <a:tc>
                  <a:txBody>
                    <a:bodyPr/>
                    <a:lstStyle/>
                    <a:p>
                      <a:pPr algn="ctr" rtl="0"/>
                      <a:r>
                        <a:rPr lang="en-US" dirty="0" smtClean="0"/>
                        <a:t>2</a:t>
                      </a:r>
                      <a:endParaRPr lang="ar-EG" dirty="0"/>
                    </a:p>
                  </a:txBody>
                  <a:tcPr/>
                </a:tc>
              </a:tr>
              <a:tr h="370840">
                <a:tc>
                  <a:txBody>
                    <a:bodyPr/>
                    <a:lstStyle/>
                    <a:p>
                      <a:pPr algn="ctr" rtl="0"/>
                      <a:r>
                        <a:rPr lang="en-US" dirty="0" smtClean="0"/>
                        <a:t>0.4096</a:t>
                      </a:r>
                      <a:endParaRPr lang="ar-EG"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4C3</a:t>
                      </a:r>
                      <a:r>
                        <a:rPr lang="en-US" baseline="0" dirty="0" smtClean="0"/>
                        <a:t> ×  (0.80)</a:t>
                      </a:r>
                      <a:r>
                        <a:rPr lang="en-US" baseline="30000" dirty="0" smtClean="0"/>
                        <a:t>3</a:t>
                      </a:r>
                      <a:r>
                        <a:rPr lang="en-US" baseline="0" dirty="0" smtClean="0"/>
                        <a:t>  ×  (0.20)</a:t>
                      </a:r>
                      <a:r>
                        <a:rPr lang="en-US" baseline="30000" dirty="0" smtClean="0"/>
                        <a:t>1</a:t>
                      </a:r>
                      <a:r>
                        <a:rPr lang="en-US" baseline="0" dirty="0" smtClean="0"/>
                        <a:t>  </a:t>
                      </a:r>
                      <a:endParaRPr lang="ar-EG" dirty="0"/>
                    </a:p>
                  </a:txBody>
                  <a:tcPr/>
                </a:tc>
                <a:tc>
                  <a:txBody>
                    <a:bodyPr/>
                    <a:lstStyle/>
                    <a:p>
                      <a:pPr algn="ctr" rtl="0"/>
                      <a:r>
                        <a:rPr lang="en-US" dirty="0" smtClean="0"/>
                        <a:t>1</a:t>
                      </a:r>
                      <a:endParaRPr lang="ar-EG" dirty="0"/>
                    </a:p>
                  </a:txBody>
                  <a:tcPr/>
                </a:tc>
                <a:tc>
                  <a:txBody>
                    <a:bodyPr/>
                    <a:lstStyle/>
                    <a:p>
                      <a:pPr algn="ctr" rtl="0"/>
                      <a:r>
                        <a:rPr lang="en-US" dirty="0" smtClean="0"/>
                        <a:t>3</a:t>
                      </a:r>
                      <a:endParaRPr lang="ar-EG"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0.4096</a:t>
                      </a:r>
                      <a:endParaRPr lang="ar-EG"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4C4</a:t>
                      </a:r>
                      <a:r>
                        <a:rPr lang="en-US" baseline="0" dirty="0" smtClean="0"/>
                        <a:t> ×  (0.80)</a:t>
                      </a:r>
                      <a:r>
                        <a:rPr lang="en-US" baseline="30000" dirty="0" smtClean="0"/>
                        <a:t>4</a:t>
                      </a:r>
                      <a:r>
                        <a:rPr lang="en-US" baseline="0" dirty="0" smtClean="0"/>
                        <a:t>  ×  (0.20)</a:t>
                      </a:r>
                      <a:r>
                        <a:rPr lang="en-US" baseline="30000" dirty="0" smtClean="0"/>
                        <a:t>0</a:t>
                      </a:r>
                      <a:r>
                        <a:rPr lang="en-US" baseline="0" dirty="0" smtClean="0"/>
                        <a:t>  </a:t>
                      </a:r>
                      <a:endParaRPr lang="ar-EG" dirty="0"/>
                    </a:p>
                  </a:txBody>
                  <a:tcPr/>
                </a:tc>
                <a:tc>
                  <a:txBody>
                    <a:bodyPr/>
                    <a:lstStyle/>
                    <a:p>
                      <a:pPr algn="ctr" rtl="0"/>
                      <a:r>
                        <a:rPr lang="en-US" dirty="0" smtClean="0"/>
                        <a:t>0</a:t>
                      </a:r>
                      <a:endParaRPr lang="ar-EG" dirty="0"/>
                    </a:p>
                  </a:txBody>
                  <a:tcPr/>
                </a:tc>
                <a:tc>
                  <a:txBody>
                    <a:bodyPr/>
                    <a:lstStyle/>
                    <a:p>
                      <a:pPr algn="ctr" rtl="0"/>
                      <a:r>
                        <a:rPr lang="en-US" dirty="0" smtClean="0"/>
                        <a:t>4</a:t>
                      </a:r>
                      <a:endParaRPr lang="ar-EG" dirty="0"/>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lgn="just" rtl="1"/>
                <a:r>
                  <a:rPr lang="ar-EG" sz="2400" dirty="0" smtClean="0"/>
                  <a:t>2- أوجد إحتمال نجاح 3 طلاب :-</a:t>
                </a:r>
              </a:p>
              <a:p>
                <a:pPr marL="514350" indent="-514350" algn="just"/>
                <a:r>
                  <a:rPr lang="en-US" sz="2400" dirty="0" smtClean="0"/>
                  <a:t>P(3) = 0.4096</a:t>
                </a:r>
                <a:endParaRPr lang="ar-EG" sz="2400" dirty="0" smtClean="0"/>
              </a:p>
              <a:p>
                <a:pPr marL="514350" indent="-514350" algn="just" rtl="1"/>
                <a:r>
                  <a:rPr lang="ar-EG" sz="2400" dirty="0" smtClean="0"/>
                  <a:t>3ـ أوجد إحتمال رسوب 3 طلاب :-</a:t>
                </a:r>
              </a:p>
              <a:p>
                <a:pPr marL="514350" indent="-514350" algn="just"/>
                <a:r>
                  <a:rPr lang="en-US" sz="2400" dirty="0" smtClean="0"/>
                  <a:t>P(1) = 0.0256</a:t>
                </a:r>
                <a:endParaRPr lang="ar-EG" sz="2400" dirty="0" smtClean="0"/>
              </a:p>
              <a:p>
                <a:pPr marL="514350" indent="-514350" algn="just" rtl="1"/>
                <a:r>
                  <a:rPr lang="ar-EG" sz="2400" dirty="0" smtClean="0"/>
                  <a:t>4- أوجد إحتمال نجاح طالبين على الأقل :-</a:t>
                </a:r>
              </a:p>
              <a:p>
                <a:pPr marL="514350" indent="-514350" algn="just"/>
                <a:r>
                  <a:rPr lang="en-US" sz="2400" dirty="0" smtClean="0"/>
                  <a:t>P(2)+P(3)+P(4) =   0.9728</a:t>
                </a:r>
              </a:p>
              <a:p>
                <a:pPr marL="514350" indent="-514350" algn="just" rtl="1"/>
                <a:r>
                  <a:rPr lang="ar-EG" sz="2400" dirty="0" smtClean="0"/>
                  <a:t>5ـ  القيمة المتوقعة (الوسط الحسابي ) =</a:t>
                </a:r>
              </a:p>
              <a:p>
                <a:pPr marL="514350" indent="-514350" algn="just"/>
                <a:r>
                  <a:rPr lang="en-US" sz="2400" dirty="0" smtClean="0"/>
                  <a:t> µ = n × p = 4 × 0.80 = 3.2</a:t>
                </a:r>
                <a:endParaRPr lang="ar-EG" sz="2400" dirty="0" smtClean="0"/>
              </a:p>
              <a:p>
                <a:pPr marL="0" indent="0" algn="just" rtl="1"/>
                <a:r>
                  <a:rPr lang="ar-EG" sz="2400" dirty="0" smtClean="0"/>
                  <a:t>6- الانحراف المعياري </a:t>
                </a:r>
                <a:r>
                  <a:rPr lang="en-US" sz="2400" dirty="0" smtClean="0"/>
                  <a:t>= </a:t>
                </a:r>
              </a:p>
              <a:p>
                <a:pPr marL="0" indent="0" algn="just"/>
                <a14:m>
                  <m:oMathPara xmlns:m="http://schemas.openxmlformats.org/officeDocument/2006/math">
                    <m:oMathParaPr>
                      <m:jc m:val="centerGroup"/>
                    </m:oMathParaPr>
                    <m:oMath xmlns:m="http://schemas.openxmlformats.org/officeDocument/2006/math">
                      <m:r>
                        <a:rPr lang="ar-EG" sz="2400" i="1" smtClean="0">
                          <a:latin typeface="Cambria Math"/>
                          <a:ea typeface="Cambria Math"/>
                        </a:rPr>
                        <m:t>𝜎</m:t>
                      </m:r>
                      <m:r>
                        <a:rPr lang="en-US" sz="2400" b="0" i="1" smtClean="0">
                          <a:latin typeface="Cambria Math"/>
                          <a:ea typeface="Cambria Math"/>
                        </a:rPr>
                        <m:t>= </m:t>
                      </m:r>
                      <m:rad>
                        <m:radPr>
                          <m:degHide m:val="on"/>
                          <m:ctrlPr>
                            <a:rPr lang="en-US" sz="2400" b="0" i="1" smtClean="0">
                              <a:latin typeface="Cambria Math"/>
                              <a:ea typeface="Cambria Math"/>
                            </a:rPr>
                          </m:ctrlPr>
                        </m:radPr>
                        <m:deg/>
                        <m:e>
                          <m:r>
                            <a:rPr lang="en-US" sz="2400" b="0" i="1" smtClean="0">
                              <a:latin typeface="Cambria Math"/>
                              <a:ea typeface="Cambria Math"/>
                            </a:rPr>
                            <m:t>𝑛</m:t>
                          </m:r>
                          <m:r>
                            <a:rPr lang="en-US" sz="2400" b="0" i="1" smtClean="0">
                              <a:latin typeface="Cambria Math"/>
                              <a:ea typeface="Cambria Math"/>
                            </a:rPr>
                            <m:t>×</m:t>
                          </m:r>
                          <m:r>
                            <a:rPr lang="en-US" sz="2400" b="0" i="1" smtClean="0">
                              <a:latin typeface="Cambria Math"/>
                              <a:ea typeface="Cambria Math"/>
                            </a:rPr>
                            <m:t>𝑝</m:t>
                          </m:r>
                          <m:r>
                            <a:rPr lang="en-US" sz="2400" b="0" i="1" smtClean="0">
                              <a:latin typeface="Cambria Math"/>
                              <a:ea typeface="Cambria Math"/>
                            </a:rPr>
                            <m:t>×(</m:t>
                          </m:r>
                          <m:r>
                            <a:rPr lang="en-US" sz="2400" b="0" i="1" smtClean="0">
                              <a:latin typeface="Cambria Math"/>
                              <a:ea typeface="Cambria Math"/>
                            </a:rPr>
                            <m:t>1</m:t>
                          </m:r>
                          <m:r>
                            <a:rPr lang="en-US" sz="2400" b="0" i="1" smtClean="0">
                              <a:latin typeface="Cambria Math"/>
                              <a:ea typeface="Cambria Math"/>
                            </a:rPr>
                            <m:t>−</m:t>
                          </m:r>
                          <m:r>
                            <a:rPr lang="en-US" sz="2400" b="0" i="1" smtClean="0">
                              <a:latin typeface="Cambria Math"/>
                              <a:ea typeface="Cambria Math"/>
                            </a:rPr>
                            <m:t>𝑝</m:t>
                          </m:r>
                          <m:r>
                            <a:rPr lang="en-US" sz="2400" b="0" i="1" smtClean="0">
                              <a:latin typeface="Cambria Math"/>
                              <a:ea typeface="Cambria Math"/>
                            </a:rPr>
                            <m:t>)</m:t>
                          </m:r>
                        </m:e>
                      </m:rad>
                      <m:r>
                        <a:rPr lang="en-US" sz="2400" b="0" i="1" smtClean="0">
                          <a:latin typeface="Cambria Math"/>
                          <a:ea typeface="Cambria Math"/>
                        </a:rPr>
                        <m:t>= </m:t>
                      </m:r>
                      <m:rad>
                        <m:radPr>
                          <m:degHide m:val="on"/>
                          <m:ctrlPr>
                            <a:rPr lang="en-US" sz="2400" b="0" i="1" smtClean="0">
                              <a:latin typeface="Cambria Math"/>
                              <a:ea typeface="Cambria Math"/>
                            </a:rPr>
                          </m:ctrlPr>
                        </m:radPr>
                        <m:deg/>
                        <m:e>
                          <m:r>
                            <a:rPr lang="en-US" sz="2400" b="0" i="1" smtClean="0">
                              <a:latin typeface="Cambria Math"/>
                              <a:ea typeface="Cambria Math"/>
                            </a:rPr>
                            <m:t>4</m:t>
                          </m:r>
                          <m:r>
                            <a:rPr lang="en-US" sz="2400" b="0" i="1" smtClean="0">
                              <a:latin typeface="Cambria Math"/>
                              <a:ea typeface="Cambria Math"/>
                            </a:rPr>
                            <m:t>×</m:t>
                          </m:r>
                          <m:r>
                            <a:rPr lang="en-US" sz="2400" b="0" i="1" smtClean="0">
                              <a:latin typeface="Cambria Math"/>
                              <a:ea typeface="Cambria Math"/>
                            </a:rPr>
                            <m:t>0</m:t>
                          </m:r>
                          <m:r>
                            <a:rPr lang="en-US" sz="2400" b="0" i="1" smtClean="0">
                              <a:latin typeface="Cambria Math"/>
                              <a:ea typeface="Cambria Math"/>
                            </a:rPr>
                            <m:t>.</m:t>
                          </m:r>
                          <m:r>
                            <a:rPr lang="en-US" sz="2400" b="0" i="1" smtClean="0">
                              <a:latin typeface="Cambria Math"/>
                              <a:ea typeface="Cambria Math"/>
                            </a:rPr>
                            <m:t>8</m:t>
                          </m:r>
                          <m:r>
                            <a:rPr lang="en-US" sz="2400" b="0" i="1" smtClean="0">
                              <a:latin typeface="Cambria Math"/>
                              <a:ea typeface="Cambria Math"/>
                            </a:rPr>
                            <m:t>×</m:t>
                          </m:r>
                          <m:r>
                            <a:rPr lang="en-US" sz="2400" b="0" i="1" smtClean="0">
                              <a:latin typeface="Cambria Math"/>
                              <a:ea typeface="Cambria Math"/>
                            </a:rPr>
                            <m:t>0</m:t>
                          </m:r>
                          <m:r>
                            <a:rPr lang="en-US" sz="2400" b="0" i="1" smtClean="0">
                              <a:latin typeface="Cambria Math"/>
                              <a:ea typeface="Cambria Math"/>
                            </a:rPr>
                            <m:t>.</m:t>
                          </m:r>
                          <m:r>
                            <a:rPr lang="en-US" sz="2400" b="0" i="1" smtClean="0">
                              <a:latin typeface="Cambria Math"/>
                              <a:ea typeface="Cambria Math"/>
                            </a:rPr>
                            <m:t>2</m:t>
                          </m:r>
                        </m:e>
                      </m:rad>
                      <m:r>
                        <a:rPr lang="en-US" sz="2400" b="0" i="1" smtClean="0">
                          <a:latin typeface="Cambria Math"/>
                          <a:ea typeface="Cambria Math"/>
                        </a:rPr>
                        <m:t>=</m:t>
                      </m:r>
                      <m:r>
                        <a:rPr lang="en-US" sz="2400" b="0" i="1" smtClean="0">
                          <a:latin typeface="Cambria Math"/>
                          <a:ea typeface="Cambria Math"/>
                        </a:rPr>
                        <m:t>0</m:t>
                      </m:r>
                      <m:r>
                        <a:rPr lang="en-US" sz="2400" b="0" i="1" smtClean="0">
                          <a:latin typeface="Cambria Math"/>
                          <a:ea typeface="Cambria Math"/>
                        </a:rPr>
                        <m:t>.</m:t>
                      </m:r>
                      <m:r>
                        <a:rPr lang="en-US" sz="2400" b="0" i="1" smtClean="0">
                          <a:latin typeface="Cambria Math"/>
                          <a:ea typeface="Cambria Math"/>
                        </a:rPr>
                        <m:t>8</m:t>
                      </m:r>
                    </m:oMath>
                  </m:oMathPara>
                </a14:m>
                <a:endParaRPr lang="ar-EG" sz="2400" dirty="0" smtClean="0"/>
              </a:p>
              <a:p>
                <a:pPr marL="514350" indent="-514350" algn="just"/>
                <a:endParaRPr lang="ar-EG" sz="2400" dirty="0" smtClean="0"/>
              </a:p>
              <a:p>
                <a:endParaRPr lang="ar-EG"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1094"/>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effectLst>
                  <a:outerShdw blurRad="38100" dist="38100" dir="2700000" algn="tl">
                    <a:srgbClr val="000000">
                      <a:alpha val="43137"/>
                    </a:srgbClr>
                  </a:outerShdw>
                </a:effectLst>
              </a:rPr>
              <a:t>مثال :-</a:t>
            </a:r>
            <a:endParaRPr lang="ar-EG" b="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just" rtl="1"/>
            <a:r>
              <a:rPr lang="ar-EG" dirty="0" smtClean="0"/>
              <a:t>إذا كان إحتمال حياة شخص عند العمر 30 هو 60% تم إختيار 5 أشخاص عند تمام العمر 30 المطلوب :-</a:t>
            </a:r>
          </a:p>
          <a:p>
            <a:pPr marL="514350" indent="-514350" algn="just" rtl="1">
              <a:buFont typeface="+mj-lt"/>
              <a:buAutoNum type="arabicPeriod"/>
            </a:pPr>
            <a:r>
              <a:rPr lang="ar-EG" dirty="0" smtClean="0"/>
              <a:t>كون جدول توزيع ثنائي الحدين .</a:t>
            </a:r>
          </a:p>
          <a:p>
            <a:pPr marL="514350" indent="-514350" algn="just" rtl="1">
              <a:buFont typeface="+mj-lt"/>
              <a:buAutoNum type="arabicPeriod"/>
            </a:pPr>
            <a:r>
              <a:rPr lang="ar-EG" dirty="0" smtClean="0"/>
              <a:t>أوجد إحتمال حياة 4 أشخاص .</a:t>
            </a:r>
          </a:p>
          <a:p>
            <a:pPr marL="514350" indent="-514350" algn="just" rtl="1">
              <a:buFont typeface="+mj-lt"/>
              <a:buAutoNum type="arabicPeriod"/>
            </a:pPr>
            <a:r>
              <a:rPr lang="ar-EG" dirty="0" smtClean="0"/>
              <a:t>أوجد احتمال وفاة 3 </a:t>
            </a:r>
            <a:r>
              <a:rPr lang="ar-EG" dirty="0"/>
              <a:t>أشخاص </a:t>
            </a:r>
            <a:r>
              <a:rPr lang="ar-EG" dirty="0" smtClean="0"/>
              <a:t>.</a:t>
            </a:r>
          </a:p>
          <a:p>
            <a:pPr marL="514350" indent="-514350" algn="just" rtl="1">
              <a:buFont typeface="+mj-lt"/>
              <a:buAutoNum type="arabicPeriod"/>
            </a:pPr>
            <a:r>
              <a:rPr lang="ar-EG" dirty="0" smtClean="0"/>
              <a:t>أوجد احتمال حياة 3 أشخاص على الاقل .</a:t>
            </a:r>
          </a:p>
          <a:p>
            <a:pPr marL="514350" indent="-514350" algn="just" rtl="1">
              <a:buFont typeface="+mj-lt"/>
              <a:buAutoNum type="arabicPeriod"/>
            </a:pPr>
            <a:r>
              <a:rPr lang="ar-EG" dirty="0"/>
              <a:t>القيمة المتوقعة (الوسط الحسابي ) .</a:t>
            </a:r>
          </a:p>
          <a:p>
            <a:pPr marL="514350" indent="-514350" algn="just" rtl="1">
              <a:buFont typeface="+mj-lt"/>
              <a:buAutoNum type="arabicPeriod"/>
            </a:pPr>
            <a:r>
              <a:rPr lang="ar-EG" dirty="0"/>
              <a:t>الانحراف المعياري .</a:t>
            </a:r>
          </a:p>
          <a:p>
            <a:pPr marL="514350" indent="-514350" algn="just" rtl="1">
              <a:buAutoNum type="arabicPeriod"/>
            </a:pP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a:t>
            </a:r>
            <a:endParaRPr lang="ar-EG" dirty="0"/>
          </a:p>
        </p:txBody>
      </p:sp>
      <p:sp>
        <p:nvSpPr>
          <p:cNvPr id="3" name="Content Placeholder 2"/>
          <p:cNvSpPr>
            <a:spLocks noGrp="1"/>
          </p:cNvSpPr>
          <p:nvPr>
            <p:ph idx="1"/>
          </p:nvPr>
        </p:nvSpPr>
        <p:spPr/>
        <p:txBody>
          <a:bodyPr/>
          <a:lstStyle/>
          <a:p>
            <a:pPr algn="l"/>
            <a:r>
              <a:rPr lang="en-US" dirty="0" smtClean="0"/>
              <a:t>P = 0.60   ,  (1-P= 0.40 )  ,  n=5 </a:t>
            </a:r>
          </a:p>
          <a:p>
            <a:pPr algn="r" rtl="1"/>
            <a:r>
              <a:rPr lang="ar-EG" b="1" u="sng" dirty="0" smtClean="0"/>
              <a:t>1- جدول توزيع ثنائي الحدين :-</a:t>
            </a:r>
            <a:endParaRPr lang="en-US" b="1" u="sng" dirty="0" smtClean="0"/>
          </a:p>
          <a:p>
            <a:pPr algn="l"/>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78338521"/>
              </p:ext>
            </p:extLst>
          </p:nvPr>
        </p:nvGraphicFramePr>
        <p:xfrm>
          <a:off x="1023912" y="3017854"/>
          <a:ext cx="7786740" cy="2865120"/>
        </p:xfrm>
        <a:graphic>
          <a:graphicData uri="http://schemas.openxmlformats.org/drawingml/2006/table">
            <a:tbl>
              <a:tblPr rtl="1" firstRow="1" bandRow="1">
                <a:tableStyleId>{5C22544A-7EE6-4342-B048-85BDC9FD1C3A}</a:tableStyleId>
              </a:tblPr>
              <a:tblGrid>
                <a:gridCol w="1946685"/>
                <a:gridCol w="3736199"/>
                <a:gridCol w="1009288"/>
                <a:gridCol w="1094568"/>
              </a:tblGrid>
              <a:tr h="370840">
                <a:tc>
                  <a:txBody>
                    <a:bodyPr/>
                    <a:lstStyle/>
                    <a:p>
                      <a:pPr algn="ctr" rtl="0"/>
                      <a:r>
                        <a:rPr lang="ar-EG" dirty="0" smtClean="0"/>
                        <a:t>الناتج</a:t>
                      </a:r>
                      <a:endParaRPr lang="ar-EG" dirty="0"/>
                    </a:p>
                  </a:txBody>
                  <a:tcPr/>
                </a:tc>
                <a:tc>
                  <a:txBody>
                    <a:bodyPr/>
                    <a:lstStyle/>
                    <a:p>
                      <a:pPr algn="ctr" rtl="0"/>
                      <a:r>
                        <a:rPr lang="ar-EG" dirty="0" smtClean="0"/>
                        <a:t>الاحتمال </a:t>
                      </a:r>
                      <a:endParaRPr lang="ar-EG" dirty="0"/>
                    </a:p>
                  </a:txBody>
                  <a:tcPr/>
                </a:tc>
                <a:tc>
                  <a:txBody>
                    <a:bodyPr/>
                    <a:lstStyle/>
                    <a:p>
                      <a:pPr algn="ctr" rtl="0"/>
                      <a:r>
                        <a:rPr lang="ar-SA" smtClean="0"/>
                        <a:t>عدد الوفيات</a:t>
                      </a:r>
                      <a:endParaRPr lang="ar-EG" dirty="0"/>
                    </a:p>
                  </a:txBody>
                  <a:tcPr/>
                </a:tc>
                <a:tc>
                  <a:txBody>
                    <a:bodyPr/>
                    <a:lstStyle/>
                    <a:p>
                      <a:pPr algn="ctr" rtl="0"/>
                      <a:r>
                        <a:rPr lang="ar-EG" dirty="0" smtClean="0"/>
                        <a:t>عدد </a:t>
                      </a:r>
                      <a:r>
                        <a:rPr lang="ar-SA" dirty="0" smtClean="0"/>
                        <a:t>الاحياء</a:t>
                      </a:r>
                      <a:endParaRPr lang="ar-EG" dirty="0"/>
                    </a:p>
                  </a:txBody>
                  <a:tcPr/>
                </a:tc>
              </a:tr>
              <a:tr h="370840">
                <a:tc>
                  <a:txBody>
                    <a:bodyPr/>
                    <a:lstStyle/>
                    <a:p>
                      <a:pPr marL="0" algn="ctr" defTabSz="914400" rtl="0" eaLnBrk="1" fontAlgn="b" latinLnBrk="0" hangingPunct="1"/>
                      <a:r>
                        <a:rPr lang="en-US" sz="1800" kern="1200" dirty="0">
                          <a:solidFill>
                            <a:schemeClr val="dk1"/>
                          </a:solidFill>
                          <a:latin typeface="+mn-lt"/>
                          <a:ea typeface="+mn-ea"/>
                          <a:cs typeface="+mn-cs"/>
                        </a:rPr>
                        <a:t>0.01024</a:t>
                      </a: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5C0</a:t>
                      </a:r>
                      <a:r>
                        <a:rPr lang="en-US" baseline="0" dirty="0" smtClean="0"/>
                        <a:t> ×  (0.60)</a:t>
                      </a:r>
                      <a:r>
                        <a:rPr lang="en-US" baseline="30000" dirty="0" smtClean="0"/>
                        <a:t>0</a:t>
                      </a:r>
                      <a:r>
                        <a:rPr lang="en-US" baseline="0" dirty="0" smtClean="0"/>
                        <a:t>  ×  (0.40)</a:t>
                      </a:r>
                      <a:r>
                        <a:rPr lang="en-US" baseline="30000" dirty="0" smtClean="0"/>
                        <a:t>5</a:t>
                      </a:r>
                      <a:r>
                        <a:rPr lang="en-US" baseline="0" dirty="0" smtClean="0"/>
                        <a:t>  </a:t>
                      </a:r>
                      <a:endParaRPr lang="ar-EG" dirty="0"/>
                    </a:p>
                  </a:txBody>
                  <a:tcPr/>
                </a:tc>
                <a:tc>
                  <a:txBody>
                    <a:bodyPr/>
                    <a:lstStyle/>
                    <a:p>
                      <a:pPr algn="ctr"/>
                      <a:r>
                        <a:rPr lang="en-US" dirty="0" smtClean="0"/>
                        <a:t>5</a:t>
                      </a:r>
                      <a:endParaRPr lang="en-US" dirty="0"/>
                    </a:p>
                  </a:txBody>
                  <a:tcPr/>
                </a:tc>
                <a:tc>
                  <a:txBody>
                    <a:bodyPr/>
                    <a:lstStyle/>
                    <a:p>
                      <a:pPr algn="ctr" rtl="0"/>
                      <a:r>
                        <a:rPr lang="en-US" dirty="0" smtClean="0"/>
                        <a:t>0</a:t>
                      </a:r>
                      <a:endParaRPr lang="ar-EG" dirty="0"/>
                    </a:p>
                  </a:txBody>
                  <a:tcPr/>
                </a:tc>
              </a:tr>
              <a:tr h="370840">
                <a:tc>
                  <a:txBody>
                    <a:bodyPr/>
                    <a:lstStyle/>
                    <a:p>
                      <a:pPr marL="0" algn="ctr" defTabSz="914400" rtl="0" eaLnBrk="1" fontAlgn="b" latinLnBrk="0" hangingPunct="1"/>
                      <a:r>
                        <a:rPr lang="en-US" sz="1800" kern="1200" dirty="0">
                          <a:solidFill>
                            <a:schemeClr val="dk1"/>
                          </a:solidFill>
                          <a:latin typeface="+mn-lt"/>
                          <a:ea typeface="+mn-ea"/>
                          <a:cs typeface="+mn-cs"/>
                        </a:rPr>
                        <a:t>0.0768</a:t>
                      </a: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5C1</a:t>
                      </a:r>
                      <a:r>
                        <a:rPr lang="en-US" baseline="0" dirty="0" smtClean="0"/>
                        <a:t> ×  (0.60)</a:t>
                      </a:r>
                      <a:r>
                        <a:rPr lang="en-US" baseline="30000" dirty="0" smtClean="0"/>
                        <a:t>1</a:t>
                      </a:r>
                      <a:r>
                        <a:rPr lang="en-US" baseline="0" dirty="0" smtClean="0"/>
                        <a:t>  ×  (0.40)</a:t>
                      </a:r>
                      <a:r>
                        <a:rPr lang="en-US" baseline="30000" dirty="0" smtClean="0"/>
                        <a:t>4</a:t>
                      </a:r>
                      <a:r>
                        <a:rPr lang="en-US" baseline="0" dirty="0" smtClean="0"/>
                        <a:t>  </a:t>
                      </a:r>
                      <a:endParaRPr lang="ar-EG" dirty="0"/>
                    </a:p>
                  </a:txBody>
                  <a:tcPr/>
                </a:tc>
                <a:tc>
                  <a:txBody>
                    <a:bodyPr/>
                    <a:lstStyle/>
                    <a:p>
                      <a:pPr algn="ctr" rtl="0"/>
                      <a:r>
                        <a:rPr lang="en-US" dirty="0" smtClean="0"/>
                        <a:t>4</a:t>
                      </a:r>
                      <a:endParaRPr lang="ar-EG" dirty="0"/>
                    </a:p>
                  </a:txBody>
                  <a:tcPr/>
                </a:tc>
                <a:tc>
                  <a:txBody>
                    <a:bodyPr/>
                    <a:lstStyle/>
                    <a:p>
                      <a:pPr algn="ctr" rtl="0"/>
                      <a:r>
                        <a:rPr lang="en-US" dirty="0" smtClean="0"/>
                        <a:t>1</a:t>
                      </a:r>
                      <a:endParaRPr lang="ar-EG" dirty="0"/>
                    </a:p>
                  </a:txBody>
                  <a:tcPr/>
                </a:tc>
              </a:tr>
              <a:tr h="370840">
                <a:tc>
                  <a:txBody>
                    <a:bodyPr/>
                    <a:lstStyle/>
                    <a:p>
                      <a:pPr marL="0" algn="ctr" defTabSz="914400" rtl="0" eaLnBrk="1" fontAlgn="b" latinLnBrk="0" hangingPunct="1"/>
                      <a:r>
                        <a:rPr lang="en-US" sz="1800" kern="1200" dirty="0">
                          <a:solidFill>
                            <a:schemeClr val="dk1"/>
                          </a:solidFill>
                          <a:latin typeface="+mn-lt"/>
                          <a:ea typeface="+mn-ea"/>
                          <a:cs typeface="+mn-cs"/>
                        </a:rPr>
                        <a:t>0.2304</a:t>
                      </a: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5C2</a:t>
                      </a:r>
                      <a:r>
                        <a:rPr lang="en-US" baseline="0" dirty="0" smtClean="0"/>
                        <a:t> ×  (0.60)</a:t>
                      </a:r>
                      <a:r>
                        <a:rPr lang="en-US" baseline="30000" dirty="0" smtClean="0"/>
                        <a:t>2</a:t>
                      </a:r>
                      <a:r>
                        <a:rPr lang="en-US" baseline="0" dirty="0" smtClean="0"/>
                        <a:t>  ×  (0.40)</a:t>
                      </a:r>
                      <a:r>
                        <a:rPr lang="en-US" baseline="30000" dirty="0" smtClean="0"/>
                        <a:t>3</a:t>
                      </a:r>
                      <a:r>
                        <a:rPr lang="en-US" baseline="0" dirty="0" smtClean="0"/>
                        <a:t>  </a:t>
                      </a:r>
                      <a:endParaRPr lang="ar-EG" dirty="0"/>
                    </a:p>
                  </a:txBody>
                  <a:tcPr/>
                </a:tc>
                <a:tc>
                  <a:txBody>
                    <a:bodyPr/>
                    <a:lstStyle/>
                    <a:p>
                      <a:pPr algn="ctr" rtl="0"/>
                      <a:r>
                        <a:rPr lang="en-US" dirty="0" smtClean="0"/>
                        <a:t>3</a:t>
                      </a:r>
                      <a:endParaRPr lang="ar-EG" dirty="0"/>
                    </a:p>
                  </a:txBody>
                  <a:tcPr/>
                </a:tc>
                <a:tc>
                  <a:txBody>
                    <a:bodyPr/>
                    <a:lstStyle/>
                    <a:p>
                      <a:pPr algn="ctr" rtl="0"/>
                      <a:r>
                        <a:rPr lang="en-US" dirty="0" smtClean="0"/>
                        <a:t>2</a:t>
                      </a:r>
                      <a:endParaRPr lang="ar-EG" dirty="0"/>
                    </a:p>
                  </a:txBody>
                  <a:tcPr/>
                </a:tc>
              </a:tr>
              <a:tr h="370840">
                <a:tc>
                  <a:txBody>
                    <a:bodyPr/>
                    <a:lstStyle/>
                    <a:p>
                      <a:pPr marL="0" algn="ctr" defTabSz="914400" rtl="0" eaLnBrk="1" fontAlgn="b" latinLnBrk="0" hangingPunct="1"/>
                      <a:r>
                        <a:rPr lang="en-US" sz="1800" kern="1200" dirty="0">
                          <a:solidFill>
                            <a:schemeClr val="dk1"/>
                          </a:solidFill>
                          <a:latin typeface="+mn-lt"/>
                          <a:ea typeface="+mn-ea"/>
                          <a:cs typeface="+mn-cs"/>
                        </a:rPr>
                        <a:t>0.3456</a:t>
                      </a: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5C3</a:t>
                      </a:r>
                      <a:r>
                        <a:rPr lang="en-US" baseline="0" dirty="0" smtClean="0"/>
                        <a:t> ×  (0.60)</a:t>
                      </a:r>
                      <a:r>
                        <a:rPr lang="en-US" baseline="30000" dirty="0" smtClean="0"/>
                        <a:t>3</a:t>
                      </a:r>
                      <a:r>
                        <a:rPr lang="en-US" baseline="0" dirty="0" smtClean="0"/>
                        <a:t>  ×  (0.40)</a:t>
                      </a:r>
                      <a:r>
                        <a:rPr lang="en-US" baseline="30000" dirty="0" smtClean="0"/>
                        <a:t>2</a:t>
                      </a:r>
                      <a:r>
                        <a:rPr lang="en-US" baseline="0" dirty="0" smtClean="0"/>
                        <a:t>  </a:t>
                      </a:r>
                      <a:endParaRPr lang="ar-EG" dirty="0"/>
                    </a:p>
                  </a:txBody>
                  <a:tcPr/>
                </a:tc>
                <a:tc>
                  <a:txBody>
                    <a:bodyPr/>
                    <a:lstStyle/>
                    <a:p>
                      <a:pPr algn="ctr" rtl="0"/>
                      <a:r>
                        <a:rPr lang="en-US" dirty="0" smtClean="0"/>
                        <a:t>2</a:t>
                      </a:r>
                      <a:endParaRPr lang="ar-EG" dirty="0"/>
                    </a:p>
                  </a:txBody>
                  <a:tcPr/>
                </a:tc>
                <a:tc>
                  <a:txBody>
                    <a:bodyPr/>
                    <a:lstStyle/>
                    <a:p>
                      <a:pPr algn="ctr" rtl="0"/>
                      <a:r>
                        <a:rPr lang="en-US" dirty="0" smtClean="0"/>
                        <a:t>3</a:t>
                      </a:r>
                      <a:endParaRPr lang="ar-EG" dirty="0"/>
                    </a:p>
                  </a:txBody>
                  <a:tcPr/>
                </a:tc>
              </a:tr>
              <a:tr h="370840">
                <a:tc>
                  <a:txBody>
                    <a:bodyPr/>
                    <a:lstStyle/>
                    <a:p>
                      <a:pPr marL="0" algn="ctr" defTabSz="914400" rtl="0" eaLnBrk="1" fontAlgn="b" latinLnBrk="0" hangingPunct="1"/>
                      <a:r>
                        <a:rPr lang="en-US" sz="1800" kern="1200" dirty="0">
                          <a:solidFill>
                            <a:schemeClr val="dk1"/>
                          </a:solidFill>
                          <a:latin typeface="+mn-lt"/>
                          <a:ea typeface="+mn-ea"/>
                          <a:cs typeface="+mn-cs"/>
                        </a:rPr>
                        <a:t>0.2592</a:t>
                      </a: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5C4</a:t>
                      </a:r>
                      <a:r>
                        <a:rPr lang="en-US" baseline="0" dirty="0" smtClean="0"/>
                        <a:t> ×  (0.60)</a:t>
                      </a:r>
                      <a:r>
                        <a:rPr lang="en-US" baseline="30000" dirty="0" smtClean="0"/>
                        <a:t>4</a:t>
                      </a:r>
                      <a:r>
                        <a:rPr lang="en-US" baseline="0" dirty="0" smtClean="0"/>
                        <a:t>  ×  (0.40)</a:t>
                      </a:r>
                      <a:r>
                        <a:rPr lang="en-US" baseline="30000" dirty="0" smtClean="0"/>
                        <a:t>1</a:t>
                      </a:r>
                      <a:r>
                        <a:rPr lang="en-US" baseline="0" dirty="0" smtClean="0"/>
                        <a:t>  </a:t>
                      </a:r>
                      <a:endParaRPr lang="ar-EG" dirty="0"/>
                    </a:p>
                  </a:txBody>
                  <a:tcPr/>
                </a:tc>
                <a:tc>
                  <a:txBody>
                    <a:bodyPr/>
                    <a:lstStyle/>
                    <a:p>
                      <a:pPr algn="ctr" rtl="0"/>
                      <a:r>
                        <a:rPr lang="en-US" dirty="0" smtClean="0"/>
                        <a:t>1</a:t>
                      </a:r>
                      <a:endParaRPr lang="ar-EG" dirty="0"/>
                    </a:p>
                  </a:txBody>
                  <a:tcPr/>
                </a:tc>
                <a:tc>
                  <a:txBody>
                    <a:bodyPr/>
                    <a:lstStyle/>
                    <a:p>
                      <a:pPr algn="ctr" rtl="0"/>
                      <a:r>
                        <a:rPr lang="en-US" dirty="0" smtClean="0"/>
                        <a:t>4</a:t>
                      </a:r>
                      <a:endParaRPr lang="ar-EG" dirty="0"/>
                    </a:p>
                  </a:txBody>
                  <a:tcPr/>
                </a:tc>
              </a:tr>
              <a:tr h="370840">
                <a:tc>
                  <a:txBody>
                    <a:bodyPr/>
                    <a:lstStyle/>
                    <a:p>
                      <a:pPr marL="0" algn="ctr" defTabSz="914400" rtl="0" eaLnBrk="1" fontAlgn="b" latinLnBrk="0" hangingPunct="1"/>
                      <a:r>
                        <a:rPr lang="en-US" sz="1800" kern="1200" dirty="0">
                          <a:solidFill>
                            <a:schemeClr val="dk1"/>
                          </a:solidFill>
                          <a:latin typeface="+mn-lt"/>
                          <a:ea typeface="+mn-ea"/>
                          <a:cs typeface="+mn-cs"/>
                        </a:rPr>
                        <a:t>0.07776</a:t>
                      </a: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5C4</a:t>
                      </a:r>
                      <a:r>
                        <a:rPr lang="en-US" baseline="0" dirty="0" smtClean="0"/>
                        <a:t> ×  (0.60)</a:t>
                      </a:r>
                      <a:r>
                        <a:rPr lang="en-US" baseline="30000" dirty="0" smtClean="0"/>
                        <a:t>5</a:t>
                      </a:r>
                      <a:r>
                        <a:rPr lang="en-US" baseline="0" dirty="0" smtClean="0"/>
                        <a:t>  ×  (0.40)</a:t>
                      </a:r>
                      <a:r>
                        <a:rPr lang="en-US" baseline="30000" dirty="0" smtClean="0"/>
                        <a:t>0</a:t>
                      </a:r>
                      <a:r>
                        <a:rPr lang="en-US" baseline="0" dirty="0" smtClean="0"/>
                        <a:t>  </a:t>
                      </a:r>
                      <a:endParaRPr lang="ar-EG" dirty="0"/>
                    </a:p>
                  </a:txBody>
                  <a:tcPr/>
                </a:tc>
                <a:tc>
                  <a:txBody>
                    <a:bodyPr/>
                    <a:lstStyle/>
                    <a:p>
                      <a:pPr algn="ctr" rtl="0"/>
                      <a:r>
                        <a:rPr lang="en-US" dirty="0" smtClean="0"/>
                        <a:t>0</a:t>
                      </a:r>
                      <a:endParaRPr lang="ar-EG" dirty="0"/>
                    </a:p>
                  </a:txBody>
                  <a:tcPr/>
                </a:tc>
                <a:tc>
                  <a:txBody>
                    <a:bodyPr/>
                    <a:lstStyle/>
                    <a:p>
                      <a:pPr algn="ctr" rtl="0"/>
                      <a:r>
                        <a:rPr lang="en-US" dirty="0" smtClean="0"/>
                        <a:t>5</a:t>
                      </a:r>
                      <a:endParaRPr lang="ar-EG" dirty="0"/>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lgn="just" rtl="1"/>
                <a:r>
                  <a:rPr lang="ar-EG" sz="2400" dirty="0" smtClean="0"/>
                  <a:t>2- أوجد احتمال </a:t>
                </a:r>
                <a:r>
                  <a:rPr lang="ar-EG" sz="2400" dirty="0"/>
                  <a:t>حياة 4 </a:t>
                </a:r>
                <a:r>
                  <a:rPr lang="ar-EG" sz="2400" dirty="0" smtClean="0"/>
                  <a:t>أشخاص :-</a:t>
                </a:r>
              </a:p>
              <a:p>
                <a:pPr marL="0" indent="0" algn="just"/>
                <a:r>
                  <a:rPr lang="en-US" sz="2400" dirty="0" smtClean="0"/>
                  <a:t>P(4) = </a:t>
                </a:r>
                <a:r>
                  <a:rPr lang="en-US" sz="2400" dirty="0" smtClean="0">
                    <a:solidFill>
                      <a:schemeClr val="dk1"/>
                    </a:solidFill>
                  </a:rPr>
                  <a:t>0.2592</a:t>
                </a:r>
              </a:p>
              <a:p>
                <a:pPr marL="0" indent="0" algn="just" rtl="1"/>
                <a:r>
                  <a:rPr lang="ar-EG" sz="2400" dirty="0" smtClean="0"/>
                  <a:t>3-  أوجد احتمال وفاة 3 أشخاص :-</a:t>
                </a:r>
              </a:p>
              <a:p>
                <a:pPr marL="0" indent="0" algn="just"/>
                <a:r>
                  <a:rPr lang="en-US" sz="2400" dirty="0" smtClean="0"/>
                  <a:t>P(2) = </a:t>
                </a:r>
                <a:r>
                  <a:rPr lang="en-US" sz="2400" dirty="0">
                    <a:solidFill>
                      <a:schemeClr val="dk1"/>
                    </a:solidFill>
                  </a:rPr>
                  <a:t>0.2304</a:t>
                </a:r>
              </a:p>
              <a:p>
                <a:pPr marL="0" indent="0" algn="just" rtl="1"/>
                <a:r>
                  <a:rPr lang="ar-EG" sz="2400" dirty="0" smtClean="0"/>
                  <a:t>4- أوجد </a:t>
                </a:r>
                <a:r>
                  <a:rPr lang="ar-EG" sz="2400" dirty="0"/>
                  <a:t>احتمال حياة 3 </a:t>
                </a:r>
                <a:r>
                  <a:rPr lang="ar-EG" sz="2400" dirty="0" smtClean="0"/>
                  <a:t>أشخاص </a:t>
                </a:r>
                <a:r>
                  <a:rPr lang="ar-EG" sz="2400" dirty="0"/>
                  <a:t>على الاقل </a:t>
                </a:r>
                <a:r>
                  <a:rPr lang="ar-EG" sz="2400" dirty="0" smtClean="0"/>
                  <a:t>:-</a:t>
                </a:r>
                <a:endParaRPr lang="en-US" sz="2400" dirty="0" smtClean="0"/>
              </a:p>
              <a:p>
                <a:pPr marL="0" indent="0" algn="just"/>
                <a:r>
                  <a:rPr lang="en-US" sz="2000" dirty="0" smtClean="0"/>
                  <a:t>P= (p(3) + p(4) + p(5) ) = </a:t>
                </a:r>
                <a:r>
                  <a:rPr lang="en-US" sz="2000" dirty="0" smtClean="0">
                    <a:solidFill>
                      <a:schemeClr val="dk1"/>
                    </a:solidFill>
                  </a:rPr>
                  <a:t>0.07776+0.2592+0.3456 = 0.68256</a:t>
                </a:r>
                <a:endParaRPr lang="en-US" sz="2000" dirty="0">
                  <a:solidFill>
                    <a:schemeClr val="dk1"/>
                  </a:solidFill>
                </a:endParaRPr>
              </a:p>
              <a:p>
                <a:pPr marL="0" indent="0" algn="just" rtl="1"/>
                <a:r>
                  <a:rPr lang="ar-EG" sz="2400" dirty="0" smtClean="0"/>
                  <a:t>5- القيمة </a:t>
                </a:r>
                <a:r>
                  <a:rPr lang="ar-EG" sz="2400" dirty="0"/>
                  <a:t>المتوقعة (الوسط الحسابي ) </a:t>
                </a:r>
                <a:r>
                  <a:rPr lang="ar-EG" sz="2400" dirty="0" smtClean="0"/>
                  <a:t>:-</a:t>
                </a:r>
              </a:p>
              <a:p>
                <a:pPr marL="514350" indent="-514350" algn="just"/>
                <a:r>
                  <a:rPr lang="en-US" sz="2400" dirty="0"/>
                  <a:t> µ = n × p = </a:t>
                </a:r>
                <a:r>
                  <a:rPr lang="en-US" sz="2400" dirty="0" smtClean="0"/>
                  <a:t>5 </a:t>
                </a:r>
                <a:r>
                  <a:rPr lang="en-US" sz="2400" dirty="0"/>
                  <a:t>× </a:t>
                </a:r>
                <a:r>
                  <a:rPr lang="en-US" sz="2400" dirty="0" smtClean="0"/>
                  <a:t>0.60 </a:t>
                </a:r>
                <a:r>
                  <a:rPr lang="en-US" sz="2400" dirty="0"/>
                  <a:t>= </a:t>
                </a:r>
                <a:r>
                  <a:rPr lang="en-US" sz="2400" dirty="0" smtClean="0"/>
                  <a:t>3</a:t>
                </a:r>
                <a:endParaRPr lang="ar-EG" sz="2400" dirty="0"/>
              </a:p>
              <a:p>
                <a:pPr marL="0" indent="0" algn="just" rtl="1"/>
                <a:r>
                  <a:rPr lang="ar-EG" sz="2400" dirty="0"/>
                  <a:t>6- الانحراف المعياري </a:t>
                </a:r>
                <a:r>
                  <a:rPr lang="en-US" sz="2400" dirty="0"/>
                  <a:t>= </a:t>
                </a:r>
              </a:p>
              <a:p>
                <a:pPr marL="0" indent="0" algn="just"/>
                <a14:m>
                  <m:oMathPara xmlns:m="http://schemas.openxmlformats.org/officeDocument/2006/math">
                    <m:oMathParaPr>
                      <m:jc m:val="centerGroup"/>
                    </m:oMathParaPr>
                    <m:oMath xmlns:m="http://schemas.openxmlformats.org/officeDocument/2006/math">
                      <m:r>
                        <a:rPr lang="ar-EG" sz="2400" i="1">
                          <a:latin typeface="Cambria Math"/>
                          <a:ea typeface="Cambria Math"/>
                        </a:rPr>
                        <m:t>𝜎</m:t>
                      </m:r>
                      <m:r>
                        <a:rPr lang="en-US" sz="2400" i="1">
                          <a:latin typeface="Cambria Math"/>
                          <a:ea typeface="Cambria Math"/>
                        </a:rPr>
                        <m:t>= </m:t>
                      </m:r>
                      <m:rad>
                        <m:radPr>
                          <m:degHide m:val="on"/>
                          <m:ctrlPr>
                            <a:rPr lang="en-US" sz="2400" i="1">
                              <a:latin typeface="Cambria Math"/>
                              <a:ea typeface="Cambria Math"/>
                            </a:rPr>
                          </m:ctrlPr>
                        </m:radPr>
                        <m:deg/>
                        <m:e>
                          <m:r>
                            <a:rPr lang="en-US" sz="2400" i="1">
                              <a:latin typeface="Cambria Math"/>
                              <a:ea typeface="Cambria Math"/>
                            </a:rPr>
                            <m:t>𝑛</m:t>
                          </m:r>
                          <m:r>
                            <a:rPr lang="en-US" sz="2400" i="1">
                              <a:latin typeface="Cambria Math"/>
                              <a:ea typeface="Cambria Math"/>
                            </a:rPr>
                            <m:t>×</m:t>
                          </m:r>
                          <m:r>
                            <a:rPr lang="en-US" sz="2400" i="1">
                              <a:latin typeface="Cambria Math"/>
                              <a:ea typeface="Cambria Math"/>
                            </a:rPr>
                            <m:t>𝑝</m:t>
                          </m:r>
                          <m:r>
                            <a:rPr lang="en-US" sz="2400" i="1">
                              <a:latin typeface="Cambria Math"/>
                              <a:ea typeface="Cambria Math"/>
                            </a:rPr>
                            <m:t>×(</m:t>
                          </m:r>
                          <m:r>
                            <a:rPr lang="en-US" sz="2400" i="1">
                              <a:latin typeface="Cambria Math"/>
                              <a:ea typeface="Cambria Math"/>
                            </a:rPr>
                            <m:t>1</m:t>
                          </m:r>
                          <m:r>
                            <a:rPr lang="en-US" sz="2400" i="1">
                              <a:latin typeface="Cambria Math"/>
                              <a:ea typeface="Cambria Math"/>
                            </a:rPr>
                            <m:t>−</m:t>
                          </m:r>
                          <m:r>
                            <a:rPr lang="en-US" sz="2400" i="1">
                              <a:latin typeface="Cambria Math"/>
                              <a:ea typeface="Cambria Math"/>
                            </a:rPr>
                            <m:t>𝑝</m:t>
                          </m:r>
                          <m:r>
                            <a:rPr lang="en-US" sz="2400" i="1">
                              <a:latin typeface="Cambria Math"/>
                              <a:ea typeface="Cambria Math"/>
                            </a:rPr>
                            <m:t>)</m:t>
                          </m:r>
                        </m:e>
                      </m:rad>
                      <m:r>
                        <a:rPr lang="en-US" sz="2400" i="1">
                          <a:latin typeface="Cambria Math"/>
                          <a:ea typeface="Cambria Math"/>
                        </a:rPr>
                        <m:t>= </m:t>
                      </m:r>
                      <m:rad>
                        <m:radPr>
                          <m:degHide m:val="on"/>
                          <m:ctrlPr>
                            <a:rPr lang="en-US" sz="2400" i="1">
                              <a:latin typeface="Cambria Math"/>
                              <a:ea typeface="Cambria Math"/>
                            </a:rPr>
                          </m:ctrlPr>
                        </m:radPr>
                        <m:deg/>
                        <m:e>
                          <m:r>
                            <a:rPr lang="en-US" sz="2400" b="0" i="1" smtClean="0">
                              <a:latin typeface="Cambria Math"/>
                              <a:ea typeface="Cambria Math"/>
                            </a:rPr>
                            <m:t>5</m:t>
                          </m:r>
                          <m:r>
                            <a:rPr lang="en-US" sz="2400" i="1">
                              <a:latin typeface="Cambria Math"/>
                              <a:ea typeface="Cambria Math"/>
                            </a:rPr>
                            <m:t>×</m:t>
                          </m:r>
                          <m:r>
                            <a:rPr lang="en-US" sz="2400" i="1">
                              <a:latin typeface="Cambria Math"/>
                              <a:ea typeface="Cambria Math"/>
                            </a:rPr>
                            <m:t>0</m:t>
                          </m:r>
                          <m:r>
                            <a:rPr lang="en-US" sz="2400" i="1">
                              <a:latin typeface="Cambria Math"/>
                              <a:ea typeface="Cambria Math"/>
                            </a:rPr>
                            <m:t>.</m:t>
                          </m:r>
                          <m:r>
                            <a:rPr lang="en-US" sz="2400" b="0" i="1" smtClean="0">
                              <a:latin typeface="Cambria Math"/>
                              <a:ea typeface="Cambria Math"/>
                            </a:rPr>
                            <m:t>6</m:t>
                          </m:r>
                          <m:r>
                            <a:rPr lang="en-US" sz="2400" i="1">
                              <a:latin typeface="Cambria Math"/>
                              <a:ea typeface="Cambria Math"/>
                            </a:rPr>
                            <m:t>×</m:t>
                          </m:r>
                          <m:r>
                            <a:rPr lang="en-US" sz="2400" i="1">
                              <a:latin typeface="Cambria Math"/>
                              <a:ea typeface="Cambria Math"/>
                            </a:rPr>
                            <m:t>0</m:t>
                          </m:r>
                          <m:r>
                            <a:rPr lang="en-US" sz="2400" i="1">
                              <a:latin typeface="Cambria Math"/>
                              <a:ea typeface="Cambria Math"/>
                            </a:rPr>
                            <m:t>.</m:t>
                          </m:r>
                          <m:r>
                            <a:rPr lang="en-US" sz="2400" b="0" i="1" smtClean="0">
                              <a:latin typeface="Cambria Math"/>
                              <a:ea typeface="Cambria Math"/>
                            </a:rPr>
                            <m:t>4</m:t>
                          </m:r>
                        </m:e>
                      </m:rad>
                      <m:r>
                        <a:rPr lang="en-US" sz="2400" i="1">
                          <a:latin typeface="Cambria Math"/>
                          <a:ea typeface="Cambria Math"/>
                        </a:rPr>
                        <m:t>=</m:t>
                      </m:r>
                      <m:r>
                        <a:rPr lang="en-US" sz="2400" b="0" i="1" smtClean="0">
                          <a:latin typeface="Cambria Math"/>
                          <a:ea typeface="Cambria Math"/>
                        </a:rPr>
                        <m:t>1</m:t>
                      </m:r>
                      <m:r>
                        <a:rPr lang="en-US" sz="2400" b="0" i="1" smtClean="0">
                          <a:latin typeface="Cambria Math"/>
                          <a:ea typeface="Cambria Math"/>
                        </a:rPr>
                        <m:t>.</m:t>
                      </m:r>
                      <m:r>
                        <a:rPr lang="en-US" sz="2400" b="0" i="1" smtClean="0">
                          <a:latin typeface="Cambria Math"/>
                          <a:ea typeface="Cambria Math"/>
                        </a:rPr>
                        <m:t>095445</m:t>
                      </m:r>
                    </m:oMath>
                  </m:oMathPara>
                </a14:m>
                <a:endParaRPr lang="ar-EG" sz="2400" dirty="0"/>
              </a:p>
              <a:p>
                <a:pPr marL="0" indent="0" algn="just"/>
                <a:endParaRPr lang="ar-EG"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943" r="-1094"/>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Slide Number Placeholder 11"/>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808</TotalTime>
  <Words>1709</Words>
  <Application>Microsoft Office PowerPoint</Application>
  <PresentationFormat>A4 Paper (210x297 mm)</PresentationFormat>
  <Paragraphs>326</Paragraphs>
  <Slides>31</Slides>
  <Notes>22</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31</vt:i4>
      </vt:variant>
    </vt:vector>
  </HeadingPairs>
  <TitlesOfParts>
    <vt:vector size="33" baseType="lpstr">
      <vt:lpstr>فورم لكلية ادارة الاعمال</vt:lpstr>
      <vt:lpstr>Equation</vt:lpstr>
      <vt:lpstr>عرض تقديمي في PowerPoint</vt:lpstr>
      <vt:lpstr>المحاضرة (3)</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مثال :-</vt:lpstr>
      <vt:lpstr>الحل :-</vt:lpstr>
      <vt:lpstr>تابع الحل :-</vt:lpstr>
      <vt:lpstr>مثال :-</vt:lpstr>
      <vt:lpstr>الحل :-</vt:lpstr>
      <vt:lpstr>تابع الحل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kfu</cp:lastModifiedBy>
  <cp:revision>88</cp:revision>
  <cp:lastPrinted>2014-02-19T13:05:24Z</cp:lastPrinted>
  <dcterms:created xsi:type="dcterms:W3CDTF">2014-02-18T11:21:49Z</dcterms:created>
  <dcterms:modified xsi:type="dcterms:W3CDTF">2014-09-24T10:29:46Z</dcterms:modified>
</cp:coreProperties>
</file>