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56" r:id="rId2"/>
    <p:sldId id="310" r:id="rId3"/>
    <p:sldId id="358" r:id="rId4"/>
    <p:sldId id="359" r:id="rId5"/>
    <p:sldId id="360" r:id="rId6"/>
    <p:sldId id="361" r:id="rId7"/>
    <p:sldId id="362" r:id="rId8"/>
    <p:sldId id="363" r:id="rId9"/>
    <p:sldId id="364" r:id="rId10"/>
    <p:sldId id="365" r:id="rId11"/>
    <p:sldId id="366" r:id="rId12"/>
    <p:sldId id="351" r:id="rId13"/>
    <p:sldId id="352" r:id="rId14"/>
    <p:sldId id="367" r:id="rId15"/>
    <p:sldId id="368" r:id="rId16"/>
    <p:sldId id="369" r:id="rId17"/>
    <p:sldId id="370" r:id="rId18"/>
    <p:sldId id="371" r:id="rId19"/>
    <p:sldId id="354" r:id="rId20"/>
    <p:sldId id="355" r:id="rId21"/>
    <p:sldId id="356" r:id="rId22"/>
    <p:sldId id="357" r:id="rId23"/>
    <p:sldId id="312" r:id="rId24"/>
    <p:sldId id="313" r:id="rId25"/>
    <p:sldId id="315" r:id="rId26"/>
    <p:sldId id="316" r:id="rId27"/>
    <p:sldId id="317" r:id="rId28"/>
    <p:sldId id="318" r:id="rId29"/>
    <p:sldId id="320" r:id="rId30"/>
    <p:sldId id="329" r:id="rId31"/>
    <p:sldId id="372" r:id="rId32"/>
    <p:sldId id="373" r:id="rId33"/>
    <p:sldId id="374" r:id="rId34"/>
    <p:sldId id="375" r:id="rId35"/>
    <p:sldId id="376" r:id="rId36"/>
    <p:sldId id="378" r:id="rId37"/>
    <p:sldId id="379" r:id="rId38"/>
    <p:sldId id="380" r:id="rId39"/>
    <p:sldId id="344" r:id="rId40"/>
    <p:sldId id="347" r:id="rId41"/>
    <p:sldId id="349" r:id="rId42"/>
    <p:sldId id="350" r:id="rId43"/>
    <p:sldId id="266" r:id="rId44"/>
  </p:sldIdLst>
  <p:sldSz cx="9906000" cy="6858000" type="A4"/>
  <p:notesSz cx="9144000" cy="6858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80" d="100"/>
          <a:sy n="80" d="100"/>
        </p:scale>
        <p:origin x="-2274" y="-88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4"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6" Type="http://schemas.openxmlformats.org/officeDocument/2006/relationships/image" Target="../media/image35.wmf"/><Relationship Id="rId5" Type="http://schemas.openxmlformats.org/officeDocument/2006/relationships/image" Target="../media/image34.wmf"/><Relationship Id="rId4"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4" Type="http://schemas.openxmlformats.org/officeDocument/2006/relationships/image" Target="../media/image4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CF8A6AC3-5B03-4FB0-8488-1BEA30B08FAC}" type="datetimeFigureOut">
              <a:rPr lang="en-US" smtClean="0"/>
              <a:pPr/>
              <a:t>10/15/2014</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10/15/2014</a:t>
            </a:fld>
            <a:endParaRPr lang="en-US" dirty="0"/>
          </a:p>
        </p:txBody>
      </p:sp>
      <p:sp>
        <p:nvSpPr>
          <p:cNvPr id="4" name="Slide Image Placeholder 3"/>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5300" name="Slide Number Placeholder 3"/>
          <p:cNvSpPr>
            <a:spLocks noGrp="1"/>
          </p:cNvSpPr>
          <p:nvPr>
            <p:ph type="sldNum" sz="quarter" idx="5"/>
          </p:nvPr>
        </p:nvSpPr>
        <p:spPr bwMode="auto">
          <a:noFill/>
          <a:ln>
            <a:miter lim="800000"/>
            <a:headEnd/>
            <a:tailEnd/>
          </a:ln>
        </p:spPr>
        <p:txBody>
          <a:bodyPr/>
          <a:lstStyle/>
          <a:p>
            <a:fld id="{1262922C-25DF-4C5B-AF7C-CA7E65516BC1}" type="slidenum">
              <a:rPr lang="ar-JO" smtClean="0">
                <a:cs typeface="Arial" pitchFamily="34" charset="0"/>
              </a:rPr>
              <a:pPr/>
              <a:t>12</a:t>
            </a:fld>
            <a:endParaRPr lang="en-US" smtClean="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7348" name="Slide Number Placeholder 3"/>
          <p:cNvSpPr>
            <a:spLocks noGrp="1"/>
          </p:cNvSpPr>
          <p:nvPr>
            <p:ph type="sldNum" sz="quarter" idx="5"/>
          </p:nvPr>
        </p:nvSpPr>
        <p:spPr bwMode="auto">
          <a:noFill/>
          <a:ln>
            <a:miter lim="800000"/>
            <a:headEnd/>
            <a:tailEnd/>
          </a:ln>
        </p:spPr>
        <p:txBody>
          <a:bodyPr/>
          <a:lstStyle/>
          <a:p>
            <a:fld id="{232C8B94-FA67-4327-957F-2CB739BCAD2A}" type="slidenum">
              <a:rPr lang="ar-JO" smtClean="0">
                <a:cs typeface="Arial" pitchFamily="34" charset="0"/>
              </a:rPr>
              <a:pPr/>
              <a:t>13</a:t>
            </a:fld>
            <a:endParaRPr lang="en-US" smtClean="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9396" name="Slide Number Placeholder 3"/>
          <p:cNvSpPr>
            <a:spLocks noGrp="1"/>
          </p:cNvSpPr>
          <p:nvPr>
            <p:ph type="sldNum" sz="quarter" idx="5"/>
          </p:nvPr>
        </p:nvSpPr>
        <p:spPr bwMode="auto">
          <a:noFill/>
          <a:ln>
            <a:miter lim="800000"/>
            <a:headEnd/>
            <a:tailEnd/>
          </a:ln>
        </p:spPr>
        <p:txBody>
          <a:bodyPr/>
          <a:lstStyle/>
          <a:p>
            <a:fld id="{5F8BF8D9-14D6-4543-AA00-3D8ADCA3429F}" type="slidenum">
              <a:rPr lang="ar-JO" smtClean="0">
                <a:cs typeface="Arial" pitchFamily="34" charset="0"/>
              </a:rPr>
              <a:pPr/>
              <a:t>19</a:t>
            </a:fld>
            <a:endParaRPr lang="en-US" smtClean="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61444" name="Slide Number Placeholder 3"/>
          <p:cNvSpPr>
            <a:spLocks noGrp="1"/>
          </p:cNvSpPr>
          <p:nvPr>
            <p:ph type="sldNum" sz="quarter" idx="5"/>
          </p:nvPr>
        </p:nvSpPr>
        <p:spPr bwMode="auto">
          <a:noFill/>
          <a:ln>
            <a:miter lim="800000"/>
            <a:headEnd/>
            <a:tailEnd/>
          </a:ln>
        </p:spPr>
        <p:txBody>
          <a:bodyPr/>
          <a:lstStyle/>
          <a:p>
            <a:fld id="{02BDCDDC-D1FA-42B5-AAB7-E87938053C2A}" type="slidenum">
              <a:rPr lang="ar-JO" smtClean="0">
                <a:cs typeface="Arial" pitchFamily="34" charset="0"/>
              </a:rPr>
              <a:pPr/>
              <a:t>20</a:t>
            </a:fld>
            <a:endParaRPr lang="en-US" smtClean="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63492" name="Slide Number Placeholder 3"/>
          <p:cNvSpPr>
            <a:spLocks noGrp="1"/>
          </p:cNvSpPr>
          <p:nvPr>
            <p:ph type="sldNum" sz="quarter" idx="5"/>
          </p:nvPr>
        </p:nvSpPr>
        <p:spPr bwMode="auto">
          <a:noFill/>
          <a:ln>
            <a:miter lim="800000"/>
            <a:headEnd/>
            <a:tailEnd/>
          </a:ln>
        </p:spPr>
        <p:txBody>
          <a:bodyPr/>
          <a:lstStyle/>
          <a:p>
            <a:fld id="{04428B17-D445-4276-A131-7B5455A615AD}" type="slidenum">
              <a:rPr lang="ar-JO" smtClean="0">
                <a:cs typeface="Arial" pitchFamily="34" charset="0"/>
              </a:rPr>
              <a:pPr/>
              <a:t>21</a:t>
            </a:fld>
            <a:endParaRPr lang="en-US" smtClean="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66564" name="Slide Number Placeholder 3"/>
          <p:cNvSpPr>
            <a:spLocks noGrp="1"/>
          </p:cNvSpPr>
          <p:nvPr>
            <p:ph type="sldNum" sz="quarter" idx="5"/>
          </p:nvPr>
        </p:nvSpPr>
        <p:spPr bwMode="auto">
          <a:noFill/>
          <a:ln>
            <a:miter lim="800000"/>
            <a:headEnd/>
            <a:tailEnd/>
          </a:ln>
        </p:spPr>
        <p:txBody>
          <a:bodyPr/>
          <a:lstStyle/>
          <a:p>
            <a:fld id="{AF552AA8-22C5-42D0-9914-904185D35E92}" type="slidenum">
              <a:rPr lang="ar-JO" smtClean="0">
                <a:cs typeface="Arial" pitchFamily="34" charset="0"/>
              </a:rPr>
              <a:pPr/>
              <a:t>22</a:t>
            </a:fld>
            <a:endParaRPr lang="en-US" smtClean="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0660" name="Slide Number Placeholder 3"/>
          <p:cNvSpPr>
            <a:spLocks noGrp="1"/>
          </p:cNvSpPr>
          <p:nvPr>
            <p:ph type="sldNum" sz="quarter" idx="5"/>
          </p:nvPr>
        </p:nvSpPr>
        <p:spPr bwMode="auto">
          <a:noFill/>
          <a:ln>
            <a:miter lim="800000"/>
            <a:headEnd/>
            <a:tailEnd/>
          </a:ln>
        </p:spPr>
        <p:txBody>
          <a:bodyPr/>
          <a:lstStyle/>
          <a:p>
            <a:fld id="{EECDCCA7-9139-4083-B4DB-BA5849487373}" type="slidenum">
              <a:rPr lang="ar-JO" smtClean="0">
                <a:cs typeface="Arial" pitchFamily="34" charset="0"/>
              </a:rPr>
              <a:pPr/>
              <a:t>23</a:t>
            </a:fld>
            <a:endParaRPr lang="en-US" smtClean="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1684" name="Slide Number Placeholder 3"/>
          <p:cNvSpPr>
            <a:spLocks noGrp="1"/>
          </p:cNvSpPr>
          <p:nvPr>
            <p:ph type="sldNum" sz="quarter" idx="5"/>
          </p:nvPr>
        </p:nvSpPr>
        <p:spPr bwMode="auto">
          <a:noFill/>
          <a:ln>
            <a:miter lim="800000"/>
            <a:headEnd/>
            <a:tailEnd/>
          </a:ln>
        </p:spPr>
        <p:txBody>
          <a:bodyPr/>
          <a:lstStyle/>
          <a:p>
            <a:fld id="{D2D3B900-01F4-4EAA-973A-A0F6FD303DD4}" type="slidenum">
              <a:rPr lang="ar-JO" smtClean="0">
                <a:cs typeface="Arial" pitchFamily="34" charset="0"/>
              </a:rPr>
              <a:pPr/>
              <a:t>24</a:t>
            </a:fld>
            <a:endParaRPr lang="en-US" smtClean="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3732" name="Slide Number Placeholder 3"/>
          <p:cNvSpPr>
            <a:spLocks noGrp="1"/>
          </p:cNvSpPr>
          <p:nvPr>
            <p:ph type="sldNum" sz="quarter" idx="5"/>
          </p:nvPr>
        </p:nvSpPr>
        <p:spPr bwMode="auto">
          <a:noFill/>
          <a:ln>
            <a:miter lim="800000"/>
            <a:headEnd/>
            <a:tailEnd/>
          </a:ln>
        </p:spPr>
        <p:txBody>
          <a:bodyPr/>
          <a:lstStyle/>
          <a:p>
            <a:fld id="{F1D61A1D-836D-4459-B6F1-9C9224D13D7B}" type="slidenum">
              <a:rPr lang="ar-JO" smtClean="0">
                <a:cs typeface="Arial" pitchFamily="34" charset="0"/>
              </a:rPr>
              <a:pPr/>
              <a:t>25</a:t>
            </a:fld>
            <a:endParaRPr lang="en-US" smtClean="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4756" name="Slide Number Placeholder 3"/>
          <p:cNvSpPr>
            <a:spLocks noGrp="1"/>
          </p:cNvSpPr>
          <p:nvPr>
            <p:ph type="sldNum" sz="quarter" idx="5"/>
          </p:nvPr>
        </p:nvSpPr>
        <p:spPr bwMode="auto">
          <a:noFill/>
          <a:ln>
            <a:miter lim="800000"/>
            <a:headEnd/>
            <a:tailEnd/>
          </a:ln>
        </p:spPr>
        <p:txBody>
          <a:bodyPr/>
          <a:lstStyle/>
          <a:p>
            <a:fld id="{5AEEFA02-92F5-4DA6-89E0-8EFA71AE76D1}" type="slidenum">
              <a:rPr lang="ar-JO" smtClean="0">
                <a:cs typeface="Arial" pitchFamily="34" charset="0"/>
              </a:rPr>
              <a:pPr/>
              <a:t>26</a:t>
            </a:fld>
            <a:endParaRPr lang="en-US" smtClean="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5780" name="Slide Number Placeholder 3"/>
          <p:cNvSpPr>
            <a:spLocks noGrp="1"/>
          </p:cNvSpPr>
          <p:nvPr>
            <p:ph type="sldNum" sz="quarter" idx="5"/>
          </p:nvPr>
        </p:nvSpPr>
        <p:spPr bwMode="auto">
          <a:noFill/>
          <a:ln>
            <a:miter lim="800000"/>
            <a:headEnd/>
            <a:tailEnd/>
          </a:ln>
        </p:spPr>
        <p:txBody>
          <a:bodyPr/>
          <a:lstStyle/>
          <a:p>
            <a:fld id="{3DB6FA4A-FBD1-4C7F-B589-082BC6578416}" type="slidenum">
              <a:rPr lang="ar-JO" smtClean="0">
                <a:cs typeface="Arial" pitchFamily="34" charset="0"/>
              </a:rPr>
              <a:pPr/>
              <a:t>27</a:t>
            </a:fld>
            <a:endParaRPr lang="en-US" smtClean="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6804" name="Slide Number Placeholder 3"/>
          <p:cNvSpPr>
            <a:spLocks noGrp="1"/>
          </p:cNvSpPr>
          <p:nvPr>
            <p:ph type="sldNum" sz="quarter" idx="5"/>
          </p:nvPr>
        </p:nvSpPr>
        <p:spPr bwMode="auto">
          <a:noFill/>
          <a:ln>
            <a:miter lim="800000"/>
            <a:headEnd/>
            <a:tailEnd/>
          </a:ln>
        </p:spPr>
        <p:txBody>
          <a:bodyPr/>
          <a:lstStyle/>
          <a:p>
            <a:fld id="{E8EDA3B2-4137-4AFF-9063-A370E5AB858A}" type="slidenum">
              <a:rPr lang="ar-JO" smtClean="0">
                <a:cs typeface="Arial" pitchFamily="34" charset="0"/>
              </a:rPr>
              <a:pPr/>
              <a:t>28</a:t>
            </a:fld>
            <a:endParaRPr lang="en-US" smtClean="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8852" name="Slide Number Placeholder 3"/>
          <p:cNvSpPr>
            <a:spLocks noGrp="1"/>
          </p:cNvSpPr>
          <p:nvPr>
            <p:ph type="sldNum" sz="quarter" idx="5"/>
          </p:nvPr>
        </p:nvSpPr>
        <p:spPr bwMode="auto">
          <a:noFill/>
          <a:ln>
            <a:miter lim="800000"/>
            <a:headEnd/>
            <a:tailEnd/>
          </a:ln>
        </p:spPr>
        <p:txBody>
          <a:bodyPr/>
          <a:lstStyle/>
          <a:p>
            <a:fld id="{5F6625EE-B6DB-4898-8AD7-E8E5698F6027}" type="slidenum">
              <a:rPr lang="ar-JO" smtClean="0">
                <a:cs typeface="Arial" pitchFamily="34" charset="0"/>
              </a:rPr>
              <a:pPr/>
              <a:t>29</a:t>
            </a:fld>
            <a:endParaRPr lang="en-US" smtClean="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8068" name="Slide Number Placeholder 3"/>
          <p:cNvSpPr>
            <a:spLocks noGrp="1"/>
          </p:cNvSpPr>
          <p:nvPr>
            <p:ph type="sldNum" sz="quarter" idx="5"/>
          </p:nvPr>
        </p:nvSpPr>
        <p:spPr bwMode="auto">
          <a:noFill/>
          <a:ln>
            <a:miter lim="800000"/>
            <a:headEnd/>
            <a:tailEnd/>
          </a:ln>
        </p:spPr>
        <p:txBody>
          <a:bodyPr/>
          <a:lstStyle/>
          <a:p>
            <a:fld id="{755C392F-09DF-4405-9753-C7DB572F30A4}" type="slidenum">
              <a:rPr lang="ar-JO" smtClean="0">
                <a:cs typeface="Arial" pitchFamily="34" charset="0"/>
              </a:rPr>
              <a:pPr/>
              <a:t>30</a:t>
            </a:fld>
            <a:endParaRPr lang="en-US" smtClean="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3428" name="Slide Number Placeholder 3"/>
          <p:cNvSpPr>
            <a:spLocks noGrp="1"/>
          </p:cNvSpPr>
          <p:nvPr>
            <p:ph type="sldNum" sz="quarter" idx="5"/>
          </p:nvPr>
        </p:nvSpPr>
        <p:spPr bwMode="auto">
          <a:noFill/>
          <a:ln>
            <a:miter lim="800000"/>
            <a:headEnd/>
            <a:tailEnd/>
          </a:ln>
        </p:spPr>
        <p:txBody>
          <a:bodyPr/>
          <a:lstStyle/>
          <a:p>
            <a:fld id="{E16172CA-284D-4DEB-94D8-0D0C6D6E8E8A}" type="slidenum">
              <a:rPr lang="ar-JO" smtClean="0">
                <a:cs typeface="Arial" pitchFamily="34" charset="0"/>
              </a:rPr>
              <a:pPr/>
              <a:t>39</a:t>
            </a:fld>
            <a:endParaRPr lang="en-US" smtClean="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6500" name="Slide Number Placeholder 3"/>
          <p:cNvSpPr>
            <a:spLocks noGrp="1"/>
          </p:cNvSpPr>
          <p:nvPr>
            <p:ph type="sldNum" sz="quarter" idx="5"/>
          </p:nvPr>
        </p:nvSpPr>
        <p:spPr bwMode="auto">
          <a:noFill/>
          <a:ln>
            <a:miter lim="800000"/>
            <a:headEnd/>
            <a:tailEnd/>
          </a:ln>
        </p:spPr>
        <p:txBody>
          <a:bodyPr/>
          <a:lstStyle/>
          <a:p>
            <a:fld id="{E9A8FFEE-C915-4044-9581-8423B58ADAC7}" type="slidenum">
              <a:rPr lang="ar-JO" smtClean="0">
                <a:cs typeface="Arial" pitchFamily="34" charset="0"/>
              </a:rPr>
              <a:pPr/>
              <a:t>40</a:t>
            </a:fld>
            <a:endParaRPr lang="en-US" smtClean="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8548" name="Slide Number Placeholder 3"/>
          <p:cNvSpPr>
            <a:spLocks noGrp="1"/>
          </p:cNvSpPr>
          <p:nvPr>
            <p:ph type="sldNum" sz="quarter" idx="5"/>
          </p:nvPr>
        </p:nvSpPr>
        <p:spPr bwMode="auto">
          <a:noFill/>
          <a:ln>
            <a:miter lim="800000"/>
            <a:headEnd/>
            <a:tailEnd/>
          </a:ln>
        </p:spPr>
        <p:txBody>
          <a:bodyPr/>
          <a:lstStyle/>
          <a:p>
            <a:fld id="{C443B33E-FF56-469A-99A4-DE1640EFFA46}" type="slidenum">
              <a:rPr lang="ar-JO" smtClean="0">
                <a:cs typeface="Arial" pitchFamily="34" charset="0"/>
              </a:rPr>
              <a:pPr/>
              <a:t>41</a:t>
            </a:fld>
            <a:endParaRPr lang="en-US" smtClean="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9572" name="Slide Number Placeholder 3"/>
          <p:cNvSpPr>
            <a:spLocks noGrp="1"/>
          </p:cNvSpPr>
          <p:nvPr>
            <p:ph type="sldNum" sz="quarter" idx="5"/>
          </p:nvPr>
        </p:nvSpPr>
        <p:spPr bwMode="auto">
          <a:noFill/>
          <a:ln>
            <a:miter lim="800000"/>
            <a:headEnd/>
            <a:tailEnd/>
          </a:ln>
        </p:spPr>
        <p:txBody>
          <a:bodyPr/>
          <a:lstStyle/>
          <a:p>
            <a:fld id="{18F3A4C9-D4F5-44CB-B420-A37933471A75}" type="slidenum">
              <a:rPr lang="ar-JO" smtClean="0">
                <a:cs typeface="Arial" pitchFamily="34" charset="0"/>
              </a:rPr>
              <a:pPr/>
              <a:t>42</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audio" Target="../media/audio1.wav"/><Relationship Id="rId7"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wmf"/><Relationship Id="rId4" Type="http://schemas.openxmlformats.org/officeDocument/2006/relationships/oleObject" Target="../embeddings/oleObject1.bin"/><Relationship Id="rId9" Type="http://schemas.openxmlformats.org/officeDocument/2006/relationships/image" Target="../media/image6.wmf"/></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audio" Target="../media/audio2.wav"/><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8.wmf"/><Relationship Id="rId4" Type="http://schemas.openxmlformats.org/officeDocument/2006/relationships/oleObject" Target="../embeddings/oleObject5.bin"/><Relationship Id="rId9" Type="http://schemas.openxmlformats.org/officeDocument/2006/relationships/image" Target="../media/image10.wmf"/></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1.w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audio" Target="../media/audio2.wav"/><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1.bin"/><Relationship Id="rId5" Type="http://schemas.openxmlformats.org/officeDocument/2006/relationships/image" Target="../media/image13.wmf"/><Relationship Id="rId4" Type="http://schemas.openxmlformats.org/officeDocument/2006/relationships/oleObject" Target="../embeddings/oleObject10.bin"/><Relationship Id="rId9" Type="http://schemas.openxmlformats.org/officeDocument/2006/relationships/image" Target="../media/image15.wmf"/></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7.png"/><Relationship Id="rId5" Type="http://schemas.openxmlformats.org/officeDocument/2006/relationships/image" Target="../media/image13.w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notesSlide" Target="../notesSlides/notesSlide1.xml"/><Relationship Id="rId7" Type="http://schemas.openxmlformats.org/officeDocument/2006/relationships/oleObject" Target="../embeddings/oleObject15.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0.png"/><Relationship Id="rId11" Type="http://schemas.openxmlformats.org/officeDocument/2006/relationships/oleObject" Target="../embeddings/oleObject17.bin"/><Relationship Id="rId5" Type="http://schemas.openxmlformats.org/officeDocument/2006/relationships/image" Target="../media/image16.wmf"/><Relationship Id="rId10" Type="http://schemas.openxmlformats.org/officeDocument/2006/relationships/image" Target="../media/image18.wmf"/><Relationship Id="rId4" Type="http://schemas.openxmlformats.org/officeDocument/2006/relationships/oleObject" Target="../embeddings/oleObject14.bin"/><Relationship Id="rId9" Type="http://schemas.openxmlformats.org/officeDocument/2006/relationships/oleObject" Target="../embeddings/oleObject16.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audio" Target="../media/audio2.wav"/><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9.bin"/><Relationship Id="rId11" Type="http://schemas.openxmlformats.org/officeDocument/2006/relationships/image" Target="../media/image23.wmf"/><Relationship Id="rId5" Type="http://schemas.openxmlformats.org/officeDocument/2006/relationships/image" Target="../media/image20.w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22.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3.bin"/><Relationship Id="rId5" Type="http://schemas.openxmlformats.org/officeDocument/2006/relationships/image" Target="../media/image24.wmf"/><Relationship Id="rId4" Type="http://schemas.openxmlformats.org/officeDocument/2006/relationships/oleObject" Target="../embeddings/oleObject22.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notesSlide" Target="../notesSlides/notesSlide4.xml"/><Relationship Id="rId7"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5.bin"/><Relationship Id="rId11" Type="http://schemas.openxmlformats.org/officeDocument/2006/relationships/image" Target="../media/image29.wmf"/><Relationship Id="rId5" Type="http://schemas.openxmlformats.org/officeDocument/2006/relationships/image" Target="../media/image26.wmf"/><Relationship Id="rId10" Type="http://schemas.openxmlformats.org/officeDocument/2006/relationships/oleObject" Target="../embeddings/oleObject27.bin"/><Relationship Id="rId4" Type="http://schemas.openxmlformats.org/officeDocument/2006/relationships/oleObject" Target="../embeddings/oleObject24.bin"/><Relationship Id="rId9" Type="http://schemas.openxmlformats.org/officeDocument/2006/relationships/image" Target="../media/image28.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34.wmf"/><Relationship Id="rId3" Type="http://schemas.openxmlformats.org/officeDocument/2006/relationships/notesSlide" Target="../notesSlides/notesSlide5.xml"/><Relationship Id="rId7" Type="http://schemas.openxmlformats.org/officeDocument/2006/relationships/image" Target="../media/image31.wmf"/><Relationship Id="rId12"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9.bin"/><Relationship Id="rId11" Type="http://schemas.openxmlformats.org/officeDocument/2006/relationships/image" Target="../media/image33.wmf"/><Relationship Id="rId5" Type="http://schemas.openxmlformats.org/officeDocument/2006/relationships/image" Target="../media/image30.wmf"/><Relationship Id="rId15" Type="http://schemas.openxmlformats.org/officeDocument/2006/relationships/image" Target="../media/image35.wmf"/><Relationship Id="rId10" Type="http://schemas.openxmlformats.org/officeDocument/2006/relationships/oleObject" Target="../embeddings/oleObject31.bin"/><Relationship Id="rId4" Type="http://schemas.openxmlformats.org/officeDocument/2006/relationships/oleObject" Target="../embeddings/oleObject28.bin"/><Relationship Id="rId9" Type="http://schemas.openxmlformats.org/officeDocument/2006/relationships/image" Target="../media/image32.wmf"/><Relationship Id="rId14" Type="http://schemas.openxmlformats.org/officeDocument/2006/relationships/oleObject" Target="../embeddings/oleObject33.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36.wmf"/><Relationship Id="rId4" Type="http://schemas.openxmlformats.org/officeDocument/2006/relationships/oleObject" Target="../embeddings/oleObject34.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oleObject" Target="../embeddings/oleObject40.bin"/><Relationship Id="rId3" Type="http://schemas.openxmlformats.org/officeDocument/2006/relationships/notesSlide" Target="../notesSlides/notesSlide12.xml"/><Relationship Id="rId7" Type="http://schemas.openxmlformats.org/officeDocument/2006/relationships/image" Target="../media/image38.wmf"/><Relationship Id="rId12"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36.bin"/><Relationship Id="rId11" Type="http://schemas.openxmlformats.org/officeDocument/2006/relationships/image" Target="../media/image40.wmf"/><Relationship Id="rId5" Type="http://schemas.openxmlformats.org/officeDocument/2006/relationships/image" Target="../media/image37.wmf"/><Relationship Id="rId10" Type="http://schemas.openxmlformats.org/officeDocument/2006/relationships/oleObject" Target="../embeddings/oleObject38.bin"/><Relationship Id="rId4" Type="http://schemas.openxmlformats.org/officeDocument/2006/relationships/oleObject" Target="../embeddings/oleObject35.bin"/><Relationship Id="rId9" Type="http://schemas.openxmlformats.org/officeDocument/2006/relationships/image" Target="../media/image39.wmf"/><Relationship Id="rId14" Type="http://schemas.openxmlformats.org/officeDocument/2006/relationships/image" Target="../media/image41.png"/></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43.bin"/><Relationship Id="rId13" Type="http://schemas.openxmlformats.org/officeDocument/2006/relationships/image" Target="../media/image46.wmf"/><Relationship Id="rId3" Type="http://schemas.openxmlformats.org/officeDocument/2006/relationships/notesSlide" Target="../notesSlides/notesSlide13.xml"/><Relationship Id="rId7" Type="http://schemas.openxmlformats.org/officeDocument/2006/relationships/image" Target="../media/image43.wmf"/><Relationship Id="rId12"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42.bin"/><Relationship Id="rId11" Type="http://schemas.openxmlformats.org/officeDocument/2006/relationships/image" Target="../media/image45.wmf"/><Relationship Id="rId5" Type="http://schemas.openxmlformats.org/officeDocument/2006/relationships/image" Target="../media/image42.wmf"/><Relationship Id="rId15" Type="http://schemas.openxmlformats.org/officeDocument/2006/relationships/image" Target="../media/image47.wmf"/><Relationship Id="rId10" Type="http://schemas.openxmlformats.org/officeDocument/2006/relationships/oleObject" Target="../embeddings/oleObject44.bin"/><Relationship Id="rId4" Type="http://schemas.openxmlformats.org/officeDocument/2006/relationships/oleObject" Target="../embeddings/oleObject41.bin"/><Relationship Id="rId9" Type="http://schemas.openxmlformats.org/officeDocument/2006/relationships/image" Target="../media/image44.wmf"/><Relationship Id="rId14" Type="http://schemas.openxmlformats.org/officeDocument/2006/relationships/oleObject" Target="../embeddings/oleObject46.bin"/></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51.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48.bin"/><Relationship Id="rId5" Type="http://schemas.openxmlformats.org/officeDocument/2006/relationships/image" Target="../media/image50.wmf"/><Relationship Id="rId4" Type="http://schemas.openxmlformats.org/officeDocument/2006/relationships/oleObject" Target="../embeddings/oleObject47.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52.wmf"/><Relationship Id="rId4" Type="http://schemas.openxmlformats.org/officeDocument/2006/relationships/oleObject" Target="../embeddings/oleObject49.bin"/></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a:t>
            </a:r>
          </a:p>
          <a:p>
            <a:pPr algn="ctr"/>
            <a:r>
              <a:rPr lang="ar-SA" sz="3700" b="1" dirty="0">
                <a:solidFill>
                  <a:srgbClr val="AB1A25"/>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(4)</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تابع </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التوزيعات الإحتمالية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توزيع ثنائي الحدين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defRPr/>
                </a:pPr>
                <a:r>
                  <a:rPr lang="ar-EG" sz="2800" b="1" u="sng" dirty="0">
                    <a:solidFill>
                      <a:schemeClr val="tx1"/>
                    </a:solidFill>
                    <a:effectLst>
                      <a:outerShdw blurRad="38100" dist="38100" dir="2700000" algn="tl">
                        <a:srgbClr val="000000"/>
                      </a:outerShdw>
                    </a:effectLst>
                  </a:rPr>
                  <a:t>مثال :-</a:t>
                </a:r>
              </a:p>
              <a:p>
                <a:pPr algn="just" rtl="1">
                  <a:defRPr/>
                </a:pPr>
                <a:r>
                  <a:rPr lang="ar-EG" sz="2400" b="1" dirty="0" smtClean="0">
                    <a:effectLst/>
                  </a:rPr>
                  <a:t>إذا كان احتمال إصابة الهدف لشخص ما هو </a:t>
                </a:r>
                <a14:m>
                  <m:oMath xmlns:m="http://schemas.openxmlformats.org/officeDocument/2006/math">
                    <m:f>
                      <m:fPr>
                        <m:ctrlPr>
                          <a:rPr lang="en-US" sz="2400" b="1" i="1" dirty="0" smtClean="0">
                            <a:effectLst/>
                            <a:latin typeface="Cambria Math"/>
                            <a:cs typeface="Tahoma" pitchFamily="34" charset="0"/>
                          </a:rPr>
                        </m:ctrlPr>
                      </m:fPr>
                      <m:num>
                        <m:r>
                          <a:rPr lang="en-US" sz="2400" b="1" i="1" dirty="0" smtClean="0">
                            <a:effectLst/>
                            <a:latin typeface="Cambria Math"/>
                            <a:cs typeface="Tahoma" pitchFamily="34" charset="0"/>
                          </a:rPr>
                          <m:t>𝟏</m:t>
                        </m:r>
                      </m:num>
                      <m:den>
                        <m:r>
                          <a:rPr lang="en-US" sz="2400" b="1" i="1" dirty="0" smtClean="0">
                            <a:effectLst/>
                            <a:latin typeface="Cambria Math"/>
                            <a:cs typeface="Tahoma" pitchFamily="34" charset="0"/>
                          </a:rPr>
                          <m:t>𝟓</m:t>
                        </m:r>
                      </m:den>
                    </m:f>
                  </m:oMath>
                </a14:m>
                <a:r>
                  <a:rPr lang="en-US" sz="2400" b="1" dirty="0">
                    <a:effectLst/>
                    <a:cs typeface="Tahoma" pitchFamily="34" charset="0"/>
                  </a:rPr>
                  <a:t> </a:t>
                </a:r>
                <a:r>
                  <a:rPr lang="ar-EG" sz="2400" b="1" dirty="0">
                    <a:effectLst/>
                  </a:rPr>
                  <a:t> أتيحت له فرصة الرماية </a:t>
                </a:r>
                <a:r>
                  <a:rPr lang="ar-EG" sz="2400" b="1" dirty="0" smtClean="0">
                    <a:effectLst/>
                  </a:rPr>
                  <a:t>في </a:t>
                </a:r>
                <a:r>
                  <a:rPr lang="en-US" sz="2400" b="1" dirty="0">
                    <a:effectLst/>
                    <a:cs typeface="Tahoma" pitchFamily="34" charset="0"/>
                  </a:rPr>
                  <a:t>10</a:t>
                </a:r>
                <a:r>
                  <a:rPr lang="ar-EG" sz="2400" b="1" dirty="0">
                    <a:effectLst/>
                  </a:rPr>
                  <a:t> محاولات</a:t>
                </a:r>
              </a:p>
              <a:p>
                <a:pPr algn="just" rtl="1">
                  <a:defRPr/>
                </a:pPr>
                <a:r>
                  <a:rPr lang="en-US" sz="2400" b="1" dirty="0">
                    <a:cs typeface="Tahoma" pitchFamily="34" charset="0"/>
                  </a:rPr>
                  <a:t>1</a:t>
                </a:r>
                <a:r>
                  <a:rPr lang="ar-EG" sz="2400" b="1" dirty="0"/>
                  <a:t>- ما هو احتمال إصابة الهدف مرتين على الأكثر</a:t>
                </a:r>
              </a:p>
              <a:p>
                <a:pPr algn="just" rtl="1">
                  <a:defRPr/>
                </a:pPr>
                <a:r>
                  <a:rPr lang="en-US" sz="2400" b="1" dirty="0">
                    <a:cs typeface="Tahoma" pitchFamily="34" charset="0"/>
                  </a:rPr>
                  <a:t>2</a:t>
                </a:r>
                <a:r>
                  <a:rPr lang="ar-EG" sz="2400" b="1" dirty="0"/>
                  <a:t>- احتمال إصابة الهدف مرة واحدة</a:t>
                </a:r>
              </a:p>
              <a:p>
                <a:pPr>
                  <a:defRPr/>
                </a:pPr>
                <a:r>
                  <a:rPr lang="ar-EG" sz="2400" b="1" dirty="0">
                    <a:solidFill>
                      <a:srgbClr val="00FFFF"/>
                    </a:solidFill>
                  </a:rPr>
                  <a:t>الحل</a:t>
                </a:r>
              </a:p>
              <a:p>
                <a:pPr algn="just" rtl="1">
                  <a:defRPr/>
                </a:pPr>
                <a:r>
                  <a:rPr lang="en-US" sz="2400" b="1" dirty="0">
                    <a:cs typeface="Tahoma" pitchFamily="34" charset="0"/>
                  </a:rPr>
                  <a:t>X</a:t>
                </a:r>
                <a:r>
                  <a:rPr lang="ar-EG" sz="2400" b="1" dirty="0"/>
                  <a:t> متغير </a:t>
                </a:r>
                <a:r>
                  <a:rPr lang="ar-EG" sz="2400" b="1" dirty="0" smtClean="0"/>
                  <a:t>عشوائي </a:t>
                </a:r>
                <a:r>
                  <a:rPr lang="ar-EG" sz="2400" b="1" dirty="0"/>
                  <a:t>يمثل عدد مرات النجاح </a:t>
                </a:r>
                <a:r>
                  <a:rPr lang="ar-EG" sz="2400" b="1" dirty="0" err="1"/>
                  <a:t>فى</a:t>
                </a:r>
                <a:r>
                  <a:rPr lang="ar-EG" sz="2400" b="1" dirty="0"/>
                  <a:t> إصابة الهدف </a:t>
                </a:r>
                <a:r>
                  <a:rPr lang="ar-EG" sz="2400" b="1" dirty="0" err="1"/>
                  <a:t>فى</a:t>
                </a:r>
                <a:r>
                  <a:rPr lang="ar-EG" sz="2400" b="1" dirty="0"/>
                  <a:t> </a:t>
                </a:r>
                <a:r>
                  <a:rPr lang="en-US" sz="2400" b="1" dirty="0">
                    <a:cs typeface="Tahoma" pitchFamily="34" charset="0"/>
                  </a:rPr>
                  <a:t>10</a:t>
                </a:r>
                <a:r>
                  <a:rPr lang="ar-EG" sz="2400" b="1" dirty="0"/>
                  <a:t> محاولات </a:t>
                </a:r>
              </a:p>
              <a:p>
                <a:pPr algn="l">
                  <a:defRPr/>
                </a:pPr>
                <a:r>
                  <a:rPr lang="en-US" sz="2400" b="1" dirty="0">
                    <a:cs typeface="Tahoma" pitchFamily="34" charset="0"/>
                  </a:rPr>
                  <a:t>n = 10,  p = 1/5, q= 4/5 ;     x = 0, 1, 2, …, 10</a:t>
                </a:r>
                <a:endParaRPr lang="ar-EG" sz="2400" b="1" dirty="0"/>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482" r="-1709"/>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20031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تابع توزيع ثنائي الحدين :-</a:t>
            </a:r>
            <a:endParaRPr lang="en-US" dirty="0"/>
          </a:p>
        </p:txBody>
      </p:sp>
      <p:sp>
        <p:nvSpPr>
          <p:cNvPr id="3" name="Content Placeholder 2"/>
          <p:cNvSpPr>
            <a:spLocks noGrp="1"/>
          </p:cNvSpPr>
          <p:nvPr>
            <p:ph idx="1"/>
          </p:nvPr>
        </p:nvSpPr>
        <p:spPr/>
        <p:txBody>
          <a:bodyPr/>
          <a:lstStyle/>
          <a:p>
            <a:pPr marL="633413" indent="-366713" rtl="1">
              <a:buClr>
                <a:schemeClr val="hlink"/>
              </a:buClr>
              <a:buSzPct val="110000"/>
              <a:defRPr/>
            </a:pPr>
            <a:r>
              <a:rPr lang="en-US" b="1" u="sng" dirty="0">
                <a:effectLst>
                  <a:outerShdw blurRad="38100" dist="38100" dir="2700000" algn="tl">
                    <a:srgbClr val="000000"/>
                  </a:outerShdw>
                </a:effectLst>
                <a:latin typeface="Arial" pitchFamily="34" charset="0"/>
                <a:cs typeface="+mj-cs"/>
              </a:rPr>
              <a:t>1</a:t>
            </a:r>
            <a:r>
              <a:rPr lang="ar-EG" b="1" u="sng" dirty="0">
                <a:effectLst>
                  <a:outerShdw blurRad="38100" dist="38100" dir="2700000" algn="tl">
                    <a:srgbClr val="000000"/>
                  </a:outerShdw>
                </a:effectLst>
                <a:latin typeface="Arial" pitchFamily="34" charset="0"/>
                <a:cs typeface="+mj-cs"/>
              </a:rPr>
              <a:t>- احتمال إصابة الهدف مرتين على </a:t>
            </a:r>
            <a:r>
              <a:rPr lang="ar-EG" b="1" u="sng" dirty="0" smtClean="0">
                <a:effectLst>
                  <a:outerShdw blurRad="38100" dist="38100" dir="2700000" algn="tl">
                    <a:srgbClr val="000000"/>
                  </a:outerShdw>
                </a:effectLst>
                <a:latin typeface="Arial" pitchFamily="34" charset="0"/>
                <a:cs typeface="+mj-cs"/>
              </a:rPr>
              <a:t>الأكثر:-</a:t>
            </a:r>
            <a:endParaRPr lang="ar-EG" b="1" u="sng" dirty="0">
              <a:effectLst>
                <a:outerShdw blurRad="38100" dist="38100" dir="2700000" algn="tl">
                  <a:srgbClr val="000000"/>
                </a:outerShdw>
              </a:effectLst>
              <a:latin typeface="Arial" pitchFamily="34" charset="0"/>
              <a:cs typeface="+mj-cs"/>
            </a:endParaRPr>
          </a:p>
          <a:p>
            <a:pPr marL="633413" indent="-366713" algn="ctr" rtl="1">
              <a:buClr>
                <a:schemeClr val="hlink"/>
              </a:buClr>
              <a:buSzPct val="110000"/>
              <a:defRPr/>
            </a:pPr>
            <a:r>
              <a:rPr lang="ar-EG" dirty="0" smtClean="0">
                <a:effectLst>
                  <a:outerShdw blurRad="38100" dist="38100" dir="2700000" algn="tl">
                    <a:srgbClr val="000000"/>
                  </a:outerShdw>
                </a:effectLst>
                <a:latin typeface="Arial" pitchFamily="34" charset="0"/>
                <a:cs typeface="+mj-cs"/>
              </a:rPr>
              <a:t>أي احتمال </a:t>
            </a:r>
            <a:r>
              <a:rPr lang="en-US" dirty="0">
                <a:effectLst>
                  <a:outerShdw blurRad="38100" dist="38100" dir="2700000" algn="tl">
                    <a:srgbClr val="000000"/>
                  </a:outerShdw>
                </a:effectLst>
                <a:latin typeface="Arial" pitchFamily="34" charset="0"/>
                <a:cs typeface="+mj-cs"/>
              </a:rPr>
              <a:t>x = 0 or x = 1 or x = 2</a:t>
            </a:r>
            <a:endParaRPr lang="ar-EG" dirty="0">
              <a:effectLst>
                <a:outerShdw blurRad="38100" dist="38100" dir="2700000" algn="tl">
                  <a:srgbClr val="000000"/>
                </a:outerShdw>
              </a:effectLst>
              <a:latin typeface="Arial" pitchFamily="34" charset="0"/>
              <a:cs typeface="+mj-cs"/>
            </a:endParaRPr>
          </a:p>
          <a:p>
            <a:pPr marL="633413" indent="-366713" algn="l">
              <a:buClr>
                <a:schemeClr val="hlink"/>
              </a:buClr>
              <a:buSzPct val="110000"/>
              <a:defRPr/>
            </a:pPr>
            <a:r>
              <a:rPr lang="en-US" dirty="0">
                <a:effectLst>
                  <a:outerShdw blurRad="38100" dist="38100" dir="2700000" algn="tl">
                    <a:srgbClr val="000000"/>
                  </a:outerShdw>
                </a:effectLst>
                <a:latin typeface="Arial" pitchFamily="34" charset="0"/>
                <a:cs typeface="+mj-cs"/>
              </a:rPr>
              <a:t>P(X </a:t>
            </a:r>
            <a:r>
              <a:rPr lang="en-US" dirty="0">
                <a:effectLst>
                  <a:outerShdw blurRad="38100" dist="38100" dir="2700000" algn="tl">
                    <a:srgbClr val="000000"/>
                  </a:outerShdw>
                </a:effectLst>
                <a:latin typeface="Arial" pitchFamily="34" charset="0"/>
                <a:cs typeface="+mj-cs"/>
                <a:sym typeface="Symbol" pitchFamily="18" charset="2"/>
              </a:rPr>
              <a:t> 2) = p(X  0) + p(X  1) + p(X  2) </a:t>
            </a:r>
          </a:p>
          <a:p>
            <a:pPr marL="633413" indent="-366713">
              <a:buClr>
                <a:schemeClr val="hlink"/>
              </a:buClr>
              <a:buSzPct val="110000"/>
              <a:defRPr/>
            </a:pPr>
            <a:endParaRPr lang="en-US" dirty="0">
              <a:effectLst>
                <a:outerShdw blurRad="38100" dist="38100" dir="2700000" algn="tl">
                  <a:srgbClr val="000000"/>
                </a:outerShdw>
              </a:effectLst>
              <a:latin typeface="Arial" pitchFamily="34" charset="0"/>
              <a:cs typeface="+mj-cs"/>
              <a:sym typeface="Symbol" pitchFamily="18" charset="2"/>
            </a:endParaRPr>
          </a:p>
          <a:p>
            <a:pPr marL="633413" indent="-366713">
              <a:buClr>
                <a:schemeClr val="hlink"/>
              </a:buClr>
              <a:buSzPct val="110000"/>
              <a:defRPr/>
            </a:pPr>
            <a:endParaRPr lang="en-US" dirty="0">
              <a:effectLst>
                <a:outerShdw blurRad="38100" dist="38100" dir="2700000" algn="tl">
                  <a:srgbClr val="000000"/>
                </a:outerShdw>
              </a:effectLst>
              <a:latin typeface="Arial" pitchFamily="34" charset="0"/>
              <a:cs typeface="+mj-cs"/>
              <a:sym typeface="Symbol" pitchFamily="18" charset="2"/>
            </a:endParaRPr>
          </a:p>
          <a:p>
            <a:pPr marL="633413" indent="-366713">
              <a:buClr>
                <a:schemeClr val="hlink"/>
              </a:buClr>
              <a:buSzPct val="110000"/>
              <a:defRPr/>
            </a:pPr>
            <a:endParaRPr lang="en-US" dirty="0">
              <a:effectLst>
                <a:outerShdw blurRad="38100" dist="38100" dir="2700000" algn="tl">
                  <a:srgbClr val="000000"/>
                </a:outerShdw>
              </a:effectLst>
              <a:latin typeface="Arial" pitchFamily="34" charset="0"/>
              <a:cs typeface="+mj-cs"/>
              <a:sym typeface="Symbol" pitchFamily="18" charset="2"/>
            </a:endParaRPr>
          </a:p>
          <a:p>
            <a:pPr marL="633413" indent="-366713">
              <a:buClr>
                <a:schemeClr val="hlink"/>
              </a:buClr>
              <a:buSzPct val="110000"/>
              <a:defRPr/>
            </a:pPr>
            <a:endParaRPr lang="en-US" dirty="0">
              <a:effectLst>
                <a:outerShdw blurRad="38100" dist="38100" dir="2700000" algn="tl">
                  <a:srgbClr val="000000"/>
                </a:outerShdw>
              </a:effectLst>
              <a:latin typeface="Arial" pitchFamily="34" charset="0"/>
              <a:cs typeface="+mj-cs"/>
              <a:sym typeface="Symbol" pitchFamily="18" charset="2"/>
            </a:endParaRPr>
          </a:p>
          <a:p>
            <a:pPr marL="633413" indent="-366713" algn="l">
              <a:buClr>
                <a:schemeClr val="hlink"/>
              </a:buClr>
              <a:buSzPct val="110000"/>
              <a:defRPr/>
            </a:pPr>
            <a:r>
              <a:rPr lang="en-US" dirty="0">
                <a:effectLst>
                  <a:outerShdw blurRad="38100" dist="38100" dir="2700000" algn="tl">
                    <a:srgbClr val="000000"/>
                  </a:outerShdw>
                </a:effectLst>
                <a:latin typeface="Arial" pitchFamily="34" charset="0"/>
                <a:cs typeface="+mj-cs"/>
                <a:sym typeface="Symbol" pitchFamily="18" charset="2"/>
              </a:rPr>
              <a:t>  (0.8)</a:t>
            </a:r>
            <a:r>
              <a:rPr lang="en-US" baseline="30000" dirty="0">
                <a:effectLst>
                  <a:outerShdw blurRad="38100" dist="38100" dir="2700000" algn="tl">
                    <a:srgbClr val="000000"/>
                  </a:outerShdw>
                </a:effectLst>
                <a:latin typeface="Arial" pitchFamily="34" charset="0"/>
                <a:cs typeface="+mj-cs"/>
                <a:sym typeface="Symbol" pitchFamily="18" charset="2"/>
              </a:rPr>
              <a:t>10</a:t>
            </a:r>
            <a:r>
              <a:rPr lang="en-US" dirty="0">
                <a:effectLst>
                  <a:outerShdw blurRad="38100" dist="38100" dir="2700000" algn="tl">
                    <a:srgbClr val="000000"/>
                  </a:outerShdw>
                </a:effectLst>
                <a:latin typeface="Arial" pitchFamily="34" charset="0"/>
                <a:cs typeface="+mj-cs"/>
                <a:sym typeface="Symbol" pitchFamily="18" charset="2"/>
              </a:rPr>
              <a:t>  2(0.8)</a:t>
            </a:r>
            <a:r>
              <a:rPr lang="en-US" baseline="30000" dirty="0">
                <a:effectLst>
                  <a:outerShdw blurRad="38100" dist="38100" dir="2700000" algn="tl">
                    <a:srgbClr val="000000"/>
                  </a:outerShdw>
                </a:effectLst>
                <a:latin typeface="Arial" pitchFamily="34" charset="0"/>
                <a:cs typeface="+mj-cs"/>
                <a:sym typeface="Symbol" pitchFamily="18" charset="2"/>
              </a:rPr>
              <a:t>9</a:t>
            </a:r>
            <a:r>
              <a:rPr lang="en-US" dirty="0">
                <a:effectLst>
                  <a:outerShdw blurRad="38100" dist="38100" dir="2700000" algn="tl">
                    <a:srgbClr val="000000"/>
                  </a:outerShdw>
                </a:effectLst>
                <a:latin typeface="Arial" pitchFamily="34" charset="0"/>
                <a:cs typeface="+mj-cs"/>
                <a:sym typeface="Symbol" pitchFamily="18" charset="2"/>
              </a:rPr>
              <a:t>  1.8(0.8)</a:t>
            </a:r>
            <a:r>
              <a:rPr lang="en-US" baseline="30000" dirty="0">
                <a:effectLst>
                  <a:outerShdw blurRad="38100" dist="38100" dir="2700000" algn="tl">
                    <a:srgbClr val="000000"/>
                  </a:outerShdw>
                </a:effectLst>
                <a:latin typeface="Arial" pitchFamily="34" charset="0"/>
                <a:cs typeface="+mj-cs"/>
                <a:sym typeface="Symbol" pitchFamily="18" charset="2"/>
              </a:rPr>
              <a:t>8</a:t>
            </a:r>
            <a:r>
              <a:rPr lang="en-US" dirty="0">
                <a:effectLst>
                  <a:outerShdw blurRad="38100" dist="38100" dir="2700000" algn="tl">
                    <a:srgbClr val="000000"/>
                  </a:outerShdw>
                </a:effectLst>
                <a:latin typeface="Arial" pitchFamily="34" charset="0"/>
                <a:cs typeface="+mj-cs"/>
                <a:sym typeface="Symbol" pitchFamily="18" charset="2"/>
              </a:rPr>
              <a:t>  0.6778</a:t>
            </a:r>
            <a:endParaRPr lang="ar-EG" dirty="0">
              <a:effectLst>
                <a:outerShdw blurRad="38100" dist="38100" dir="2700000" algn="tl">
                  <a:srgbClr val="000000"/>
                </a:outerShdw>
              </a:effectLst>
              <a:latin typeface="Arial" pitchFamily="34" charset="0"/>
              <a:cs typeface="+mj-cs"/>
            </a:endParaRPr>
          </a:p>
          <a:p>
            <a:endParaRPr lang="en-US" dirty="0">
              <a:cs typeface="+mj-cs"/>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634368139"/>
              </p:ext>
            </p:extLst>
          </p:nvPr>
        </p:nvGraphicFramePr>
        <p:xfrm>
          <a:off x="654050" y="3356992"/>
          <a:ext cx="3475038" cy="1070546"/>
        </p:xfrm>
        <a:graphic>
          <a:graphicData uri="http://schemas.openxmlformats.org/presentationml/2006/ole">
            <mc:AlternateContent xmlns:mc="http://schemas.openxmlformats.org/markup-compatibility/2006">
              <mc:Choice xmlns:v="urn:schemas-microsoft-com:vml" Requires="v">
                <p:oleObj spid="_x0000_s41001" name="Equation" r:id="rId4" imgW="1282700" imgH="457200" progId="Equation.3">
                  <p:embed/>
                </p:oleObj>
              </mc:Choice>
              <mc:Fallback>
                <p:oleObj name="Equation" r:id="rId4" imgW="1282700" imgH="4572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050" y="3356992"/>
                        <a:ext cx="3475038" cy="1070546"/>
                      </a:xfrm>
                      <a:prstGeom prst="rect">
                        <a:avLst/>
                      </a:prstGeom>
                      <a:solidFill>
                        <a:schemeClr val="bg1"/>
                      </a:solid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70962963"/>
              </p:ext>
            </p:extLst>
          </p:nvPr>
        </p:nvGraphicFramePr>
        <p:xfrm>
          <a:off x="4052888" y="3356992"/>
          <a:ext cx="3235325" cy="1070546"/>
        </p:xfrm>
        <a:graphic>
          <a:graphicData uri="http://schemas.openxmlformats.org/presentationml/2006/ole">
            <mc:AlternateContent xmlns:mc="http://schemas.openxmlformats.org/markup-compatibility/2006">
              <mc:Choice xmlns:v="urn:schemas-microsoft-com:vml" Requires="v">
                <p:oleObj spid="_x0000_s41002" name="Equation" r:id="rId6" imgW="1193800" imgH="457200" progId="Equation.3">
                  <p:embed/>
                </p:oleObj>
              </mc:Choice>
              <mc:Fallback>
                <p:oleObj name="Equation" r:id="rId6" imgW="1193800" imgH="4572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52888" y="3356992"/>
                        <a:ext cx="3235325" cy="1070546"/>
                      </a:xfrm>
                      <a:prstGeom prst="rect">
                        <a:avLst/>
                      </a:prstGeom>
                      <a:solidFill>
                        <a:schemeClr val="bg1"/>
                      </a:solidFill>
                      <a:ln>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89210426"/>
              </p:ext>
            </p:extLst>
          </p:nvPr>
        </p:nvGraphicFramePr>
        <p:xfrm>
          <a:off x="684213" y="4437063"/>
          <a:ext cx="3270250" cy="1214437"/>
        </p:xfrm>
        <a:graphic>
          <a:graphicData uri="http://schemas.openxmlformats.org/presentationml/2006/ole">
            <mc:AlternateContent xmlns:mc="http://schemas.openxmlformats.org/markup-compatibility/2006">
              <mc:Choice xmlns:v="urn:schemas-microsoft-com:vml" Requires="v">
                <p:oleObj spid="_x0000_s41003" name="Equation" r:id="rId8" imgW="1206500" imgH="457200" progId="Equation.3">
                  <p:embed/>
                </p:oleObj>
              </mc:Choice>
              <mc:Fallback>
                <p:oleObj name="Equation" r:id="rId8" imgW="1206500" imgH="457200" progId="Equation.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213" y="4437063"/>
                        <a:ext cx="3270250" cy="1214437"/>
                      </a:xfrm>
                      <a:prstGeom prst="rect">
                        <a:avLst/>
                      </a:prstGeom>
                      <a:solidFill>
                        <a:schemeClr val="bg1"/>
                      </a:solidFill>
                      <a:ln>
                        <a:noFill/>
                      </a:ln>
                    </p:spPr>
                  </p:pic>
                </p:oleObj>
              </mc:Fallback>
            </mc:AlternateContent>
          </a:graphicData>
        </a:graphic>
      </p:graphicFrame>
    </p:spTree>
    <p:extLst>
      <p:ext uri="{BB962C8B-B14F-4D97-AF65-F5344CB8AC3E}">
        <p14:creationId xmlns:p14="http://schemas.microsoft.com/office/powerpoint/2010/main" val="208324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par>
                          <p:cTn id="8" fill="hold">
                            <p:stCondLst>
                              <p:cond delay="2000"/>
                            </p:stCondLst>
                            <p:childTnLst>
                              <p:par>
                                <p:cTn id="9" presetID="18" presetClass="entr" presetSubtype="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trips(downRight)">
                                      <p:cBhvr>
                                        <p:cTn id="11" dur="2000"/>
                                        <p:tgtEl>
                                          <p:spTgt spid="6"/>
                                        </p:tgtEl>
                                      </p:cBhvr>
                                    </p:animEffect>
                                  </p:childTnLst>
                                  <p:subTnLst>
                                    <p:audio>
                                      <p:cMediaNode>
                                        <p:cTn display="0" masterRel="sameClick">
                                          <p:stCondLst>
                                            <p:cond evt="begin" delay="0">
                                              <p:tn val="9"/>
                                            </p:cond>
                                          </p:stCondLst>
                                          <p:endCondLst>
                                            <p:cond evt="onStopAudio" delay="0">
                                              <p:tgtEl>
                                                <p:sldTgt/>
                                              </p:tgtEl>
                                            </p:cond>
                                          </p:endCondLst>
                                        </p:cTn>
                                        <p:tgtEl>
                                          <p:sndTgt r:embed="rId3" name="arrow.wav"/>
                                        </p:tgtEl>
                                      </p:cMediaNode>
                                    </p:audio>
                                  </p:subTnLst>
                                </p:cTn>
                              </p:par>
                            </p:childTnLst>
                          </p:cTn>
                        </p:par>
                        <p:par>
                          <p:cTn id="12" fill="hold">
                            <p:stCondLst>
                              <p:cond delay="4000"/>
                            </p:stCondLst>
                            <p:childTnLst>
                              <p:par>
                                <p:cTn id="13" presetID="18" presetClass="entr" presetSubtype="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Right)">
                                      <p:cBhvr>
                                        <p:cTn id="15" dur="2000"/>
                                        <p:tgtEl>
                                          <p:spTgt spid="7"/>
                                        </p:tgtEl>
                                      </p:cBhvr>
                                    </p:animEffect>
                                  </p:childTnLst>
                                  <p:subTnLst>
                                    <p:audio>
                                      <p:cMediaNode>
                                        <p:cTn display="0" masterRel="sameClick">
                                          <p:stCondLst>
                                            <p:cond evt="begin" delay="0">
                                              <p:tn val="13"/>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تابع توزيع ثنائي الحدين :-</a:t>
            </a:r>
            <a:endParaRPr lang="en-US" dirty="0"/>
          </a:p>
        </p:txBody>
      </p:sp>
      <p:sp>
        <p:nvSpPr>
          <p:cNvPr id="3" name="Content Placeholder 2"/>
          <p:cNvSpPr>
            <a:spLocks noGrp="1"/>
          </p:cNvSpPr>
          <p:nvPr>
            <p:ph idx="1"/>
          </p:nvPr>
        </p:nvSpPr>
        <p:spPr/>
        <p:txBody>
          <a:bodyPr/>
          <a:lstStyle/>
          <a:p>
            <a:pPr marL="633413" indent="-366713" rtl="1">
              <a:buClr>
                <a:schemeClr val="hlink"/>
              </a:buClr>
              <a:buSzPct val="110000"/>
              <a:defRPr/>
            </a:pPr>
            <a:r>
              <a:rPr lang="en-US" b="1" u="sng" dirty="0">
                <a:effectLst>
                  <a:outerShdw blurRad="38100" dist="38100" dir="2700000" algn="tl">
                    <a:srgbClr val="000000"/>
                  </a:outerShdw>
                </a:effectLst>
                <a:latin typeface="Arial" pitchFamily="34" charset="0"/>
                <a:cs typeface="+mj-cs"/>
              </a:rPr>
              <a:t>2</a:t>
            </a:r>
            <a:r>
              <a:rPr lang="ar-EG" b="1" u="sng" dirty="0">
                <a:effectLst>
                  <a:outerShdw blurRad="38100" dist="38100" dir="2700000" algn="tl">
                    <a:srgbClr val="000000"/>
                  </a:outerShdw>
                </a:effectLst>
                <a:latin typeface="Arial" pitchFamily="34" charset="0"/>
                <a:cs typeface="+mj-cs"/>
              </a:rPr>
              <a:t>- احتمال إصابة الهدف مرة واحدة</a:t>
            </a:r>
          </a:p>
          <a:p>
            <a:pPr marL="633413" indent="-366713" rtl="1">
              <a:buClr>
                <a:schemeClr val="hlink"/>
              </a:buClr>
              <a:buSzPct val="110000"/>
              <a:defRPr/>
            </a:pPr>
            <a:r>
              <a:rPr lang="ar-EG" dirty="0" smtClean="0">
                <a:effectLst>
                  <a:outerShdw blurRad="38100" dist="38100" dir="2700000" algn="tl">
                    <a:srgbClr val="000000"/>
                  </a:outerShdw>
                </a:effectLst>
                <a:latin typeface="Arial" pitchFamily="34" charset="0"/>
                <a:cs typeface="Tahoma" pitchFamily="34" charset="0"/>
              </a:rPr>
              <a:t>أي احتمال </a:t>
            </a:r>
            <a:r>
              <a:rPr lang="en-US" dirty="0">
                <a:effectLst>
                  <a:outerShdw blurRad="38100" dist="38100" dir="2700000" algn="tl">
                    <a:srgbClr val="000000"/>
                  </a:outerShdw>
                </a:effectLst>
                <a:latin typeface="Arial" pitchFamily="34" charset="0"/>
                <a:cs typeface="Tahoma" pitchFamily="34" charset="0"/>
              </a:rPr>
              <a:t>x = 1</a:t>
            </a:r>
            <a:endParaRPr lang="ar-EG" dirty="0">
              <a:effectLst>
                <a:outerShdw blurRad="38100" dist="38100" dir="2700000" algn="tl">
                  <a:srgbClr val="000000"/>
                </a:outerShdw>
              </a:effectLst>
              <a:latin typeface="Arial" pitchFamily="34" charset="0"/>
              <a:cs typeface="Tahoma" pitchFamily="34" charset="0"/>
            </a:endParaRPr>
          </a:p>
          <a:p>
            <a:pPr marL="633413" indent="-366713">
              <a:buClr>
                <a:schemeClr val="hlink"/>
              </a:buClr>
              <a:buSzPct val="110000"/>
              <a:defRPr/>
            </a:pPr>
            <a:endParaRPr lang="en-US" dirty="0">
              <a:effectLst>
                <a:outerShdw blurRad="38100" dist="38100" dir="2700000" algn="tl">
                  <a:srgbClr val="000000"/>
                </a:outerShdw>
              </a:effectLst>
              <a:latin typeface="Arial" pitchFamily="34" charset="0"/>
              <a:cs typeface="Tahoma" pitchFamily="34" charset="0"/>
            </a:endParaRPr>
          </a:p>
          <a:p>
            <a:pPr marL="633413" indent="-366713" algn="l">
              <a:buClr>
                <a:schemeClr val="hlink"/>
              </a:buClr>
              <a:buSzPct val="110000"/>
              <a:defRPr/>
            </a:pPr>
            <a:r>
              <a:rPr lang="en-US" dirty="0">
                <a:effectLst>
                  <a:outerShdw blurRad="38100" dist="38100" dir="2700000" algn="tl">
                    <a:srgbClr val="000000"/>
                  </a:outerShdw>
                </a:effectLst>
                <a:latin typeface="Arial" pitchFamily="34" charset="0"/>
                <a:cs typeface="Tahoma" pitchFamily="34" charset="0"/>
              </a:rPr>
              <a:t>  P(X </a:t>
            </a:r>
            <a:r>
              <a:rPr lang="en-US" dirty="0">
                <a:effectLst>
                  <a:outerShdw blurRad="38100" dist="38100" dir="2700000" algn="tl">
                    <a:srgbClr val="000000"/>
                  </a:outerShdw>
                </a:effectLst>
                <a:latin typeface="Arial" pitchFamily="34" charset="0"/>
                <a:cs typeface="Tahoma" pitchFamily="34" charset="0"/>
                <a:sym typeface="Symbol" pitchFamily="18" charset="2"/>
              </a:rPr>
              <a:t> 1) </a:t>
            </a:r>
          </a:p>
          <a:p>
            <a:pPr marL="633413" indent="-366713">
              <a:buClr>
                <a:schemeClr val="hlink"/>
              </a:buClr>
              <a:buSzPct val="110000"/>
              <a:defRPr/>
            </a:pPr>
            <a:endParaRPr lang="en-US" dirty="0">
              <a:effectLst>
                <a:outerShdw blurRad="38100" dist="38100" dir="2700000" algn="tl">
                  <a:srgbClr val="000000"/>
                </a:outerShdw>
              </a:effectLst>
              <a:latin typeface="Arial" pitchFamily="34" charset="0"/>
              <a:cs typeface="Tahoma" pitchFamily="34" charset="0"/>
              <a:sym typeface="Symbol" pitchFamily="18" charset="2"/>
            </a:endParaRP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858973836"/>
              </p:ext>
            </p:extLst>
          </p:nvPr>
        </p:nvGraphicFramePr>
        <p:xfrm>
          <a:off x="3046586" y="2997200"/>
          <a:ext cx="3130550" cy="1214438"/>
        </p:xfrm>
        <a:graphic>
          <a:graphicData uri="http://schemas.openxmlformats.org/presentationml/2006/ole">
            <mc:AlternateContent xmlns:mc="http://schemas.openxmlformats.org/markup-compatibility/2006">
              <mc:Choice xmlns:v="urn:schemas-microsoft-com:vml" Requires="v">
                <p:oleObj spid="_x0000_s42000" name="Equation" r:id="rId4" imgW="1155700" imgH="457200" progId="Equation.3">
                  <p:embed/>
                </p:oleObj>
              </mc:Choice>
              <mc:Fallback>
                <p:oleObj name="Equation" r:id="rId4" imgW="1155700" imgH="4572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6586" y="2997200"/>
                        <a:ext cx="3130550" cy="1214438"/>
                      </a:xfrm>
                      <a:prstGeom prst="rect">
                        <a:avLst/>
                      </a:prstGeom>
                      <a:solidFill>
                        <a:schemeClr val="bg1"/>
                      </a:solidFill>
                      <a:ln>
                        <a:noFill/>
                      </a:ln>
                    </p:spPr>
                  </p:pic>
                </p:oleObj>
              </mc:Fallback>
            </mc:AlternateContent>
          </a:graphicData>
        </a:graphic>
      </p:graphicFrame>
    </p:spTree>
    <p:extLst>
      <p:ext uri="{BB962C8B-B14F-4D97-AF65-F5344CB8AC3E}">
        <p14:creationId xmlns:p14="http://schemas.microsoft.com/office/powerpoint/2010/main" val="291964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تابع توزيع ثنائي الحدين :-</a:t>
            </a:r>
            <a:endParaRPr lang="en-US" dirty="0"/>
          </a:p>
        </p:txBody>
      </p:sp>
      <p:sp>
        <p:nvSpPr>
          <p:cNvPr id="3" name="Content Placeholder 2"/>
          <p:cNvSpPr>
            <a:spLocks noGrp="1"/>
          </p:cNvSpPr>
          <p:nvPr>
            <p:ph idx="1"/>
          </p:nvPr>
        </p:nvSpPr>
        <p:spPr/>
        <p:txBody>
          <a:bodyPr/>
          <a:lstStyle/>
          <a:p>
            <a:pPr algn="just" rtl="1">
              <a:defRPr/>
            </a:pPr>
            <a:r>
              <a:rPr lang="ar-EG" sz="2800" b="1" u="sng" dirty="0">
                <a:solidFill>
                  <a:schemeClr val="tx1"/>
                </a:solidFill>
                <a:effectLst>
                  <a:outerShdw blurRad="38100" dist="38100" dir="2700000" algn="tl">
                    <a:srgbClr val="000000"/>
                  </a:outerShdw>
                </a:effectLst>
              </a:rPr>
              <a:t>مثال </a:t>
            </a:r>
            <a:r>
              <a:rPr lang="ar-EG" sz="2800" b="1" u="sng" dirty="0" smtClean="0">
                <a:solidFill>
                  <a:schemeClr val="tx1"/>
                </a:solidFill>
                <a:effectLst>
                  <a:outerShdw blurRad="38100" dist="38100" dir="2700000" algn="tl">
                    <a:srgbClr val="000000"/>
                  </a:outerShdw>
                </a:effectLst>
                <a:cs typeface="Tahoma" pitchFamily="34" charset="0"/>
              </a:rPr>
              <a:t>:-</a:t>
            </a:r>
            <a:endParaRPr lang="ar-EG" sz="2800" b="1" u="sng" dirty="0">
              <a:solidFill>
                <a:schemeClr val="tx1"/>
              </a:solidFill>
              <a:effectLst>
                <a:outerShdw blurRad="38100" dist="38100" dir="2700000" algn="tl">
                  <a:srgbClr val="000000"/>
                </a:outerShdw>
              </a:effectLst>
            </a:endParaRPr>
          </a:p>
          <a:p>
            <a:pPr algn="just" rtl="1">
              <a:defRPr/>
            </a:pPr>
            <a:r>
              <a:rPr lang="ar-EG" sz="2800" dirty="0">
                <a:effectLst>
                  <a:outerShdw blurRad="38100" dist="38100" dir="2700000" algn="tl">
                    <a:srgbClr val="000000"/>
                  </a:outerShdw>
                </a:effectLst>
              </a:rPr>
              <a:t>ألقيت عملة ثلاث مرات. فإذا كان </a:t>
            </a:r>
            <a:r>
              <a:rPr lang="en-US" sz="2800" dirty="0">
                <a:effectLst>
                  <a:outerShdw blurRad="38100" dist="38100" dir="2700000" algn="tl">
                    <a:srgbClr val="000000"/>
                  </a:outerShdw>
                </a:effectLst>
                <a:cs typeface="Tahoma" pitchFamily="34" charset="0"/>
              </a:rPr>
              <a:t>X</a:t>
            </a:r>
            <a:r>
              <a:rPr lang="ar-EG" sz="2800" dirty="0">
                <a:effectLst>
                  <a:outerShdw blurRad="38100" dist="38100" dir="2700000" algn="tl">
                    <a:srgbClr val="000000"/>
                  </a:outerShdw>
                </a:effectLst>
              </a:rPr>
              <a:t> يمثل عدد ظهور الصور فأوجد التوزيع </a:t>
            </a:r>
            <a:r>
              <a:rPr lang="ar-EG" sz="2800" dirty="0" smtClean="0">
                <a:effectLst>
                  <a:outerShdw blurRad="38100" dist="38100" dir="2700000" algn="tl">
                    <a:srgbClr val="000000"/>
                  </a:outerShdw>
                </a:effectLst>
              </a:rPr>
              <a:t>الاحتمالي </a:t>
            </a:r>
            <a:r>
              <a:rPr lang="ar-EG" sz="2800" dirty="0">
                <a:effectLst>
                  <a:outerShdw blurRad="38100" dist="38100" dir="2700000" algn="tl">
                    <a:srgbClr val="000000"/>
                  </a:outerShdw>
                </a:effectLst>
              </a:rPr>
              <a:t>وكذلك التوقع والتباين</a:t>
            </a:r>
          </a:p>
          <a:p>
            <a:pPr algn="just" rtl="1">
              <a:defRPr/>
            </a:pPr>
            <a:r>
              <a:rPr lang="ar-EG" sz="2800" dirty="0">
                <a:solidFill>
                  <a:srgbClr val="00FFFF"/>
                </a:solidFill>
                <a:effectLst>
                  <a:outerShdw blurRad="38100" dist="38100" dir="2700000" algn="tl">
                    <a:srgbClr val="000000"/>
                  </a:outerShdw>
                </a:effectLst>
              </a:rPr>
              <a:t>الحل</a:t>
            </a:r>
          </a:p>
          <a:p>
            <a:pPr algn="just" rtl="1">
              <a:defRPr/>
            </a:pPr>
            <a:r>
              <a:rPr lang="ar-EG" sz="2800" dirty="0" smtClean="0">
                <a:effectLst>
                  <a:outerShdw blurRad="38100" dist="38100" dir="2700000" algn="tl">
                    <a:srgbClr val="000000"/>
                  </a:outerShdw>
                </a:effectLst>
              </a:rPr>
              <a:t>احتمال </a:t>
            </a:r>
            <a:r>
              <a:rPr lang="ar-EG" sz="2800" dirty="0">
                <a:effectLst>
                  <a:outerShdw blurRad="38100" dist="38100" dir="2700000" algn="tl">
                    <a:srgbClr val="000000"/>
                  </a:outerShdw>
                </a:effectLst>
              </a:rPr>
              <a:t>النجاح (ظهور صورة) </a:t>
            </a:r>
            <a:r>
              <a:rPr lang="en-US" sz="2800" dirty="0">
                <a:effectLst>
                  <a:outerShdw blurRad="38100" dist="38100" dir="2700000" algn="tl">
                    <a:srgbClr val="000000"/>
                  </a:outerShdw>
                </a:effectLst>
                <a:cs typeface="Tahoma" pitchFamily="34" charset="0"/>
              </a:rPr>
              <a:t>p = 0.5</a:t>
            </a:r>
            <a:endParaRPr lang="ar-EG" sz="2800" dirty="0">
              <a:effectLst>
                <a:outerShdw blurRad="38100" dist="38100" dir="2700000" algn="tl">
                  <a:srgbClr val="000000"/>
                </a:outerShdw>
              </a:effectLst>
            </a:endParaRPr>
          </a:p>
          <a:p>
            <a:pPr algn="just" rtl="1">
              <a:defRPr/>
            </a:pPr>
            <a:r>
              <a:rPr lang="ar-EG" sz="2800" dirty="0" smtClean="0">
                <a:effectLst>
                  <a:outerShdw blurRad="38100" dist="38100" dir="2700000" algn="tl">
                    <a:srgbClr val="000000"/>
                  </a:outerShdw>
                </a:effectLst>
              </a:rPr>
              <a:t>احتمال </a:t>
            </a:r>
            <a:r>
              <a:rPr lang="ar-EG" sz="2800" dirty="0">
                <a:effectLst>
                  <a:outerShdw blurRad="38100" dist="38100" dir="2700000" algn="tl">
                    <a:srgbClr val="000000"/>
                  </a:outerShdw>
                </a:effectLst>
              </a:rPr>
              <a:t>الفشل (ظهور كتابة) </a:t>
            </a:r>
            <a:r>
              <a:rPr lang="en-US" sz="2800" dirty="0">
                <a:effectLst>
                  <a:outerShdw blurRad="38100" dist="38100" dir="2700000" algn="tl">
                    <a:srgbClr val="000000"/>
                  </a:outerShdw>
                </a:effectLst>
                <a:cs typeface="Tahoma" pitchFamily="34" charset="0"/>
              </a:rPr>
              <a:t>q = 0.5</a:t>
            </a:r>
            <a:endParaRPr lang="ar-EG" sz="2800" dirty="0">
              <a:effectLst>
                <a:outerShdw blurRad="38100" dist="38100" dir="2700000" algn="tl">
                  <a:srgbClr val="000000"/>
                </a:outerShdw>
              </a:effectLst>
            </a:endParaRPr>
          </a:p>
          <a:p>
            <a:pPr algn="just" rtl="1">
              <a:defRPr/>
            </a:pPr>
            <a:r>
              <a:rPr lang="ar-EG" sz="2800" dirty="0">
                <a:effectLst>
                  <a:outerShdw blurRad="38100" dist="38100" dir="2700000" algn="tl">
                    <a:srgbClr val="000000"/>
                  </a:outerShdw>
                </a:effectLst>
              </a:rPr>
              <a:t>عدد الرميات المستقلة </a:t>
            </a:r>
            <a:r>
              <a:rPr lang="en-US" sz="2800" dirty="0">
                <a:effectLst>
                  <a:outerShdw blurRad="38100" dist="38100" dir="2700000" algn="tl">
                    <a:srgbClr val="000000"/>
                  </a:outerShdw>
                </a:effectLst>
                <a:cs typeface="Tahoma" pitchFamily="34" charset="0"/>
              </a:rPr>
              <a:t>n = 3</a:t>
            </a:r>
            <a:endParaRPr lang="ar-EG" sz="2800" dirty="0">
              <a:effectLst>
                <a:outerShdw blurRad="38100" dist="38100" dir="2700000" algn="tl">
                  <a:srgbClr val="000000"/>
                </a:outerShdw>
              </a:effectLst>
            </a:endParaRPr>
          </a:p>
          <a:p>
            <a:pPr algn="just" rtl="1">
              <a:defRPr/>
            </a:pPr>
            <a:r>
              <a:rPr lang="en-US" sz="2800" dirty="0">
                <a:effectLst>
                  <a:outerShdw blurRad="38100" dist="38100" dir="2700000" algn="tl">
                    <a:srgbClr val="000000"/>
                  </a:outerShdw>
                </a:effectLst>
                <a:cs typeface="Tahoma" pitchFamily="34" charset="0"/>
              </a:rPr>
              <a:t>X</a:t>
            </a:r>
            <a:r>
              <a:rPr lang="ar-EG" sz="2800" dirty="0">
                <a:effectLst>
                  <a:outerShdw blurRad="38100" dist="38100" dir="2700000" algn="tl">
                    <a:srgbClr val="000000"/>
                  </a:outerShdw>
                </a:effectLst>
              </a:rPr>
              <a:t> متغير </a:t>
            </a:r>
            <a:r>
              <a:rPr lang="ar-EG" sz="2800" dirty="0" smtClean="0">
                <a:effectLst>
                  <a:outerShdw blurRad="38100" dist="38100" dir="2700000" algn="tl">
                    <a:srgbClr val="000000"/>
                  </a:outerShdw>
                </a:effectLst>
              </a:rPr>
              <a:t>عشوائي </a:t>
            </a:r>
            <a:r>
              <a:rPr lang="ar-EG" sz="2800" dirty="0">
                <a:effectLst>
                  <a:outerShdw blurRad="38100" dist="38100" dir="2700000" algn="tl">
                    <a:srgbClr val="000000"/>
                  </a:outerShdw>
                </a:effectLst>
              </a:rPr>
              <a:t>يمثل عدد الصور يأخذ القيم </a:t>
            </a:r>
            <a:r>
              <a:rPr lang="en-US" sz="2800" dirty="0">
                <a:effectLst>
                  <a:outerShdw blurRad="38100" dist="38100" dir="2700000" algn="tl">
                    <a:srgbClr val="000000"/>
                  </a:outerShdw>
                </a:effectLst>
                <a:cs typeface="Tahoma" pitchFamily="34" charset="0"/>
              </a:rPr>
              <a:t>0, 1, 2, 3</a:t>
            </a:r>
            <a:endParaRPr lang="ar-EG" sz="2800" dirty="0">
              <a:effectLst>
                <a:outerShdw blurRad="38100" dist="38100" dir="2700000" algn="tl">
                  <a:srgbClr val="000000"/>
                </a:outerShdw>
              </a:effectLst>
            </a:endParaRPr>
          </a:p>
          <a:p>
            <a:pPr algn="just" rtl="1">
              <a:defRPr/>
            </a:pPr>
            <a:r>
              <a:rPr lang="ar-EG" sz="2800" dirty="0">
                <a:effectLst>
                  <a:outerShdw blurRad="38100" dist="38100" dir="2700000" algn="tl">
                    <a:srgbClr val="000000"/>
                  </a:outerShdw>
                </a:effectLst>
              </a:rPr>
              <a:t>ويكون له توزيع </a:t>
            </a:r>
            <a:r>
              <a:rPr lang="ar-EG" sz="2800" dirty="0" smtClean="0">
                <a:effectLst>
                  <a:outerShdw blurRad="38100" dist="38100" dir="2700000" algn="tl">
                    <a:srgbClr val="000000"/>
                  </a:outerShdw>
                </a:effectLst>
              </a:rPr>
              <a:t>ذي </a:t>
            </a:r>
            <a:r>
              <a:rPr lang="ar-EG" sz="2800" dirty="0">
                <a:effectLst>
                  <a:outerShdw blurRad="38100" dist="38100" dir="2700000" algn="tl">
                    <a:srgbClr val="000000"/>
                  </a:outerShdw>
                </a:effectLst>
              </a:rPr>
              <a:t>الحدين:</a:t>
            </a:r>
          </a:p>
          <a:p>
            <a:pPr algn="just" rtl="1"/>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3474230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تابع توزيع ثنائي الحدين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523742221"/>
              </p:ext>
            </p:extLst>
          </p:nvPr>
        </p:nvGraphicFramePr>
        <p:xfrm>
          <a:off x="560512" y="1556792"/>
          <a:ext cx="8137525" cy="1152128"/>
        </p:xfrm>
        <a:graphic>
          <a:graphicData uri="http://schemas.openxmlformats.org/presentationml/2006/ole">
            <mc:AlternateContent xmlns:mc="http://schemas.openxmlformats.org/markup-compatibility/2006">
              <mc:Choice xmlns:v="urn:schemas-microsoft-com:vml" Requires="v">
                <p:oleObj spid="_x0000_s43046" name="Equation" r:id="rId4" imgW="2616200" imgH="457200" progId="Equation.3">
                  <p:embed/>
                </p:oleObj>
              </mc:Choice>
              <mc:Fallback>
                <p:oleObj name="Equation" r:id="rId4" imgW="2616200" imgH="4572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512" y="1556792"/>
                        <a:ext cx="8137525" cy="1152128"/>
                      </a:xfrm>
                      <a:prstGeom prst="rect">
                        <a:avLst/>
                      </a:prstGeom>
                      <a:solidFill>
                        <a:schemeClr val="bg1"/>
                      </a:solid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85712049"/>
              </p:ext>
            </p:extLst>
          </p:nvPr>
        </p:nvGraphicFramePr>
        <p:xfrm>
          <a:off x="560512" y="2780928"/>
          <a:ext cx="8626475" cy="1310614"/>
        </p:xfrm>
        <a:graphic>
          <a:graphicData uri="http://schemas.openxmlformats.org/presentationml/2006/ole">
            <mc:AlternateContent xmlns:mc="http://schemas.openxmlformats.org/markup-compatibility/2006">
              <mc:Choice xmlns:v="urn:schemas-microsoft-com:vml" Requires="v">
                <p:oleObj spid="_x0000_s43047" name="Equation" r:id="rId6" imgW="2933700" imgH="889000" progId="Equation.3">
                  <p:embed/>
                </p:oleObj>
              </mc:Choice>
              <mc:Fallback>
                <p:oleObj name="Equation" r:id="rId6" imgW="2933700" imgH="889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512" y="2780928"/>
                        <a:ext cx="8626475" cy="1310614"/>
                      </a:xfrm>
                      <a:prstGeom prst="rect">
                        <a:avLst/>
                      </a:prstGeom>
                      <a:solidFill>
                        <a:schemeClr val="bg1"/>
                      </a:solidFill>
                      <a:ln>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193914666"/>
              </p:ext>
            </p:extLst>
          </p:nvPr>
        </p:nvGraphicFramePr>
        <p:xfrm>
          <a:off x="560512" y="4293096"/>
          <a:ext cx="8678863" cy="1392941"/>
        </p:xfrm>
        <a:graphic>
          <a:graphicData uri="http://schemas.openxmlformats.org/presentationml/2006/ole">
            <mc:AlternateContent xmlns:mc="http://schemas.openxmlformats.org/markup-compatibility/2006">
              <mc:Choice xmlns:v="urn:schemas-microsoft-com:vml" Requires="v">
                <p:oleObj spid="_x0000_s43048" name="Equation" r:id="rId8" imgW="3048000" imgH="889000" progId="Equation.3">
                  <p:embed/>
                </p:oleObj>
              </mc:Choice>
              <mc:Fallback>
                <p:oleObj name="Equation" r:id="rId8" imgW="3048000" imgH="88900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0512" y="4293096"/>
                        <a:ext cx="8678863" cy="1392941"/>
                      </a:xfrm>
                      <a:prstGeom prst="rect">
                        <a:avLst/>
                      </a:prstGeom>
                      <a:solidFill>
                        <a:schemeClr val="bg1"/>
                      </a:solidFill>
                      <a:ln>
                        <a:noFill/>
                      </a:ln>
                    </p:spPr>
                  </p:pic>
                </p:oleObj>
              </mc:Fallback>
            </mc:AlternateContent>
          </a:graphicData>
        </a:graphic>
      </p:graphicFrame>
    </p:spTree>
    <p:extLst>
      <p:ext uri="{BB962C8B-B14F-4D97-AF65-F5344CB8AC3E}">
        <p14:creationId xmlns:p14="http://schemas.microsoft.com/office/powerpoint/2010/main" val="55086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oin.wav"/>
                                        </p:tgtEl>
                                      </p:cMediaNode>
                                    </p:audio>
                                  </p:subTnLst>
                                </p:cTn>
                              </p:par>
                            </p:childTnLst>
                          </p:cTn>
                        </p:par>
                        <p:par>
                          <p:cTn id="8" fill="hold">
                            <p:stCondLst>
                              <p:cond delay="2000"/>
                            </p:stCondLst>
                            <p:childTnLst>
                              <p:par>
                                <p:cTn id="9" presetID="18" presetClass="entr" presetSubtype="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trips(downRight)">
                                      <p:cBhvr>
                                        <p:cTn id="11" dur="2000"/>
                                        <p:tgtEl>
                                          <p:spTgt spid="6"/>
                                        </p:tgtEl>
                                      </p:cBhvr>
                                    </p:animEffect>
                                  </p:childTnLst>
                                  <p:subTnLst>
                                    <p:audio>
                                      <p:cMediaNode>
                                        <p:cTn display="0" masterRel="sameClick">
                                          <p:stCondLst>
                                            <p:cond evt="begin" delay="0">
                                              <p:tn val="9"/>
                                            </p:cond>
                                          </p:stCondLst>
                                          <p:endCondLst>
                                            <p:cond evt="onStopAudio" delay="0">
                                              <p:tgtEl>
                                                <p:sldTgt/>
                                              </p:tgtEl>
                                            </p:cond>
                                          </p:endCondLst>
                                        </p:cTn>
                                        <p:tgtEl>
                                          <p:sndTgt r:embed="rId3" name="coin.wav"/>
                                        </p:tgtEl>
                                      </p:cMediaNode>
                                    </p:audio>
                                  </p:subTnLst>
                                </p:cTn>
                              </p:par>
                            </p:childTnLst>
                          </p:cTn>
                        </p:par>
                        <p:par>
                          <p:cTn id="12" fill="hold">
                            <p:stCondLst>
                              <p:cond delay="4000"/>
                            </p:stCondLst>
                            <p:childTnLst>
                              <p:par>
                                <p:cTn id="13" presetID="18" presetClass="entr" presetSubtype="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Right)">
                                      <p:cBhvr>
                                        <p:cTn id="15" dur="2000"/>
                                        <p:tgtEl>
                                          <p:spTgt spid="7"/>
                                        </p:tgtEl>
                                      </p:cBhvr>
                                    </p:animEffect>
                                  </p:childTnLst>
                                  <p:subTnLst>
                                    <p:audio>
                                      <p:cMediaNode>
                                        <p:cTn display="0" masterRel="sameClick">
                                          <p:stCondLst>
                                            <p:cond evt="begin" delay="0">
                                              <p:tn val="13"/>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تابع توزيع ثنائي الحدين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012145289"/>
              </p:ext>
            </p:extLst>
          </p:nvPr>
        </p:nvGraphicFramePr>
        <p:xfrm>
          <a:off x="200472" y="1511548"/>
          <a:ext cx="9144000" cy="1413396"/>
        </p:xfrm>
        <a:graphic>
          <a:graphicData uri="http://schemas.openxmlformats.org/presentationml/2006/ole">
            <mc:AlternateContent xmlns:mc="http://schemas.openxmlformats.org/markup-compatibility/2006">
              <mc:Choice xmlns:v="urn:schemas-microsoft-com:vml" Requires="v">
                <p:oleObj spid="_x0000_s44060" name="Equation" r:id="rId4" imgW="3238500" imgH="889000" progId="Equation.3">
                  <p:embed/>
                </p:oleObj>
              </mc:Choice>
              <mc:Fallback>
                <p:oleObj name="Equation" r:id="rId4" imgW="3238500" imgH="8890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472" y="1511548"/>
                        <a:ext cx="9144000" cy="1413396"/>
                      </a:xfrm>
                      <a:prstGeom prst="rect">
                        <a:avLst/>
                      </a:prstGeom>
                      <a:solidFill>
                        <a:schemeClr val="bg1"/>
                      </a:solid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4037370671"/>
              </p:ext>
            </p:extLst>
          </p:nvPr>
        </p:nvGraphicFramePr>
        <p:xfrm>
          <a:off x="231650" y="3068960"/>
          <a:ext cx="9113838" cy="1584176"/>
        </p:xfrm>
        <a:graphic>
          <a:graphicData uri="http://schemas.openxmlformats.org/presentationml/2006/ole">
            <mc:AlternateContent xmlns:mc="http://schemas.openxmlformats.org/markup-compatibility/2006">
              <mc:Choice xmlns:v="urn:schemas-microsoft-com:vml" Requires="v">
                <p:oleObj spid="_x0000_s44061" name="Equation" r:id="rId6" imgW="3200400" imgH="889000" progId="Equation.3">
                  <p:embed/>
                </p:oleObj>
              </mc:Choice>
              <mc:Fallback>
                <p:oleObj name="Equation" r:id="rId6" imgW="3200400" imgH="8890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650" y="3068960"/>
                        <a:ext cx="9113838" cy="1584176"/>
                      </a:xfrm>
                      <a:prstGeom prst="rect">
                        <a:avLst/>
                      </a:prstGeom>
                      <a:solidFill>
                        <a:schemeClr val="bg1"/>
                      </a:solidFill>
                      <a:ln>
                        <a:noFill/>
                      </a:ln>
                    </p:spPr>
                  </p:pic>
                </p:oleObj>
              </mc:Fallback>
            </mc:AlternateContent>
          </a:graphicData>
        </a:graphic>
      </p:graphicFrame>
      <p:sp>
        <p:nvSpPr>
          <p:cNvPr id="7" name="Rectangle 6"/>
          <p:cNvSpPr/>
          <p:nvPr/>
        </p:nvSpPr>
        <p:spPr>
          <a:xfrm>
            <a:off x="1496616" y="4797152"/>
            <a:ext cx="5932884" cy="701731"/>
          </a:xfrm>
          <a:prstGeom prst="rect">
            <a:avLst/>
          </a:prstGeom>
        </p:spPr>
        <p:txBody>
          <a:bodyPr wrap="square">
            <a:spAutoFit/>
          </a:bodyPr>
          <a:lstStyle/>
          <a:p>
            <a:pPr marL="450850" algn="l" rtl="0">
              <a:spcBef>
                <a:spcPct val="20000"/>
              </a:spcBef>
              <a:buClr>
                <a:schemeClr val="hlink"/>
              </a:buClr>
              <a:buSzPct val="110000"/>
              <a:buFont typeface="Wingdings" pitchFamily="2" charset="2"/>
              <a:buNone/>
              <a:defRPr/>
            </a:pPr>
            <a:r>
              <a:rPr lang="en-US" dirty="0">
                <a:effectLst>
                  <a:outerShdw blurRad="38100" dist="38100" dir="2700000" algn="tl">
                    <a:srgbClr val="000000"/>
                  </a:outerShdw>
                </a:effectLst>
                <a:cs typeface="Tahoma" pitchFamily="34" charset="0"/>
              </a:rPr>
              <a:t>E(X) </a:t>
            </a:r>
            <a:r>
              <a:rPr lang="en-US" dirty="0">
                <a:effectLst>
                  <a:outerShdw blurRad="38100" dist="38100" dir="2700000" algn="tl">
                    <a:srgbClr val="000000"/>
                  </a:outerShdw>
                </a:effectLst>
                <a:cs typeface="Tahoma" pitchFamily="34" charset="0"/>
                <a:sym typeface="Symbol" pitchFamily="18" charset="2"/>
              </a:rPr>
              <a:t> np = 3(0.5)= 1.5                           </a:t>
            </a:r>
            <a:r>
              <a:rPr lang="ar-EG" dirty="0">
                <a:effectLst>
                  <a:outerShdw blurRad="38100" dist="38100" dir="2700000" algn="tl">
                    <a:srgbClr val="000000"/>
                  </a:outerShdw>
                </a:effectLst>
                <a:cs typeface="Tahoma" pitchFamily="34" charset="0"/>
                <a:sym typeface="Symbol" pitchFamily="18" charset="2"/>
              </a:rPr>
              <a:t>التوقع</a:t>
            </a:r>
            <a:endParaRPr lang="en-US" dirty="0">
              <a:effectLst>
                <a:outerShdw blurRad="38100" dist="38100" dir="2700000" algn="tl">
                  <a:srgbClr val="000000"/>
                </a:outerShdw>
              </a:effectLst>
              <a:cs typeface="Tahoma" pitchFamily="34" charset="0"/>
              <a:sym typeface="Symbol" pitchFamily="18" charset="2"/>
            </a:endParaRPr>
          </a:p>
          <a:p>
            <a:pPr marL="450850" algn="l" rtl="0">
              <a:spcBef>
                <a:spcPct val="20000"/>
              </a:spcBef>
              <a:buClr>
                <a:schemeClr val="hlink"/>
              </a:buClr>
              <a:buSzPct val="110000"/>
              <a:buFont typeface="Wingdings" pitchFamily="2" charset="2"/>
              <a:buNone/>
              <a:defRPr/>
            </a:pPr>
            <a:r>
              <a:rPr lang="en-US" dirty="0" err="1">
                <a:effectLst>
                  <a:outerShdw blurRad="38100" dist="38100" dir="2700000" algn="tl">
                    <a:srgbClr val="000000"/>
                  </a:outerShdw>
                </a:effectLst>
                <a:cs typeface="Tahoma" pitchFamily="34" charset="0"/>
                <a:sym typeface="Symbol" pitchFamily="18" charset="2"/>
              </a:rPr>
              <a:t>Var</a:t>
            </a:r>
            <a:r>
              <a:rPr lang="en-US" dirty="0">
                <a:effectLst>
                  <a:outerShdw blurRad="38100" dist="38100" dir="2700000" algn="tl">
                    <a:srgbClr val="000000"/>
                  </a:outerShdw>
                </a:effectLst>
                <a:cs typeface="Tahoma" pitchFamily="34" charset="0"/>
                <a:sym typeface="Symbol" pitchFamily="18" charset="2"/>
              </a:rPr>
              <a:t>(X)  </a:t>
            </a:r>
            <a:r>
              <a:rPr lang="en-US" dirty="0" err="1">
                <a:effectLst>
                  <a:outerShdw blurRad="38100" dist="38100" dir="2700000" algn="tl">
                    <a:srgbClr val="000000"/>
                  </a:outerShdw>
                </a:effectLst>
                <a:cs typeface="Tahoma" pitchFamily="34" charset="0"/>
                <a:sym typeface="Symbol" pitchFamily="18" charset="2"/>
              </a:rPr>
              <a:t>npq</a:t>
            </a:r>
            <a:r>
              <a:rPr lang="en-US" dirty="0">
                <a:effectLst>
                  <a:outerShdw blurRad="38100" dist="38100" dir="2700000" algn="tl">
                    <a:srgbClr val="000000"/>
                  </a:outerShdw>
                </a:effectLst>
                <a:cs typeface="Tahoma" pitchFamily="34" charset="0"/>
                <a:sym typeface="Symbol" pitchFamily="18" charset="2"/>
              </a:rPr>
              <a:t> = 3(0.5)(0.5) = 0.75           </a:t>
            </a:r>
            <a:r>
              <a:rPr lang="ar-EG" dirty="0">
                <a:effectLst>
                  <a:outerShdw blurRad="38100" dist="38100" dir="2700000" algn="tl">
                    <a:srgbClr val="000000"/>
                  </a:outerShdw>
                </a:effectLst>
                <a:cs typeface="Tahoma" pitchFamily="34" charset="0"/>
                <a:sym typeface="Symbol" pitchFamily="18" charset="2"/>
              </a:rPr>
              <a:t>التباين</a:t>
            </a:r>
            <a:endParaRPr lang="en-US" dirty="0">
              <a:effectLst>
                <a:outerShdw blurRad="38100" dist="38100" dir="2700000" algn="tl">
                  <a:srgbClr val="000000"/>
                </a:outerShdw>
              </a:effectLst>
              <a:cs typeface="Tahoma" pitchFamily="34" charset="0"/>
              <a:sym typeface="Symbol" pitchFamily="18" charset="2"/>
            </a:endParaRPr>
          </a:p>
        </p:txBody>
      </p:sp>
    </p:spTree>
    <p:extLst>
      <p:ext uri="{BB962C8B-B14F-4D97-AF65-F5344CB8AC3E}">
        <p14:creationId xmlns:p14="http://schemas.microsoft.com/office/powerpoint/2010/main" val="18849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oin.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Right)">
                                      <p:cBhvr>
                                        <p:cTn id="12" dur="2000"/>
                                        <p:tgtEl>
                                          <p:spTgt spid="6"/>
                                        </p:tgtEl>
                                      </p:cBhvr>
                                    </p:animEffect>
                                  </p:childTnLst>
                                  <p:subTnLst>
                                    <p:audio>
                                      <p:cMediaNode>
                                        <p:cTn display="0" masterRel="sameClick">
                                          <p:stCondLst>
                                            <p:cond evt="begin" delay="0">
                                              <p:tn val="10"/>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تابع توزيع ثنائي الحدين :-</a:t>
            </a:r>
            <a:endParaRPr lang="en-US" dirty="0"/>
          </a:p>
        </p:txBody>
      </p:sp>
      <p:sp>
        <p:nvSpPr>
          <p:cNvPr id="3" name="Content Placeholder 2"/>
          <p:cNvSpPr>
            <a:spLocks noGrp="1"/>
          </p:cNvSpPr>
          <p:nvPr>
            <p:ph idx="1"/>
          </p:nvPr>
        </p:nvSpPr>
        <p:spPr/>
        <p:txBody>
          <a:bodyPr/>
          <a:lstStyle/>
          <a:p>
            <a:pPr algn="just" rtl="1">
              <a:lnSpc>
                <a:spcPct val="80000"/>
              </a:lnSpc>
            </a:pPr>
            <a:r>
              <a:rPr lang="ar-EG" altLang="en-US" sz="2800" b="1" u="sng" dirty="0" smtClean="0">
                <a:solidFill>
                  <a:schemeClr val="tx1"/>
                </a:solidFill>
                <a:effectLst>
                  <a:outerShdw blurRad="38100" dist="38100" dir="2700000" algn="tl">
                    <a:srgbClr val="000000"/>
                  </a:outerShdw>
                </a:effectLst>
              </a:rPr>
              <a:t>مثال:-</a:t>
            </a:r>
            <a:endParaRPr lang="ar-EG" altLang="en-US" sz="2400" b="1" dirty="0">
              <a:solidFill>
                <a:srgbClr val="00FFFF"/>
              </a:solidFill>
              <a:latin typeface="Traditional Arabic" pitchFamily="2" charset="-78"/>
              <a:cs typeface="Traditional Arabic" pitchFamily="2" charset="-78"/>
            </a:endParaRPr>
          </a:p>
          <a:p>
            <a:pPr algn="just" rtl="1">
              <a:lnSpc>
                <a:spcPct val="80000"/>
              </a:lnSpc>
            </a:pPr>
            <a:r>
              <a:rPr lang="ar-EG" altLang="en-US" sz="2400" b="1" dirty="0">
                <a:latin typeface="Traditional Arabic" pitchFamily="2" charset="-78"/>
                <a:cs typeface="Traditional Arabic" pitchFamily="2" charset="-78"/>
              </a:rPr>
              <a:t>وجد </a:t>
            </a:r>
            <a:r>
              <a:rPr lang="ar-EG" altLang="en-US" sz="2400" b="1" dirty="0" err="1">
                <a:latin typeface="Traditional Arabic" pitchFamily="2" charset="-78"/>
                <a:cs typeface="Traditional Arabic" pitchFamily="2" charset="-78"/>
              </a:rPr>
              <a:t>فى</a:t>
            </a:r>
            <a:r>
              <a:rPr lang="ar-EG" altLang="en-US" sz="2400" b="1" dirty="0">
                <a:latin typeface="Traditional Arabic" pitchFamily="2" charset="-78"/>
                <a:cs typeface="Traditional Arabic" pitchFamily="2" charset="-78"/>
              </a:rPr>
              <a:t> إنتاج أحد المصانع أنه من بين </a:t>
            </a:r>
            <a:r>
              <a:rPr lang="en-US" altLang="en-US" sz="2400" b="1" dirty="0">
                <a:latin typeface="Traditional Arabic" pitchFamily="2" charset="-78"/>
                <a:cs typeface="Traditional Arabic" pitchFamily="2" charset="-78"/>
              </a:rPr>
              <a:t>1000</a:t>
            </a:r>
            <a:r>
              <a:rPr lang="ar-EG" altLang="en-US" sz="2400" b="1" dirty="0">
                <a:latin typeface="Traditional Arabic" pitchFamily="2" charset="-78"/>
                <a:cs typeface="Traditional Arabic" pitchFamily="2" charset="-78"/>
              </a:rPr>
              <a:t> وحدة إنتاج يوجد </a:t>
            </a:r>
            <a:r>
              <a:rPr lang="en-US" altLang="en-US" sz="2400" b="1" dirty="0">
                <a:latin typeface="Traditional Arabic" pitchFamily="2" charset="-78"/>
                <a:cs typeface="Traditional Arabic" pitchFamily="2" charset="-78"/>
              </a:rPr>
              <a:t>150</a:t>
            </a:r>
            <a:r>
              <a:rPr lang="ar-EG" altLang="en-US" sz="2400" b="1" dirty="0">
                <a:latin typeface="Traditional Arabic" pitchFamily="2" charset="-78"/>
                <a:cs typeface="Traditional Arabic" pitchFamily="2" charset="-78"/>
              </a:rPr>
              <a:t> وحدة معيبة. أخذت عينة بإرجاع مكونة من </a:t>
            </a:r>
            <a:r>
              <a:rPr lang="en-US" altLang="en-US" sz="2400" b="1" dirty="0">
                <a:latin typeface="Traditional Arabic" pitchFamily="2" charset="-78"/>
                <a:cs typeface="Traditional Arabic" pitchFamily="2" charset="-78"/>
              </a:rPr>
              <a:t>5</a:t>
            </a:r>
            <a:r>
              <a:rPr lang="ar-EG" altLang="en-US" sz="2400" b="1" dirty="0">
                <a:latin typeface="Traditional Arabic" pitchFamily="2" charset="-78"/>
                <a:cs typeface="Traditional Arabic" pitchFamily="2" charset="-78"/>
              </a:rPr>
              <a:t> وحدات، أوجد الاحتمالات التالية:</a:t>
            </a:r>
          </a:p>
          <a:p>
            <a:pPr algn="just" rtl="1">
              <a:lnSpc>
                <a:spcPct val="80000"/>
              </a:lnSpc>
            </a:pPr>
            <a:r>
              <a:rPr lang="ar-EG" altLang="en-US" sz="2400" b="1" dirty="0" smtClean="0">
                <a:latin typeface="Traditional Arabic" pitchFamily="2" charset="-78"/>
                <a:cs typeface="Traditional Arabic" pitchFamily="2" charset="-78"/>
              </a:rPr>
              <a:t>1- </a:t>
            </a:r>
            <a:r>
              <a:rPr lang="ar-EG" altLang="en-US" sz="2400" b="1" dirty="0">
                <a:latin typeface="Traditional Arabic" pitchFamily="2" charset="-78"/>
                <a:cs typeface="Traditional Arabic" pitchFamily="2" charset="-78"/>
              </a:rPr>
              <a:t>الوحدات المختارة كلها سليمة</a:t>
            </a:r>
          </a:p>
          <a:p>
            <a:pPr algn="just" rtl="1">
              <a:lnSpc>
                <a:spcPct val="80000"/>
              </a:lnSpc>
            </a:pPr>
            <a:r>
              <a:rPr lang="ar-EG" altLang="en-US" sz="2400" b="1" dirty="0" smtClean="0">
                <a:latin typeface="Traditional Arabic" pitchFamily="2" charset="-78"/>
                <a:cs typeface="Traditional Arabic" pitchFamily="2" charset="-78"/>
              </a:rPr>
              <a:t>2- </a:t>
            </a:r>
            <a:r>
              <a:rPr lang="ar-EG" altLang="en-US" sz="2400" b="1" dirty="0">
                <a:latin typeface="Traditional Arabic" pitchFamily="2" charset="-78"/>
                <a:cs typeface="Traditional Arabic" pitchFamily="2" charset="-78"/>
              </a:rPr>
              <a:t>على الأكثر توجد واحدة معيبة</a:t>
            </a:r>
          </a:p>
          <a:p>
            <a:pPr algn="just" rtl="1">
              <a:lnSpc>
                <a:spcPct val="80000"/>
              </a:lnSpc>
            </a:pPr>
            <a:r>
              <a:rPr lang="ar-EG" altLang="en-US" sz="2400" b="1" dirty="0" smtClean="0">
                <a:latin typeface="Traditional Arabic" pitchFamily="2" charset="-78"/>
                <a:cs typeface="Traditional Arabic" pitchFamily="2" charset="-78"/>
              </a:rPr>
              <a:t>3- </a:t>
            </a:r>
            <a:r>
              <a:rPr lang="ar-EG" altLang="en-US" sz="2400" b="1" dirty="0">
                <a:latin typeface="Traditional Arabic" pitchFamily="2" charset="-78"/>
                <a:cs typeface="Traditional Arabic" pitchFamily="2" charset="-78"/>
              </a:rPr>
              <a:t>على الأقل توجد وحدتان </a:t>
            </a:r>
            <a:r>
              <a:rPr lang="ar-EG" altLang="en-US" sz="2400" b="1" dirty="0" smtClean="0">
                <a:latin typeface="Traditional Arabic" pitchFamily="2" charset="-78"/>
                <a:cs typeface="Traditional Arabic" pitchFamily="2" charset="-78"/>
              </a:rPr>
              <a:t>معيبتان</a:t>
            </a:r>
          </a:p>
          <a:p>
            <a:pPr algn="just" rtl="1">
              <a:lnSpc>
                <a:spcPct val="80000"/>
              </a:lnSpc>
            </a:pPr>
            <a:r>
              <a:rPr lang="ar-EG" altLang="en-US" sz="2400" b="1" dirty="0" smtClean="0">
                <a:latin typeface="Traditional Arabic" pitchFamily="2" charset="-78"/>
                <a:cs typeface="Traditional Arabic" pitchFamily="2" charset="-78"/>
              </a:rPr>
              <a:t>4- القيمة المتوقعة و التباين للوحدات المعيبة . </a:t>
            </a:r>
            <a:endParaRPr lang="ar-EG" altLang="en-US" sz="2400" b="1" dirty="0">
              <a:latin typeface="Traditional Arabic" pitchFamily="2" charset="-78"/>
              <a:cs typeface="Traditional Arabic" pitchFamily="2" charset="-78"/>
            </a:endParaRPr>
          </a:p>
          <a:p>
            <a:pPr algn="just" rtl="1">
              <a:lnSpc>
                <a:spcPct val="80000"/>
              </a:lnSpc>
            </a:pPr>
            <a:r>
              <a:rPr lang="ar-EG" altLang="en-US" sz="2400" b="1" dirty="0">
                <a:solidFill>
                  <a:srgbClr val="00FFFF"/>
                </a:solidFill>
                <a:latin typeface="Traditional Arabic" pitchFamily="2" charset="-78"/>
                <a:cs typeface="Traditional Arabic" pitchFamily="2" charset="-78"/>
              </a:rPr>
              <a:t>الحل</a:t>
            </a:r>
          </a:p>
          <a:p>
            <a:pPr algn="just" rtl="1">
              <a:lnSpc>
                <a:spcPct val="80000"/>
              </a:lnSpc>
            </a:pPr>
            <a:r>
              <a:rPr lang="ar-EG" altLang="en-US" sz="2400" b="1" dirty="0" smtClean="0">
                <a:latin typeface="Traditional Arabic" pitchFamily="2" charset="-78"/>
                <a:cs typeface="Traditional Arabic" pitchFamily="2" charset="-78"/>
              </a:rPr>
              <a:t>احتمال </a:t>
            </a:r>
            <a:r>
              <a:rPr lang="ar-EG" altLang="en-US" sz="2400" b="1" dirty="0">
                <a:latin typeface="Traditional Arabic" pitchFamily="2" charset="-78"/>
                <a:cs typeface="Traditional Arabic" pitchFamily="2" charset="-78"/>
              </a:rPr>
              <a:t>النجاح (الحصول على وحدة معيبة) </a:t>
            </a:r>
            <a:r>
              <a:rPr lang="en-US" altLang="en-US" sz="2400" b="1" dirty="0">
                <a:latin typeface="Traditional Arabic" pitchFamily="2" charset="-78"/>
                <a:cs typeface="Traditional Arabic" pitchFamily="2" charset="-78"/>
              </a:rPr>
              <a:t>p = 150/1000 = 0.15</a:t>
            </a:r>
            <a:endParaRPr lang="ar-EG" altLang="en-US" sz="2400" b="1" dirty="0">
              <a:latin typeface="Traditional Arabic" pitchFamily="2" charset="-78"/>
              <a:cs typeface="Traditional Arabic" pitchFamily="2" charset="-78"/>
            </a:endParaRPr>
          </a:p>
          <a:p>
            <a:pPr algn="just" rtl="1">
              <a:lnSpc>
                <a:spcPct val="80000"/>
              </a:lnSpc>
            </a:pPr>
            <a:r>
              <a:rPr lang="ar-EG" altLang="en-US" sz="2400" b="1" dirty="0" smtClean="0">
                <a:latin typeface="Traditional Arabic" pitchFamily="2" charset="-78"/>
                <a:cs typeface="Traditional Arabic" pitchFamily="2" charset="-78"/>
              </a:rPr>
              <a:t>احتمال </a:t>
            </a:r>
            <a:r>
              <a:rPr lang="ar-EG" altLang="en-US" sz="2400" b="1" dirty="0">
                <a:latin typeface="Traditional Arabic" pitchFamily="2" charset="-78"/>
                <a:cs typeface="Traditional Arabic" pitchFamily="2" charset="-78"/>
              </a:rPr>
              <a:t>الفشل (عدم الحصول على وحدة معيبة) </a:t>
            </a:r>
            <a:r>
              <a:rPr lang="en-US" altLang="en-US" sz="2400" b="1" dirty="0">
                <a:latin typeface="Traditional Arabic" pitchFamily="2" charset="-78"/>
                <a:cs typeface="Traditional Arabic" pitchFamily="2" charset="-78"/>
              </a:rPr>
              <a:t>q = 1-p= 1-0.15 =0.85</a:t>
            </a:r>
            <a:endParaRPr lang="ar-EG" altLang="en-US" sz="2400" b="1" dirty="0">
              <a:latin typeface="Traditional Arabic" pitchFamily="2" charset="-78"/>
              <a:cs typeface="Traditional Arabic" pitchFamily="2" charset="-78"/>
            </a:endParaRPr>
          </a:p>
          <a:p>
            <a:pPr algn="just" rtl="1">
              <a:lnSpc>
                <a:spcPct val="80000"/>
              </a:lnSpc>
            </a:pPr>
            <a:r>
              <a:rPr lang="ar-EG" altLang="en-US" sz="2400" b="1" dirty="0">
                <a:latin typeface="Traditional Arabic" pitchFamily="2" charset="-78"/>
                <a:cs typeface="Traditional Arabic" pitchFamily="2" charset="-78"/>
              </a:rPr>
              <a:t>عدد المحاولات (عينة بإرجاع مكونة من </a:t>
            </a:r>
            <a:r>
              <a:rPr lang="en-US" altLang="en-US" sz="2400" b="1" dirty="0">
                <a:latin typeface="Traditional Arabic" pitchFamily="2" charset="-78"/>
                <a:cs typeface="Traditional Arabic" pitchFamily="2" charset="-78"/>
              </a:rPr>
              <a:t>5</a:t>
            </a:r>
            <a:r>
              <a:rPr lang="ar-EG" altLang="en-US" sz="2400" b="1" dirty="0">
                <a:latin typeface="Traditional Arabic" pitchFamily="2" charset="-78"/>
                <a:cs typeface="Traditional Arabic" pitchFamily="2" charset="-78"/>
              </a:rPr>
              <a:t> وحدات) </a:t>
            </a:r>
            <a:r>
              <a:rPr lang="en-US" altLang="en-US" sz="2400" b="1" dirty="0">
                <a:latin typeface="Traditional Arabic" pitchFamily="2" charset="-78"/>
                <a:cs typeface="Traditional Arabic" pitchFamily="2" charset="-78"/>
              </a:rPr>
              <a:t>n = 5</a:t>
            </a:r>
            <a:endParaRPr lang="ar-EG" altLang="en-US" sz="2400" b="1" dirty="0">
              <a:latin typeface="Traditional Arabic" pitchFamily="2" charset="-78"/>
              <a:cs typeface="Traditional Arabic" pitchFamily="2" charset="-78"/>
            </a:endParaRPr>
          </a:p>
          <a:p>
            <a:pPr algn="just" rtl="1">
              <a:lnSpc>
                <a:spcPct val="80000"/>
              </a:lnSpc>
            </a:pPr>
            <a:r>
              <a:rPr lang="en-US" altLang="en-US" sz="2400" b="1" dirty="0">
                <a:latin typeface="Traditional Arabic" pitchFamily="2" charset="-78"/>
                <a:cs typeface="Traditional Arabic" pitchFamily="2" charset="-78"/>
              </a:rPr>
              <a:t>X</a:t>
            </a:r>
            <a:r>
              <a:rPr lang="ar-EG" altLang="en-US" sz="2400" b="1" dirty="0">
                <a:latin typeface="Traditional Arabic" pitchFamily="2" charset="-78"/>
                <a:cs typeface="Traditional Arabic" pitchFamily="2" charset="-78"/>
              </a:rPr>
              <a:t> متغير </a:t>
            </a:r>
            <a:r>
              <a:rPr lang="ar-EG" altLang="en-US" sz="2400" b="1" dirty="0" smtClean="0">
                <a:latin typeface="Traditional Arabic" pitchFamily="2" charset="-78"/>
                <a:cs typeface="Traditional Arabic" pitchFamily="2" charset="-78"/>
              </a:rPr>
              <a:t>عشوائي </a:t>
            </a:r>
            <a:r>
              <a:rPr lang="ar-EG" altLang="en-US" sz="2400" b="1" dirty="0">
                <a:latin typeface="Traditional Arabic" pitchFamily="2" charset="-78"/>
                <a:cs typeface="Traditional Arabic" pitchFamily="2" charset="-78"/>
              </a:rPr>
              <a:t>يمثل عدد الوحدات المعيبة يأخذ القيم </a:t>
            </a:r>
            <a:r>
              <a:rPr lang="en-US" altLang="en-US" sz="2400" b="1" dirty="0">
                <a:latin typeface="Traditional Arabic" pitchFamily="2" charset="-78"/>
                <a:cs typeface="Traditional Arabic" pitchFamily="2" charset="-78"/>
              </a:rPr>
              <a:t>0, 1, 2, 3, 4, 5 </a:t>
            </a:r>
            <a:endParaRPr lang="ar-EG" altLang="en-US" sz="2400" b="1" dirty="0">
              <a:latin typeface="Traditional Arabic" pitchFamily="2" charset="-78"/>
              <a:cs typeface="Traditional Arabic" pitchFamily="2" charset="-78"/>
            </a:endParaRPr>
          </a:p>
          <a:p>
            <a:pPr algn="just" rtl="1">
              <a:lnSpc>
                <a:spcPct val="80000"/>
              </a:lnSpc>
            </a:pPr>
            <a:r>
              <a:rPr lang="ar-EG" altLang="en-US" sz="2400" b="1" dirty="0">
                <a:latin typeface="Traditional Arabic" pitchFamily="2" charset="-78"/>
                <a:cs typeface="Traditional Arabic" pitchFamily="2" charset="-78"/>
              </a:rPr>
              <a:t>ويكون له توزيع </a:t>
            </a:r>
            <a:r>
              <a:rPr lang="ar-EG" altLang="en-US" sz="2400" b="1" dirty="0" smtClean="0">
                <a:latin typeface="Traditional Arabic" pitchFamily="2" charset="-78"/>
                <a:cs typeface="Traditional Arabic" pitchFamily="2" charset="-78"/>
              </a:rPr>
              <a:t>ذي </a:t>
            </a:r>
            <a:r>
              <a:rPr lang="ar-EG" altLang="en-US" sz="2400" b="1" dirty="0">
                <a:latin typeface="Traditional Arabic" pitchFamily="2" charset="-78"/>
                <a:cs typeface="Traditional Arabic" pitchFamily="2" charset="-78"/>
              </a:rPr>
              <a:t>الحدين:</a:t>
            </a:r>
          </a:p>
          <a:p>
            <a:pPr algn="just" rtl="1"/>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4176212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تابع توزيع ثنائي الحدين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graphicFrame>
        <p:nvGraphicFramePr>
          <p:cNvPr id="5" name="Object 2"/>
          <p:cNvGraphicFramePr>
            <a:graphicFrameLocks noChangeAspect="1"/>
          </p:cNvGraphicFramePr>
          <p:nvPr>
            <p:extLst>
              <p:ext uri="{D42A27DB-BD31-4B8C-83A1-F6EECF244321}">
                <p14:modId xmlns:p14="http://schemas.microsoft.com/office/powerpoint/2010/main" val="490958135"/>
              </p:ext>
            </p:extLst>
          </p:nvPr>
        </p:nvGraphicFramePr>
        <p:xfrm>
          <a:off x="360684" y="1396231"/>
          <a:ext cx="8840788" cy="880641"/>
        </p:xfrm>
        <a:graphic>
          <a:graphicData uri="http://schemas.openxmlformats.org/presentationml/2006/ole">
            <mc:AlternateContent xmlns:mc="http://schemas.openxmlformats.org/markup-compatibility/2006">
              <mc:Choice xmlns:v="urn:schemas-microsoft-com:vml" Requires="v">
                <p:oleObj spid="_x0000_s45103" name="Equation" r:id="rId4" imgW="3022560" imgH="457200" progId="Equation.3">
                  <p:embed/>
                </p:oleObj>
              </mc:Choice>
              <mc:Fallback>
                <p:oleObj name="Equation" r:id="rId4" imgW="302256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684" y="1396231"/>
                        <a:ext cx="8840788" cy="880641"/>
                      </a:xfrm>
                      <a:prstGeom prst="rect">
                        <a:avLst/>
                      </a:prstGeom>
                      <a:solidFill>
                        <a:schemeClr val="bg1"/>
                      </a:solidFill>
                    </p:spPr>
                  </p:pic>
                </p:oleObj>
              </mc:Fallback>
            </mc:AlternateContent>
          </a:graphicData>
        </a:graphic>
      </p:graphicFrame>
      <p:graphicFrame>
        <p:nvGraphicFramePr>
          <p:cNvPr id="6" name="Object 3"/>
          <p:cNvGraphicFramePr>
            <a:graphicFrameLocks noChangeAspect="1"/>
          </p:cNvGraphicFramePr>
          <p:nvPr>
            <p:extLst>
              <p:ext uri="{D42A27DB-BD31-4B8C-83A1-F6EECF244321}">
                <p14:modId xmlns:p14="http://schemas.microsoft.com/office/powerpoint/2010/main" val="3541636342"/>
              </p:ext>
            </p:extLst>
          </p:nvPr>
        </p:nvGraphicFramePr>
        <p:xfrm>
          <a:off x="415230" y="2838634"/>
          <a:ext cx="8858250" cy="734382"/>
        </p:xfrm>
        <a:graphic>
          <a:graphicData uri="http://schemas.openxmlformats.org/presentationml/2006/ole">
            <mc:AlternateContent xmlns:mc="http://schemas.openxmlformats.org/markup-compatibility/2006">
              <mc:Choice xmlns:v="urn:schemas-microsoft-com:vml" Requires="v">
                <p:oleObj spid="_x0000_s45104" name="Equation" r:id="rId6" imgW="3784320" imgH="457200" progId="Equation.3">
                  <p:embed/>
                </p:oleObj>
              </mc:Choice>
              <mc:Fallback>
                <p:oleObj name="Equation" r:id="rId6" imgW="378432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230" y="2838634"/>
                        <a:ext cx="8858250" cy="734382"/>
                      </a:xfrm>
                      <a:prstGeom prst="rect">
                        <a:avLst/>
                      </a:prstGeom>
                      <a:solidFill>
                        <a:schemeClr val="bg1"/>
                      </a:solidFill>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394802659"/>
              </p:ext>
            </p:extLst>
          </p:nvPr>
        </p:nvGraphicFramePr>
        <p:xfrm>
          <a:off x="560512" y="4293096"/>
          <a:ext cx="8572500" cy="1656184"/>
        </p:xfrm>
        <a:graphic>
          <a:graphicData uri="http://schemas.openxmlformats.org/presentationml/2006/ole">
            <mc:AlternateContent xmlns:mc="http://schemas.openxmlformats.org/markup-compatibility/2006">
              <mc:Choice xmlns:v="urn:schemas-microsoft-com:vml" Requires="v">
                <p:oleObj spid="_x0000_s45105" name="Equation" r:id="rId8" imgW="3530520" imgH="1104840" progId="Equation.3">
                  <p:embed/>
                </p:oleObj>
              </mc:Choice>
              <mc:Fallback>
                <p:oleObj name="Equation" r:id="rId8" imgW="3530520" imgH="11048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0512" y="4293096"/>
                        <a:ext cx="8572500" cy="1656184"/>
                      </a:xfrm>
                      <a:prstGeom prst="rect">
                        <a:avLst/>
                      </a:prstGeom>
                      <a:solidFill>
                        <a:schemeClr val="bg1"/>
                      </a:solidFill>
                    </p:spPr>
                  </p:pic>
                </p:oleObj>
              </mc:Fallback>
            </mc:AlternateContent>
          </a:graphicData>
        </a:graphic>
      </p:graphicFrame>
      <p:sp>
        <p:nvSpPr>
          <p:cNvPr id="8" name="Content Placeholder 2"/>
          <p:cNvSpPr txBox="1">
            <a:spLocks/>
          </p:cNvSpPr>
          <p:nvPr/>
        </p:nvSpPr>
        <p:spPr>
          <a:xfrm>
            <a:off x="500063" y="2343091"/>
            <a:ext cx="8643937" cy="509845"/>
          </a:xfrm>
          <a:prstGeom prst="rect">
            <a:avLst/>
          </a:prstGeom>
        </p:spPr>
        <p:txBody>
          <a:bodyPr>
            <a:normAutofit fontScale="92500" lnSpcReduction="10000"/>
          </a:bodyPr>
          <a:lstStyle/>
          <a:p>
            <a:pPr marL="450850" algn="r" rtl="1">
              <a:spcBef>
                <a:spcPct val="20000"/>
              </a:spcBef>
              <a:buClr>
                <a:schemeClr val="hlink"/>
              </a:buClr>
              <a:buSzPct val="110000"/>
              <a:buFont typeface="Wingdings" pitchFamily="2" charset="2"/>
              <a:buNone/>
              <a:defRPr/>
            </a:pPr>
            <a:r>
              <a:rPr lang="ar-EG" sz="3200" dirty="0" smtClean="0">
                <a:effectLst>
                  <a:outerShdw blurRad="38100" dist="38100" dir="2700000" algn="tl">
                    <a:srgbClr val="000000"/>
                  </a:outerShdw>
                </a:effectLst>
                <a:cs typeface="+mj-cs"/>
              </a:rPr>
              <a:t>1- </a:t>
            </a:r>
            <a:r>
              <a:rPr lang="ar-EG" sz="3200" dirty="0" smtClean="0">
                <a:effectLst>
                  <a:outerShdw blurRad="38100" dist="38100" dir="2700000" algn="tl">
                    <a:srgbClr val="000000"/>
                  </a:outerShdw>
                </a:effectLst>
                <a:latin typeface="Arial" pitchFamily="34" charset="0"/>
                <a:cs typeface="+mj-cs"/>
              </a:rPr>
              <a:t>الوحدات </a:t>
            </a:r>
            <a:r>
              <a:rPr lang="ar-EG" sz="3200" dirty="0">
                <a:effectLst>
                  <a:outerShdw blurRad="38100" dist="38100" dir="2700000" algn="tl">
                    <a:srgbClr val="000000"/>
                  </a:outerShdw>
                </a:effectLst>
                <a:latin typeface="Arial" pitchFamily="34" charset="0"/>
                <a:cs typeface="+mj-cs"/>
              </a:rPr>
              <a:t>كلها سليمة يعنى أن </a:t>
            </a:r>
            <a:r>
              <a:rPr lang="en-US" sz="3200" dirty="0">
                <a:effectLst>
                  <a:outerShdw blurRad="38100" dist="38100" dir="2700000" algn="tl">
                    <a:srgbClr val="000000"/>
                  </a:outerShdw>
                </a:effectLst>
                <a:latin typeface="Arial" pitchFamily="34" charset="0"/>
                <a:cs typeface="+mj-cs"/>
              </a:rPr>
              <a:t>X = 0</a:t>
            </a:r>
            <a:endParaRPr lang="en-US" sz="3200" dirty="0">
              <a:effectLst>
                <a:outerShdw blurRad="38100" dist="38100" dir="2700000" algn="tl">
                  <a:srgbClr val="000000"/>
                </a:outerShdw>
              </a:effectLst>
              <a:latin typeface="Arial" pitchFamily="34" charset="0"/>
              <a:cs typeface="+mj-cs"/>
              <a:sym typeface="Symbol" pitchFamily="18" charset="2"/>
            </a:endParaRPr>
          </a:p>
        </p:txBody>
      </p:sp>
      <p:sp>
        <p:nvSpPr>
          <p:cNvPr id="9" name="Content Placeholder 2"/>
          <p:cNvSpPr txBox="1">
            <a:spLocks/>
          </p:cNvSpPr>
          <p:nvPr/>
        </p:nvSpPr>
        <p:spPr>
          <a:xfrm>
            <a:off x="344488" y="3618544"/>
            <a:ext cx="8643937" cy="602544"/>
          </a:xfrm>
          <a:prstGeom prst="rect">
            <a:avLst/>
          </a:prstGeom>
        </p:spPr>
        <p:txBody>
          <a:bodyPr>
            <a:normAutofit fontScale="77500" lnSpcReduction="20000"/>
          </a:bodyPr>
          <a:lstStyle/>
          <a:p>
            <a:pPr marL="450850" algn="r" rtl="1">
              <a:lnSpc>
                <a:spcPct val="80000"/>
              </a:lnSpc>
              <a:spcBef>
                <a:spcPct val="20000"/>
              </a:spcBef>
              <a:buClr>
                <a:schemeClr val="hlink"/>
              </a:buClr>
              <a:buSzPct val="110000"/>
              <a:buFont typeface="Wingdings" pitchFamily="2" charset="2"/>
              <a:buNone/>
              <a:defRPr/>
            </a:pPr>
            <a:r>
              <a:rPr lang="ar-EG" sz="3000" dirty="0" smtClean="0">
                <a:effectLst>
                  <a:outerShdw blurRad="38100" dist="38100" dir="2700000" algn="tl">
                    <a:srgbClr val="000000"/>
                  </a:outerShdw>
                </a:effectLst>
                <a:latin typeface="Arial" pitchFamily="34" charset="0"/>
                <a:cs typeface="+mj-cs"/>
              </a:rPr>
              <a:t>2- على </a:t>
            </a:r>
            <a:r>
              <a:rPr lang="ar-EG" sz="3000" dirty="0">
                <a:effectLst>
                  <a:outerShdw blurRad="38100" dist="38100" dir="2700000" algn="tl">
                    <a:srgbClr val="000000"/>
                  </a:outerShdw>
                </a:effectLst>
                <a:latin typeface="Arial" pitchFamily="34" charset="0"/>
                <a:cs typeface="+mj-cs"/>
              </a:rPr>
              <a:t>الأكثر توجد وحدة معيبة يعنى أن </a:t>
            </a:r>
            <a:r>
              <a:rPr lang="en-US" sz="3000" dirty="0">
                <a:effectLst>
                  <a:outerShdw blurRad="38100" dist="38100" dir="2700000" algn="tl">
                    <a:srgbClr val="000000"/>
                  </a:outerShdw>
                </a:effectLst>
                <a:latin typeface="Arial" pitchFamily="34" charset="0"/>
                <a:cs typeface="+mj-cs"/>
              </a:rPr>
              <a:t>X </a:t>
            </a:r>
            <a:r>
              <a:rPr lang="en-US" sz="3000" dirty="0">
                <a:effectLst>
                  <a:outerShdw blurRad="38100" dist="38100" dir="2700000" algn="tl">
                    <a:srgbClr val="000000"/>
                  </a:outerShdw>
                </a:effectLst>
                <a:latin typeface="Arial" pitchFamily="34" charset="0"/>
                <a:cs typeface="+mj-cs"/>
                <a:sym typeface="Symbol" pitchFamily="18" charset="2"/>
              </a:rPr>
              <a:t></a:t>
            </a:r>
            <a:r>
              <a:rPr lang="en-US" sz="3000" dirty="0">
                <a:effectLst>
                  <a:outerShdw blurRad="38100" dist="38100" dir="2700000" algn="tl">
                    <a:srgbClr val="000000"/>
                  </a:outerShdw>
                </a:effectLst>
                <a:latin typeface="Arial" pitchFamily="34" charset="0"/>
                <a:cs typeface="+mj-cs"/>
              </a:rPr>
              <a:t> 1</a:t>
            </a:r>
            <a:endParaRPr lang="ar-EG" sz="3000" dirty="0">
              <a:effectLst>
                <a:outerShdw blurRad="38100" dist="38100" dir="2700000" algn="tl">
                  <a:srgbClr val="000000"/>
                </a:outerShdw>
              </a:effectLst>
              <a:latin typeface="Arial" pitchFamily="34" charset="0"/>
              <a:cs typeface="+mj-cs"/>
            </a:endParaRPr>
          </a:p>
          <a:p>
            <a:pPr marL="450850" algn="l" rtl="0">
              <a:lnSpc>
                <a:spcPct val="80000"/>
              </a:lnSpc>
              <a:spcBef>
                <a:spcPct val="20000"/>
              </a:spcBef>
              <a:buClr>
                <a:schemeClr val="hlink"/>
              </a:buClr>
              <a:buSzPct val="110000"/>
              <a:buFont typeface="Wingdings" pitchFamily="2" charset="2"/>
              <a:buNone/>
              <a:defRPr/>
            </a:pPr>
            <a:r>
              <a:rPr lang="en-US" sz="3000" dirty="0">
                <a:effectLst>
                  <a:outerShdw blurRad="38100" dist="38100" dir="2700000" algn="tl">
                    <a:srgbClr val="000000"/>
                  </a:outerShdw>
                </a:effectLst>
                <a:latin typeface="Arial" pitchFamily="34" charset="0"/>
                <a:cs typeface="Tahoma" pitchFamily="34" charset="0"/>
                <a:sym typeface="Symbol" pitchFamily="18" charset="2"/>
              </a:rPr>
              <a:t>P(X1) = p(X=0) + p(X=1)</a:t>
            </a:r>
          </a:p>
        </p:txBody>
      </p:sp>
    </p:spTree>
    <p:extLst>
      <p:ext uri="{BB962C8B-B14F-4D97-AF65-F5344CB8AC3E}">
        <p14:creationId xmlns:p14="http://schemas.microsoft.com/office/powerpoint/2010/main" val="336939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oin.wav"/>
                                        </p:tgtEl>
                                      </p:cMediaNode>
                                    </p:audio>
                                  </p:subTnLst>
                                </p:cTn>
                              </p:par>
                            </p:childTnLst>
                          </p:cTn>
                        </p:par>
                        <p:par>
                          <p:cTn id="8" fill="hold">
                            <p:stCondLst>
                              <p:cond delay="2000"/>
                            </p:stCondLst>
                            <p:childTnLst>
                              <p:par>
                                <p:cTn id="9" presetID="18" presetClass="entr" presetSubtype="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trips(downRight)">
                                      <p:cBhvr>
                                        <p:cTn id="11" dur="2000"/>
                                        <p:tgtEl>
                                          <p:spTgt spid="6"/>
                                        </p:tgtEl>
                                      </p:cBhvr>
                                    </p:animEffect>
                                  </p:childTnLst>
                                  <p:subTnLst>
                                    <p:audio>
                                      <p:cMediaNode>
                                        <p:cTn display="0" masterRel="sameClick">
                                          <p:stCondLst>
                                            <p:cond evt="begin" delay="0">
                                              <p:tn val="9"/>
                                            </p:cond>
                                          </p:stCondLst>
                                          <p:endCondLst>
                                            <p:cond evt="onStopAudio" delay="0">
                                              <p:tgtEl>
                                                <p:sldTgt/>
                                              </p:tgtEl>
                                            </p:cond>
                                          </p:endCondLst>
                                        </p:cTn>
                                        <p:tgtEl>
                                          <p:sndTgt r:embed="rId3" name="coin.wav"/>
                                        </p:tgtEl>
                                      </p:cMediaNode>
                                    </p:audio>
                                  </p:subTnLst>
                                </p:cTn>
                              </p:par>
                            </p:childTnLst>
                          </p:cTn>
                        </p:par>
                        <p:par>
                          <p:cTn id="12" fill="hold">
                            <p:stCondLst>
                              <p:cond delay="4000"/>
                            </p:stCondLst>
                            <p:childTnLst>
                              <p:par>
                                <p:cTn id="13" presetID="18" presetClass="entr" presetSubtype="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Right)">
                                      <p:cBhvr>
                                        <p:cTn id="15" dur="2000"/>
                                        <p:tgtEl>
                                          <p:spTgt spid="7"/>
                                        </p:tgtEl>
                                      </p:cBhvr>
                                    </p:animEffect>
                                  </p:childTnLst>
                                  <p:subTnLst>
                                    <p:audio>
                                      <p:cMediaNode>
                                        <p:cTn display="0" masterRel="sameClick">
                                          <p:stCondLst>
                                            <p:cond evt="begin" delay="0">
                                              <p:tn val="13"/>
                                            </p:cond>
                                          </p:stCondLst>
                                          <p:endCondLst>
                                            <p:cond evt="onStopAudio" delay="0">
                                              <p:tgtEl>
                                                <p:sldTgt/>
                                              </p:tgtEl>
                                            </p:cond>
                                          </p:endCondLst>
                                        </p:cTn>
                                        <p:tgtEl>
                                          <p:sndTgt r:embed="rId3" name="coin.wav"/>
                                        </p:tgtEl>
                                      </p:cMediaNode>
                                    </p:audio>
                                  </p:sub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20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fade">
                                      <p:cBhvr>
                                        <p:cTn id="25" dur="2000"/>
                                        <p:tgtEl>
                                          <p:spTgt spid="9">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xEl>
                                              <p:pRg st="1" end="1"/>
                                            </p:txEl>
                                          </p:spTgt>
                                        </p:tgtEl>
                                        <p:attrNameLst>
                                          <p:attrName>style.visibility</p:attrName>
                                        </p:attrNameLst>
                                      </p:cBhvr>
                                      <p:to>
                                        <p:strVal val="visible"/>
                                      </p:to>
                                    </p:set>
                                    <p:animEffect transition="in" filter="fade">
                                      <p:cBhvr>
                                        <p:cTn id="30" dur="2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تابع توزيع ثنائي الحدين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graphicFrame>
        <p:nvGraphicFramePr>
          <p:cNvPr id="5" name="Object 2"/>
          <p:cNvGraphicFramePr>
            <a:graphicFrameLocks noChangeAspect="1"/>
          </p:cNvGraphicFramePr>
          <p:nvPr>
            <p:extLst>
              <p:ext uri="{D42A27DB-BD31-4B8C-83A1-F6EECF244321}">
                <p14:modId xmlns:p14="http://schemas.microsoft.com/office/powerpoint/2010/main" val="3478748190"/>
              </p:ext>
            </p:extLst>
          </p:nvPr>
        </p:nvGraphicFramePr>
        <p:xfrm>
          <a:off x="488504" y="1525860"/>
          <a:ext cx="8840788" cy="1357313"/>
        </p:xfrm>
        <a:graphic>
          <a:graphicData uri="http://schemas.openxmlformats.org/presentationml/2006/ole">
            <mc:AlternateContent xmlns:mc="http://schemas.openxmlformats.org/markup-compatibility/2006">
              <mc:Choice xmlns:v="urn:schemas-microsoft-com:vml" Requires="v">
                <p:oleObj spid="_x0000_s46098" name="Equation" r:id="rId4" imgW="3022560" imgH="457200" progId="Equation.3">
                  <p:embed/>
                </p:oleObj>
              </mc:Choice>
              <mc:Fallback>
                <p:oleObj name="Equation" r:id="rId4" imgW="302256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504" y="1525860"/>
                        <a:ext cx="8840788" cy="1357313"/>
                      </a:xfrm>
                      <a:prstGeom prst="rect">
                        <a:avLst/>
                      </a:prstGeom>
                      <a:solidFill>
                        <a:schemeClr val="bg1"/>
                      </a:solidFill>
                    </p:spPr>
                  </p:pic>
                </p:oleObj>
              </mc:Fallback>
            </mc:AlternateContent>
          </a:graphicData>
        </a:graphic>
      </p:graphicFrame>
      <mc:AlternateContent xmlns:mc="http://schemas.openxmlformats.org/markup-compatibility/2006" xmlns:a14="http://schemas.microsoft.com/office/drawing/2010/main">
        <mc:Choice Requires="a14">
          <p:sp>
            <p:nvSpPr>
              <p:cNvPr id="6" name="Content Placeholder 2"/>
              <p:cNvSpPr txBox="1">
                <a:spLocks/>
              </p:cNvSpPr>
              <p:nvPr/>
            </p:nvSpPr>
            <p:spPr>
              <a:xfrm>
                <a:off x="560512" y="2592859"/>
                <a:ext cx="8643937" cy="3500437"/>
              </a:xfrm>
              <a:prstGeom prst="rect">
                <a:avLst/>
              </a:prstGeom>
            </p:spPr>
            <p:txBody>
              <a:bodyPr>
                <a:normAutofit fontScale="92500" lnSpcReduction="20000"/>
              </a:bodyPr>
              <a:lstStyle/>
              <a:p>
                <a:pPr marL="450850" algn="r" rtl="1">
                  <a:spcBef>
                    <a:spcPct val="20000"/>
                  </a:spcBef>
                  <a:buClr>
                    <a:schemeClr val="hlink"/>
                  </a:buClr>
                  <a:buSzPct val="110000"/>
                  <a:buFont typeface="Wingdings" pitchFamily="2" charset="2"/>
                  <a:buNone/>
                  <a:defRPr/>
                </a:pPr>
                <a:r>
                  <a:rPr lang="ar-EG" sz="2800" dirty="0" smtClean="0">
                    <a:effectLst>
                      <a:outerShdw blurRad="38100" dist="38100" dir="2700000" algn="tl">
                        <a:srgbClr val="000000"/>
                      </a:outerShdw>
                    </a:effectLst>
                    <a:latin typeface="Arial" pitchFamily="34" charset="0"/>
                    <a:cs typeface="+mj-cs"/>
                  </a:rPr>
                  <a:t>3- على الأقل توجد وحدتان معيبتان يعن أن </a:t>
                </a:r>
                <a:r>
                  <a:rPr lang="en-US" sz="2800" dirty="0">
                    <a:effectLst>
                      <a:outerShdw blurRad="38100" dist="38100" dir="2700000" algn="tl">
                        <a:srgbClr val="000000"/>
                      </a:outerShdw>
                    </a:effectLst>
                    <a:latin typeface="Arial" pitchFamily="34" charset="0"/>
                    <a:cs typeface="+mj-cs"/>
                  </a:rPr>
                  <a:t>X </a:t>
                </a:r>
                <a:r>
                  <a:rPr lang="en-US" sz="2800" dirty="0">
                    <a:effectLst>
                      <a:outerShdw blurRad="38100" dist="38100" dir="2700000" algn="tl">
                        <a:srgbClr val="000000"/>
                      </a:outerShdw>
                    </a:effectLst>
                    <a:latin typeface="Arial" pitchFamily="34" charset="0"/>
                    <a:cs typeface="+mj-cs"/>
                    <a:sym typeface="Symbol" pitchFamily="18" charset="2"/>
                  </a:rPr>
                  <a:t> 2</a:t>
                </a:r>
                <a:endParaRPr lang="ar-EG" sz="2800" dirty="0">
                  <a:effectLst>
                    <a:outerShdw blurRad="38100" dist="38100" dir="2700000" algn="tl">
                      <a:srgbClr val="000000"/>
                    </a:outerShdw>
                  </a:effectLst>
                  <a:latin typeface="Arial" pitchFamily="34" charset="0"/>
                  <a:cs typeface="+mj-cs"/>
                  <a:sym typeface="Symbol" pitchFamily="18" charset="2"/>
                </a:endParaRPr>
              </a:p>
              <a:p>
                <a:pPr marL="450850" algn="l" rtl="0">
                  <a:spcBef>
                    <a:spcPct val="20000"/>
                  </a:spcBef>
                  <a:buClr>
                    <a:schemeClr val="hlink"/>
                  </a:buClr>
                  <a:buSzPct val="110000"/>
                  <a:buFont typeface="Wingdings" pitchFamily="2" charset="2"/>
                  <a:buNone/>
                  <a:defRPr/>
                </a:pPr>
                <a:r>
                  <a:rPr lang="en-US" sz="2800" dirty="0">
                    <a:effectLst>
                      <a:outerShdw blurRad="38100" dist="38100" dir="2700000" algn="tl">
                        <a:srgbClr val="000000"/>
                      </a:outerShdw>
                    </a:effectLst>
                    <a:latin typeface="Arial" pitchFamily="34" charset="0"/>
                    <a:cs typeface="+mj-cs"/>
                    <a:sym typeface="Symbol" pitchFamily="18" charset="2"/>
                  </a:rPr>
                  <a:t>P(X  2) = 1 – p(X  2)</a:t>
                </a:r>
              </a:p>
              <a:p>
                <a:pPr marL="450850" algn="l" rtl="0">
                  <a:spcBef>
                    <a:spcPct val="20000"/>
                  </a:spcBef>
                  <a:buClr>
                    <a:schemeClr val="hlink"/>
                  </a:buClr>
                  <a:buSzPct val="110000"/>
                  <a:buFont typeface="Wingdings" pitchFamily="2" charset="2"/>
                  <a:buNone/>
                  <a:defRPr/>
                </a:pPr>
                <a:r>
                  <a:rPr lang="en-US" sz="2800" dirty="0">
                    <a:effectLst>
                      <a:outerShdw blurRad="38100" dist="38100" dir="2700000" algn="tl">
                        <a:srgbClr val="000000"/>
                      </a:outerShdw>
                    </a:effectLst>
                    <a:latin typeface="Arial" pitchFamily="34" charset="0"/>
                    <a:cs typeface="+mj-cs"/>
                    <a:sym typeface="Symbol" pitchFamily="18" charset="2"/>
                  </a:rPr>
                  <a:t>               = 1 – [p(X = 0) + p(X = 1)]</a:t>
                </a:r>
              </a:p>
              <a:p>
                <a:pPr marL="450850" algn="l" rtl="0">
                  <a:spcBef>
                    <a:spcPct val="20000"/>
                  </a:spcBef>
                  <a:buClr>
                    <a:schemeClr val="hlink"/>
                  </a:buClr>
                  <a:buSzPct val="110000"/>
                  <a:buFont typeface="Wingdings" pitchFamily="2" charset="2"/>
                  <a:buNone/>
                  <a:defRPr/>
                </a:pPr>
                <a:r>
                  <a:rPr lang="en-US" sz="2800" dirty="0">
                    <a:effectLst>
                      <a:outerShdw blurRad="38100" dist="38100" dir="2700000" algn="tl">
                        <a:srgbClr val="000000"/>
                      </a:outerShdw>
                    </a:effectLst>
                    <a:latin typeface="Arial" pitchFamily="34" charset="0"/>
                    <a:cs typeface="+mj-cs"/>
                    <a:sym typeface="Symbol" pitchFamily="18" charset="2"/>
                  </a:rPr>
                  <a:t>               = 1 – 0.8325 = 0.1648</a:t>
                </a:r>
              </a:p>
              <a:p>
                <a:pPr marL="450850">
                  <a:spcBef>
                    <a:spcPct val="20000"/>
                  </a:spcBef>
                  <a:buClr>
                    <a:schemeClr val="hlink"/>
                  </a:buClr>
                  <a:buSzPct val="110000"/>
                  <a:defRPr/>
                </a:pPr>
                <a:r>
                  <a:rPr lang="ar-EG" altLang="en-US" sz="3200" b="1" dirty="0">
                    <a:latin typeface="Traditional Arabic" pitchFamily="2" charset="-78"/>
                    <a:cs typeface="Traditional Arabic" pitchFamily="2" charset="-78"/>
                  </a:rPr>
                  <a:t>4- القيمة المتوقعة و التباين للوحدات المعيبة . </a:t>
                </a:r>
              </a:p>
              <a:p>
                <a:pPr marL="450850" algn="r" rtl="1">
                  <a:spcBef>
                    <a:spcPct val="20000"/>
                  </a:spcBef>
                  <a:buClr>
                    <a:schemeClr val="hlink"/>
                  </a:buClr>
                  <a:buSzPct val="110000"/>
                  <a:buFont typeface="Wingdings" pitchFamily="2" charset="2"/>
                  <a:buNone/>
                  <a:defRPr/>
                </a:pPr>
                <a:r>
                  <a:rPr lang="ar-EG" sz="2800" dirty="0" smtClean="0">
                    <a:effectLst>
                      <a:outerShdw blurRad="38100" dist="38100" dir="2700000" algn="tl">
                        <a:srgbClr val="000000"/>
                      </a:outerShdw>
                    </a:effectLst>
                    <a:cs typeface="+mj-cs"/>
                    <a:sym typeface="Symbol" pitchFamily="18" charset="2"/>
                  </a:rPr>
                  <a:t>القيمة المتوقعة= </a:t>
                </a:r>
                <a:r>
                  <a:rPr lang="en-US" sz="2800" dirty="0" smtClean="0">
                    <a:effectLst>
                      <a:outerShdw blurRad="38100" dist="38100" dir="2700000" algn="tl">
                        <a:srgbClr val="000000"/>
                      </a:outerShdw>
                    </a:effectLst>
                    <a:cs typeface="+mj-cs"/>
                    <a:sym typeface="Symbol" pitchFamily="18" charset="2"/>
                  </a:rPr>
                  <a:t> n . P </a:t>
                </a:r>
                <a:r>
                  <a:rPr lang="ar-EG" sz="2800" dirty="0" smtClean="0">
                    <a:effectLst>
                      <a:outerShdw blurRad="38100" dist="38100" dir="2700000" algn="tl">
                        <a:srgbClr val="000000"/>
                      </a:outerShdw>
                    </a:effectLst>
                    <a:cs typeface="+mj-cs"/>
                    <a:sym typeface="Symbol" pitchFamily="18" charset="2"/>
                  </a:rPr>
                  <a:t> = </a:t>
                </a:r>
                <a:r>
                  <a:rPr lang="en-US" sz="2800" dirty="0" smtClean="0">
                    <a:effectLst>
                      <a:outerShdw blurRad="38100" dist="38100" dir="2700000" algn="tl">
                        <a:srgbClr val="000000"/>
                      </a:outerShdw>
                    </a:effectLst>
                    <a:cs typeface="+mj-cs"/>
                    <a:sym typeface="Symbol" pitchFamily="18" charset="2"/>
                  </a:rPr>
                  <a:t> 5 </a:t>
                </a:r>
                <a14:m>
                  <m:oMath xmlns:m="http://schemas.openxmlformats.org/officeDocument/2006/math">
                    <m:r>
                      <a:rPr lang="en-US" sz="2800" i="1" smtClean="0">
                        <a:effectLst>
                          <a:outerShdw blurRad="38100" dist="38100" dir="2700000" algn="tl">
                            <a:srgbClr val="000000"/>
                          </a:outerShdw>
                        </a:effectLst>
                        <a:latin typeface="Cambria Math"/>
                        <a:ea typeface="Cambria Math"/>
                        <a:cs typeface="+mj-cs"/>
                        <a:sym typeface="Symbol" pitchFamily="18" charset="2"/>
                      </a:rPr>
                      <m:t>×</m:t>
                    </m:r>
                    <m:r>
                      <a:rPr lang="en-US" sz="2800" b="0" i="1" smtClean="0">
                        <a:effectLst>
                          <a:outerShdw blurRad="38100" dist="38100" dir="2700000" algn="tl">
                            <a:srgbClr val="000000"/>
                          </a:outerShdw>
                        </a:effectLst>
                        <a:latin typeface="Cambria Math"/>
                        <a:ea typeface="Cambria Math"/>
                        <a:cs typeface="+mj-cs"/>
                        <a:sym typeface="Symbol" pitchFamily="18" charset="2"/>
                      </a:rPr>
                      <m:t>0</m:t>
                    </m:r>
                    <m:r>
                      <a:rPr lang="en-US" sz="2800" b="0" i="1" smtClean="0">
                        <a:effectLst>
                          <a:outerShdw blurRad="38100" dist="38100" dir="2700000" algn="tl">
                            <a:srgbClr val="000000"/>
                          </a:outerShdw>
                        </a:effectLst>
                        <a:latin typeface="Cambria Math"/>
                        <a:ea typeface="Cambria Math"/>
                        <a:cs typeface="+mj-cs"/>
                        <a:sym typeface="Symbol" pitchFamily="18" charset="2"/>
                      </a:rPr>
                      <m:t>.</m:t>
                    </m:r>
                    <m:r>
                      <a:rPr lang="en-US" sz="2800" b="0" i="1" smtClean="0">
                        <a:effectLst>
                          <a:outerShdw blurRad="38100" dist="38100" dir="2700000" algn="tl">
                            <a:srgbClr val="000000"/>
                          </a:outerShdw>
                        </a:effectLst>
                        <a:latin typeface="Cambria Math"/>
                        <a:ea typeface="Cambria Math"/>
                        <a:cs typeface="+mj-cs"/>
                        <a:sym typeface="Symbol" pitchFamily="18" charset="2"/>
                      </a:rPr>
                      <m:t>15</m:t>
                    </m:r>
                  </m:oMath>
                </a14:m>
                <a:r>
                  <a:rPr lang="ar-EG" sz="2800" dirty="0" smtClean="0">
                    <a:effectLst>
                      <a:outerShdw blurRad="38100" dist="38100" dir="2700000" algn="tl">
                        <a:srgbClr val="000000"/>
                      </a:outerShdw>
                    </a:effectLst>
                    <a:cs typeface="+mj-cs"/>
                    <a:sym typeface="Symbol" pitchFamily="18" charset="2"/>
                  </a:rPr>
                  <a:t> = </a:t>
                </a:r>
                <a:r>
                  <a:rPr lang="en-US" sz="2800" dirty="0" smtClean="0">
                    <a:effectLst>
                      <a:outerShdw blurRad="38100" dist="38100" dir="2700000" algn="tl">
                        <a:srgbClr val="000000"/>
                      </a:outerShdw>
                    </a:effectLst>
                    <a:cs typeface="+mj-cs"/>
                    <a:sym typeface="Symbol" pitchFamily="18" charset="2"/>
                  </a:rPr>
                  <a:t>0.75</a:t>
                </a:r>
              </a:p>
              <a:p>
                <a:pPr marL="450850" algn="r" rtl="1">
                  <a:spcBef>
                    <a:spcPct val="20000"/>
                  </a:spcBef>
                  <a:buClr>
                    <a:schemeClr val="hlink"/>
                  </a:buClr>
                  <a:buSzPct val="110000"/>
                  <a:buFont typeface="Wingdings" pitchFamily="2" charset="2"/>
                  <a:buNone/>
                  <a:defRPr/>
                </a:pPr>
                <a:r>
                  <a:rPr lang="ar-EG" sz="2800" dirty="0" smtClean="0">
                    <a:effectLst>
                      <a:outerShdw blurRad="38100" dist="38100" dir="2700000" algn="tl">
                        <a:srgbClr val="000000"/>
                      </a:outerShdw>
                    </a:effectLst>
                    <a:cs typeface="+mj-cs"/>
                    <a:sym typeface="Symbol" pitchFamily="18" charset="2"/>
                  </a:rPr>
                  <a:t>التباين </a:t>
                </a:r>
                <a:r>
                  <a:rPr lang="en-US" sz="2800" dirty="0" smtClean="0">
                    <a:effectLst>
                      <a:outerShdw blurRad="38100" dist="38100" dir="2700000" algn="tl">
                        <a:srgbClr val="000000"/>
                      </a:outerShdw>
                    </a:effectLst>
                    <a:cs typeface="+mj-cs"/>
                    <a:sym typeface="Symbol" pitchFamily="18" charset="2"/>
                  </a:rPr>
                  <a:t>= </a:t>
                </a:r>
                <a:r>
                  <a:rPr lang="ar-EG" sz="2800" dirty="0" smtClean="0">
                    <a:effectLst>
                      <a:outerShdw blurRad="38100" dist="38100" dir="2700000" algn="tl">
                        <a:srgbClr val="000000"/>
                      </a:outerShdw>
                    </a:effectLst>
                    <a:cs typeface="+mj-cs"/>
                    <a:sym typeface="Symbol" pitchFamily="18" charset="2"/>
                  </a:rPr>
                  <a:t> </a:t>
                </a:r>
                <a:r>
                  <a:rPr lang="en-US" sz="2800" dirty="0" smtClean="0">
                    <a:effectLst>
                      <a:outerShdw blurRad="38100" dist="38100" dir="2700000" algn="tl">
                        <a:srgbClr val="000000"/>
                      </a:outerShdw>
                    </a:effectLst>
                    <a:cs typeface="+mj-cs"/>
                    <a:sym typeface="Symbol" pitchFamily="18" charset="2"/>
                  </a:rPr>
                  <a:t> n </a:t>
                </a:r>
                <a14:m>
                  <m:oMath xmlns:m="http://schemas.openxmlformats.org/officeDocument/2006/math">
                    <m:r>
                      <a:rPr lang="en-US" sz="2800" i="1" smtClean="0">
                        <a:effectLst>
                          <a:outerShdw blurRad="38100" dist="38100" dir="2700000" algn="tl">
                            <a:srgbClr val="000000"/>
                          </a:outerShdw>
                        </a:effectLst>
                        <a:latin typeface="Cambria Math"/>
                        <a:ea typeface="Cambria Math"/>
                        <a:cs typeface="+mj-cs"/>
                        <a:sym typeface="Symbol" pitchFamily="18" charset="2"/>
                      </a:rPr>
                      <m:t>×</m:t>
                    </m:r>
                    <m:r>
                      <a:rPr lang="en-US" sz="2800" b="0" i="1" smtClean="0">
                        <a:effectLst>
                          <a:outerShdw blurRad="38100" dist="38100" dir="2700000" algn="tl">
                            <a:srgbClr val="000000"/>
                          </a:outerShdw>
                        </a:effectLst>
                        <a:latin typeface="Cambria Math"/>
                        <a:ea typeface="Cambria Math"/>
                        <a:cs typeface="+mj-cs"/>
                        <a:sym typeface="Symbol" pitchFamily="18" charset="2"/>
                      </a:rPr>
                      <m:t>𝑝</m:t>
                    </m:r>
                    <m:r>
                      <a:rPr lang="en-US" sz="2800" b="0" i="1" smtClean="0">
                        <a:effectLst>
                          <a:outerShdw blurRad="38100" dist="38100" dir="2700000" algn="tl">
                            <a:srgbClr val="000000"/>
                          </a:outerShdw>
                        </a:effectLst>
                        <a:latin typeface="Cambria Math"/>
                        <a:ea typeface="Cambria Math"/>
                        <a:cs typeface="+mj-cs"/>
                        <a:sym typeface="Symbol" pitchFamily="18" charset="2"/>
                      </a:rPr>
                      <m:t> ×(</m:t>
                    </m:r>
                    <m:r>
                      <a:rPr lang="en-US" sz="2800" b="0" i="1" smtClean="0">
                        <a:effectLst>
                          <a:outerShdw blurRad="38100" dist="38100" dir="2700000" algn="tl">
                            <a:srgbClr val="000000"/>
                          </a:outerShdw>
                        </a:effectLst>
                        <a:latin typeface="Cambria Math"/>
                        <a:ea typeface="Cambria Math"/>
                        <a:cs typeface="+mj-cs"/>
                        <a:sym typeface="Symbol" pitchFamily="18" charset="2"/>
                      </a:rPr>
                      <m:t>1</m:t>
                    </m:r>
                    <m:r>
                      <a:rPr lang="en-US" sz="2800" b="0" i="1" smtClean="0">
                        <a:effectLst>
                          <a:outerShdw blurRad="38100" dist="38100" dir="2700000" algn="tl">
                            <a:srgbClr val="000000"/>
                          </a:outerShdw>
                        </a:effectLst>
                        <a:latin typeface="Cambria Math"/>
                        <a:ea typeface="Cambria Math"/>
                        <a:cs typeface="+mj-cs"/>
                        <a:sym typeface="Symbol" pitchFamily="18" charset="2"/>
                      </a:rPr>
                      <m:t>−</m:t>
                    </m:r>
                    <m:r>
                      <a:rPr lang="en-US" sz="2800" b="0" i="1" smtClean="0">
                        <a:effectLst>
                          <a:outerShdw blurRad="38100" dist="38100" dir="2700000" algn="tl">
                            <a:srgbClr val="000000"/>
                          </a:outerShdw>
                        </a:effectLst>
                        <a:latin typeface="Cambria Math"/>
                        <a:ea typeface="Cambria Math"/>
                        <a:cs typeface="+mj-cs"/>
                        <a:sym typeface="Symbol" pitchFamily="18" charset="2"/>
                      </a:rPr>
                      <m:t>𝑝</m:t>
                    </m:r>
                    <m:r>
                      <a:rPr lang="en-US" sz="2800" b="0" i="1" smtClean="0">
                        <a:effectLst>
                          <a:outerShdw blurRad="38100" dist="38100" dir="2700000" algn="tl">
                            <a:srgbClr val="000000"/>
                          </a:outerShdw>
                        </a:effectLst>
                        <a:latin typeface="Cambria Math"/>
                        <a:ea typeface="Cambria Math"/>
                        <a:cs typeface="+mj-cs"/>
                        <a:sym typeface="Symbol" pitchFamily="18" charset="2"/>
                      </a:rPr>
                      <m:t>)</m:t>
                    </m:r>
                  </m:oMath>
                </a14:m>
                <a:r>
                  <a:rPr lang="ar-EG" sz="2800" dirty="0" smtClean="0">
                    <a:effectLst>
                      <a:outerShdw blurRad="38100" dist="38100" dir="2700000" algn="tl">
                        <a:srgbClr val="000000"/>
                      </a:outerShdw>
                    </a:effectLst>
                    <a:cs typeface="+mj-cs"/>
                    <a:sym typeface="Symbol" pitchFamily="18" charset="2"/>
                  </a:rPr>
                  <a:t>=  </a:t>
                </a:r>
                <a:endParaRPr lang="en-US" sz="2800" dirty="0" smtClean="0">
                  <a:effectLst>
                    <a:outerShdw blurRad="38100" dist="38100" dir="2700000" algn="tl">
                      <a:srgbClr val="000000"/>
                    </a:outerShdw>
                  </a:effectLst>
                  <a:cs typeface="+mj-cs"/>
                  <a:sym typeface="Symbol" pitchFamily="18" charset="2"/>
                </a:endParaRPr>
              </a:p>
              <a:p>
                <a:pPr marL="450850" algn="r" rtl="1">
                  <a:spcBef>
                    <a:spcPct val="20000"/>
                  </a:spcBef>
                  <a:buClr>
                    <a:schemeClr val="hlink"/>
                  </a:buClr>
                  <a:buSzPct val="110000"/>
                  <a:buFont typeface="Wingdings" pitchFamily="2" charset="2"/>
                  <a:buNone/>
                  <a:defRPr/>
                </a:pPr>
                <a:r>
                  <a:rPr lang="en-US" sz="2800" dirty="0">
                    <a:effectLst>
                      <a:outerShdw blurRad="38100" dist="38100" dir="2700000" algn="tl">
                        <a:srgbClr val="000000"/>
                      </a:outerShdw>
                    </a:effectLst>
                    <a:cs typeface="+mj-cs"/>
                    <a:sym typeface="Symbol" pitchFamily="18" charset="2"/>
                  </a:rPr>
                  <a:t> </a:t>
                </a:r>
                <a:r>
                  <a:rPr lang="en-US" sz="2800" dirty="0" smtClean="0">
                    <a:effectLst>
                      <a:outerShdw blurRad="38100" dist="38100" dir="2700000" algn="tl">
                        <a:srgbClr val="000000"/>
                      </a:outerShdw>
                    </a:effectLst>
                    <a:cs typeface="+mj-cs"/>
                    <a:sym typeface="Symbol" pitchFamily="18" charset="2"/>
                  </a:rPr>
                  <a:t>                            </a:t>
                </a:r>
                <a:r>
                  <a:rPr lang="ar-EG" sz="2800" dirty="0" smtClean="0">
                    <a:effectLst>
                      <a:outerShdw blurRad="38100" dist="38100" dir="2700000" algn="tl">
                        <a:srgbClr val="000000"/>
                      </a:outerShdw>
                    </a:effectLst>
                    <a:cs typeface="+mj-cs"/>
                    <a:sym typeface="Symbol" pitchFamily="18" charset="2"/>
                  </a:rPr>
                  <a:t>      =  </a:t>
                </a:r>
                <a14:m>
                  <m:oMath xmlns:m="http://schemas.openxmlformats.org/officeDocument/2006/math">
                    <m:r>
                      <a:rPr lang="en-US" sz="2800" b="0" i="1" smtClean="0">
                        <a:effectLst>
                          <a:outerShdw blurRad="38100" dist="38100" dir="2700000" algn="tl">
                            <a:srgbClr val="000000"/>
                          </a:outerShdw>
                        </a:effectLst>
                        <a:latin typeface="Cambria Math"/>
                        <a:cs typeface="+mj-cs"/>
                        <a:sym typeface="Symbol" pitchFamily="18" charset="2"/>
                      </a:rPr>
                      <m:t>5</m:t>
                    </m:r>
                    <m:r>
                      <a:rPr lang="en-US" sz="2800" b="0" i="1" smtClean="0">
                        <a:effectLst>
                          <a:outerShdw blurRad="38100" dist="38100" dir="2700000" algn="tl">
                            <a:srgbClr val="000000"/>
                          </a:outerShdw>
                        </a:effectLst>
                        <a:latin typeface="Cambria Math"/>
                        <a:ea typeface="Cambria Math"/>
                        <a:cs typeface="+mj-cs"/>
                        <a:sym typeface="Symbol" pitchFamily="18" charset="2"/>
                      </a:rPr>
                      <m:t>×</m:t>
                    </m:r>
                    <m:r>
                      <a:rPr lang="en-US" sz="2800" b="0" i="1" smtClean="0">
                        <a:effectLst>
                          <a:outerShdw blurRad="38100" dist="38100" dir="2700000" algn="tl">
                            <a:srgbClr val="000000"/>
                          </a:outerShdw>
                        </a:effectLst>
                        <a:latin typeface="Cambria Math"/>
                        <a:ea typeface="Cambria Math"/>
                        <a:cs typeface="+mj-cs"/>
                        <a:sym typeface="Symbol" pitchFamily="18" charset="2"/>
                      </a:rPr>
                      <m:t>0</m:t>
                    </m:r>
                    <m:r>
                      <a:rPr lang="en-US" sz="2800" b="0" i="1" smtClean="0">
                        <a:effectLst>
                          <a:outerShdw blurRad="38100" dist="38100" dir="2700000" algn="tl">
                            <a:srgbClr val="000000"/>
                          </a:outerShdw>
                        </a:effectLst>
                        <a:latin typeface="Cambria Math"/>
                        <a:ea typeface="Cambria Math"/>
                        <a:cs typeface="+mj-cs"/>
                        <a:sym typeface="Symbol" pitchFamily="18" charset="2"/>
                      </a:rPr>
                      <m:t>.</m:t>
                    </m:r>
                    <m:r>
                      <a:rPr lang="en-US" sz="2800" b="0" i="1" smtClean="0">
                        <a:effectLst>
                          <a:outerShdw blurRad="38100" dist="38100" dir="2700000" algn="tl">
                            <a:srgbClr val="000000"/>
                          </a:outerShdw>
                        </a:effectLst>
                        <a:latin typeface="Cambria Math"/>
                        <a:ea typeface="Cambria Math"/>
                        <a:cs typeface="+mj-cs"/>
                        <a:sym typeface="Symbol" pitchFamily="18" charset="2"/>
                      </a:rPr>
                      <m:t>15</m:t>
                    </m:r>
                    <m:r>
                      <a:rPr lang="en-US" sz="2800" b="0" i="1" smtClean="0">
                        <a:effectLst>
                          <a:outerShdw blurRad="38100" dist="38100" dir="2700000" algn="tl">
                            <a:srgbClr val="000000"/>
                          </a:outerShdw>
                        </a:effectLst>
                        <a:latin typeface="Cambria Math"/>
                        <a:ea typeface="Cambria Math"/>
                        <a:cs typeface="+mj-cs"/>
                        <a:sym typeface="Symbol" pitchFamily="18" charset="2"/>
                      </a:rPr>
                      <m:t>×</m:t>
                    </m:r>
                    <m:r>
                      <a:rPr lang="en-US" sz="2800" b="0" i="1" smtClean="0">
                        <a:effectLst>
                          <a:outerShdw blurRad="38100" dist="38100" dir="2700000" algn="tl">
                            <a:srgbClr val="000000"/>
                          </a:outerShdw>
                        </a:effectLst>
                        <a:latin typeface="Cambria Math"/>
                        <a:ea typeface="Cambria Math"/>
                        <a:cs typeface="+mj-cs"/>
                        <a:sym typeface="Symbol" pitchFamily="18" charset="2"/>
                      </a:rPr>
                      <m:t>0</m:t>
                    </m:r>
                    <m:r>
                      <a:rPr lang="en-US" sz="2800" b="0" i="1" smtClean="0">
                        <a:effectLst>
                          <a:outerShdw blurRad="38100" dist="38100" dir="2700000" algn="tl">
                            <a:srgbClr val="000000"/>
                          </a:outerShdw>
                        </a:effectLst>
                        <a:latin typeface="Cambria Math"/>
                        <a:ea typeface="Cambria Math"/>
                        <a:cs typeface="+mj-cs"/>
                        <a:sym typeface="Symbol" pitchFamily="18" charset="2"/>
                      </a:rPr>
                      <m:t>.</m:t>
                    </m:r>
                    <m:r>
                      <a:rPr lang="en-US" sz="2800" b="0" i="1" smtClean="0">
                        <a:effectLst>
                          <a:outerShdw blurRad="38100" dist="38100" dir="2700000" algn="tl">
                            <a:srgbClr val="000000"/>
                          </a:outerShdw>
                        </a:effectLst>
                        <a:latin typeface="Cambria Math"/>
                        <a:ea typeface="Cambria Math"/>
                        <a:cs typeface="+mj-cs"/>
                        <a:sym typeface="Symbol" pitchFamily="18" charset="2"/>
                      </a:rPr>
                      <m:t>85</m:t>
                    </m:r>
                  </m:oMath>
                </a14:m>
                <a:r>
                  <a:rPr lang="ar-EG" sz="2800" dirty="0" smtClean="0">
                    <a:effectLst>
                      <a:outerShdw blurRad="38100" dist="38100" dir="2700000" algn="tl">
                        <a:srgbClr val="000000"/>
                      </a:outerShdw>
                    </a:effectLst>
                    <a:cs typeface="+mj-cs"/>
                    <a:sym typeface="Symbol" pitchFamily="18" charset="2"/>
                  </a:rPr>
                  <a:t>= </a:t>
                </a:r>
                <a:r>
                  <a:rPr lang="en-US" sz="2800" dirty="0" smtClean="0">
                    <a:effectLst>
                      <a:outerShdw blurRad="38100" dist="38100" dir="2700000" algn="tl">
                        <a:srgbClr val="000000"/>
                      </a:outerShdw>
                    </a:effectLst>
                    <a:cs typeface="+mj-cs"/>
                    <a:sym typeface="Symbol" pitchFamily="18" charset="2"/>
                  </a:rPr>
                  <a:t>0.6375</a:t>
                </a:r>
                <a:endParaRPr lang="en-US" sz="2800" dirty="0">
                  <a:effectLst>
                    <a:outerShdw blurRad="38100" dist="38100" dir="2700000" algn="tl">
                      <a:srgbClr val="000000"/>
                    </a:outerShdw>
                  </a:effectLst>
                  <a:cs typeface="+mj-cs"/>
                  <a:sym typeface="Symbol" pitchFamily="18" charset="2"/>
                </a:endParaRPr>
              </a:p>
            </p:txBody>
          </p:sp>
        </mc:Choice>
        <mc:Fallback xmlns="">
          <p:sp>
            <p:nvSpPr>
              <p:cNvPr id="6" name="Content Placeholder 2"/>
              <p:cNvSpPr txBox="1">
                <a:spLocks noRot="1" noChangeAspect="1" noMove="1" noResize="1" noEditPoints="1" noAdjustHandles="1" noChangeArrowheads="1" noChangeShapeType="1" noTextEdit="1"/>
              </p:cNvSpPr>
              <p:nvPr/>
            </p:nvSpPr>
            <p:spPr>
              <a:xfrm>
                <a:off x="560512" y="2592859"/>
                <a:ext cx="8643937" cy="3500437"/>
              </a:xfrm>
              <a:prstGeom prst="rect">
                <a:avLst/>
              </a:prstGeom>
              <a:blipFill rotWithShape="1">
                <a:blip r:embed="rId6"/>
                <a:stretch>
                  <a:fillRect t="-4000"/>
                </a:stretch>
              </a:blipFill>
            </p:spPr>
            <p:txBody>
              <a:bodyPr/>
              <a:lstStyle/>
              <a:p>
                <a:r>
                  <a:rPr lang="en-US">
                    <a:noFill/>
                  </a:rPr>
                  <a:t> </a:t>
                </a:r>
              </a:p>
            </p:txBody>
          </p:sp>
        </mc:Fallback>
      </mc:AlternateContent>
    </p:spTree>
    <p:extLst>
      <p:ext uri="{BB962C8B-B14F-4D97-AF65-F5344CB8AC3E}">
        <p14:creationId xmlns:p14="http://schemas.microsoft.com/office/powerpoint/2010/main" val="336939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20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oin.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2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20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20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20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20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20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fade">
                                      <p:cBhvr>
                                        <p:cTn id="47" dur="2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
          <p:cNvSpPr>
            <a:spLocks noChangeArrowheads="1"/>
          </p:cNvSpPr>
          <p:nvPr/>
        </p:nvSpPr>
        <p:spPr bwMode="auto">
          <a:xfrm>
            <a:off x="914400" y="1556792"/>
            <a:ext cx="8420100" cy="3154661"/>
          </a:xfrm>
          <a:prstGeom prst="rect">
            <a:avLst/>
          </a:prstGeom>
          <a:noFill/>
          <a:ln w="9525" algn="ctr">
            <a:noFill/>
            <a:miter lim="800000"/>
            <a:headEnd/>
            <a:tailEnd/>
          </a:ln>
        </p:spPr>
        <p:txBody>
          <a:bodyPr rIns="98394" bIns="152352" anchor="ctr">
            <a:spAutoFit/>
          </a:bodyPr>
          <a:lstStyle/>
          <a:p>
            <a:pPr algn="just" rtl="1" eaLnBrk="0" hangingPunct="0"/>
            <a:r>
              <a:rPr lang="ar-SA" sz="2400" b="1" u="sng" dirty="0" smtClean="0">
                <a:solidFill>
                  <a:srgbClr val="5C8A00"/>
                </a:solidFill>
              </a:rPr>
              <a:t>توزيع </a:t>
            </a:r>
            <a:r>
              <a:rPr lang="ar-SA" sz="2400" b="1" u="sng" dirty="0">
                <a:solidFill>
                  <a:srgbClr val="5C8A00"/>
                </a:solidFill>
              </a:rPr>
              <a:t>بواسون </a:t>
            </a:r>
            <a:r>
              <a:rPr lang="ar-SA" sz="2400" b="1" dirty="0"/>
              <a:t>هو توزيع احتمالي منفصل آخر يستخدم لتحديد احتمال وقوع عدد معين من النجاحات في وحده الزمن، وذلك عندما تكون الأحداث أو "النجاحات " مستقلة عن بعضها البعض وعندما يبقى متوسط عدد النجاحات ثابتاً لوحدة الزمن . عندئذ :</a:t>
            </a:r>
          </a:p>
          <a:p>
            <a:pPr algn="just" rtl="1" eaLnBrk="0" hangingPunct="0"/>
            <a:endParaRPr lang="ar-SA" sz="2400" dirty="0"/>
          </a:p>
          <a:p>
            <a:pPr algn="just" rtl="1" eaLnBrk="0" hangingPunct="0"/>
            <a:endParaRPr lang="ar-SA" sz="2400" dirty="0"/>
          </a:p>
          <a:p>
            <a:pPr algn="just" rtl="1" eaLnBrk="0" hangingPunct="0"/>
            <a:endParaRPr lang="ar-SA" sz="2400" dirty="0"/>
          </a:p>
          <a:p>
            <a:pPr algn="just" rtl="1" eaLnBrk="0" hangingPunct="0"/>
            <a:endParaRPr lang="ar-SA" sz="2400" dirty="0"/>
          </a:p>
        </p:txBody>
      </p:sp>
      <p:sp>
        <p:nvSpPr>
          <p:cNvPr id="717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173"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717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175"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7176"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177"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7170" name="Object 13"/>
          <p:cNvGraphicFramePr>
            <a:graphicFrameLocks noChangeAspect="1"/>
          </p:cNvGraphicFramePr>
          <p:nvPr>
            <p:extLst>
              <p:ext uri="{D42A27DB-BD31-4B8C-83A1-F6EECF244321}">
                <p14:modId xmlns:p14="http://schemas.microsoft.com/office/powerpoint/2010/main" val="2981282975"/>
              </p:ext>
            </p:extLst>
          </p:nvPr>
        </p:nvGraphicFramePr>
        <p:xfrm>
          <a:off x="1712640" y="2707754"/>
          <a:ext cx="2087562" cy="1657350"/>
        </p:xfrm>
        <a:graphic>
          <a:graphicData uri="http://schemas.openxmlformats.org/presentationml/2006/ole">
            <mc:AlternateContent xmlns:mc="http://schemas.openxmlformats.org/markup-compatibility/2006">
              <mc:Choice xmlns:v="urn:schemas-microsoft-com:vml" Requires="v">
                <p:oleObj spid="_x0000_s34878" name="Equation" r:id="rId4" imgW="1040948" imgH="939392" progId="Equation.3">
                  <p:embed/>
                </p:oleObj>
              </mc:Choice>
              <mc:Fallback>
                <p:oleObj name="Equation" r:id="rId4" imgW="1040948" imgH="939392"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640" y="2707754"/>
                        <a:ext cx="2087562" cy="1657350"/>
                      </a:xfrm>
                      <a:prstGeom prst="rect">
                        <a:avLst/>
                      </a:prstGeom>
                      <a:noFill/>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 name="Rectangle 2"/>
          <p:cNvSpPr/>
          <p:nvPr/>
        </p:nvSpPr>
        <p:spPr>
          <a:xfrm>
            <a:off x="6298114" y="620688"/>
            <a:ext cx="3028393" cy="584775"/>
          </a:xfrm>
          <a:prstGeom prst="rect">
            <a:avLst/>
          </a:prstGeom>
        </p:spPr>
        <p:txBody>
          <a:bodyPr wrap="none">
            <a:spAutoFit/>
          </a:bodyPr>
          <a:lstStyle/>
          <a:p>
            <a:pPr algn="just" eaLnBrk="0" hangingPunct="0"/>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ب</a:t>
            </a:r>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 </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 </a:t>
            </a:r>
            <a:r>
              <a:rPr lang="ar-SA" sz="3200" b="1" u="sng" dirty="0">
                <a:solidFill>
                  <a:srgbClr val="FF0000"/>
                </a:solidFill>
                <a:effectLst>
                  <a:outerShdw blurRad="38100" dist="38100" dir="2700000" algn="tl">
                    <a:srgbClr val="000000">
                      <a:alpha val="43137"/>
                    </a:srgbClr>
                  </a:outerShdw>
                </a:effectLst>
                <a:latin typeface="Times New Roman" pitchFamily="18" charset="0"/>
              </a:rPr>
              <a:t>توزيع بواسون</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a:t>
            </a:r>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a:t>
            </a:r>
            <a:endParaRPr lang="en-US" sz="3200" b="1" u="sng" dirty="0">
              <a:solidFill>
                <a:srgbClr val="FF0000"/>
              </a:solidFill>
              <a:effectLst>
                <a:outerShdw blurRad="38100" dist="38100" dir="2700000" algn="tl">
                  <a:srgbClr val="000000">
                    <a:alpha val="43137"/>
                  </a:srgbClr>
                </a:outerShdw>
              </a:effectLst>
              <a:latin typeface="Times New Roman" pitchFamily="18" charset="0"/>
            </a:endParaRPr>
          </a:p>
        </p:txBody>
      </p:sp>
      <mc:AlternateContent xmlns:mc="http://schemas.openxmlformats.org/markup-compatibility/2006" xmlns:a14="http://schemas.microsoft.com/office/drawing/2010/main">
        <mc:Choice Requires="a14">
          <p:sp>
            <p:nvSpPr>
              <p:cNvPr id="4" name="Rectangle 3"/>
              <p:cNvSpPr/>
              <p:nvPr/>
            </p:nvSpPr>
            <p:spPr>
              <a:xfrm>
                <a:off x="704528" y="3722256"/>
                <a:ext cx="8712968" cy="2246769"/>
              </a:xfrm>
              <a:prstGeom prst="rect">
                <a:avLst/>
              </a:prstGeom>
            </p:spPr>
            <p:txBody>
              <a:bodyPr wrap="square">
                <a:spAutoFit/>
              </a:bodyPr>
              <a:lstStyle/>
              <a:p>
                <a:r>
                  <a:rPr lang="ar-SA" sz="2000" dirty="0"/>
                  <a:t>حيث :   </a:t>
                </a:r>
                <a:r>
                  <a:rPr lang="ar-EG" sz="2000" dirty="0" smtClean="0"/>
                  <a:t>   </a:t>
                </a:r>
                <a:r>
                  <a:rPr lang="ar-SA" sz="2000" dirty="0" smtClean="0"/>
                  <a:t>    </a:t>
                </a:r>
                <a:r>
                  <a:rPr lang="en-US" sz="2000" b="1" dirty="0"/>
                  <a:t>=     x </a:t>
                </a:r>
                <a:r>
                  <a:rPr lang="ar-SA" sz="2000" dirty="0"/>
                  <a:t>العدد المعين من النجاحات.</a:t>
                </a:r>
                <a:endParaRPr lang="en-US" sz="2000" dirty="0"/>
              </a:p>
              <a:p>
                <a:r>
                  <a:rPr lang="en-US" sz="2000" b="1" dirty="0" smtClean="0"/>
                  <a:t>	= </a:t>
                </a:r>
                <a:r>
                  <a:rPr lang="en-US" sz="2000" b="1" i="1" dirty="0"/>
                  <a:t>P</a:t>
                </a:r>
                <a:r>
                  <a:rPr lang="en-US" sz="2000" b="1" dirty="0"/>
                  <a:t> (x)   </a:t>
                </a:r>
                <a:r>
                  <a:rPr lang="ar-SA" sz="2000" dirty="0"/>
                  <a:t>احتمال عدد </a:t>
                </a:r>
                <a:r>
                  <a:rPr lang="en-US" sz="2000" b="1" dirty="0"/>
                  <a:t>x</a:t>
                </a:r>
                <a:r>
                  <a:rPr lang="ar-SA" sz="2000" dirty="0"/>
                  <a:t> من النجاحات.</a:t>
                </a:r>
                <a:endParaRPr lang="en-US" sz="2000" dirty="0"/>
              </a:p>
              <a:p>
                <a:r>
                  <a:rPr lang="ar-SA" sz="2000" dirty="0"/>
                  <a:t>           </a:t>
                </a:r>
                <a:r>
                  <a:rPr lang="ar-SA" sz="2000" b="1" dirty="0"/>
                  <a:t>   </a:t>
                </a:r>
                <a:r>
                  <a:rPr lang="en-US" sz="2000" b="1" dirty="0"/>
                  <a:t>=     </a:t>
                </a:r>
                <a:r>
                  <a:rPr lang="en-US" sz="2000" b="1" i="1" dirty="0"/>
                  <a:t>e</a:t>
                </a:r>
                <a:r>
                  <a:rPr lang="en-US" sz="2000" b="1" dirty="0"/>
                  <a:t> </a:t>
                </a:r>
                <a:r>
                  <a:rPr lang="ar-SA" sz="2000" dirty="0"/>
                  <a:t>أساس نظام اللوغاريتمات الطبيعي </a:t>
                </a:r>
                <a:r>
                  <a:rPr lang="ar-SA" sz="2000" b="1" dirty="0">
                    <a:solidFill>
                      <a:srgbClr val="FF0000"/>
                    </a:solidFill>
                  </a:rPr>
                  <a:t>وتوجد في بعض الآلات الحاسبة، </a:t>
                </a:r>
              </a:p>
              <a:p>
                <a:r>
                  <a:rPr lang="ar-SA" sz="2000" b="1" dirty="0">
                    <a:solidFill>
                      <a:srgbClr val="FF0000"/>
                    </a:solidFill>
                  </a:rPr>
                  <a:t>                        وقيمتها هي:                  تقريبا، ويمكن حساب قيمتها باستخدام </a:t>
                </a:r>
              </a:p>
              <a:p>
                <a:r>
                  <a:rPr lang="ar-SA" sz="2000" b="1" dirty="0">
                    <a:solidFill>
                      <a:srgbClr val="FF0000"/>
                    </a:solidFill>
                  </a:rPr>
                  <a:t>                        </a:t>
                </a:r>
                <a:r>
                  <a:rPr lang="ar-SA" sz="2000" b="1" dirty="0" smtClean="0">
                    <a:solidFill>
                      <a:srgbClr val="FF0000"/>
                    </a:solidFill>
                  </a:rPr>
                  <a:t>الآلة </a:t>
                </a:r>
                <a:r>
                  <a:rPr lang="ar-SA" sz="2000" b="1" dirty="0">
                    <a:solidFill>
                      <a:srgbClr val="FF0000"/>
                    </a:solidFill>
                  </a:rPr>
                  <a:t>الحاسبة.</a:t>
                </a:r>
                <a:r>
                  <a:rPr lang="ar-SA" sz="2000" dirty="0"/>
                  <a:t> </a:t>
                </a:r>
                <a:endParaRPr lang="en-US" sz="2000" dirty="0"/>
              </a:p>
              <a:p>
                <a:pPr eaLnBrk="0" hangingPunct="0"/>
                <a:r>
                  <a:rPr lang="ar-SA" sz="2000" dirty="0"/>
                  <a:t>                      = </a:t>
                </a:r>
                <a:r>
                  <a:rPr lang="ar-SA" sz="2000" dirty="0">
                    <a:solidFill>
                      <a:srgbClr val="009900"/>
                    </a:solidFill>
                  </a:rPr>
                  <a:t>مضروب العدد </a:t>
                </a:r>
                <a:r>
                  <a:rPr lang="en-US" sz="2000" i="1" dirty="0">
                    <a:solidFill>
                      <a:srgbClr val="009900"/>
                    </a:solidFill>
                  </a:rPr>
                  <a:t>x</a:t>
                </a:r>
                <a:r>
                  <a:rPr lang="ar-SA" sz="2000" dirty="0">
                    <a:solidFill>
                      <a:srgbClr val="009900"/>
                    </a:solidFill>
                  </a:rPr>
                  <a:t> " ويساوي</a:t>
                </a:r>
                <a:r>
                  <a:rPr lang="ar-SA" sz="2000" dirty="0" smtClean="0">
                    <a:solidFill>
                      <a:srgbClr val="009900"/>
                    </a:solidFill>
                  </a:rPr>
                  <a:t>:</a:t>
                </a:r>
                <a:endParaRPr lang="ar-EG" sz="2000" dirty="0" smtClean="0">
                  <a:solidFill>
                    <a:srgbClr val="009900"/>
                  </a:solidFill>
                </a:endParaRPr>
              </a:p>
              <a:p>
                <a:pPr eaLnBrk="0" hangingPunct="0"/>
                <a:r>
                  <a:rPr lang="ar-EG" sz="2000" b="1" dirty="0" smtClean="0">
                    <a:solidFill>
                      <a:schemeClr val="tx1"/>
                    </a:solidFill>
                  </a:rPr>
                  <a:t>                 </a:t>
                </a:r>
                <a14:m>
                  <m:oMath xmlns:m="http://schemas.openxmlformats.org/officeDocument/2006/math">
                    <m:r>
                      <a:rPr lang="ar-EG" sz="2000" b="1" i="1" smtClean="0">
                        <a:solidFill>
                          <a:schemeClr val="tx1"/>
                        </a:solidFill>
                        <a:latin typeface="Cambria Math"/>
                        <a:ea typeface="Cambria Math"/>
                      </a:rPr>
                      <m:t>𝝁</m:t>
                    </m:r>
                  </m:oMath>
                </a14:m>
                <a:r>
                  <a:rPr lang="ar-EG" sz="2000" b="1" dirty="0" smtClean="0">
                    <a:solidFill>
                      <a:schemeClr val="tx1"/>
                    </a:solidFill>
                  </a:rPr>
                  <a:t>  </a:t>
                </a:r>
                <a:r>
                  <a:rPr lang="ar-EG" sz="2000" dirty="0" smtClean="0">
                    <a:solidFill>
                      <a:srgbClr val="009900"/>
                    </a:solidFill>
                  </a:rPr>
                  <a:t>   =  المتوسط</a:t>
                </a:r>
                <a:endParaRPr lang="ar-SA" sz="2000" dirty="0">
                  <a:solidFill>
                    <a:srgbClr val="0099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704528" y="3722256"/>
                <a:ext cx="8712968" cy="2246769"/>
              </a:xfrm>
              <a:prstGeom prst="rect">
                <a:avLst/>
              </a:prstGeom>
              <a:blipFill rotWithShape="1">
                <a:blip r:embed="rId6"/>
                <a:stretch>
                  <a:fillRect t="-1087" r="-700" b="-4348"/>
                </a:stretch>
              </a:blipFill>
            </p:spPr>
            <p:txBody>
              <a:bodyPr/>
              <a:lstStyle/>
              <a:p>
                <a:r>
                  <a:rPr lang="en-US">
                    <a:noFill/>
                  </a:rPr>
                  <a:t> </a:t>
                </a:r>
              </a:p>
            </p:txBody>
          </p:sp>
        </mc:Fallback>
      </mc:AlternateContent>
      <p:graphicFrame>
        <p:nvGraphicFramePr>
          <p:cNvPr id="5" name="Object 4"/>
          <p:cNvGraphicFramePr>
            <a:graphicFrameLocks noChangeAspect="1"/>
          </p:cNvGraphicFramePr>
          <p:nvPr>
            <p:extLst>
              <p:ext uri="{D42A27DB-BD31-4B8C-83A1-F6EECF244321}">
                <p14:modId xmlns:p14="http://schemas.microsoft.com/office/powerpoint/2010/main" val="1612935793"/>
              </p:ext>
            </p:extLst>
          </p:nvPr>
        </p:nvGraphicFramePr>
        <p:xfrm>
          <a:off x="5529064" y="4674468"/>
          <a:ext cx="914400" cy="266700"/>
        </p:xfrm>
        <a:graphic>
          <a:graphicData uri="http://schemas.openxmlformats.org/presentationml/2006/ole">
            <mc:AlternateContent xmlns:mc="http://schemas.openxmlformats.org/markup-compatibility/2006">
              <mc:Choice xmlns:v="urn:schemas-microsoft-com:vml" Requires="v">
                <p:oleObj spid="_x0000_s34879" name="Equation" r:id="rId7" imgW="621760" imgH="177646" progId="Equation.3">
                  <p:embed/>
                </p:oleObj>
              </mc:Choice>
              <mc:Fallback>
                <p:oleObj name="Equation" r:id="rId7" imgW="621760" imgH="177646"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9064" y="4674468"/>
                        <a:ext cx="9144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859788279"/>
              </p:ext>
            </p:extLst>
          </p:nvPr>
        </p:nvGraphicFramePr>
        <p:xfrm>
          <a:off x="8028384" y="5276056"/>
          <a:ext cx="381000" cy="381000"/>
        </p:xfrm>
        <a:graphic>
          <a:graphicData uri="http://schemas.openxmlformats.org/presentationml/2006/ole">
            <mc:AlternateContent xmlns:mc="http://schemas.openxmlformats.org/markup-compatibility/2006">
              <mc:Choice xmlns:v="urn:schemas-microsoft-com:vml" Requires="v">
                <p:oleObj spid="_x0000_s34880" name="Equation" r:id="rId9" imgW="164957" imgH="190335" progId="Equation.3">
                  <p:embed/>
                </p:oleObj>
              </mc:Choice>
              <mc:Fallback>
                <p:oleObj name="Equation" r:id="rId9" imgW="164957" imgH="190335"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28384" y="5276056"/>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82005125"/>
              </p:ext>
            </p:extLst>
          </p:nvPr>
        </p:nvGraphicFramePr>
        <p:xfrm>
          <a:off x="2084784" y="5428456"/>
          <a:ext cx="2476500" cy="304800"/>
        </p:xfrm>
        <a:graphic>
          <a:graphicData uri="http://schemas.openxmlformats.org/presentationml/2006/ole">
            <mc:AlternateContent xmlns:mc="http://schemas.openxmlformats.org/markup-compatibility/2006">
              <mc:Choice xmlns:v="urn:schemas-microsoft-com:vml" Requires="v">
                <p:oleObj spid="_x0000_s34881" name="Equation" r:id="rId11" imgW="1854200" imgH="228600" progId="Equation.3">
                  <p:embed/>
                </p:oleObj>
              </mc:Choice>
              <mc:Fallback>
                <p:oleObj name="Equation" r:id="rId11" imgW="1854200" imgH="2286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84784" y="5428456"/>
                        <a:ext cx="2476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0340203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6"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922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8"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9229"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30"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9231" name="Rectangle 6"/>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9232" name="Rectangle 8"/>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18" name="Rectangle 17"/>
          <p:cNvSpPr/>
          <p:nvPr/>
        </p:nvSpPr>
        <p:spPr>
          <a:xfrm>
            <a:off x="6299717" y="620688"/>
            <a:ext cx="3025187" cy="584775"/>
          </a:xfrm>
          <a:prstGeom prst="rect">
            <a:avLst/>
          </a:prstGeom>
        </p:spPr>
        <p:txBody>
          <a:bodyPr wrap="none">
            <a:spAutoFit/>
          </a:bodyPr>
          <a:lstStyle/>
          <a:p>
            <a:pPr algn="just" eaLnBrk="0" hangingPunct="0"/>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تابع</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 </a:t>
            </a:r>
            <a:r>
              <a:rPr lang="ar-SA" sz="3200" b="1" u="sng" dirty="0">
                <a:solidFill>
                  <a:srgbClr val="FF0000"/>
                </a:solidFill>
                <a:effectLst>
                  <a:outerShdw blurRad="38100" dist="38100" dir="2700000" algn="tl">
                    <a:srgbClr val="000000">
                      <a:alpha val="43137"/>
                    </a:srgbClr>
                  </a:outerShdw>
                </a:effectLst>
                <a:latin typeface="Times New Roman" pitchFamily="18" charset="0"/>
              </a:rPr>
              <a:t>توزيع بواسون</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a:t>
            </a:r>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a:t>
            </a:r>
            <a:endParaRPr lang="en-US" sz="3200" b="1" u="sng" dirty="0">
              <a:solidFill>
                <a:srgbClr val="FF0000"/>
              </a:solidFill>
              <a:effectLst>
                <a:outerShdw blurRad="38100" dist="38100" dir="2700000" algn="tl">
                  <a:srgbClr val="000000">
                    <a:alpha val="43137"/>
                  </a:srgbClr>
                </a:outerShdw>
              </a:effectLst>
              <a:latin typeface="Times New Roman" pitchFamily="18" charset="0"/>
            </a:endParaRPr>
          </a:p>
        </p:txBody>
      </p:sp>
      <p:sp>
        <p:nvSpPr>
          <p:cNvPr id="19" name="Content Placeholder 2"/>
          <p:cNvSpPr>
            <a:spLocks noGrp="1"/>
          </p:cNvSpPr>
          <p:nvPr>
            <p:ph idx="4294967295"/>
          </p:nvPr>
        </p:nvSpPr>
        <p:spPr>
          <a:xfrm>
            <a:off x="457200" y="1481138"/>
            <a:ext cx="8401050" cy="5043487"/>
          </a:xfrm>
        </p:spPr>
        <p:txBody>
          <a:bodyPr>
            <a:normAutofit lnSpcReduction="10000"/>
          </a:bodyPr>
          <a:lstStyle/>
          <a:p>
            <a:pPr marL="342900" indent="-342900" rtl="1" eaLnBrk="1" hangingPunct="1">
              <a:defRPr/>
            </a:pPr>
            <a:r>
              <a:rPr lang="ar-EG" sz="2800" dirty="0" smtClean="0"/>
              <a:t>يشتق توزيع بواسون من توزيع ذي الحدين عندما يكون :-</a:t>
            </a:r>
          </a:p>
          <a:p>
            <a:pPr marL="955675" lvl="2" indent="0" rtl="1" eaLnBrk="1" hangingPunct="1">
              <a:buFont typeface="Arial" pitchFamily="34" charset="0"/>
              <a:buChar char="○"/>
              <a:defRPr/>
            </a:pPr>
            <a:r>
              <a:rPr lang="ar-EG" sz="2000" dirty="0" smtClean="0"/>
              <a:t>عدد المحاولات </a:t>
            </a:r>
            <a:r>
              <a:rPr lang="en-US" sz="2000" dirty="0" smtClean="0">
                <a:cs typeface="Tahoma" pitchFamily="34" charset="0"/>
              </a:rPr>
              <a:t>n</a:t>
            </a:r>
            <a:r>
              <a:rPr lang="ar-EG" sz="2000" dirty="0" smtClean="0"/>
              <a:t> كبير جدا</a:t>
            </a:r>
          </a:p>
          <a:p>
            <a:pPr marL="955675" lvl="2" indent="0" rtl="1" eaLnBrk="1" hangingPunct="1">
              <a:buFont typeface="Arial" pitchFamily="34" charset="0"/>
              <a:buChar char="○"/>
              <a:defRPr/>
            </a:pPr>
            <a:r>
              <a:rPr lang="ar-EG" sz="2000" dirty="0" smtClean="0"/>
              <a:t>بينما يكون احتمال النجاح </a:t>
            </a:r>
            <a:r>
              <a:rPr lang="en-US" sz="2000" dirty="0" smtClean="0">
                <a:cs typeface="Tahoma" pitchFamily="34" charset="0"/>
              </a:rPr>
              <a:t>p</a:t>
            </a:r>
            <a:r>
              <a:rPr lang="ar-EG" sz="2000" dirty="0" smtClean="0"/>
              <a:t> صغير بحيث تبقى </a:t>
            </a:r>
            <a:r>
              <a:rPr lang="en-US" sz="2000" dirty="0" smtClean="0">
                <a:cs typeface="Tahoma" pitchFamily="34" charset="0"/>
              </a:rPr>
              <a:t>np</a:t>
            </a:r>
            <a:r>
              <a:rPr lang="ar-EG" sz="2000" dirty="0" smtClean="0"/>
              <a:t> قيمة ثابتة معتدلة</a:t>
            </a:r>
          </a:p>
          <a:p>
            <a:pPr marL="342900" indent="-342900" rtl="1" eaLnBrk="1" hangingPunct="1">
              <a:defRPr/>
            </a:pPr>
            <a:r>
              <a:rPr lang="ar-EG" sz="2800" dirty="0" smtClean="0"/>
              <a:t>يوصف متغيرات عشوائية متقطعة تعبر عن عدد كبير من الحوادث مثل:</a:t>
            </a:r>
          </a:p>
          <a:p>
            <a:pPr marL="955675" lvl="2" indent="0" rtl="1" eaLnBrk="1" hangingPunct="1">
              <a:buFont typeface="Arial" pitchFamily="34" charset="0"/>
              <a:buChar char="○"/>
              <a:defRPr/>
            </a:pPr>
            <a:r>
              <a:rPr lang="ar-EG" sz="2000" dirty="0" smtClean="0"/>
              <a:t>عدد حوادث السيارات في الشهر داخل مدينة كبيرة</a:t>
            </a:r>
          </a:p>
          <a:p>
            <a:pPr marL="955675" lvl="2" indent="0" rtl="1" eaLnBrk="1" hangingPunct="1">
              <a:buFont typeface="Arial" pitchFamily="34" charset="0"/>
              <a:buChar char="○"/>
              <a:defRPr/>
            </a:pPr>
            <a:r>
              <a:rPr lang="ar-EG" sz="2000" dirty="0" smtClean="0"/>
              <a:t>عدد الكرات الحمراء في عينة الدم</a:t>
            </a:r>
          </a:p>
          <a:p>
            <a:pPr marL="955675" lvl="2" indent="0" rtl="1" eaLnBrk="1" hangingPunct="1">
              <a:buFont typeface="Arial" pitchFamily="34" charset="0"/>
              <a:buChar char="○"/>
              <a:defRPr/>
            </a:pPr>
            <a:r>
              <a:rPr lang="ar-EG" sz="2000" dirty="0" smtClean="0"/>
              <a:t>عدد الأخطاء المطبعية في الصفحات المختلفة للكتاب</a:t>
            </a:r>
          </a:p>
          <a:p>
            <a:pPr marL="955675" lvl="2" indent="0" rtl="1" eaLnBrk="1" hangingPunct="1">
              <a:buFont typeface="Arial" pitchFamily="34" charset="0"/>
              <a:buChar char="○"/>
              <a:defRPr/>
            </a:pPr>
            <a:r>
              <a:rPr lang="ar-EG" sz="2000" dirty="0" smtClean="0"/>
              <a:t>عدد القطع التالفة في الإنتاج الكلى لسلعة معينة</a:t>
            </a:r>
            <a:endParaRPr lang="en-US" sz="2000" dirty="0" smtClean="0"/>
          </a:p>
          <a:p>
            <a:pPr>
              <a:buNone/>
              <a:defRPr/>
            </a:pPr>
            <a:r>
              <a:rPr lang="ar-EG" u="sng" dirty="0"/>
              <a:t>إذا كان للمتغير </a:t>
            </a:r>
            <a:r>
              <a:rPr lang="en-US" u="sng" dirty="0">
                <a:cs typeface="Tahoma" pitchFamily="34" charset="0"/>
              </a:rPr>
              <a:t>X</a:t>
            </a:r>
            <a:r>
              <a:rPr lang="ar-EG" u="sng" dirty="0"/>
              <a:t> توزيع بواسون فإن</a:t>
            </a:r>
          </a:p>
          <a:p>
            <a:pPr algn="ctr">
              <a:buNone/>
              <a:defRPr/>
            </a:pPr>
            <a:r>
              <a:rPr lang="en-US" dirty="0">
                <a:cs typeface="Tahoma" pitchFamily="34" charset="0"/>
              </a:rPr>
              <a:t>E(X) </a:t>
            </a:r>
            <a:r>
              <a:rPr lang="en-US" dirty="0">
                <a:cs typeface="Tahoma" pitchFamily="34" charset="0"/>
                <a:sym typeface="Symbol" pitchFamily="18" charset="2"/>
              </a:rPr>
              <a:t> </a:t>
            </a:r>
            <a:r>
              <a:rPr lang="en-US" b="1" dirty="0">
                <a:cs typeface="Tahoma" pitchFamily="34" charset="0"/>
                <a:sym typeface="Symbol" pitchFamily="18" charset="2"/>
              </a:rPr>
              <a:t></a:t>
            </a:r>
            <a:r>
              <a:rPr lang="en-US" dirty="0">
                <a:cs typeface="Tahoma" pitchFamily="34" charset="0"/>
                <a:sym typeface="Symbol" pitchFamily="18" charset="2"/>
              </a:rPr>
              <a:t>                   </a:t>
            </a:r>
            <a:r>
              <a:rPr lang="ar-EG" dirty="0">
                <a:sym typeface="Symbol" pitchFamily="18" charset="2"/>
              </a:rPr>
              <a:t>التوقع</a:t>
            </a:r>
            <a:endParaRPr lang="en-US" dirty="0">
              <a:cs typeface="Tahoma" pitchFamily="34" charset="0"/>
              <a:sym typeface="Symbol" pitchFamily="18" charset="2"/>
            </a:endParaRPr>
          </a:p>
          <a:p>
            <a:pPr algn="ctr">
              <a:buNone/>
              <a:defRPr/>
            </a:pPr>
            <a:r>
              <a:rPr lang="en-US" dirty="0">
                <a:cs typeface="Tahoma" pitchFamily="34" charset="0"/>
                <a:sym typeface="Symbol" pitchFamily="18" charset="2"/>
              </a:rPr>
              <a:t>Var(X)  </a:t>
            </a:r>
            <a:r>
              <a:rPr lang="en-US" b="1" dirty="0">
                <a:cs typeface="Tahoma" pitchFamily="34" charset="0"/>
                <a:sym typeface="Symbol" pitchFamily="18" charset="2"/>
              </a:rPr>
              <a:t></a:t>
            </a:r>
            <a:r>
              <a:rPr lang="en-US" dirty="0">
                <a:cs typeface="Tahoma" pitchFamily="34" charset="0"/>
                <a:sym typeface="Symbol" pitchFamily="18" charset="2"/>
              </a:rPr>
              <a:t>                </a:t>
            </a:r>
            <a:r>
              <a:rPr lang="ar-EG" dirty="0">
                <a:sym typeface="Symbol" pitchFamily="18" charset="2"/>
              </a:rPr>
              <a:t>التباين</a:t>
            </a:r>
            <a:endParaRPr lang="en-US" dirty="0">
              <a:cs typeface="Tahoma" pitchFamily="34" charset="0"/>
              <a:sym typeface="Symbol" pitchFamily="18" charset="2"/>
            </a:endParaRPr>
          </a:p>
          <a:p>
            <a:pPr marL="955675" lvl="2" indent="0" rtl="1" eaLnBrk="1" hangingPunct="1">
              <a:buNone/>
              <a:defRPr/>
            </a:pPr>
            <a:endParaRPr lang="ar-EG" sz="2000" dirty="0" smtClean="0"/>
          </a:p>
        </p:txBody>
      </p:sp>
    </p:spTree>
    <p:extLst>
      <p:ext uri="{BB962C8B-B14F-4D97-AF65-F5344CB8AC3E}">
        <p14:creationId xmlns:p14="http://schemas.microsoft.com/office/powerpoint/2010/main" val="1837619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2000"/>
                                        <p:tgtEl>
                                          <p:spTgt spid="1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fade">
                                      <p:cBhvr>
                                        <p:cTn id="13" dur="2000"/>
                                        <p:tgtEl>
                                          <p:spTgt spid="1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2000"/>
                                        <p:tgtEl>
                                          <p:spTgt spid="19">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2000"/>
                                        <p:tgtEl>
                                          <p:spTgt spid="19">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fade">
                                      <p:cBhvr>
                                        <p:cTn id="24" dur="2000"/>
                                        <p:tgtEl>
                                          <p:spTgt spid="19">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fade">
                                      <p:cBhvr>
                                        <p:cTn id="27" dur="2000"/>
                                        <p:tgtEl>
                                          <p:spTgt spid="19">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fade">
                                      <p:cBhvr>
                                        <p:cTn id="30" dur="2000"/>
                                        <p:tgtEl>
                                          <p:spTgt spid="1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9">
                                            <p:txEl>
                                              <p:pRg st="8" end="8"/>
                                            </p:txEl>
                                          </p:spTgt>
                                        </p:tgtEl>
                                        <p:attrNameLst>
                                          <p:attrName>style.visibility</p:attrName>
                                        </p:attrNameLst>
                                      </p:cBhvr>
                                      <p:to>
                                        <p:strVal val="visible"/>
                                      </p:to>
                                    </p:set>
                                    <p:animEffect transition="in" filter="fade">
                                      <p:cBhvr>
                                        <p:cTn id="35" dur="2000"/>
                                        <p:tgtEl>
                                          <p:spTgt spid="19">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
                                            <p:txEl>
                                              <p:pRg st="9" end="9"/>
                                            </p:txEl>
                                          </p:spTgt>
                                        </p:tgtEl>
                                        <p:attrNameLst>
                                          <p:attrName>style.visibility</p:attrName>
                                        </p:attrNameLst>
                                      </p:cBhvr>
                                      <p:to>
                                        <p:strVal val="visible"/>
                                      </p:to>
                                    </p:set>
                                    <p:animEffect transition="in" filter="fade">
                                      <p:cBhvr>
                                        <p:cTn id="40" dur="2000"/>
                                        <p:tgtEl>
                                          <p:spTgt spid="19">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9">
                                            <p:txEl>
                                              <p:pRg st="10" end="10"/>
                                            </p:txEl>
                                          </p:spTgt>
                                        </p:tgtEl>
                                        <p:attrNameLst>
                                          <p:attrName>style.visibility</p:attrName>
                                        </p:attrNameLst>
                                      </p:cBhvr>
                                      <p:to>
                                        <p:strVal val="visible"/>
                                      </p:to>
                                    </p:set>
                                    <p:animEffect transition="in" filter="fade">
                                      <p:cBhvr>
                                        <p:cTn id="45" dur="20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6" name="Rectangle 5"/>
          <p:cNvSpPr/>
          <p:nvPr/>
        </p:nvSpPr>
        <p:spPr>
          <a:xfrm>
            <a:off x="6299717" y="620688"/>
            <a:ext cx="3025187" cy="584775"/>
          </a:xfrm>
          <a:prstGeom prst="rect">
            <a:avLst/>
          </a:prstGeom>
        </p:spPr>
        <p:txBody>
          <a:bodyPr wrap="none">
            <a:spAutoFit/>
          </a:bodyPr>
          <a:lstStyle/>
          <a:p>
            <a:pPr algn="just" eaLnBrk="0" hangingPunct="0"/>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تابع</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 </a:t>
            </a:r>
            <a:r>
              <a:rPr lang="ar-SA" sz="3200" b="1" u="sng" dirty="0">
                <a:solidFill>
                  <a:srgbClr val="FF0000"/>
                </a:solidFill>
                <a:effectLst>
                  <a:outerShdw blurRad="38100" dist="38100" dir="2700000" algn="tl">
                    <a:srgbClr val="000000">
                      <a:alpha val="43137"/>
                    </a:srgbClr>
                  </a:outerShdw>
                </a:effectLst>
                <a:latin typeface="Times New Roman" pitchFamily="18" charset="0"/>
              </a:rPr>
              <a:t>توزيع بواسون</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a:t>
            </a:r>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a:t>
            </a:r>
            <a:endParaRPr lang="en-US" sz="3200" b="1" u="sng" dirty="0">
              <a:solidFill>
                <a:srgbClr val="FF0000"/>
              </a:solidFill>
              <a:effectLst>
                <a:outerShdw blurRad="38100" dist="38100" dir="2700000" algn="tl">
                  <a:srgbClr val="000000">
                    <a:alpha val="43137"/>
                  </a:srgbClr>
                </a:outerShdw>
              </a:effectLst>
              <a:latin typeface="Times New Roman" pitchFamily="18" charset="0"/>
            </a:endParaRPr>
          </a:p>
        </p:txBody>
      </p:sp>
      <p:sp>
        <p:nvSpPr>
          <p:cNvPr id="7" name="Content Placeholder 2"/>
          <p:cNvSpPr>
            <a:spLocks noGrp="1"/>
          </p:cNvSpPr>
          <p:nvPr>
            <p:ph idx="4294967295"/>
          </p:nvPr>
        </p:nvSpPr>
        <p:spPr>
          <a:xfrm>
            <a:off x="632520" y="1500188"/>
            <a:ext cx="8643937" cy="4929187"/>
          </a:xfrm>
        </p:spPr>
        <p:txBody>
          <a:bodyPr>
            <a:normAutofit/>
          </a:bodyPr>
          <a:lstStyle/>
          <a:p>
            <a:pPr rtl="1" eaLnBrk="1" hangingPunct="1">
              <a:lnSpc>
                <a:spcPct val="80000"/>
              </a:lnSpc>
              <a:buFont typeface="Wingdings 2" pitchFamily="18" charset="2"/>
              <a:buNone/>
              <a:defRPr/>
            </a:pPr>
            <a:r>
              <a:rPr lang="ar-EG" sz="2600" b="1" u="sng" dirty="0" smtClean="0">
                <a:solidFill>
                  <a:srgbClr val="FF0000"/>
                </a:solidFill>
              </a:rPr>
              <a:t>مثال :-</a:t>
            </a:r>
          </a:p>
          <a:p>
            <a:pPr algn="just" rtl="1" eaLnBrk="1" hangingPunct="1">
              <a:buFont typeface="Wingdings 2" pitchFamily="18" charset="2"/>
              <a:buNone/>
              <a:defRPr/>
            </a:pPr>
            <a:r>
              <a:rPr lang="ar-EG" sz="2200" dirty="0" smtClean="0"/>
              <a:t>في كمية كبيرة من القطع المصنعة، وكان معلوما أن بها  نسبة </a:t>
            </a:r>
            <a:r>
              <a:rPr lang="en-US" sz="2200" dirty="0" smtClean="0">
                <a:cs typeface="Tahoma" pitchFamily="34" charset="0"/>
              </a:rPr>
              <a:t>0.3%</a:t>
            </a:r>
            <a:r>
              <a:rPr lang="ar-EG" sz="2200" dirty="0" smtClean="0"/>
              <a:t> من القطع المعيبة. أخذت منه عينة بإرجاع عشوائية حجمها </a:t>
            </a:r>
            <a:r>
              <a:rPr lang="en-US" sz="2200" dirty="0" smtClean="0">
                <a:cs typeface="Tahoma" pitchFamily="34" charset="0"/>
              </a:rPr>
              <a:t>350</a:t>
            </a:r>
            <a:r>
              <a:rPr lang="ar-EG" sz="2200" dirty="0" smtClean="0"/>
              <a:t> قطعة. احسب الاحتمالات الآتية:</a:t>
            </a:r>
          </a:p>
          <a:p>
            <a:pPr algn="just" rtl="1" eaLnBrk="1" hangingPunct="1">
              <a:lnSpc>
                <a:spcPct val="80000"/>
              </a:lnSpc>
              <a:buFont typeface="Wingdings" pitchFamily="2" charset="2"/>
              <a:buAutoNum type="arabicParenR"/>
              <a:defRPr/>
            </a:pPr>
            <a:r>
              <a:rPr lang="ar-EG" sz="2200" dirty="0" smtClean="0"/>
              <a:t>وجود قطعة معيبة</a:t>
            </a:r>
          </a:p>
          <a:p>
            <a:pPr algn="just" rtl="1" eaLnBrk="1" hangingPunct="1">
              <a:lnSpc>
                <a:spcPct val="80000"/>
              </a:lnSpc>
              <a:buFont typeface="Wingdings" pitchFamily="2" charset="2"/>
              <a:buAutoNum type="arabicParenR"/>
              <a:defRPr/>
            </a:pPr>
            <a:r>
              <a:rPr lang="ar-EG" sz="2200" dirty="0" smtClean="0"/>
              <a:t>وجود قطعتان معيبتان</a:t>
            </a:r>
          </a:p>
          <a:p>
            <a:pPr algn="just" rtl="1" eaLnBrk="1" hangingPunct="1">
              <a:lnSpc>
                <a:spcPct val="80000"/>
              </a:lnSpc>
              <a:buFont typeface="Wingdings" pitchFamily="2" charset="2"/>
              <a:buAutoNum type="arabicParenR"/>
              <a:defRPr/>
            </a:pPr>
            <a:r>
              <a:rPr lang="ar-EG" sz="2200" dirty="0" smtClean="0"/>
              <a:t>عدم وجود أية قطع معيبة</a:t>
            </a:r>
          </a:p>
          <a:p>
            <a:pPr algn="just" rtl="1" eaLnBrk="1" hangingPunct="1">
              <a:lnSpc>
                <a:spcPct val="80000"/>
              </a:lnSpc>
              <a:buFont typeface="Wingdings" pitchFamily="2" charset="2"/>
              <a:buAutoNum type="arabicParenR"/>
              <a:defRPr/>
            </a:pPr>
            <a:r>
              <a:rPr lang="ar-EG" sz="2200" dirty="0" smtClean="0"/>
              <a:t>وجود على الأكثر وحدتان معيبتان</a:t>
            </a:r>
          </a:p>
          <a:p>
            <a:pPr eaLnBrk="1" hangingPunct="1">
              <a:lnSpc>
                <a:spcPct val="80000"/>
              </a:lnSpc>
              <a:buFont typeface="Wingdings 2" pitchFamily="18" charset="2"/>
              <a:buNone/>
              <a:defRPr/>
            </a:pPr>
            <a:r>
              <a:rPr lang="ar-EG" sz="2200" b="1" u="sng" dirty="0" smtClean="0">
                <a:solidFill>
                  <a:srgbClr val="FF0000"/>
                </a:solidFill>
              </a:rPr>
              <a:t>الحل</a:t>
            </a:r>
          </a:p>
          <a:p>
            <a:pPr rtl="1" eaLnBrk="1" hangingPunct="1">
              <a:lnSpc>
                <a:spcPct val="80000"/>
              </a:lnSpc>
              <a:buFont typeface="Wingdings 2" pitchFamily="18" charset="2"/>
              <a:buNone/>
              <a:defRPr/>
            </a:pPr>
            <a:r>
              <a:rPr lang="ar-EG" sz="2200" dirty="0" smtClean="0"/>
              <a:t>عملية سحب العينة تمثل سلسلة عددها </a:t>
            </a:r>
            <a:r>
              <a:rPr lang="en-US" sz="2200" dirty="0" smtClean="0">
                <a:cs typeface="Tahoma" pitchFamily="34" charset="0"/>
              </a:rPr>
              <a:t>n=350</a:t>
            </a:r>
            <a:endParaRPr lang="ar-EG" sz="2200" dirty="0" smtClean="0"/>
          </a:p>
          <a:p>
            <a:pPr algn="just" rtl="1" eaLnBrk="1" hangingPunct="1">
              <a:lnSpc>
                <a:spcPct val="80000"/>
              </a:lnSpc>
              <a:buFont typeface="Wingdings 2" pitchFamily="18" charset="2"/>
              <a:buNone/>
              <a:defRPr/>
            </a:pPr>
            <a:r>
              <a:rPr lang="ar-EG" sz="2200" dirty="0" smtClean="0"/>
              <a:t>واحتمال أن تكون القطعة معيبة (النجاح) </a:t>
            </a:r>
            <a:r>
              <a:rPr lang="en-US" sz="2200" dirty="0" smtClean="0">
                <a:cs typeface="Tahoma" pitchFamily="34" charset="0"/>
              </a:rPr>
              <a:t>p=0.003</a:t>
            </a:r>
            <a:endParaRPr lang="ar-EG" sz="2200" dirty="0" smtClean="0"/>
          </a:p>
          <a:p>
            <a:pPr rtl="1" eaLnBrk="1" hangingPunct="1">
              <a:lnSpc>
                <a:spcPct val="80000"/>
              </a:lnSpc>
              <a:buFont typeface="Wingdings 2" pitchFamily="18" charset="2"/>
              <a:buNone/>
              <a:defRPr/>
            </a:pPr>
            <a:r>
              <a:rPr lang="ar-EG" sz="2200" dirty="0" smtClean="0"/>
              <a:t>واضح </a:t>
            </a:r>
            <a:r>
              <a:rPr lang="en-US" sz="2200" dirty="0" smtClean="0">
                <a:cs typeface="Tahoma" pitchFamily="34" charset="0"/>
              </a:rPr>
              <a:t>n</a:t>
            </a:r>
            <a:r>
              <a:rPr lang="ar-EG" sz="2200" dirty="0" smtClean="0"/>
              <a:t> كبيرة و </a:t>
            </a:r>
            <a:r>
              <a:rPr lang="en-US" sz="2200" dirty="0" smtClean="0">
                <a:cs typeface="Tahoma" pitchFamily="34" charset="0"/>
              </a:rPr>
              <a:t>p</a:t>
            </a:r>
            <a:r>
              <a:rPr lang="ar-EG" sz="2200" dirty="0" smtClean="0"/>
              <a:t> صغيرة</a:t>
            </a:r>
          </a:p>
          <a:p>
            <a:pPr algn="l" rtl="0" eaLnBrk="1" hangingPunct="1">
              <a:lnSpc>
                <a:spcPct val="80000"/>
              </a:lnSpc>
              <a:buFont typeface="Wingdings 2" pitchFamily="18" charset="2"/>
              <a:buNone/>
              <a:defRPr/>
            </a:pPr>
            <a:r>
              <a:rPr lang="en-US" sz="2200" dirty="0" smtClean="0">
                <a:cs typeface="Tahoma" pitchFamily="34" charset="0"/>
                <a:sym typeface="Symbol" pitchFamily="18" charset="2"/>
              </a:rPr>
              <a:t>np  350(0.003)  1.05</a:t>
            </a:r>
            <a:endParaRPr lang="ar-EG" sz="2200" dirty="0" smtClean="0"/>
          </a:p>
        </p:txBody>
      </p:sp>
    </p:spTree>
    <p:extLst>
      <p:ext uri="{BB962C8B-B14F-4D97-AF65-F5344CB8AC3E}">
        <p14:creationId xmlns:p14="http://schemas.microsoft.com/office/powerpoint/2010/main" val="217945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2000"/>
                                        <p:tgtEl>
                                          <p:spTgt spid="7">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20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2000"/>
                                        <p:tgtEl>
                                          <p:spTgt spid="7">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2000"/>
                                        <p:tgtEl>
                                          <p:spTgt spid="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Effect transition="in" filter="fade">
                                      <p:cBhvr>
                                        <p:cTn id="31" dur="2000"/>
                                        <p:tgtEl>
                                          <p:spTgt spid="7">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xEl>
                                              <p:pRg st="6" end="6"/>
                                            </p:txEl>
                                          </p:spTgt>
                                        </p:tgtEl>
                                        <p:attrNameLst>
                                          <p:attrName>style.visibility</p:attrName>
                                        </p:attrNameLst>
                                      </p:cBhvr>
                                      <p:to>
                                        <p:strVal val="visible"/>
                                      </p:to>
                                    </p:set>
                                    <p:animEffect transition="in" filter="fade">
                                      <p:cBhvr>
                                        <p:cTn id="36"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Rectangle 4"/>
          <p:cNvSpPr/>
          <p:nvPr/>
        </p:nvSpPr>
        <p:spPr>
          <a:xfrm>
            <a:off x="6299717" y="620688"/>
            <a:ext cx="3025187" cy="584775"/>
          </a:xfrm>
          <a:prstGeom prst="rect">
            <a:avLst/>
          </a:prstGeom>
        </p:spPr>
        <p:txBody>
          <a:bodyPr wrap="none">
            <a:spAutoFit/>
          </a:bodyPr>
          <a:lstStyle/>
          <a:p>
            <a:pPr algn="just" eaLnBrk="0" hangingPunct="0"/>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تابع</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 </a:t>
            </a:r>
            <a:r>
              <a:rPr lang="ar-SA" sz="3200" b="1" u="sng" dirty="0">
                <a:solidFill>
                  <a:srgbClr val="FF0000"/>
                </a:solidFill>
                <a:effectLst>
                  <a:outerShdw blurRad="38100" dist="38100" dir="2700000" algn="tl">
                    <a:srgbClr val="000000">
                      <a:alpha val="43137"/>
                    </a:srgbClr>
                  </a:outerShdw>
                </a:effectLst>
                <a:latin typeface="Times New Roman" pitchFamily="18" charset="0"/>
              </a:rPr>
              <a:t>توزيع بواسون</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a:t>
            </a:r>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a:t>
            </a:r>
            <a:endParaRPr lang="en-US" sz="3200" b="1" u="sng" dirty="0">
              <a:solidFill>
                <a:srgbClr val="FF0000"/>
              </a:solidFill>
              <a:effectLst>
                <a:outerShdw blurRad="38100" dist="38100" dir="2700000" algn="tl">
                  <a:srgbClr val="000000">
                    <a:alpha val="43137"/>
                  </a:srgbClr>
                </a:outerShdw>
              </a:effectLst>
              <a:latin typeface="Times New Roman" pitchFamily="18" charset="0"/>
            </a:endParaRPr>
          </a:p>
        </p:txBody>
      </p:sp>
      <p:sp>
        <p:nvSpPr>
          <p:cNvPr id="15" name="Content Placeholder 2"/>
          <p:cNvSpPr txBox="1">
            <a:spLocks/>
          </p:cNvSpPr>
          <p:nvPr/>
        </p:nvSpPr>
        <p:spPr>
          <a:xfrm>
            <a:off x="485527" y="1417911"/>
            <a:ext cx="8643937" cy="642937"/>
          </a:xfrm>
          <a:prstGeom prst="rect">
            <a:avLst/>
          </a:prstGeom>
        </p:spPr>
        <p:txBody>
          <a:bodyPr>
            <a:normAutofit/>
          </a:bodyPr>
          <a:lstStyle/>
          <a:p>
            <a:pPr marL="342900" indent="-342900" algn="r" rtl="1">
              <a:spcBef>
                <a:spcPct val="20000"/>
              </a:spcBef>
              <a:buClr>
                <a:schemeClr val="hlink"/>
              </a:buClr>
              <a:buSzPct val="110000"/>
              <a:buFont typeface="Wingdings" pitchFamily="2" charset="2"/>
              <a:buNone/>
              <a:defRPr/>
            </a:pPr>
            <a:r>
              <a:rPr lang="ar-EG" b="1" dirty="0">
                <a:latin typeface="Arial" pitchFamily="34" charset="0"/>
                <a:cs typeface="+mj-cs"/>
              </a:rPr>
              <a:t>بفرض أن </a:t>
            </a:r>
            <a:r>
              <a:rPr lang="en-US" b="1" dirty="0">
                <a:latin typeface="Arial" pitchFamily="34" charset="0"/>
                <a:cs typeface="+mj-cs"/>
              </a:rPr>
              <a:t>X</a:t>
            </a:r>
            <a:r>
              <a:rPr lang="ar-EG" b="1" dirty="0">
                <a:latin typeface="Arial" pitchFamily="34" charset="0"/>
                <a:cs typeface="+mj-cs"/>
              </a:rPr>
              <a:t> يمثل عدد القطع المعيبة </a:t>
            </a:r>
            <a:r>
              <a:rPr lang="ar-EG" b="1" dirty="0" err="1">
                <a:latin typeface="Arial" pitchFamily="34" charset="0"/>
                <a:cs typeface="+mj-cs"/>
              </a:rPr>
              <a:t>فى</a:t>
            </a:r>
            <a:r>
              <a:rPr lang="ar-EG" b="1" dirty="0">
                <a:latin typeface="Arial" pitchFamily="34" charset="0"/>
                <a:cs typeface="+mj-cs"/>
              </a:rPr>
              <a:t> العينة له توزيع بواسون</a:t>
            </a:r>
          </a:p>
          <a:p>
            <a:pPr marL="342900" indent="-342900" algn="r" rtl="1">
              <a:spcBef>
                <a:spcPct val="20000"/>
              </a:spcBef>
              <a:buClr>
                <a:schemeClr val="hlink"/>
              </a:buClr>
              <a:buSzPct val="110000"/>
              <a:buFont typeface="Wingdings" pitchFamily="2" charset="2"/>
              <a:buNone/>
              <a:defRPr/>
            </a:pPr>
            <a:endParaRPr lang="ar-EG" dirty="0">
              <a:effectLst>
                <a:outerShdw blurRad="38100" dist="38100" dir="2700000" algn="tl">
                  <a:srgbClr val="000000"/>
                </a:outerShdw>
              </a:effectLst>
              <a:latin typeface="Arial" pitchFamily="34" charset="0"/>
              <a:cs typeface="Tahoma" pitchFamily="34" charset="0"/>
            </a:endParaRPr>
          </a:p>
        </p:txBody>
      </p:sp>
      <p:graphicFrame>
        <p:nvGraphicFramePr>
          <p:cNvPr id="16" name="Object 2"/>
          <p:cNvGraphicFramePr>
            <a:graphicFrameLocks noChangeAspect="1"/>
          </p:cNvGraphicFramePr>
          <p:nvPr>
            <p:extLst>
              <p:ext uri="{D42A27DB-BD31-4B8C-83A1-F6EECF244321}">
                <p14:modId xmlns:p14="http://schemas.microsoft.com/office/powerpoint/2010/main" val="2689308806"/>
              </p:ext>
            </p:extLst>
          </p:nvPr>
        </p:nvGraphicFramePr>
        <p:xfrm>
          <a:off x="250825" y="1844725"/>
          <a:ext cx="5430838" cy="792187"/>
        </p:xfrm>
        <a:graphic>
          <a:graphicData uri="http://schemas.openxmlformats.org/presentationml/2006/ole">
            <mc:AlternateContent xmlns:mc="http://schemas.openxmlformats.org/markup-compatibility/2006">
              <mc:Choice xmlns:v="urn:schemas-microsoft-com:vml" Requires="v">
                <p:oleObj spid="_x0000_s47162" name="Equation" r:id="rId4" imgW="1930320" imgH="419040" progId="Equation.3">
                  <p:embed/>
                </p:oleObj>
              </mc:Choice>
              <mc:Fallback>
                <p:oleObj name="Equation" r:id="rId4" imgW="1930320" imgH="419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1844725"/>
                        <a:ext cx="5430838" cy="792187"/>
                      </a:xfrm>
                      <a:prstGeom prst="rect">
                        <a:avLst/>
                      </a:prstGeom>
                      <a:solidFill>
                        <a:schemeClr val="bg1"/>
                      </a:solidFill>
                    </p:spPr>
                  </p:pic>
                </p:oleObj>
              </mc:Fallback>
            </mc:AlternateContent>
          </a:graphicData>
        </a:graphic>
      </p:graphicFrame>
      <p:sp>
        <p:nvSpPr>
          <p:cNvPr id="17" name="Rectangle 3"/>
          <p:cNvSpPr>
            <a:spLocks noChangeArrowheads="1"/>
          </p:cNvSpPr>
          <p:nvPr/>
        </p:nvSpPr>
        <p:spPr bwMode="auto">
          <a:xfrm>
            <a:off x="5143500" y="2236802"/>
            <a:ext cx="3576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rtl="1" eaLnBrk="1" hangingPunct="1"/>
            <a:r>
              <a:rPr lang="en-US" altLang="en-US" sz="2000" dirty="0">
                <a:cs typeface="Tahoma" pitchFamily="34" charset="0"/>
                <a:sym typeface="Symbol" pitchFamily="18" charset="2"/>
              </a:rPr>
              <a:t>x = 0, 1, 2, ….</a:t>
            </a:r>
            <a:endParaRPr lang="ar-EG" altLang="en-US" sz="2000" dirty="0">
              <a:cs typeface="Tahoma" pitchFamily="34" charset="0"/>
            </a:endParaRPr>
          </a:p>
        </p:txBody>
      </p:sp>
      <p:sp>
        <p:nvSpPr>
          <p:cNvPr id="18" name="Rectangle 17"/>
          <p:cNvSpPr/>
          <p:nvPr/>
        </p:nvSpPr>
        <p:spPr>
          <a:xfrm>
            <a:off x="6215913" y="2668850"/>
            <a:ext cx="3057567" cy="400110"/>
          </a:xfrm>
          <a:prstGeom prst="rect">
            <a:avLst/>
          </a:prstGeom>
        </p:spPr>
        <p:txBody>
          <a:bodyPr wrap="none">
            <a:spAutoFit/>
          </a:bodyPr>
          <a:lstStyle/>
          <a:p>
            <a:pPr marL="627063" indent="-449263" algn="r" rtl="1">
              <a:buFontTx/>
              <a:buAutoNum type="arabicParenR"/>
              <a:defRPr/>
            </a:pPr>
            <a:r>
              <a:rPr lang="ar-EG" sz="2000" b="1" u="sng" dirty="0">
                <a:latin typeface="Arial" pitchFamily="34" charset="0"/>
                <a:cs typeface="+mj-cs"/>
              </a:rPr>
              <a:t>وجود قطعة معيبة </a:t>
            </a:r>
            <a:r>
              <a:rPr lang="ar-EG" sz="2000" b="1" u="sng" dirty="0" err="1">
                <a:latin typeface="Arial" pitchFamily="34" charset="0"/>
                <a:cs typeface="+mj-cs"/>
              </a:rPr>
              <a:t>فى</a:t>
            </a:r>
            <a:r>
              <a:rPr lang="ar-EG" sz="2000" b="1" u="sng" dirty="0">
                <a:latin typeface="Arial" pitchFamily="34" charset="0"/>
                <a:cs typeface="+mj-cs"/>
              </a:rPr>
              <a:t> العينة</a:t>
            </a:r>
          </a:p>
        </p:txBody>
      </p:sp>
      <p:graphicFrame>
        <p:nvGraphicFramePr>
          <p:cNvPr id="19" name="Object 3"/>
          <p:cNvGraphicFramePr>
            <a:graphicFrameLocks noChangeAspect="1"/>
          </p:cNvGraphicFramePr>
          <p:nvPr>
            <p:extLst>
              <p:ext uri="{D42A27DB-BD31-4B8C-83A1-F6EECF244321}">
                <p14:modId xmlns:p14="http://schemas.microsoft.com/office/powerpoint/2010/main" val="843863533"/>
              </p:ext>
            </p:extLst>
          </p:nvPr>
        </p:nvGraphicFramePr>
        <p:xfrm>
          <a:off x="250825" y="3068886"/>
          <a:ext cx="8039100" cy="792162"/>
        </p:xfrm>
        <a:graphic>
          <a:graphicData uri="http://schemas.openxmlformats.org/presentationml/2006/ole">
            <mc:AlternateContent xmlns:mc="http://schemas.openxmlformats.org/markup-compatibility/2006">
              <mc:Choice xmlns:v="urn:schemas-microsoft-com:vml" Requires="v">
                <p:oleObj spid="_x0000_s47163" name="Equation" r:id="rId6" imgW="2857320" imgH="419040" progId="Equation.3">
                  <p:embed/>
                </p:oleObj>
              </mc:Choice>
              <mc:Fallback>
                <p:oleObj name="Equation" r:id="rId6" imgW="2857320" imgH="419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3068886"/>
                        <a:ext cx="8039100" cy="792162"/>
                      </a:xfrm>
                      <a:prstGeom prst="rect">
                        <a:avLst/>
                      </a:prstGeom>
                      <a:solidFill>
                        <a:schemeClr val="bg1"/>
                      </a:solidFill>
                    </p:spPr>
                  </p:pic>
                </p:oleObj>
              </mc:Fallback>
            </mc:AlternateContent>
          </a:graphicData>
        </a:graphic>
      </p:graphicFrame>
      <p:sp>
        <p:nvSpPr>
          <p:cNvPr id="20" name="Rectangle 19"/>
          <p:cNvSpPr/>
          <p:nvPr/>
        </p:nvSpPr>
        <p:spPr>
          <a:xfrm>
            <a:off x="5823498" y="3964994"/>
            <a:ext cx="3449982" cy="400110"/>
          </a:xfrm>
          <a:prstGeom prst="rect">
            <a:avLst/>
          </a:prstGeom>
        </p:spPr>
        <p:txBody>
          <a:bodyPr wrap="none">
            <a:spAutoFit/>
          </a:bodyPr>
          <a:lstStyle/>
          <a:p>
            <a:pPr marL="692150" indent="-514350" algn="r" rtl="1">
              <a:buFont typeface="Arial" pitchFamily="34" charset="0"/>
              <a:buAutoNum type="arabicParenR" startAt="2"/>
              <a:defRPr/>
            </a:pPr>
            <a:r>
              <a:rPr lang="ar-EG" sz="2000" b="1" u="sng" dirty="0">
                <a:latin typeface="Arial" pitchFamily="34" charset="0"/>
                <a:cs typeface="+mj-cs"/>
              </a:rPr>
              <a:t>وجود قطعتان معيبتان </a:t>
            </a:r>
            <a:r>
              <a:rPr lang="ar-EG" sz="2000" b="1" u="sng" dirty="0" err="1">
                <a:latin typeface="Arial" pitchFamily="34" charset="0"/>
                <a:cs typeface="+mj-cs"/>
              </a:rPr>
              <a:t>فى</a:t>
            </a:r>
            <a:r>
              <a:rPr lang="ar-EG" sz="2000" b="1" u="sng" dirty="0">
                <a:latin typeface="Arial" pitchFamily="34" charset="0"/>
                <a:cs typeface="+mj-cs"/>
              </a:rPr>
              <a:t> العينة</a:t>
            </a:r>
          </a:p>
        </p:txBody>
      </p:sp>
      <p:graphicFrame>
        <p:nvGraphicFramePr>
          <p:cNvPr id="21" name="Object 4"/>
          <p:cNvGraphicFramePr>
            <a:graphicFrameLocks noChangeAspect="1"/>
          </p:cNvGraphicFramePr>
          <p:nvPr>
            <p:extLst>
              <p:ext uri="{D42A27DB-BD31-4B8C-83A1-F6EECF244321}">
                <p14:modId xmlns:p14="http://schemas.microsoft.com/office/powerpoint/2010/main" val="3771068744"/>
              </p:ext>
            </p:extLst>
          </p:nvPr>
        </p:nvGraphicFramePr>
        <p:xfrm>
          <a:off x="232543" y="4437311"/>
          <a:ext cx="8824913" cy="791889"/>
        </p:xfrm>
        <a:graphic>
          <a:graphicData uri="http://schemas.openxmlformats.org/presentationml/2006/ole">
            <mc:AlternateContent xmlns:mc="http://schemas.openxmlformats.org/markup-compatibility/2006">
              <mc:Choice xmlns:v="urn:schemas-microsoft-com:vml" Requires="v">
                <p:oleObj spid="_x0000_s47164" name="Equation" r:id="rId8" imgW="3136680" imgH="419040" progId="Equation.3">
                  <p:embed/>
                </p:oleObj>
              </mc:Choice>
              <mc:Fallback>
                <p:oleObj name="Equation" r:id="rId8" imgW="313668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2543" y="4437311"/>
                        <a:ext cx="8824913" cy="791889"/>
                      </a:xfrm>
                      <a:prstGeom prst="rect">
                        <a:avLst/>
                      </a:prstGeom>
                      <a:solidFill>
                        <a:schemeClr val="bg1"/>
                      </a:solidFill>
                    </p:spPr>
                  </p:pic>
                </p:oleObj>
              </mc:Fallback>
            </mc:AlternateContent>
          </a:graphicData>
        </a:graphic>
      </p:graphicFrame>
      <p:sp>
        <p:nvSpPr>
          <p:cNvPr id="22" name="Rectangle 21"/>
          <p:cNvSpPr/>
          <p:nvPr/>
        </p:nvSpPr>
        <p:spPr>
          <a:xfrm>
            <a:off x="5631010" y="5261138"/>
            <a:ext cx="3714478" cy="400110"/>
          </a:xfrm>
          <a:prstGeom prst="rect">
            <a:avLst/>
          </a:prstGeom>
        </p:spPr>
        <p:txBody>
          <a:bodyPr wrap="none">
            <a:spAutoFit/>
          </a:bodyPr>
          <a:lstStyle/>
          <a:p>
            <a:pPr marL="692150" indent="-514350" algn="r" rtl="1">
              <a:buFont typeface="Arial" pitchFamily="34" charset="0"/>
              <a:buAutoNum type="arabicParenR" startAt="3"/>
              <a:defRPr/>
            </a:pPr>
            <a:r>
              <a:rPr lang="ar-EG" sz="2000" b="1" u="sng" dirty="0">
                <a:latin typeface="Arial" pitchFamily="34" charset="0"/>
                <a:cs typeface="+mj-cs"/>
              </a:rPr>
              <a:t>عدم وجود </a:t>
            </a:r>
            <a:r>
              <a:rPr lang="ar-EG" sz="2000" b="1" u="sng" dirty="0" err="1">
                <a:latin typeface="Arial" pitchFamily="34" charset="0"/>
                <a:cs typeface="+mj-cs"/>
              </a:rPr>
              <a:t>أى</a:t>
            </a:r>
            <a:r>
              <a:rPr lang="ar-EG" sz="2000" b="1" u="sng" dirty="0">
                <a:latin typeface="Arial" pitchFamily="34" charset="0"/>
                <a:cs typeface="+mj-cs"/>
              </a:rPr>
              <a:t> قطع معيبة </a:t>
            </a:r>
            <a:r>
              <a:rPr lang="ar-EG" sz="2000" b="1" u="sng" dirty="0" err="1">
                <a:latin typeface="Arial" pitchFamily="34" charset="0"/>
                <a:cs typeface="+mj-cs"/>
              </a:rPr>
              <a:t>فى</a:t>
            </a:r>
            <a:r>
              <a:rPr lang="ar-EG" sz="2000" b="1" u="sng" dirty="0">
                <a:latin typeface="Arial" pitchFamily="34" charset="0"/>
                <a:cs typeface="+mj-cs"/>
              </a:rPr>
              <a:t> العينة</a:t>
            </a:r>
          </a:p>
        </p:txBody>
      </p:sp>
      <p:graphicFrame>
        <p:nvGraphicFramePr>
          <p:cNvPr id="23" name="Object 5"/>
          <p:cNvGraphicFramePr>
            <a:graphicFrameLocks noChangeAspect="1"/>
          </p:cNvGraphicFramePr>
          <p:nvPr>
            <p:extLst>
              <p:ext uri="{D42A27DB-BD31-4B8C-83A1-F6EECF244321}">
                <p14:modId xmlns:p14="http://schemas.microsoft.com/office/powerpoint/2010/main" val="438717007"/>
              </p:ext>
            </p:extLst>
          </p:nvPr>
        </p:nvGraphicFramePr>
        <p:xfrm>
          <a:off x="250825" y="5589240"/>
          <a:ext cx="5286375" cy="720303"/>
        </p:xfrm>
        <a:graphic>
          <a:graphicData uri="http://schemas.openxmlformats.org/presentationml/2006/ole">
            <mc:AlternateContent xmlns:mc="http://schemas.openxmlformats.org/markup-compatibility/2006">
              <mc:Choice xmlns:v="urn:schemas-microsoft-com:vml" Requires="v">
                <p:oleObj spid="_x0000_s47165" name="Equation" r:id="rId10" imgW="1879560" imgH="419040" progId="Equation.3">
                  <p:embed/>
                </p:oleObj>
              </mc:Choice>
              <mc:Fallback>
                <p:oleObj name="Equation" r:id="rId10" imgW="1879560" imgH="4190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0825" y="5589240"/>
                        <a:ext cx="5286375" cy="720303"/>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339094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2000"/>
                                        <p:tgtEl>
                                          <p:spTgt spid="16"/>
                                        </p:tgtEl>
                                      </p:cBhvr>
                                    </p:animEffect>
                                  </p:childTnLst>
                                  <p:subTnLst>
                                    <p:audio>
                                      <p:cMediaNode>
                                        <p:cTn display="0" masterRel="sameClick">
                                          <p:stCondLst>
                                            <p:cond evt="begin" delay="0">
                                              <p:tn val="10"/>
                                            </p:cond>
                                          </p:stCondLst>
                                          <p:endCondLst>
                                            <p:cond evt="onStopAudio" delay="0">
                                              <p:tgtEl>
                                                <p:sldTgt/>
                                              </p:tgtEl>
                                            </p:cond>
                                          </p:endCondLst>
                                        </p:cTn>
                                        <p:tgtEl>
                                          <p:sndTgt r:embed="rId3" name="coin.wav"/>
                                        </p:tgtEl>
                                      </p:cMediaNode>
                                    </p:audio>
                                  </p:sub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trips(downRight)">
                                      <p:cBhvr>
                                        <p:cTn id="17" dur="2000"/>
                                        <p:tgtEl>
                                          <p:spTgt spid="19"/>
                                        </p:tgtEl>
                                      </p:cBhvr>
                                    </p:animEffect>
                                  </p:childTnLst>
                                  <p:subTnLst>
                                    <p:audio>
                                      <p:cMediaNode>
                                        <p:cTn display="0" masterRel="sameClick">
                                          <p:stCondLst>
                                            <p:cond evt="begin" delay="0">
                                              <p:tn val="15"/>
                                            </p:cond>
                                          </p:stCondLst>
                                          <p:endCondLst>
                                            <p:cond evt="onStopAudio" delay="0">
                                              <p:tgtEl>
                                                <p:sldTgt/>
                                              </p:tgtEl>
                                            </p:cond>
                                          </p:endCondLst>
                                        </p:cTn>
                                        <p:tgtEl>
                                          <p:sndTgt r:embed="rId3" name="coin.wav"/>
                                        </p:tgtEl>
                                      </p:cMediaNode>
                                    </p:audio>
                                  </p:sub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Right)">
                                      <p:cBhvr>
                                        <p:cTn id="22" dur="2000"/>
                                        <p:tgtEl>
                                          <p:spTgt spid="21"/>
                                        </p:tgtEl>
                                      </p:cBhvr>
                                    </p:animEffect>
                                  </p:childTnLst>
                                  <p:subTnLst>
                                    <p:audio>
                                      <p:cMediaNode>
                                        <p:cTn display="0" masterRel="sameClick">
                                          <p:stCondLst>
                                            <p:cond evt="begin" delay="0">
                                              <p:tn val="20"/>
                                            </p:cond>
                                          </p:stCondLst>
                                          <p:endCondLst>
                                            <p:cond evt="onStopAudio" delay="0">
                                              <p:tgtEl>
                                                <p:sldTgt/>
                                              </p:tgtEl>
                                            </p:cond>
                                          </p:endCondLst>
                                        </p:cTn>
                                        <p:tgtEl>
                                          <p:sndTgt r:embed="rId3" name="coin.wav"/>
                                        </p:tgtEl>
                                      </p:cMediaNode>
                                    </p:audio>
                                  </p:sub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downRight)">
                                      <p:cBhvr>
                                        <p:cTn id="27" dur="2000"/>
                                        <p:tgtEl>
                                          <p:spTgt spid="23"/>
                                        </p:tgtEl>
                                      </p:cBhvr>
                                    </p:animEffect>
                                  </p:childTnLst>
                                  <p:subTnLst>
                                    <p:audio>
                                      <p:cMediaNode>
                                        <p:cTn display="0" masterRel="sameClick">
                                          <p:stCondLst>
                                            <p:cond evt="begin" delay="0">
                                              <p:tn val="25"/>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Rectangle 4"/>
          <p:cNvSpPr/>
          <p:nvPr/>
        </p:nvSpPr>
        <p:spPr>
          <a:xfrm>
            <a:off x="6299717" y="620688"/>
            <a:ext cx="3025187" cy="584775"/>
          </a:xfrm>
          <a:prstGeom prst="rect">
            <a:avLst/>
          </a:prstGeom>
        </p:spPr>
        <p:txBody>
          <a:bodyPr wrap="none">
            <a:spAutoFit/>
          </a:bodyPr>
          <a:lstStyle/>
          <a:p>
            <a:pPr algn="just" eaLnBrk="0" hangingPunct="0"/>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تابع</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 </a:t>
            </a:r>
            <a:r>
              <a:rPr lang="ar-SA" sz="3200" b="1" u="sng" dirty="0">
                <a:solidFill>
                  <a:srgbClr val="FF0000"/>
                </a:solidFill>
                <a:effectLst>
                  <a:outerShdw blurRad="38100" dist="38100" dir="2700000" algn="tl">
                    <a:srgbClr val="000000">
                      <a:alpha val="43137"/>
                    </a:srgbClr>
                  </a:outerShdw>
                </a:effectLst>
                <a:latin typeface="Times New Roman" pitchFamily="18" charset="0"/>
              </a:rPr>
              <a:t>توزيع بواسون</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a:t>
            </a:r>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a:t>
            </a:r>
            <a:endParaRPr lang="en-US" sz="3200" b="1" u="sng" dirty="0">
              <a:solidFill>
                <a:srgbClr val="FF0000"/>
              </a:solidFill>
              <a:effectLst>
                <a:outerShdw blurRad="38100" dist="38100" dir="2700000" algn="tl">
                  <a:srgbClr val="000000">
                    <a:alpha val="43137"/>
                  </a:srgbClr>
                </a:outerShdw>
              </a:effectLst>
              <a:latin typeface="Times New Roman" pitchFamily="18" charset="0"/>
            </a:endParaRPr>
          </a:p>
        </p:txBody>
      </p:sp>
      <p:sp>
        <p:nvSpPr>
          <p:cNvPr id="6" name="Rectangle 5"/>
          <p:cNvSpPr/>
          <p:nvPr/>
        </p:nvSpPr>
        <p:spPr>
          <a:xfrm>
            <a:off x="3500438" y="1643063"/>
            <a:ext cx="5248275" cy="584200"/>
          </a:xfrm>
          <a:prstGeom prst="rect">
            <a:avLst/>
          </a:prstGeom>
        </p:spPr>
        <p:txBody>
          <a:bodyPr wrap="none">
            <a:spAutoFit/>
          </a:bodyPr>
          <a:lstStyle/>
          <a:p>
            <a:pPr marL="692150" indent="-514350" algn="r" rtl="1">
              <a:buFont typeface="Arial" pitchFamily="34" charset="0"/>
              <a:buAutoNum type="arabicParenR" startAt="4"/>
              <a:defRPr/>
            </a:pPr>
            <a:r>
              <a:rPr lang="ar-EG" sz="3200" b="1" u="sng" dirty="0">
                <a:latin typeface="Arial" pitchFamily="34" charset="0"/>
                <a:cs typeface="+mj-cs"/>
              </a:rPr>
              <a:t>وجود على الأكثر وحدتان معيبتان</a:t>
            </a:r>
          </a:p>
        </p:txBody>
      </p:sp>
      <p:sp>
        <p:nvSpPr>
          <p:cNvPr id="7" name="Content Placeholder 2"/>
          <p:cNvSpPr txBox="1">
            <a:spLocks/>
          </p:cNvSpPr>
          <p:nvPr/>
        </p:nvSpPr>
        <p:spPr>
          <a:xfrm>
            <a:off x="142875" y="2500313"/>
            <a:ext cx="8643938" cy="2571750"/>
          </a:xfrm>
          <a:prstGeom prst="rect">
            <a:avLst/>
          </a:prstGeom>
        </p:spPr>
        <p:txBody>
          <a:bodyPr>
            <a:normAutofit/>
          </a:bodyPr>
          <a:lstStyle/>
          <a:p>
            <a:pPr marL="342900" indent="-342900" algn="l">
              <a:spcBef>
                <a:spcPct val="20000"/>
              </a:spcBef>
              <a:buClr>
                <a:schemeClr val="hlink"/>
              </a:buClr>
              <a:buSzPct val="110000"/>
              <a:buFont typeface="Wingdings" pitchFamily="2" charset="2"/>
              <a:buNone/>
              <a:defRPr/>
            </a:pPr>
            <a:r>
              <a:rPr lang="en-US" sz="3200" b="1" dirty="0">
                <a:latin typeface="Arial" pitchFamily="34" charset="0"/>
                <a:cs typeface="Tahoma" pitchFamily="34" charset="0"/>
              </a:rPr>
              <a:t>P(X</a:t>
            </a:r>
            <a:r>
              <a:rPr lang="en-US" sz="3200" b="1" dirty="0">
                <a:latin typeface="Arial" pitchFamily="34" charset="0"/>
                <a:cs typeface="Tahoma" pitchFamily="34" charset="0"/>
                <a:sym typeface="Symbol" pitchFamily="18" charset="2"/>
              </a:rPr>
              <a:t> 2) = p(X=0) + p(X=1) + p(X=2)</a:t>
            </a:r>
          </a:p>
          <a:p>
            <a:pPr marL="342900" indent="-342900" algn="l">
              <a:spcBef>
                <a:spcPct val="20000"/>
              </a:spcBef>
              <a:buClr>
                <a:schemeClr val="hlink"/>
              </a:buClr>
              <a:buSzPct val="110000"/>
              <a:buFont typeface="Wingdings" pitchFamily="2" charset="2"/>
              <a:buNone/>
              <a:defRPr/>
            </a:pPr>
            <a:r>
              <a:rPr lang="en-US" sz="3200" b="1" dirty="0">
                <a:latin typeface="Arial" pitchFamily="34" charset="0"/>
                <a:cs typeface="Tahoma" pitchFamily="34" charset="0"/>
              </a:rPr>
              <a:t>             = 0.350 + 0.367 + 0.193</a:t>
            </a:r>
          </a:p>
          <a:p>
            <a:pPr marL="342900" indent="-342900" algn="l">
              <a:spcBef>
                <a:spcPct val="20000"/>
              </a:spcBef>
              <a:buClr>
                <a:schemeClr val="hlink"/>
              </a:buClr>
              <a:buSzPct val="110000"/>
              <a:buFont typeface="Wingdings" pitchFamily="2" charset="2"/>
              <a:buNone/>
              <a:defRPr/>
            </a:pPr>
            <a:r>
              <a:rPr lang="en-US" sz="3200" dirty="0">
                <a:effectLst>
                  <a:outerShdw blurRad="38100" dist="38100" dir="2700000" algn="tl">
                    <a:srgbClr val="000000"/>
                  </a:outerShdw>
                </a:effectLst>
                <a:latin typeface="Arial" pitchFamily="34" charset="0"/>
                <a:cs typeface="Tahoma" pitchFamily="34" charset="0"/>
              </a:rPr>
              <a:t>             = 0.91</a:t>
            </a:r>
            <a:endParaRPr lang="ar-EG" sz="3200" dirty="0">
              <a:effectLst>
                <a:outerShdw blurRad="38100" dist="38100" dir="2700000" algn="tl">
                  <a:srgbClr val="000000"/>
                </a:outerShdw>
              </a:effectLst>
              <a:latin typeface="Arial" pitchFamily="34" charset="0"/>
              <a:cs typeface="Tahoma" pitchFamily="34" charset="0"/>
            </a:endParaRPr>
          </a:p>
          <a:p>
            <a:pPr marL="342900" indent="-342900" algn="r" rtl="1">
              <a:spcBef>
                <a:spcPct val="20000"/>
              </a:spcBef>
              <a:buClr>
                <a:schemeClr val="hlink"/>
              </a:buClr>
              <a:buSzPct val="110000"/>
              <a:buFont typeface="Wingdings" pitchFamily="2" charset="2"/>
              <a:buNone/>
              <a:defRPr/>
            </a:pPr>
            <a:endParaRPr lang="ar-EG" sz="3200" dirty="0">
              <a:effectLst>
                <a:outerShdw blurRad="38100" dist="38100" dir="2700000" algn="tl">
                  <a:srgbClr val="000000"/>
                </a:outerShdw>
              </a:effectLst>
              <a:latin typeface="Arial" pitchFamily="34" charset="0"/>
              <a:cs typeface="Tahoma" pitchFamily="34" charset="0"/>
            </a:endParaRPr>
          </a:p>
        </p:txBody>
      </p:sp>
    </p:spTree>
    <p:extLst>
      <p:ext uri="{BB962C8B-B14F-4D97-AF65-F5344CB8AC3E}">
        <p14:creationId xmlns:p14="http://schemas.microsoft.com/office/powerpoint/2010/main" val="211682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Rectangle 4"/>
          <p:cNvSpPr/>
          <p:nvPr/>
        </p:nvSpPr>
        <p:spPr>
          <a:xfrm>
            <a:off x="6299717" y="620688"/>
            <a:ext cx="3025187" cy="584775"/>
          </a:xfrm>
          <a:prstGeom prst="rect">
            <a:avLst/>
          </a:prstGeom>
        </p:spPr>
        <p:txBody>
          <a:bodyPr wrap="none">
            <a:spAutoFit/>
          </a:bodyPr>
          <a:lstStyle/>
          <a:p>
            <a:pPr algn="just" eaLnBrk="0" hangingPunct="0"/>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تابع</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 </a:t>
            </a:r>
            <a:r>
              <a:rPr lang="ar-SA" sz="3200" b="1" u="sng" dirty="0">
                <a:solidFill>
                  <a:srgbClr val="FF0000"/>
                </a:solidFill>
                <a:effectLst>
                  <a:outerShdw blurRad="38100" dist="38100" dir="2700000" algn="tl">
                    <a:srgbClr val="000000">
                      <a:alpha val="43137"/>
                    </a:srgbClr>
                  </a:outerShdw>
                </a:effectLst>
                <a:latin typeface="Times New Roman" pitchFamily="18" charset="0"/>
              </a:rPr>
              <a:t>توزيع بواسون</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a:t>
            </a:r>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a:t>
            </a:r>
            <a:endParaRPr lang="en-US" sz="3200" b="1" u="sng" dirty="0">
              <a:solidFill>
                <a:srgbClr val="FF0000"/>
              </a:solidFill>
              <a:effectLst>
                <a:outerShdw blurRad="38100" dist="38100" dir="2700000" algn="tl">
                  <a:srgbClr val="000000">
                    <a:alpha val="43137"/>
                  </a:srgbClr>
                </a:outerShdw>
              </a:effectLst>
              <a:latin typeface="Times New Roman" pitchFamily="18" charset="0"/>
            </a:endParaRPr>
          </a:p>
        </p:txBody>
      </p:sp>
      <mc:AlternateContent xmlns:mc="http://schemas.openxmlformats.org/markup-compatibility/2006" xmlns:a14="http://schemas.microsoft.com/office/drawing/2010/main">
        <mc:Choice Requires="a14">
          <p:sp>
            <p:nvSpPr>
              <p:cNvPr id="6" name="Content Placeholder 2"/>
              <p:cNvSpPr>
                <a:spLocks noGrp="1"/>
              </p:cNvSpPr>
              <p:nvPr>
                <p:ph idx="4294967295"/>
              </p:nvPr>
            </p:nvSpPr>
            <p:spPr>
              <a:xfrm>
                <a:off x="629543" y="1500188"/>
                <a:ext cx="8643937" cy="4929187"/>
              </a:xfrm>
            </p:spPr>
            <p:txBody>
              <a:bodyPr>
                <a:normAutofit/>
              </a:bodyPr>
              <a:lstStyle/>
              <a:p>
                <a:pPr marL="265113" indent="0" rtl="1" eaLnBrk="1" hangingPunct="1">
                  <a:lnSpc>
                    <a:spcPct val="80000"/>
                  </a:lnSpc>
                  <a:buFont typeface="Wingdings 2" pitchFamily="18" charset="2"/>
                  <a:buNone/>
                  <a:defRPr/>
                </a:pPr>
                <a:r>
                  <a:rPr lang="ar-EG" b="1" u="sng" dirty="0" smtClean="0">
                    <a:solidFill>
                      <a:srgbClr val="FF0000"/>
                    </a:solidFill>
                  </a:rPr>
                  <a:t>مثال :-</a:t>
                </a:r>
              </a:p>
              <a:p>
                <a:pPr marL="265113" indent="0" algn="just" rtl="1" eaLnBrk="1" hangingPunct="1">
                  <a:buFont typeface="Wingdings 2" pitchFamily="18" charset="2"/>
                  <a:buNone/>
                  <a:defRPr/>
                </a:pPr>
                <a:r>
                  <a:rPr lang="ar-EG" sz="2400" b="1" dirty="0" smtClean="0"/>
                  <a:t>إذا كان عدد الأخطاء المطبعية في كتاب يتكون من </a:t>
                </a:r>
                <a:r>
                  <a:rPr lang="en-US" sz="2400" b="1" dirty="0" smtClean="0">
                    <a:cs typeface="Tahoma" pitchFamily="34" charset="0"/>
                  </a:rPr>
                  <a:t>600</a:t>
                </a:r>
                <a:r>
                  <a:rPr lang="ar-EG" sz="2400" b="1" dirty="0" smtClean="0"/>
                  <a:t> صفحة هو </a:t>
                </a:r>
                <a:r>
                  <a:rPr lang="en-US" sz="2400" b="1" dirty="0" smtClean="0">
                    <a:cs typeface="Tahoma" pitchFamily="34" charset="0"/>
                  </a:rPr>
                  <a:t>50</a:t>
                </a:r>
                <a:r>
                  <a:rPr lang="ar-EG" sz="2400" b="1" dirty="0" smtClean="0"/>
                  <a:t> خطأ فإذا كانت الأخطاء تتوزع توزيعا عشوائيا. فما احتمال إذا اختيرت </a:t>
                </a:r>
                <a:r>
                  <a:rPr lang="en-US" sz="2400" b="1" dirty="0" smtClean="0">
                    <a:cs typeface="Tahoma" pitchFamily="34" charset="0"/>
                  </a:rPr>
                  <a:t>10</a:t>
                </a:r>
                <a:r>
                  <a:rPr lang="ar-EG" sz="2400" b="1" dirty="0" smtClean="0"/>
                  <a:t> صفحات عشوائيا أن لا تحتوى على أخطاء.</a:t>
                </a:r>
              </a:p>
              <a:p>
                <a:pPr marL="265113" indent="0" eaLnBrk="1" hangingPunct="1">
                  <a:lnSpc>
                    <a:spcPct val="80000"/>
                  </a:lnSpc>
                  <a:buFont typeface="Wingdings 2" pitchFamily="18" charset="2"/>
                  <a:buNone/>
                  <a:defRPr/>
                </a:pPr>
                <a:r>
                  <a:rPr lang="ar-EG" sz="2400" b="1" dirty="0" smtClean="0">
                    <a:solidFill>
                      <a:srgbClr val="FF0000"/>
                    </a:solidFill>
                  </a:rPr>
                  <a:t>الحل</a:t>
                </a:r>
              </a:p>
              <a:p>
                <a:pPr marL="265113" indent="0" algn="just" rtl="1" eaLnBrk="1" hangingPunct="1">
                  <a:buFont typeface="Wingdings 2" pitchFamily="18" charset="2"/>
                  <a:buNone/>
                  <a:defRPr/>
                </a:pPr>
                <a:r>
                  <a:rPr lang="ar-EG" sz="2400" b="1" dirty="0" smtClean="0"/>
                  <a:t>بفرض أن </a:t>
                </a:r>
                <a:r>
                  <a:rPr lang="en-US" sz="2400" b="1" dirty="0" smtClean="0">
                    <a:cs typeface="Tahoma" pitchFamily="34" charset="0"/>
                  </a:rPr>
                  <a:t>X</a:t>
                </a:r>
                <a:r>
                  <a:rPr lang="ar-EG" sz="2400" b="1" dirty="0" smtClean="0"/>
                  <a:t> يمثل عدد الأخطاء في كل صفحة وأن عدد المحاولات (الصفحات) تمثل سلسلة من محاولات برنولي عددها </a:t>
                </a:r>
                <a:r>
                  <a:rPr lang="en-US" sz="2400" b="1" dirty="0" smtClean="0">
                    <a:cs typeface="Tahoma" pitchFamily="34" charset="0"/>
                  </a:rPr>
                  <a:t>n = 10</a:t>
                </a:r>
                <a:r>
                  <a:rPr lang="ar-EG" sz="2400" b="1" dirty="0" smtClean="0"/>
                  <a:t> </a:t>
                </a:r>
              </a:p>
              <a:p>
                <a:pPr marL="265113" indent="0" eaLnBrk="1" hangingPunct="1">
                  <a:buFont typeface="Wingdings 2" pitchFamily="18" charset="2"/>
                  <a:buNone/>
                  <a:defRPr/>
                </a:pPr>
                <a:r>
                  <a:rPr lang="ar-EG" sz="2400" b="1" dirty="0" smtClean="0"/>
                  <a:t>ونسبة الخطأ (النجاح) هي </a:t>
                </a:r>
              </a:p>
              <a:p>
                <a:pPr marL="265113" indent="0" algn="l" rtl="0" eaLnBrk="1" hangingPunct="1">
                  <a:lnSpc>
                    <a:spcPct val="80000"/>
                  </a:lnSpc>
                  <a:buFont typeface="Wingdings 2" pitchFamily="18" charset="2"/>
                  <a:buNone/>
                  <a:defRPr/>
                </a:pPr>
                <a:r>
                  <a:rPr lang="en-US" sz="2400" b="1" dirty="0" smtClean="0">
                    <a:cs typeface="Tahoma" pitchFamily="34" charset="0"/>
                  </a:rPr>
                  <a:t>p= </a:t>
                </a:r>
                <a14:m>
                  <m:oMath xmlns:m="http://schemas.openxmlformats.org/officeDocument/2006/math">
                    <m:f>
                      <m:fPr>
                        <m:ctrlPr>
                          <a:rPr lang="en-US" sz="2400" b="1" i="1" smtClean="0">
                            <a:latin typeface="Cambria Math"/>
                            <a:cs typeface="Tahoma" pitchFamily="34" charset="0"/>
                          </a:rPr>
                        </m:ctrlPr>
                      </m:fPr>
                      <m:num>
                        <m:r>
                          <a:rPr lang="en-US" sz="2400" b="1" i="1" smtClean="0">
                            <a:latin typeface="Cambria Math"/>
                            <a:cs typeface="Tahoma" pitchFamily="34" charset="0"/>
                          </a:rPr>
                          <m:t>𝟓𝟎</m:t>
                        </m:r>
                      </m:num>
                      <m:den>
                        <m:r>
                          <a:rPr lang="en-US" sz="2400" b="1" i="1" smtClean="0">
                            <a:latin typeface="Cambria Math"/>
                            <a:cs typeface="Tahoma" pitchFamily="34" charset="0"/>
                          </a:rPr>
                          <m:t>𝟔𝟎𝟎</m:t>
                        </m:r>
                      </m:den>
                    </m:f>
                  </m:oMath>
                </a14:m>
                <a:r>
                  <a:rPr lang="en-US" sz="2400" b="1" dirty="0" smtClean="0">
                    <a:cs typeface="Tahoma" pitchFamily="34" charset="0"/>
                  </a:rPr>
                  <a:t>= 0.083</a:t>
                </a:r>
                <a:endParaRPr lang="ar-EG" sz="2400" b="1" dirty="0" smtClean="0"/>
              </a:p>
              <a:p>
                <a:pPr marL="265113" indent="0" eaLnBrk="1" hangingPunct="1">
                  <a:lnSpc>
                    <a:spcPct val="80000"/>
                  </a:lnSpc>
                  <a:buFont typeface="Wingdings 2" pitchFamily="18" charset="2"/>
                  <a:buNone/>
                  <a:defRPr/>
                </a:pPr>
                <a:r>
                  <a:rPr lang="ar-EG" sz="2400" b="1" dirty="0" smtClean="0"/>
                  <a:t>وعليه فإن</a:t>
                </a:r>
              </a:p>
              <a:p>
                <a:pPr marL="265113" indent="0" algn="l" rtl="0" eaLnBrk="1" hangingPunct="1">
                  <a:lnSpc>
                    <a:spcPct val="80000"/>
                  </a:lnSpc>
                  <a:buFont typeface="Wingdings 2" pitchFamily="18" charset="2"/>
                  <a:buNone/>
                  <a:defRPr/>
                </a:pPr>
                <a:r>
                  <a:rPr lang="en-US" sz="2400" b="1" dirty="0" smtClean="0">
                    <a:cs typeface="Tahoma" pitchFamily="34" charset="0"/>
                    <a:sym typeface="Symbol" pitchFamily="18" charset="2"/>
                  </a:rPr>
                  <a:t>np  10(0.083)  0.83</a:t>
                </a:r>
              </a:p>
              <a:p>
                <a:pPr marL="265113" indent="0" rtl="1" eaLnBrk="1" hangingPunct="1">
                  <a:lnSpc>
                    <a:spcPct val="80000"/>
                  </a:lnSpc>
                  <a:buFont typeface="Wingdings 2" pitchFamily="18" charset="2"/>
                  <a:buNone/>
                  <a:defRPr/>
                </a:pPr>
                <a:r>
                  <a:rPr lang="ar-EG" sz="2400" b="1" dirty="0" smtClean="0">
                    <a:sym typeface="Symbol" pitchFamily="18" charset="2"/>
                  </a:rPr>
                  <a:t>وبالتالي فإن لـ </a:t>
                </a:r>
                <a:r>
                  <a:rPr lang="en-US" sz="2400" b="1" dirty="0" smtClean="0">
                    <a:cs typeface="Tahoma" pitchFamily="34" charset="0"/>
                    <a:sym typeface="Symbol" pitchFamily="18" charset="2"/>
                  </a:rPr>
                  <a:t>X</a:t>
                </a:r>
                <a:r>
                  <a:rPr lang="ar-EG" sz="2400" b="1" dirty="0" smtClean="0">
                    <a:sym typeface="Symbol" pitchFamily="18" charset="2"/>
                  </a:rPr>
                  <a:t> توزيع بواسون:</a:t>
                </a:r>
                <a:endParaRPr lang="ar-EG" sz="2400" b="1" dirty="0" smtClean="0"/>
              </a:p>
            </p:txBody>
          </p:sp>
        </mc:Choice>
        <mc:Fallback xmlns="">
          <p:sp>
            <p:nvSpPr>
              <p:cNvPr id="6" name="Content Placeholder 2"/>
              <p:cNvSpPr>
                <a:spLocks noGrp="1" noRot="1" noChangeAspect="1" noMove="1" noResize="1" noEditPoints="1" noAdjustHandles="1" noChangeArrowheads="1" noChangeShapeType="1" noTextEdit="1"/>
              </p:cNvSpPr>
              <p:nvPr>
                <p:ph idx="4294967295"/>
              </p:nvPr>
            </p:nvSpPr>
            <p:spPr>
              <a:xfrm>
                <a:off x="629543" y="1500188"/>
                <a:ext cx="8643937" cy="4929187"/>
              </a:xfrm>
              <a:blipFill rotWithShape="1">
                <a:blip r:embed="rId2"/>
                <a:stretch>
                  <a:fillRect l="-1975" t="-3585" r="-1058" b="-2225"/>
                </a:stretch>
              </a:blipFill>
            </p:spPr>
            <p:txBody>
              <a:bodyPr/>
              <a:lstStyle/>
              <a:p>
                <a:r>
                  <a:rPr lang="en-US">
                    <a:noFill/>
                  </a:rPr>
                  <a:t> </a:t>
                </a:r>
              </a:p>
            </p:txBody>
          </p:sp>
        </mc:Fallback>
      </mc:AlternateContent>
    </p:spTree>
    <p:extLst>
      <p:ext uri="{BB962C8B-B14F-4D97-AF65-F5344CB8AC3E}">
        <p14:creationId xmlns:p14="http://schemas.microsoft.com/office/powerpoint/2010/main" val="428695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20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20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2000"/>
                                        <p:tgtEl>
                                          <p:spTgt spid="6">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2000"/>
                                        <p:tgtEl>
                                          <p:spTgt spid="6">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2000"/>
                                        <p:tgtEl>
                                          <p:spTgt spid="6">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fade">
                                      <p:cBhvr>
                                        <p:cTn id="25" dur="2000"/>
                                        <p:tgtEl>
                                          <p:spTgt spid="6">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2000"/>
                                        <p:tgtEl>
                                          <p:spTgt spid="6">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fade">
                                      <p:cBhvr>
                                        <p:cTn id="31"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Rectangle 4"/>
          <p:cNvSpPr/>
          <p:nvPr/>
        </p:nvSpPr>
        <p:spPr>
          <a:xfrm>
            <a:off x="6299717" y="620688"/>
            <a:ext cx="3025187" cy="584775"/>
          </a:xfrm>
          <a:prstGeom prst="rect">
            <a:avLst/>
          </a:prstGeom>
        </p:spPr>
        <p:txBody>
          <a:bodyPr wrap="none">
            <a:spAutoFit/>
          </a:bodyPr>
          <a:lstStyle/>
          <a:p>
            <a:pPr algn="just" eaLnBrk="0" hangingPunct="0"/>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تابع</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 </a:t>
            </a:r>
            <a:r>
              <a:rPr lang="ar-SA" sz="3200" b="1" u="sng" dirty="0">
                <a:solidFill>
                  <a:srgbClr val="FF0000"/>
                </a:solidFill>
                <a:effectLst>
                  <a:outerShdw blurRad="38100" dist="38100" dir="2700000" algn="tl">
                    <a:srgbClr val="000000">
                      <a:alpha val="43137"/>
                    </a:srgbClr>
                  </a:outerShdw>
                </a:effectLst>
                <a:latin typeface="Times New Roman" pitchFamily="18" charset="0"/>
              </a:rPr>
              <a:t>توزيع بواسون</a:t>
            </a:r>
            <a:r>
              <a:rPr lang="ar-SA" sz="3200" b="1" u="sng" dirty="0" smtClean="0">
                <a:solidFill>
                  <a:srgbClr val="FF0000"/>
                </a:solidFill>
                <a:effectLst>
                  <a:outerShdw blurRad="38100" dist="38100" dir="2700000" algn="tl">
                    <a:srgbClr val="000000">
                      <a:alpha val="43137"/>
                    </a:srgbClr>
                  </a:outerShdw>
                </a:effectLst>
                <a:latin typeface="Times New Roman" pitchFamily="18" charset="0"/>
              </a:rPr>
              <a:t>:</a:t>
            </a:r>
            <a:r>
              <a:rPr lang="ar-EG" sz="3200" b="1" u="sng" dirty="0" smtClean="0">
                <a:solidFill>
                  <a:srgbClr val="FF0000"/>
                </a:solidFill>
                <a:effectLst>
                  <a:outerShdw blurRad="38100" dist="38100" dir="2700000" algn="tl">
                    <a:srgbClr val="000000">
                      <a:alpha val="43137"/>
                    </a:srgbClr>
                  </a:outerShdw>
                </a:effectLst>
                <a:latin typeface="Times New Roman" pitchFamily="18" charset="0"/>
              </a:rPr>
              <a:t>-</a:t>
            </a:r>
            <a:endParaRPr lang="en-US" sz="3200" b="1" u="sng" dirty="0">
              <a:solidFill>
                <a:srgbClr val="FF0000"/>
              </a:solidFill>
              <a:effectLst>
                <a:outerShdw blurRad="38100" dist="38100" dir="2700000" algn="tl">
                  <a:srgbClr val="000000">
                    <a:alpha val="43137"/>
                  </a:srgbClr>
                </a:outerShdw>
              </a:effectLst>
              <a:latin typeface="Times New Roman" pitchFamily="18" charset="0"/>
            </a:endParaRPr>
          </a:p>
        </p:txBody>
      </p:sp>
      <p:sp>
        <p:nvSpPr>
          <p:cNvPr id="6" name="Rectangle 5"/>
          <p:cNvSpPr/>
          <p:nvPr/>
        </p:nvSpPr>
        <p:spPr>
          <a:xfrm>
            <a:off x="5411788" y="2665437"/>
            <a:ext cx="3336925" cy="584200"/>
          </a:xfrm>
          <a:prstGeom prst="rect">
            <a:avLst/>
          </a:prstGeom>
        </p:spPr>
        <p:txBody>
          <a:bodyPr wrap="none">
            <a:spAutoFit/>
          </a:bodyPr>
          <a:lstStyle/>
          <a:p>
            <a:pPr marL="692150" indent="-514350" algn="r" rtl="1">
              <a:defRPr/>
            </a:pPr>
            <a:r>
              <a:rPr lang="en-US" sz="3200">
                <a:effectLst>
                  <a:outerShdw blurRad="38100" dist="38100" dir="2700000" algn="tl">
                    <a:srgbClr val="000000"/>
                  </a:outerShdw>
                </a:effectLst>
                <a:latin typeface="Arial" pitchFamily="34" charset="0"/>
                <a:cs typeface="Tahoma" pitchFamily="34" charset="0"/>
              </a:rPr>
              <a:t>k = 0, 1, 2, 3, …</a:t>
            </a:r>
            <a:endParaRPr lang="ar-EG" sz="3200">
              <a:effectLst>
                <a:outerShdw blurRad="38100" dist="38100" dir="2700000" algn="tl">
                  <a:srgbClr val="000000"/>
                </a:outerShdw>
              </a:effectLst>
              <a:latin typeface="Arial" pitchFamily="34" charset="0"/>
              <a:cs typeface="Tahoma" pitchFamily="34" charset="0"/>
            </a:endParaRPr>
          </a:p>
        </p:txBody>
      </p:sp>
      <p:sp>
        <p:nvSpPr>
          <p:cNvPr id="7" name="Content Placeholder 2"/>
          <p:cNvSpPr txBox="1">
            <a:spLocks/>
          </p:cNvSpPr>
          <p:nvPr/>
        </p:nvSpPr>
        <p:spPr>
          <a:xfrm>
            <a:off x="142875" y="3665562"/>
            <a:ext cx="8643938" cy="2571750"/>
          </a:xfrm>
          <a:prstGeom prst="rect">
            <a:avLst/>
          </a:prstGeom>
        </p:spPr>
        <p:txBody>
          <a:bodyPr>
            <a:normAutofit/>
          </a:bodyPr>
          <a:lstStyle/>
          <a:p>
            <a:pPr marL="342900" indent="-342900" algn="r" rtl="1">
              <a:spcBef>
                <a:spcPct val="20000"/>
              </a:spcBef>
              <a:buClr>
                <a:schemeClr val="hlink"/>
              </a:buClr>
              <a:buSzPct val="110000"/>
              <a:buFont typeface="Wingdings" pitchFamily="2" charset="2"/>
              <a:buNone/>
              <a:defRPr/>
            </a:pPr>
            <a:r>
              <a:rPr lang="ar-EG" sz="3200" dirty="0" smtClean="0">
                <a:effectLst>
                  <a:outerShdw blurRad="38100" dist="38100" dir="2700000" algn="tl">
                    <a:srgbClr val="000000"/>
                  </a:outerShdw>
                </a:effectLst>
                <a:latin typeface="Arial" pitchFamily="34" charset="0"/>
                <a:cs typeface="+mj-cs"/>
              </a:rPr>
              <a:t>احتمال أن لا </a:t>
            </a:r>
            <a:r>
              <a:rPr lang="ar-EG" sz="3200" dirty="0">
                <a:effectLst>
                  <a:outerShdw blurRad="38100" dist="38100" dir="2700000" algn="tl">
                    <a:srgbClr val="000000"/>
                  </a:outerShdw>
                </a:effectLst>
                <a:latin typeface="Arial" pitchFamily="34" charset="0"/>
                <a:cs typeface="+mj-cs"/>
              </a:rPr>
              <a:t>يوجد أخطاء يساوى</a:t>
            </a:r>
            <a:endParaRPr lang="en-US" sz="3200" dirty="0">
              <a:effectLst>
                <a:outerShdw blurRad="38100" dist="38100" dir="2700000" algn="tl">
                  <a:srgbClr val="000000"/>
                </a:outerShdw>
              </a:effectLst>
              <a:latin typeface="Arial" pitchFamily="34" charset="0"/>
              <a:cs typeface="+mj-cs"/>
            </a:endParaRPr>
          </a:p>
          <a:p>
            <a:pPr marL="342900" indent="-342900" algn="l" rtl="0">
              <a:spcBef>
                <a:spcPct val="20000"/>
              </a:spcBef>
              <a:buClr>
                <a:schemeClr val="hlink"/>
              </a:buClr>
              <a:buSzPct val="110000"/>
              <a:buFont typeface="Wingdings" pitchFamily="2" charset="2"/>
              <a:buNone/>
              <a:defRPr/>
            </a:pPr>
            <a:r>
              <a:rPr lang="en-US" sz="3200" dirty="0">
                <a:effectLst>
                  <a:outerShdw blurRad="38100" dist="38100" dir="2700000" algn="tl">
                    <a:srgbClr val="000000"/>
                  </a:outerShdw>
                </a:effectLst>
                <a:latin typeface="Arial" pitchFamily="34" charset="0"/>
                <a:cs typeface="Tahoma" pitchFamily="34" charset="0"/>
              </a:rPr>
              <a:t>P(X</a:t>
            </a:r>
            <a:r>
              <a:rPr lang="en-US" sz="3200" dirty="0">
                <a:effectLst>
                  <a:outerShdw blurRad="38100" dist="38100" dir="2700000" algn="tl">
                    <a:srgbClr val="000000"/>
                  </a:outerShdw>
                </a:effectLst>
                <a:latin typeface="Arial" pitchFamily="34" charset="0"/>
                <a:cs typeface="Tahoma" pitchFamily="34" charset="0"/>
                <a:sym typeface="Symbol" pitchFamily="18" charset="2"/>
              </a:rPr>
              <a:t> 0) =</a:t>
            </a:r>
          </a:p>
          <a:p>
            <a:pPr marL="342900" indent="-342900">
              <a:spcBef>
                <a:spcPct val="20000"/>
              </a:spcBef>
              <a:buClr>
                <a:schemeClr val="hlink"/>
              </a:buClr>
              <a:buSzPct val="110000"/>
              <a:buFont typeface="Wingdings" pitchFamily="2" charset="2"/>
              <a:buNone/>
              <a:defRPr/>
            </a:pPr>
            <a:r>
              <a:rPr lang="en-US" sz="3200" dirty="0">
                <a:effectLst>
                  <a:outerShdw blurRad="38100" dist="38100" dir="2700000" algn="tl">
                    <a:srgbClr val="000000"/>
                  </a:outerShdw>
                </a:effectLst>
                <a:latin typeface="Arial" pitchFamily="34" charset="0"/>
                <a:cs typeface="Tahoma" pitchFamily="34" charset="0"/>
              </a:rPr>
              <a:t>             </a:t>
            </a:r>
          </a:p>
          <a:p>
            <a:pPr marL="342900" indent="-342900" algn="l" rtl="0">
              <a:spcBef>
                <a:spcPct val="20000"/>
              </a:spcBef>
              <a:buClr>
                <a:schemeClr val="hlink"/>
              </a:buClr>
              <a:buSzPct val="110000"/>
              <a:buFont typeface="Wingdings" pitchFamily="2" charset="2"/>
              <a:buNone/>
              <a:defRPr/>
            </a:pPr>
            <a:r>
              <a:rPr lang="en-US" sz="3200" dirty="0">
                <a:effectLst>
                  <a:outerShdw blurRad="38100" dist="38100" dir="2700000" algn="tl">
                    <a:srgbClr val="000000"/>
                  </a:outerShdw>
                </a:effectLst>
                <a:latin typeface="Arial" pitchFamily="34" charset="0"/>
                <a:cs typeface="Tahoma" pitchFamily="34" charset="0"/>
              </a:rPr>
              <a:t>             = 0.436</a:t>
            </a:r>
            <a:endParaRPr lang="ar-EG" sz="3200" dirty="0">
              <a:effectLst>
                <a:outerShdw blurRad="38100" dist="38100" dir="2700000" algn="tl">
                  <a:srgbClr val="000000"/>
                </a:outerShdw>
              </a:effectLst>
              <a:latin typeface="Arial" pitchFamily="34" charset="0"/>
              <a:cs typeface="Tahoma" pitchFamily="34" charset="0"/>
            </a:endParaRPr>
          </a:p>
          <a:p>
            <a:pPr marL="342900" indent="-342900" algn="r" rtl="1">
              <a:spcBef>
                <a:spcPct val="20000"/>
              </a:spcBef>
              <a:buClr>
                <a:schemeClr val="hlink"/>
              </a:buClr>
              <a:buSzPct val="110000"/>
              <a:buFont typeface="Wingdings" pitchFamily="2" charset="2"/>
              <a:buNone/>
              <a:defRPr/>
            </a:pPr>
            <a:endParaRPr lang="ar-EG" sz="3200" dirty="0">
              <a:effectLst>
                <a:outerShdw blurRad="38100" dist="38100" dir="2700000" algn="tl">
                  <a:srgbClr val="000000"/>
                </a:outerShdw>
              </a:effectLst>
              <a:latin typeface="Arial" pitchFamily="34" charset="0"/>
              <a:cs typeface="Tahoma" pitchFamily="34" charset="0"/>
            </a:endParaRPr>
          </a:p>
        </p:txBody>
      </p:sp>
      <p:graphicFrame>
        <p:nvGraphicFramePr>
          <p:cNvPr id="8" name="Object 2"/>
          <p:cNvGraphicFramePr>
            <a:graphicFrameLocks noChangeAspect="1"/>
          </p:cNvGraphicFramePr>
          <p:nvPr>
            <p:extLst>
              <p:ext uri="{D42A27DB-BD31-4B8C-83A1-F6EECF244321}">
                <p14:modId xmlns:p14="http://schemas.microsoft.com/office/powerpoint/2010/main" val="683683452"/>
              </p:ext>
            </p:extLst>
          </p:nvPr>
        </p:nvGraphicFramePr>
        <p:xfrm>
          <a:off x="179388" y="1498624"/>
          <a:ext cx="5502275" cy="1214438"/>
        </p:xfrm>
        <a:graphic>
          <a:graphicData uri="http://schemas.openxmlformats.org/presentationml/2006/ole">
            <mc:AlternateContent xmlns:mc="http://schemas.openxmlformats.org/markup-compatibility/2006">
              <mc:Choice xmlns:v="urn:schemas-microsoft-com:vml" Requires="v">
                <p:oleObj spid="_x0000_s48150" name="معادلة" r:id="rId4" imgW="1955520" imgH="419040" progId="Equation.3">
                  <p:embed/>
                </p:oleObj>
              </mc:Choice>
              <mc:Fallback>
                <p:oleObj name="معادلة" r:id="rId4" imgW="1955520" imgH="419040" progId="Equation.3">
                  <p:embed/>
                  <p:pic>
                    <p:nvPicPr>
                      <p:cNvPr id="0" name=""/>
                      <p:cNvPicPr>
                        <a:picLocks noChangeAspect="1" noChangeArrowheads="1"/>
                      </p:cNvPicPr>
                      <p:nvPr/>
                    </p:nvPicPr>
                    <p:blipFill>
                      <a:blip r:embed="rId5"/>
                      <a:srcRect/>
                      <a:stretch>
                        <a:fillRect/>
                      </a:stretch>
                    </p:blipFill>
                    <p:spPr bwMode="auto">
                      <a:xfrm>
                        <a:off x="179388" y="1498624"/>
                        <a:ext cx="5502275" cy="1214438"/>
                      </a:xfrm>
                      <a:prstGeom prst="rect">
                        <a:avLst/>
                      </a:prstGeom>
                      <a:solidFill>
                        <a:schemeClr val="bg2"/>
                      </a:solidFill>
                    </p:spPr>
                  </p:pic>
                </p:oleObj>
              </mc:Fallback>
            </mc:AlternateContent>
          </a:graphicData>
        </a:graphic>
      </p:graphicFrame>
      <p:graphicFrame>
        <p:nvGraphicFramePr>
          <p:cNvPr id="9" name="Object 2"/>
          <p:cNvGraphicFramePr>
            <a:graphicFrameLocks noChangeAspect="1"/>
          </p:cNvGraphicFramePr>
          <p:nvPr>
            <p:extLst>
              <p:ext uri="{D42A27DB-BD31-4B8C-83A1-F6EECF244321}">
                <p14:modId xmlns:p14="http://schemas.microsoft.com/office/powerpoint/2010/main" val="2907858711"/>
              </p:ext>
            </p:extLst>
          </p:nvPr>
        </p:nvGraphicFramePr>
        <p:xfrm>
          <a:off x="2124075" y="4230786"/>
          <a:ext cx="2073275" cy="1214438"/>
        </p:xfrm>
        <a:graphic>
          <a:graphicData uri="http://schemas.openxmlformats.org/presentationml/2006/ole">
            <mc:AlternateContent xmlns:mc="http://schemas.openxmlformats.org/markup-compatibility/2006">
              <mc:Choice xmlns:v="urn:schemas-microsoft-com:vml" Requires="v">
                <p:oleObj spid="_x0000_s48151" name="Equation" r:id="rId6" imgW="736560" imgH="419040" progId="Equation.3">
                  <p:embed/>
                </p:oleObj>
              </mc:Choice>
              <mc:Fallback>
                <p:oleObj name="Equation" r:id="rId6" imgW="736560" imgH="419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4230786"/>
                        <a:ext cx="2073275" cy="1214438"/>
                      </a:xfrm>
                      <a:prstGeom prst="rect">
                        <a:avLst/>
                      </a:prstGeom>
                      <a:solidFill>
                        <a:schemeClr val="bg1">
                          <a:lumMod val="95000"/>
                        </a:schemeClr>
                      </a:solidFill>
                    </p:spPr>
                  </p:pic>
                </p:oleObj>
              </mc:Fallback>
            </mc:AlternateContent>
          </a:graphicData>
        </a:graphic>
      </p:graphicFrame>
    </p:spTree>
    <p:extLst>
      <p:ext uri="{BB962C8B-B14F-4D97-AF65-F5344CB8AC3E}">
        <p14:creationId xmlns:p14="http://schemas.microsoft.com/office/powerpoint/2010/main" val="8321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20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coin.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Right)">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2000"/>
                                        <p:tgtEl>
                                          <p:spTgt spid="7">
                                            <p:txEl>
                                              <p:pRg st="1" end="1"/>
                                            </p:txEl>
                                          </p:spTgt>
                                        </p:tgtEl>
                                      </p:cBhvr>
                                    </p:animEffect>
                                  </p:childTnLst>
                                </p:cTn>
                              </p:par>
                            </p:childTnLst>
                          </p:cTn>
                        </p:par>
                        <p:par>
                          <p:cTn id="23" fill="hold">
                            <p:stCondLst>
                              <p:cond delay="2000"/>
                            </p:stCondLst>
                            <p:childTnLst>
                              <p:par>
                                <p:cTn id="24" presetID="18" presetClass="entr" presetSubtype="6"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strips(downRight)">
                                      <p:cBhvr>
                                        <p:cTn id="26" dur="2000"/>
                                        <p:tgtEl>
                                          <p:spTgt spid="9"/>
                                        </p:tgtEl>
                                      </p:cBhvr>
                                    </p:animEffect>
                                  </p:childTnLst>
                                  <p:subTnLst>
                                    <p:audio>
                                      <p:cMediaNode>
                                        <p:cTn display="0" masterRel="sameClick">
                                          <p:stCondLst>
                                            <p:cond evt="begin" delay="0">
                                              <p:tn val="24"/>
                                            </p:cond>
                                          </p:stCondLst>
                                          <p:endCondLst>
                                            <p:cond evt="onStopAudio" delay="0">
                                              <p:tgtEl>
                                                <p:sldTgt/>
                                              </p:tgtEl>
                                            </p:cond>
                                          </p:endCondLst>
                                        </p:cTn>
                                        <p:tgtEl>
                                          <p:sndTgt r:embed="rId3" name="coin.wav"/>
                                        </p:tgtEl>
                                      </p:cMediaNode>
                                    </p:audio>
                                  </p:sub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fade">
                                      <p:cBhvr>
                                        <p:cTn id="31"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ChangeArrowheads="1"/>
          </p:cNvSpPr>
          <p:nvPr/>
        </p:nvSpPr>
        <p:spPr bwMode="auto">
          <a:xfrm>
            <a:off x="914400" y="1484784"/>
            <a:ext cx="8420100" cy="1308002"/>
          </a:xfrm>
          <a:prstGeom prst="rect">
            <a:avLst/>
          </a:prstGeom>
          <a:noFill/>
          <a:ln w="9525" algn="ctr">
            <a:noFill/>
            <a:miter lim="800000"/>
            <a:headEnd/>
            <a:tailEnd/>
          </a:ln>
        </p:spPr>
        <p:txBody>
          <a:bodyPr rIns="98394" bIns="152352" anchor="ctr">
            <a:spAutoFit/>
          </a:bodyPr>
          <a:lstStyle/>
          <a:p>
            <a:pPr algn="just" rtl="1"/>
            <a:r>
              <a:rPr lang="ar-SA" sz="2400" b="1" dirty="0" smtClean="0"/>
              <a:t>إذا </a:t>
            </a:r>
            <a:r>
              <a:rPr lang="ar-SA" sz="2400" b="1" dirty="0"/>
              <a:t>كان من المعلوم أن عدد الوحدات التي تستهلكها الأسرة من سلعة معينة خلال الشهر تتبع توزيع بواسون بمتوسط </a:t>
            </a:r>
            <a:r>
              <a:rPr lang="en-US" sz="2400" b="1" dirty="0"/>
              <a:t>3</a:t>
            </a:r>
            <a:r>
              <a:rPr lang="ar-SA" sz="2400" b="1" dirty="0"/>
              <a:t> وحدات شهريا، إذا عرف المتغير العشوائي  </a:t>
            </a:r>
            <a:r>
              <a:rPr lang="en-US" sz="2400" b="1" dirty="0" smtClean="0"/>
              <a:t>x</a:t>
            </a:r>
            <a:r>
              <a:rPr lang="ar-SA" sz="2400" b="1" dirty="0" smtClean="0"/>
              <a:t> </a:t>
            </a:r>
            <a:r>
              <a:rPr lang="ar-SA" sz="2400" b="1" dirty="0"/>
              <a:t>بأنه عدد الوحدات التي تستهلكها الأسرة خلال الشهر من هذه السلعة. </a:t>
            </a:r>
          </a:p>
        </p:txBody>
      </p:sp>
      <p:sp>
        <p:nvSpPr>
          <p:cNvPr id="3789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2"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3789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4"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37895"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6"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3" name="Rectangle 2"/>
          <p:cNvSpPr/>
          <p:nvPr/>
        </p:nvSpPr>
        <p:spPr>
          <a:xfrm>
            <a:off x="7959626" y="476672"/>
            <a:ext cx="1335622" cy="769441"/>
          </a:xfrm>
          <a:prstGeom prst="rect">
            <a:avLst/>
          </a:prstGeom>
        </p:spPr>
        <p:txBody>
          <a:bodyPr wrap="none">
            <a:spAutoFit/>
          </a:bodyPr>
          <a:lstStyle/>
          <a:p>
            <a:pPr algn="just" eaLnBrk="0" hangingPunct="0"/>
            <a:r>
              <a:rPr lang="ar-SA" sz="4400" b="1" u="sng" dirty="0">
                <a:solidFill>
                  <a:srgbClr val="FF0000"/>
                </a:solidFill>
                <a:effectLst>
                  <a:outerShdw blurRad="38100" dist="38100" dir="2700000" algn="tl">
                    <a:srgbClr val="000000">
                      <a:alpha val="43137"/>
                    </a:srgbClr>
                  </a:outerShdw>
                </a:effectLst>
              </a:rPr>
              <a:t>مثال</a:t>
            </a:r>
            <a:r>
              <a:rPr lang="ar-SA" sz="4400" b="1" u="sng" dirty="0" smtClean="0">
                <a:solidFill>
                  <a:srgbClr val="FF0000"/>
                </a:solidFill>
                <a:effectLst>
                  <a:outerShdw blurRad="38100" dist="38100" dir="2700000" algn="tl">
                    <a:srgbClr val="000000">
                      <a:alpha val="43137"/>
                    </a:srgbClr>
                  </a:outerShdw>
                </a:effectLst>
              </a:rPr>
              <a:t>:</a:t>
            </a:r>
            <a:r>
              <a:rPr lang="ar-EG" sz="4400" b="1" u="sng" dirty="0" smtClean="0">
                <a:solidFill>
                  <a:srgbClr val="FF0000"/>
                </a:solidFill>
                <a:effectLst>
                  <a:outerShdw blurRad="38100" dist="38100" dir="2700000" algn="tl">
                    <a:srgbClr val="000000">
                      <a:alpha val="43137"/>
                    </a:srgbClr>
                  </a:outerShdw>
                </a:effectLst>
              </a:rPr>
              <a:t>-</a:t>
            </a:r>
            <a:endParaRPr lang="ar-SA" sz="4400" b="1" u="sng" dirty="0">
              <a:solidFill>
                <a:srgbClr val="FF0000"/>
              </a:solidFill>
              <a:effectLst>
                <a:outerShdw blurRad="38100" dist="38100" dir="2700000" algn="tl">
                  <a:srgbClr val="000000">
                    <a:alpha val="43137"/>
                  </a:srgbClr>
                </a:outerShdw>
              </a:effectLst>
            </a:endParaRPr>
          </a:p>
        </p:txBody>
      </p:sp>
      <p:sp>
        <p:nvSpPr>
          <p:cNvPr id="4" name="Rectangle 3"/>
          <p:cNvSpPr/>
          <p:nvPr/>
        </p:nvSpPr>
        <p:spPr>
          <a:xfrm>
            <a:off x="704528" y="2758276"/>
            <a:ext cx="8712968" cy="3046988"/>
          </a:xfrm>
          <a:prstGeom prst="rect">
            <a:avLst/>
          </a:prstGeom>
        </p:spPr>
        <p:txBody>
          <a:bodyPr wrap="square">
            <a:spAutoFit/>
          </a:bodyPr>
          <a:lstStyle/>
          <a:p>
            <a:r>
              <a:rPr lang="ar-SA" sz="2400" b="1" dirty="0">
                <a:solidFill>
                  <a:srgbClr val="FF0000"/>
                </a:solidFill>
              </a:rPr>
              <a:t>المطلوب:</a:t>
            </a:r>
            <a:endParaRPr lang="en-US" sz="2400" b="1" dirty="0">
              <a:solidFill>
                <a:srgbClr val="FF0000"/>
              </a:solidFill>
            </a:endParaRPr>
          </a:p>
          <a:p>
            <a:pPr>
              <a:buFont typeface="Arial" pitchFamily="34" charset="0"/>
              <a:buChar char="•"/>
            </a:pPr>
            <a:r>
              <a:rPr lang="ar-SA" sz="2400" dirty="0"/>
              <a:t>ما نوع المتغير العشوائي؟</a:t>
            </a:r>
            <a:endParaRPr lang="en-US" sz="2400" dirty="0"/>
          </a:p>
          <a:p>
            <a:pPr>
              <a:buFont typeface="Arial" pitchFamily="34" charset="0"/>
              <a:buChar char="•"/>
            </a:pPr>
            <a:r>
              <a:rPr lang="ar-SA" sz="2400" dirty="0"/>
              <a:t>اكتب شكل دالة الاحتمال  لهذا المتغير.</a:t>
            </a:r>
            <a:endParaRPr lang="en-US" sz="2400" dirty="0"/>
          </a:p>
          <a:p>
            <a:pPr lvl="1">
              <a:buFont typeface="Arial" pitchFamily="34" charset="0"/>
              <a:buChar char="•"/>
            </a:pPr>
            <a:r>
              <a:rPr lang="ar-SA" sz="2400" dirty="0"/>
              <a:t>احسب الاحتمالات التالية:</a:t>
            </a:r>
            <a:endParaRPr lang="en-US" sz="2400" dirty="0"/>
          </a:p>
          <a:p>
            <a:pPr lvl="2">
              <a:buFont typeface="Arial" pitchFamily="34" charset="0"/>
              <a:buChar char="•"/>
            </a:pPr>
            <a:r>
              <a:rPr lang="ar-SA" sz="2400" dirty="0"/>
              <a:t>احتمال أن الأسرة تستهلك وحدتين خلال الشهر؟</a:t>
            </a:r>
            <a:endParaRPr lang="en-US" sz="2400" dirty="0"/>
          </a:p>
          <a:p>
            <a:pPr lvl="2">
              <a:buFont typeface="Arial" pitchFamily="34" charset="0"/>
              <a:buChar char="•"/>
            </a:pPr>
            <a:r>
              <a:rPr lang="ar-SA" sz="2400" dirty="0"/>
              <a:t>احتمال أن أسرة ما تستهلك </a:t>
            </a:r>
            <a:r>
              <a:rPr lang="en-US" sz="2400" dirty="0"/>
              <a:t>3</a:t>
            </a:r>
            <a:r>
              <a:rPr lang="ar-SA" sz="2400" dirty="0"/>
              <a:t> وحدات على الأكثر خلال الشهر؟ </a:t>
            </a:r>
            <a:endParaRPr lang="en-US" sz="2400" dirty="0"/>
          </a:p>
          <a:p>
            <a:pPr lvl="1">
              <a:buFont typeface="Arial" pitchFamily="34" charset="0"/>
              <a:buChar char="•"/>
            </a:pPr>
            <a:r>
              <a:rPr lang="ar-SA" sz="2400" dirty="0"/>
              <a:t>احسب الوسط الحسابي، والانحراف المعياري لعدد الوحدات المستهلكة.</a:t>
            </a:r>
            <a:endParaRPr lang="en-US" sz="2400" dirty="0"/>
          </a:p>
          <a:p>
            <a:pPr lvl="1">
              <a:buFont typeface="Arial" pitchFamily="34" charset="0"/>
              <a:buChar char="•"/>
            </a:pPr>
            <a:r>
              <a:rPr lang="ar-SA" sz="2400" dirty="0"/>
              <a:t>حدد شكل التوزيع.</a:t>
            </a:r>
            <a:endParaRPr lang="en-US" sz="2400" dirty="0"/>
          </a:p>
        </p:txBody>
      </p:sp>
    </p:spTree>
    <p:extLst>
      <p:ext uri="{BB962C8B-B14F-4D97-AF65-F5344CB8AC3E}">
        <p14:creationId xmlns:p14="http://schemas.microsoft.com/office/powerpoint/2010/main" val="863914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1"/>
          <p:cNvSpPr>
            <a:spLocks noChangeArrowheads="1"/>
          </p:cNvSpPr>
          <p:nvPr/>
        </p:nvSpPr>
        <p:spPr bwMode="auto">
          <a:xfrm>
            <a:off x="612204" y="1484784"/>
            <a:ext cx="8877300" cy="1431113"/>
          </a:xfrm>
          <a:prstGeom prst="rect">
            <a:avLst/>
          </a:prstGeom>
          <a:noFill/>
          <a:ln w="9525" algn="ctr">
            <a:noFill/>
            <a:miter lim="800000"/>
            <a:headEnd/>
            <a:tailEnd/>
          </a:ln>
        </p:spPr>
        <p:txBody>
          <a:bodyPr rIns="98394" bIns="152352" anchor="ctr">
            <a:spAutoFit/>
          </a:bodyPr>
          <a:lstStyle/>
          <a:p>
            <a:pPr algn="r" rtl="1"/>
            <a:r>
              <a:rPr lang="ar-SA" sz="2000" dirty="0" smtClean="0"/>
              <a:t>عدد </a:t>
            </a:r>
            <a:r>
              <a:rPr lang="ar-SA" sz="2000" dirty="0"/>
              <a:t>الوحدات التي تستهلكها الأسرة  متغير </a:t>
            </a:r>
            <a:r>
              <a:rPr lang="ar-SA" sz="2000" u="sng" dirty="0"/>
              <a:t>كمي</a:t>
            </a:r>
            <a:r>
              <a:rPr lang="ar-SA" sz="2000" dirty="0"/>
              <a:t> </a:t>
            </a:r>
            <a:r>
              <a:rPr lang="ar-SA" sz="2000" u="sng" dirty="0"/>
              <a:t>منفصل</a:t>
            </a:r>
            <a:r>
              <a:rPr lang="ar-SA" sz="2000" dirty="0"/>
              <a:t>، ومدى هذا المتغير في هذه الحالة هو: </a:t>
            </a:r>
            <a:endParaRPr lang="en-US" sz="2000" dirty="0"/>
          </a:p>
          <a:p>
            <a:pPr algn="r" rtl="1"/>
            <a:endParaRPr lang="ar-EG" sz="2000" b="1" u="sng" dirty="0" smtClean="0"/>
          </a:p>
          <a:p>
            <a:pPr algn="r" rtl="1"/>
            <a:r>
              <a:rPr lang="ar-SA" sz="2000" b="1" u="sng" dirty="0" smtClean="0"/>
              <a:t>شكل </a:t>
            </a:r>
            <a:r>
              <a:rPr lang="ar-SA" sz="2000" b="1" u="sng" dirty="0"/>
              <a:t>دالة الاحتمال:</a:t>
            </a:r>
            <a:endParaRPr lang="en-US" sz="2000" b="1" u="sng" dirty="0"/>
          </a:p>
          <a:p>
            <a:pPr algn="r" rtl="1"/>
            <a:r>
              <a:rPr lang="ar-SA" sz="2000" dirty="0" smtClean="0"/>
              <a:t>بما </a:t>
            </a:r>
            <a:r>
              <a:rPr lang="ar-SA" sz="2000" dirty="0"/>
              <a:t>أن متوسط عدد الوحدات التي تستهلكها الأسرة خلال الشهر هو:          ، إذا دالة الاحتمال هي:</a:t>
            </a:r>
            <a:endParaRPr lang="en-US" sz="2000" dirty="0"/>
          </a:p>
        </p:txBody>
      </p:sp>
      <p:sp>
        <p:nvSpPr>
          <p:cNvPr id="1127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1"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1127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3"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11274"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5"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11276"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graphicFrame>
        <p:nvGraphicFramePr>
          <p:cNvPr id="11266" name="Object 1"/>
          <p:cNvGraphicFramePr>
            <a:graphicFrameLocks noChangeAspect="1"/>
          </p:cNvGraphicFramePr>
          <p:nvPr>
            <p:extLst>
              <p:ext uri="{D42A27DB-BD31-4B8C-83A1-F6EECF244321}">
                <p14:modId xmlns:p14="http://schemas.microsoft.com/office/powerpoint/2010/main" val="2011994471"/>
              </p:ext>
            </p:extLst>
          </p:nvPr>
        </p:nvGraphicFramePr>
        <p:xfrm>
          <a:off x="704528" y="1972072"/>
          <a:ext cx="2514600" cy="304800"/>
        </p:xfrm>
        <a:graphic>
          <a:graphicData uri="http://schemas.openxmlformats.org/presentationml/2006/ole">
            <mc:AlternateContent xmlns:mc="http://schemas.openxmlformats.org/markup-compatibility/2006">
              <mc:Choice xmlns:v="urn:schemas-microsoft-com:vml" Requires="v">
                <p:oleObj spid="_x0000_s37944" name="Equation" r:id="rId4" imgW="1167893" imgH="203112" progId="Equation.3">
                  <p:embed/>
                </p:oleObj>
              </mc:Choice>
              <mc:Fallback>
                <p:oleObj name="Equation" r:id="rId4" imgW="1167893" imgH="203112"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528" y="1972072"/>
                        <a:ext cx="25146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7" name="Rectangle 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graphicFrame>
        <p:nvGraphicFramePr>
          <p:cNvPr id="11267" name="Object 3"/>
          <p:cNvGraphicFramePr>
            <a:graphicFrameLocks noChangeAspect="1"/>
          </p:cNvGraphicFramePr>
          <p:nvPr>
            <p:extLst>
              <p:ext uri="{D42A27DB-BD31-4B8C-83A1-F6EECF244321}">
                <p14:modId xmlns:p14="http://schemas.microsoft.com/office/powerpoint/2010/main" val="3943634318"/>
              </p:ext>
            </p:extLst>
          </p:nvPr>
        </p:nvGraphicFramePr>
        <p:xfrm>
          <a:off x="3411488" y="2501528"/>
          <a:ext cx="533400" cy="279400"/>
        </p:xfrm>
        <a:graphic>
          <a:graphicData uri="http://schemas.openxmlformats.org/presentationml/2006/ole">
            <mc:AlternateContent xmlns:mc="http://schemas.openxmlformats.org/markup-compatibility/2006">
              <mc:Choice xmlns:v="urn:schemas-microsoft-com:vml" Requires="v">
                <p:oleObj spid="_x0000_s37945" name="Equation" r:id="rId6" imgW="380835" imgH="203112" progId="Equation.3">
                  <p:embed/>
                </p:oleObj>
              </mc:Choice>
              <mc:Fallback>
                <p:oleObj name="Equation" r:id="rId6" imgW="380835" imgH="203112"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1488" y="2501528"/>
                        <a:ext cx="533400" cy="27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8" name="Rectangle 6"/>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ar-SA"/>
          </a:p>
        </p:txBody>
      </p:sp>
      <p:sp>
        <p:nvSpPr>
          <p:cNvPr id="11279" name="Rectangle 7"/>
          <p:cNvSpPr>
            <a:spLocks noChangeArrowheads="1"/>
          </p:cNvSpPr>
          <p:nvPr/>
        </p:nvSpPr>
        <p:spPr bwMode="auto">
          <a:xfrm>
            <a:off x="0" y="990600"/>
            <a:ext cx="9906000" cy="0"/>
          </a:xfrm>
          <a:prstGeom prst="rect">
            <a:avLst/>
          </a:prstGeom>
          <a:noFill/>
          <a:ln w="9525">
            <a:noFill/>
            <a:miter lim="800000"/>
            <a:headEnd/>
            <a:tailEnd/>
          </a:ln>
        </p:spPr>
        <p:txBody>
          <a:bodyPr wrap="none" anchor="ctr">
            <a:spAutoFit/>
          </a:bodyPr>
          <a:lstStyle/>
          <a:p>
            <a:endParaRPr lang="ar-SA"/>
          </a:p>
        </p:txBody>
      </p:sp>
      <p:sp>
        <p:nvSpPr>
          <p:cNvPr id="11280" name="Rectangle 5"/>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ar-SA"/>
          </a:p>
        </p:txBody>
      </p:sp>
      <p:graphicFrame>
        <p:nvGraphicFramePr>
          <p:cNvPr id="11268" name="Object 4"/>
          <p:cNvGraphicFramePr>
            <a:graphicFrameLocks noChangeAspect="1"/>
          </p:cNvGraphicFramePr>
          <p:nvPr>
            <p:extLst>
              <p:ext uri="{D42A27DB-BD31-4B8C-83A1-F6EECF244321}">
                <p14:modId xmlns:p14="http://schemas.microsoft.com/office/powerpoint/2010/main" val="4209290939"/>
              </p:ext>
            </p:extLst>
          </p:nvPr>
        </p:nvGraphicFramePr>
        <p:xfrm>
          <a:off x="1010816" y="2780928"/>
          <a:ext cx="4230216" cy="1526684"/>
        </p:xfrm>
        <a:graphic>
          <a:graphicData uri="http://schemas.openxmlformats.org/presentationml/2006/ole">
            <mc:AlternateContent xmlns:mc="http://schemas.openxmlformats.org/markup-compatibility/2006">
              <mc:Choice xmlns:v="urn:schemas-microsoft-com:vml" Requires="v">
                <p:oleObj spid="_x0000_s37946" name="Equation" r:id="rId8" imgW="1765300" imgH="990600" progId="Equation.3">
                  <p:embed/>
                </p:oleObj>
              </mc:Choice>
              <mc:Fallback>
                <p:oleObj name="Equation" r:id="rId8" imgW="1765300" imgH="990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0816" y="2780928"/>
                        <a:ext cx="4230216" cy="1526684"/>
                      </a:xfrm>
                      <a:prstGeom prst="rect">
                        <a:avLst/>
                      </a:prstGeom>
                      <a:noFill/>
                      <a:extLst/>
                    </p:spPr>
                  </p:pic>
                </p:oleObj>
              </mc:Fallback>
            </mc:AlternateContent>
          </a:graphicData>
        </a:graphic>
      </p:graphicFrame>
      <p:sp>
        <p:nvSpPr>
          <p:cNvPr id="11281" name="Rectangle 6"/>
          <p:cNvSpPr>
            <a:spLocks noChangeArrowheads="1"/>
          </p:cNvSpPr>
          <p:nvPr/>
        </p:nvSpPr>
        <p:spPr bwMode="auto">
          <a:xfrm>
            <a:off x="0" y="990600"/>
            <a:ext cx="9906000" cy="0"/>
          </a:xfrm>
          <a:prstGeom prst="rect">
            <a:avLst/>
          </a:prstGeom>
          <a:noFill/>
          <a:ln w="9525">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19" name="Rectangle 18"/>
          <p:cNvSpPr/>
          <p:nvPr/>
        </p:nvSpPr>
        <p:spPr>
          <a:xfrm>
            <a:off x="7945199" y="476672"/>
            <a:ext cx="1364476" cy="769441"/>
          </a:xfrm>
          <a:prstGeom prst="rect">
            <a:avLst/>
          </a:prstGeom>
        </p:spPr>
        <p:txBody>
          <a:bodyPr wrap="none">
            <a:spAutoFit/>
          </a:bodyPr>
          <a:lstStyle/>
          <a:p>
            <a:pPr algn="just" eaLnBrk="0" hangingPunct="0"/>
            <a:r>
              <a:rPr lang="ar-EG" sz="4400" b="1" u="sng" dirty="0" smtClean="0">
                <a:solidFill>
                  <a:srgbClr val="FF0000"/>
                </a:solidFill>
                <a:effectLst>
                  <a:outerShdw blurRad="38100" dist="38100" dir="2700000" algn="tl">
                    <a:srgbClr val="000000">
                      <a:alpha val="43137"/>
                    </a:srgbClr>
                  </a:outerShdw>
                </a:effectLst>
              </a:rPr>
              <a:t>الحل</a:t>
            </a:r>
            <a:r>
              <a:rPr lang="ar-SA" sz="4400" b="1" u="sng" dirty="0" smtClean="0">
                <a:solidFill>
                  <a:srgbClr val="FF0000"/>
                </a:solidFill>
                <a:effectLst>
                  <a:outerShdw blurRad="38100" dist="38100" dir="2700000" algn="tl">
                    <a:srgbClr val="000000">
                      <a:alpha val="43137"/>
                    </a:srgbClr>
                  </a:outerShdw>
                </a:effectLst>
              </a:rPr>
              <a:t>:</a:t>
            </a:r>
            <a:r>
              <a:rPr lang="ar-EG" sz="4400" b="1" u="sng" dirty="0" smtClean="0">
                <a:solidFill>
                  <a:srgbClr val="FF0000"/>
                </a:solidFill>
                <a:effectLst>
                  <a:outerShdw blurRad="38100" dist="38100" dir="2700000" algn="tl">
                    <a:srgbClr val="000000">
                      <a:alpha val="43137"/>
                    </a:srgbClr>
                  </a:outerShdw>
                </a:effectLst>
              </a:rPr>
              <a:t>-</a:t>
            </a:r>
            <a:endParaRPr lang="ar-SA" sz="4400" b="1" u="sng" dirty="0">
              <a:solidFill>
                <a:srgbClr val="FF0000"/>
              </a:solidFill>
              <a:effectLst>
                <a:outerShdw blurRad="38100" dist="38100" dir="2700000" algn="tl">
                  <a:srgbClr val="000000">
                    <a:alpha val="43137"/>
                  </a:srgbClr>
                </a:outerShdw>
              </a:effectLst>
            </a:endParaRPr>
          </a:p>
        </p:txBody>
      </p:sp>
      <p:sp>
        <p:nvSpPr>
          <p:cNvPr id="3" name="Rectangle 2"/>
          <p:cNvSpPr/>
          <p:nvPr/>
        </p:nvSpPr>
        <p:spPr>
          <a:xfrm>
            <a:off x="488504" y="4307612"/>
            <a:ext cx="8928992" cy="1569660"/>
          </a:xfrm>
          <a:prstGeom prst="rect">
            <a:avLst/>
          </a:prstGeom>
        </p:spPr>
        <p:txBody>
          <a:bodyPr wrap="square">
            <a:spAutoFit/>
          </a:bodyPr>
          <a:lstStyle/>
          <a:p>
            <a:r>
              <a:rPr lang="ar-SA" sz="2400" b="1" dirty="0">
                <a:solidFill>
                  <a:srgbClr val="FF0000"/>
                </a:solidFill>
              </a:rPr>
              <a:t>حساب الاحتمالات:</a:t>
            </a:r>
          </a:p>
          <a:p>
            <a:pPr marL="0" lvl="1"/>
            <a:r>
              <a:rPr lang="ar-SA" sz="2400" dirty="0"/>
              <a:t>حساب احتمال أن أسرة ما تستهلك وحدتين خلال الشهر، </a:t>
            </a:r>
            <a:r>
              <a:rPr lang="en-US" sz="2400" i="1" dirty="0"/>
              <a:t>p</a:t>
            </a:r>
            <a:r>
              <a:rPr lang="en-US" sz="2400" dirty="0"/>
              <a:t>(2)</a:t>
            </a:r>
          </a:p>
          <a:p>
            <a:endParaRPr lang="ar-SA" sz="2400" dirty="0"/>
          </a:p>
          <a:p>
            <a:endParaRPr lang="en-US" sz="2400" dirty="0"/>
          </a:p>
        </p:txBody>
      </p:sp>
      <p:graphicFrame>
        <p:nvGraphicFramePr>
          <p:cNvPr id="4" name="Object 3"/>
          <p:cNvGraphicFramePr>
            <a:graphicFrameLocks noChangeAspect="1"/>
          </p:cNvGraphicFramePr>
          <p:nvPr>
            <p:extLst>
              <p:ext uri="{D42A27DB-BD31-4B8C-83A1-F6EECF244321}">
                <p14:modId xmlns:p14="http://schemas.microsoft.com/office/powerpoint/2010/main" val="1024316207"/>
              </p:ext>
            </p:extLst>
          </p:nvPr>
        </p:nvGraphicFramePr>
        <p:xfrm>
          <a:off x="990600" y="5297760"/>
          <a:ext cx="7924800" cy="795536"/>
        </p:xfrm>
        <a:graphic>
          <a:graphicData uri="http://schemas.openxmlformats.org/presentationml/2006/ole">
            <mc:AlternateContent xmlns:mc="http://schemas.openxmlformats.org/markup-compatibility/2006">
              <mc:Choice xmlns:v="urn:schemas-microsoft-com:vml" Requires="v">
                <p:oleObj spid="_x0000_s37947" name="Equation" r:id="rId10" imgW="2362200" imgH="469900" progId="Equation.3">
                  <p:embed/>
                </p:oleObj>
              </mc:Choice>
              <mc:Fallback>
                <p:oleObj name="Equation" r:id="rId10" imgW="2362200" imgH="4699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0600" y="5297760"/>
                        <a:ext cx="7924800" cy="79553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30404689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1"/>
          <p:cNvSpPr>
            <a:spLocks noChangeArrowheads="1"/>
          </p:cNvSpPr>
          <p:nvPr/>
        </p:nvSpPr>
        <p:spPr bwMode="auto">
          <a:xfrm>
            <a:off x="584200" y="1484784"/>
            <a:ext cx="8877300" cy="569338"/>
          </a:xfrm>
          <a:prstGeom prst="rect">
            <a:avLst/>
          </a:prstGeom>
          <a:noFill/>
          <a:ln w="9525" algn="ctr">
            <a:noFill/>
            <a:miter lim="800000"/>
            <a:headEnd/>
            <a:tailEnd/>
          </a:ln>
        </p:spPr>
        <p:txBody>
          <a:bodyPr rIns="98394" bIns="152352" anchor="ctr">
            <a:spAutoFit/>
          </a:bodyPr>
          <a:lstStyle/>
          <a:p>
            <a:pPr algn="r" rtl="1"/>
            <a:r>
              <a:rPr lang="ar-SA" sz="2400" dirty="0" smtClean="0"/>
              <a:t>احتمال </a:t>
            </a:r>
            <a:r>
              <a:rPr lang="ar-SA" sz="2400" dirty="0"/>
              <a:t>أن أسرة ما تستهلك </a:t>
            </a:r>
            <a:r>
              <a:rPr lang="en-US" sz="2400" dirty="0"/>
              <a:t>3</a:t>
            </a:r>
            <a:r>
              <a:rPr lang="ar-SA" sz="2400" dirty="0"/>
              <a:t> وحدات على الأكثر خلال الشهر هو</a:t>
            </a:r>
            <a:r>
              <a:rPr lang="ar-SA" sz="2400" dirty="0" smtClean="0"/>
              <a:t>:</a:t>
            </a:r>
            <a:endParaRPr lang="en-US" sz="2400" dirty="0"/>
          </a:p>
        </p:txBody>
      </p:sp>
      <p:sp>
        <p:nvSpPr>
          <p:cNvPr id="1331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17"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1331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19"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13320"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1"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13322"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13323" name="Rectangle 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13324" name="Rectangle 6"/>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ar-SA"/>
          </a:p>
        </p:txBody>
      </p:sp>
      <p:sp>
        <p:nvSpPr>
          <p:cNvPr id="13325" name="Rectangle 7"/>
          <p:cNvSpPr>
            <a:spLocks noChangeArrowheads="1"/>
          </p:cNvSpPr>
          <p:nvPr/>
        </p:nvSpPr>
        <p:spPr bwMode="auto">
          <a:xfrm>
            <a:off x="0" y="990600"/>
            <a:ext cx="9906000" cy="0"/>
          </a:xfrm>
          <a:prstGeom prst="rect">
            <a:avLst/>
          </a:prstGeom>
          <a:noFill/>
          <a:ln w="9525">
            <a:noFill/>
            <a:miter lim="800000"/>
            <a:headEnd/>
            <a:tailEnd/>
          </a:ln>
        </p:spPr>
        <p:txBody>
          <a:bodyPr wrap="none" anchor="ctr">
            <a:spAutoFit/>
          </a:bodyPr>
          <a:lstStyle/>
          <a:p>
            <a:endParaRPr lang="ar-SA"/>
          </a:p>
        </p:txBody>
      </p:sp>
      <p:sp>
        <p:nvSpPr>
          <p:cNvPr id="13326" name="Rectangle 9"/>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13327" name="Rectangle 11"/>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13328" name="Rectangle 13"/>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graphicFrame>
        <p:nvGraphicFramePr>
          <p:cNvPr id="13314" name="Object 1"/>
          <p:cNvGraphicFramePr>
            <a:graphicFrameLocks noChangeAspect="1"/>
          </p:cNvGraphicFramePr>
          <p:nvPr>
            <p:extLst>
              <p:ext uri="{D42A27DB-BD31-4B8C-83A1-F6EECF244321}">
                <p14:modId xmlns:p14="http://schemas.microsoft.com/office/powerpoint/2010/main" val="3589449412"/>
              </p:ext>
            </p:extLst>
          </p:nvPr>
        </p:nvGraphicFramePr>
        <p:xfrm>
          <a:off x="584201" y="1934344"/>
          <a:ext cx="8761288" cy="1782688"/>
        </p:xfrm>
        <a:graphic>
          <a:graphicData uri="http://schemas.openxmlformats.org/presentationml/2006/ole">
            <mc:AlternateContent xmlns:mc="http://schemas.openxmlformats.org/markup-compatibility/2006">
              <mc:Choice xmlns:v="urn:schemas-microsoft-com:vml" Requires="v">
                <p:oleObj spid="_x0000_s38986" name="Equation" r:id="rId4" imgW="3327120" imgH="1244520" progId="Equation.3">
                  <p:embed/>
                </p:oleObj>
              </mc:Choice>
              <mc:Fallback>
                <p:oleObj name="Equation" r:id="rId4" imgW="3327120" imgH="12445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201" y="1934344"/>
                        <a:ext cx="8761288" cy="1782688"/>
                      </a:xfrm>
                      <a:prstGeom prst="rect">
                        <a:avLst/>
                      </a:prstGeom>
                      <a:noFill/>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18" name="Rectangle 17"/>
          <p:cNvSpPr/>
          <p:nvPr/>
        </p:nvSpPr>
        <p:spPr>
          <a:xfrm>
            <a:off x="7041232" y="476672"/>
            <a:ext cx="2226892" cy="769441"/>
          </a:xfrm>
          <a:prstGeom prst="rect">
            <a:avLst/>
          </a:prstGeom>
        </p:spPr>
        <p:txBody>
          <a:bodyPr wrap="none">
            <a:spAutoFit/>
          </a:bodyPr>
          <a:lstStyle/>
          <a:p>
            <a:pPr algn="just" eaLnBrk="0" hangingPunct="0"/>
            <a:r>
              <a:rPr lang="ar-EG" sz="4400" b="1" u="sng" dirty="0" smtClean="0">
                <a:solidFill>
                  <a:srgbClr val="FF0000"/>
                </a:solidFill>
                <a:effectLst>
                  <a:outerShdw blurRad="38100" dist="38100" dir="2700000" algn="tl">
                    <a:srgbClr val="000000">
                      <a:alpha val="43137"/>
                    </a:srgbClr>
                  </a:outerShdw>
                </a:effectLst>
              </a:rPr>
              <a:t>تابع الحل</a:t>
            </a:r>
            <a:r>
              <a:rPr lang="ar-SA" sz="4400" b="1" u="sng" dirty="0" smtClean="0">
                <a:solidFill>
                  <a:srgbClr val="FF0000"/>
                </a:solidFill>
                <a:effectLst>
                  <a:outerShdw blurRad="38100" dist="38100" dir="2700000" algn="tl">
                    <a:srgbClr val="000000">
                      <a:alpha val="43137"/>
                    </a:srgbClr>
                  </a:outerShdw>
                </a:effectLst>
              </a:rPr>
              <a:t>:</a:t>
            </a:r>
            <a:r>
              <a:rPr lang="ar-EG" sz="4400" b="1" u="sng" dirty="0" smtClean="0">
                <a:solidFill>
                  <a:srgbClr val="FF0000"/>
                </a:solidFill>
                <a:effectLst>
                  <a:outerShdw blurRad="38100" dist="38100" dir="2700000" algn="tl">
                    <a:srgbClr val="000000">
                      <a:alpha val="43137"/>
                    </a:srgbClr>
                  </a:outerShdw>
                </a:effectLst>
              </a:rPr>
              <a:t>-</a:t>
            </a:r>
            <a:endParaRPr lang="ar-SA" sz="4400" b="1" u="sng" dirty="0">
              <a:solidFill>
                <a:srgbClr val="FF0000"/>
              </a:solidFill>
              <a:effectLst>
                <a:outerShdw blurRad="38100" dist="38100" dir="2700000" algn="tl">
                  <a:srgbClr val="000000">
                    <a:alpha val="43137"/>
                  </a:srgbClr>
                </a:outerShdw>
              </a:effectLst>
            </a:endParaRPr>
          </a:p>
        </p:txBody>
      </p:sp>
      <p:sp>
        <p:nvSpPr>
          <p:cNvPr id="3" name="Rectangle 2"/>
          <p:cNvSpPr/>
          <p:nvPr/>
        </p:nvSpPr>
        <p:spPr>
          <a:xfrm>
            <a:off x="544190" y="3602047"/>
            <a:ext cx="8873306" cy="2308324"/>
          </a:xfrm>
          <a:prstGeom prst="rect">
            <a:avLst/>
          </a:prstGeom>
        </p:spPr>
        <p:txBody>
          <a:bodyPr wrap="square">
            <a:spAutoFit/>
          </a:bodyPr>
          <a:lstStyle/>
          <a:p>
            <a:endParaRPr lang="ar-EG" b="1" dirty="0" smtClean="0"/>
          </a:p>
          <a:p>
            <a:r>
              <a:rPr lang="ar-SA" b="1" dirty="0" smtClean="0"/>
              <a:t>حساب </a:t>
            </a:r>
            <a:r>
              <a:rPr lang="ar-SA" b="1" dirty="0"/>
              <a:t>الوسط الحسابي، والانحراف المعياري لعدد حالات الاستجابة:</a:t>
            </a:r>
          </a:p>
          <a:p>
            <a:r>
              <a:rPr lang="ar-SA" b="1" dirty="0"/>
              <a:t>الوسط الحسابي            في حالة التوزيع </a:t>
            </a:r>
            <a:r>
              <a:rPr lang="ar-SA" b="1" dirty="0" smtClean="0"/>
              <a:t>بواسون </a:t>
            </a:r>
            <a:r>
              <a:rPr lang="ar-SA" b="1" dirty="0"/>
              <a:t>هو معلمة معطاة هي:</a:t>
            </a:r>
            <a:endParaRPr lang="ar-SA" dirty="0"/>
          </a:p>
          <a:p>
            <a:r>
              <a:rPr lang="ar-SA" b="1" dirty="0" smtClean="0"/>
              <a:t>في </a:t>
            </a:r>
            <a:r>
              <a:rPr lang="ar-SA" b="1" dirty="0"/>
              <a:t>هذا التوزيع، فإن التباين يساوي الوسط </a:t>
            </a:r>
            <a:r>
              <a:rPr lang="ar-SA" b="1" dirty="0" smtClean="0"/>
              <a:t>الحسابي:</a:t>
            </a:r>
            <a:r>
              <a:rPr lang="ar-EG" b="1" dirty="0" smtClean="0"/>
              <a:t> </a:t>
            </a:r>
            <a:r>
              <a:rPr lang="ar-SA" b="1" dirty="0" smtClean="0"/>
              <a:t>أي أن:</a:t>
            </a:r>
            <a:endParaRPr lang="ar-EG" b="1" dirty="0" smtClean="0"/>
          </a:p>
          <a:p>
            <a:r>
              <a:rPr lang="ar-SA" b="1" dirty="0" smtClean="0"/>
              <a:t>ومن </a:t>
            </a:r>
            <a:r>
              <a:rPr lang="ar-SA" b="1" dirty="0"/>
              <a:t>ثم يكون الانحراف المعياري هو:</a:t>
            </a:r>
            <a:endParaRPr lang="en-US" dirty="0"/>
          </a:p>
          <a:p>
            <a:endParaRPr lang="ar-SA" b="1" dirty="0"/>
          </a:p>
          <a:p>
            <a:endParaRPr lang="ar-SA" b="1"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998951870"/>
              </p:ext>
            </p:extLst>
          </p:nvPr>
        </p:nvGraphicFramePr>
        <p:xfrm>
          <a:off x="7592144" y="4149080"/>
          <a:ext cx="457200" cy="355600"/>
        </p:xfrm>
        <a:graphic>
          <a:graphicData uri="http://schemas.openxmlformats.org/presentationml/2006/ole">
            <mc:AlternateContent xmlns:mc="http://schemas.openxmlformats.org/markup-compatibility/2006">
              <mc:Choice xmlns:v="urn:schemas-microsoft-com:vml" Requires="v">
                <p:oleObj spid="_x0000_s38987" name="Equation" r:id="rId6" imgW="253780" imgH="203024" progId="Equation.3">
                  <p:embed/>
                </p:oleObj>
              </mc:Choice>
              <mc:Fallback>
                <p:oleObj name="Equation" r:id="rId6" imgW="253780" imgH="203024"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92144" y="4149080"/>
                        <a:ext cx="4572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54694763"/>
              </p:ext>
            </p:extLst>
          </p:nvPr>
        </p:nvGraphicFramePr>
        <p:xfrm>
          <a:off x="2857326" y="4149080"/>
          <a:ext cx="871538" cy="457200"/>
        </p:xfrm>
        <a:graphic>
          <a:graphicData uri="http://schemas.openxmlformats.org/presentationml/2006/ole">
            <mc:AlternateContent xmlns:mc="http://schemas.openxmlformats.org/markup-compatibility/2006">
              <mc:Choice xmlns:v="urn:schemas-microsoft-com:vml" Requires="v">
                <p:oleObj spid="_x0000_s38988" name="Equation" r:id="rId8" imgW="380835" imgH="203112" progId="Equation.3">
                  <p:embed/>
                </p:oleObj>
              </mc:Choice>
              <mc:Fallback>
                <p:oleObj name="Equation" r:id="rId8" imgW="380835" imgH="203112"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57326" y="4149080"/>
                        <a:ext cx="871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707115185"/>
              </p:ext>
            </p:extLst>
          </p:nvPr>
        </p:nvGraphicFramePr>
        <p:xfrm>
          <a:off x="2576736" y="4437112"/>
          <a:ext cx="1219200" cy="385763"/>
        </p:xfrm>
        <a:graphic>
          <a:graphicData uri="http://schemas.openxmlformats.org/presentationml/2006/ole">
            <mc:AlternateContent xmlns:mc="http://schemas.openxmlformats.org/markup-compatibility/2006">
              <mc:Choice xmlns:v="urn:schemas-microsoft-com:vml" Requires="v">
                <p:oleObj spid="_x0000_s38989" name="Equation" r:id="rId10" imgW="723586" imgH="228501" progId="Equation.3">
                  <p:embed/>
                </p:oleObj>
              </mc:Choice>
              <mc:Fallback>
                <p:oleObj name="Equation" r:id="rId10" imgW="723586" imgH="228501"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76736" y="4437112"/>
                        <a:ext cx="121920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59296539"/>
              </p:ext>
            </p:extLst>
          </p:nvPr>
        </p:nvGraphicFramePr>
        <p:xfrm>
          <a:off x="3728864" y="4581128"/>
          <a:ext cx="2743200" cy="508000"/>
        </p:xfrm>
        <a:graphic>
          <a:graphicData uri="http://schemas.openxmlformats.org/presentationml/2006/ole">
            <mc:AlternateContent xmlns:mc="http://schemas.openxmlformats.org/markup-compatibility/2006">
              <mc:Choice xmlns:v="urn:schemas-microsoft-com:vml" Requires="v">
                <p:oleObj spid="_x0000_s38990" name="Equation" r:id="rId12" imgW="1434477" imgH="266584" progId="Equation.3">
                  <p:embed/>
                </p:oleObj>
              </mc:Choice>
              <mc:Fallback>
                <p:oleObj name="Equation" r:id="rId12" imgW="1434477" imgH="266584"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28864" y="4581128"/>
                        <a:ext cx="27432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9" name="Straight Connector 8"/>
          <p:cNvCxnSpPr/>
          <p:nvPr/>
        </p:nvCxnSpPr>
        <p:spPr>
          <a:xfrm>
            <a:off x="632520" y="3861048"/>
            <a:ext cx="8568952" cy="0"/>
          </a:xfrm>
          <a:prstGeom prst="line">
            <a:avLst/>
          </a:prstGeom>
        </p:spPr>
        <p:style>
          <a:lnRef idx="3">
            <a:schemeClr val="dk1"/>
          </a:lnRef>
          <a:fillRef idx="0">
            <a:schemeClr val="dk1"/>
          </a:fillRef>
          <a:effectRef idx="2">
            <a:schemeClr val="dk1"/>
          </a:effectRef>
          <a:fontRef idx="minor">
            <a:schemeClr val="tx1"/>
          </a:fontRef>
        </p:style>
      </p:cxnSp>
      <p:sp>
        <p:nvSpPr>
          <p:cNvPr id="10" name="Rectangle 9"/>
          <p:cNvSpPr/>
          <p:nvPr/>
        </p:nvSpPr>
        <p:spPr>
          <a:xfrm>
            <a:off x="632520" y="5120024"/>
            <a:ext cx="8856984" cy="1200329"/>
          </a:xfrm>
          <a:prstGeom prst="rect">
            <a:avLst/>
          </a:prstGeom>
        </p:spPr>
        <p:txBody>
          <a:bodyPr wrap="square">
            <a:spAutoFit/>
          </a:bodyPr>
          <a:lstStyle/>
          <a:p>
            <a:r>
              <a:rPr lang="ar-SA" dirty="0"/>
              <a:t>ويمكن حساب معامل الاختلاف النسبي، بتطبيق المعادلة التي سبق استخدامها </a:t>
            </a:r>
            <a:r>
              <a:rPr lang="ar-SA" dirty="0" smtClean="0"/>
              <a:t>، </a:t>
            </a:r>
            <a:r>
              <a:rPr lang="ar-SA" dirty="0"/>
              <a:t>وهو:</a:t>
            </a:r>
          </a:p>
          <a:p>
            <a:endParaRPr lang="ar-SA" dirty="0"/>
          </a:p>
          <a:p>
            <a:r>
              <a:rPr lang="ar-EG" dirty="0" smtClean="0"/>
              <a:t>                          </a:t>
            </a:r>
            <a:r>
              <a:rPr lang="ar-SA" dirty="0" smtClean="0"/>
              <a:t>تحديد </a:t>
            </a:r>
            <a:r>
              <a:rPr lang="ar-SA" dirty="0"/>
              <a:t>شكل التوزيع:</a:t>
            </a:r>
          </a:p>
          <a:p>
            <a:pPr algn="ctr"/>
            <a:r>
              <a:rPr lang="ar-SA" dirty="0"/>
              <a:t>	</a:t>
            </a:r>
            <a:r>
              <a:rPr lang="ar-SA" u="sng" dirty="0"/>
              <a:t>دائما توزيع بواسون موجب الالتواء</a:t>
            </a:r>
            <a:endParaRPr lang="en-US" dirty="0"/>
          </a:p>
        </p:txBody>
      </p:sp>
      <p:graphicFrame>
        <p:nvGraphicFramePr>
          <p:cNvPr id="11" name="Object 10"/>
          <p:cNvGraphicFramePr>
            <a:graphicFrameLocks noChangeAspect="1"/>
          </p:cNvGraphicFramePr>
          <p:nvPr>
            <p:extLst>
              <p:ext uri="{D42A27DB-BD31-4B8C-83A1-F6EECF244321}">
                <p14:modId xmlns:p14="http://schemas.microsoft.com/office/powerpoint/2010/main" val="3297341305"/>
              </p:ext>
            </p:extLst>
          </p:nvPr>
        </p:nvGraphicFramePr>
        <p:xfrm>
          <a:off x="920552" y="5328567"/>
          <a:ext cx="5059363" cy="620713"/>
        </p:xfrm>
        <a:graphic>
          <a:graphicData uri="http://schemas.openxmlformats.org/presentationml/2006/ole">
            <mc:AlternateContent xmlns:mc="http://schemas.openxmlformats.org/markup-compatibility/2006">
              <mc:Choice xmlns:v="urn:schemas-microsoft-com:vml" Requires="v">
                <p:oleObj spid="_x0000_s38991" name="Equation" r:id="rId14" imgW="2349500" imgH="469900" progId="Equation.3">
                  <p:embed/>
                </p:oleObj>
              </mc:Choice>
              <mc:Fallback>
                <p:oleObj name="Equation" r:id="rId14" imgW="2349500" imgH="4699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20552" y="5328567"/>
                        <a:ext cx="5059363"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63076989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ChangeArrowheads="1"/>
          </p:cNvSpPr>
          <p:nvPr/>
        </p:nvSpPr>
        <p:spPr bwMode="auto">
          <a:xfrm>
            <a:off x="914400" y="1904811"/>
            <a:ext cx="8420100" cy="2046666"/>
          </a:xfrm>
          <a:prstGeom prst="rect">
            <a:avLst/>
          </a:prstGeom>
          <a:noFill/>
          <a:ln w="9525" algn="ctr">
            <a:noFill/>
            <a:miter lim="800000"/>
            <a:headEnd/>
            <a:tailEnd/>
          </a:ln>
        </p:spPr>
        <p:txBody>
          <a:bodyPr rIns="98394" bIns="152352" anchor="ctr">
            <a:spAutoFit/>
          </a:bodyPr>
          <a:lstStyle/>
          <a:p>
            <a:pPr algn="r" rtl="1" eaLnBrk="0" hangingPunct="0"/>
            <a:r>
              <a:rPr lang="ar-SA" sz="2400" dirty="0" smtClean="0"/>
              <a:t>يتلقى </a:t>
            </a:r>
            <a:r>
              <a:rPr lang="ar-SA" sz="2400" dirty="0"/>
              <a:t>قسم شرطة </a:t>
            </a:r>
            <a:r>
              <a:rPr lang="ar-SA" sz="2400" dirty="0" err="1"/>
              <a:t>فى</a:t>
            </a:r>
            <a:r>
              <a:rPr lang="ar-SA" sz="2400" dirty="0"/>
              <a:t> المتوسط </a:t>
            </a:r>
            <a:r>
              <a:rPr lang="en-US" sz="2400" b="1" dirty="0"/>
              <a:t>5</a:t>
            </a:r>
            <a:r>
              <a:rPr lang="en-US" sz="2400" dirty="0"/>
              <a:t> </a:t>
            </a:r>
            <a:r>
              <a:rPr lang="ar-SA" sz="2400" dirty="0"/>
              <a:t> مكالمات في الساعة فيكون احتمال تلقى مكالمتين في ساعة مختارة عشوائياً هو :</a:t>
            </a:r>
          </a:p>
          <a:p>
            <a:pPr algn="r" rtl="1" eaLnBrk="0" hangingPunct="0"/>
            <a:endParaRPr lang="ar-SA" sz="2400" dirty="0"/>
          </a:p>
          <a:p>
            <a:pPr algn="r" rtl="1" eaLnBrk="0" hangingPunct="0"/>
            <a:endParaRPr lang="ar-SA" sz="2400" dirty="0"/>
          </a:p>
          <a:p>
            <a:pPr algn="r" rtl="1" eaLnBrk="0" hangingPunct="0"/>
            <a:endParaRPr lang="ar-SA" sz="2400" dirty="0"/>
          </a:p>
        </p:txBody>
      </p:sp>
      <p:sp>
        <p:nvSpPr>
          <p:cNvPr id="1638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89"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1639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1"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16392"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3"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6386" name="Object 1"/>
          <p:cNvGraphicFramePr>
            <a:graphicFrameLocks noChangeAspect="1"/>
          </p:cNvGraphicFramePr>
          <p:nvPr>
            <p:extLst>
              <p:ext uri="{D42A27DB-BD31-4B8C-83A1-F6EECF244321}">
                <p14:modId xmlns:p14="http://schemas.microsoft.com/office/powerpoint/2010/main" val="3248263860"/>
              </p:ext>
            </p:extLst>
          </p:nvPr>
        </p:nvGraphicFramePr>
        <p:xfrm>
          <a:off x="2743200" y="2852936"/>
          <a:ext cx="4200525" cy="2419350"/>
        </p:xfrm>
        <a:graphic>
          <a:graphicData uri="http://schemas.openxmlformats.org/presentationml/2006/ole">
            <mc:AlternateContent xmlns:mc="http://schemas.openxmlformats.org/markup-compatibility/2006">
              <mc:Choice xmlns:v="urn:schemas-microsoft-com:vml" Requires="v">
                <p:oleObj spid="_x0000_s39950" name="Equation" r:id="rId4" imgW="2095500" imgH="1371600" progId="Equation.3">
                  <p:embed/>
                </p:oleObj>
              </mc:Choice>
              <mc:Fallback>
                <p:oleObj name="Equation" r:id="rId4" imgW="2095500" imgH="1371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852936"/>
                        <a:ext cx="4200525" cy="2419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4" name="Rectangle 3"/>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12" name="Rectangle 11"/>
          <p:cNvSpPr/>
          <p:nvPr/>
        </p:nvSpPr>
        <p:spPr>
          <a:xfrm>
            <a:off x="7959626" y="476672"/>
            <a:ext cx="1335622" cy="769441"/>
          </a:xfrm>
          <a:prstGeom prst="rect">
            <a:avLst/>
          </a:prstGeom>
        </p:spPr>
        <p:txBody>
          <a:bodyPr wrap="none">
            <a:spAutoFit/>
          </a:bodyPr>
          <a:lstStyle/>
          <a:p>
            <a:pPr algn="just" eaLnBrk="0" hangingPunct="0"/>
            <a:r>
              <a:rPr lang="ar-SA" sz="4400" b="1" u="sng" dirty="0">
                <a:solidFill>
                  <a:srgbClr val="FF0000"/>
                </a:solidFill>
                <a:effectLst>
                  <a:outerShdw blurRad="38100" dist="38100" dir="2700000" algn="tl">
                    <a:srgbClr val="000000">
                      <a:alpha val="43137"/>
                    </a:srgbClr>
                  </a:outerShdw>
                </a:effectLst>
              </a:rPr>
              <a:t>مثال</a:t>
            </a:r>
            <a:r>
              <a:rPr lang="ar-SA" sz="4400" b="1" u="sng" dirty="0" smtClean="0">
                <a:solidFill>
                  <a:srgbClr val="FF0000"/>
                </a:solidFill>
                <a:effectLst>
                  <a:outerShdw blurRad="38100" dist="38100" dir="2700000" algn="tl">
                    <a:srgbClr val="000000">
                      <a:alpha val="43137"/>
                    </a:srgbClr>
                  </a:outerShdw>
                </a:effectLst>
              </a:rPr>
              <a:t>:</a:t>
            </a:r>
            <a:r>
              <a:rPr lang="ar-EG" sz="4400" b="1" u="sng" dirty="0" smtClean="0">
                <a:solidFill>
                  <a:srgbClr val="FF0000"/>
                </a:solidFill>
                <a:effectLst>
                  <a:outerShdw blurRad="38100" dist="38100" dir="2700000" algn="tl">
                    <a:srgbClr val="000000">
                      <a:alpha val="43137"/>
                    </a:srgbClr>
                  </a:outerShdw>
                </a:effectLst>
              </a:rPr>
              <a:t>-</a:t>
            </a:r>
            <a:endParaRPr lang="ar-SA" sz="4400" b="1" u="sng"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6115641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457200" y="1752213"/>
            <a:ext cx="8915400" cy="3893325"/>
          </a:xfrm>
          <a:prstGeom prst="rect">
            <a:avLst/>
          </a:prstGeom>
          <a:noFill/>
          <a:ln w="9525" algn="ctr">
            <a:noFill/>
            <a:miter lim="800000"/>
            <a:headEnd/>
            <a:tailEnd/>
          </a:ln>
        </p:spPr>
        <p:txBody>
          <a:bodyPr rIns="98394" bIns="152352" anchor="ctr">
            <a:spAutoFit/>
          </a:bodyPr>
          <a:lstStyle/>
          <a:p>
            <a:pPr algn="just" rtl="1"/>
            <a:r>
              <a:rPr lang="ar-EG" sz="2400" dirty="0" smtClean="0"/>
              <a:t>و هو </a:t>
            </a:r>
            <a:r>
              <a:rPr lang="ar-SA" sz="2400" dirty="0" smtClean="0"/>
              <a:t>الشكل </a:t>
            </a:r>
            <a:r>
              <a:rPr lang="ar-SA" sz="2400" dirty="0"/>
              <a:t>الذي تأخذه مجموعة البيانات، وشكل البيانات مهم جدا في تحليلها ووصفها وكخطوة تسبق قرار استخدام أي اسلوب </a:t>
            </a:r>
            <a:r>
              <a:rPr lang="ar-SA" sz="2400" dirty="0" smtClean="0"/>
              <a:t>احصائي</a:t>
            </a:r>
            <a:r>
              <a:rPr lang="ar-EG" sz="2400" dirty="0" smtClean="0"/>
              <a:t> </a:t>
            </a:r>
            <a:r>
              <a:rPr lang="ar-SA" sz="2400" dirty="0" smtClean="0"/>
              <a:t>.</a:t>
            </a:r>
            <a:endParaRPr lang="ar-EG" sz="2400" dirty="0" smtClean="0"/>
          </a:p>
          <a:p>
            <a:pPr algn="just" rtl="1"/>
            <a:r>
              <a:rPr lang="ar-SA" sz="2400" dirty="0" smtClean="0"/>
              <a:t>ويرتبط </a:t>
            </a:r>
            <a:r>
              <a:rPr lang="ar-SA" sz="2400" dirty="0"/>
              <a:t>التوزيع الاحصائي عادة بنوعين من البيانات المتصلة والمنفصلة، ويناسب النوع المنفصل </a:t>
            </a:r>
            <a:r>
              <a:rPr lang="ar-SA" sz="2400" dirty="0" smtClean="0"/>
              <a:t>المقاييس </a:t>
            </a:r>
            <a:r>
              <a:rPr lang="ar-SA" sz="2400" dirty="0"/>
              <a:t>الاسمية </a:t>
            </a:r>
            <a:r>
              <a:rPr lang="ar-SA" sz="2400" dirty="0" smtClean="0"/>
              <a:t>والرتبية</a:t>
            </a:r>
            <a:r>
              <a:rPr lang="ar-EG" sz="2400" dirty="0" smtClean="0"/>
              <a:t> </a:t>
            </a:r>
            <a:r>
              <a:rPr lang="ar-SA" sz="2400" dirty="0" smtClean="0"/>
              <a:t>، </a:t>
            </a:r>
            <a:r>
              <a:rPr lang="ar-SA" sz="2400" dirty="0"/>
              <a:t>وهناك بعض المقياس المنفصلة ثنائية أي انه </a:t>
            </a:r>
            <a:r>
              <a:rPr lang="ar-SA" sz="2400" dirty="0" smtClean="0"/>
              <a:t>لا يوجد </a:t>
            </a:r>
            <a:r>
              <a:rPr lang="ar-SA" sz="2400" dirty="0"/>
              <a:t>بها الا قيميتين، وهي لا تسمي توزيعات طبيعية وانما تسمى توزيعات </a:t>
            </a:r>
            <a:r>
              <a:rPr lang="ar-SA" sz="2400" dirty="0" smtClean="0"/>
              <a:t>ثنائية</a:t>
            </a:r>
            <a:r>
              <a:rPr lang="ar-EG" sz="2400" dirty="0" smtClean="0"/>
              <a:t> </a:t>
            </a:r>
            <a:r>
              <a:rPr lang="ar-SA" sz="2400" dirty="0" smtClean="0"/>
              <a:t>، </a:t>
            </a:r>
            <a:r>
              <a:rPr lang="ar-SA" sz="2400" dirty="0"/>
              <a:t>ومن أهم مقاييس التوزيعات المنفصلة مقياس ذو الحدين وذلك عائد لان الاجابة على المقياس الاسمي اما نعم أو لا ، ولذلك غالبا ما يرمز لها في الحاسب بصفر (غياب الصفة) [ذكور – لا] أو 1 (وجود الصفة) [اناث – نعم</a:t>
            </a:r>
            <a:r>
              <a:rPr lang="ar-SA" sz="2400" dirty="0" smtClean="0"/>
              <a:t>]</a:t>
            </a:r>
            <a:r>
              <a:rPr lang="ar-EG" sz="2400" dirty="0" smtClean="0"/>
              <a:t> </a:t>
            </a:r>
            <a:r>
              <a:rPr lang="ar-SA" sz="2400" dirty="0" smtClean="0"/>
              <a:t>.</a:t>
            </a:r>
            <a:endParaRPr lang="ar-EG" sz="2400" dirty="0" smtClean="0"/>
          </a:p>
          <a:p>
            <a:pPr algn="just" rtl="1"/>
            <a:r>
              <a:rPr lang="ar-SA" sz="2400" dirty="0" smtClean="0"/>
              <a:t>أما </a:t>
            </a:r>
            <a:r>
              <a:rPr lang="ar-SA" sz="2400" dirty="0"/>
              <a:t>التوزيعات الاحصائية المتصلة فهي ذات أهمية كبيرة في العلوم الإحصائية وذلك لأن اغلب الاختبارات الاحصائية تتعامل مع هذا النوع من البيانات.</a:t>
            </a:r>
          </a:p>
        </p:txBody>
      </p:sp>
      <p:sp>
        <p:nvSpPr>
          <p:cNvPr id="2" name="Rectangle 1"/>
          <p:cNvSpPr/>
          <p:nvPr/>
        </p:nvSpPr>
        <p:spPr>
          <a:xfrm>
            <a:off x="6354091" y="620688"/>
            <a:ext cx="2919389" cy="584775"/>
          </a:xfrm>
          <a:prstGeom prst="rect">
            <a:avLst/>
          </a:prstGeom>
        </p:spPr>
        <p:txBody>
          <a:bodyPr wrap="none">
            <a:spAutoFit/>
          </a:bodyPr>
          <a:lstStyle/>
          <a:p>
            <a:r>
              <a:rPr lang="ar-SA" sz="3200" b="1" u="sng" dirty="0">
                <a:solidFill>
                  <a:srgbClr val="FF0000"/>
                </a:solidFill>
                <a:effectLst>
                  <a:outerShdw blurRad="38100" dist="38100" dir="2700000" algn="tl">
                    <a:srgbClr val="000000">
                      <a:alpha val="43137"/>
                    </a:srgbClr>
                  </a:outerShdw>
                </a:effectLst>
              </a:rPr>
              <a:t>التوزيع الإحصائي </a:t>
            </a:r>
            <a:r>
              <a:rPr lang="ar-EG" sz="3200" b="1" u="sng" dirty="0" smtClean="0">
                <a:solidFill>
                  <a:srgbClr val="FF0000"/>
                </a:solidFill>
                <a:effectLst>
                  <a:outerShdw blurRad="38100" dist="38100" dir="2700000" algn="tl">
                    <a:srgbClr val="000000">
                      <a:alpha val="43137"/>
                    </a:srgbClr>
                  </a:outerShdw>
                </a:effectLst>
              </a:rPr>
              <a:t>:-</a:t>
            </a:r>
            <a:endParaRPr lang="en-US" sz="3200" u="sng"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457200" y="1628800"/>
            <a:ext cx="8915400" cy="2046666"/>
          </a:xfrm>
          <a:prstGeom prst="rect">
            <a:avLst/>
          </a:prstGeom>
          <a:noFill/>
          <a:ln w="9525" algn="ctr">
            <a:noFill/>
            <a:miter lim="800000"/>
            <a:headEnd/>
            <a:tailEnd/>
          </a:ln>
        </p:spPr>
        <p:txBody>
          <a:bodyPr rIns="98394" bIns="152352" anchor="ctr">
            <a:spAutoFit/>
          </a:bodyPr>
          <a:lstStyle/>
          <a:p>
            <a:pPr algn="r" rtl="1"/>
            <a:r>
              <a:rPr lang="ar-SA" sz="2400" dirty="0"/>
              <a:t>هناك بعض التوزيعات الاحتمالية المتصلة لها دوال كثافة احتمال محددة ومنها:</a:t>
            </a:r>
          </a:p>
          <a:p>
            <a:pPr lvl="1" algn="r" rtl="1">
              <a:buFont typeface="Arial" pitchFamily="34" charset="0"/>
              <a:buChar char="•"/>
            </a:pPr>
            <a:r>
              <a:rPr lang="ar-SA" sz="2400" dirty="0"/>
              <a:t>التوزيع الطبيعي</a:t>
            </a:r>
          </a:p>
          <a:p>
            <a:pPr lvl="1" algn="r" rtl="1">
              <a:buFont typeface="Arial" pitchFamily="34" charset="0"/>
              <a:buChar char="•"/>
            </a:pPr>
            <a:r>
              <a:rPr lang="ar-SA" sz="2400" dirty="0"/>
              <a:t>التوزيع الطبيعي (القياسي) المعياري</a:t>
            </a:r>
          </a:p>
          <a:p>
            <a:pPr lvl="1" algn="r" rtl="1">
              <a:buFont typeface="Arial" pitchFamily="34" charset="0"/>
              <a:buChar char="•"/>
            </a:pPr>
            <a:r>
              <a:rPr lang="ar-SA" sz="2400" dirty="0"/>
              <a:t>توزيع </a:t>
            </a:r>
            <a:r>
              <a:rPr lang="en-US" sz="2400" dirty="0"/>
              <a:t>t</a:t>
            </a:r>
            <a:endParaRPr lang="en-GB" sz="2400" dirty="0"/>
          </a:p>
          <a:p>
            <a:pPr lvl="1" algn="r" rtl="1"/>
            <a:r>
              <a:rPr lang="ar-SA" sz="2400" dirty="0" smtClean="0"/>
              <a:t>وسنقوم </a:t>
            </a:r>
            <a:r>
              <a:rPr lang="ar-SA" sz="2400" dirty="0"/>
              <a:t>في هذه المحاضرة بتناول هذه التوزيعات </a:t>
            </a:r>
            <a:r>
              <a:rPr lang="ar-SA" sz="2400" dirty="0" smtClean="0"/>
              <a:t>بشيء </a:t>
            </a:r>
            <a:r>
              <a:rPr lang="ar-SA" sz="2400" dirty="0"/>
              <a:t>من التوضيح والتفصيل:</a:t>
            </a:r>
          </a:p>
        </p:txBody>
      </p:sp>
      <p:sp>
        <p:nvSpPr>
          <p:cNvPr id="32771" name="Rectangle 4"/>
          <p:cNvSpPr>
            <a:spLocks noChangeArrowheads="1"/>
          </p:cNvSpPr>
          <p:nvPr/>
        </p:nvSpPr>
        <p:spPr bwMode="auto">
          <a:xfrm>
            <a:off x="2288704" y="534988"/>
            <a:ext cx="6969596" cy="584775"/>
          </a:xfrm>
          <a:prstGeom prst="rect">
            <a:avLst/>
          </a:prstGeom>
          <a:noFill/>
          <a:ln w="9525">
            <a:noFill/>
            <a:miter lim="800000"/>
            <a:headEnd/>
            <a:tailEnd/>
          </a:ln>
        </p:spPr>
        <p:txBody>
          <a:bodyPr wrap="square">
            <a:spAutoFit/>
          </a:bodyPr>
          <a:lstStyle/>
          <a:p>
            <a:pPr algn="just" rtl="1"/>
            <a:r>
              <a:rPr lang="ar-SA" sz="3200" b="1" u="sng" dirty="0">
                <a:solidFill>
                  <a:srgbClr val="FF0000"/>
                </a:solidFill>
              </a:rPr>
              <a:t>التوزيعات </a:t>
            </a:r>
            <a:r>
              <a:rPr lang="ar-SA" sz="3200" b="1" u="sng" dirty="0" smtClean="0">
                <a:solidFill>
                  <a:srgbClr val="FF0000"/>
                </a:solidFill>
              </a:rPr>
              <a:t>الاحتمالية </a:t>
            </a:r>
            <a:r>
              <a:rPr lang="ar-SA" sz="3200" b="1" u="sng" dirty="0">
                <a:solidFill>
                  <a:srgbClr val="FF0000"/>
                </a:solidFill>
              </a:rPr>
              <a:t>للمتغيرات المتصلة: </a:t>
            </a:r>
          </a:p>
        </p:txBody>
      </p:sp>
      <p:sp>
        <p:nvSpPr>
          <p:cNvPr id="4" name="Rectangle 1"/>
          <p:cNvSpPr>
            <a:spLocks noChangeArrowheads="1"/>
          </p:cNvSpPr>
          <p:nvPr/>
        </p:nvSpPr>
        <p:spPr bwMode="auto">
          <a:xfrm>
            <a:off x="806896" y="3717032"/>
            <a:ext cx="8610600" cy="1677987"/>
          </a:xfrm>
          <a:prstGeom prst="rect">
            <a:avLst/>
          </a:prstGeom>
          <a:noFill/>
          <a:ln w="9525" algn="ctr">
            <a:noFill/>
            <a:miter lim="800000"/>
            <a:headEnd/>
            <a:tailEnd/>
          </a:ln>
        </p:spPr>
        <p:txBody>
          <a:bodyPr rIns="98394" bIns="152352" anchor="ctr">
            <a:spAutoFit/>
          </a:bodyPr>
          <a:lstStyle/>
          <a:p>
            <a:pPr algn="just" rtl="1"/>
            <a:r>
              <a:rPr lang="ar-SA" sz="2400" dirty="0"/>
              <a:t>وكما أوضحنا أن </a:t>
            </a:r>
            <a:r>
              <a:rPr lang="ar-SA" sz="2400" b="1" dirty="0"/>
              <a:t>المتغير العشوائي المتصل </a:t>
            </a:r>
            <a:r>
              <a:rPr lang="en-US" sz="2400" b="1" dirty="0"/>
              <a:t>x </a:t>
            </a:r>
            <a:r>
              <a:rPr lang="ar-SA" sz="2400" dirty="0"/>
              <a:t> هو ذلك المتغير الذي يمكن أن يأخذ عدداً لا نهائياً من القيم المعلومة، واحتمال أن تقـع </a:t>
            </a:r>
            <a:r>
              <a:rPr lang="en-US" sz="2400" b="1" dirty="0"/>
              <a:t>x</a:t>
            </a:r>
            <a:r>
              <a:rPr lang="ar-SA" sz="2400" dirty="0"/>
              <a:t> داخل </a:t>
            </a:r>
            <a:r>
              <a:rPr lang="ar-SA" sz="2400" dirty="0" smtClean="0"/>
              <a:t>أي </a:t>
            </a:r>
            <a:r>
              <a:rPr lang="ar-SA" sz="2400" dirty="0"/>
              <a:t>فترة يمثـلها مساحة التوزيع الاحتمالي (ويسمى أيضاً دالة الكثافة)  داخل هذه الفترة، والمساحة الكلية تحت المنحنى (الاحتمال) تساوى </a:t>
            </a:r>
            <a:r>
              <a:rPr lang="en-US" sz="2400" b="1" dirty="0"/>
              <a:t>1 </a:t>
            </a:r>
            <a:endParaRPr lang="ar-SA" sz="2400" b="1"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512763" y="3184525"/>
            <a:ext cx="8897937" cy="876300"/>
          </a:xfrm>
          <a:prstGeom prst="rect">
            <a:avLst/>
          </a:prstGeom>
          <a:noFill/>
          <a:ln w="9525" algn="ctr">
            <a:noFill/>
            <a:miter lim="800000"/>
            <a:headEnd/>
            <a:tailEnd/>
          </a:ln>
        </p:spPr>
        <p:txBody>
          <a:bodyPr rIns="98394" bIns="152352" anchor="ctr">
            <a:spAutoFit/>
          </a:bodyPr>
          <a:lstStyle/>
          <a:p>
            <a:pPr algn="ctr" rtl="1"/>
            <a:r>
              <a:rPr lang="ar-SA" sz="4400" b="1">
                <a:solidFill>
                  <a:srgbClr val="FF0000"/>
                </a:solidFill>
              </a:rPr>
              <a:t>التوزيع الطبيعي</a:t>
            </a:r>
            <a:endParaRPr lang="en-US" sz="440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ChangeArrowheads="1"/>
          </p:cNvSpPr>
          <p:nvPr/>
        </p:nvSpPr>
        <p:spPr bwMode="auto">
          <a:xfrm>
            <a:off x="512763" y="1860550"/>
            <a:ext cx="8897937" cy="2786063"/>
          </a:xfrm>
          <a:prstGeom prst="rect">
            <a:avLst/>
          </a:prstGeom>
          <a:noFill/>
          <a:ln w="9525" algn="ctr">
            <a:noFill/>
            <a:miter lim="800000"/>
            <a:headEnd/>
            <a:tailEnd/>
          </a:ln>
        </p:spPr>
        <p:txBody>
          <a:bodyPr rIns="98394" bIns="152352" anchor="ctr">
            <a:spAutoFit/>
          </a:bodyPr>
          <a:lstStyle/>
          <a:p>
            <a:pPr algn="just" rtl="1"/>
            <a:r>
              <a:rPr lang="ar-SA" sz="2400" dirty="0"/>
              <a:t>هو أفضل وأكثر التوزيعات الاحتمالية المتصلة استخداماً في النواحي التطبيقية، ومنها الاستدلال الإحصائي شاملا التقدير، واختبارات الفروض، كما أن معظم التوزيعات يمكن تقريبها إلى هذا </a:t>
            </a:r>
            <a:r>
              <a:rPr lang="ar-SA" sz="2400" dirty="0" smtClean="0"/>
              <a:t>التوزيع</a:t>
            </a:r>
            <a:r>
              <a:rPr lang="ar-EG" sz="2400" dirty="0" smtClean="0"/>
              <a:t> </a:t>
            </a:r>
            <a:r>
              <a:rPr lang="ar-SA" sz="2400" dirty="0" smtClean="0"/>
              <a:t>.</a:t>
            </a:r>
            <a:endParaRPr lang="ar-SA" sz="2400" dirty="0"/>
          </a:p>
          <a:p>
            <a:pPr algn="just" rtl="1"/>
            <a:endParaRPr lang="ar-SA" sz="2400" b="1" u="sng" dirty="0">
              <a:solidFill>
                <a:srgbClr val="FF0000"/>
              </a:solidFill>
            </a:endParaRPr>
          </a:p>
          <a:p>
            <a:pPr algn="just" rtl="1"/>
            <a:r>
              <a:rPr lang="ar-SA" sz="2400" b="1" dirty="0">
                <a:solidFill>
                  <a:srgbClr val="FF0000"/>
                </a:solidFill>
              </a:rPr>
              <a:t>والتوزيع الطبيعي </a:t>
            </a:r>
            <a:r>
              <a:rPr lang="ar-SA" sz="2400" dirty="0"/>
              <a:t>هو توزيع احتمالي متصل، وهو جرسي الشكل ومتماثل حول الوسط الحسابي، ويمتد إلى مالا نهاية </a:t>
            </a:r>
            <a:r>
              <a:rPr lang="ar-SA" sz="2400" dirty="0" smtClean="0"/>
              <a:t>في </a:t>
            </a:r>
            <a:r>
              <a:rPr lang="ar-SA" sz="2400" dirty="0"/>
              <a:t>الاتجاهين، ولكن معظم المساحة (الاحتمال) تتركز حول الوسط </a:t>
            </a:r>
            <a:r>
              <a:rPr lang="ar-SA" sz="2400" dirty="0" smtClean="0"/>
              <a:t>الحسابي</a:t>
            </a:r>
            <a:r>
              <a:rPr lang="ar-EG" sz="2400" dirty="0" smtClean="0"/>
              <a:t> .</a:t>
            </a:r>
            <a:r>
              <a:rPr lang="ar-SA" sz="2400" dirty="0" smtClean="0"/>
              <a:t> </a:t>
            </a:r>
            <a:endParaRPr lang="en-US" sz="2400" dirty="0"/>
          </a:p>
        </p:txBody>
      </p:sp>
      <p:sp>
        <p:nvSpPr>
          <p:cNvPr id="35843" name="Rectangle 1"/>
          <p:cNvSpPr>
            <a:spLocks noChangeArrowheads="1"/>
          </p:cNvSpPr>
          <p:nvPr/>
        </p:nvSpPr>
        <p:spPr bwMode="auto">
          <a:xfrm>
            <a:off x="7161213" y="669925"/>
            <a:ext cx="2106612" cy="460375"/>
          </a:xfrm>
          <a:prstGeom prst="rect">
            <a:avLst/>
          </a:prstGeom>
          <a:noFill/>
          <a:ln w="9525">
            <a:noFill/>
            <a:miter lim="800000"/>
            <a:headEnd/>
            <a:tailEnd/>
          </a:ln>
        </p:spPr>
        <p:txBody>
          <a:bodyPr wrap="none">
            <a:spAutoFit/>
          </a:bodyPr>
          <a:lstStyle/>
          <a:p>
            <a:pPr algn="just" rtl="1"/>
            <a:r>
              <a:rPr lang="ar-SA" sz="2400" b="1" u="sng">
                <a:solidFill>
                  <a:srgbClr val="FF0000"/>
                </a:solidFill>
              </a:rPr>
              <a:t>أ- التوزيع الطبيعي:</a:t>
            </a:r>
            <a:endParaRPr lang="en-US" sz="2400" b="1" u="sng">
              <a:solidFill>
                <a:srgbClr val="FF0000"/>
              </a:solidFill>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ChangeArrowheads="1"/>
          </p:cNvSpPr>
          <p:nvPr/>
        </p:nvSpPr>
        <p:spPr bwMode="auto">
          <a:xfrm>
            <a:off x="228600" y="1828800"/>
            <a:ext cx="9296400" cy="3524250"/>
          </a:xfrm>
          <a:prstGeom prst="rect">
            <a:avLst/>
          </a:prstGeom>
          <a:noFill/>
          <a:ln w="9525" algn="ctr">
            <a:noFill/>
            <a:miter lim="800000"/>
            <a:headEnd/>
            <a:tailEnd/>
          </a:ln>
        </p:spPr>
        <p:txBody>
          <a:bodyPr rIns="98394" bIns="152352" anchor="ctr">
            <a:spAutoFit/>
          </a:bodyPr>
          <a:lstStyle/>
          <a:p>
            <a:pPr algn="r" rtl="1"/>
            <a:r>
              <a:rPr lang="ar-SA" sz="2400" dirty="0"/>
              <a:t>يعتبر التوزيع الطبيعي من أهم أنواع التوزيعات الاحصائية المتصلة </a:t>
            </a:r>
            <a:r>
              <a:rPr lang="ar-SA" sz="2400" b="1" dirty="0">
                <a:solidFill>
                  <a:srgbClr val="FF0000"/>
                </a:solidFill>
              </a:rPr>
              <a:t>ومن خصائصه</a:t>
            </a:r>
            <a:r>
              <a:rPr lang="ar-SA" sz="2400" dirty="0">
                <a:solidFill>
                  <a:srgbClr val="FF0000"/>
                </a:solidFill>
              </a:rPr>
              <a:t> </a:t>
            </a:r>
            <a:r>
              <a:rPr lang="ar-SA" sz="2400" dirty="0"/>
              <a:t>انه: </a:t>
            </a:r>
          </a:p>
          <a:p>
            <a:pPr marL="1371600" lvl="2" indent="-457200" algn="r" rtl="1">
              <a:buFont typeface="Arial" pitchFamily="34" charset="0"/>
              <a:buChar char="•"/>
            </a:pPr>
            <a:r>
              <a:rPr lang="ar-SA" sz="2400" dirty="0"/>
              <a:t>توزيع جرسي أي يشبه الجرس.</a:t>
            </a:r>
          </a:p>
          <a:p>
            <a:pPr marL="1371600" lvl="2" indent="-457200" algn="r" rtl="1">
              <a:buFont typeface="Arial" pitchFamily="34" charset="0"/>
              <a:buChar char="•"/>
            </a:pPr>
            <a:r>
              <a:rPr lang="ar-SA" sz="2400" dirty="0"/>
              <a:t>توزيع متصل</a:t>
            </a:r>
          </a:p>
          <a:p>
            <a:pPr marL="1371600" lvl="2" indent="-457200" algn="r" rtl="1">
              <a:buFont typeface="Arial" pitchFamily="34" charset="0"/>
              <a:buChar char="•"/>
            </a:pPr>
            <a:r>
              <a:rPr lang="ar-SA" sz="2400" dirty="0"/>
              <a:t>توزيع متماثل حول الوسط </a:t>
            </a:r>
          </a:p>
          <a:p>
            <a:pPr marL="1371600" lvl="2" indent="-457200" algn="r" rtl="1">
              <a:buFont typeface="Arial" pitchFamily="34" charset="0"/>
              <a:buChar char="•"/>
            </a:pPr>
            <a:r>
              <a:rPr lang="ar-SA" sz="2400" dirty="0"/>
              <a:t>الالتواء ( الاطراف ) والتفلطح ( القمة ) يساوي صفر. </a:t>
            </a:r>
          </a:p>
          <a:p>
            <a:pPr marL="1371600" lvl="2" indent="-457200" algn="r" rtl="1">
              <a:buFont typeface="Arial" pitchFamily="34" charset="0"/>
              <a:buChar char="•"/>
            </a:pPr>
            <a:r>
              <a:rPr lang="ar-SA" sz="2400" dirty="0"/>
              <a:t>يحوي منوال ووسط ووسيط واحد وذات قيم متساوية بمعنى أن الجزء الذي على يمين الوسط مطابق للجزء الايسر </a:t>
            </a:r>
          </a:p>
          <a:p>
            <a:pPr marL="1371600" lvl="2" indent="-457200" algn="r" rtl="1">
              <a:buFont typeface="Arial" pitchFamily="34" charset="0"/>
              <a:buChar char="•"/>
            </a:pPr>
            <a:r>
              <a:rPr lang="ar-SA" sz="2400" dirty="0"/>
              <a:t>الذيلين الايمن والايسر يقتربان من الخط الافقي ولكن لا تلامسه</a:t>
            </a:r>
          </a:p>
          <a:p>
            <a:pPr marL="1371600" lvl="2" indent="-457200" algn="r" rtl="1">
              <a:buFont typeface="Arial" pitchFamily="34" charset="0"/>
              <a:buChar char="•"/>
            </a:pPr>
            <a:r>
              <a:rPr lang="ar-SA" sz="2400" dirty="0"/>
              <a:t>المساحة الكلية تحت المنحنى تساوي واحد صحيح </a:t>
            </a:r>
          </a:p>
        </p:txBody>
      </p:sp>
      <p:sp>
        <p:nvSpPr>
          <p:cNvPr id="36867" name="Rectangle 1"/>
          <p:cNvSpPr>
            <a:spLocks noChangeArrowheads="1"/>
          </p:cNvSpPr>
          <p:nvPr/>
        </p:nvSpPr>
        <p:spPr bwMode="auto">
          <a:xfrm>
            <a:off x="6103092" y="609600"/>
            <a:ext cx="3260829" cy="523220"/>
          </a:xfrm>
          <a:prstGeom prst="rect">
            <a:avLst/>
          </a:prstGeom>
          <a:noFill/>
          <a:ln w="9525">
            <a:noFill/>
            <a:miter lim="800000"/>
            <a:headEnd/>
            <a:tailEnd/>
          </a:ln>
        </p:spPr>
        <p:txBody>
          <a:bodyPr wrap="none">
            <a:spAutoFit/>
          </a:bodyPr>
          <a:lstStyle/>
          <a:p>
            <a:pPr algn="just" rtl="1"/>
            <a:r>
              <a:rPr lang="ar-SA" sz="2800" b="1" u="sng" dirty="0">
                <a:solidFill>
                  <a:srgbClr val="FF0000"/>
                </a:solidFill>
              </a:rPr>
              <a:t>خصائص التوزيع الطبيعي:</a:t>
            </a:r>
            <a:endParaRPr lang="en-US" sz="2800" b="1" u="sng" dirty="0">
              <a:solidFill>
                <a:srgbClr val="FF0000"/>
              </a:solidFill>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Rectangle 1"/>
          <p:cNvSpPr>
            <a:spLocks noChangeArrowheads="1"/>
          </p:cNvSpPr>
          <p:nvPr/>
        </p:nvSpPr>
        <p:spPr bwMode="auto">
          <a:xfrm>
            <a:off x="560388" y="1556792"/>
            <a:ext cx="8912225" cy="2354442"/>
          </a:xfrm>
          <a:prstGeom prst="rect">
            <a:avLst/>
          </a:prstGeom>
          <a:noFill/>
          <a:ln w="9525" algn="ctr">
            <a:noFill/>
            <a:miter lim="800000"/>
            <a:headEnd/>
            <a:tailEnd/>
          </a:ln>
        </p:spPr>
        <p:txBody>
          <a:bodyPr rIns="98394" bIns="152352" anchor="ctr">
            <a:spAutoFit/>
          </a:bodyPr>
          <a:lstStyle/>
          <a:p>
            <a:pPr algn="r" rtl="1">
              <a:buFont typeface="Arial" pitchFamily="34" charset="0"/>
              <a:buChar char="•"/>
            </a:pPr>
            <a:r>
              <a:rPr lang="ar-SA" sz="2000" dirty="0"/>
              <a:t>منحنى دالة الاحتمال للتوزيع الطبيعي له خاصية شكل الجرس. ويتحدد شكل الجرس تماماً لأي توزيع طبيعي خاصة إذا علمنا الوسط الحسابي       والانحراف المعياري       لهذا التوزيع. </a:t>
            </a:r>
            <a:endParaRPr lang="en-US" sz="2000" dirty="0"/>
          </a:p>
          <a:p>
            <a:pPr algn="r" rtl="1">
              <a:buFont typeface="Arial" pitchFamily="34" charset="0"/>
              <a:buChar char="•"/>
            </a:pPr>
            <a:r>
              <a:rPr lang="ar-SA" sz="2000" dirty="0"/>
              <a:t>تدل قيمة       على مكان مركز الجرس، كما تدل       على كيفية الانتشار. </a:t>
            </a:r>
            <a:endParaRPr lang="en-US" sz="2000" dirty="0"/>
          </a:p>
          <a:p>
            <a:pPr algn="r" rtl="1">
              <a:buFont typeface="Arial" pitchFamily="34" charset="0"/>
              <a:buChar char="•"/>
            </a:pPr>
            <a:r>
              <a:rPr lang="ar-SA" sz="2000" dirty="0"/>
              <a:t>القيمـــــة الصغـــيرة لــ         تعني أن لدينا جرس طويل مدبب، والقيمة الكبيرة لــ      تعني أن الجرس قصير ومفرطح. </a:t>
            </a:r>
          </a:p>
          <a:p>
            <a:pPr algn="r" rtl="1"/>
            <a:r>
              <a:rPr lang="ar-SA" sz="2000" b="1" dirty="0" smtClean="0">
                <a:solidFill>
                  <a:srgbClr val="FF0000"/>
                </a:solidFill>
              </a:rPr>
              <a:t>والشكل </a:t>
            </a:r>
            <a:r>
              <a:rPr lang="ar-SA" sz="2000" b="1" dirty="0">
                <a:solidFill>
                  <a:srgbClr val="FF0000"/>
                </a:solidFill>
              </a:rPr>
              <a:t>التالي يوضح ذلك:</a:t>
            </a:r>
          </a:p>
          <a:p>
            <a:pPr algn="r" rtl="1">
              <a:buFont typeface="Arial" pitchFamily="34" charset="0"/>
              <a:buChar char="•"/>
            </a:pPr>
            <a:endParaRPr lang="ar-SA" sz="2000" dirty="0"/>
          </a:p>
        </p:txBody>
      </p:sp>
      <p:graphicFrame>
        <p:nvGraphicFramePr>
          <p:cNvPr id="1026" name="Object 18"/>
          <p:cNvGraphicFramePr>
            <a:graphicFrameLocks noChangeAspect="1"/>
          </p:cNvGraphicFramePr>
          <p:nvPr>
            <p:extLst>
              <p:ext uri="{D42A27DB-BD31-4B8C-83A1-F6EECF244321}">
                <p14:modId xmlns:p14="http://schemas.microsoft.com/office/powerpoint/2010/main" val="73545676"/>
              </p:ext>
            </p:extLst>
          </p:nvPr>
        </p:nvGraphicFramePr>
        <p:xfrm>
          <a:off x="6463258" y="1978422"/>
          <a:ext cx="361950" cy="311150"/>
        </p:xfrm>
        <a:graphic>
          <a:graphicData uri="http://schemas.openxmlformats.org/presentationml/2006/ole">
            <mc:AlternateContent xmlns:mc="http://schemas.openxmlformats.org/markup-compatibility/2006">
              <mc:Choice xmlns:v="urn:schemas-microsoft-com:vml" Requires="v">
                <p:oleObj spid="_x0000_s17542" name="Equation" r:id="rId4" imgW="152268" imgH="164957" progId="Equation.3">
                  <p:embed/>
                </p:oleObj>
              </mc:Choice>
              <mc:Fallback>
                <p:oleObj name="Equation" r:id="rId4" imgW="152268" imgH="164957" progId="Equation.3">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3258" y="1978422"/>
                        <a:ext cx="361950" cy="31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19"/>
          <p:cNvGraphicFramePr>
            <a:graphicFrameLocks noChangeAspect="1"/>
          </p:cNvGraphicFramePr>
          <p:nvPr>
            <p:extLst>
              <p:ext uri="{D42A27DB-BD31-4B8C-83A1-F6EECF244321}">
                <p14:modId xmlns:p14="http://schemas.microsoft.com/office/powerpoint/2010/main" val="3563527720"/>
              </p:ext>
            </p:extLst>
          </p:nvPr>
        </p:nvGraphicFramePr>
        <p:xfrm>
          <a:off x="4356546" y="1968004"/>
          <a:ext cx="452438" cy="298450"/>
        </p:xfrm>
        <a:graphic>
          <a:graphicData uri="http://schemas.openxmlformats.org/presentationml/2006/ole">
            <mc:AlternateContent xmlns:mc="http://schemas.openxmlformats.org/markup-compatibility/2006">
              <mc:Choice xmlns:v="urn:schemas-microsoft-com:vml" Requires="v">
                <p:oleObj spid="_x0000_s17543" name="Equation" r:id="rId6" imgW="152334" imgH="139639" progId="Equation.3">
                  <p:embed/>
                </p:oleObj>
              </mc:Choice>
              <mc:Fallback>
                <p:oleObj name="Equation" r:id="rId6" imgW="152334" imgH="139639" progId="Equation.3">
                  <p:embed/>
                  <p:pic>
                    <p:nvPicPr>
                      <p:cNvPr id="0"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6546" y="1968004"/>
                        <a:ext cx="452438"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20"/>
          <p:cNvGraphicFramePr>
            <a:graphicFrameLocks noChangeAspect="1"/>
          </p:cNvGraphicFramePr>
          <p:nvPr>
            <p:extLst>
              <p:ext uri="{D42A27DB-BD31-4B8C-83A1-F6EECF244321}">
                <p14:modId xmlns:p14="http://schemas.microsoft.com/office/powerpoint/2010/main" val="2473032559"/>
              </p:ext>
            </p:extLst>
          </p:nvPr>
        </p:nvGraphicFramePr>
        <p:xfrm>
          <a:off x="8335466" y="2243336"/>
          <a:ext cx="361950" cy="311150"/>
        </p:xfrm>
        <a:graphic>
          <a:graphicData uri="http://schemas.openxmlformats.org/presentationml/2006/ole">
            <mc:AlternateContent xmlns:mc="http://schemas.openxmlformats.org/markup-compatibility/2006">
              <mc:Choice xmlns:v="urn:schemas-microsoft-com:vml" Requires="v">
                <p:oleObj spid="_x0000_s17544" name="Equation" r:id="rId8" imgW="152268" imgH="164957" progId="Equation.3">
                  <p:embed/>
                </p:oleObj>
              </mc:Choice>
              <mc:Fallback>
                <p:oleObj name="Equation" r:id="rId8" imgW="152268" imgH="164957" progId="Equation.3">
                  <p:embed/>
                  <p:pic>
                    <p:nvPicPr>
                      <p:cNvPr id="0" name="Object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35466" y="2243336"/>
                        <a:ext cx="361950" cy="31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9" name="Object 21"/>
          <p:cNvGraphicFramePr>
            <a:graphicFrameLocks noChangeAspect="1"/>
          </p:cNvGraphicFramePr>
          <p:nvPr>
            <p:extLst>
              <p:ext uri="{D42A27DB-BD31-4B8C-83A1-F6EECF244321}">
                <p14:modId xmlns:p14="http://schemas.microsoft.com/office/powerpoint/2010/main" val="2195994249"/>
              </p:ext>
            </p:extLst>
          </p:nvPr>
        </p:nvGraphicFramePr>
        <p:xfrm>
          <a:off x="5076626" y="2256036"/>
          <a:ext cx="452438" cy="298450"/>
        </p:xfrm>
        <a:graphic>
          <a:graphicData uri="http://schemas.openxmlformats.org/presentationml/2006/ole">
            <mc:AlternateContent xmlns:mc="http://schemas.openxmlformats.org/markup-compatibility/2006">
              <mc:Choice xmlns:v="urn:schemas-microsoft-com:vml" Requires="v">
                <p:oleObj spid="_x0000_s17545" name="Equation" r:id="rId10" imgW="152334" imgH="139639" progId="Equation.3">
                  <p:embed/>
                </p:oleObj>
              </mc:Choice>
              <mc:Fallback>
                <p:oleObj name="Equation" r:id="rId10" imgW="152334" imgH="139639" progId="Equation.3">
                  <p:embed/>
                  <p:pic>
                    <p:nvPicPr>
                      <p:cNvPr id="0"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76626" y="2256036"/>
                        <a:ext cx="452438"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0" name="Object 22"/>
          <p:cNvGraphicFramePr>
            <a:graphicFrameLocks noChangeAspect="1"/>
          </p:cNvGraphicFramePr>
          <p:nvPr>
            <p:extLst>
              <p:ext uri="{D42A27DB-BD31-4B8C-83A1-F6EECF244321}">
                <p14:modId xmlns:p14="http://schemas.microsoft.com/office/powerpoint/2010/main" val="3894172975"/>
              </p:ext>
            </p:extLst>
          </p:nvPr>
        </p:nvGraphicFramePr>
        <p:xfrm>
          <a:off x="2412330" y="2554486"/>
          <a:ext cx="452438" cy="298450"/>
        </p:xfrm>
        <a:graphic>
          <a:graphicData uri="http://schemas.openxmlformats.org/presentationml/2006/ole">
            <mc:AlternateContent xmlns:mc="http://schemas.openxmlformats.org/markup-compatibility/2006">
              <mc:Choice xmlns:v="urn:schemas-microsoft-com:vml" Requires="v">
                <p:oleObj spid="_x0000_s17546" name="Equation" r:id="rId12" imgW="152334" imgH="139639" progId="Equation.3">
                  <p:embed/>
                </p:oleObj>
              </mc:Choice>
              <mc:Fallback>
                <p:oleObj name="Equation" r:id="rId12" imgW="152334" imgH="139639" progId="Equation.3">
                  <p:embed/>
                  <p:pic>
                    <p:nvPicPr>
                      <p:cNvPr id="0"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12330" y="2554486"/>
                        <a:ext cx="452438"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1" name="Object 23"/>
          <p:cNvGraphicFramePr>
            <a:graphicFrameLocks noChangeAspect="1"/>
          </p:cNvGraphicFramePr>
          <p:nvPr>
            <p:extLst>
              <p:ext uri="{D42A27DB-BD31-4B8C-83A1-F6EECF244321}">
                <p14:modId xmlns:p14="http://schemas.microsoft.com/office/powerpoint/2010/main" val="846911214"/>
              </p:ext>
            </p:extLst>
          </p:nvPr>
        </p:nvGraphicFramePr>
        <p:xfrm>
          <a:off x="7020843" y="2554486"/>
          <a:ext cx="452437" cy="298450"/>
        </p:xfrm>
        <a:graphic>
          <a:graphicData uri="http://schemas.openxmlformats.org/presentationml/2006/ole">
            <mc:AlternateContent xmlns:mc="http://schemas.openxmlformats.org/markup-compatibility/2006">
              <mc:Choice xmlns:v="urn:schemas-microsoft-com:vml" Requires="v">
                <p:oleObj spid="_x0000_s17547" name="Equation" r:id="rId13" imgW="152334" imgH="139639" progId="Equation.3">
                  <p:embed/>
                </p:oleObj>
              </mc:Choice>
              <mc:Fallback>
                <p:oleObj name="Equation" r:id="rId13" imgW="152334" imgH="139639" progId="Equation.3">
                  <p:embed/>
                  <p:pic>
                    <p:nvPicPr>
                      <p:cNvPr id="0"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20843" y="2554486"/>
                        <a:ext cx="452437"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1"/>
          <p:cNvSpPr>
            <a:spLocks noChangeArrowheads="1"/>
          </p:cNvSpPr>
          <p:nvPr/>
        </p:nvSpPr>
        <p:spPr bwMode="auto">
          <a:xfrm>
            <a:off x="5529064" y="609600"/>
            <a:ext cx="3809056" cy="523220"/>
          </a:xfrm>
          <a:prstGeom prst="rect">
            <a:avLst/>
          </a:prstGeom>
          <a:noFill/>
          <a:ln w="9525">
            <a:noFill/>
            <a:miter lim="800000"/>
            <a:headEnd/>
            <a:tailEnd/>
          </a:ln>
        </p:spPr>
        <p:txBody>
          <a:bodyPr wrap="none">
            <a:spAutoFit/>
          </a:bodyPr>
          <a:lstStyle/>
          <a:p>
            <a:pPr algn="just" rtl="1"/>
            <a:r>
              <a:rPr lang="ar-EG" sz="2800" b="1" u="sng" dirty="0" smtClean="0">
                <a:solidFill>
                  <a:srgbClr val="FF0000"/>
                </a:solidFill>
              </a:rPr>
              <a:t>تابع </a:t>
            </a:r>
            <a:r>
              <a:rPr lang="ar-SA" sz="2800" b="1" u="sng" dirty="0" smtClean="0">
                <a:solidFill>
                  <a:srgbClr val="FF0000"/>
                </a:solidFill>
              </a:rPr>
              <a:t>خصائص </a:t>
            </a:r>
            <a:r>
              <a:rPr lang="ar-SA" sz="2800" b="1" u="sng" dirty="0">
                <a:solidFill>
                  <a:srgbClr val="FF0000"/>
                </a:solidFill>
              </a:rPr>
              <a:t>التوزيع الطبيعي:</a:t>
            </a:r>
            <a:endParaRPr lang="en-US" sz="2800" b="1" u="sng" dirty="0">
              <a:solidFill>
                <a:srgbClr val="FF0000"/>
              </a:solidFill>
            </a:endParaRPr>
          </a:p>
        </p:txBody>
      </p:sp>
      <p:pic>
        <p:nvPicPr>
          <p:cNvPr id="10" name="Picture 4"/>
          <p:cNvPicPr>
            <a:picLocks noChangeAspect="1" noChangeArrowheads="1"/>
          </p:cNvPicPr>
          <p:nvPr/>
        </p:nvPicPr>
        <p:blipFill>
          <a:blip r:embed="rId14"/>
          <a:srcRect/>
          <a:stretch>
            <a:fillRect/>
          </a:stretch>
        </p:blipFill>
        <p:spPr bwMode="auto">
          <a:xfrm>
            <a:off x="992560" y="2924944"/>
            <a:ext cx="6120680" cy="3312368"/>
          </a:xfrm>
          <a:prstGeom prst="rect">
            <a:avLst/>
          </a:prstGeom>
          <a:noFill/>
          <a:ln w="9525">
            <a:noFill/>
            <a:miter lim="800000"/>
            <a:headEnd/>
            <a:tailEnd/>
          </a:ln>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ChangeArrowheads="1"/>
          </p:cNvSpPr>
          <p:nvPr/>
        </p:nvSpPr>
        <p:spPr bwMode="auto">
          <a:xfrm>
            <a:off x="381000" y="3221038"/>
            <a:ext cx="8915400" cy="569912"/>
          </a:xfrm>
          <a:prstGeom prst="rect">
            <a:avLst/>
          </a:prstGeom>
          <a:noFill/>
          <a:ln w="9525" algn="ctr">
            <a:noFill/>
            <a:miter lim="800000"/>
            <a:headEnd/>
            <a:tailEnd/>
          </a:ln>
        </p:spPr>
        <p:txBody>
          <a:bodyPr rIns="98394" bIns="152352" anchor="ctr">
            <a:spAutoFit/>
          </a:bodyPr>
          <a:lstStyle/>
          <a:p>
            <a:pPr marL="1371600" lvl="2" indent="-457200" algn="just" rtl="1"/>
            <a:r>
              <a:rPr lang="ar-SA" sz="2400" dirty="0"/>
              <a:t>      </a:t>
            </a:r>
            <a:endParaRPr lang="en-US" sz="2400" dirty="0"/>
          </a:p>
        </p:txBody>
      </p:sp>
      <p:sp>
        <p:nvSpPr>
          <p:cNvPr id="38915" name="Rectangle 1"/>
          <p:cNvSpPr>
            <a:spLocks noChangeArrowheads="1"/>
          </p:cNvSpPr>
          <p:nvPr/>
        </p:nvSpPr>
        <p:spPr bwMode="auto">
          <a:xfrm>
            <a:off x="521146" y="1484784"/>
            <a:ext cx="8896350" cy="1677988"/>
          </a:xfrm>
          <a:prstGeom prst="rect">
            <a:avLst/>
          </a:prstGeom>
          <a:noFill/>
          <a:ln w="9525" algn="ctr">
            <a:noFill/>
            <a:miter lim="800000"/>
            <a:headEnd/>
            <a:tailEnd/>
          </a:ln>
        </p:spPr>
        <p:txBody>
          <a:bodyPr rIns="98394" bIns="152352" anchor="ctr">
            <a:spAutoFit/>
          </a:bodyPr>
          <a:lstStyle/>
          <a:p>
            <a:pPr algn="just" rtl="1"/>
            <a:r>
              <a:rPr lang="ar-SA" sz="2400" dirty="0"/>
              <a:t>والتوزيع الطبيعي وتطبيقاته الاحصائية ليس موضوعا جديدا بل عرف منذ القرن السابع عشر الميلادي ومن ابرز الدراسات المعروفة تلك الدراسة البريطانية التي اخذت اطوال 8585 من الافراد البريطانيين في القرن التاسع عشر وعمل هذا المنحنى وبالتالي تم اعتبار هذه العينة تمثل التوزيع الطبيعي.</a:t>
            </a:r>
            <a:endParaRPr lang="en-US" sz="2400" dirty="0"/>
          </a:p>
        </p:txBody>
      </p:sp>
      <p:sp>
        <p:nvSpPr>
          <p:cNvPr id="4" name="Rectangle 1"/>
          <p:cNvSpPr>
            <a:spLocks noChangeArrowheads="1"/>
          </p:cNvSpPr>
          <p:nvPr/>
        </p:nvSpPr>
        <p:spPr bwMode="auto">
          <a:xfrm>
            <a:off x="5529064" y="609600"/>
            <a:ext cx="3809056" cy="523220"/>
          </a:xfrm>
          <a:prstGeom prst="rect">
            <a:avLst/>
          </a:prstGeom>
          <a:noFill/>
          <a:ln w="9525">
            <a:noFill/>
            <a:miter lim="800000"/>
            <a:headEnd/>
            <a:tailEnd/>
          </a:ln>
        </p:spPr>
        <p:txBody>
          <a:bodyPr wrap="none">
            <a:spAutoFit/>
          </a:bodyPr>
          <a:lstStyle/>
          <a:p>
            <a:pPr algn="just" rtl="1"/>
            <a:r>
              <a:rPr lang="ar-EG" sz="2800" b="1" u="sng" dirty="0" smtClean="0">
                <a:solidFill>
                  <a:srgbClr val="FF0000"/>
                </a:solidFill>
              </a:rPr>
              <a:t>تابع </a:t>
            </a:r>
            <a:r>
              <a:rPr lang="ar-SA" sz="2800" b="1" u="sng" dirty="0" smtClean="0">
                <a:solidFill>
                  <a:srgbClr val="FF0000"/>
                </a:solidFill>
              </a:rPr>
              <a:t>خصائص </a:t>
            </a:r>
            <a:r>
              <a:rPr lang="ar-SA" sz="2800" b="1" u="sng" dirty="0">
                <a:solidFill>
                  <a:srgbClr val="FF0000"/>
                </a:solidFill>
              </a:rPr>
              <a:t>التوزيع الطبيعي:</a:t>
            </a:r>
            <a:endParaRPr lang="en-US" sz="2800" b="1" u="sng" dirty="0">
              <a:solidFill>
                <a:srgbClr val="FF0000"/>
              </a:solidFill>
            </a:endParaRPr>
          </a:p>
        </p:txBody>
      </p:sp>
      <p:sp>
        <p:nvSpPr>
          <p:cNvPr id="5" name="Rectangle 1"/>
          <p:cNvSpPr>
            <a:spLocks noChangeArrowheads="1"/>
          </p:cNvSpPr>
          <p:nvPr/>
        </p:nvSpPr>
        <p:spPr bwMode="auto">
          <a:xfrm>
            <a:off x="457200" y="3068960"/>
            <a:ext cx="8896350" cy="2047875"/>
          </a:xfrm>
          <a:prstGeom prst="rect">
            <a:avLst/>
          </a:prstGeom>
          <a:noFill/>
          <a:ln w="9525" algn="ctr">
            <a:noFill/>
            <a:miter lim="800000"/>
            <a:headEnd/>
            <a:tailEnd/>
          </a:ln>
        </p:spPr>
        <p:txBody>
          <a:bodyPr rIns="98394" bIns="152352" anchor="ctr">
            <a:spAutoFit/>
          </a:bodyPr>
          <a:lstStyle/>
          <a:p>
            <a:pPr algn="r" rtl="1"/>
            <a:r>
              <a:rPr lang="ar-SA" sz="2400" b="1" dirty="0">
                <a:solidFill>
                  <a:srgbClr val="FF0000"/>
                </a:solidFill>
              </a:rPr>
              <a:t>معالم هذا التوزيع:         </a:t>
            </a:r>
            <a:endParaRPr lang="en-US" sz="2400" b="1" dirty="0">
              <a:solidFill>
                <a:srgbClr val="FF0000"/>
              </a:solidFill>
            </a:endParaRPr>
          </a:p>
          <a:p>
            <a:pPr algn="r" rtl="1"/>
            <a:r>
              <a:rPr lang="ar-SA" sz="2400" dirty="0"/>
              <a:t>توجد معلمتين لهذا التوزيع هما :</a:t>
            </a:r>
            <a:endParaRPr lang="en-US" sz="2400" dirty="0"/>
          </a:p>
          <a:p>
            <a:pPr algn="r" rtl="1"/>
            <a:r>
              <a:rPr lang="ar-SA" sz="2400" dirty="0"/>
              <a:t>الوسط الحسابي :                           والتباين :  </a:t>
            </a:r>
            <a:endParaRPr lang="en-US" sz="2400" dirty="0"/>
          </a:p>
          <a:p>
            <a:pPr algn="r" rtl="1"/>
            <a:r>
              <a:rPr lang="ar-SA" sz="2400" dirty="0"/>
              <a:t>ومن ثم يعبر عن توزيع المتغير  بالرموز :                                   ويعني ذلك أن المتغير العشوائي         يتبع التوزيع الطبيعي بمتوسط          ، وتباين        .</a:t>
            </a:r>
            <a:endParaRPr lang="en-US" sz="2400" dirty="0"/>
          </a:p>
        </p:txBody>
      </p:sp>
      <p:graphicFrame>
        <p:nvGraphicFramePr>
          <p:cNvPr id="2" name="Object 1"/>
          <p:cNvGraphicFramePr>
            <a:graphicFrameLocks noChangeAspect="1"/>
          </p:cNvGraphicFramePr>
          <p:nvPr>
            <p:extLst>
              <p:ext uri="{D42A27DB-BD31-4B8C-83A1-F6EECF244321}">
                <p14:modId xmlns:p14="http://schemas.microsoft.com/office/powerpoint/2010/main" val="3048906220"/>
              </p:ext>
            </p:extLst>
          </p:nvPr>
        </p:nvGraphicFramePr>
        <p:xfrm>
          <a:off x="5738664" y="3874368"/>
          <a:ext cx="1524000" cy="381000"/>
        </p:xfrm>
        <a:graphic>
          <a:graphicData uri="http://schemas.openxmlformats.org/presentationml/2006/ole">
            <mc:AlternateContent xmlns:mc="http://schemas.openxmlformats.org/markup-compatibility/2006">
              <mc:Choice xmlns:v="urn:schemas-microsoft-com:vml" Requires="v">
                <p:oleObj spid="_x0000_s33896" name="Equation" r:id="rId4" imgW="596641" imgH="203112" progId="Equation.3">
                  <p:embed/>
                </p:oleObj>
              </mc:Choice>
              <mc:Fallback>
                <p:oleObj name="Equation" r:id="rId4" imgW="596641" imgH="203112"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8664" y="3874368"/>
                        <a:ext cx="152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170426014"/>
              </p:ext>
            </p:extLst>
          </p:nvPr>
        </p:nvGraphicFramePr>
        <p:xfrm>
          <a:off x="2690664" y="3874368"/>
          <a:ext cx="1447800" cy="331788"/>
        </p:xfrm>
        <a:graphic>
          <a:graphicData uri="http://schemas.openxmlformats.org/presentationml/2006/ole">
            <mc:AlternateContent xmlns:mc="http://schemas.openxmlformats.org/markup-compatibility/2006">
              <mc:Choice xmlns:v="urn:schemas-microsoft-com:vml" Requires="v">
                <p:oleObj spid="_x0000_s33897" name="Equation" r:id="rId6" imgW="736600" imgH="228600" progId="Equation.3">
                  <p:embed/>
                </p:oleObj>
              </mc:Choice>
              <mc:Fallback>
                <p:oleObj name="Equation" r:id="rId6" imgW="736600" imgH="2286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0664" y="3874368"/>
                        <a:ext cx="14478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979918534"/>
              </p:ext>
            </p:extLst>
          </p:nvPr>
        </p:nvGraphicFramePr>
        <p:xfrm>
          <a:off x="2538264" y="4179168"/>
          <a:ext cx="2514600" cy="381000"/>
        </p:xfrm>
        <a:graphic>
          <a:graphicData uri="http://schemas.openxmlformats.org/presentationml/2006/ole">
            <mc:AlternateContent xmlns:mc="http://schemas.openxmlformats.org/markup-compatibility/2006">
              <mc:Choice xmlns:v="urn:schemas-microsoft-com:vml" Requires="v">
                <p:oleObj spid="_x0000_s33898" name="Equation" r:id="rId8" imgW="838200" imgH="228600" progId="Equation.3">
                  <p:embed/>
                </p:oleObj>
              </mc:Choice>
              <mc:Fallback>
                <p:oleObj name="Equation" r:id="rId8" imgW="838200" imgH="2286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38264" y="4179168"/>
                        <a:ext cx="2514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42045591"/>
              </p:ext>
            </p:extLst>
          </p:nvPr>
        </p:nvGraphicFramePr>
        <p:xfrm>
          <a:off x="7110264" y="4636368"/>
          <a:ext cx="381000" cy="304800"/>
        </p:xfrm>
        <a:graphic>
          <a:graphicData uri="http://schemas.openxmlformats.org/presentationml/2006/ole">
            <mc:AlternateContent xmlns:mc="http://schemas.openxmlformats.org/markup-compatibility/2006">
              <mc:Choice xmlns:v="urn:schemas-microsoft-com:vml" Requires="v">
                <p:oleObj spid="_x0000_s33899" name="Equation" r:id="rId10" imgW="126835" imgH="139518" progId="Equation.3">
                  <p:embed/>
                </p:oleObj>
              </mc:Choice>
              <mc:Fallback>
                <p:oleObj name="Equation" r:id="rId10" imgW="126835" imgH="139518" progId="Equation.3">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10264" y="463636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553655133"/>
              </p:ext>
            </p:extLst>
          </p:nvPr>
        </p:nvGraphicFramePr>
        <p:xfrm>
          <a:off x="3452664" y="4560168"/>
          <a:ext cx="304800" cy="381000"/>
        </p:xfrm>
        <a:graphic>
          <a:graphicData uri="http://schemas.openxmlformats.org/presentationml/2006/ole">
            <mc:AlternateContent xmlns:mc="http://schemas.openxmlformats.org/markup-compatibility/2006">
              <mc:Choice xmlns:v="urn:schemas-microsoft-com:vml" Requires="v">
                <p:oleObj spid="_x0000_s33900" name="Equation" r:id="rId12" imgW="152268" imgH="164957" progId="Equation.3">
                  <p:embed/>
                </p:oleObj>
              </mc:Choice>
              <mc:Fallback>
                <p:oleObj name="Equation" r:id="rId12" imgW="152268" imgH="164957" progId="Equation.3">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52664" y="4560168"/>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254026403"/>
              </p:ext>
            </p:extLst>
          </p:nvPr>
        </p:nvGraphicFramePr>
        <p:xfrm>
          <a:off x="1928664" y="4560168"/>
          <a:ext cx="381000" cy="381000"/>
        </p:xfrm>
        <a:graphic>
          <a:graphicData uri="http://schemas.openxmlformats.org/presentationml/2006/ole">
            <mc:AlternateContent xmlns:mc="http://schemas.openxmlformats.org/markup-compatibility/2006">
              <mc:Choice xmlns:v="urn:schemas-microsoft-com:vml" Requires="v">
                <p:oleObj spid="_x0000_s33901" name="Equation" r:id="rId14" imgW="203024" imgH="203024" progId="Equation.3">
                  <p:embed/>
                </p:oleObj>
              </mc:Choice>
              <mc:Fallback>
                <p:oleObj name="Equation" r:id="rId14" imgW="203024" imgH="203024" progId="Equation.3">
                  <p:embed/>
                  <p:pic>
                    <p:nvPicPr>
                      <p:cNvPr id="0"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28664" y="4560168"/>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Slide Number Placeholder 9"/>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ChangeArrowheads="1"/>
          </p:cNvSpPr>
          <p:nvPr/>
        </p:nvSpPr>
        <p:spPr bwMode="auto">
          <a:xfrm>
            <a:off x="718120" y="1484784"/>
            <a:ext cx="8915400" cy="1585001"/>
          </a:xfrm>
          <a:prstGeom prst="rect">
            <a:avLst/>
          </a:prstGeom>
          <a:noFill/>
          <a:ln w="9525" algn="ctr">
            <a:noFill/>
            <a:miter lim="800000"/>
            <a:headEnd/>
            <a:tailEnd/>
          </a:ln>
        </p:spPr>
        <p:txBody>
          <a:bodyPr rIns="98394" bIns="152352" anchor="ctr">
            <a:spAutoFit/>
          </a:bodyPr>
          <a:lstStyle/>
          <a:p>
            <a:pPr algn="just" rtl="1">
              <a:buFont typeface="Arial" pitchFamily="34" charset="0"/>
              <a:buChar char="•"/>
            </a:pPr>
            <a:r>
              <a:rPr lang="ar-SA" sz="2200" dirty="0"/>
              <a:t>احتمال </a:t>
            </a:r>
            <a:r>
              <a:rPr lang="ar-SA" sz="2200" b="1" dirty="0">
                <a:solidFill>
                  <a:srgbClr val="FF0000"/>
                </a:solidFill>
              </a:rPr>
              <a:t>وقوع أية مشاهدة على بعد انحراف معياري واحد من الوسط الحسابي </a:t>
            </a:r>
            <a:r>
              <a:rPr lang="ar-SA" sz="2200" dirty="0"/>
              <a:t>هو </a:t>
            </a:r>
            <a:r>
              <a:rPr lang="en-US" sz="2200" dirty="0"/>
              <a:t>0.6827 </a:t>
            </a:r>
            <a:r>
              <a:rPr lang="ar-SA" sz="2200" dirty="0"/>
              <a:t> </a:t>
            </a:r>
          </a:p>
          <a:p>
            <a:pPr algn="just" rtl="1">
              <a:buFont typeface="Arial" pitchFamily="34" charset="0"/>
              <a:buChar char="•"/>
            </a:pPr>
            <a:r>
              <a:rPr lang="ar-SA" sz="2200" dirty="0" smtClean="0"/>
              <a:t>احتمال </a:t>
            </a:r>
            <a:r>
              <a:rPr lang="ar-SA" sz="2200" b="1" dirty="0">
                <a:solidFill>
                  <a:srgbClr val="FF0000"/>
                </a:solidFill>
              </a:rPr>
              <a:t>وقوع أي مفردة على بعد إنحرافين معياريين من الوسط الحسابي </a:t>
            </a:r>
            <a:r>
              <a:rPr lang="ar-SA" sz="2200" dirty="0"/>
              <a:t>هو </a:t>
            </a:r>
            <a:r>
              <a:rPr lang="en-US" sz="2200" dirty="0"/>
              <a:t>0.9545</a:t>
            </a:r>
          </a:p>
          <a:p>
            <a:pPr algn="just" rtl="1">
              <a:buFont typeface="Arial" pitchFamily="34" charset="0"/>
              <a:buChar char="•"/>
            </a:pPr>
            <a:r>
              <a:rPr lang="ar-SA" sz="2200" dirty="0" smtClean="0"/>
              <a:t>احتمال </a:t>
            </a:r>
            <a:r>
              <a:rPr lang="ar-SA" sz="2200" b="1" dirty="0">
                <a:solidFill>
                  <a:srgbClr val="FF0000"/>
                </a:solidFill>
              </a:rPr>
              <a:t>وقوع أية مفردة على بعد ثلاثة انحرافات معيارية من الوسط الحسابي </a:t>
            </a:r>
            <a:r>
              <a:rPr lang="ar-SA" sz="2200" dirty="0"/>
              <a:t>هو </a:t>
            </a:r>
            <a:r>
              <a:rPr lang="en-US" sz="2200" dirty="0"/>
              <a:t>0.9973</a:t>
            </a:r>
            <a:r>
              <a:rPr lang="ar-SA" sz="2200" dirty="0"/>
              <a:t> </a:t>
            </a:r>
          </a:p>
          <a:p>
            <a:pPr algn="just" rtl="1"/>
            <a:r>
              <a:rPr lang="ar-SA" sz="2400" dirty="0" smtClean="0"/>
              <a:t>والشكل </a:t>
            </a:r>
            <a:r>
              <a:rPr lang="ar-SA" sz="2400" dirty="0"/>
              <a:t>التالي يوضح ذلك:</a:t>
            </a:r>
          </a:p>
        </p:txBody>
      </p:sp>
      <p:sp>
        <p:nvSpPr>
          <p:cNvPr id="3" name="Rectangle 1"/>
          <p:cNvSpPr>
            <a:spLocks noChangeArrowheads="1"/>
          </p:cNvSpPr>
          <p:nvPr/>
        </p:nvSpPr>
        <p:spPr bwMode="auto">
          <a:xfrm>
            <a:off x="488504" y="597217"/>
            <a:ext cx="8897937" cy="815559"/>
          </a:xfrm>
          <a:prstGeom prst="rect">
            <a:avLst/>
          </a:prstGeom>
          <a:noFill/>
          <a:ln w="9525" algn="ctr">
            <a:noFill/>
            <a:miter lim="800000"/>
            <a:headEnd/>
            <a:tailEnd/>
          </a:ln>
        </p:spPr>
        <p:txBody>
          <a:bodyPr rIns="98394" bIns="152352" anchor="ctr">
            <a:spAutoFit/>
          </a:bodyPr>
          <a:lstStyle/>
          <a:p>
            <a:pPr algn="just" rtl="1"/>
            <a:r>
              <a:rPr lang="ar-SA" sz="4000" b="1" u="sng" dirty="0">
                <a:solidFill>
                  <a:srgbClr val="FF0000"/>
                </a:solidFill>
                <a:effectLst>
                  <a:outerShdw blurRad="38100" dist="38100" dir="2700000" algn="tl">
                    <a:srgbClr val="000000">
                      <a:alpha val="43137"/>
                    </a:srgbClr>
                  </a:outerShdw>
                </a:effectLst>
              </a:rPr>
              <a:t>التوزيع الطبيعي القياسي (المعياري</a:t>
            </a:r>
            <a:r>
              <a:rPr lang="ar-SA" sz="4000" b="1" u="sng" dirty="0" smtClean="0">
                <a:solidFill>
                  <a:srgbClr val="FF0000"/>
                </a:solidFill>
                <a:effectLst>
                  <a:outerShdw blurRad="38100" dist="38100" dir="2700000" algn="tl">
                    <a:srgbClr val="000000">
                      <a:alpha val="43137"/>
                    </a:srgbClr>
                  </a:outerShdw>
                </a:effectLst>
              </a:rPr>
              <a:t>)</a:t>
            </a:r>
            <a:r>
              <a:rPr lang="ar-EG" sz="4000" b="1" u="sng" dirty="0" smtClean="0">
                <a:solidFill>
                  <a:srgbClr val="FF0000"/>
                </a:solidFill>
                <a:effectLst>
                  <a:outerShdw blurRad="38100" dist="38100" dir="2700000" algn="tl">
                    <a:srgbClr val="000000">
                      <a:alpha val="43137"/>
                    </a:srgbClr>
                  </a:outerShdw>
                </a:effectLst>
              </a:rPr>
              <a:t> :-</a:t>
            </a:r>
            <a:endParaRPr lang="en-US" sz="4000" u="sng" dirty="0">
              <a:solidFill>
                <a:srgbClr val="FF0000"/>
              </a:solidFill>
              <a:effectLst>
                <a:outerShdw blurRad="38100" dist="38100" dir="2700000" algn="tl">
                  <a:srgbClr val="000000">
                    <a:alpha val="43137"/>
                  </a:srgbClr>
                </a:outerShdw>
              </a:effectLst>
            </a:endParaRPr>
          </a:p>
        </p:txBody>
      </p:sp>
      <p:pic>
        <p:nvPicPr>
          <p:cNvPr id="4" name="Picture 2" descr="FIG3-4"/>
          <p:cNvPicPr>
            <a:picLocks noChangeAspect="1" noChangeArrowheads="1"/>
          </p:cNvPicPr>
          <p:nvPr/>
        </p:nvPicPr>
        <p:blipFill>
          <a:blip r:embed="rId3">
            <a:lum bright="-12000" contrast="30000"/>
          </a:blip>
          <a:srcRect l="8145" t="1436" r="1358" b="5740"/>
          <a:stretch>
            <a:fillRect/>
          </a:stretch>
        </p:blipFill>
        <p:spPr bwMode="auto">
          <a:xfrm>
            <a:off x="464687" y="2924944"/>
            <a:ext cx="9024817" cy="2952328"/>
          </a:xfrm>
          <a:prstGeom prst="rect">
            <a:avLst/>
          </a:prstGeom>
          <a:noFill/>
          <a:ln w="9525">
            <a:noFill/>
            <a:miter lim="800000"/>
            <a:headEnd/>
            <a:tailEnd/>
          </a:ln>
        </p:spPr>
      </p:pic>
      <p:sp>
        <p:nvSpPr>
          <p:cNvPr id="5" name="Rectangle 4"/>
          <p:cNvSpPr>
            <a:spLocks noChangeArrowheads="1"/>
          </p:cNvSpPr>
          <p:nvPr/>
        </p:nvSpPr>
        <p:spPr bwMode="auto">
          <a:xfrm>
            <a:off x="5673080" y="3212976"/>
            <a:ext cx="3816424" cy="830997"/>
          </a:xfrm>
          <a:prstGeom prst="rect">
            <a:avLst/>
          </a:prstGeom>
          <a:noFill/>
          <a:ln w="9525">
            <a:noFill/>
            <a:miter lim="800000"/>
            <a:headEnd/>
            <a:tailEnd/>
          </a:ln>
        </p:spPr>
        <p:txBody>
          <a:bodyPr wrap="square">
            <a:spAutoFit/>
          </a:bodyPr>
          <a:lstStyle/>
          <a:p>
            <a:pPr algn="ctr"/>
            <a:r>
              <a:rPr lang="ar-SA" sz="2400" b="1" dirty="0">
                <a:solidFill>
                  <a:schemeClr val="accent6">
                    <a:lumMod val="50000"/>
                  </a:schemeClr>
                </a:solidFill>
              </a:rPr>
              <a:t>العلاقة بين التوزيع الطبيعي والتوزيع الطبيعي القياسي </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EG" sz="2800" dirty="0" smtClean="0"/>
              <a:t>تم دراسة متوسط طول الطالب في كلية إدارة الأعمال هو 180 سم و ذلك بانحراف معياري 10 سم تم اختيار أحد الطالب عشوائياً فإذا علمت أن هذه الظاهرة تتبع التوزيع الطبيعي فأوجد  :-</a:t>
            </a:r>
          </a:p>
          <a:p>
            <a:pPr algn="just" rtl="1"/>
            <a:r>
              <a:rPr lang="ar-EG" sz="2400" dirty="0" smtClean="0"/>
              <a:t>1-احتمال </a:t>
            </a:r>
            <a:r>
              <a:rPr lang="ar-EG" sz="2400" dirty="0"/>
              <a:t>أن ينحصر </a:t>
            </a:r>
            <a:r>
              <a:rPr lang="ar-EG" sz="2400" dirty="0" smtClean="0"/>
              <a:t>طول الطالب بين 170 سم و 190 سم </a:t>
            </a:r>
            <a:r>
              <a:rPr lang="en-US" sz="2400" dirty="0" smtClean="0"/>
              <a:t>(p(170&lt;x&lt;190))</a:t>
            </a:r>
            <a:r>
              <a:rPr lang="ar-EG" sz="2400" dirty="0" smtClean="0"/>
              <a:t>.</a:t>
            </a:r>
          </a:p>
          <a:p>
            <a:pPr algn="just" rtl="1"/>
            <a:r>
              <a:rPr lang="ar-EG" sz="2400" dirty="0" smtClean="0"/>
              <a:t>2-</a:t>
            </a:r>
            <a:r>
              <a:rPr lang="ar-EG" sz="2400" dirty="0"/>
              <a:t>احتمال أن ينحصر طول الطالب بين </a:t>
            </a:r>
            <a:r>
              <a:rPr lang="ar-EG" sz="2400" dirty="0" smtClean="0"/>
              <a:t>160 </a:t>
            </a:r>
            <a:r>
              <a:rPr lang="ar-EG" sz="2400" dirty="0"/>
              <a:t>سم و </a:t>
            </a:r>
            <a:r>
              <a:rPr lang="ar-EG" sz="2400" dirty="0" smtClean="0"/>
              <a:t>200 </a:t>
            </a:r>
            <a:r>
              <a:rPr lang="ar-EG" sz="2400" dirty="0"/>
              <a:t>سم  </a:t>
            </a:r>
            <a:r>
              <a:rPr lang="en-US" sz="2400" dirty="0"/>
              <a:t>(</a:t>
            </a:r>
            <a:r>
              <a:rPr lang="en-US" sz="2400" dirty="0" smtClean="0"/>
              <a:t>p(160&lt;x&lt;200))</a:t>
            </a:r>
            <a:r>
              <a:rPr lang="ar-EG" sz="2400" dirty="0" smtClean="0"/>
              <a:t>.</a:t>
            </a:r>
            <a:endParaRPr lang="ar-EG" sz="2400" dirty="0"/>
          </a:p>
          <a:p>
            <a:pPr algn="just" rtl="1"/>
            <a:r>
              <a:rPr lang="ar-EG" sz="2400" dirty="0" smtClean="0"/>
              <a:t>3-احتمال </a:t>
            </a:r>
            <a:r>
              <a:rPr lang="ar-EG" sz="2400" dirty="0"/>
              <a:t>أن ينحصر طول الطالب بين </a:t>
            </a:r>
            <a:r>
              <a:rPr lang="ar-EG" sz="2400" dirty="0" smtClean="0"/>
              <a:t>150 </a:t>
            </a:r>
            <a:r>
              <a:rPr lang="ar-EG" sz="2400" dirty="0"/>
              <a:t>سم و </a:t>
            </a:r>
            <a:r>
              <a:rPr lang="ar-EG" sz="2400" dirty="0" smtClean="0"/>
              <a:t>210 </a:t>
            </a:r>
            <a:r>
              <a:rPr lang="ar-EG" sz="2400" dirty="0"/>
              <a:t>سم  </a:t>
            </a:r>
            <a:r>
              <a:rPr lang="en-US" sz="2400" dirty="0"/>
              <a:t>(</a:t>
            </a:r>
            <a:r>
              <a:rPr lang="en-US" sz="2400" dirty="0" smtClean="0"/>
              <a:t>p(150&lt;x&lt;210</a:t>
            </a:r>
            <a:r>
              <a:rPr lang="en-US" sz="2400" dirty="0"/>
              <a:t>))</a:t>
            </a:r>
            <a:r>
              <a:rPr lang="ar-EG" sz="2400" dirty="0" smtClean="0"/>
              <a:t>.</a:t>
            </a:r>
            <a:endParaRPr lang="ar-EG" sz="2400" dirty="0"/>
          </a:p>
          <a:p>
            <a:pPr algn="just" rtl="1"/>
            <a:r>
              <a:rPr lang="ar-EG" sz="2400" dirty="0" smtClean="0"/>
              <a:t>4- احتمال أن يكون طول الطالب أقل من 190 سم </a:t>
            </a:r>
            <a:r>
              <a:rPr lang="en-US" sz="2400" dirty="0" smtClean="0"/>
              <a:t>(p(x&lt;190))</a:t>
            </a:r>
            <a:r>
              <a:rPr lang="ar-EG" sz="2400" dirty="0" smtClean="0"/>
              <a:t>.</a:t>
            </a:r>
            <a:endParaRPr lang="en-US" sz="2400" dirty="0" smtClean="0"/>
          </a:p>
          <a:p>
            <a:pPr algn="just" rtl="1"/>
            <a:r>
              <a:rPr lang="ar-EG" sz="2400" dirty="0" smtClean="0"/>
              <a:t>5- احتمال أن يكون طول الطالب أكبر من 190 سم </a:t>
            </a:r>
            <a:r>
              <a:rPr lang="en-US" sz="2400" dirty="0" smtClean="0"/>
              <a:t>(p(x&gt;190))</a:t>
            </a:r>
            <a:r>
              <a:rPr lang="ar-EG" sz="2400" dirty="0" smtClean="0"/>
              <a:t>.</a:t>
            </a:r>
          </a:p>
          <a:p>
            <a:pPr algn="just" rtl="1"/>
            <a:r>
              <a:rPr lang="ar-EG" sz="2400" dirty="0" smtClean="0"/>
              <a:t>6-احتمال أن يكون طول الطالب أكبر من 150 سم </a:t>
            </a:r>
            <a:r>
              <a:rPr lang="en-US" sz="2400" dirty="0" smtClean="0"/>
              <a:t>(p(x&gt;150))</a:t>
            </a:r>
            <a:r>
              <a:rPr lang="ar-EG" sz="2400" dirty="0" smtClean="0"/>
              <a:t>.</a:t>
            </a:r>
          </a:p>
          <a:p>
            <a:pPr algn="just" rtl="1"/>
            <a:r>
              <a:rPr lang="ar-EG" sz="2400" dirty="0" smtClean="0"/>
              <a:t>7- احتمال أن يكون طول الطالب أقل من 160 سم </a:t>
            </a:r>
            <a:r>
              <a:rPr lang="en-US" sz="2400" dirty="0" smtClean="0"/>
              <a:t>(p(x&lt;160))</a:t>
            </a:r>
            <a:r>
              <a:rPr lang="ar-EG" sz="2400" dirty="0" smtClean="0"/>
              <a:t>.</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
        <p:nvSpPr>
          <p:cNvPr id="5" name="Rectangle 1"/>
          <p:cNvSpPr>
            <a:spLocks noChangeArrowheads="1"/>
          </p:cNvSpPr>
          <p:nvPr/>
        </p:nvSpPr>
        <p:spPr bwMode="auto">
          <a:xfrm>
            <a:off x="488504" y="597217"/>
            <a:ext cx="8897937" cy="815559"/>
          </a:xfrm>
          <a:prstGeom prst="rect">
            <a:avLst/>
          </a:prstGeom>
          <a:noFill/>
          <a:ln w="9525" algn="ctr">
            <a:noFill/>
            <a:miter lim="800000"/>
            <a:headEnd/>
            <a:tailEnd/>
          </a:ln>
        </p:spPr>
        <p:txBody>
          <a:bodyPr rIns="98394" bIns="152352" anchor="ctr">
            <a:spAutoFit/>
          </a:bodyPr>
          <a:lstStyle/>
          <a:p>
            <a:pPr algn="just" rtl="1"/>
            <a:r>
              <a:rPr lang="ar-EG" sz="4000" b="1" u="sng" dirty="0" smtClean="0">
                <a:solidFill>
                  <a:srgbClr val="FF0000"/>
                </a:solidFill>
                <a:effectLst>
                  <a:outerShdw blurRad="38100" dist="38100" dir="2700000" algn="tl">
                    <a:srgbClr val="000000">
                      <a:alpha val="43137"/>
                    </a:srgbClr>
                  </a:outerShdw>
                </a:effectLst>
              </a:rPr>
              <a:t>مثال :-</a:t>
            </a:r>
            <a:endParaRPr lang="en-US" sz="4000" u="sng"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6133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b="1" u="sng" dirty="0" smtClean="0"/>
                  <a:t>1-احتمال </a:t>
                </a:r>
                <a:r>
                  <a:rPr lang="ar-EG" sz="2800" b="1" u="sng" dirty="0"/>
                  <a:t>أن ينحصر طول الطالب بين 170 سم و 190 سم </a:t>
                </a:r>
                <a:r>
                  <a:rPr lang="en-US" sz="2800" b="1" u="sng" dirty="0"/>
                  <a:t>(p(170&lt;x&lt;190</a:t>
                </a:r>
                <a:r>
                  <a:rPr lang="en-US" sz="2800" b="1" u="sng" dirty="0" smtClean="0"/>
                  <a:t>))</a:t>
                </a:r>
                <a:r>
                  <a:rPr lang="ar-EG" sz="2800" b="1" u="sng" dirty="0" smtClean="0"/>
                  <a:t>:-</a:t>
                </a:r>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m:t>
                      </m:r>
                      <m:f>
                        <m:fPr>
                          <m:ctrlPr>
                            <a:rPr lang="en-US" sz="2800" b="0" i="1" smtClean="0">
                              <a:latin typeface="Cambria Math"/>
                              <a:ea typeface="Cambria Math"/>
                            </a:rPr>
                          </m:ctrlPr>
                        </m:fPr>
                        <m:num>
                          <m:r>
                            <a:rPr lang="en-US" sz="2800" b="0" i="1" smtClean="0">
                              <a:latin typeface="Cambria Math"/>
                            </a:rPr>
                            <m:t>𝑥</m:t>
                          </m:r>
                          <m:r>
                            <a:rPr lang="en-US" sz="2800" b="0" i="1" smtClean="0">
                              <a:latin typeface="Cambria Math"/>
                            </a:rPr>
                            <m:t>−</m:t>
                          </m:r>
                          <m:r>
                            <a:rPr lang="en-US" sz="2800" b="0" i="1" smtClean="0">
                              <a:latin typeface="Cambria Math"/>
                              <a:ea typeface="Cambria Math"/>
                            </a:rPr>
                            <m:t>𝜇</m:t>
                          </m:r>
                        </m:num>
                        <m:den>
                          <m:r>
                            <a:rPr lang="en-US" sz="2800" b="0" i="1" smtClean="0">
                              <a:latin typeface="Cambria Math"/>
                              <a:ea typeface="Cambria Math"/>
                            </a:rPr>
                            <m:t>𝜎</m:t>
                          </m:r>
                        </m:den>
                      </m:f>
                    </m:oMath>
                  </m:oMathPara>
                </a14:m>
                <a:endParaRPr lang="en-US" sz="2800" b="0" dirty="0" smtClean="0">
                  <a:ea typeface="Cambria Math"/>
                </a:endParaRPr>
              </a:p>
              <a:p>
                <a:pPr algn="just"/>
                <a14:m>
                  <m:oMathPara xmlns:m="http://schemas.openxmlformats.org/officeDocument/2006/math">
                    <m:oMathParaPr>
                      <m:jc m:val="centerGroup"/>
                    </m:oMathParaPr>
                    <m:oMath xmlns:m="http://schemas.openxmlformats.org/officeDocument/2006/math">
                      <m:f>
                        <m:fPr>
                          <m:ctrlPr>
                            <a:rPr lang="en-US" sz="2800" b="0" i="1" smtClean="0">
                              <a:latin typeface="Cambria Math"/>
                            </a:rPr>
                          </m:ctrlPr>
                        </m:fPr>
                        <m:num>
                          <m:r>
                            <a:rPr lang="en-US" sz="2800" b="0" i="1" smtClean="0">
                              <a:latin typeface="Cambria Math"/>
                            </a:rPr>
                            <m:t>170</m:t>
                          </m:r>
                          <m:r>
                            <a:rPr lang="en-US" sz="2800" b="0" i="1" smtClean="0">
                              <a:latin typeface="Cambria Math"/>
                            </a:rPr>
                            <m:t>−</m:t>
                          </m:r>
                          <m:r>
                            <a:rPr lang="en-US" sz="2800" b="0" i="1" smtClean="0">
                              <a:latin typeface="Cambria Math"/>
                            </a:rPr>
                            <m:t>180</m:t>
                          </m:r>
                        </m:num>
                        <m:den>
                          <m:r>
                            <a:rPr lang="en-US" sz="2800" b="0" i="1" smtClean="0">
                              <a:latin typeface="Cambria Math"/>
                            </a:rPr>
                            <m:t>10</m:t>
                          </m:r>
                        </m:den>
                      </m:f>
                      <m:r>
                        <a:rPr lang="en-US" sz="2800" b="0" i="1" smtClean="0">
                          <a:latin typeface="Cambria Math"/>
                        </a:rPr>
                        <m:t>&lt;</m:t>
                      </m:r>
                      <m:r>
                        <a:rPr lang="en-US" sz="2800" b="0" i="1" smtClean="0">
                          <a:latin typeface="Cambria Math"/>
                        </a:rPr>
                        <m:t>𝑧</m:t>
                      </m:r>
                      <m:r>
                        <a:rPr lang="en-US" sz="2800" b="0" i="1" smtClean="0">
                          <a:latin typeface="Cambria Math"/>
                        </a:rPr>
                        <m:t>&lt;</m:t>
                      </m:r>
                      <m:f>
                        <m:fPr>
                          <m:ctrlPr>
                            <a:rPr lang="en-US" sz="2800" b="0" i="1" smtClean="0">
                              <a:latin typeface="Cambria Math"/>
                            </a:rPr>
                          </m:ctrlPr>
                        </m:fPr>
                        <m:num>
                          <m:r>
                            <a:rPr lang="en-US" sz="2800" b="0" i="1" smtClean="0">
                              <a:latin typeface="Cambria Math"/>
                            </a:rPr>
                            <m:t>190</m:t>
                          </m:r>
                          <m:r>
                            <a:rPr lang="en-US" sz="2800" b="0" i="1" smtClean="0">
                              <a:latin typeface="Cambria Math"/>
                            </a:rPr>
                            <m:t>−</m:t>
                          </m:r>
                          <m:r>
                            <a:rPr lang="en-US" sz="2800" b="0" i="1" smtClean="0">
                              <a:latin typeface="Cambria Math"/>
                            </a:rPr>
                            <m:t>180</m:t>
                          </m:r>
                        </m:num>
                        <m:den>
                          <m:r>
                            <a:rPr lang="en-US" sz="2800" b="0" i="1" smtClean="0">
                              <a:latin typeface="Cambria Math"/>
                            </a:rPr>
                            <m:t>10</m:t>
                          </m:r>
                        </m:den>
                      </m:f>
                    </m:oMath>
                  </m:oMathPara>
                </a14:m>
                <a:endParaRPr lang="en-US" sz="2800" b="0" dirty="0" smtClean="0"/>
              </a:p>
              <a:p>
                <a:pPr algn="ctr"/>
                <a:r>
                  <a:rPr lang="en-US" sz="2800" dirty="0" smtClean="0"/>
                  <a:t>-1 &lt;z &lt; 1</a:t>
                </a:r>
              </a:p>
              <a:p>
                <a:pPr algn="ctr"/>
                <a:r>
                  <a:rPr lang="en-US" sz="2800" dirty="0" smtClean="0"/>
                  <a:t>P =68.26% </a:t>
                </a:r>
                <a:endParaRPr lang="ar-EG"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529" t="-1348"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extLst>
      <p:ext uri="{BB962C8B-B14F-4D97-AF65-F5344CB8AC3E}">
        <p14:creationId xmlns:p14="http://schemas.microsoft.com/office/powerpoint/2010/main" val="3232332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b="1" u="sng" dirty="0" smtClean="0"/>
                  <a:t>2-</a:t>
                </a:r>
                <a:r>
                  <a:rPr lang="ar-EG" sz="2800" b="1" u="sng" dirty="0"/>
                  <a:t>احتمال أن ينحصر طول الطالب بين 160 سم و 200 سم  </a:t>
                </a:r>
                <a:r>
                  <a:rPr lang="en-US" sz="2800" b="1" u="sng" dirty="0"/>
                  <a:t>(p(160&lt;x&lt;200</a:t>
                </a:r>
                <a:r>
                  <a:rPr lang="en-US" sz="2800" b="1" u="sng" dirty="0" smtClean="0"/>
                  <a:t>))</a:t>
                </a:r>
                <a:r>
                  <a:rPr lang="ar-EG" sz="2800" b="1" u="sng" dirty="0" smtClean="0"/>
                  <a:t> :-</a:t>
                </a:r>
                <a:endParaRPr lang="ar-EG" sz="2800" b="1" u="sng" dirty="0"/>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m:t>
                      </m:r>
                      <m:f>
                        <m:fPr>
                          <m:ctrlPr>
                            <a:rPr lang="en-US" sz="2800" b="0" i="1" smtClean="0">
                              <a:latin typeface="Cambria Math"/>
                              <a:ea typeface="Cambria Math"/>
                            </a:rPr>
                          </m:ctrlPr>
                        </m:fPr>
                        <m:num>
                          <m:r>
                            <a:rPr lang="en-US" sz="2800" b="0" i="1" smtClean="0">
                              <a:latin typeface="Cambria Math"/>
                            </a:rPr>
                            <m:t>𝑥</m:t>
                          </m:r>
                          <m:r>
                            <a:rPr lang="en-US" sz="2800" b="0" i="1" smtClean="0">
                              <a:latin typeface="Cambria Math"/>
                            </a:rPr>
                            <m:t>−</m:t>
                          </m:r>
                          <m:r>
                            <a:rPr lang="en-US" sz="2800" b="0" i="1" smtClean="0">
                              <a:latin typeface="Cambria Math"/>
                              <a:ea typeface="Cambria Math"/>
                            </a:rPr>
                            <m:t>𝜇</m:t>
                          </m:r>
                        </m:num>
                        <m:den>
                          <m:r>
                            <a:rPr lang="en-US" sz="2800" b="0" i="1" smtClean="0">
                              <a:latin typeface="Cambria Math"/>
                              <a:ea typeface="Cambria Math"/>
                            </a:rPr>
                            <m:t>𝜎</m:t>
                          </m:r>
                        </m:den>
                      </m:f>
                    </m:oMath>
                  </m:oMathPara>
                </a14:m>
                <a:endParaRPr lang="en-US" sz="2800" b="0" dirty="0" smtClean="0">
                  <a:ea typeface="Cambria Math"/>
                </a:endParaRPr>
              </a:p>
              <a:p>
                <a:pPr algn="just"/>
                <a14:m>
                  <m:oMathPara xmlns:m="http://schemas.openxmlformats.org/officeDocument/2006/math">
                    <m:oMathParaPr>
                      <m:jc m:val="centerGroup"/>
                    </m:oMathParaPr>
                    <m:oMath xmlns:m="http://schemas.openxmlformats.org/officeDocument/2006/math">
                      <m:f>
                        <m:fPr>
                          <m:ctrlPr>
                            <a:rPr lang="en-US" sz="2800" b="0" i="1" smtClean="0">
                              <a:latin typeface="Cambria Math"/>
                            </a:rPr>
                          </m:ctrlPr>
                        </m:fPr>
                        <m:num>
                          <m:r>
                            <a:rPr lang="en-US" sz="2800" b="0" i="1" smtClean="0">
                              <a:latin typeface="Cambria Math"/>
                            </a:rPr>
                            <m:t>160</m:t>
                          </m:r>
                          <m:r>
                            <a:rPr lang="en-US" sz="2800" b="0" i="1" smtClean="0">
                              <a:latin typeface="Cambria Math"/>
                            </a:rPr>
                            <m:t>−</m:t>
                          </m:r>
                          <m:r>
                            <a:rPr lang="en-US" sz="2800" b="0" i="1" smtClean="0">
                              <a:latin typeface="Cambria Math"/>
                            </a:rPr>
                            <m:t>180</m:t>
                          </m:r>
                        </m:num>
                        <m:den>
                          <m:r>
                            <a:rPr lang="en-US" sz="2800" b="0" i="1" smtClean="0">
                              <a:latin typeface="Cambria Math"/>
                            </a:rPr>
                            <m:t>10</m:t>
                          </m:r>
                        </m:den>
                      </m:f>
                      <m:r>
                        <a:rPr lang="en-US" sz="2800" b="0" i="1" smtClean="0">
                          <a:latin typeface="Cambria Math"/>
                        </a:rPr>
                        <m:t>&lt;</m:t>
                      </m:r>
                      <m:r>
                        <a:rPr lang="en-US" sz="2800" b="0" i="1" smtClean="0">
                          <a:latin typeface="Cambria Math"/>
                        </a:rPr>
                        <m:t>𝑧</m:t>
                      </m:r>
                      <m:r>
                        <a:rPr lang="en-US" sz="2800" b="0" i="1" smtClean="0">
                          <a:latin typeface="Cambria Math"/>
                        </a:rPr>
                        <m:t>&lt;</m:t>
                      </m:r>
                      <m:f>
                        <m:fPr>
                          <m:ctrlPr>
                            <a:rPr lang="en-US" sz="2800" b="0" i="1" smtClean="0">
                              <a:latin typeface="Cambria Math"/>
                            </a:rPr>
                          </m:ctrlPr>
                        </m:fPr>
                        <m:num>
                          <m:r>
                            <a:rPr lang="en-US" sz="2800" b="0" i="1" smtClean="0">
                              <a:latin typeface="Cambria Math"/>
                            </a:rPr>
                            <m:t>200</m:t>
                          </m:r>
                          <m:r>
                            <a:rPr lang="en-US" sz="2800" b="0" i="1" smtClean="0">
                              <a:latin typeface="Cambria Math"/>
                            </a:rPr>
                            <m:t>−</m:t>
                          </m:r>
                          <m:r>
                            <a:rPr lang="en-US" sz="2800" b="0" i="1" smtClean="0">
                              <a:latin typeface="Cambria Math"/>
                            </a:rPr>
                            <m:t>180</m:t>
                          </m:r>
                        </m:num>
                        <m:den>
                          <m:r>
                            <a:rPr lang="en-US" sz="2800" b="0" i="1" smtClean="0">
                              <a:latin typeface="Cambria Math"/>
                            </a:rPr>
                            <m:t>10</m:t>
                          </m:r>
                        </m:den>
                      </m:f>
                    </m:oMath>
                  </m:oMathPara>
                </a14:m>
                <a:endParaRPr lang="en-US" sz="2800" b="0" dirty="0" smtClean="0"/>
              </a:p>
              <a:p>
                <a:pPr algn="ctr"/>
                <a:r>
                  <a:rPr lang="en-US" sz="2800" dirty="0" smtClean="0"/>
                  <a:t>-2 &lt; z &lt; 2</a:t>
                </a:r>
              </a:p>
              <a:p>
                <a:pPr algn="ctr"/>
                <a:r>
                  <a:rPr lang="en-US" sz="2800" dirty="0" smtClean="0"/>
                  <a:t>P =95.45% </a:t>
                </a:r>
                <a:endParaRPr lang="ar-EG"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3623" t="-1348"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extLst>
      <p:ext uri="{BB962C8B-B14F-4D97-AF65-F5344CB8AC3E}">
        <p14:creationId xmlns:p14="http://schemas.microsoft.com/office/powerpoint/2010/main" val="1462443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b="1" u="sng" dirty="0" smtClean="0"/>
                  <a:t>3-احتمال </a:t>
                </a:r>
                <a:r>
                  <a:rPr lang="ar-EG" sz="2800" b="1" u="sng" dirty="0"/>
                  <a:t>أن ينحصر طول الطالب بين 150 سم و 210 سم  </a:t>
                </a:r>
                <a:r>
                  <a:rPr lang="en-US" sz="2800" b="1" u="sng" dirty="0"/>
                  <a:t>(p(150&lt;x&lt;210</a:t>
                </a:r>
                <a:r>
                  <a:rPr lang="en-US" sz="2800" b="1" u="sng" dirty="0" smtClean="0"/>
                  <a:t>))</a:t>
                </a:r>
                <a:r>
                  <a:rPr lang="ar-EG" sz="2800" b="1" u="sng" dirty="0" smtClean="0"/>
                  <a:t>:-</a:t>
                </a:r>
                <a:endParaRPr lang="ar-EG" sz="2800" b="1" u="sng" dirty="0"/>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m:t>
                      </m:r>
                      <m:f>
                        <m:fPr>
                          <m:ctrlPr>
                            <a:rPr lang="en-US" sz="2800" b="0" i="1" smtClean="0">
                              <a:latin typeface="Cambria Math"/>
                              <a:ea typeface="Cambria Math"/>
                            </a:rPr>
                          </m:ctrlPr>
                        </m:fPr>
                        <m:num>
                          <m:r>
                            <a:rPr lang="en-US" sz="2800" b="0" i="1" smtClean="0">
                              <a:latin typeface="Cambria Math"/>
                            </a:rPr>
                            <m:t>𝑥</m:t>
                          </m:r>
                          <m:r>
                            <a:rPr lang="en-US" sz="2800" b="0" i="1" smtClean="0">
                              <a:latin typeface="Cambria Math"/>
                            </a:rPr>
                            <m:t>−</m:t>
                          </m:r>
                          <m:r>
                            <a:rPr lang="en-US" sz="2800" b="0" i="1" smtClean="0">
                              <a:latin typeface="Cambria Math"/>
                              <a:ea typeface="Cambria Math"/>
                            </a:rPr>
                            <m:t>𝜇</m:t>
                          </m:r>
                        </m:num>
                        <m:den>
                          <m:r>
                            <a:rPr lang="en-US" sz="2800" b="0" i="1" smtClean="0">
                              <a:latin typeface="Cambria Math"/>
                              <a:ea typeface="Cambria Math"/>
                            </a:rPr>
                            <m:t>𝜎</m:t>
                          </m:r>
                        </m:den>
                      </m:f>
                    </m:oMath>
                  </m:oMathPara>
                </a14:m>
                <a:endParaRPr lang="en-US" sz="2800" b="0" dirty="0" smtClean="0">
                  <a:ea typeface="Cambria Math"/>
                </a:endParaRPr>
              </a:p>
              <a:p>
                <a:pPr algn="just"/>
                <a14:m>
                  <m:oMathPara xmlns:m="http://schemas.openxmlformats.org/officeDocument/2006/math">
                    <m:oMathParaPr>
                      <m:jc m:val="centerGroup"/>
                    </m:oMathParaPr>
                    <m:oMath xmlns:m="http://schemas.openxmlformats.org/officeDocument/2006/math">
                      <m:f>
                        <m:fPr>
                          <m:ctrlPr>
                            <a:rPr lang="en-US" sz="2800" b="0" i="1" smtClean="0">
                              <a:latin typeface="Cambria Math"/>
                            </a:rPr>
                          </m:ctrlPr>
                        </m:fPr>
                        <m:num>
                          <m:r>
                            <a:rPr lang="en-US" sz="2800" b="0" i="1" smtClean="0">
                              <a:latin typeface="Cambria Math"/>
                            </a:rPr>
                            <m:t>150</m:t>
                          </m:r>
                          <m:r>
                            <a:rPr lang="en-US" sz="2800" b="0" i="1" smtClean="0">
                              <a:latin typeface="Cambria Math"/>
                            </a:rPr>
                            <m:t>−</m:t>
                          </m:r>
                          <m:r>
                            <a:rPr lang="en-US" sz="2800" b="0" i="1" smtClean="0">
                              <a:latin typeface="Cambria Math"/>
                            </a:rPr>
                            <m:t>180</m:t>
                          </m:r>
                        </m:num>
                        <m:den>
                          <m:r>
                            <a:rPr lang="en-US" sz="2800" b="0" i="1" smtClean="0">
                              <a:latin typeface="Cambria Math"/>
                            </a:rPr>
                            <m:t>10</m:t>
                          </m:r>
                        </m:den>
                      </m:f>
                      <m:r>
                        <a:rPr lang="en-US" sz="2800" b="0" i="1" smtClean="0">
                          <a:latin typeface="Cambria Math"/>
                        </a:rPr>
                        <m:t>&lt;</m:t>
                      </m:r>
                      <m:r>
                        <a:rPr lang="en-US" sz="2800" b="0" i="1" smtClean="0">
                          <a:latin typeface="Cambria Math"/>
                        </a:rPr>
                        <m:t>𝑧</m:t>
                      </m:r>
                      <m:r>
                        <a:rPr lang="en-US" sz="2800" b="0" i="1" smtClean="0">
                          <a:latin typeface="Cambria Math"/>
                        </a:rPr>
                        <m:t>&lt;</m:t>
                      </m:r>
                      <m:f>
                        <m:fPr>
                          <m:ctrlPr>
                            <a:rPr lang="en-US" sz="2800" b="0" i="1" smtClean="0">
                              <a:latin typeface="Cambria Math"/>
                            </a:rPr>
                          </m:ctrlPr>
                        </m:fPr>
                        <m:num>
                          <m:r>
                            <a:rPr lang="en-US" sz="2800" b="0" i="1" smtClean="0">
                              <a:latin typeface="Cambria Math"/>
                            </a:rPr>
                            <m:t>210</m:t>
                          </m:r>
                          <m:r>
                            <a:rPr lang="en-US" sz="2800" b="0" i="1" smtClean="0">
                              <a:latin typeface="Cambria Math"/>
                            </a:rPr>
                            <m:t>−</m:t>
                          </m:r>
                          <m:r>
                            <a:rPr lang="en-US" sz="2800" b="0" i="1" smtClean="0">
                              <a:latin typeface="Cambria Math"/>
                            </a:rPr>
                            <m:t>180</m:t>
                          </m:r>
                        </m:num>
                        <m:den>
                          <m:r>
                            <a:rPr lang="en-US" sz="2800" b="0" i="1" smtClean="0">
                              <a:latin typeface="Cambria Math"/>
                            </a:rPr>
                            <m:t>10</m:t>
                          </m:r>
                        </m:den>
                      </m:f>
                    </m:oMath>
                  </m:oMathPara>
                </a14:m>
                <a:endParaRPr lang="en-US" sz="2800" b="0" dirty="0" smtClean="0"/>
              </a:p>
              <a:p>
                <a:pPr algn="ctr"/>
                <a:r>
                  <a:rPr lang="en-US" sz="2800" dirty="0" smtClean="0"/>
                  <a:t>-3 &lt;z &lt; 3</a:t>
                </a:r>
              </a:p>
              <a:p>
                <a:pPr algn="ctr"/>
                <a:r>
                  <a:rPr lang="en-US" sz="2800" dirty="0" smtClean="0"/>
                  <a:t>P =99.74% </a:t>
                </a:r>
                <a:endParaRPr lang="ar-EG"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3623" t="-1348"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extLst>
      <p:ext uri="{BB962C8B-B14F-4D97-AF65-F5344CB8AC3E}">
        <p14:creationId xmlns:p14="http://schemas.microsoft.com/office/powerpoint/2010/main" val="1462443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b="1" u="sng" dirty="0" smtClean="0"/>
                  <a:t>4- احتمال أن يكون طول الطالب أقل من 190 سم </a:t>
                </a:r>
                <a:r>
                  <a:rPr lang="en-US" sz="2800" b="1" u="sng" dirty="0"/>
                  <a:t>(p(x&lt;190</a:t>
                </a:r>
                <a:r>
                  <a:rPr lang="en-US" sz="2800" b="1" u="sng" dirty="0" smtClean="0"/>
                  <a:t>))</a:t>
                </a:r>
                <a:r>
                  <a:rPr lang="ar-EG" sz="2800" b="1" u="sng" dirty="0" smtClean="0"/>
                  <a:t> :-</a:t>
                </a:r>
                <a:endParaRPr lang="en-US" sz="2800" b="1" u="sng" dirty="0"/>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m:t>
                      </m:r>
                      <m:f>
                        <m:fPr>
                          <m:ctrlPr>
                            <a:rPr lang="en-US" sz="2800" b="0" i="1" smtClean="0">
                              <a:latin typeface="Cambria Math"/>
                              <a:ea typeface="Cambria Math"/>
                            </a:rPr>
                          </m:ctrlPr>
                        </m:fPr>
                        <m:num>
                          <m:r>
                            <a:rPr lang="en-US" sz="2800" b="0" i="1" smtClean="0">
                              <a:latin typeface="Cambria Math"/>
                            </a:rPr>
                            <m:t>𝑥</m:t>
                          </m:r>
                          <m:r>
                            <a:rPr lang="en-US" sz="2800" b="0" i="1" smtClean="0">
                              <a:latin typeface="Cambria Math"/>
                            </a:rPr>
                            <m:t>−</m:t>
                          </m:r>
                          <m:r>
                            <a:rPr lang="en-US" sz="2800" b="0" i="1" smtClean="0">
                              <a:latin typeface="Cambria Math"/>
                              <a:ea typeface="Cambria Math"/>
                            </a:rPr>
                            <m:t>𝜇</m:t>
                          </m:r>
                        </m:num>
                        <m:den>
                          <m:r>
                            <a:rPr lang="en-US" sz="2800" b="0" i="1" smtClean="0">
                              <a:latin typeface="Cambria Math"/>
                              <a:ea typeface="Cambria Math"/>
                            </a:rPr>
                            <m:t>𝜎</m:t>
                          </m:r>
                        </m:den>
                      </m:f>
                    </m:oMath>
                  </m:oMathPara>
                </a14:m>
                <a:endParaRPr lang="en-US" sz="2800" b="0" dirty="0" smtClean="0">
                  <a:ea typeface="Cambria Math"/>
                </a:endParaRPr>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&lt;</m:t>
                      </m:r>
                      <m:f>
                        <m:fPr>
                          <m:ctrlPr>
                            <a:rPr lang="en-US" sz="2800" b="0" i="1" smtClean="0">
                              <a:latin typeface="Cambria Math"/>
                            </a:rPr>
                          </m:ctrlPr>
                        </m:fPr>
                        <m:num>
                          <m:r>
                            <a:rPr lang="en-US" sz="2800" b="0" i="1" smtClean="0">
                              <a:latin typeface="Cambria Math"/>
                            </a:rPr>
                            <m:t>190</m:t>
                          </m:r>
                          <m:r>
                            <a:rPr lang="en-US" sz="2800" b="0" i="1" smtClean="0">
                              <a:latin typeface="Cambria Math"/>
                            </a:rPr>
                            <m:t>−</m:t>
                          </m:r>
                          <m:r>
                            <a:rPr lang="en-US" sz="2800" b="0" i="1" smtClean="0">
                              <a:latin typeface="Cambria Math"/>
                            </a:rPr>
                            <m:t>180</m:t>
                          </m:r>
                        </m:num>
                        <m:den>
                          <m:r>
                            <a:rPr lang="en-US" sz="2800" b="0" i="1" smtClean="0">
                              <a:latin typeface="Cambria Math"/>
                            </a:rPr>
                            <m:t>10</m:t>
                          </m:r>
                        </m:den>
                      </m:f>
                    </m:oMath>
                  </m:oMathPara>
                </a14:m>
                <a:endParaRPr lang="en-US" sz="2800" b="0" dirty="0" smtClean="0"/>
              </a:p>
              <a:p>
                <a:pPr algn="ctr"/>
                <a:r>
                  <a:rPr lang="en-US" sz="2800" dirty="0" smtClean="0"/>
                  <a:t>z &lt; 1</a:t>
                </a:r>
              </a:p>
              <a:p>
                <a:pPr algn="ctr"/>
                <a:r>
                  <a:rPr lang="en-US" sz="2800" dirty="0" smtClean="0"/>
                  <a:t>P =  (0.6826/2)  +  0.5 = 84.13% </a:t>
                </a:r>
                <a:endParaRPr lang="ar-EG"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617"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Tree>
    <p:extLst>
      <p:ext uri="{BB962C8B-B14F-4D97-AF65-F5344CB8AC3E}">
        <p14:creationId xmlns:p14="http://schemas.microsoft.com/office/powerpoint/2010/main" val="8241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b="1" u="sng" dirty="0" smtClean="0"/>
                  <a:t>5- احتمال أن يكون طول الطالب أكبر من 190 سم </a:t>
                </a:r>
                <a:r>
                  <a:rPr lang="en-US" sz="2800" b="1" u="sng" dirty="0"/>
                  <a:t>(p(x&gt;190</a:t>
                </a:r>
                <a:r>
                  <a:rPr lang="en-US" sz="2800" b="1" u="sng" dirty="0" smtClean="0"/>
                  <a:t>))</a:t>
                </a:r>
                <a:r>
                  <a:rPr lang="ar-EG" sz="2800" b="1" u="sng" dirty="0" smtClean="0"/>
                  <a:t>:-</a:t>
                </a:r>
                <a:endParaRPr lang="ar-EG" sz="2800" b="1" u="sng" dirty="0"/>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m:t>
                      </m:r>
                      <m:f>
                        <m:fPr>
                          <m:ctrlPr>
                            <a:rPr lang="en-US" sz="2800" b="0" i="1" smtClean="0">
                              <a:latin typeface="Cambria Math"/>
                              <a:ea typeface="Cambria Math"/>
                            </a:rPr>
                          </m:ctrlPr>
                        </m:fPr>
                        <m:num>
                          <m:r>
                            <a:rPr lang="en-US" sz="2800" b="0" i="1" smtClean="0">
                              <a:latin typeface="Cambria Math"/>
                            </a:rPr>
                            <m:t>𝑥</m:t>
                          </m:r>
                          <m:r>
                            <a:rPr lang="en-US" sz="2800" b="0" i="1" smtClean="0">
                              <a:latin typeface="Cambria Math"/>
                            </a:rPr>
                            <m:t>−</m:t>
                          </m:r>
                          <m:r>
                            <a:rPr lang="en-US" sz="2800" b="0" i="1" smtClean="0">
                              <a:latin typeface="Cambria Math"/>
                              <a:ea typeface="Cambria Math"/>
                            </a:rPr>
                            <m:t>𝜇</m:t>
                          </m:r>
                        </m:num>
                        <m:den>
                          <m:r>
                            <a:rPr lang="en-US" sz="2800" b="0" i="1" smtClean="0">
                              <a:latin typeface="Cambria Math"/>
                              <a:ea typeface="Cambria Math"/>
                            </a:rPr>
                            <m:t>𝜎</m:t>
                          </m:r>
                        </m:den>
                      </m:f>
                    </m:oMath>
                  </m:oMathPara>
                </a14:m>
                <a:endParaRPr lang="en-US" sz="2800" b="0" dirty="0" smtClean="0">
                  <a:ea typeface="Cambria Math"/>
                </a:endParaRPr>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&gt;</m:t>
                      </m:r>
                      <m:f>
                        <m:fPr>
                          <m:ctrlPr>
                            <a:rPr lang="en-US" sz="2800" b="0" i="1" smtClean="0">
                              <a:latin typeface="Cambria Math"/>
                            </a:rPr>
                          </m:ctrlPr>
                        </m:fPr>
                        <m:num>
                          <m:r>
                            <a:rPr lang="en-US" sz="2800" b="0" i="1" smtClean="0">
                              <a:latin typeface="Cambria Math"/>
                            </a:rPr>
                            <m:t>190</m:t>
                          </m:r>
                          <m:r>
                            <a:rPr lang="en-US" sz="2800" b="0" i="1" smtClean="0">
                              <a:latin typeface="Cambria Math"/>
                            </a:rPr>
                            <m:t>−</m:t>
                          </m:r>
                          <m:r>
                            <a:rPr lang="en-US" sz="2800" b="0" i="1" smtClean="0">
                              <a:latin typeface="Cambria Math"/>
                            </a:rPr>
                            <m:t>180</m:t>
                          </m:r>
                        </m:num>
                        <m:den>
                          <m:r>
                            <a:rPr lang="en-US" sz="2800" b="0" i="1" smtClean="0">
                              <a:latin typeface="Cambria Math"/>
                            </a:rPr>
                            <m:t>10</m:t>
                          </m:r>
                        </m:den>
                      </m:f>
                    </m:oMath>
                  </m:oMathPara>
                </a14:m>
                <a:endParaRPr lang="en-US" sz="2800" b="0" dirty="0" smtClean="0"/>
              </a:p>
              <a:p>
                <a:pPr algn="ctr"/>
                <a:r>
                  <a:rPr lang="en-US" sz="2800" dirty="0" smtClean="0"/>
                  <a:t>z &gt; 1</a:t>
                </a:r>
              </a:p>
              <a:p>
                <a:pPr algn="ctr"/>
                <a:r>
                  <a:rPr lang="en-US" sz="2800" dirty="0" smtClean="0"/>
                  <a:t>P = 0.5- (0.6826/2) = 15.87% </a:t>
                </a:r>
                <a:endParaRPr lang="ar-EG"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617"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extLst>
      <p:ext uri="{BB962C8B-B14F-4D97-AF65-F5344CB8AC3E}">
        <p14:creationId xmlns:p14="http://schemas.microsoft.com/office/powerpoint/2010/main" val="3355484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b="1" u="sng" dirty="0" smtClean="0"/>
                  <a:t>6-احتمال أن يكون طول الطالب أكبر من 150 سم </a:t>
                </a:r>
                <a:r>
                  <a:rPr lang="en-US" sz="2800" b="1" u="sng" dirty="0"/>
                  <a:t>(p(x&gt;150</a:t>
                </a:r>
                <a:r>
                  <a:rPr lang="en-US" sz="2800" b="1" u="sng" dirty="0" smtClean="0"/>
                  <a:t>))</a:t>
                </a:r>
                <a:r>
                  <a:rPr lang="ar-EG" sz="2800" b="1" u="sng" dirty="0" smtClean="0"/>
                  <a:t> :-</a:t>
                </a:r>
                <a:endParaRPr lang="ar-EG" sz="2800" b="1" u="sng" dirty="0"/>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m:t>
                      </m:r>
                      <m:f>
                        <m:fPr>
                          <m:ctrlPr>
                            <a:rPr lang="en-US" sz="2800" b="0" i="1" smtClean="0">
                              <a:latin typeface="Cambria Math"/>
                              <a:ea typeface="Cambria Math"/>
                            </a:rPr>
                          </m:ctrlPr>
                        </m:fPr>
                        <m:num>
                          <m:r>
                            <a:rPr lang="en-US" sz="2800" b="0" i="1" smtClean="0">
                              <a:latin typeface="Cambria Math"/>
                            </a:rPr>
                            <m:t>𝑥</m:t>
                          </m:r>
                          <m:r>
                            <a:rPr lang="en-US" sz="2800" b="0" i="1" smtClean="0">
                              <a:latin typeface="Cambria Math"/>
                            </a:rPr>
                            <m:t>−</m:t>
                          </m:r>
                          <m:r>
                            <a:rPr lang="en-US" sz="2800" b="0" i="1" smtClean="0">
                              <a:latin typeface="Cambria Math"/>
                              <a:ea typeface="Cambria Math"/>
                            </a:rPr>
                            <m:t>𝜇</m:t>
                          </m:r>
                        </m:num>
                        <m:den>
                          <m:r>
                            <a:rPr lang="en-US" sz="2800" b="0" i="1" smtClean="0">
                              <a:latin typeface="Cambria Math"/>
                              <a:ea typeface="Cambria Math"/>
                            </a:rPr>
                            <m:t>𝜎</m:t>
                          </m:r>
                        </m:den>
                      </m:f>
                    </m:oMath>
                  </m:oMathPara>
                </a14:m>
                <a:endParaRPr lang="en-US" sz="2800" b="0" dirty="0" smtClean="0">
                  <a:ea typeface="Cambria Math"/>
                </a:endParaRPr>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&gt;</m:t>
                      </m:r>
                      <m:f>
                        <m:fPr>
                          <m:ctrlPr>
                            <a:rPr lang="en-US" sz="2800" b="0" i="1" smtClean="0">
                              <a:latin typeface="Cambria Math"/>
                            </a:rPr>
                          </m:ctrlPr>
                        </m:fPr>
                        <m:num>
                          <m:r>
                            <a:rPr lang="en-US" sz="2800" b="0" i="1" smtClean="0">
                              <a:latin typeface="Cambria Math"/>
                            </a:rPr>
                            <m:t>150</m:t>
                          </m:r>
                          <m:r>
                            <a:rPr lang="en-US" sz="2800" b="0" i="1" smtClean="0">
                              <a:latin typeface="Cambria Math"/>
                            </a:rPr>
                            <m:t>−</m:t>
                          </m:r>
                          <m:r>
                            <a:rPr lang="en-US" sz="2800" b="0" i="1" smtClean="0">
                              <a:latin typeface="Cambria Math"/>
                            </a:rPr>
                            <m:t>180</m:t>
                          </m:r>
                        </m:num>
                        <m:den>
                          <m:r>
                            <a:rPr lang="en-US" sz="2800" b="0" i="1" smtClean="0">
                              <a:latin typeface="Cambria Math"/>
                            </a:rPr>
                            <m:t>10</m:t>
                          </m:r>
                        </m:den>
                      </m:f>
                    </m:oMath>
                  </m:oMathPara>
                </a14:m>
                <a:endParaRPr lang="en-US" sz="2800" b="0" dirty="0" smtClean="0"/>
              </a:p>
              <a:p>
                <a:pPr algn="ctr"/>
                <a:r>
                  <a:rPr lang="en-US" sz="2800" dirty="0" smtClean="0"/>
                  <a:t>z &gt; -3</a:t>
                </a:r>
              </a:p>
              <a:p>
                <a:pPr algn="ctr"/>
                <a:r>
                  <a:rPr lang="en-US" sz="2800" dirty="0" smtClean="0"/>
                  <a:t>z &lt; 3</a:t>
                </a:r>
              </a:p>
              <a:p>
                <a:pPr algn="ctr"/>
                <a:r>
                  <a:rPr lang="en-US" sz="2800" dirty="0" smtClean="0"/>
                  <a:t>P = (0.9974/2)+0.5 = 99.87% </a:t>
                </a:r>
                <a:endParaRPr lang="ar-EG"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617"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Tree>
    <p:extLst>
      <p:ext uri="{BB962C8B-B14F-4D97-AF65-F5344CB8AC3E}">
        <p14:creationId xmlns:p14="http://schemas.microsoft.com/office/powerpoint/2010/main" val="3905185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b="1" u="sng" dirty="0" smtClean="0"/>
                  <a:t>7- احتمال أن يكون طول الطالب أقل من 160 سم </a:t>
                </a:r>
                <a:r>
                  <a:rPr lang="en-US" sz="2800" b="1" u="sng" dirty="0"/>
                  <a:t>(p(x&lt;160</a:t>
                </a:r>
                <a:r>
                  <a:rPr lang="en-US" sz="2800" b="1" u="sng" dirty="0" smtClean="0"/>
                  <a:t>))</a:t>
                </a:r>
                <a:r>
                  <a:rPr lang="ar-EG" sz="2800" b="1" u="sng" dirty="0" smtClean="0"/>
                  <a:t>:-</a:t>
                </a:r>
                <a:endParaRPr lang="ar-EG" sz="2800" b="1" u="sng" dirty="0"/>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m:t>
                      </m:r>
                      <m:f>
                        <m:fPr>
                          <m:ctrlPr>
                            <a:rPr lang="en-US" sz="2800" b="0" i="1" smtClean="0">
                              <a:latin typeface="Cambria Math"/>
                              <a:ea typeface="Cambria Math"/>
                            </a:rPr>
                          </m:ctrlPr>
                        </m:fPr>
                        <m:num>
                          <m:r>
                            <a:rPr lang="en-US" sz="2800" b="0" i="1" smtClean="0">
                              <a:latin typeface="Cambria Math"/>
                            </a:rPr>
                            <m:t>𝑥</m:t>
                          </m:r>
                          <m:r>
                            <a:rPr lang="en-US" sz="2800" b="0" i="1" smtClean="0">
                              <a:latin typeface="Cambria Math"/>
                            </a:rPr>
                            <m:t>−</m:t>
                          </m:r>
                          <m:r>
                            <a:rPr lang="en-US" sz="2800" b="0" i="1" smtClean="0">
                              <a:latin typeface="Cambria Math"/>
                              <a:ea typeface="Cambria Math"/>
                            </a:rPr>
                            <m:t>𝜇</m:t>
                          </m:r>
                        </m:num>
                        <m:den>
                          <m:r>
                            <a:rPr lang="en-US" sz="2800" b="0" i="1" smtClean="0">
                              <a:latin typeface="Cambria Math"/>
                              <a:ea typeface="Cambria Math"/>
                            </a:rPr>
                            <m:t>𝜎</m:t>
                          </m:r>
                        </m:den>
                      </m:f>
                    </m:oMath>
                  </m:oMathPara>
                </a14:m>
                <a:endParaRPr lang="en-US" sz="2800" b="0" dirty="0" smtClean="0">
                  <a:ea typeface="Cambria Math"/>
                </a:endParaRPr>
              </a:p>
              <a:p>
                <a:pPr algn="just"/>
                <a14:m>
                  <m:oMathPara xmlns:m="http://schemas.openxmlformats.org/officeDocument/2006/math">
                    <m:oMathParaPr>
                      <m:jc m:val="centerGroup"/>
                    </m:oMathParaPr>
                    <m:oMath xmlns:m="http://schemas.openxmlformats.org/officeDocument/2006/math">
                      <m:r>
                        <a:rPr lang="en-US" sz="2800" b="0" i="1" smtClean="0">
                          <a:latin typeface="Cambria Math"/>
                        </a:rPr>
                        <m:t>𝑧</m:t>
                      </m:r>
                      <m:r>
                        <a:rPr lang="en-US" sz="2800" b="0" i="1" smtClean="0">
                          <a:latin typeface="Cambria Math"/>
                        </a:rPr>
                        <m:t>&lt;</m:t>
                      </m:r>
                      <m:f>
                        <m:fPr>
                          <m:ctrlPr>
                            <a:rPr lang="en-US" sz="2800" b="0" i="1" smtClean="0">
                              <a:latin typeface="Cambria Math"/>
                            </a:rPr>
                          </m:ctrlPr>
                        </m:fPr>
                        <m:num>
                          <m:r>
                            <a:rPr lang="en-US" sz="2800" b="0" i="1" smtClean="0">
                              <a:latin typeface="Cambria Math"/>
                            </a:rPr>
                            <m:t>1</m:t>
                          </m:r>
                          <m:r>
                            <a:rPr lang="ar-EG" sz="2800" b="0" i="1" smtClean="0">
                              <a:latin typeface="Cambria Math"/>
                            </a:rPr>
                            <m:t>6</m:t>
                          </m:r>
                          <m:r>
                            <a:rPr lang="en-US" sz="2800" b="0" i="1" smtClean="0">
                              <a:latin typeface="Cambria Math"/>
                            </a:rPr>
                            <m:t>0</m:t>
                          </m:r>
                          <m:r>
                            <a:rPr lang="en-US" sz="2800" b="0" i="1" smtClean="0">
                              <a:latin typeface="Cambria Math"/>
                            </a:rPr>
                            <m:t>−</m:t>
                          </m:r>
                          <m:r>
                            <a:rPr lang="en-US" sz="2800" b="0" i="1" smtClean="0">
                              <a:latin typeface="Cambria Math"/>
                            </a:rPr>
                            <m:t>180</m:t>
                          </m:r>
                        </m:num>
                        <m:den>
                          <m:r>
                            <a:rPr lang="en-US" sz="2800" b="0" i="1" smtClean="0">
                              <a:latin typeface="Cambria Math"/>
                            </a:rPr>
                            <m:t>10</m:t>
                          </m:r>
                        </m:den>
                      </m:f>
                    </m:oMath>
                  </m:oMathPara>
                </a14:m>
                <a:endParaRPr lang="en-US" sz="2800" b="0" dirty="0" smtClean="0"/>
              </a:p>
              <a:p>
                <a:pPr algn="ctr"/>
                <a:r>
                  <a:rPr lang="en-US" sz="2800" dirty="0" smtClean="0"/>
                  <a:t>z &gt; -2</a:t>
                </a:r>
              </a:p>
              <a:p>
                <a:pPr algn="ctr"/>
                <a:r>
                  <a:rPr lang="en-US" sz="2800" dirty="0" smtClean="0"/>
                  <a:t>z &gt; 2</a:t>
                </a:r>
              </a:p>
              <a:p>
                <a:pPr algn="ctr"/>
                <a:r>
                  <a:rPr lang="en-US" sz="2800" dirty="0" smtClean="0"/>
                  <a:t>P = 0.5- (0.9545/2) = 0.02275= 2.275 % </a:t>
                </a:r>
                <a:endParaRPr lang="ar-EG"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617"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spTree>
    <p:extLst>
      <p:ext uri="{BB962C8B-B14F-4D97-AF65-F5344CB8AC3E}">
        <p14:creationId xmlns:p14="http://schemas.microsoft.com/office/powerpoint/2010/main" val="2016859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3" name="Rectangle 12"/>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51204"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5" name="Rectangle 15"/>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51206" name="Rectangle 1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7" name="Rectangle 18"/>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11" name="Rectangle 10"/>
          <p:cNvSpPr/>
          <p:nvPr/>
        </p:nvSpPr>
        <p:spPr>
          <a:xfrm>
            <a:off x="457200" y="1447800"/>
            <a:ext cx="29718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p>
        </p:txBody>
      </p:sp>
      <p:pic>
        <p:nvPicPr>
          <p:cNvPr id="51209" name="Picture 13" descr="NormalDistributionTable1.gif"/>
          <p:cNvPicPr>
            <a:picLocks noChangeAspect="1"/>
          </p:cNvPicPr>
          <p:nvPr/>
        </p:nvPicPr>
        <p:blipFill>
          <a:blip r:embed="rId3"/>
          <a:srcRect/>
          <a:stretch>
            <a:fillRect/>
          </a:stretch>
        </p:blipFill>
        <p:spPr bwMode="auto">
          <a:xfrm>
            <a:off x="1143000" y="764704"/>
            <a:ext cx="7391400" cy="5357813"/>
          </a:xfrm>
          <a:prstGeom prst="rect">
            <a:avLst/>
          </a:prstGeom>
          <a:noFill/>
          <a:ln w="9525">
            <a:noFill/>
            <a:miter lim="800000"/>
            <a:headEnd/>
            <a:tailEnd/>
          </a:ln>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39</a:t>
            </a:fld>
            <a:endParaRPr lang="en-US"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ChangeArrowheads="1"/>
          </p:cNvSpPr>
          <p:nvPr/>
        </p:nvSpPr>
        <p:spPr bwMode="auto">
          <a:xfrm>
            <a:off x="561280" y="1556792"/>
            <a:ext cx="8712200" cy="938670"/>
          </a:xfrm>
          <a:prstGeom prst="rect">
            <a:avLst/>
          </a:prstGeom>
          <a:noFill/>
          <a:ln w="9525" algn="ctr">
            <a:noFill/>
            <a:miter lim="800000"/>
            <a:headEnd/>
            <a:tailEnd/>
          </a:ln>
        </p:spPr>
        <p:txBody>
          <a:bodyPr rIns="98394" bIns="152352" anchor="ctr">
            <a:spAutoFit/>
          </a:bodyPr>
          <a:lstStyle/>
          <a:p>
            <a:pPr algn="just" rtl="1"/>
            <a:r>
              <a:rPr lang="ar-SA" sz="2400" dirty="0" smtClean="0"/>
              <a:t>يستخدم </a:t>
            </a:r>
            <a:r>
              <a:rPr lang="ar-SA" sz="2400" dirty="0"/>
              <a:t>التوزيع الطبيعي القياسي في التعامل مع الكثير من المشاكل العملية وإيجاد القيم </a:t>
            </a:r>
            <a:r>
              <a:rPr lang="ar-SA" sz="2400" dirty="0" smtClean="0"/>
              <a:t>الاحتمالية </a:t>
            </a:r>
            <a:r>
              <a:rPr lang="ar-SA" sz="2400" dirty="0"/>
              <a:t>لها وإليك بعض الأمثلة على ذلك:</a:t>
            </a:r>
          </a:p>
        </p:txBody>
      </p:sp>
      <p:sp>
        <p:nvSpPr>
          <p:cNvPr id="53251"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2" name="Rectangle 12"/>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53253"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4" name="Rectangle 15"/>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53255" name="Rectangle 1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6" name="Rectangle 18"/>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40</a:t>
            </a:fld>
            <a:endParaRPr lang="en-US" dirty="0"/>
          </a:p>
        </p:txBody>
      </p:sp>
      <p:sp>
        <p:nvSpPr>
          <p:cNvPr id="3" name="Rectangle 2"/>
          <p:cNvSpPr/>
          <p:nvPr/>
        </p:nvSpPr>
        <p:spPr>
          <a:xfrm>
            <a:off x="4121909" y="620688"/>
            <a:ext cx="5219699" cy="584775"/>
          </a:xfrm>
          <a:prstGeom prst="rect">
            <a:avLst/>
          </a:prstGeom>
        </p:spPr>
        <p:txBody>
          <a:bodyPr wrap="none">
            <a:spAutoFit/>
          </a:bodyPr>
          <a:lstStyle/>
          <a:p>
            <a:pPr algn="just"/>
            <a:r>
              <a:rPr lang="ar-SA" sz="3200" b="1" u="sng" dirty="0">
                <a:solidFill>
                  <a:srgbClr val="FF0000"/>
                </a:solidFill>
                <a:effectLst>
                  <a:outerShdw blurRad="38100" dist="38100" dir="2700000" algn="tl">
                    <a:srgbClr val="000000">
                      <a:alpha val="43137"/>
                    </a:srgbClr>
                  </a:outerShdw>
                </a:effectLst>
              </a:rPr>
              <a:t>استخدامات التوزيع الطبيعي القياسي</a:t>
            </a:r>
            <a:r>
              <a:rPr lang="ar-SA" sz="3200" b="1" u="sng" dirty="0" smtClean="0">
                <a:solidFill>
                  <a:srgbClr val="FF0000"/>
                </a:solidFill>
                <a:effectLst>
                  <a:outerShdw blurRad="38100" dist="38100" dir="2700000" algn="tl">
                    <a:srgbClr val="000000">
                      <a:alpha val="43137"/>
                    </a:srgbClr>
                  </a:outerShdw>
                </a:effectLst>
              </a:rPr>
              <a:t>:</a:t>
            </a:r>
            <a:r>
              <a:rPr lang="ar-EG" sz="3200" b="1" u="sng" dirty="0" smtClean="0">
                <a:solidFill>
                  <a:srgbClr val="FF0000"/>
                </a:solidFill>
                <a:effectLst>
                  <a:outerShdw blurRad="38100" dist="38100" dir="2700000" algn="tl">
                    <a:srgbClr val="000000">
                      <a:alpha val="43137"/>
                    </a:srgbClr>
                  </a:outerShdw>
                </a:effectLst>
              </a:rPr>
              <a:t>-</a:t>
            </a:r>
            <a:endParaRPr lang="ar-SA" sz="3200" b="1" u="sng" dirty="0">
              <a:solidFill>
                <a:srgbClr val="FF0000"/>
              </a:solidFill>
              <a:effectLst>
                <a:outerShdw blurRad="38100" dist="38100" dir="2700000" algn="tl">
                  <a:srgbClr val="000000">
                    <a:alpha val="43137"/>
                  </a:srgbClr>
                </a:outerShdw>
              </a:effectLst>
            </a:endParaRPr>
          </a:p>
        </p:txBody>
      </p:sp>
      <p:sp>
        <p:nvSpPr>
          <p:cNvPr id="4" name="Rectangle 3"/>
          <p:cNvSpPr/>
          <p:nvPr/>
        </p:nvSpPr>
        <p:spPr>
          <a:xfrm>
            <a:off x="632520" y="2491149"/>
            <a:ext cx="8712968" cy="3293209"/>
          </a:xfrm>
          <a:prstGeom prst="rect">
            <a:avLst/>
          </a:prstGeom>
        </p:spPr>
        <p:txBody>
          <a:bodyPr wrap="square">
            <a:spAutoFit/>
          </a:bodyPr>
          <a:lstStyle/>
          <a:p>
            <a:pPr algn="just"/>
            <a:r>
              <a:rPr lang="ar-SA" sz="2800" b="1" u="sng" dirty="0">
                <a:solidFill>
                  <a:srgbClr val="FF0000"/>
                </a:solidFill>
                <a:effectLst>
                  <a:outerShdw blurRad="38100" dist="38100" dir="2700000" algn="tl">
                    <a:srgbClr val="000000">
                      <a:alpha val="43137"/>
                    </a:srgbClr>
                  </a:outerShdw>
                </a:effectLst>
              </a:rPr>
              <a:t>مثال:</a:t>
            </a:r>
          </a:p>
          <a:p>
            <a:pPr algn="just"/>
            <a:r>
              <a:rPr lang="ar-SA" sz="2000" dirty="0"/>
              <a:t>افترض أن إدارة المرور </a:t>
            </a:r>
            <a:r>
              <a:rPr lang="ar-SA" sz="2000" dirty="0" smtClean="0"/>
              <a:t>بالأحساء </a:t>
            </a:r>
            <a:r>
              <a:rPr lang="ar-SA" sz="2000" dirty="0"/>
              <a:t>وضعت جهازا للرادار على طريق الدمام عند مدخل المبرز وذلك لضبط السيارات المسرعة في فترة معينة من اليوم، افترض أن </a:t>
            </a:r>
            <a:r>
              <a:rPr lang="en-US" sz="2000" dirty="0"/>
              <a:t>X</a:t>
            </a:r>
            <a:r>
              <a:rPr lang="ar-SA" sz="2000" dirty="0"/>
              <a:t> تمثل السرعة في الساعة للسيارات التي تمر بمدخل المبرز في فترة عمل الرادار، إذا كانت </a:t>
            </a:r>
            <a:r>
              <a:rPr lang="en-US" sz="2000" dirty="0"/>
              <a:t>X</a:t>
            </a:r>
            <a:r>
              <a:rPr lang="ar-SA" sz="2000" dirty="0"/>
              <a:t> تتوزع توزيعا معتدلا وسطه الحسابي </a:t>
            </a:r>
            <a:r>
              <a:rPr lang="en-US" sz="2000" dirty="0"/>
              <a:t>60</a:t>
            </a:r>
            <a:r>
              <a:rPr lang="ar-SA" sz="2000" dirty="0"/>
              <a:t> ميلا وتباينه </a:t>
            </a:r>
            <a:r>
              <a:rPr lang="en-US" sz="2000" dirty="0"/>
              <a:t>25</a:t>
            </a:r>
            <a:r>
              <a:rPr lang="ar-SA" sz="2000" dirty="0"/>
              <a:t> ميلا، أوجد التالي:</a:t>
            </a:r>
          </a:p>
          <a:p>
            <a:pPr algn="just"/>
            <a:endParaRPr lang="ar-SA" sz="2000" dirty="0"/>
          </a:p>
          <a:p>
            <a:pPr algn="just">
              <a:buFont typeface="Arial" pitchFamily="34" charset="0"/>
              <a:buChar char="•"/>
            </a:pPr>
            <a:r>
              <a:rPr lang="ar-SA" sz="2000" dirty="0"/>
              <a:t>نسبة السيارات التي تقل سرعتها عن </a:t>
            </a:r>
            <a:r>
              <a:rPr lang="en-US" sz="2000" dirty="0"/>
              <a:t>50</a:t>
            </a:r>
            <a:r>
              <a:rPr lang="ar-SA" sz="2000" dirty="0"/>
              <a:t> ميلا في الساعة .</a:t>
            </a:r>
          </a:p>
          <a:p>
            <a:pPr algn="just">
              <a:buFont typeface="Arial" pitchFamily="34" charset="0"/>
              <a:buChar char="•"/>
            </a:pPr>
            <a:r>
              <a:rPr lang="ar-SA" sz="2000" dirty="0"/>
              <a:t>نسبة السيارات التي تزيد سرعتها عن </a:t>
            </a:r>
            <a:r>
              <a:rPr lang="en-US" sz="2000" dirty="0"/>
              <a:t>65</a:t>
            </a:r>
            <a:r>
              <a:rPr lang="ar-SA" sz="2000" dirty="0"/>
              <a:t> ميلا في الساعة.</a:t>
            </a:r>
          </a:p>
          <a:p>
            <a:pPr algn="just">
              <a:buFont typeface="Arial" pitchFamily="34" charset="0"/>
              <a:buChar char="•"/>
            </a:pPr>
            <a:r>
              <a:rPr lang="ar-SA" sz="2000" dirty="0"/>
              <a:t>نسبة السيارات التي تكون سرعتها بين </a:t>
            </a:r>
            <a:r>
              <a:rPr lang="en-US" sz="2000" dirty="0"/>
              <a:t>60</a:t>
            </a:r>
            <a:r>
              <a:rPr lang="ar-SA" sz="2000" dirty="0"/>
              <a:t> ميلا و </a:t>
            </a:r>
            <a:r>
              <a:rPr lang="en-US" sz="2000" dirty="0" smtClean="0"/>
              <a:t>70</a:t>
            </a:r>
            <a:r>
              <a:rPr lang="ar-SA" sz="2000" dirty="0" smtClean="0"/>
              <a:t> </a:t>
            </a:r>
            <a:r>
              <a:rPr lang="ar-SA" sz="2000" dirty="0"/>
              <a:t>ميلا في الساعة .</a:t>
            </a:r>
          </a:p>
          <a:p>
            <a:pPr algn="just">
              <a:buFont typeface="Arial" pitchFamily="34" charset="0"/>
              <a:buChar char="•"/>
            </a:pPr>
            <a:r>
              <a:rPr lang="ar-SA" sz="2000" dirty="0"/>
              <a:t>عدد السيارات التي تكون سرعتها بين </a:t>
            </a:r>
            <a:r>
              <a:rPr lang="en-US" sz="2000" dirty="0"/>
              <a:t>60</a:t>
            </a:r>
            <a:r>
              <a:rPr lang="ar-SA" sz="2000" dirty="0"/>
              <a:t> ميلا و </a:t>
            </a:r>
            <a:r>
              <a:rPr lang="en-US" sz="2000" dirty="0"/>
              <a:t>77.45</a:t>
            </a:r>
            <a:r>
              <a:rPr lang="ar-SA" sz="2000" dirty="0"/>
              <a:t> ميلا من بين </a:t>
            </a:r>
            <a:r>
              <a:rPr lang="en-US" sz="2000" dirty="0"/>
              <a:t>10000</a:t>
            </a:r>
            <a:r>
              <a:rPr lang="ar-SA" sz="2000" dirty="0"/>
              <a:t> سيارة .</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1"/>
          <p:cNvSpPr>
            <a:spLocks noChangeArrowheads="1"/>
          </p:cNvSpPr>
          <p:nvPr/>
        </p:nvSpPr>
        <p:spPr bwMode="auto">
          <a:xfrm>
            <a:off x="457200" y="1966763"/>
            <a:ext cx="8883650" cy="3154661"/>
          </a:xfrm>
          <a:prstGeom prst="rect">
            <a:avLst/>
          </a:prstGeom>
          <a:noFill/>
          <a:ln w="9525" algn="ctr">
            <a:noFill/>
            <a:miter lim="800000"/>
            <a:headEnd/>
            <a:tailEnd/>
          </a:ln>
        </p:spPr>
        <p:txBody>
          <a:bodyPr rIns="98394" bIns="152352" anchor="ctr">
            <a:spAutoFit/>
          </a:bodyPr>
          <a:lstStyle/>
          <a:p>
            <a:pPr algn="just" rtl="1"/>
            <a:r>
              <a:rPr lang="ar-SA" sz="2400" u="sng" dirty="0" smtClean="0"/>
              <a:t>1- </a:t>
            </a:r>
            <a:r>
              <a:rPr lang="ar-SA" sz="2400" u="sng" dirty="0"/>
              <a:t>نسبة السيارات التي تقل سرعتها عن 50 ميلا في الساعة :</a:t>
            </a:r>
          </a:p>
          <a:p>
            <a:pPr algn="just" rtl="1"/>
            <a:endParaRPr lang="ar-SA" sz="2400" dirty="0"/>
          </a:p>
          <a:p>
            <a:pPr algn="just" rtl="1"/>
            <a:endParaRPr lang="ar-SA" sz="2400" dirty="0"/>
          </a:p>
          <a:p>
            <a:pPr algn="just" rtl="1"/>
            <a:endParaRPr lang="ar-SA" sz="2400" dirty="0"/>
          </a:p>
          <a:p>
            <a:pPr algn="just" rtl="1"/>
            <a:r>
              <a:rPr lang="ar-SA" sz="2400" u="sng" dirty="0"/>
              <a:t>2- نسبة السيارات التي تزيد سرعتها عن </a:t>
            </a:r>
            <a:r>
              <a:rPr lang="en-US" sz="2400" u="sng" dirty="0"/>
              <a:t>65</a:t>
            </a:r>
            <a:r>
              <a:rPr lang="ar-SA" sz="2400" u="sng" dirty="0"/>
              <a:t> ميلا في الساعة :</a:t>
            </a:r>
          </a:p>
          <a:p>
            <a:pPr algn="just" rtl="1"/>
            <a:endParaRPr lang="ar-SA" sz="2400" dirty="0"/>
          </a:p>
          <a:p>
            <a:pPr algn="just" rtl="1"/>
            <a:endParaRPr lang="ar-SA" sz="2400" dirty="0"/>
          </a:p>
          <a:p>
            <a:pPr algn="just" rtl="1"/>
            <a:endParaRPr lang="ar-SA" sz="2400" dirty="0"/>
          </a:p>
        </p:txBody>
      </p:sp>
      <p:sp>
        <p:nvSpPr>
          <p:cNvPr id="15365"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66" name="Rectangle 12"/>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15367"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68" name="Rectangle 15"/>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15369" name="Rectangle 1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0" name="Rectangle 18"/>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5362" name="Object 2"/>
          <p:cNvGraphicFramePr>
            <a:graphicFrameLocks noChangeAspect="1"/>
          </p:cNvGraphicFramePr>
          <p:nvPr>
            <p:extLst>
              <p:ext uri="{D42A27DB-BD31-4B8C-83A1-F6EECF244321}">
                <p14:modId xmlns:p14="http://schemas.microsoft.com/office/powerpoint/2010/main" val="4130619325"/>
              </p:ext>
            </p:extLst>
          </p:nvPr>
        </p:nvGraphicFramePr>
        <p:xfrm>
          <a:off x="561975" y="2551113"/>
          <a:ext cx="8675688" cy="590550"/>
        </p:xfrm>
        <a:graphic>
          <a:graphicData uri="http://schemas.openxmlformats.org/presentationml/2006/ole">
            <mc:AlternateContent xmlns:mc="http://schemas.openxmlformats.org/markup-compatibility/2006">
              <mc:Choice xmlns:v="urn:schemas-microsoft-com:vml" Requires="v">
                <p:oleObj spid="_x0000_s31804" name="معادلة" r:id="rId4" imgW="4572000" imgH="419040" progId="Equation.3">
                  <p:embed/>
                </p:oleObj>
              </mc:Choice>
              <mc:Fallback>
                <p:oleObj name="معادلة" r:id="rId4" imgW="4572000" imgH="419040" progId="Equation.3">
                  <p:embed/>
                  <p:pic>
                    <p:nvPicPr>
                      <p:cNvPr id="0" name="Object 2"/>
                      <p:cNvPicPr>
                        <a:picLocks noChangeAspect="1" noChangeArrowheads="1"/>
                      </p:cNvPicPr>
                      <p:nvPr/>
                    </p:nvPicPr>
                    <p:blipFill>
                      <a:blip r:embed="rId5"/>
                      <a:srcRect/>
                      <a:stretch>
                        <a:fillRect/>
                      </a:stretch>
                    </p:blipFill>
                    <p:spPr bwMode="auto">
                      <a:xfrm>
                        <a:off x="561975" y="2551113"/>
                        <a:ext cx="8675688" cy="590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3"/>
          <p:cNvGraphicFramePr>
            <a:graphicFrameLocks noChangeAspect="1"/>
          </p:cNvGraphicFramePr>
          <p:nvPr>
            <p:extLst>
              <p:ext uri="{D42A27DB-BD31-4B8C-83A1-F6EECF244321}">
                <p14:modId xmlns:p14="http://schemas.microsoft.com/office/powerpoint/2010/main" val="3497640698"/>
              </p:ext>
            </p:extLst>
          </p:nvPr>
        </p:nvGraphicFramePr>
        <p:xfrm>
          <a:off x="395288" y="4062413"/>
          <a:ext cx="9191625" cy="590550"/>
        </p:xfrm>
        <a:graphic>
          <a:graphicData uri="http://schemas.openxmlformats.org/presentationml/2006/ole">
            <mc:AlternateContent xmlns:mc="http://schemas.openxmlformats.org/markup-compatibility/2006">
              <mc:Choice xmlns:v="urn:schemas-microsoft-com:vml" Requires="v">
                <p:oleObj spid="_x0000_s31805" name="معادلة" r:id="rId6" imgW="5244840" imgH="419040" progId="Equation.3">
                  <p:embed/>
                </p:oleObj>
              </mc:Choice>
              <mc:Fallback>
                <p:oleObj name="معادلة" r:id="rId6" imgW="5244840" imgH="419040" progId="Equation.3">
                  <p:embed/>
                  <p:pic>
                    <p:nvPicPr>
                      <p:cNvPr id="0" name="Object 3"/>
                      <p:cNvPicPr>
                        <a:picLocks noChangeAspect="1" noChangeArrowheads="1"/>
                      </p:cNvPicPr>
                      <p:nvPr/>
                    </p:nvPicPr>
                    <p:blipFill>
                      <a:blip r:embed="rId7"/>
                      <a:srcRect/>
                      <a:stretch>
                        <a:fillRect/>
                      </a:stretch>
                    </p:blipFill>
                    <p:spPr bwMode="auto">
                      <a:xfrm>
                        <a:off x="395288" y="4062413"/>
                        <a:ext cx="9191625" cy="590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41</a:t>
            </a:fld>
            <a:endParaRPr lang="en-US" dirty="0"/>
          </a:p>
        </p:txBody>
      </p:sp>
      <p:sp>
        <p:nvSpPr>
          <p:cNvPr id="12" name="Rectangle 11"/>
          <p:cNvSpPr/>
          <p:nvPr/>
        </p:nvSpPr>
        <p:spPr>
          <a:xfrm>
            <a:off x="7337660" y="548680"/>
            <a:ext cx="1544012" cy="707886"/>
          </a:xfrm>
          <a:prstGeom prst="rect">
            <a:avLst/>
          </a:prstGeom>
        </p:spPr>
        <p:txBody>
          <a:bodyPr wrap="none">
            <a:spAutoFit/>
          </a:bodyPr>
          <a:lstStyle/>
          <a:p>
            <a:pPr algn="just"/>
            <a:r>
              <a:rPr lang="ar-EG" sz="4000" b="1" u="sng" dirty="0" smtClean="0">
                <a:solidFill>
                  <a:srgbClr val="C00000"/>
                </a:solidFill>
                <a:effectLst>
                  <a:outerShdw blurRad="38100" dist="38100" dir="2700000" algn="tl">
                    <a:srgbClr val="000000">
                      <a:alpha val="43137"/>
                    </a:srgbClr>
                  </a:outerShdw>
                </a:effectLst>
              </a:rPr>
              <a:t> الحل :-</a:t>
            </a:r>
            <a:endParaRPr lang="en-US" sz="4000" dirty="0">
              <a:solidFill>
                <a:srgbClr val="C00000"/>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ChangeArrowheads="1"/>
          </p:cNvSpPr>
          <p:nvPr/>
        </p:nvSpPr>
        <p:spPr bwMode="auto">
          <a:xfrm>
            <a:off x="577850" y="1637119"/>
            <a:ext cx="8502650" cy="3893325"/>
          </a:xfrm>
          <a:prstGeom prst="rect">
            <a:avLst/>
          </a:prstGeom>
          <a:noFill/>
          <a:ln w="9525" algn="ctr">
            <a:noFill/>
            <a:miter lim="800000"/>
            <a:headEnd/>
            <a:tailEnd/>
          </a:ln>
        </p:spPr>
        <p:txBody>
          <a:bodyPr rIns="98394" bIns="152352" anchor="ctr">
            <a:spAutoFit/>
          </a:bodyPr>
          <a:lstStyle/>
          <a:p>
            <a:pPr algn="just" rtl="1"/>
            <a:r>
              <a:rPr lang="ar-SA" sz="2400" u="sng" dirty="0"/>
              <a:t>3- نسبة السيارات التي تكون سرعتها بين </a:t>
            </a:r>
            <a:r>
              <a:rPr lang="en-US" sz="2400" u="sng" dirty="0"/>
              <a:t>60</a:t>
            </a:r>
            <a:r>
              <a:rPr lang="ar-SA" sz="2400" u="sng" dirty="0"/>
              <a:t> ميلا و </a:t>
            </a:r>
            <a:r>
              <a:rPr lang="en-US" sz="2400" u="sng" dirty="0" smtClean="0"/>
              <a:t>80</a:t>
            </a:r>
            <a:r>
              <a:rPr lang="ar-SA" sz="2400" u="sng" dirty="0" smtClean="0"/>
              <a:t> </a:t>
            </a:r>
            <a:r>
              <a:rPr lang="ar-SA" sz="2400" u="sng" dirty="0"/>
              <a:t>في الساعة :</a:t>
            </a:r>
          </a:p>
          <a:p>
            <a:pPr algn="just" rtl="1"/>
            <a:endParaRPr lang="ar-SA" sz="2400" dirty="0"/>
          </a:p>
          <a:p>
            <a:pPr algn="just" rtl="1"/>
            <a:endParaRPr lang="ar-SA" sz="2400" dirty="0"/>
          </a:p>
          <a:p>
            <a:pPr algn="just" rtl="1"/>
            <a:endParaRPr lang="ar-SA" sz="2400" dirty="0"/>
          </a:p>
          <a:p>
            <a:pPr algn="just" rtl="1"/>
            <a:endParaRPr lang="ar-SA" sz="2400" dirty="0"/>
          </a:p>
          <a:p>
            <a:pPr algn="just" rtl="1"/>
            <a:endParaRPr lang="ar-SA" sz="2400" dirty="0"/>
          </a:p>
          <a:p>
            <a:pPr algn="just" rtl="1"/>
            <a:endParaRPr lang="ar-SA" sz="2400" dirty="0"/>
          </a:p>
          <a:p>
            <a:pPr algn="just" rtl="1"/>
            <a:endParaRPr lang="ar-SA" sz="2400" dirty="0"/>
          </a:p>
          <a:p>
            <a:pPr algn="just" rtl="1"/>
            <a:r>
              <a:rPr lang="ar-SA" sz="2400" u="sng" dirty="0"/>
              <a:t>4- عدد السيارات المتوقع سرعتها بين </a:t>
            </a:r>
            <a:r>
              <a:rPr lang="en-US" sz="2400" u="sng" dirty="0"/>
              <a:t>60</a:t>
            </a:r>
            <a:r>
              <a:rPr lang="ar-SA" sz="2400" u="sng" dirty="0"/>
              <a:t> ميلا و </a:t>
            </a:r>
            <a:r>
              <a:rPr lang="en-US" sz="2400" u="sng" dirty="0" smtClean="0"/>
              <a:t>80</a:t>
            </a:r>
            <a:r>
              <a:rPr lang="ar-SA" sz="2400" u="sng" dirty="0" smtClean="0"/>
              <a:t> </a:t>
            </a:r>
            <a:r>
              <a:rPr lang="ar-SA" sz="2400" u="sng" dirty="0"/>
              <a:t>ميلا من بين </a:t>
            </a:r>
            <a:r>
              <a:rPr lang="en-US" sz="2400" u="sng" dirty="0"/>
              <a:t>10000</a:t>
            </a:r>
            <a:r>
              <a:rPr lang="ar-SA" sz="2400" u="sng" dirty="0"/>
              <a:t> سيارة :</a:t>
            </a:r>
          </a:p>
          <a:p>
            <a:pPr algn="ctr" rtl="1"/>
            <a:r>
              <a:rPr lang="en-US" sz="2400" dirty="0" smtClean="0"/>
              <a:t>10000(0.47725)=4772</a:t>
            </a:r>
            <a:endParaRPr lang="ar-SA" sz="2400" dirty="0"/>
          </a:p>
        </p:txBody>
      </p:sp>
      <p:sp>
        <p:nvSpPr>
          <p:cNvPr id="16388"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89" name="Rectangle 12"/>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16390"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1" name="Rectangle 15"/>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16392" name="Rectangle 1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3" name="Rectangle 18"/>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6386" name="Object 4"/>
          <p:cNvGraphicFramePr>
            <a:graphicFrameLocks noChangeAspect="1"/>
          </p:cNvGraphicFramePr>
          <p:nvPr>
            <p:extLst>
              <p:ext uri="{D42A27DB-BD31-4B8C-83A1-F6EECF244321}">
                <p14:modId xmlns:p14="http://schemas.microsoft.com/office/powerpoint/2010/main" val="3169008415"/>
              </p:ext>
            </p:extLst>
          </p:nvPr>
        </p:nvGraphicFramePr>
        <p:xfrm>
          <a:off x="1287463" y="2209800"/>
          <a:ext cx="6950075" cy="1905000"/>
        </p:xfrm>
        <a:graphic>
          <a:graphicData uri="http://schemas.openxmlformats.org/presentationml/2006/ole">
            <mc:AlternateContent xmlns:mc="http://schemas.openxmlformats.org/markup-compatibility/2006">
              <mc:Choice xmlns:v="urn:schemas-microsoft-com:vml" Requires="v">
                <p:oleObj spid="_x0000_s32793" name="معادلة" r:id="rId4" imgW="3429000" imgH="1091880" progId="Equation.3">
                  <p:embed/>
                </p:oleObj>
              </mc:Choice>
              <mc:Fallback>
                <p:oleObj name="معادلة" r:id="rId4" imgW="3429000" imgH="1091880" progId="Equation.3">
                  <p:embed/>
                  <p:pic>
                    <p:nvPicPr>
                      <p:cNvPr id="0" name="Object 4"/>
                      <p:cNvPicPr>
                        <a:picLocks noChangeAspect="1" noChangeArrowheads="1"/>
                      </p:cNvPicPr>
                      <p:nvPr/>
                    </p:nvPicPr>
                    <p:blipFill>
                      <a:blip r:embed="rId5"/>
                      <a:srcRect/>
                      <a:stretch>
                        <a:fillRect/>
                      </a:stretch>
                    </p:blipFill>
                    <p:spPr bwMode="auto">
                      <a:xfrm>
                        <a:off x="1287463" y="2209800"/>
                        <a:ext cx="6950075" cy="190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42</a:t>
            </a:fld>
            <a:endParaRPr lang="en-US" dirty="0"/>
          </a:p>
        </p:txBody>
      </p:sp>
      <p:sp>
        <p:nvSpPr>
          <p:cNvPr id="11" name="Rectangle 10"/>
          <p:cNvSpPr/>
          <p:nvPr/>
        </p:nvSpPr>
        <p:spPr>
          <a:xfrm>
            <a:off x="7017861" y="548680"/>
            <a:ext cx="2183611" cy="707886"/>
          </a:xfrm>
          <a:prstGeom prst="rect">
            <a:avLst/>
          </a:prstGeom>
        </p:spPr>
        <p:txBody>
          <a:bodyPr wrap="none">
            <a:spAutoFit/>
          </a:bodyPr>
          <a:lstStyle/>
          <a:p>
            <a:pPr algn="just"/>
            <a:r>
              <a:rPr lang="ar-EG" sz="4000" b="1" u="sng" dirty="0" smtClean="0">
                <a:solidFill>
                  <a:srgbClr val="C00000"/>
                </a:solidFill>
                <a:effectLst>
                  <a:outerShdw blurRad="38100" dist="38100" dir="2700000" algn="tl">
                    <a:srgbClr val="000000">
                      <a:alpha val="43137"/>
                    </a:srgbClr>
                  </a:outerShdw>
                </a:effectLst>
              </a:rPr>
              <a:t>تابع الحل :-</a:t>
            </a:r>
            <a:endParaRPr lang="en-US" sz="4000" dirty="0">
              <a:solidFill>
                <a:srgbClr val="C00000"/>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909</TotalTime>
  <Words>2546</Words>
  <Application>Microsoft Office PowerPoint</Application>
  <PresentationFormat>A4 Paper (210x297 mm)</PresentationFormat>
  <Paragraphs>351</Paragraphs>
  <Slides>43</Slides>
  <Notes>18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43</vt:i4>
      </vt:variant>
    </vt:vector>
  </HeadingPairs>
  <TitlesOfParts>
    <vt:vector size="46" baseType="lpstr">
      <vt:lpstr>فورم لكلية ادارة الاعمال</vt:lpstr>
      <vt:lpstr>Equation</vt:lpstr>
      <vt:lpstr>معادلة</vt:lpstr>
      <vt:lpstr>PowerPoint Presentation</vt:lpstr>
      <vt:lpstr>المحاضرة (4)</vt:lpstr>
      <vt:lpstr>تابع توزيع ثنائي الحدين :-</vt:lpstr>
      <vt:lpstr>تابع توزيع ثنائي الحدين :-</vt:lpstr>
      <vt:lpstr>تابع توزيع ثنائي الحدين :-</vt:lpstr>
      <vt:lpstr>تابع توزيع ثنائي الحدين :-</vt:lpstr>
      <vt:lpstr>تابع توزيع ثنائي الحدين :-</vt:lpstr>
      <vt:lpstr>تابع توزيع ثنائي الحدين :-</vt:lpstr>
      <vt:lpstr>تابع توزيع ثنائي الحدين :-</vt:lpstr>
      <vt:lpstr>تابع توزيع ثنائي الحدين :-</vt:lpstr>
      <vt:lpstr>تابع توزيع ثنائي الحدين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الحل  :- </vt:lpstr>
      <vt:lpstr>الحل  :- </vt:lpstr>
      <vt:lpstr>الحل  :- </vt:lpstr>
      <vt:lpstr>الحل  :- </vt:lpstr>
      <vt:lpstr>الحل  :- </vt:lpstr>
      <vt:lpstr>الحل  :- </vt:lpstr>
      <vt:lpstr>الحل  :-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Lab User</cp:lastModifiedBy>
  <cp:revision>143</cp:revision>
  <cp:lastPrinted>2014-10-15T05:30:59Z</cp:lastPrinted>
  <dcterms:created xsi:type="dcterms:W3CDTF">2014-02-18T11:21:49Z</dcterms:created>
  <dcterms:modified xsi:type="dcterms:W3CDTF">2014-10-15T05:31:01Z</dcterms:modified>
</cp:coreProperties>
</file>