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310" r:id="rId3"/>
    <p:sldId id="311" r:id="rId4"/>
    <p:sldId id="314" r:id="rId5"/>
    <p:sldId id="315" r:id="rId6"/>
    <p:sldId id="329" r:id="rId7"/>
    <p:sldId id="333" r:id="rId8"/>
    <p:sldId id="335" r:id="rId9"/>
    <p:sldId id="337" r:id="rId10"/>
    <p:sldId id="339" r:id="rId11"/>
    <p:sldId id="340" r:id="rId12"/>
    <p:sldId id="344" r:id="rId13"/>
    <p:sldId id="345" r:id="rId14"/>
    <p:sldId id="346" r:id="rId15"/>
    <p:sldId id="347" r:id="rId16"/>
    <p:sldId id="348" r:id="rId17"/>
    <p:sldId id="349" r:id="rId18"/>
    <p:sldId id="350" r:id="rId19"/>
    <p:sldId id="351" r:id="rId20"/>
    <p:sldId id="353" r:id="rId21"/>
    <p:sldId id="356" r:id="rId22"/>
    <p:sldId id="361" r:id="rId23"/>
    <p:sldId id="363" r:id="rId24"/>
    <p:sldId id="364" r:id="rId25"/>
    <p:sldId id="365" r:id="rId26"/>
    <p:sldId id="366" r:id="rId27"/>
    <p:sldId id="367" r:id="rId28"/>
    <p:sldId id="368" r:id="rId29"/>
    <p:sldId id="369" r:id="rId30"/>
    <p:sldId id="376" r:id="rId31"/>
    <p:sldId id="377" r:id="rId32"/>
    <p:sldId id="380" r:id="rId33"/>
    <p:sldId id="382" r:id="rId34"/>
    <p:sldId id="383" r:id="rId35"/>
    <p:sldId id="384"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940" autoAdjust="0"/>
    <p:restoredTop sz="94689" autoAdjust="0"/>
  </p:normalViewPr>
  <p:slideViewPr>
    <p:cSldViewPr>
      <p:cViewPr>
        <p:scale>
          <a:sx n="60" d="100"/>
          <a:sy n="60" d="100"/>
        </p:scale>
        <p:origin x="-270" y="-33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9/25/2014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xmlns=""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9/25/2014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61444" name="Slide Number Placeholder 3"/>
          <p:cNvSpPr>
            <a:spLocks noGrp="1"/>
          </p:cNvSpPr>
          <p:nvPr>
            <p:ph type="sldNum" sz="quarter" idx="5"/>
          </p:nvPr>
        </p:nvSpPr>
        <p:spPr bwMode="auto">
          <a:noFill/>
          <a:ln>
            <a:miter lim="800000"/>
            <a:headEnd/>
            <a:tailEnd/>
          </a:ln>
        </p:spPr>
        <p:txBody>
          <a:bodyPr/>
          <a:lstStyle/>
          <a:p>
            <a:fld id="{229F9675-496B-41A5-BF6C-3F5C965D54A4}" type="slidenum">
              <a:rPr lang="ar-JO" smtClean="0">
                <a:latin typeface="Arial" pitchFamily="34" charset="0"/>
                <a:cs typeface="Arial" pitchFamily="34" charset="0"/>
              </a:rPr>
              <a:pPr/>
              <a:t>4</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62468" name="Slide Number Placeholder 3"/>
          <p:cNvSpPr>
            <a:spLocks noGrp="1"/>
          </p:cNvSpPr>
          <p:nvPr>
            <p:ph type="sldNum" sz="quarter" idx="5"/>
          </p:nvPr>
        </p:nvSpPr>
        <p:spPr bwMode="auto">
          <a:noFill/>
          <a:ln>
            <a:miter lim="800000"/>
            <a:headEnd/>
            <a:tailEnd/>
          </a:ln>
        </p:spPr>
        <p:txBody>
          <a:bodyPr/>
          <a:lstStyle/>
          <a:p>
            <a:fld id="{E5BBCDBF-970A-49C3-ADB0-2F98E873DA28}" type="slidenum">
              <a:rPr lang="ar-JO" smtClean="0">
                <a:latin typeface="Arial" pitchFamily="34" charset="0"/>
                <a:cs typeface="Arial" pitchFamily="34" charset="0"/>
              </a:rPr>
              <a:pPr/>
              <a:t>5</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5780" name="Slide Number Placeholder 3"/>
          <p:cNvSpPr>
            <a:spLocks noGrp="1"/>
          </p:cNvSpPr>
          <p:nvPr>
            <p:ph type="sldNum" sz="quarter" idx="5"/>
          </p:nvPr>
        </p:nvSpPr>
        <p:spPr bwMode="auto">
          <a:noFill/>
          <a:ln>
            <a:miter lim="800000"/>
            <a:headEnd/>
            <a:tailEnd/>
          </a:ln>
        </p:spPr>
        <p:txBody>
          <a:bodyPr/>
          <a:lstStyle/>
          <a:p>
            <a:fld id="{B304C8C2-FD94-4FE5-A285-16F914F7EBCA}" type="slidenum">
              <a:rPr lang="ar-JO"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79876" name="Slide Number Placeholder 3"/>
          <p:cNvSpPr>
            <a:spLocks noGrp="1"/>
          </p:cNvSpPr>
          <p:nvPr>
            <p:ph type="sldNum" sz="quarter" idx="5"/>
          </p:nvPr>
        </p:nvSpPr>
        <p:spPr bwMode="auto">
          <a:noFill/>
          <a:ln>
            <a:miter lim="800000"/>
            <a:headEnd/>
            <a:tailEnd/>
          </a:ln>
        </p:spPr>
        <p:txBody>
          <a:bodyPr/>
          <a:lstStyle/>
          <a:p>
            <a:fld id="{6823F309-A93C-42CF-BCD6-6242824E0BD3}" type="slidenum">
              <a:rPr lang="ar-JO" smtClean="0">
                <a:latin typeface="Arial" pitchFamily="34" charset="0"/>
                <a:cs typeface="Arial" pitchFamily="34" charset="0"/>
              </a:rPr>
              <a:pPr/>
              <a:t>7</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1924" name="Slide Number Placeholder 3"/>
          <p:cNvSpPr>
            <a:spLocks noGrp="1"/>
          </p:cNvSpPr>
          <p:nvPr>
            <p:ph type="sldNum" sz="quarter" idx="5"/>
          </p:nvPr>
        </p:nvSpPr>
        <p:spPr bwMode="auto">
          <a:noFill/>
          <a:ln>
            <a:miter lim="800000"/>
            <a:headEnd/>
            <a:tailEnd/>
          </a:ln>
        </p:spPr>
        <p:txBody>
          <a:bodyPr/>
          <a:lstStyle/>
          <a:p>
            <a:fld id="{D0E36220-2775-477D-BF0A-77144FA7B022}" type="slidenum">
              <a:rPr lang="ar-JO" smtClean="0">
                <a:latin typeface="Arial" pitchFamily="34" charset="0"/>
                <a:cs typeface="Arial" pitchFamily="34" charset="0"/>
              </a:rPr>
              <a:pPr/>
              <a:t>8</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3972" name="Slide Number Placeholder 3"/>
          <p:cNvSpPr>
            <a:spLocks noGrp="1"/>
          </p:cNvSpPr>
          <p:nvPr>
            <p:ph type="sldNum" sz="quarter" idx="5"/>
          </p:nvPr>
        </p:nvSpPr>
        <p:spPr bwMode="auto">
          <a:noFill/>
          <a:ln>
            <a:miter lim="800000"/>
            <a:headEnd/>
            <a:tailEnd/>
          </a:ln>
        </p:spPr>
        <p:txBody>
          <a:bodyPr/>
          <a:lstStyle/>
          <a:p>
            <a:fld id="{A18B8C7A-C07A-4B13-B3BD-F504114BFFAE}" type="slidenum">
              <a:rPr lang="ar-JO"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6020" name="Slide Number Placeholder 3"/>
          <p:cNvSpPr>
            <a:spLocks noGrp="1"/>
          </p:cNvSpPr>
          <p:nvPr>
            <p:ph type="sldNum" sz="quarter" idx="5"/>
          </p:nvPr>
        </p:nvSpPr>
        <p:spPr bwMode="auto">
          <a:noFill/>
          <a:ln>
            <a:miter lim="800000"/>
            <a:headEnd/>
            <a:tailEnd/>
          </a:ln>
        </p:spPr>
        <p:txBody>
          <a:bodyPr/>
          <a:lstStyle/>
          <a:p>
            <a:fld id="{4215D052-D0B4-408E-99A5-F1EBD7A40D2F}" type="slidenum">
              <a:rPr lang="ar-JO"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87044" name="Slide Number Placeholder 3"/>
          <p:cNvSpPr>
            <a:spLocks noGrp="1"/>
          </p:cNvSpPr>
          <p:nvPr>
            <p:ph type="sldNum" sz="quarter" idx="5"/>
          </p:nvPr>
        </p:nvSpPr>
        <p:spPr bwMode="auto">
          <a:noFill/>
          <a:ln>
            <a:miter lim="800000"/>
            <a:headEnd/>
            <a:tailEnd/>
          </a:ln>
        </p:spPr>
        <p:txBody>
          <a:bodyPr/>
          <a:lstStyle/>
          <a:p>
            <a:fld id="{CCC63A71-242C-4698-B15A-B22B211102B1}" type="slidenum">
              <a:rPr lang="ar-JO" smtClean="0">
                <a:latin typeface="Arial" pitchFamily="34" charset="0"/>
                <a:cs typeface="Arial" pitchFamily="34" charset="0"/>
              </a:rPr>
              <a:pPr/>
              <a:t>11</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0116" name="Slide Number Placeholder 3"/>
          <p:cNvSpPr>
            <a:spLocks noGrp="1"/>
          </p:cNvSpPr>
          <p:nvPr>
            <p:ph type="sldNum" sz="quarter" idx="5"/>
          </p:nvPr>
        </p:nvSpPr>
        <p:spPr bwMode="auto">
          <a:noFill/>
          <a:ln>
            <a:miter lim="800000"/>
            <a:headEnd/>
            <a:tailEnd/>
          </a:ln>
        </p:spPr>
        <p:txBody>
          <a:bodyPr/>
          <a:lstStyle/>
          <a:p>
            <a:fld id="{555E8A30-B240-4335-82DA-947D1FD1DE79}" type="slidenum">
              <a:rPr lang="ar-JO" smtClean="0">
                <a:latin typeface="Arial" pitchFamily="34" charset="0"/>
                <a:cs typeface="Arial" pitchFamily="34" charset="0"/>
              </a:rPr>
              <a:pPr/>
              <a:t>12</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1140" name="Slide Number Placeholder 3"/>
          <p:cNvSpPr>
            <a:spLocks noGrp="1"/>
          </p:cNvSpPr>
          <p:nvPr>
            <p:ph type="sldNum" sz="quarter" idx="5"/>
          </p:nvPr>
        </p:nvSpPr>
        <p:spPr bwMode="auto">
          <a:noFill/>
          <a:ln>
            <a:miter lim="800000"/>
            <a:headEnd/>
            <a:tailEnd/>
          </a:ln>
        </p:spPr>
        <p:txBody>
          <a:bodyPr/>
          <a:lstStyle/>
          <a:p>
            <a:fld id="{A80E9B79-51F2-4C83-82B0-FA2C214B4C9B}" type="slidenum">
              <a:rPr lang="ar-JO" smtClean="0">
                <a:latin typeface="Arial" pitchFamily="34" charset="0"/>
                <a:cs typeface="Arial" pitchFamily="34" charset="0"/>
              </a:rPr>
              <a:pPr/>
              <a:t>13</a:t>
            </a:fld>
            <a:endParaRPr lang="en-US"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2164" name="Slide Number Placeholder 3"/>
          <p:cNvSpPr>
            <a:spLocks noGrp="1"/>
          </p:cNvSpPr>
          <p:nvPr>
            <p:ph type="sldNum" sz="quarter" idx="5"/>
          </p:nvPr>
        </p:nvSpPr>
        <p:spPr bwMode="auto">
          <a:noFill/>
          <a:ln>
            <a:miter lim="800000"/>
            <a:headEnd/>
            <a:tailEnd/>
          </a:ln>
        </p:spPr>
        <p:txBody>
          <a:bodyPr/>
          <a:lstStyle/>
          <a:p>
            <a:fld id="{2B75E02F-289A-4BE6-B4C9-4CA3582510A5}" type="slidenum">
              <a:rPr lang="ar-JO" smtClean="0">
                <a:latin typeface="Arial" pitchFamily="34" charset="0"/>
                <a:cs typeface="Arial" pitchFamily="34" charset="0"/>
              </a:rPr>
              <a:pPr/>
              <a:t>14</a:t>
            </a:fld>
            <a:endParaRPr lang="en-US"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3188" name="Slide Number Placeholder 3"/>
          <p:cNvSpPr>
            <a:spLocks noGrp="1"/>
          </p:cNvSpPr>
          <p:nvPr>
            <p:ph type="sldNum" sz="quarter" idx="5"/>
          </p:nvPr>
        </p:nvSpPr>
        <p:spPr bwMode="auto">
          <a:noFill/>
          <a:ln>
            <a:miter lim="800000"/>
            <a:headEnd/>
            <a:tailEnd/>
          </a:ln>
        </p:spPr>
        <p:txBody>
          <a:bodyPr/>
          <a:lstStyle/>
          <a:p>
            <a:fld id="{8CD2FBBB-4581-4DDD-BFF5-F2B34198C405}" type="slidenum">
              <a:rPr lang="ar-JO" smtClean="0">
                <a:latin typeface="Arial" pitchFamily="34" charset="0"/>
                <a:cs typeface="Arial" pitchFamily="34" charset="0"/>
              </a:rPr>
              <a:pPr/>
              <a:t>15</a:t>
            </a:fld>
            <a:endParaRPr lang="en-US" smtClean="0">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4212" name="Slide Number Placeholder 3"/>
          <p:cNvSpPr>
            <a:spLocks noGrp="1"/>
          </p:cNvSpPr>
          <p:nvPr>
            <p:ph type="sldNum" sz="quarter" idx="5"/>
          </p:nvPr>
        </p:nvSpPr>
        <p:spPr bwMode="auto">
          <a:noFill/>
          <a:ln>
            <a:miter lim="800000"/>
            <a:headEnd/>
            <a:tailEnd/>
          </a:ln>
        </p:spPr>
        <p:txBody>
          <a:bodyPr/>
          <a:lstStyle/>
          <a:p>
            <a:fld id="{EF2821E9-54F2-4B2F-9E41-6B6CB072304B}" type="slidenum">
              <a:rPr lang="ar-JO" smtClean="0">
                <a:latin typeface="Arial" pitchFamily="34" charset="0"/>
                <a:cs typeface="Arial" pitchFamily="34" charset="0"/>
              </a:rPr>
              <a:pPr/>
              <a:t>16</a:t>
            </a:fld>
            <a:endParaRPr lang="en-US"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5236" name="Slide Number Placeholder 3"/>
          <p:cNvSpPr>
            <a:spLocks noGrp="1"/>
          </p:cNvSpPr>
          <p:nvPr>
            <p:ph type="sldNum" sz="quarter" idx="5"/>
          </p:nvPr>
        </p:nvSpPr>
        <p:spPr bwMode="auto">
          <a:noFill/>
          <a:ln>
            <a:miter lim="800000"/>
            <a:headEnd/>
            <a:tailEnd/>
          </a:ln>
        </p:spPr>
        <p:txBody>
          <a:bodyPr/>
          <a:lstStyle/>
          <a:p>
            <a:fld id="{570E3399-66D2-4394-8C5E-6B916DFA6810}" type="slidenum">
              <a:rPr lang="ar-JO"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6260" name="Slide Number Placeholder 3"/>
          <p:cNvSpPr>
            <a:spLocks noGrp="1"/>
          </p:cNvSpPr>
          <p:nvPr>
            <p:ph type="sldNum" sz="quarter" idx="5"/>
          </p:nvPr>
        </p:nvSpPr>
        <p:spPr bwMode="auto">
          <a:noFill/>
          <a:ln>
            <a:miter lim="800000"/>
            <a:headEnd/>
            <a:tailEnd/>
          </a:ln>
        </p:spPr>
        <p:txBody>
          <a:bodyPr/>
          <a:lstStyle/>
          <a:p>
            <a:fld id="{D15FF537-F760-4610-81EE-0F8BC38FA89D}" type="slidenum">
              <a:rPr lang="ar-JO" smtClean="0">
                <a:latin typeface="Arial" pitchFamily="34" charset="0"/>
                <a:cs typeface="Arial" pitchFamily="34" charset="0"/>
              </a:rPr>
              <a:pPr/>
              <a:t>18</a:t>
            </a:fld>
            <a:endParaRPr lang="en-US"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97284" name="Slide Number Placeholder 3"/>
          <p:cNvSpPr>
            <a:spLocks noGrp="1"/>
          </p:cNvSpPr>
          <p:nvPr>
            <p:ph type="sldNum" sz="quarter" idx="5"/>
          </p:nvPr>
        </p:nvSpPr>
        <p:spPr bwMode="auto">
          <a:noFill/>
          <a:ln>
            <a:miter lim="800000"/>
            <a:headEnd/>
            <a:tailEnd/>
          </a:ln>
        </p:spPr>
        <p:txBody>
          <a:bodyPr/>
          <a:lstStyle/>
          <a:p>
            <a:fld id="{2E70E085-55EB-43AA-BC17-853ECA2A16D4}" type="slidenum">
              <a:rPr lang="ar-JO" smtClean="0">
                <a:latin typeface="Arial" pitchFamily="34" charset="0"/>
                <a:cs typeface="Arial" pitchFamily="34" charset="0"/>
              </a:rPr>
              <a:pPr/>
              <a:t>19</a:t>
            </a:fld>
            <a:endParaRPr lang="en-US"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2228" name="Slide Number Placeholder 3"/>
          <p:cNvSpPr>
            <a:spLocks noGrp="1"/>
          </p:cNvSpPr>
          <p:nvPr>
            <p:ph type="sldNum" sz="quarter" idx="5"/>
          </p:nvPr>
        </p:nvSpPr>
        <p:spPr bwMode="auto">
          <a:noFill/>
          <a:ln>
            <a:miter lim="800000"/>
            <a:headEnd/>
            <a:tailEnd/>
          </a:ln>
        </p:spPr>
        <p:txBody>
          <a:bodyPr/>
          <a:lstStyle/>
          <a:p>
            <a:fld id="{59416EF9-6F7A-45C2-8860-442B5D687E54}" type="slidenum">
              <a:rPr lang="ar-JO" smtClean="0">
                <a:cs typeface="Arial" pitchFamily="34" charset="0"/>
              </a:rPr>
              <a:pPr/>
              <a:t>25</a:t>
            </a:fld>
            <a:endParaRPr lang="en-US" smtClean="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53252" name="Slide Number Placeholder 3"/>
          <p:cNvSpPr>
            <a:spLocks noGrp="1"/>
          </p:cNvSpPr>
          <p:nvPr>
            <p:ph type="sldNum" sz="quarter" idx="5"/>
          </p:nvPr>
        </p:nvSpPr>
        <p:spPr bwMode="auto">
          <a:noFill/>
          <a:ln>
            <a:miter lim="800000"/>
            <a:headEnd/>
            <a:tailEnd/>
          </a:ln>
        </p:spPr>
        <p:txBody>
          <a:bodyPr/>
          <a:lstStyle/>
          <a:p>
            <a:fld id="{69B71106-CE67-44FE-A48A-7A2C70922EF9}" type="slidenum">
              <a:rPr lang="ar-JO" smtClean="0">
                <a:cs typeface="Arial" pitchFamily="34" charset="0"/>
              </a:rPr>
              <a:pPr/>
              <a:t>26</a:t>
            </a:fld>
            <a:endParaRPr lang="en-US"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6.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9.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24.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29.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33.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35.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37.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(6)</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التقدير الإحصائي</a:t>
            </a:r>
            <a:r>
              <a:rPr lang="en-US" sz="4000" b="1" dirty="0" smtClean="0">
                <a:cs typeface="Simplified Arabic" pitchFamily="2" charset="-78"/>
              </a:rPr>
              <a:t/>
            </a:r>
            <a:br>
              <a:rPr lang="en-US" sz="4000" b="1" dirty="0" smtClean="0">
                <a:cs typeface="Simplified Arabic" pitchFamily="2" charset="-78"/>
              </a:rPr>
            </a:b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ar-SY" sz="4000" b="1" u="sng" dirty="0" smtClean="0">
                <a:solidFill>
                  <a:srgbClr val="FF0000"/>
                </a:solidFill>
                <a:effectLst>
                  <a:outerShdw blurRad="38100" dist="38100" dir="2700000" algn="tl">
                    <a:srgbClr val="000000">
                      <a:alpha val="43137"/>
                    </a:srgbClr>
                  </a:outerShdw>
                </a:effectLst>
                <a:cs typeface="Arial" pitchFamily="34" charset="0"/>
              </a:rPr>
              <a:t>التقدير</a:t>
            </a:r>
            <a:r>
              <a:rPr lang="ar-SA" sz="4000" b="1" u="sng" dirty="0" smtClean="0">
                <a:solidFill>
                  <a:srgbClr val="FF0000"/>
                </a:solidFill>
                <a:effectLst>
                  <a:outerShdw blurRad="38100" dist="38100" dir="2700000" algn="tl">
                    <a:srgbClr val="000000">
                      <a:alpha val="43137"/>
                    </a:srgbClr>
                  </a:outerShdw>
                </a:effectLst>
                <a:cs typeface="Arial" pitchFamily="34" charset="0"/>
              </a:rPr>
              <a:t>:</a:t>
            </a:r>
            <a:r>
              <a:rPr lang="ar-EG" sz="4000" b="1" u="sng" dirty="0" smtClean="0">
                <a:solidFill>
                  <a:srgbClr val="FF0000"/>
                </a:solidFill>
                <a:effectLst>
                  <a:outerShdw blurRad="38100" dist="38100" dir="2700000" algn="tl">
                    <a:srgbClr val="000000">
                      <a:alpha val="43137"/>
                    </a:srgbClr>
                  </a:outerShdw>
                </a:effectLst>
                <a:cs typeface="Arial" pitchFamily="34" charset="0"/>
              </a:rPr>
              <a:t>-</a:t>
            </a:r>
            <a:endParaRPr lang="ar-SY" sz="4000" b="1" u="sng" dirty="0" smtClean="0">
              <a:solidFill>
                <a:srgbClr val="FF0000"/>
              </a:solidFill>
              <a:effectLst>
                <a:outerShdw blurRad="38100" dist="38100" dir="2700000" algn="tl">
                  <a:srgbClr val="000000">
                    <a:alpha val="43137"/>
                  </a:srgbClr>
                </a:outerShdw>
              </a:effectLst>
              <a:cs typeface="Arial" pitchFamily="34" charset="0"/>
            </a:endParaRPr>
          </a:p>
        </p:txBody>
      </p:sp>
      <p:sp>
        <p:nvSpPr>
          <p:cNvPr id="35843" name="Content Placeholder 2"/>
          <p:cNvSpPr>
            <a:spLocks noGrp="1"/>
          </p:cNvSpPr>
          <p:nvPr>
            <p:ph idx="1"/>
          </p:nvPr>
        </p:nvSpPr>
        <p:spPr>
          <a:xfrm>
            <a:off x="955104" y="1556792"/>
            <a:ext cx="8534400" cy="1080120"/>
          </a:xfrm>
        </p:spPr>
        <p:txBody>
          <a:bodyPr/>
          <a:lstStyle/>
          <a:p>
            <a:pPr marL="0" indent="0" algn="just" rtl="1"/>
            <a:r>
              <a:rPr lang="ar-SA" sz="2800" b="1" dirty="0" smtClean="0">
                <a:solidFill>
                  <a:srgbClr val="FF0000"/>
                </a:solidFill>
                <a:cs typeface="Arial" pitchFamily="34" charset="0"/>
              </a:rPr>
              <a:t>التقـدير</a:t>
            </a:r>
            <a:r>
              <a:rPr lang="ar-SA" sz="2800" dirty="0" smtClean="0">
                <a:cs typeface="Arial" pitchFamily="34" charset="0"/>
              </a:rPr>
              <a:t> هو عملية استنتاج أو تقدير أحد معالم المجتمع (مثل الوسط الحسابي أو الانحراف المعياري) بناءً على بيانات عينة مسحوبة من المجتمع .</a:t>
            </a:r>
            <a:endParaRPr lang="en-US" sz="2800" dirty="0" smtClean="0">
              <a:cs typeface="Arial" pitchFamily="34" charset="0"/>
            </a:endParaRPr>
          </a:p>
        </p:txBody>
      </p:sp>
      <p:sp>
        <p:nvSpPr>
          <p:cNvPr id="4" name="Text Box 6"/>
          <p:cNvSpPr txBox="1">
            <a:spLocks noChangeArrowheads="1"/>
          </p:cNvSpPr>
          <p:nvPr/>
        </p:nvSpPr>
        <p:spPr bwMode="auto">
          <a:xfrm>
            <a:off x="1410146" y="2548756"/>
            <a:ext cx="8007350" cy="1384300"/>
          </a:xfrm>
          <a:prstGeom prst="rect">
            <a:avLst/>
          </a:prstGeom>
          <a:noFill/>
          <a:ln w="9525">
            <a:noFill/>
            <a:miter lim="800000"/>
            <a:headEnd/>
            <a:tailEnd/>
          </a:ln>
        </p:spPr>
        <p:txBody>
          <a:bodyPr>
            <a:spAutoFit/>
          </a:bodyPr>
          <a:lstStyle/>
          <a:p>
            <a:pPr algn="just" rtl="1"/>
            <a:r>
              <a:rPr lang="ar-SA" sz="2800" b="1" dirty="0">
                <a:solidFill>
                  <a:srgbClr val="FF0000"/>
                </a:solidFill>
              </a:rPr>
              <a:t>وهناك نوعان (أو أسلوبان)  للتقدير: </a:t>
            </a:r>
          </a:p>
          <a:p>
            <a:pPr marL="742950" lvl="1" indent="-285750" algn="just" rtl="1">
              <a:buFont typeface="Arial" pitchFamily="34" charset="0"/>
              <a:buChar char="•"/>
            </a:pPr>
            <a:r>
              <a:rPr lang="ar-SA" sz="2800" dirty="0"/>
              <a:t>الأول تقدير النقطة (أو القيمة الواحدة)</a:t>
            </a:r>
          </a:p>
          <a:p>
            <a:pPr marL="742950" lvl="1" indent="-285750" algn="just" rtl="1">
              <a:buFont typeface="Arial" pitchFamily="34" charset="0"/>
              <a:buChar char="•"/>
            </a:pPr>
            <a:r>
              <a:rPr lang="ar-SA" sz="2800" dirty="0"/>
              <a:t>الثاني تقدير الفترة (أو فترة التقدير أو الثقة)</a:t>
            </a:r>
            <a:endParaRPr lang="en-US" sz="28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37891" name="Text Box 6"/>
          <p:cNvSpPr txBox="1">
            <a:spLocks noChangeArrowheads="1"/>
          </p:cNvSpPr>
          <p:nvPr/>
        </p:nvSpPr>
        <p:spPr bwMode="auto">
          <a:xfrm>
            <a:off x="511175" y="1905000"/>
            <a:ext cx="8839200" cy="3108325"/>
          </a:xfrm>
          <a:prstGeom prst="rect">
            <a:avLst/>
          </a:prstGeom>
          <a:noFill/>
          <a:ln w="9525">
            <a:noFill/>
            <a:miter lim="800000"/>
            <a:headEnd/>
            <a:tailEnd/>
          </a:ln>
        </p:spPr>
        <p:txBody>
          <a:bodyPr>
            <a:spAutoFit/>
          </a:bodyPr>
          <a:lstStyle/>
          <a:p>
            <a:pPr algn="just" rtl="1"/>
            <a:r>
              <a:rPr lang="ar-SA" sz="2800" dirty="0" smtClean="0"/>
              <a:t>التقدير </a:t>
            </a:r>
            <a:r>
              <a:rPr lang="ar-SA" sz="2800" dirty="0"/>
              <a:t>بنقطة </a:t>
            </a:r>
            <a:r>
              <a:rPr lang="ar-SA" sz="2800" dirty="0" smtClean="0"/>
              <a:t>يعني </a:t>
            </a:r>
            <a:r>
              <a:rPr lang="ar-SA" sz="2800" dirty="0"/>
              <a:t>أن نحصل على قيمة واحدة من العينة، وتستخدم هذه القيمة الواحدة كتقريب أو كتقدير لمعلمة المجتمع المجهولة. </a:t>
            </a:r>
          </a:p>
          <a:p>
            <a:pPr algn="just" rtl="1"/>
            <a:endParaRPr lang="ar-SA" sz="2800" dirty="0"/>
          </a:p>
          <a:p>
            <a:pPr algn="just" rtl="1"/>
            <a:r>
              <a:rPr lang="ar-SA" sz="2800" dirty="0"/>
              <a:t>فمثلاً لو أخذنا الوسط الحسابي للدخل في العينة كتقدير لمتوسط الدولة نكون قد حصلنا على تقدير نقطة لمتوسط دخل الدولة. وكمثال آخر لو أخذنا نسبة الناخبين في العينة الذين يؤيدون مرشحا معيناً كتقدير لهذه النسبة في المجتمع نكون حصلنا على تقدير نقطة للنسبة في مجتمع </a:t>
            </a:r>
            <a:r>
              <a:rPr lang="ar-SA" sz="2800" dirty="0" smtClean="0"/>
              <a:t>الناخبين</a:t>
            </a:r>
            <a:r>
              <a:rPr lang="ar-EG" sz="2800" dirty="0" smtClean="0"/>
              <a:t> .</a:t>
            </a:r>
            <a:endParaRPr lang="en-US" sz="28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7" name="Title 1"/>
          <p:cNvSpPr txBox="1">
            <a:spLocks/>
          </p:cNvSpPr>
          <p:nvPr/>
        </p:nvSpPr>
        <p:spPr bwMode="auto">
          <a:xfrm>
            <a:off x="344488" y="404664"/>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400" kern="1200" baseline="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algn="just" rtl="1"/>
            <a:r>
              <a:rPr lang="ar-EG" sz="4800" b="1" u="sng" dirty="0" smtClean="0">
                <a:effectLst>
                  <a:outerShdw blurRad="38100" dist="38100" dir="2700000" algn="tl">
                    <a:srgbClr val="000000">
                      <a:alpha val="43137"/>
                    </a:srgbClr>
                  </a:outerShdw>
                </a:effectLst>
                <a:cs typeface="Arial" pitchFamily="34" charset="0"/>
              </a:rPr>
              <a:t>1- </a:t>
            </a:r>
            <a:r>
              <a:rPr lang="ar-SA" sz="4800" b="1" u="sng" dirty="0" smtClean="0">
                <a:effectLst>
                  <a:outerShdw blurRad="38100" dist="38100" dir="2700000" algn="tl">
                    <a:srgbClr val="000000">
                      <a:alpha val="43137"/>
                    </a:srgbClr>
                  </a:outerShdw>
                </a:effectLst>
                <a:cs typeface="Arial" pitchFamily="34" charset="0"/>
              </a:rPr>
              <a:t>التقدير</a:t>
            </a:r>
            <a:r>
              <a:rPr lang="en-US" sz="4800" b="1" u="sng" dirty="0" smtClean="0">
                <a:effectLst>
                  <a:outerShdw blurRad="38100" dist="38100" dir="2700000" algn="tl">
                    <a:srgbClr val="000000">
                      <a:alpha val="43137"/>
                    </a:srgbClr>
                  </a:outerShdw>
                </a:effectLst>
                <a:cs typeface="Arial" pitchFamily="34" charset="0"/>
              </a:rPr>
              <a:t> </a:t>
            </a:r>
            <a:r>
              <a:rPr lang="ar-SA" sz="4800" b="1" u="sng" dirty="0" smtClean="0">
                <a:effectLst>
                  <a:outerShdw blurRad="38100" dist="38100" dir="2700000" algn="tl">
                    <a:srgbClr val="000000">
                      <a:alpha val="43137"/>
                    </a:srgbClr>
                  </a:outerShdw>
                </a:effectLst>
                <a:cs typeface="Arial" pitchFamily="34" charset="0"/>
              </a:rPr>
              <a:t>بنقطة</a:t>
            </a:r>
            <a:r>
              <a:rPr lang="en-US" sz="4800" b="1" u="sng" dirty="0" smtClean="0">
                <a:effectLst>
                  <a:outerShdw blurRad="38100" dist="38100" dir="2700000" algn="tl">
                    <a:srgbClr val="000000">
                      <a:alpha val="43137"/>
                    </a:srgbClr>
                  </a:outerShdw>
                </a:effectLst>
                <a:cs typeface="Arial" pitchFamily="34" charset="0"/>
              </a:rPr>
              <a:t> </a:t>
            </a:r>
            <a:r>
              <a:rPr lang="ar-EG" sz="4800" b="1" u="sng" dirty="0" smtClean="0">
                <a:effectLst>
                  <a:outerShdw blurRad="38100" dist="38100" dir="2700000" algn="tl">
                    <a:srgbClr val="000000">
                      <a:alpha val="43137"/>
                    </a:srgbClr>
                  </a:outerShdw>
                </a:effectLst>
                <a:cs typeface="Arial" pitchFamily="34" charset="0"/>
              </a:rPr>
              <a:t> :-</a:t>
            </a:r>
            <a:endParaRPr lang="ar-SY" sz="4800" b="1" u="sng" dirty="0" smtClean="0">
              <a:effectLst>
                <a:outerShdw blurRad="38100" dist="38100" dir="2700000" algn="tl">
                  <a:srgbClr val="000000">
                    <a:alpha val="43137"/>
                  </a:srgbClr>
                </a:outerShdw>
              </a:effectLst>
              <a:cs typeface="Arial" pitchFamily="34"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38915" name="Text Box 6"/>
          <p:cNvSpPr txBox="1">
            <a:spLocks noChangeArrowheads="1"/>
          </p:cNvSpPr>
          <p:nvPr/>
        </p:nvSpPr>
        <p:spPr bwMode="auto">
          <a:xfrm>
            <a:off x="636588" y="1556792"/>
            <a:ext cx="8636000" cy="1816100"/>
          </a:xfrm>
          <a:prstGeom prst="rect">
            <a:avLst/>
          </a:prstGeom>
          <a:noFill/>
          <a:ln w="9525">
            <a:noFill/>
            <a:miter lim="800000"/>
            <a:headEnd/>
            <a:tailEnd/>
          </a:ln>
        </p:spPr>
        <p:txBody>
          <a:bodyPr>
            <a:spAutoFit/>
          </a:bodyPr>
          <a:lstStyle/>
          <a:p>
            <a:pPr algn="just" rtl="1"/>
            <a:r>
              <a:rPr lang="ar-SA" sz="2800" dirty="0"/>
              <a:t>أما التقدير بفترة فنحصل من خلاله على مدى </a:t>
            </a:r>
            <a:r>
              <a:rPr lang="en-US" sz="2800" dirty="0"/>
              <a:t>Range</a:t>
            </a:r>
            <a:r>
              <a:rPr lang="ar-SA" sz="2800" dirty="0"/>
              <a:t> أو فترة تتحدد بحدين (حد أدنى وحد أعلى) -  نحصل عليهما من العينة. ونلاحظ هنا أن فترة التقدير (أو تقدير الفترة) تحتوي على أكثر من قيمة بل قد يكون عدد القيم غير محدود أو لا نهائياً في كثير من الحالات.</a:t>
            </a:r>
            <a:endParaRPr lang="en-US" sz="2800" dirty="0"/>
          </a:p>
        </p:txBody>
      </p:sp>
      <p:sp>
        <p:nvSpPr>
          <p:cNvPr id="38916" name="Text Box 7"/>
          <p:cNvSpPr txBox="1">
            <a:spLocks noChangeArrowheads="1"/>
          </p:cNvSpPr>
          <p:nvPr/>
        </p:nvSpPr>
        <p:spPr bwMode="auto">
          <a:xfrm>
            <a:off x="1257300" y="517525"/>
            <a:ext cx="8007350" cy="830997"/>
          </a:xfrm>
          <a:prstGeom prst="rect">
            <a:avLst/>
          </a:prstGeom>
          <a:noFill/>
          <a:ln w="9525">
            <a:noFill/>
            <a:miter lim="800000"/>
            <a:headEnd/>
            <a:tailEnd/>
          </a:ln>
        </p:spPr>
        <p:txBody>
          <a:bodyPr>
            <a:spAutoFit/>
          </a:bodyPr>
          <a:lstStyle/>
          <a:p>
            <a:pPr algn="r"/>
            <a:r>
              <a:rPr lang="ar-EG" sz="4800" b="1" u="sng" dirty="0" smtClean="0">
                <a:solidFill>
                  <a:srgbClr val="C00000"/>
                </a:solidFill>
                <a:effectLst>
                  <a:outerShdw blurRad="38100" dist="38100" dir="2700000" algn="tl">
                    <a:srgbClr val="000000">
                      <a:alpha val="43137"/>
                    </a:srgbClr>
                  </a:outerShdw>
                </a:effectLst>
              </a:rPr>
              <a:t>2- </a:t>
            </a:r>
            <a:r>
              <a:rPr lang="ar-SA" sz="4800" b="1" u="sng" dirty="0" smtClean="0">
                <a:solidFill>
                  <a:srgbClr val="C00000"/>
                </a:solidFill>
                <a:effectLst>
                  <a:outerShdw blurRad="38100" dist="38100" dir="2700000" algn="tl">
                    <a:srgbClr val="000000">
                      <a:alpha val="43137"/>
                    </a:srgbClr>
                  </a:outerShdw>
                </a:effectLst>
              </a:rPr>
              <a:t>التقدير </a:t>
            </a:r>
            <a:r>
              <a:rPr lang="ar-SA" sz="4800" b="1" u="sng" dirty="0">
                <a:solidFill>
                  <a:srgbClr val="C00000"/>
                </a:solidFill>
                <a:effectLst>
                  <a:outerShdw blurRad="38100" dist="38100" dir="2700000" algn="tl">
                    <a:srgbClr val="000000">
                      <a:alpha val="43137"/>
                    </a:srgbClr>
                  </a:outerShdw>
                </a:effectLst>
              </a:rPr>
              <a:t>بفترة</a:t>
            </a:r>
            <a:r>
              <a:rPr lang="ar-SA" sz="4800" b="1" u="sng" dirty="0" smtClean="0">
                <a:solidFill>
                  <a:srgbClr val="C00000"/>
                </a:solidFill>
                <a:effectLst>
                  <a:outerShdw blurRad="38100" dist="38100" dir="2700000" algn="tl">
                    <a:srgbClr val="000000">
                      <a:alpha val="43137"/>
                    </a:srgbClr>
                  </a:outerShdw>
                </a:effectLst>
              </a:rPr>
              <a:t>:</a:t>
            </a:r>
            <a:r>
              <a:rPr lang="ar-EG" sz="4800" b="1" u="sng" dirty="0" smtClean="0">
                <a:solidFill>
                  <a:srgbClr val="C00000"/>
                </a:solidFill>
                <a:effectLst>
                  <a:outerShdw blurRad="38100" dist="38100" dir="2700000" algn="tl">
                    <a:srgbClr val="000000">
                      <a:alpha val="43137"/>
                    </a:srgbClr>
                  </a:outerShdw>
                </a:effectLst>
              </a:rPr>
              <a:t>-</a:t>
            </a:r>
            <a:endParaRPr lang="en-US" sz="4800" b="1" u="sng" dirty="0">
              <a:solidFill>
                <a:srgbClr val="C00000"/>
              </a:solidFill>
              <a:effectLst>
                <a:outerShdw blurRad="38100" dist="38100" dir="2700000" algn="tl">
                  <a:srgbClr val="000000">
                    <a:alpha val="43137"/>
                  </a:srgbClr>
                </a:outerShdw>
              </a:effectLst>
            </a:endParaRPr>
          </a:p>
        </p:txBody>
      </p:sp>
      <p:sp>
        <p:nvSpPr>
          <p:cNvPr id="5" name="Text Box 6"/>
          <p:cNvSpPr txBox="1">
            <a:spLocks noChangeArrowheads="1"/>
          </p:cNvSpPr>
          <p:nvPr/>
        </p:nvSpPr>
        <p:spPr bwMode="auto">
          <a:xfrm>
            <a:off x="488504" y="3415640"/>
            <a:ext cx="8305800" cy="2677656"/>
          </a:xfrm>
          <a:prstGeom prst="rect">
            <a:avLst/>
          </a:prstGeom>
          <a:noFill/>
          <a:ln w="9525">
            <a:noFill/>
            <a:miter lim="800000"/>
            <a:headEnd/>
            <a:tailEnd/>
          </a:ln>
        </p:spPr>
        <p:txBody>
          <a:bodyPr>
            <a:spAutoFit/>
          </a:bodyPr>
          <a:lstStyle/>
          <a:p>
            <a:pPr algn="just" rtl="1"/>
            <a:r>
              <a:rPr lang="ar-SA" sz="2400" b="1" dirty="0">
                <a:solidFill>
                  <a:srgbClr val="FF3300"/>
                </a:solidFill>
              </a:rPr>
              <a:t>مثلاً: </a:t>
            </a:r>
          </a:p>
          <a:p>
            <a:pPr algn="just" rtl="1"/>
            <a:r>
              <a:rPr lang="ar-SA" sz="2400" dirty="0"/>
              <a:t>إذا قدرنا أن الوسط الحسابي لأعمار الناخبين يتراوح بين  </a:t>
            </a:r>
            <a:r>
              <a:rPr lang="en-US" sz="2400" dirty="0"/>
              <a:t>(40 - 6)</a:t>
            </a:r>
            <a:r>
              <a:rPr lang="ar-SA" sz="2400" dirty="0"/>
              <a:t> و</a:t>
            </a:r>
            <a:r>
              <a:rPr lang="en-US" sz="2400" dirty="0"/>
              <a:t> (40 + 6) </a:t>
            </a:r>
            <a:r>
              <a:rPr lang="ar-SA" sz="2400" dirty="0"/>
              <a:t>  سنة أي يتراوح بين </a:t>
            </a:r>
            <a:r>
              <a:rPr lang="en-US" sz="2400" dirty="0"/>
              <a:t>34 </a:t>
            </a:r>
            <a:r>
              <a:rPr lang="ar-SA" sz="2400" dirty="0"/>
              <a:t> سنة كحد أدنى و </a:t>
            </a:r>
            <a:r>
              <a:rPr lang="en-US" sz="2400" dirty="0"/>
              <a:t>46</a:t>
            </a:r>
            <a:r>
              <a:rPr lang="ar-SA" sz="2400" dirty="0"/>
              <a:t> سنة كحد أعلى نكون قد حصلنا على تقدير فترة للوسط الحسابي لأعمار الناخبين في المجتمع -  ونلاحظ أن هذه الفترة  (</a:t>
            </a:r>
            <a:r>
              <a:rPr lang="en-US" sz="2400" dirty="0"/>
              <a:t>34, 46</a:t>
            </a:r>
            <a:r>
              <a:rPr lang="ar-SA" sz="2400" dirty="0"/>
              <a:t>) تحتوي على عدد لا نهائي من الأعمار، بمعنى أن العدد لا يقتصر فقط على الأعداد الصحيحة والتي تشمل السنوات، ولكنها تشمل أيضا كسور السنوات، والأيام والشهور، والساعات.. الخ</a:t>
            </a:r>
            <a:endParaRPr lang="en-US" sz="24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7174" name="Text Box 6"/>
          <p:cNvSpPr txBox="1">
            <a:spLocks noChangeArrowheads="1"/>
          </p:cNvSpPr>
          <p:nvPr/>
        </p:nvSpPr>
        <p:spPr bwMode="auto">
          <a:xfrm>
            <a:off x="692150" y="980728"/>
            <a:ext cx="8750300" cy="2677656"/>
          </a:xfrm>
          <a:prstGeom prst="rect">
            <a:avLst/>
          </a:prstGeom>
          <a:noFill/>
          <a:ln w="9525">
            <a:noFill/>
            <a:miter lim="800000"/>
            <a:headEnd/>
            <a:tailEnd/>
          </a:ln>
        </p:spPr>
        <p:txBody>
          <a:bodyPr>
            <a:spAutoFit/>
          </a:bodyPr>
          <a:lstStyle/>
          <a:p>
            <a:pPr algn="just" rtl="1"/>
            <a:endParaRPr lang="ar-EG" sz="2800" dirty="0" smtClean="0"/>
          </a:p>
          <a:p>
            <a:pPr algn="just" rtl="1"/>
            <a:r>
              <a:rPr lang="ar-SA" sz="2800" dirty="0" smtClean="0"/>
              <a:t>أ </a:t>
            </a:r>
            <a:r>
              <a:rPr lang="ar-SA" sz="2800" dirty="0"/>
              <a:t>– احسب الوسط الحسابي للعينة       .</a:t>
            </a:r>
            <a:endParaRPr lang="en-US" sz="2800" dirty="0"/>
          </a:p>
          <a:p>
            <a:pPr algn="just" rtl="1"/>
            <a:r>
              <a:rPr lang="ar-SA" sz="2800" dirty="0" smtClean="0"/>
              <a:t>ب- </a:t>
            </a:r>
            <a:r>
              <a:rPr lang="ar-SA" sz="2800" dirty="0"/>
              <a:t>احسب الخطأ المعياري للوسط والذي يساوي:</a:t>
            </a:r>
          </a:p>
          <a:p>
            <a:pPr algn="just" rtl="1"/>
            <a:r>
              <a:rPr lang="ar-SA" sz="2800" dirty="0"/>
              <a:t>    </a:t>
            </a:r>
            <a:endParaRPr lang="en-US" sz="2800" dirty="0"/>
          </a:p>
          <a:p>
            <a:pPr algn="just" rtl="1"/>
            <a:r>
              <a:rPr lang="ar-SA" sz="2800" dirty="0" smtClean="0"/>
              <a:t>جـ </a:t>
            </a:r>
            <a:r>
              <a:rPr lang="ar-SA" sz="2800" dirty="0"/>
              <a:t>- أضرب الخطأ المعياري للوسط في معامل الثقة المناسب  (أو الدرجة المعيارية)  حسب درجة الثقة المطلوبة أي أحسب:</a:t>
            </a:r>
          </a:p>
        </p:txBody>
      </p:sp>
      <p:sp>
        <p:nvSpPr>
          <p:cNvPr id="717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176"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7170" name="Object 4"/>
          <p:cNvGraphicFramePr>
            <a:graphicFrameLocks noChangeAspect="1"/>
          </p:cNvGraphicFramePr>
          <p:nvPr>
            <p:extLst>
              <p:ext uri="{D42A27DB-BD31-4B8C-83A1-F6EECF244321}">
                <p14:modId xmlns:p14="http://schemas.microsoft.com/office/powerpoint/2010/main" xmlns="" val="1221364447"/>
              </p:ext>
            </p:extLst>
          </p:nvPr>
        </p:nvGraphicFramePr>
        <p:xfrm>
          <a:off x="5198864" y="1540024"/>
          <a:ext cx="330200" cy="304800"/>
        </p:xfrm>
        <a:graphic>
          <a:graphicData uri="http://schemas.openxmlformats.org/presentationml/2006/ole">
            <p:oleObj spid="_x0000_s7224" name="Equation" r:id="rId4" imgW="177646" imgH="190335" progId="Equation.3">
              <p:embed/>
            </p:oleObj>
          </a:graphicData>
        </a:graphic>
      </p:graphicFrame>
      <p:sp>
        <p:nvSpPr>
          <p:cNvPr id="717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7171" name="Object 6"/>
          <p:cNvGraphicFramePr>
            <a:graphicFrameLocks noChangeAspect="1"/>
          </p:cNvGraphicFramePr>
          <p:nvPr>
            <p:extLst>
              <p:ext uri="{D42A27DB-BD31-4B8C-83A1-F6EECF244321}">
                <p14:modId xmlns:p14="http://schemas.microsoft.com/office/powerpoint/2010/main" xmlns="" val="2191001073"/>
              </p:ext>
            </p:extLst>
          </p:nvPr>
        </p:nvGraphicFramePr>
        <p:xfrm>
          <a:off x="2504728" y="1730896"/>
          <a:ext cx="1066800" cy="762000"/>
        </p:xfrm>
        <a:graphic>
          <a:graphicData uri="http://schemas.openxmlformats.org/presentationml/2006/ole">
            <p:oleObj spid="_x0000_s7225" name="Equation" r:id="rId5" imgW="266584" imgH="418918" progId="Equation.3">
              <p:embed/>
            </p:oleObj>
          </a:graphicData>
        </a:graphic>
      </p:graphicFrame>
      <p:sp>
        <p:nvSpPr>
          <p:cNvPr id="7178"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7172" name="Object 8"/>
          <p:cNvGraphicFramePr>
            <a:graphicFrameLocks noChangeAspect="1"/>
          </p:cNvGraphicFramePr>
          <p:nvPr>
            <p:extLst>
              <p:ext uri="{D42A27DB-BD31-4B8C-83A1-F6EECF244321}">
                <p14:modId xmlns:p14="http://schemas.microsoft.com/office/powerpoint/2010/main" xmlns="" val="2925375986"/>
              </p:ext>
            </p:extLst>
          </p:nvPr>
        </p:nvGraphicFramePr>
        <p:xfrm>
          <a:off x="1856656" y="3057773"/>
          <a:ext cx="1543050" cy="803275"/>
        </p:xfrm>
        <a:graphic>
          <a:graphicData uri="http://schemas.openxmlformats.org/presentationml/2006/ole">
            <p:oleObj spid="_x0000_s7226" name="Equation" r:id="rId6" imgW="380835" imgH="418918" progId="Equation.3">
              <p:embed/>
            </p:oleObj>
          </a:graphicData>
        </a:graphic>
      </p:graphicFrame>
      <p:sp>
        <p:nvSpPr>
          <p:cNvPr id="3" name="Rectangle 2"/>
          <p:cNvSpPr/>
          <p:nvPr/>
        </p:nvSpPr>
        <p:spPr>
          <a:xfrm>
            <a:off x="3245996" y="548680"/>
            <a:ext cx="5955476" cy="707886"/>
          </a:xfrm>
          <a:prstGeom prst="rect">
            <a:avLst/>
          </a:prstGeom>
        </p:spPr>
        <p:txBody>
          <a:bodyPr wrap="none">
            <a:spAutoFit/>
          </a:bodyPr>
          <a:lstStyle/>
          <a:p>
            <a:pPr algn="just"/>
            <a:r>
              <a:rPr lang="ar-SA" sz="4000" b="1" u="sng" dirty="0">
                <a:solidFill>
                  <a:srgbClr val="C00000"/>
                </a:solidFill>
                <a:effectLst>
                  <a:outerShdw blurRad="38100" dist="38100" dir="2700000" algn="tl">
                    <a:srgbClr val="000000">
                      <a:alpha val="43137"/>
                    </a:srgbClr>
                  </a:outerShdw>
                </a:effectLst>
              </a:rPr>
              <a:t>تقدير الوسط الحسابي </a:t>
            </a:r>
            <a:r>
              <a:rPr lang="ar-SA" sz="4000" b="1" u="sng" dirty="0" smtClean="0">
                <a:solidFill>
                  <a:srgbClr val="C00000"/>
                </a:solidFill>
                <a:effectLst>
                  <a:outerShdw blurRad="38100" dist="38100" dir="2700000" algn="tl">
                    <a:srgbClr val="000000">
                      <a:alpha val="43137"/>
                    </a:srgbClr>
                  </a:outerShdw>
                </a:effectLst>
              </a:rPr>
              <a:t>للمجتمع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
        <p:nvSpPr>
          <p:cNvPr id="13" name="Text Box 6"/>
          <p:cNvSpPr txBox="1">
            <a:spLocks noChangeArrowheads="1"/>
          </p:cNvSpPr>
          <p:nvPr/>
        </p:nvSpPr>
        <p:spPr bwMode="auto">
          <a:xfrm>
            <a:off x="674688" y="3717032"/>
            <a:ext cx="8750300" cy="1815882"/>
          </a:xfrm>
          <a:prstGeom prst="rect">
            <a:avLst/>
          </a:prstGeom>
          <a:noFill/>
          <a:ln w="9525">
            <a:noFill/>
            <a:miter lim="800000"/>
            <a:headEnd/>
            <a:tailEnd/>
          </a:ln>
        </p:spPr>
        <p:txBody>
          <a:bodyPr>
            <a:spAutoFit/>
          </a:bodyPr>
          <a:lstStyle/>
          <a:p>
            <a:pPr algn="just" rtl="1"/>
            <a:r>
              <a:rPr lang="ar-SA" sz="2800" dirty="0"/>
              <a:t>د- فعندما نطرح حاصل الضرب السابق من الوسط الحسابي للعينة نحصل بالتالي على الحد الأدنى لفترة التقدير، وعندما نجمع حاصل الضرب مرة أخرى على الوسط الحسابي للعينة نحصل بالتالي على الحد الأعلى لفترة التقدير. </a:t>
            </a:r>
            <a:endParaRPr lang="en-US" sz="2800" dirty="0"/>
          </a:p>
        </p:txBody>
      </p:sp>
      <mc:AlternateContent xmlns:mc="http://schemas.openxmlformats.org/markup-compatibility/2006">
        <mc:Choice xmlns:a14="http://schemas.microsoft.com/office/drawing/2010/main" xmlns="" Requires="a14">
          <p:sp>
            <p:nvSpPr>
              <p:cNvPr id="4" name="TextBox 3"/>
              <p:cNvSpPr txBox="1"/>
              <p:nvPr/>
            </p:nvSpPr>
            <p:spPr>
              <a:xfrm>
                <a:off x="3668052" y="5301208"/>
                <a:ext cx="2365068" cy="796821"/>
              </a:xfrm>
              <a:prstGeom prst="rect">
                <a:avLst/>
              </a:prstGeom>
              <a:noFill/>
            </p:spPr>
            <p:txBody>
              <a:bodyPr wrap="square" rtlCol="0">
                <a:spAutoFit/>
              </a:bodyPr>
              <a:lstStyle/>
              <a:p>
                <a:pPr algn="l" rtl="0"/>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𝝁</m:t>
                      </m:r>
                      <m:r>
                        <a:rPr lang="en-US" sz="2400" b="1" i="1" smtClean="0">
                          <a:latin typeface="Cambria Math"/>
                          <a:ea typeface="Cambria Math"/>
                        </a:rPr>
                        <m:t>= </m:t>
                      </m:r>
                      <m:bar>
                        <m:barPr>
                          <m:pos m:val="top"/>
                          <m:ctrlPr>
                            <a:rPr lang="en-US" sz="2400" b="1" i="1" smtClean="0">
                              <a:latin typeface="Cambria Math"/>
                              <a:ea typeface="Cambria Math"/>
                            </a:rPr>
                          </m:ctrlPr>
                        </m:barPr>
                        <m:e>
                          <m:r>
                            <a:rPr lang="en-US" sz="2400" b="1" i="1" smtClean="0">
                              <a:latin typeface="Cambria Math"/>
                              <a:ea typeface="Cambria Math"/>
                            </a:rPr>
                            <m:t>𝒙</m:t>
                          </m:r>
                        </m:e>
                      </m:bar>
                      <m:r>
                        <a:rPr lang="en-US" sz="2400" b="1" i="1" smtClean="0">
                          <a:latin typeface="Cambria Math"/>
                          <a:ea typeface="Cambria Math"/>
                        </a:rPr>
                        <m:t>±  </m:t>
                      </m:r>
                      <m:r>
                        <a:rPr lang="en-US" sz="2400" b="1" i="1" smtClean="0">
                          <a:latin typeface="Cambria Math"/>
                          <a:ea typeface="Cambria Math"/>
                        </a:rPr>
                        <m:t>𝒛</m:t>
                      </m:r>
                      <m:r>
                        <a:rPr lang="en-US" sz="2400" b="1" i="1" smtClean="0">
                          <a:latin typeface="Cambria Math"/>
                          <a:ea typeface="Cambria Math"/>
                        </a:rPr>
                        <m:t> </m:t>
                      </m:r>
                      <m:f>
                        <m:fPr>
                          <m:ctrlPr>
                            <a:rPr lang="en-US" sz="2400" b="1" i="1" smtClean="0">
                              <a:latin typeface="Cambria Math"/>
                              <a:ea typeface="Cambria Math"/>
                            </a:rPr>
                          </m:ctrlPr>
                        </m:fPr>
                        <m:num>
                          <m:r>
                            <a:rPr lang="en-US" sz="2400" b="1" i="1" smtClean="0">
                              <a:latin typeface="Cambria Math"/>
                              <a:ea typeface="Cambria Math"/>
                            </a:rPr>
                            <m:t>𝝈</m:t>
                          </m:r>
                        </m:num>
                        <m:den>
                          <m:rad>
                            <m:radPr>
                              <m:degHide m:val="on"/>
                              <m:ctrlPr>
                                <a:rPr lang="en-US" sz="2400" b="1" i="1" smtClean="0">
                                  <a:latin typeface="Cambria Math"/>
                                  <a:ea typeface="Cambria Math"/>
                                </a:rPr>
                              </m:ctrlPr>
                            </m:radPr>
                            <m:deg/>
                            <m:e>
                              <m:r>
                                <a:rPr lang="en-US" sz="2400" b="1" i="1" smtClean="0">
                                  <a:latin typeface="Cambria Math"/>
                                  <a:ea typeface="Cambria Math"/>
                                </a:rPr>
                                <m:t>𝒏</m:t>
                              </m:r>
                            </m:e>
                          </m:rad>
                        </m:den>
                      </m:f>
                    </m:oMath>
                  </m:oMathPara>
                </a14:m>
                <a:endParaRPr lang="en-US" sz="2400" b="1" dirty="0"/>
              </a:p>
            </p:txBody>
          </p:sp>
        </mc:Choice>
        <mc:Fallback>
          <p:sp>
            <p:nvSpPr>
              <p:cNvPr id="4" name="TextBox 3"/>
              <p:cNvSpPr txBox="1">
                <a:spLocks noRot="1" noChangeAspect="1" noMove="1" noResize="1" noEditPoints="1" noAdjustHandles="1" noChangeArrowheads="1" noChangeShapeType="1" noTextEdit="1"/>
              </p:cNvSpPr>
              <p:nvPr/>
            </p:nvSpPr>
            <p:spPr>
              <a:xfrm>
                <a:off x="3668052" y="5301208"/>
                <a:ext cx="2365068" cy="796821"/>
              </a:xfrm>
              <a:prstGeom prst="rect">
                <a:avLst/>
              </a:prstGeom>
              <a:blipFill rotWithShape="1">
                <a:blip r:embed="rId7"/>
                <a:stretch>
                  <a:fillRect/>
                </a:stretch>
              </a:blipFill>
            </p:spPr>
            <p:txBody>
              <a:bodyPr/>
              <a:lstStyle/>
              <a:p>
                <a:r>
                  <a:rPr lang="en-US">
                    <a:noFill/>
                  </a:rPr>
                  <a:t> </a:t>
                </a:r>
              </a:p>
            </p:txBody>
          </p:sp>
        </mc:Fallback>
      </mc:AlternateContent>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120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1207"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2" name="Table 11"/>
          <p:cNvGraphicFramePr>
            <a:graphicFrameLocks noGrp="1"/>
          </p:cNvGraphicFramePr>
          <p:nvPr>
            <p:extLst>
              <p:ext uri="{D42A27DB-BD31-4B8C-83A1-F6EECF244321}">
                <p14:modId xmlns:p14="http://schemas.microsoft.com/office/powerpoint/2010/main" xmlns="" val="3145842235"/>
              </p:ext>
            </p:extLst>
          </p:nvPr>
        </p:nvGraphicFramePr>
        <p:xfrm>
          <a:off x="5745088" y="1844824"/>
          <a:ext cx="3816424" cy="3014472"/>
        </p:xfrm>
        <a:graphic>
          <a:graphicData uri="http://schemas.openxmlformats.org/drawingml/2006/table">
            <a:tbl>
              <a:tblPr rtl="1"/>
              <a:tblGrid>
                <a:gridCol w="1971607"/>
                <a:gridCol w="1844817"/>
              </a:tblGrid>
              <a:tr h="560832">
                <a:tc>
                  <a:txBody>
                    <a:bodyPr/>
                    <a:lstStyle/>
                    <a:p>
                      <a:pPr algn="ctr" rtl="1">
                        <a:spcBef>
                          <a:spcPts val="400"/>
                        </a:spcBef>
                        <a:spcAft>
                          <a:spcPts val="200"/>
                        </a:spcAft>
                      </a:pPr>
                      <a:r>
                        <a:rPr lang="ar-SA" sz="2800" dirty="0">
                          <a:latin typeface="Times New Roman"/>
                          <a:ea typeface="Times New Roman"/>
                          <a:cs typeface="Simplified Arabic"/>
                        </a:rPr>
                        <a:t>درجة الثقة </a:t>
                      </a:r>
                      <a:endParaRPr lang="en-US" sz="2800" dirty="0">
                        <a:latin typeface="Times New Roman"/>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rtl="1">
                        <a:spcBef>
                          <a:spcPts val="400"/>
                        </a:spcBef>
                        <a:spcAft>
                          <a:spcPts val="200"/>
                        </a:spcAft>
                      </a:pPr>
                      <a:r>
                        <a:rPr lang="ar-SA" sz="2800" dirty="0">
                          <a:latin typeface="Times New Roman"/>
                          <a:ea typeface="Times New Roman"/>
                          <a:cs typeface="Simplified Arabic"/>
                        </a:rPr>
                        <a:t>معامل الثقة </a:t>
                      </a:r>
                      <a:r>
                        <a:rPr lang="en-US" sz="2800" dirty="0">
                          <a:latin typeface="Times New Roman"/>
                          <a:ea typeface="Times New Roman"/>
                          <a:cs typeface="Simplified Arabic"/>
                        </a:rPr>
                        <a:t>Z</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90728">
                <a:tc>
                  <a:txBody>
                    <a:bodyPr/>
                    <a:lstStyle/>
                    <a:p>
                      <a:pPr algn="ctr" rtl="0">
                        <a:spcBef>
                          <a:spcPts val="400"/>
                        </a:spcBef>
                        <a:spcAft>
                          <a:spcPts val="200"/>
                        </a:spcAft>
                      </a:pPr>
                      <a:r>
                        <a:rPr lang="en-US" sz="2800" dirty="0">
                          <a:latin typeface="Times New Roman"/>
                          <a:ea typeface="Times New Roman"/>
                          <a:cs typeface="Simplified Arabic"/>
                        </a:rPr>
                        <a:t>68.26%</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400"/>
                        </a:spcBef>
                        <a:spcAft>
                          <a:spcPts val="200"/>
                        </a:spcAft>
                      </a:pPr>
                      <a:r>
                        <a:rPr lang="en-US" sz="2800">
                          <a:latin typeface="Times New Roman"/>
                          <a:ea typeface="Times New Roman"/>
                          <a:cs typeface="Simplified Arabic"/>
                        </a:rPr>
                        <a:t>1</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28">
                <a:tc>
                  <a:txBody>
                    <a:bodyPr/>
                    <a:lstStyle/>
                    <a:p>
                      <a:pPr marL="0" algn="ctr" defTabSz="914400" rtl="0" eaLnBrk="1" latinLnBrk="0" hangingPunct="1">
                        <a:spcBef>
                          <a:spcPts val="400"/>
                        </a:spcBef>
                        <a:spcAft>
                          <a:spcPts val="200"/>
                        </a:spcAft>
                      </a:pPr>
                      <a:r>
                        <a:rPr lang="en-US" sz="2800" b="1" kern="1200" dirty="0">
                          <a:solidFill>
                            <a:srgbClr val="FF0000"/>
                          </a:solidFill>
                          <a:latin typeface="Times New Roman"/>
                          <a:ea typeface="Times New Roman"/>
                          <a:cs typeface="Simplified Arabic"/>
                        </a:rPr>
                        <a:t>90%</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Bef>
                          <a:spcPts val="400"/>
                        </a:spcBef>
                        <a:spcAft>
                          <a:spcPts val="200"/>
                        </a:spcAft>
                      </a:pPr>
                      <a:r>
                        <a:rPr lang="en-US" sz="2800" b="1" kern="1200" dirty="0">
                          <a:solidFill>
                            <a:srgbClr val="FF0000"/>
                          </a:solidFill>
                          <a:latin typeface="Times New Roman"/>
                          <a:ea typeface="Times New Roman"/>
                          <a:cs typeface="Simplified Arabic"/>
                        </a:rPr>
                        <a:t>1.65</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28">
                <a:tc>
                  <a:txBody>
                    <a:bodyPr/>
                    <a:lstStyle/>
                    <a:p>
                      <a:pPr algn="ctr" rtl="0">
                        <a:spcBef>
                          <a:spcPts val="400"/>
                        </a:spcBef>
                        <a:spcAft>
                          <a:spcPts val="200"/>
                        </a:spcAft>
                      </a:pPr>
                      <a:r>
                        <a:rPr lang="en-US" sz="2800" b="1" dirty="0">
                          <a:solidFill>
                            <a:srgbClr val="FF0000"/>
                          </a:solidFill>
                          <a:latin typeface="Times New Roman"/>
                          <a:ea typeface="Times New Roman"/>
                          <a:cs typeface="Simplified Arabic"/>
                        </a:rPr>
                        <a:t>95 %</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400"/>
                        </a:spcBef>
                        <a:spcAft>
                          <a:spcPts val="200"/>
                        </a:spcAft>
                      </a:pPr>
                      <a:r>
                        <a:rPr lang="en-US" sz="2800" b="1" dirty="0">
                          <a:solidFill>
                            <a:srgbClr val="FF0000"/>
                          </a:solidFill>
                          <a:latin typeface="Times New Roman"/>
                          <a:ea typeface="Times New Roman"/>
                          <a:cs typeface="Simplified Arabic"/>
                        </a:rPr>
                        <a:t>1.96</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28">
                <a:tc>
                  <a:txBody>
                    <a:bodyPr/>
                    <a:lstStyle/>
                    <a:p>
                      <a:pPr algn="ctr" rtl="0">
                        <a:spcBef>
                          <a:spcPts val="400"/>
                        </a:spcBef>
                        <a:spcAft>
                          <a:spcPts val="200"/>
                        </a:spcAft>
                      </a:pPr>
                      <a:r>
                        <a:rPr lang="en-US" sz="2800">
                          <a:latin typeface="Times New Roman"/>
                          <a:ea typeface="Times New Roman"/>
                          <a:cs typeface="Simplified Arabic"/>
                        </a:rPr>
                        <a:t>95.44%</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400"/>
                        </a:spcBef>
                        <a:spcAft>
                          <a:spcPts val="200"/>
                        </a:spcAft>
                      </a:pPr>
                      <a:r>
                        <a:rPr lang="en-US" sz="2800" dirty="0">
                          <a:latin typeface="Times New Roman"/>
                          <a:ea typeface="Times New Roman"/>
                          <a:cs typeface="Simplified Arabic"/>
                        </a:rPr>
                        <a:t>2</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28">
                <a:tc>
                  <a:txBody>
                    <a:bodyPr/>
                    <a:lstStyle/>
                    <a:p>
                      <a:pPr algn="ctr" rtl="0">
                        <a:spcBef>
                          <a:spcPts val="400"/>
                        </a:spcBef>
                        <a:spcAft>
                          <a:spcPts val="200"/>
                        </a:spcAft>
                      </a:pPr>
                      <a:r>
                        <a:rPr lang="en-US" sz="2800" b="1" dirty="0">
                          <a:solidFill>
                            <a:srgbClr val="FF0000"/>
                          </a:solidFill>
                          <a:latin typeface="Times New Roman"/>
                          <a:ea typeface="Times New Roman"/>
                          <a:cs typeface="Simplified Arabic"/>
                        </a:rPr>
                        <a:t>99%</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400"/>
                        </a:spcBef>
                        <a:spcAft>
                          <a:spcPts val="200"/>
                        </a:spcAft>
                      </a:pPr>
                      <a:r>
                        <a:rPr lang="en-US" sz="2800" b="1" dirty="0">
                          <a:solidFill>
                            <a:srgbClr val="FF0000"/>
                          </a:solidFill>
                          <a:latin typeface="Times New Roman"/>
                          <a:ea typeface="Times New Roman"/>
                          <a:cs typeface="Simplified Arabic"/>
                        </a:rPr>
                        <a:t>2.58</a:t>
                      </a: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Text Box 6"/>
          <p:cNvSpPr txBox="1">
            <a:spLocks noChangeArrowheads="1"/>
          </p:cNvSpPr>
          <p:nvPr/>
        </p:nvSpPr>
        <p:spPr bwMode="auto">
          <a:xfrm>
            <a:off x="646113" y="1676400"/>
            <a:ext cx="4954959" cy="4154984"/>
          </a:xfrm>
          <a:prstGeom prst="rect">
            <a:avLst/>
          </a:prstGeom>
          <a:noFill/>
          <a:ln w="9525">
            <a:noFill/>
            <a:miter lim="800000"/>
            <a:headEnd/>
            <a:tailEnd/>
          </a:ln>
        </p:spPr>
        <p:txBody>
          <a:bodyPr wrap="square">
            <a:spAutoFit/>
          </a:bodyPr>
          <a:lstStyle/>
          <a:p>
            <a:pPr algn="just" rtl="1"/>
            <a:r>
              <a:rPr lang="ar-SA" sz="2400" dirty="0"/>
              <a:t>مع ملاحظة أنه إذا كان الانحراف المعياري للمجتمع غير معروف - </a:t>
            </a:r>
            <a:r>
              <a:rPr lang="ar-SA" sz="2400" dirty="0">
                <a:solidFill>
                  <a:srgbClr val="009900"/>
                </a:solidFill>
              </a:rPr>
              <a:t>وهو غالبا ما يحدث في الواقع</a:t>
            </a:r>
            <a:r>
              <a:rPr lang="ar-SA" sz="2400" dirty="0"/>
              <a:t> – فيمكن استخدام الانحراف المعياري للعينة </a:t>
            </a:r>
            <a:r>
              <a:rPr lang="en-US" sz="2400" dirty="0"/>
              <a:t>S</a:t>
            </a:r>
            <a:r>
              <a:rPr lang="ar-SA" sz="2400" dirty="0"/>
              <a:t> بدلا منه </a:t>
            </a:r>
            <a:r>
              <a:rPr lang="ar-SA" sz="2400" u="sng" dirty="0"/>
              <a:t>طالما كان حجم العينة كبيرا بدرجة كافية</a:t>
            </a:r>
            <a:r>
              <a:rPr lang="ar-SA" sz="2400" dirty="0"/>
              <a:t> وتصبح </a:t>
            </a:r>
            <a:r>
              <a:rPr lang="ar-SA" sz="2400" dirty="0">
                <a:solidFill>
                  <a:srgbClr val="FF0000"/>
                </a:solidFill>
              </a:rPr>
              <a:t>فترة تقدير الوسط الحسابي للمجتمع </a:t>
            </a:r>
            <a:r>
              <a:rPr lang="ar-SA" sz="2400" dirty="0"/>
              <a:t>كما يلي : </a:t>
            </a:r>
          </a:p>
          <a:p>
            <a:pPr algn="just" rtl="1"/>
            <a:endParaRPr lang="ar-SA" sz="2400" dirty="0"/>
          </a:p>
          <a:p>
            <a:pPr algn="just" rtl="1"/>
            <a:endParaRPr lang="ar-SA" sz="2400" dirty="0"/>
          </a:p>
          <a:p>
            <a:pPr algn="just" rtl="1"/>
            <a:endParaRPr lang="ar-SA" sz="2400" dirty="0"/>
          </a:p>
          <a:p>
            <a:pPr algn="just" rtl="1"/>
            <a:r>
              <a:rPr lang="ar-SA" sz="2400" dirty="0"/>
              <a:t>ولإيضاح هذه النقطة بشيء من التفصيل نأخذ المثال التالي :</a:t>
            </a:r>
          </a:p>
        </p:txBody>
      </p:sp>
      <p:graphicFrame>
        <p:nvGraphicFramePr>
          <p:cNvPr id="2" name="Object 1"/>
          <p:cNvGraphicFramePr>
            <a:graphicFrameLocks noChangeAspect="1"/>
          </p:cNvGraphicFramePr>
          <p:nvPr>
            <p:extLst>
              <p:ext uri="{D42A27DB-BD31-4B8C-83A1-F6EECF244321}">
                <p14:modId xmlns:p14="http://schemas.microsoft.com/office/powerpoint/2010/main" xmlns="" val="2924615480"/>
              </p:ext>
            </p:extLst>
          </p:nvPr>
        </p:nvGraphicFramePr>
        <p:xfrm>
          <a:off x="1856656" y="4077072"/>
          <a:ext cx="2146300" cy="685800"/>
        </p:xfrm>
        <a:graphic>
          <a:graphicData uri="http://schemas.openxmlformats.org/presentationml/2006/ole">
            <p:oleObj spid="_x0000_s21514" name="Equation" r:id="rId4" imgW="1040948" imgH="444307" progId="Equation.3">
              <p:embed/>
            </p:oleObj>
          </a:graphicData>
        </a:graphic>
      </p:graphicFrame>
      <p:sp>
        <p:nvSpPr>
          <p:cNvPr id="13" name="Rectangle 12"/>
          <p:cNvSpPr/>
          <p:nvPr/>
        </p:nvSpPr>
        <p:spPr>
          <a:xfrm>
            <a:off x="2720752" y="548680"/>
            <a:ext cx="6595075" cy="707886"/>
          </a:xfrm>
          <a:prstGeom prst="rect">
            <a:avLst/>
          </a:prstGeom>
        </p:spPr>
        <p:txBody>
          <a:bodyPr wrap="none">
            <a:spAutoFit/>
          </a:bodyPr>
          <a:lstStyle/>
          <a:p>
            <a:pPr algn="just"/>
            <a:r>
              <a:rPr lang="ar-EG" sz="4000" b="1" u="sng" dirty="0" smtClean="0">
                <a:solidFill>
                  <a:srgbClr val="C00000"/>
                </a:solidFill>
                <a:effectLst>
                  <a:outerShdw blurRad="38100" dist="38100" dir="2700000" algn="tl">
                    <a:srgbClr val="000000">
                      <a:alpha val="43137"/>
                    </a:srgbClr>
                  </a:outerShdw>
                </a:effectLst>
              </a:rPr>
              <a:t>تابع </a:t>
            </a:r>
            <a:r>
              <a:rPr lang="ar-SA" sz="4000" b="1" u="sng" dirty="0" smtClean="0">
                <a:solidFill>
                  <a:srgbClr val="C00000"/>
                </a:solidFill>
                <a:effectLst>
                  <a:outerShdw blurRad="38100" dist="38100" dir="2700000" algn="tl">
                    <a:srgbClr val="000000">
                      <a:alpha val="43137"/>
                    </a:srgbClr>
                  </a:outerShdw>
                </a:effectLst>
              </a:rPr>
              <a:t>تقدير </a:t>
            </a:r>
            <a:r>
              <a:rPr lang="ar-SA" sz="4000" b="1" u="sng" dirty="0">
                <a:solidFill>
                  <a:srgbClr val="C00000"/>
                </a:solidFill>
                <a:effectLst>
                  <a:outerShdw blurRad="38100" dist="38100" dir="2700000" algn="tl">
                    <a:srgbClr val="000000">
                      <a:alpha val="43137"/>
                    </a:srgbClr>
                  </a:outerShdw>
                </a:effectLst>
              </a:rPr>
              <a:t>الوسط الحسابي </a:t>
            </a:r>
            <a:r>
              <a:rPr lang="ar-SA" sz="4000" b="1" u="sng" dirty="0" smtClean="0">
                <a:solidFill>
                  <a:srgbClr val="C00000"/>
                </a:solidFill>
                <a:effectLst>
                  <a:outerShdw blurRad="38100" dist="38100" dir="2700000" algn="tl">
                    <a:srgbClr val="000000">
                      <a:alpha val="43137"/>
                    </a:srgbClr>
                  </a:outerShdw>
                </a:effectLst>
              </a:rPr>
              <a:t>للمجتمع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2227" name="Text Box 6"/>
          <p:cNvSpPr txBox="1">
            <a:spLocks noChangeArrowheads="1"/>
          </p:cNvSpPr>
          <p:nvPr/>
        </p:nvSpPr>
        <p:spPr bwMode="auto">
          <a:xfrm>
            <a:off x="533400" y="1556792"/>
            <a:ext cx="8853488" cy="1569660"/>
          </a:xfrm>
          <a:prstGeom prst="rect">
            <a:avLst/>
          </a:prstGeom>
          <a:noFill/>
          <a:ln w="9525">
            <a:noFill/>
            <a:miter lim="800000"/>
            <a:headEnd/>
            <a:tailEnd/>
          </a:ln>
        </p:spPr>
        <p:txBody>
          <a:bodyPr>
            <a:spAutoFit/>
          </a:bodyPr>
          <a:lstStyle/>
          <a:p>
            <a:pPr algn="just" rtl="1"/>
            <a:r>
              <a:rPr lang="ar-SA" sz="2400" dirty="0" smtClean="0"/>
              <a:t>لو </a:t>
            </a:r>
            <a:r>
              <a:rPr lang="ar-SA" sz="2400" dirty="0"/>
              <a:t>أردنا معرفة متوسط الدخل اليومي لمجموعة من الناخبين في دولة ما، فإن ذلك يبدو أمرا صعباً من الناحية العملية نظراً لكبر حجم مجتمع الناخبين، إضافة إلى طول الوقت والتكاليف. لذا فإن الأسلوب العلمي المتبع في حالة كهذه هو اختيار عينة عشوائية نستطيع من خلال معرفة نتائجها لتقدير متوسط دخول الناخبين في هذه الدولة.</a:t>
            </a:r>
            <a:endParaRPr lang="en-US" sz="2400" dirty="0"/>
          </a:p>
        </p:txBody>
      </p:sp>
      <p:sp>
        <p:nvSpPr>
          <p:cNvPr id="522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2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1"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 name="Rectangle 9"/>
          <p:cNvSpPr/>
          <p:nvPr/>
        </p:nvSpPr>
        <p:spPr>
          <a:xfrm>
            <a:off x="7545288" y="404664"/>
            <a:ext cx="1656223"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مثال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
        <p:nvSpPr>
          <p:cNvPr id="3" name="Rectangle 2"/>
          <p:cNvSpPr/>
          <p:nvPr/>
        </p:nvSpPr>
        <p:spPr>
          <a:xfrm>
            <a:off x="533400" y="3136900"/>
            <a:ext cx="8812088" cy="2308324"/>
          </a:xfrm>
          <a:prstGeom prst="rect">
            <a:avLst/>
          </a:prstGeom>
        </p:spPr>
        <p:txBody>
          <a:bodyPr wrap="square">
            <a:spAutoFit/>
          </a:bodyPr>
          <a:lstStyle/>
          <a:p>
            <a:pPr algn="just"/>
            <a:r>
              <a:rPr lang="ar-SA" sz="2400" dirty="0"/>
              <a:t>فلو سحبت عينة عشوائية من مجموع مجتمع الناخبين في دولة ما حجمها </a:t>
            </a:r>
            <a:r>
              <a:rPr lang="en-US" sz="2400" dirty="0"/>
              <a:t>100</a:t>
            </a:r>
            <a:r>
              <a:rPr lang="ar-SA" sz="2400" dirty="0"/>
              <a:t> ناخب، فإذا كان الوسط الحسابي والانحراف المعياري للدخل السنوي للناخبين بالعينة هما على الترتيب </a:t>
            </a:r>
            <a:r>
              <a:rPr lang="en-US" sz="2400" dirty="0"/>
              <a:t>90</a:t>
            </a:r>
            <a:r>
              <a:rPr lang="ar-SA" sz="2400" dirty="0"/>
              <a:t> ألف ريال و </a:t>
            </a:r>
            <a:r>
              <a:rPr lang="en-US" sz="2400" dirty="0"/>
              <a:t>25</a:t>
            </a:r>
            <a:r>
              <a:rPr lang="ar-SA" sz="2400" dirty="0"/>
              <a:t> ألف ريال.</a:t>
            </a:r>
          </a:p>
          <a:p>
            <a:pPr algn="just"/>
            <a:r>
              <a:rPr lang="ar-SA" sz="2400" dirty="0" smtClean="0">
                <a:solidFill>
                  <a:srgbClr val="C00000"/>
                </a:solidFill>
                <a:effectLst>
                  <a:outerShdw blurRad="38100" dist="38100" dir="2700000" algn="tl">
                    <a:srgbClr val="000000">
                      <a:alpha val="43137"/>
                    </a:srgbClr>
                  </a:outerShdw>
                </a:effectLst>
              </a:rPr>
              <a:t>المطلوب</a:t>
            </a:r>
            <a:r>
              <a:rPr lang="ar-SA" sz="2400" dirty="0">
                <a:solidFill>
                  <a:srgbClr val="C00000"/>
                </a:solidFill>
                <a:effectLst>
                  <a:outerShdw blurRad="38100" dist="38100" dir="2700000" algn="tl">
                    <a:srgbClr val="000000">
                      <a:alpha val="43137"/>
                    </a:srgbClr>
                  </a:outerShdw>
                </a:effectLst>
              </a:rPr>
              <a:t>:</a:t>
            </a:r>
          </a:p>
          <a:p>
            <a:pPr algn="just"/>
            <a:r>
              <a:rPr lang="ar-SA" sz="2400" u="sng" dirty="0"/>
              <a:t>أوجد فترة تقدير للوسط الحسابي للدخل السنوي لمجموع الناخبين في هذه الدولة بدرجة ثقة </a:t>
            </a:r>
            <a:r>
              <a:rPr lang="en-US" sz="2400" u="sng" dirty="0"/>
              <a:t>95%</a:t>
            </a:r>
            <a:r>
              <a:rPr lang="ar-SA" sz="2400" u="sng" dirty="0"/>
              <a:t>  ؟ </a:t>
            </a:r>
            <a:endParaRPr lang="en-US" sz="2400" u="sn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9221" name="Text Box 6"/>
          <p:cNvSpPr txBox="1">
            <a:spLocks noChangeArrowheads="1"/>
          </p:cNvSpPr>
          <p:nvPr/>
        </p:nvSpPr>
        <p:spPr bwMode="auto">
          <a:xfrm>
            <a:off x="692150" y="1600200"/>
            <a:ext cx="8750300" cy="2246769"/>
          </a:xfrm>
          <a:prstGeom prst="rect">
            <a:avLst/>
          </a:prstGeom>
          <a:noFill/>
          <a:ln w="9525">
            <a:noFill/>
            <a:miter lim="800000"/>
            <a:headEnd/>
            <a:tailEnd/>
          </a:ln>
        </p:spPr>
        <p:txBody>
          <a:bodyPr>
            <a:spAutoFit/>
          </a:bodyPr>
          <a:lstStyle/>
          <a:p>
            <a:pPr algn="just" rtl="1"/>
            <a:r>
              <a:rPr lang="ar-SA" sz="2800" dirty="0" smtClean="0"/>
              <a:t>بما </a:t>
            </a:r>
            <a:r>
              <a:rPr lang="ar-SA" sz="2800" dirty="0"/>
              <a:t>أن فترة تقدير الوسط الحسابي للمجتمع هي :</a:t>
            </a:r>
          </a:p>
          <a:p>
            <a:pPr algn="just" rtl="1"/>
            <a:r>
              <a:rPr lang="ar-SA" sz="2800" b="1" dirty="0" smtClean="0">
                <a:solidFill>
                  <a:srgbClr val="009900"/>
                </a:solidFill>
              </a:rPr>
              <a:t>والمعلومات </a:t>
            </a:r>
            <a:r>
              <a:rPr lang="ar-SA" sz="2800" b="1" dirty="0">
                <a:solidFill>
                  <a:srgbClr val="009900"/>
                </a:solidFill>
              </a:rPr>
              <a:t>المعطاة هي :  </a:t>
            </a:r>
            <a:endParaRPr lang="en-US" sz="2800" b="1" dirty="0">
              <a:solidFill>
                <a:srgbClr val="009900"/>
              </a:solidFill>
            </a:endParaRPr>
          </a:p>
          <a:p>
            <a:pPr algn="just" rtl="1"/>
            <a:r>
              <a:rPr lang="ar-SA" sz="2800" dirty="0"/>
              <a:t>                          حجم العينة </a:t>
            </a:r>
            <a:r>
              <a:rPr lang="en-US" sz="2800" dirty="0"/>
              <a:t>n = 100</a:t>
            </a:r>
            <a:r>
              <a:rPr lang="ar-SA" sz="2800" dirty="0"/>
              <a:t> </a:t>
            </a:r>
            <a:endParaRPr lang="en-US" sz="2800" dirty="0"/>
          </a:p>
          <a:p>
            <a:pPr algn="just" rtl="1"/>
            <a:r>
              <a:rPr lang="ar-SA" sz="2800" dirty="0"/>
              <a:t>                         الوسط الحسابي للعينة =</a:t>
            </a:r>
            <a:endParaRPr lang="en-US" sz="2800" dirty="0"/>
          </a:p>
          <a:p>
            <a:pPr algn="just" rtl="1"/>
            <a:r>
              <a:rPr lang="ar-SA" sz="2800" dirty="0"/>
              <a:t>                        والانحراف المعياري للعينة </a:t>
            </a:r>
            <a:r>
              <a:rPr lang="en-US" sz="2800" dirty="0"/>
              <a:t>S = 25 </a:t>
            </a:r>
          </a:p>
        </p:txBody>
      </p:sp>
      <p:sp>
        <p:nvSpPr>
          <p:cNvPr id="922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5"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92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9218" name="Object 1"/>
          <p:cNvGraphicFramePr>
            <a:graphicFrameLocks noChangeAspect="1"/>
          </p:cNvGraphicFramePr>
          <p:nvPr>
            <p:extLst>
              <p:ext uri="{D42A27DB-BD31-4B8C-83A1-F6EECF244321}">
                <p14:modId xmlns:p14="http://schemas.microsoft.com/office/powerpoint/2010/main" xmlns="" val="2083328587"/>
              </p:ext>
            </p:extLst>
          </p:nvPr>
        </p:nvGraphicFramePr>
        <p:xfrm>
          <a:off x="1294656" y="1556792"/>
          <a:ext cx="2362200" cy="703263"/>
        </p:xfrm>
        <a:graphic>
          <a:graphicData uri="http://schemas.openxmlformats.org/presentationml/2006/ole">
            <p:oleObj spid="_x0000_s9244" name="Equation" r:id="rId4" imgW="1040948" imgH="444307" progId="Equation.3">
              <p:embed/>
            </p:oleObj>
          </a:graphicData>
        </a:graphic>
      </p:graphicFrame>
      <p:sp>
        <p:nvSpPr>
          <p:cNvPr id="92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9219" name="Object 3"/>
          <p:cNvGraphicFramePr>
            <a:graphicFrameLocks noChangeAspect="1"/>
          </p:cNvGraphicFramePr>
          <p:nvPr>
            <p:extLst>
              <p:ext uri="{D42A27DB-BD31-4B8C-83A1-F6EECF244321}">
                <p14:modId xmlns:p14="http://schemas.microsoft.com/office/powerpoint/2010/main" xmlns="" val="2416481455"/>
              </p:ext>
            </p:extLst>
          </p:nvPr>
        </p:nvGraphicFramePr>
        <p:xfrm>
          <a:off x="3048000" y="2924944"/>
          <a:ext cx="1073150" cy="428625"/>
        </p:xfrm>
        <a:graphic>
          <a:graphicData uri="http://schemas.openxmlformats.org/presentationml/2006/ole">
            <p:oleObj spid="_x0000_s9245" name="Equation" r:id="rId5" imgW="494870" imgH="203024" progId="Equation.3">
              <p:embed/>
            </p:oleObj>
          </a:graphicData>
        </a:graphic>
      </p:graphicFrame>
      <p:sp>
        <p:nvSpPr>
          <p:cNvPr id="14" name="Rectangle 13"/>
          <p:cNvSpPr/>
          <p:nvPr/>
        </p:nvSpPr>
        <p:spPr>
          <a:xfrm>
            <a:off x="7528456" y="404664"/>
            <a:ext cx="1689886"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الحل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
        <p:nvSpPr>
          <p:cNvPr id="15" name="Text Box 6"/>
          <p:cNvSpPr txBox="1">
            <a:spLocks noChangeArrowheads="1"/>
          </p:cNvSpPr>
          <p:nvPr/>
        </p:nvSpPr>
        <p:spPr bwMode="auto">
          <a:xfrm>
            <a:off x="635000" y="3988916"/>
            <a:ext cx="8750300" cy="1384300"/>
          </a:xfrm>
          <a:prstGeom prst="rect">
            <a:avLst/>
          </a:prstGeom>
          <a:noFill/>
          <a:ln w="9525">
            <a:noFill/>
            <a:miter lim="800000"/>
            <a:headEnd/>
            <a:tailEnd/>
          </a:ln>
        </p:spPr>
        <p:txBody>
          <a:bodyPr>
            <a:spAutoFit/>
          </a:bodyPr>
          <a:lstStyle/>
          <a:p>
            <a:pPr algn="just" rtl="1"/>
            <a:r>
              <a:rPr lang="ar-SA" sz="2800" dirty="0"/>
              <a:t>وحيث أن درجة الثقة هي 95% فإن: </a:t>
            </a:r>
            <a:r>
              <a:rPr lang="en-US" sz="2800" dirty="0"/>
              <a:t>Z = 1.96</a:t>
            </a:r>
            <a:r>
              <a:rPr lang="ar-SA" sz="2800" dirty="0"/>
              <a:t> حسب ما هو موضح في الجدول السابق. وبالتالي فإن فترة تقدير الوسط الحسابي للدخل السنوي لمجتمع الناخبين بدرجة ثقة 95% هي :</a:t>
            </a:r>
            <a:endParaRPr lang="en-US" sz="28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0247" name="Text Box 6"/>
          <p:cNvSpPr txBox="1">
            <a:spLocks noChangeArrowheads="1"/>
          </p:cNvSpPr>
          <p:nvPr/>
        </p:nvSpPr>
        <p:spPr bwMode="auto">
          <a:xfrm>
            <a:off x="762000" y="4572000"/>
            <a:ext cx="8610600" cy="954088"/>
          </a:xfrm>
          <a:prstGeom prst="rect">
            <a:avLst/>
          </a:prstGeom>
          <a:noFill/>
          <a:ln w="9525">
            <a:noFill/>
            <a:miter lim="800000"/>
            <a:headEnd/>
            <a:tailEnd/>
          </a:ln>
        </p:spPr>
        <p:txBody>
          <a:bodyPr>
            <a:spAutoFit/>
          </a:bodyPr>
          <a:lstStyle/>
          <a:p>
            <a:pPr algn="just" rtl="1"/>
            <a:r>
              <a:rPr lang="ar-SA" sz="2800"/>
              <a:t> أي أن الوسط الحسابي للدخل السنوي لمجتمع الناخبين يتراوح بين </a:t>
            </a:r>
            <a:r>
              <a:rPr lang="en-US" sz="2800"/>
              <a:t>85.1</a:t>
            </a:r>
            <a:r>
              <a:rPr lang="ar-SA" sz="2800"/>
              <a:t>  ألف ريال كحد أدنى، </a:t>
            </a:r>
            <a:r>
              <a:rPr lang="en-US" sz="2800"/>
              <a:t>94.9</a:t>
            </a:r>
            <a:r>
              <a:rPr lang="ar-SA" sz="2800"/>
              <a:t>  ألف ريال كحد أعلى، وذلك بدرجة ثقة </a:t>
            </a:r>
            <a:r>
              <a:rPr lang="en-US" sz="2800"/>
              <a:t>95 %</a:t>
            </a:r>
            <a:r>
              <a:rPr lang="ar-SA" sz="2800"/>
              <a:t>. </a:t>
            </a:r>
            <a:endParaRPr lang="en-US" sz="2800"/>
          </a:p>
        </p:txBody>
      </p:sp>
      <p:sp>
        <p:nvSpPr>
          <p:cNvPr id="102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1"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2" name="Object 4"/>
          <p:cNvGraphicFramePr>
            <a:graphicFrameLocks noChangeAspect="1"/>
          </p:cNvGraphicFramePr>
          <p:nvPr/>
        </p:nvGraphicFramePr>
        <p:xfrm>
          <a:off x="4114800" y="1676400"/>
          <a:ext cx="2393950" cy="685800"/>
        </p:xfrm>
        <a:graphic>
          <a:graphicData uri="http://schemas.openxmlformats.org/presentationml/2006/ole">
            <p:oleObj spid="_x0000_s10290" name="Equation" r:id="rId4" imgW="1384300" imgH="444500" progId="Equation.3">
              <p:embed/>
            </p:oleObj>
          </a:graphicData>
        </a:graphic>
      </p:graphicFrame>
      <p:sp>
        <p:nvSpPr>
          <p:cNvPr id="1025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3" name="Object 6"/>
          <p:cNvGraphicFramePr>
            <a:graphicFrameLocks noChangeAspect="1"/>
          </p:cNvGraphicFramePr>
          <p:nvPr/>
        </p:nvGraphicFramePr>
        <p:xfrm>
          <a:off x="4343400" y="2438400"/>
          <a:ext cx="2228850" cy="381000"/>
        </p:xfrm>
        <a:graphic>
          <a:graphicData uri="http://schemas.openxmlformats.org/presentationml/2006/ole">
            <p:oleObj spid="_x0000_s10291" name="Equation" r:id="rId5" imgW="1143000" imgH="228600" progId="Equation.3">
              <p:embed/>
            </p:oleObj>
          </a:graphicData>
        </a:graphic>
      </p:graphicFrame>
      <p:sp>
        <p:nvSpPr>
          <p:cNvPr id="10257"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4" name="Object 8"/>
          <p:cNvGraphicFramePr>
            <a:graphicFrameLocks noChangeAspect="1"/>
          </p:cNvGraphicFramePr>
          <p:nvPr/>
        </p:nvGraphicFramePr>
        <p:xfrm>
          <a:off x="4343400" y="2895600"/>
          <a:ext cx="1320800" cy="304800"/>
        </p:xfrm>
        <a:graphic>
          <a:graphicData uri="http://schemas.openxmlformats.org/presentationml/2006/ole">
            <p:oleObj spid="_x0000_s10292" name="Equation" r:id="rId6" imgW="647419" imgH="177723" progId="Equation.3">
              <p:embed/>
            </p:oleObj>
          </a:graphicData>
        </a:graphic>
      </p:graphicFrame>
      <p:sp>
        <p:nvSpPr>
          <p:cNvPr id="10258"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5" name="Object 10"/>
          <p:cNvGraphicFramePr>
            <a:graphicFrameLocks noChangeAspect="1"/>
          </p:cNvGraphicFramePr>
          <p:nvPr/>
        </p:nvGraphicFramePr>
        <p:xfrm>
          <a:off x="3962400" y="3505200"/>
          <a:ext cx="1898650" cy="762000"/>
        </p:xfrm>
        <a:graphic>
          <a:graphicData uri="http://schemas.openxmlformats.org/presentationml/2006/ole">
            <p:oleObj spid="_x0000_s10293" name="Equation" r:id="rId7" imgW="723586" imgH="482391" progId="Equation.3">
              <p:embed/>
            </p:oleObj>
          </a:graphicData>
        </a:graphic>
      </p:graphicFrame>
      <p:sp>
        <p:nvSpPr>
          <p:cNvPr id="20" name="Rectangle 19"/>
          <p:cNvSpPr/>
          <p:nvPr/>
        </p:nvSpPr>
        <p:spPr>
          <a:xfrm>
            <a:off x="6681192" y="404664"/>
            <a:ext cx="2627642"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تابع الحل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5300" name="Text Box 6"/>
          <p:cNvSpPr txBox="1">
            <a:spLocks noChangeArrowheads="1"/>
          </p:cNvSpPr>
          <p:nvPr/>
        </p:nvSpPr>
        <p:spPr bwMode="auto">
          <a:xfrm>
            <a:off x="671513" y="1539949"/>
            <a:ext cx="8750300" cy="1384995"/>
          </a:xfrm>
          <a:prstGeom prst="rect">
            <a:avLst/>
          </a:prstGeom>
          <a:noFill/>
          <a:ln w="9525">
            <a:noFill/>
            <a:miter lim="800000"/>
            <a:headEnd/>
            <a:tailEnd/>
          </a:ln>
        </p:spPr>
        <p:txBody>
          <a:bodyPr>
            <a:spAutoFit/>
          </a:bodyPr>
          <a:lstStyle/>
          <a:p>
            <a:pPr algn="just" rtl="1"/>
            <a:r>
              <a:rPr lang="ar-SA" sz="2800" dirty="0" smtClean="0"/>
              <a:t>أخذت </a:t>
            </a:r>
            <a:r>
              <a:rPr lang="ar-SA" sz="2800" dirty="0"/>
              <a:t>عينة عشوائية حجمها </a:t>
            </a:r>
            <a:r>
              <a:rPr lang="en-GB" sz="2800" b="1" dirty="0"/>
              <a:t>144</a:t>
            </a:r>
            <a:r>
              <a:rPr lang="ar-SA" sz="2800" dirty="0"/>
              <a:t> بوسط مقداره </a:t>
            </a:r>
            <a:r>
              <a:rPr lang="en-GB" sz="2800" b="1" dirty="0"/>
              <a:t>100</a:t>
            </a:r>
            <a:r>
              <a:rPr lang="ar-SA" sz="2800" dirty="0"/>
              <a:t> وانحراف </a:t>
            </a:r>
            <a:r>
              <a:rPr lang="ar-SA" sz="2800" dirty="0" smtClean="0"/>
              <a:t>معياري </a:t>
            </a:r>
            <a:r>
              <a:rPr lang="ar-SA" sz="2800" dirty="0"/>
              <a:t>مقداره </a:t>
            </a:r>
            <a:r>
              <a:rPr lang="en-GB" sz="2800" b="1" dirty="0"/>
              <a:t>60</a:t>
            </a:r>
            <a:r>
              <a:rPr lang="ar-SA" sz="2800" dirty="0"/>
              <a:t> وبالتالي فإن فترة تقدير الوسط الحسابي للمجتمع بدرجة ثقة 95% هي : </a:t>
            </a:r>
            <a:endParaRPr lang="en-US" sz="2800" dirty="0"/>
          </a:p>
        </p:txBody>
      </p:sp>
      <p:sp>
        <p:nvSpPr>
          <p:cNvPr id="553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2"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4"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530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2" name="Rectangle 11"/>
          <p:cNvSpPr/>
          <p:nvPr/>
        </p:nvSpPr>
        <p:spPr>
          <a:xfrm>
            <a:off x="7545288" y="404664"/>
            <a:ext cx="1656223"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مثال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graphicFrame>
        <p:nvGraphicFramePr>
          <p:cNvPr id="2" name="Object 1"/>
          <p:cNvGraphicFramePr>
            <a:graphicFrameLocks noChangeAspect="1"/>
          </p:cNvGraphicFramePr>
          <p:nvPr>
            <p:extLst>
              <p:ext uri="{D42A27DB-BD31-4B8C-83A1-F6EECF244321}">
                <p14:modId xmlns:p14="http://schemas.microsoft.com/office/powerpoint/2010/main" xmlns="" val="2888344390"/>
              </p:ext>
            </p:extLst>
          </p:nvPr>
        </p:nvGraphicFramePr>
        <p:xfrm>
          <a:off x="2987688" y="2420888"/>
          <a:ext cx="4573489" cy="2841411"/>
        </p:xfrm>
        <a:graphic>
          <a:graphicData uri="http://schemas.openxmlformats.org/presentationml/2006/ole">
            <p:oleObj spid="_x0000_s22546" name="Equation" r:id="rId4" imgW="2032000" imgH="1549400" progId="Equation.3">
              <p:embed/>
            </p:oleObj>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16" name="Text Box 6"/>
          <p:cNvSpPr txBox="1">
            <a:spLocks noChangeArrowheads="1"/>
          </p:cNvSpPr>
          <p:nvPr/>
        </p:nvSpPr>
        <p:spPr bwMode="auto">
          <a:xfrm>
            <a:off x="292745" y="5262299"/>
            <a:ext cx="8548687" cy="830997"/>
          </a:xfrm>
          <a:prstGeom prst="rect">
            <a:avLst/>
          </a:prstGeom>
          <a:noFill/>
          <a:ln w="9525">
            <a:noFill/>
            <a:miter lim="800000"/>
            <a:headEnd/>
            <a:tailEnd/>
          </a:ln>
        </p:spPr>
        <p:txBody>
          <a:bodyPr>
            <a:spAutoFit/>
          </a:bodyPr>
          <a:lstStyle/>
          <a:p>
            <a:pPr algn="just" rtl="1"/>
            <a:r>
              <a:rPr lang="ar-SA" sz="2400" dirty="0" err="1"/>
              <a:t>أى</a:t>
            </a:r>
            <a:r>
              <a:rPr lang="ar-SA" sz="2400" dirty="0"/>
              <a:t> أن           تقع بين </a:t>
            </a:r>
            <a:r>
              <a:rPr lang="en-GB" sz="2400" dirty="0"/>
              <a:t>109.8 , 90.2</a:t>
            </a:r>
            <a:r>
              <a:rPr lang="ar-SA" sz="2400" dirty="0"/>
              <a:t> بدرجة ثقة </a:t>
            </a:r>
            <a:r>
              <a:rPr lang="en-GB" sz="2400" dirty="0"/>
              <a:t>95%</a:t>
            </a:r>
            <a:r>
              <a:rPr lang="ar-SA" sz="2400" dirty="0"/>
              <a:t>  . وكثيرا ما تستخدم أيضاً درجات الثقة </a:t>
            </a:r>
            <a:r>
              <a:rPr lang="en-GB" sz="2400" dirty="0"/>
              <a:t>99% , 90</a:t>
            </a:r>
            <a:r>
              <a:rPr lang="ar-SA" sz="2400" dirty="0"/>
              <a:t> وهى مناظرة لقيمة </a:t>
            </a:r>
            <a:r>
              <a:rPr lang="en-GB" sz="2400" dirty="0"/>
              <a:t>z=2.58 , z=1.64</a:t>
            </a:r>
            <a:r>
              <a:rPr lang="ar-SA" sz="2400" dirty="0"/>
              <a:t>  على الترتيب </a:t>
            </a:r>
            <a:endParaRPr lang="en-US" sz="2400"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3563130524"/>
              </p:ext>
            </p:extLst>
          </p:nvPr>
        </p:nvGraphicFramePr>
        <p:xfrm>
          <a:off x="7417395" y="5229200"/>
          <a:ext cx="415925" cy="554038"/>
        </p:xfrm>
        <a:graphic>
          <a:graphicData uri="http://schemas.openxmlformats.org/presentationml/2006/ole">
            <p:oleObj spid="_x0000_s22547" name="Equation" r:id="rId5" imgW="152268" imgH="203024" progId="Equation.3">
              <p:embed/>
            </p:oleObj>
          </a:graphicData>
        </a:graphic>
      </p:graphicFrame>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6"/>
          <p:cNvSpPr txBox="1">
            <a:spLocks noChangeArrowheads="1"/>
          </p:cNvSpPr>
          <p:nvPr/>
        </p:nvSpPr>
        <p:spPr bwMode="auto">
          <a:xfrm>
            <a:off x="577850" y="1600200"/>
            <a:ext cx="8750300" cy="3540125"/>
          </a:xfrm>
          <a:prstGeom prst="rect">
            <a:avLst/>
          </a:prstGeom>
          <a:noFill/>
          <a:ln w="9525">
            <a:noFill/>
            <a:miter lim="800000"/>
            <a:headEnd/>
            <a:tailEnd/>
          </a:ln>
        </p:spPr>
        <p:txBody>
          <a:bodyPr>
            <a:spAutoFit/>
          </a:bodyPr>
          <a:lstStyle/>
          <a:p>
            <a:pPr algn="just" rtl="1"/>
            <a:r>
              <a:rPr lang="ar-SA" sz="2800" dirty="0"/>
              <a:t> يعتبر تحديد حجم العينة المناسب من المشاكل المهمة والشائعة التي تواجه الباحثين في مختلف المجالات، وبالذات عند دراسة الظواهر السياسية والإجتماعية ...الخ ، ويختلف تحديد حجم العينة باختلاف الهدف من التقدير. </a:t>
            </a:r>
            <a:endParaRPr lang="en-US" sz="2800" dirty="0"/>
          </a:p>
          <a:p>
            <a:pPr algn="just" rtl="1"/>
            <a:r>
              <a:rPr lang="ar-SA" sz="2800" dirty="0"/>
              <a:t>فإذا كان المطلوب هو تقدير الوسط الحسابي للمجتمع، فإن فترة تقدير الوسط هي كما سبق وأن أوضحنا : </a:t>
            </a:r>
          </a:p>
          <a:p>
            <a:pPr algn="just" rtl="1"/>
            <a:endParaRPr lang="ar-SA" sz="2800" dirty="0"/>
          </a:p>
          <a:p>
            <a:pPr algn="just" rtl="1"/>
            <a:endParaRPr lang="ar-SA" sz="2800" dirty="0"/>
          </a:p>
          <a:p>
            <a:pPr algn="just" rtl="1"/>
            <a:r>
              <a:rPr lang="ar-SA" sz="2800" dirty="0"/>
              <a:t>ومنها نجد أن حجم العينة يأخذ الشكل التالي : </a:t>
            </a:r>
            <a:endParaRPr lang="en-US" sz="2800" dirty="0"/>
          </a:p>
        </p:txBody>
      </p:sp>
      <p:sp>
        <p:nvSpPr>
          <p:cNvPr id="1331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18"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1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0"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6"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7"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3329"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3314" name="Object 8"/>
          <p:cNvGraphicFramePr>
            <a:graphicFrameLocks noChangeAspect="1"/>
          </p:cNvGraphicFramePr>
          <p:nvPr/>
        </p:nvGraphicFramePr>
        <p:xfrm>
          <a:off x="4127500" y="5214950"/>
          <a:ext cx="1568450" cy="990600"/>
        </p:xfrm>
        <a:graphic>
          <a:graphicData uri="http://schemas.openxmlformats.org/presentationml/2006/ole">
            <p:oleObj spid="_x0000_s13342" name="Equation" r:id="rId4" imgW="634725" imgH="418918" progId="Equation.3">
              <p:embed/>
            </p:oleObj>
          </a:graphicData>
        </a:graphic>
      </p:graphicFrame>
      <p:graphicFrame>
        <p:nvGraphicFramePr>
          <p:cNvPr id="13315" name="Object 1"/>
          <p:cNvGraphicFramePr>
            <a:graphicFrameLocks noChangeAspect="1"/>
          </p:cNvGraphicFramePr>
          <p:nvPr/>
        </p:nvGraphicFramePr>
        <p:xfrm>
          <a:off x="4267200" y="3886200"/>
          <a:ext cx="1774825" cy="533400"/>
        </p:xfrm>
        <a:graphic>
          <a:graphicData uri="http://schemas.openxmlformats.org/presentationml/2006/ole">
            <p:oleObj spid="_x0000_s13343" name="Equation" r:id="rId5" imgW="927100" imgH="419100" progId="Equation.3">
              <p:embed/>
            </p:oleObj>
          </a:graphicData>
        </a:graphic>
      </p:graphicFrame>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Rectangle 3"/>
          <p:cNvSpPr/>
          <p:nvPr/>
        </p:nvSpPr>
        <p:spPr>
          <a:xfrm>
            <a:off x="2072680" y="611977"/>
            <a:ext cx="7272808" cy="584775"/>
          </a:xfrm>
          <a:prstGeom prst="rect">
            <a:avLst/>
          </a:prstGeom>
        </p:spPr>
        <p:txBody>
          <a:bodyPr wrap="square">
            <a:spAutoFit/>
          </a:bodyPr>
          <a:lstStyle/>
          <a:p>
            <a:pPr algn="just" eaLnBrk="0" hangingPunct="0"/>
            <a:r>
              <a:rPr lang="ar-SA" sz="3200" b="1" u="sng" dirty="0">
                <a:solidFill>
                  <a:srgbClr val="C00000"/>
                </a:solidFill>
                <a:effectLst>
                  <a:outerShdw blurRad="38100" dist="38100" dir="2700000" algn="tl">
                    <a:srgbClr val="000000">
                      <a:alpha val="43137"/>
                    </a:srgbClr>
                  </a:outerShdw>
                </a:effectLst>
              </a:rPr>
              <a:t>تحديد حجم </a:t>
            </a:r>
            <a:r>
              <a:rPr lang="ar-SA" sz="3200" b="1" u="sng" dirty="0" smtClean="0">
                <a:solidFill>
                  <a:srgbClr val="C00000"/>
                </a:solidFill>
                <a:effectLst>
                  <a:outerShdw blurRad="38100" dist="38100" dir="2700000" algn="tl">
                    <a:srgbClr val="000000">
                      <a:alpha val="43137"/>
                    </a:srgbClr>
                  </a:outerShdw>
                </a:effectLst>
              </a:rPr>
              <a:t>العينة</a:t>
            </a:r>
            <a:r>
              <a:rPr lang="ar-EG" sz="3200" b="1" u="sng" dirty="0" smtClean="0">
                <a:solidFill>
                  <a:srgbClr val="C00000"/>
                </a:solidFill>
                <a:effectLst>
                  <a:outerShdw blurRad="38100" dist="38100" dir="2700000" algn="tl">
                    <a:srgbClr val="000000">
                      <a:alpha val="43137"/>
                    </a:srgbClr>
                  </a:outerShdw>
                </a:effectLst>
              </a:rPr>
              <a:t> </a:t>
            </a:r>
            <a:r>
              <a:rPr lang="ar-SA" sz="3200" b="1" u="sng" dirty="0" smtClean="0">
                <a:solidFill>
                  <a:srgbClr val="C00000"/>
                </a:solidFill>
                <a:effectLst>
                  <a:outerShdw blurRad="38100" dist="38100" dir="2700000" algn="tl">
                    <a:srgbClr val="000000">
                      <a:alpha val="43137"/>
                    </a:srgbClr>
                  </a:outerShdw>
                </a:effectLst>
              </a:rPr>
              <a:t>لتقدير </a:t>
            </a:r>
            <a:r>
              <a:rPr lang="ar-SA" sz="3200" b="1" u="sng" dirty="0">
                <a:solidFill>
                  <a:srgbClr val="C00000"/>
                </a:solidFill>
                <a:effectLst>
                  <a:outerShdw blurRad="38100" dist="38100" dir="2700000" algn="tl">
                    <a:srgbClr val="000000">
                      <a:alpha val="43137"/>
                    </a:srgbClr>
                  </a:outerShdw>
                </a:effectLst>
              </a:rPr>
              <a:t>الوسط الحسابي </a:t>
            </a:r>
            <a:r>
              <a:rPr lang="ar-SA" sz="3200" b="1" u="sng" dirty="0" smtClean="0">
                <a:solidFill>
                  <a:srgbClr val="C00000"/>
                </a:solidFill>
                <a:effectLst>
                  <a:outerShdw blurRad="38100" dist="38100" dir="2700000" algn="tl">
                    <a:srgbClr val="000000">
                      <a:alpha val="43137"/>
                    </a:srgbClr>
                  </a:outerShdw>
                </a:effectLst>
              </a:rPr>
              <a:t>للمجتمع</a:t>
            </a:r>
            <a:r>
              <a:rPr lang="ar-EG" sz="3200" b="1" u="sng" dirty="0" smtClean="0">
                <a:solidFill>
                  <a:srgbClr val="C00000"/>
                </a:solidFill>
                <a:effectLst>
                  <a:outerShdw blurRad="38100" dist="38100" dir="2700000" algn="tl">
                    <a:srgbClr val="000000">
                      <a:alpha val="43137"/>
                    </a:srgbClr>
                  </a:outerShdw>
                </a:effectLst>
              </a:rPr>
              <a:t> :-</a:t>
            </a:r>
            <a:endParaRPr lang="en-US" sz="3200" b="1" u="sng" dirty="0">
              <a:solidFill>
                <a:srgbClr val="C00000"/>
              </a:solidFill>
              <a:effectLst>
                <a:outerShdw blurRad="38100" dist="38100" dir="2700000" algn="tl">
                  <a:srgbClr val="000000">
                    <a:alpha val="43137"/>
                  </a:srgbClr>
                </a:outerShdw>
              </a:effectLst>
            </a:endParaRPr>
          </a:p>
        </p:txBody>
      </p:sp>
      <p:sp>
        <p:nvSpPr>
          <p:cNvPr id="20" name="Rounded Rectangle 19"/>
          <p:cNvSpPr/>
          <p:nvPr/>
        </p:nvSpPr>
        <p:spPr>
          <a:xfrm>
            <a:off x="3809992" y="5214950"/>
            <a:ext cx="2143140" cy="1000132"/>
          </a:xfrm>
          <a:prstGeom prst="roundRect">
            <a:avLst/>
          </a:prstGeom>
          <a:noFill/>
          <a:ln w="6350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4341" name="Text Box 6"/>
          <p:cNvSpPr txBox="1">
            <a:spLocks noChangeArrowheads="1"/>
          </p:cNvSpPr>
          <p:nvPr/>
        </p:nvSpPr>
        <p:spPr bwMode="auto">
          <a:xfrm>
            <a:off x="577850" y="1524000"/>
            <a:ext cx="8750300" cy="4400550"/>
          </a:xfrm>
          <a:prstGeom prst="rect">
            <a:avLst/>
          </a:prstGeom>
          <a:noFill/>
          <a:ln w="9525">
            <a:noFill/>
            <a:miter lim="800000"/>
            <a:headEnd/>
            <a:tailEnd/>
          </a:ln>
        </p:spPr>
        <p:txBody>
          <a:bodyPr>
            <a:spAutoFit/>
          </a:bodyPr>
          <a:lstStyle/>
          <a:p>
            <a:pPr algn="just" rtl="1"/>
            <a:r>
              <a:rPr lang="en-US" sz="2800"/>
              <a:t>Z</a:t>
            </a:r>
            <a:r>
              <a:rPr lang="ar-SA" sz="2800"/>
              <a:t>  = هو معامل الثقة (أو الدرجة المعيارية)  المقابل لدرجة الثقة المطلوبة، ونحصل عليا من جدول التوزيع الطبيعي المعياري.</a:t>
            </a:r>
          </a:p>
          <a:p>
            <a:pPr algn="just" rtl="1"/>
            <a:r>
              <a:rPr lang="ar-SA" sz="2800"/>
              <a:t>       = هو تباين المجتمع (أو هو مربع الانحراف المعياري). </a:t>
            </a:r>
          </a:p>
          <a:p>
            <a:pPr algn="just" rtl="1"/>
            <a:r>
              <a:rPr lang="en-US" sz="2800"/>
              <a:t>e</a:t>
            </a:r>
            <a:r>
              <a:rPr lang="ar-SA" sz="2800"/>
              <a:t> = هو أقصى خطأ مسموح به في تقدير الوسط، وهو عادة ما يحدده الباحث، وتتوقف قيمته على أهمية الموضوع أو الظاهرة السياسية المراد دراستها، ومدى الدقة المطلوبة في التقدير، ويسمى اختصاراً "الخطأ في تقدير الوسط".</a:t>
            </a:r>
          </a:p>
          <a:p>
            <a:pPr algn="just" rtl="1"/>
            <a:endParaRPr lang="en-US" sz="2800"/>
          </a:p>
          <a:p>
            <a:pPr algn="just" rtl="1"/>
            <a:r>
              <a:rPr lang="ar-SA" sz="2800" b="1">
                <a:solidFill>
                  <a:srgbClr val="009900"/>
                </a:solidFill>
              </a:rPr>
              <a:t>ولتوضيح كيفية تحديد حجم العينة المناسب عند تقدير الوسط الحسابي للمجتمع، نأخذ المثال التالي : </a:t>
            </a:r>
            <a:endParaRPr lang="en-US" sz="2800" b="1">
              <a:solidFill>
                <a:srgbClr val="009900"/>
              </a:solidFill>
            </a:endParaRPr>
          </a:p>
        </p:txBody>
      </p:sp>
      <p:sp>
        <p:nvSpPr>
          <p:cNvPr id="143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5"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4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1"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2"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4"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435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4338" name="Object 4"/>
          <p:cNvGraphicFramePr>
            <a:graphicFrameLocks noChangeAspect="1"/>
          </p:cNvGraphicFramePr>
          <p:nvPr/>
        </p:nvGraphicFramePr>
        <p:xfrm>
          <a:off x="8610600" y="2362200"/>
          <a:ext cx="577850" cy="457200"/>
        </p:xfrm>
        <a:graphic>
          <a:graphicData uri="http://schemas.openxmlformats.org/presentationml/2006/ole">
            <p:oleObj spid="_x0000_s14349" name="Equation" r:id="rId4" imgW="317362" imgH="228501"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21" name="Rectangle 20"/>
          <p:cNvSpPr/>
          <p:nvPr/>
        </p:nvSpPr>
        <p:spPr>
          <a:xfrm>
            <a:off x="1640632" y="611977"/>
            <a:ext cx="7704856" cy="584775"/>
          </a:xfrm>
          <a:prstGeom prst="rect">
            <a:avLst/>
          </a:prstGeom>
        </p:spPr>
        <p:txBody>
          <a:bodyPr wrap="square">
            <a:spAutoFit/>
          </a:bodyPr>
          <a:lstStyle/>
          <a:p>
            <a:pPr algn="just" eaLnBrk="0" hangingPunct="0"/>
            <a:r>
              <a:rPr lang="ar-EG" sz="3200" b="1" u="sng" dirty="0" smtClean="0">
                <a:solidFill>
                  <a:srgbClr val="C00000"/>
                </a:solidFill>
                <a:effectLst>
                  <a:outerShdw blurRad="38100" dist="38100" dir="2700000" algn="tl">
                    <a:srgbClr val="000000">
                      <a:alpha val="43137"/>
                    </a:srgbClr>
                  </a:outerShdw>
                </a:effectLst>
              </a:rPr>
              <a:t>تابع </a:t>
            </a:r>
            <a:r>
              <a:rPr lang="ar-SA" sz="3200" b="1" u="sng" dirty="0" smtClean="0">
                <a:solidFill>
                  <a:srgbClr val="C00000"/>
                </a:solidFill>
                <a:effectLst>
                  <a:outerShdw blurRad="38100" dist="38100" dir="2700000" algn="tl">
                    <a:srgbClr val="000000">
                      <a:alpha val="43137"/>
                    </a:srgbClr>
                  </a:outerShdw>
                </a:effectLst>
              </a:rPr>
              <a:t>تحديد </a:t>
            </a:r>
            <a:r>
              <a:rPr lang="ar-SA" sz="3200" b="1" u="sng" dirty="0">
                <a:solidFill>
                  <a:srgbClr val="C00000"/>
                </a:solidFill>
                <a:effectLst>
                  <a:outerShdw blurRad="38100" dist="38100" dir="2700000" algn="tl">
                    <a:srgbClr val="000000">
                      <a:alpha val="43137"/>
                    </a:srgbClr>
                  </a:outerShdw>
                </a:effectLst>
              </a:rPr>
              <a:t>حجم </a:t>
            </a:r>
            <a:r>
              <a:rPr lang="ar-SA" sz="3200" b="1" u="sng" dirty="0" smtClean="0">
                <a:solidFill>
                  <a:srgbClr val="C00000"/>
                </a:solidFill>
                <a:effectLst>
                  <a:outerShdw blurRad="38100" dist="38100" dir="2700000" algn="tl">
                    <a:srgbClr val="000000">
                      <a:alpha val="43137"/>
                    </a:srgbClr>
                  </a:outerShdw>
                </a:effectLst>
              </a:rPr>
              <a:t>العينة</a:t>
            </a:r>
            <a:r>
              <a:rPr lang="ar-EG" sz="3200" b="1" u="sng" dirty="0" smtClean="0">
                <a:solidFill>
                  <a:srgbClr val="C00000"/>
                </a:solidFill>
                <a:effectLst>
                  <a:outerShdw blurRad="38100" dist="38100" dir="2700000" algn="tl">
                    <a:srgbClr val="000000">
                      <a:alpha val="43137"/>
                    </a:srgbClr>
                  </a:outerShdw>
                </a:effectLst>
              </a:rPr>
              <a:t> </a:t>
            </a:r>
            <a:r>
              <a:rPr lang="ar-SA" sz="3200" b="1" u="sng" dirty="0" smtClean="0">
                <a:solidFill>
                  <a:srgbClr val="C00000"/>
                </a:solidFill>
                <a:effectLst>
                  <a:outerShdw blurRad="38100" dist="38100" dir="2700000" algn="tl">
                    <a:srgbClr val="000000">
                      <a:alpha val="43137"/>
                    </a:srgbClr>
                  </a:outerShdw>
                </a:effectLst>
              </a:rPr>
              <a:t>لتقدير </a:t>
            </a:r>
            <a:r>
              <a:rPr lang="ar-SA" sz="3200" b="1" u="sng" dirty="0">
                <a:solidFill>
                  <a:srgbClr val="C00000"/>
                </a:solidFill>
                <a:effectLst>
                  <a:outerShdw blurRad="38100" dist="38100" dir="2700000" algn="tl">
                    <a:srgbClr val="000000">
                      <a:alpha val="43137"/>
                    </a:srgbClr>
                  </a:outerShdw>
                </a:effectLst>
              </a:rPr>
              <a:t>الوسط الحسابي </a:t>
            </a:r>
            <a:r>
              <a:rPr lang="ar-SA" sz="3200" b="1" u="sng" dirty="0" smtClean="0">
                <a:solidFill>
                  <a:srgbClr val="C00000"/>
                </a:solidFill>
                <a:effectLst>
                  <a:outerShdw blurRad="38100" dist="38100" dir="2700000" algn="tl">
                    <a:srgbClr val="000000">
                      <a:alpha val="43137"/>
                    </a:srgbClr>
                  </a:outerShdw>
                </a:effectLst>
              </a:rPr>
              <a:t>للمجتمع</a:t>
            </a:r>
            <a:r>
              <a:rPr lang="ar-EG" sz="3200" b="1" u="sng" dirty="0" smtClean="0">
                <a:solidFill>
                  <a:srgbClr val="C00000"/>
                </a:solidFill>
                <a:effectLst>
                  <a:outerShdw blurRad="38100" dist="38100" dir="2700000" algn="tl">
                    <a:srgbClr val="000000">
                      <a:alpha val="43137"/>
                    </a:srgbClr>
                  </a:outerShdw>
                </a:effectLst>
              </a:rPr>
              <a:t> :-</a:t>
            </a:r>
            <a:endParaRPr lang="en-US"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5365" name="Text Box 6"/>
          <p:cNvSpPr txBox="1">
            <a:spLocks noChangeArrowheads="1"/>
          </p:cNvSpPr>
          <p:nvPr/>
        </p:nvSpPr>
        <p:spPr bwMode="auto">
          <a:xfrm>
            <a:off x="660400" y="1785938"/>
            <a:ext cx="8750300" cy="1815882"/>
          </a:xfrm>
          <a:prstGeom prst="rect">
            <a:avLst/>
          </a:prstGeom>
          <a:noFill/>
          <a:ln w="9525">
            <a:noFill/>
            <a:miter lim="800000"/>
            <a:headEnd/>
            <a:tailEnd/>
          </a:ln>
        </p:spPr>
        <p:txBody>
          <a:bodyPr>
            <a:spAutoFit/>
          </a:bodyPr>
          <a:lstStyle/>
          <a:p>
            <a:pPr algn="just" rtl="1"/>
            <a:r>
              <a:rPr lang="ar-SA" sz="2800" dirty="0" smtClean="0"/>
              <a:t>إذا </a:t>
            </a:r>
            <a:r>
              <a:rPr lang="ar-SA" sz="2800" dirty="0"/>
              <a:t>كانت دخول الأفراد اليومية في إحدى دول العالم النامية تتبع التوزيع الطبيعي بانحراف معياري             دولاراً، فما هو حجم العينة المناسب لتقدير متوسط دخول الأفراد في هذه الدولة بحيث لا يتعدى الخطأ في تقدير متوسط الدخل اليومي </a:t>
            </a:r>
            <a:r>
              <a:rPr lang="en-US" sz="2800" dirty="0"/>
              <a:t>5 </a:t>
            </a:r>
            <a:r>
              <a:rPr lang="ar-SA" sz="2800" dirty="0"/>
              <a:t>  دولارات، وذلك بدرجة ثقة  </a:t>
            </a:r>
            <a:r>
              <a:rPr lang="en-US" sz="2800" dirty="0"/>
              <a:t>99 % </a:t>
            </a:r>
            <a:r>
              <a:rPr lang="ar-SA" sz="2800" dirty="0"/>
              <a:t>؟</a:t>
            </a:r>
          </a:p>
        </p:txBody>
      </p:sp>
      <p:sp>
        <p:nvSpPr>
          <p:cNvPr id="1536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9"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5"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6"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8"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7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5362" name="Object 3"/>
          <p:cNvGraphicFramePr>
            <a:graphicFrameLocks noChangeAspect="1"/>
          </p:cNvGraphicFramePr>
          <p:nvPr>
            <p:extLst>
              <p:ext uri="{D42A27DB-BD31-4B8C-83A1-F6EECF244321}">
                <p14:modId xmlns:p14="http://schemas.microsoft.com/office/powerpoint/2010/main" xmlns="" val="1482551464"/>
              </p:ext>
            </p:extLst>
          </p:nvPr>
        </p:nvGraphicFramePr>
        <p:xfrm>
          <a:off x="4881562" y="2276871"/>
          <a:ext cx="1214446" cy="389705"/>
        </p:xfrm>
        <a:graphic>
          <a:graphicData uri="http://schemas.openxmlformats.org/presentationml/2006/ole">
            <p:oleObj spid="_x0000_s15373" name="Equation" r:id="rId4" imgW="457002" imgH="177723" progId="Equation.3">
              <p:embed/>
            </p:oleObj>
          </a:graphicData>
        </a:graphic>
      </p:graphicFrame>
      <p:sp>
        <p:nvSpPr>
          <p:cNvPr id="1538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23" name="Rectangle 22"/>
          <p:cNvSpPr/>
          <p:nvPr/>
        </p:nvSpPr>
        <p:spPr>
          <a:xfrm>
            <a:off x="7545288" y="404664"/>
            <a:ext cx="1656223"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مثال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6390" name="Text Box 6"/>
          <p:cNvSpPr txBox="1">
            <a:spLocks noChangeArrowheads="1"/>
          </p:cNvSpPr>
          <p:nvPr/>
        </p:nvSpPr>
        <p:spPr bwMode="auto">
          <a:xfrm>
            <a:off x="660400" y="1524000"/>
            <a:ext cx="8750300" cy="3108543"/>
          </a:xfrm>
          <a:prstGeom prst="rect">
            <a:avLst/>
          </a:prstGeom>
          <a:noFill/>
          <a:ln w="9525">
            <a:noFill/>
            <a:miter lim="800000"/>
            <a:headEnd/>
            <a:tailEnd/>
          </a:ln>
        </p:spPr>
        <p:txBody>
          <a:bodyPr>
            <a:spAutoFit/>
          </a:bodyPr>
          <a:lstStyle/>
          <a:p>
            <a:pPr algn="r" rtl="1"/>
            <a:endParaRPr lang="ar-EG" sz="2800" dirty="0" smtClean="0"/>
          </a:p>
          <a:p>
            <a:pPr algn="r" rtl="1"/>
            <a:r>
              <a:rPr lang="ar-SA" sz="2800" dirty="0" smtClean="0"/>
              <a:t>في </a:t>
            </a:r>
            <a:r>
              <a:rPr lang="ar-SA" sz="2800" dirty="0"/>
              <a:t>هذا المثال نجد أن : </a:t>
            </a:r>
            <a:endParaRPr lang="en-US" sz="2800" dirty="0"/>
          </a:p>
          <a:p>
            <a:pPr algn="r" rtl="1"/>
            <a:r>
              <a:rPr lang="ar-SA" sz="2800" dirty="0"/>
              <a:t>درجة الثقة </a:t>
            </a:r>
            <a:r>
              <a:rPr lang="en-US" sz="2800" dirty="0"/>
              <a:t>99 %</a:t>
            </a:r>
            <a:r>
              <a:rPr lang="ar-SA" sz="2800" dirty="0"/>
              <a:t> أي أن : </a:t>
            </a:r>
            <a:r>
              <a:rPr lang="en-US" sz="2800" dirty="0"/>
              <a:t>Z = 2.58</a:t>
            </a:r>
            <a:r>
              <a:rPr lang="ar-SA" sz="2800" dirty="0"/>
              <a:t> </a:t>
            </a:r>
            <a:endParaRPr lang="en-US" sz="2800" dirty="0"/>
          </a:p>
          <a:p>
            <a:pPr algn="r" rtl="1"/>
            <a:r>
              <a:rPr lang="ar-SA" sz="2800" dirty="0"/>
              <a:t>أقصى خطأ مسموح به هو </a:t>
            </a:r>
            <a:r>
              <a:rPr lang="en-US" sz="2800" dirty="0"/>
              <a:t>5 </a:t>
            </a:r>
            <a:r>
              <a:rPr lang="ar-SA" sz="2800" dirty="0"/>
              <a:t> دولارات، أي أن : </a:t>
            </a:r>
            <a:r>
              <a:rPr lang="en-US" sz="2800" dirty="0"/>
              <a:t>e = 5 </a:t>
            </a:r>
            <a:r>
              <a:rPr lang="ar-SA" sz="2800" dirty="0"/>
              <a:t> </a:t>
            </a:r>
            <a:endParaRPr lang="en-US" sz="2800" dirty="0"/>
          </a:p>
          <a:p>
            <a:pPr algn="r" rtl="1"/>
            <a:r>
              <a:rPr lang="ar-SA" sz="2800" dirty="0"/>
              <a:t>والانحراف المعياري للمجتمع  :    </a:t>
            </a:r>
            <a:endParaRPr lang="en-US" sz="2800" dirty="0"/>
          </a:p>
          <a:p>
            <a:pPr algn="r" rtl="1"/>
            <a:endParaRPr lang="ar-SA" sz="2800" dirty="0"/>
          </a:p>
          <a:p>
            <a:pPr algn="r" rtl="1"/>
            <a:r>
              <a:rPr lang="ar-SA" sz="2800" b="1" dirty="0">
                <a:solidFill>
                  <a:srgbClr val="009900"/>
                </a:solidFill>
              </a:rPr>
              <a:t>وبالتعويض بهذه القيم في المعادلة التي تحدد حجم العينة وهي : </a:t>
            </a:r>
            <a:endParaRPr lang="en-US" sz="2800" b="1" dirty="0">
              <a:solidFill>
                <a:srgbClr val="009900"/>
              </a:solidFill>
            </a:endParaRPr>
          </a:p>
        </p:txBody>
      </p:sp>
      <p:sp>
        <p:nvSpPr>
          <p:cNvPr id="1639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2"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4"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8"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39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0"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1"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3"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640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6386" name="Object 5"/>
          <p:cNvGraphicFramePr>
            <a:graphicFrameLocks noChangeAspect="1"/>
          </p:cNvGraphicFramePr>
          <p:nvPr/>
        </p:nvGraphicFramePr>
        <p:xfrm>
          <a:off x="4238620" y="3355053"/>
          <a:ext cx="1333505" cy="378747"/>
        </p:xfrm>
        <a:graphic>
          <a:graphicData uri="http://schemas.openxmlformats.org/presentationml/2006/ole">
            <p:oleObj spid="_x0000_s16410" name="Equation" r:id="rId4" imgW="457002" imgH="177723" progId="Equation.3">
              <p:embed/>
            </p:oleObj>
          </a:graphicData>
        </a:graphic>
      </p:graphicFrame>
      <p:graphicFrame>
        <p:nvGraphicFramePr>
          <p:cNvPr id="16387" name="Object 1"/>
          <p:cNvGraphicFramePr>
            <a:graphicFrameLocks noChangeAspect="1"/>
          </p:cNvGraphicFramePr>
          <p:nvPr/>
        </p:nvGraphicFramePr>
        <p:xfrm>
          <a:off x="3971925" y="4876800"/>
          <a:ext cx="2125663" cy="990600"/>
        </p:xfrm>
        <a:graphic>
          <a:graphicData uri="http://schemas.openxmlformats.org/presentationml/2006/ole">
            <p:oleObj spid="_x0000_s16411" name="Equation" r:id="rId5" imgW="634725" imgH="444307"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24" name="Rectangle 23"/>
          <p:cNvSpPr/>
          <p:nvPr/>
        </p:nvSpPr>
        <p:spPr>
          <a:xfrm>
            <a:off x="7528456" y="404664"/>
            <a:ext cx="1689886"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الحل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7413" name="Text Box 6"/>
          <p:cNvSpPr txBox="1">
            <a:spLocks noChangeArrowheads="1"/>
          </p:cNvSpPr>
          <p:nvPr/>
        </p:nvSpPr>
        <p:spPr bwMode="auto">
          <a:xfrm>
            <a:off x="696913" y="1524000"/>
            <a:ext cx="8750300" cy="4400550"/>
          </a:xfrm>
          <a:prstGeom prst="rect">
            <a:avLst/>
          </a:prstGeom>
          <a:noFill/>
          <a:ln w="9525">
            <a:noFill/>
            <a:miter lim="800000"/>
            <a:headEnd/>
            <a:tailEnd/>
          </a:ln>
        </p:spPr>
        <p:txBody>
          <a:bodyPr>
            <a:spAutoFit/>
          </a:bodyPr>
          <a:lstStyle/>
          <a:p>
            <a:pPr algn="just" rtl="1"/>
            <a:r>
              <a:rPr lang="ar-SA" sz="2800"/>
              <a:t>فإن حجم العينة مقرباً لأقرب عدد صحيح هو :</a:t>
            </a:r>
          </a:p>
          <a:p>
            <a:pPr algn="just" rtl="1"/>
            <a:endParaRPr lang="ar-SA" sz="2800"/>
          </a:p>
          <a:p>
            <a:pPr algn="just" rtl="1"/>
            <a:endParaRPr lang="en-GB" sz="2800"/>
          </a:p>
          <a:p>
            <a:pPr algn="just" rtl="1"/>
            <a:endParaRPr lang="en-GB" sz="2800"/>
          </a:p>
          <a:p>
            <a:pPr algn="just" rtl="1"/>
            <a:endParaRPr lang="ar-SA" sz="2800"/>
          </a:p>
          <a:p>
            <a:pPr algn="just" rtl="1"/>
            <a:endParaRPr lang="ar-SA" sz="2800"/>
          </a:p>
          <a:p>
            <a:pPr algn="just" rtl="1"/>
            <a:r>
              <a:rPr lang="ar-SA" sz="2800"/>
              <a:t>أي أنه يجب على الباحث أن يأخذ عينة لا يقل حجمها عن</a:t>
            </a:r>
            <a:r>
              <a:rPr lang="en-US" sz="2800"/>
              <a:t>60 </a:t>
            </a:r>
            <a:r>
              <a:rPr lang="ar-SA" sz="2800"/>
              <a:t> فرداً حتى يكون لديه تقديراً دقيقاً عن متوسط دخول الأفراد في هذه الدولة بحيث لا يتعدى الخطأ في تقديره لمتوسط الدخل عن خمس دولارات، وذلك بدرجة ثقة </a:t>
            </a:r>
            <a:r>
              <a:rPr lang="en-US" sz="2800"/>
              <a:t>99 %</a:t>
            </a:r>
            <a:r>
              <a:rPr lang="ar-SA" sz="2800"/>
              <a:t>.  </a:t>
            </a:r>
            <a:endParaRPr lang="en-US" sz="2800"/>
          </a:p>
        </p:txBody>
      </p:sp>
      <p:sp>
        <p:nvSpPr>
          <p:cNvPr id="1741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5"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6"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7"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1"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3"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4"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6"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2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0"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43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7410" name="Object 1"/>
          <p:cNvGraphicFramePr>
            <a:graphicFrameLocks noChangeAspect="1"/>
          </p:cNvGraphicFramePr>
          <p:nvPr/>
        </p:nvGraphicFramePr>
        <p:xfrm>
          <a:off x="3124200" y="2133600"/>
          <a:ext cx="3433763" cy="1876425"/>
        </p:xfrm>
        <a:graphic>
          <a:graphicData uri="http://schemas.openxmlformats.org/presentationml/2006/ole">
            <p:oleObj spid="_x0000_s17421" name="Equation" r:id="rId4" imgW="1841500" imgH="1485900"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24" name="Rectangle 23"/>
          <p:cNvSpPr/>
          <p:nvPr/>
        </p:nvSpPr>
        <p:spPr>
          <a:xfrm>
            <a:off x="6537176" y="404664"/>
            <a:ext cx="2627642"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تابع الحل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8438" name="Text Box 6"/>
          <p:cNvSpPr txBox="1">
            <a:spLocks noChangeArrowheads="1"/>
          </p:cNvSpPr>
          <p:nvPr/>
        </p:nvSpPr>
        <p:spPr bwMode="auto">
          <a:xfrm>
            <a:off x="671513" y="2362200"/>
            <a:ext cx="8548687" cy="2246769"/>
          </a:xfrm>
          <a:prstGeom prst="rect">
            <a:avLst/>
          </a:prstGeom>
          <a:noFill/>
          <a:ln w="9525">
            <a:noFill/>
            <a:miter lim="800000"/>
            <a:headEnd/>
            <a:tailEnd/>
          </a:ln>
        </p:spPr>
        <p:txBody>
          <a:bodyPr>
            <a:spAutoFit/>
          </a:bodyPr>
          <a:lstStyle/>
          <a:p>
            <a:pPr algn="just" rtl="1" eaLnBrk="0" hangingPunct="0"/>
            <a:endParaRPr lang="ar-EG" sz="2800" dirty="0" smtClean="0"/>
          </a:p>
          <a:p>
            <a:pPr algn="just" rtl="1" eaLnBrk="0" hangingPunct="0"/>
            <a:r>
              <a:rPr lang="ar-SA" sz="2800" dirty="0" smtClean="0"/>
              <a:t>يرغب </a:t>
            </a:r>
            <a:r>
              <a:rPr lang="ar-SA" sz="2800" dirty="0"/>
              <a:t>أحد مدراء إحدى المصانع </a:t>
            </a:r>
            <a:r>
              <a:rPr lang="ar-SA" sz="2800" dirty="0" smtClean="0"/>
              <a:t>في </a:t>
            </a:r>
            <a:r>
              <a:rPr lang="ar-SA" sz="2800" dirty="0"/>
              <a:t>تقدير متوسط عدد الدقائق </a:t>
            </a:r>
            <a:r>
              <a:rPr lang="ar-SA" sz="2800" dirty="0" smtClean="0"/>
              <a:t>التي </a:t>
            </a:r>
            <a:r>
              <a:rPr lang="ar-SA" sz="2800" dirty="0"/>
              <a:t>يأخذها العمال لإنجاز عملية صناعية معينة بحيث لا يتعدى الخطأ في تقدير متوسط الأداء في حدود          دقيقة وبدرجة ثقة </a:t>
            </a:r>
            <a:r>
              <a:rPr lang="en-GB" sz="2800" dirty="0"/>
              <a:t>90%</a:t>
            </a:r>
            <a:r>
              <a:rPr lang="ar-SA" sz="2800" dirty="0"/>
              <a:t> . ويعلم المدير من خبرته الماضية أن الانحراف </a:t>
            </a:r>
            <a:r>
              <a:rPr lang="ar-SA" sz="2800" dirty="0" smtClean="0"/>
              <a:t>المعياري      </a:t>
            </a:r>
            <a:r>
              <a:rPr lang="ar-SA" sz="2800" dirty="0"/>
              <a:t>هو </a:t>
            </a:r>
            <a:r>
              <a:rPr lang="en-GB" sz="2800" dirty="0"/>
              <a:t>15</a:t>
            </a:r>
            <a:r>
              <a:rPr lang="ar-SA" sz="2800" dirty="0"/>
              <a:t> دقيقة .</a:t>
            </a:r>
            <a:endParaRPr lang="en-GB" sz="2800" dirty="0"/>
          </a:p>
        </p:txBody>
      </p:sp>
      <p:sp>
        <p:nvSpPr>
          <p:cNvPr id="1843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1"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44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8445" name="Rectangle 3"/>
          <p:cNvSpPr>
            <a:spLocks noChangeArrowheads="1"/>
          </p:cNvSpPr>
          <p:nvPr/>
        </p:nvSpPr>
        <p:spPr bwMode="auto">
          <a:xfrm>
            <a:off x="0" y="161925"/>
            <a:ext cx="9906000" cy="0"/>
          </a:xfrm>
          <a:prstGeom prst="rect">
            <a:avLst/>
          </a:prstGeom>
          <a:noFill/>
          <a:ln w="9525">
            <a:noFill/>
            <a:miter lim="800000"/>
            <a:headEnd/>
            <a:tailEnd/>
          </a:ln>
        </p:spPr>
        <p:txBody>
          <a:bodyPr wrap="none" anchor="ctr">
            <a:spAutoFit/>
          </a:bodyPr>
          <a:lstStyle/>
          <a:p>
            <a:endParaRPr lang="en-GB"/>
          </a:p>
        </p:txBody>
      </p:sp>
      <p:sp>
        <p:nvSpPr>
          <p:cNvPr id="1844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18434" name="Object 5"/>
          <p:cNvGraphicFramePr>
            <a:graphicFrameLocks noChangeAspect="1"/>
          </p:cNvGraphicFramePr>
          <p:nvPr/>
        </p:nvGraphicFramePr>
        <p:xfrm>
          <a:off x="6705600" y="3673475"/>
          <a:ext cx="533400" cy="461963"/>
        </p:xfrm>
        <a:graphic>
          <a:graphicData uri="http://schemas.openxmlformats.org/presentationml/2006/ole">
            <p:oleObj spid="_x0000_s18458" name="Equation" r:id="rId4" imgW="228402" imgH="177646" progId="Equation.3">
              <p:embed/>
            </p:oleObj>
          </a:graphicData>
        </a:graphic>
      </p:graphicFrame>
      <p:sp>
        <p:nvSpPr>
          <p:cNvPr id="18447" name="Rectangle 3"/>
          <p:cNvSpPr>
            <a:spLocks noChangeArrowheads="1"/>
          </p:cNvSpPr>
          <p:nvPr/>
        </p:nvSpPr>
        <p:spPr bwMode="auto">
          <a:xfrm>
            <a:off x="0" y="180975"/>
            <a:ext cx="9906000" cy="0"/>
          </a:xfrm>
          <a:prstGeom prst="rect">
            <a:avLst/>
          </a:prstGeom>
          <a:noFill/>
          <a:ln w="9525">
            <a:noFill/>
            <a:miter lim="800000"/>
            <a:headEnd/>
            <a:tailEnd/>
          </a:ln>
        </p:spPr>
        <p:txBody>
          <a:bodyPr wrap="none" anchor="ctr">
            <a:spAutoFit/>
          </a:bodyPr>
          <a:lstStyle/>
          <a:p>
            <a:endParaRPr lang="en-GB"/>
          </a:p>
        </p:txBody>
      </p:sp>
      <p:sp>
        <p:nvSpPr>
          <p:cNvPr id="18448"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18435" name="Object 8"/>
          <p:cNvGraphicFramePr>
            <a:graphicFrameLocks noChangeAspect="1"/>
          </p:cNvGraphicFramePr>
          <p:nvPr/>
        </p:nvGraphicFramePr>
        <p:xfrm>
          <a:off x="5146675" y="4221163"/>
          <a:ext cx="381000" cy="241300"/>
        </p:xfrm>
        <a:graphic>
          <a:graphicData uri="http://schemas.openxmlformats.org/presentationml/2006/ole">
            <p:oleObj spid="_x0000_s18459" name="Equation" r:id="rId5" imgW="152334" imgH="139639" progId="Equation.3">
              <p:embed/>
            </p:oleObj>
          </a:graphicData>
        </a:graphic>
      </p:graphicFrame>
      <p:sp>
        <p:nvSpPr>
          <p:cNvPr id="18449" name="Rectangle 7"/>
          <p:cNvSpPr>
            <a:spLocks noChangeArrowheads="1"/>
          </p:cNvSpPr>
          <p:nvPr/>
        </p:nvSpPr>
        <p:spPr bwMode="auto">
          <a:xfrm>
            <a:off x="0" y="142875"/>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19" name="Rectangle 18"/>
          <p:cNvSpPr/>
          <p:nvPr/>
        </p:nvSpPr>
        <p:spPr>
          <a:xfrm>
            <a:off x="7545288" y="404664"/>
            <a:ext cx="1656223"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مثال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9462" name="Text Box 6"/>
          <p:cNvSpPr txBox="1">
            <a:spLocks noChangeArrowheads="1"/>
          </p:cNvSpPr>
          <p:nvPr/>
        </p:nvSpPr>
        <p:spPr bwMode="auto">
          <a:xfrm>
            <a:off x="660400" y="1524000"/>
            <a:ext cx="8750300" cy="3108543"/>
          </a:xfrm>
          <a:prstGeom prst="rect">
            <a:avLst/>
          </a:prstGeom>
          <a:noFill/>
          <a:ln w="9525">
            <a:noFill/>
            <a:miter lim="800000"/>
            <a:headEnd/>
            <a:tailEnd/>
          </a:ln>
        </p:spPr>
        <p:txBody>
          <a:bodyPr>
            <a:spAutoFit/>
          </a:bodyPr>
          <a:lstStyle/>
          <a:p>
            <a:pPr algn="r" rtl="1"/>
            <a:endParaRPr lang="ar-EG" sz="2800" dirty="0" smtClean="0"/>
          </a:p>
          <a:p>
            <a:pPr algn="r" rtl="1"/>
            <a:r>
              <a:rPr lang="ar-SA" sz="2800" dirty="0" smtClean="0"/>
              <a:t>في </a:t>
            </a:r>
            <a:r>
              <a:rPr lang="ar-SA" sz="2800" dirty="0"/>
              <a:t>هذا المثال نجد أن : </a:t>
            </a:r>
            <a:endParaRPr lang="en-US" sz="2800" dirty="0"/>
          </a:p>
          <a:p>
            <a:pPr algn="r" rtl="1"/>
            <a:r>
              <a:rPr lang="ar-SA" sz="2800" dirty="0"/>
              <a:t>درجة الثقة 90</a:t>
            </a:r>
            <a:r>
              <a:rPr lang="en-US" sz="2800" dirty="0"/>
              <a:t> %</a:t>
            </a:r>
            <a:r>
              <a:rPr lang="ar-SA" sz="2800" dirty="0"/>
              <a:t> أي أن : </a:t>
            </a:r>
            <a:r>
              <a:rPr lang="en-US" sz="2800" dirty="0"/>
              <a:t>Z = 1.65</a:t>
            </a:r>
            <a:r>
              <a:rPr lang="ar-SA" sz="2800" dirty="0"/>
              <a:t> </a:t>
            </a:r>
            <a:endParaRPr lang="en-US" sz="2800" dirty="0"/>
          </a:p>
          <a:p>
            <a:pPr algn="r" rtl="1"/>
            <a:r>
              <a:rPr lang="ar-SA" sz="2800" dirty="0"/>
              <a:t>أقصى خطأ مسموح به هو 3 دقائق، أي أن : </a:t>
            </a:r>
            <a:r>
              <a:rPr lang="en-US" sz="2800" dirty="0"/>
              <a:t>e = 3 </a:t>
            </a:r>
            <a:r>
              <a:rPr lang="ar-SA" sz="2800" dirty="0"/>
              <a:t> </a:t>
            </a:r>
            <a:endParaRPr lang="en-US" sz="2800" dirty="0"/>
          </a:p>
          <a:p>
            <a:pPr algn="r" rtl="1"/>
            <a:r>
              <a:rPr lang="ar-SA" sz="2800" dirty="0"/>
              <a:t>والانحراف المعياري للمجتمع  :    </a:t>
            </a:r>
            <a:endParaRPr lang="en-US" sz="2800" dirty="0"/>
          </a:p>
          <a:p>
            <a:pPr algn="r" rtl="1"/>
            <a:endParaRPr lang="ar-SA" sz="2800" dirty="0"/>
          </a:p>
          <a:p>
            <a:pPr algn="r" rtl="1"/>
            <a:r>
              <a:rPr lang="ar-SA" sz="2800" b="1" dirty="0">
                <a:solidFill>
                  <a:srgbClr val="009900"/>
                </a:solidFill>
              </a:rPr>
              <a:t>وبالتعويض بهذه القيم في المعادلة التي تحدد حجم العينة وهي : </a:t>
            </a:r>
            <a:endParaRPr lang="en-US" sz="2800" b="1" dirty="0">
              <a:solidFill>
                <a:srgbClr val="009900"/>
              </a:solidFill>
            </a:endParaRPr>
          </a:p>
        </p:txBody>
      </p:sp>
      <p:sp>
        <p:nvSpPr>
          <p:cNvPr id="1946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64"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6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66"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0"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1"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2"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3"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5"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6"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947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9458" name="Object 5"/>
          <p:cNvGraphicFramePr>
            <a:graphicFrameLocks noChangeAspect="1"/>
          </p:cNvGraphicFramePr>
          <p:nvPr/>
        </p:nvGraphicFramePr>
        <p:xfrm>
          <a:off x="4498975" y="3352800"/>
          <a:ext cx="1073150" cy="381000"/>
        </p:xfrm>
        <a:graphic>
          <a:graphicData uri="http://schemas.openxmlformats.org/presentationml/2006/ole">
            <p:oleObj spid="_x0000_s19480" name="Equation" r:id="rId4" imgW="457002" imgH="177723" progId="Equation.3">
              <p:embed/>
            </p:oleObj>
          </a:graphicData>
        </a:graphic>
      </p:graphicFrame>
      <p:graphicFrame>
        <p:nvGraphicFramePr>
          <p:cNvPr id="19459" name="Object 1"/>
          <p:cNvGraphicFramePr>
            <a:graphicFrameLocks noChangeAspect="1"/>
          </p:cNvGraphicFramePr>
          <p:nvPr/>
        </p:nvGraphicFramePr>
        <p:xfrm>
          <a:off x="3908425" y="4876800"/>
          <a:ext cx="2254250" cy="990600"/>
        </p:xfrm>
        <a:graphic>
          <a:graphicData uri="http://schemas.openxmlformats.org/presentationml/2006/ole">
            <p:oleObj spid="_x0000_s19481" name="Equation" r:id="rId5" imgW="672808" imgH="444307"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23" name="Rectangle 22"/>
          <p:cNvSpPr/>
          <p:nvPr/>
        </p:nvSpPr>
        <p:spPr>
          <a:xfrm>
            <a:off x="7528456" y="404664"/>
            <a:ext cx="1689886"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الحل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0485" name="Text Box 6"/>
          <p:cNvSpPr txBox="1">
            <a:spLocks noChangeArrowheads="1"/>
          </p:cNvSpPr>
          <p:nvPr/>
        </p:nvSpPr>
        <p:spPr bwMode="auto">
          <a:xfrm>
            <a:off x="696913" y="1447800"/>
            <a:ext cx="8750300" cy="4400550"/>
          </a:xfrm>
          <a:prstGeom prst="rect">
            <a:avLst/>
          </a:prstGeom>
          <a:noFill/>
          <a:ln w="9525">
            <a:noFill/>
            <a:miter lim="800000"/>
            <a:headEnd/>
            <a:tailEnd/>
          </a:ln>
        </p:spPr>
        <p:txBody>
          <a:bodyPr>
            <a:spAutoFit/>
          </a:bodyPr>
          <a:lstStyle/>
          <a:p>
            <a:pPr algn="just" rtl="1"/>
            <a:r>
              <a:rPr lang="ar-SA" sz="2800"/>
              <a:t>فإن حجم العينة مقرباً لأقرب عدد صحيح هو :</a:t>
            </a:r>
          </a:p>
          <a:p>
            <a:pPr algn="just" rtl="1"/>
            <a:endParaRPr lang="ar-SA" sz="2800"/>
          </a:p>
          <a:p>
            <a:pPr algn="just" rtl="1"/>
            <a:endParaRPr lang="ar-SA" sz="2800"/>
          </a:p>
          <a:p>
            <a:pPr algn="just" rtl="1"/>
            <a:endParaRPr lang="en-GB" sz="2800"/>
          </a:p>
          <a:p>
            <a:pPr algn="just" rtl="1"/>
            <a:endParaRPr lang="en-GB" sz="2800"/>
          </a:p>
          <a:p>
            <a:pPr algn="just" rtl="1"/>
            <a:endParaRPr lang="ar-SA" sz="2800"/>
          </a:p>
          <a:p>
            <a:pPr algn="just" rtl="1"/>
            <a:r>
              <a:rPr lang="ar-SA" sz="2800"/>
              <a:t>أي أنه يجب على المدير أن يأخذ عينة لا يقل حجمها عن</a:t>
            </a:r>
            <a:r>
              <a:rPr lang="en-US" sz="2800"/>
              <a:t>68 </a:t>
            </a:r>
            <a:r>
              <a:rPr lang="ar-SA" sz="2800"/>
              <a:t> فرداً حتى يكون لديه تقديراً دقيقاً لعدد الدقائق التى يأخذها العمال لإنجاز عملية صناعية معينة بحيث لا يتعدى الخطأ في تقديره لمتوسط الإنجاز عن ثلاث دقائق، وذلك بدرجة ثقة </a:t>
            </a:r>
            <a:r>
              <a:rPr lang="en-US" sz="2800"/>
              <a:t>9</a:t>
            </a:r>
            <a:r>
              <a:rPr lang="en-GB" sz="2800"/>
              <a:t>0</a:t>
            </a:r>
            <a:r>
              <a:rPr lang="en-US" sz="2800"/>
              <a:t> %</a:t>
            </a:r>
            <a:r>
              <a:rPr lang="ar-SA" sz="2800"/>
              <a:t>.  </a:t>
            </a:r>
            <a:endParaRPr lang="en-US" sz="2800"/>
          </a:p>
        </p:txBody>
      </p:sp>
      <p:sp>
        <p:nvSpPr>
          <p:cNvPr id="2048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87"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8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89"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3"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5"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6"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8"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499"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50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50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502" name="Rectangle 5"/>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503"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0482" name="Object 1"/>
          <p:cNvGraphicFramePr>
            <a:graphicFrameLocks noChangeAspect="1"/>
          </p:cNvGraphicFramePr>
          <p:nvPr/>
        </p:nvGraphicFramePr>
        <p:xfrm>
          <a:off x="3124200" y="2057400"/>
          <a:ext cx="3548063" cy="1905000"/>
        </p:xfrm>
        <a:graphic>
          <a:graphicData uri="http://schemas.openxmlformats.org/presentationml/2006/ole">
            <p:oleObj spid="_x0000_s20493" name="Equation" r:id="rId4" imgW="1295400" imgH="1485900"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24" name="Rectangle 23"/>
          <p:cNvSpPr/>
          <p:nvPr/>
        </p:nvSpPr>
        <p:spPr>
          <a:xfrm>
            <a:off x="6537176" y="404664"/>
            <a:ext cx="2627642"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تابع الحل</a:t>
            </a:r>
            <a:r>
              <a:rPr lang="ar-SA" sz="4000" b="1" u="sng" dirty="0" smtClean="0">
                <a:solidFill>
                  <a:srgbClr val="C00000"/>
                </a:solidFill>
                <a:effectLst>
                  <a:outerShdw blurRad="38100" dist="38100" dir="2700000" algn="tl">
                    <a:srgbClr val="000000">
                      <a:alpha val="43137"/>
                    </a:srgbClr>
                  </a:outerShdw>
                </a:effectLst>
              </a:rPr>
              <a:t> </a:t>
            </a:r>
            <a:r>
              <a:rPr lang="ar-SA" sz="4000" b="1" u="sng" dirty="0">
                <a:solidFill>
                  <a:srgbClr val="C00000"/>
                </a:solidFill>
                <a:effectLst>
                  <a:outerShdw blurRad="38100" dist="38100" dir="2700000" algn="tl">
                    <a:srgbClr val="000000">
                      <a:alpha val="43137"/>
                    </a:srgbClr>
                  </a:outerShdw>
                </a:effectLst>
              </a:rPr>
              <a:t>: </a:t>
            </a:r>
            <a:r>
              <a:rPr lang="ar-EG" sz="4000" b="1" u="sng" dirty="0" smtClean="0">
                <a:solidFill>
                  <a:srgbClr val="C00000"/>
                </a:solidFill>
                <a:effectLst>
                  <a:outerShdw blurRad="38100" dist="38100" dir="2700000" algn="tl">
                    <a:srgbClr val="000000">
                      <a:alpha val="43137"/>
                    </a:srgbClr>
                  </a:outerShdw>
                </a:effectLst>
              </a:rPr>
              <a:t>-</a:t>
            </a:r>
            <a:endParaRPr lang="en-US" sz="40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27651"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27652" name="TextBox 5"/>
          <p:cNvSpPr txBox="1">
            <a:spLocks noChangeArrowheads="1"/>
          </p:cNvSpPr>
          <p:nvPr/>
        </p:nvSpPr>
        <p:spPr bwMode="auto">
          <a:xfrm>
            <a:off x="506413" y="1556792"/>
            <a:ext cx="8831262" cy="1816100"/>
          </a:xfrm>
          <a:prstGeom prst="rect">
            <a:avLst/>
          </a:prstGeom>
          <a:noFill/>
          <a:ln w="9525">
            <a:noFill/>
            <a:miter lim="800000"/>
            <a:headEnd/>
            <a:tailEnd/>
          </a:ln>
        </p:spPr>
        <p:txBody>
          <a:bodyPr>
            <a:spAutoFit/>
          </a:bodyPr>
          <a:lstStyle/>
          <a:p>
            <a:pPr algn="just" rtl="1"/>
            <a:r>
              <a:rPr lang="ar-SA" sz="2800" b="1" dirty="0" smtClean="0">
                <a:solidFill>
                  <a:srgbClr val="009900"/>
                </a:solidFill>
              </a:rPr>
              <a:t>في </a:t>
            </a:r>
            <a:r>
              <a:rPr lang="ar-SA" sz="2800" b="1" dirty="0">
                <a:solidFill>
                  <a:srgbClr val="009900"/>
                </a:solidFill>
              </a:rPr>
              <a:t>حالة تقدير النقطة </a:t>
            </a:r>
            <a:r>
              <a:rPr lang="ar-SA" sz="2800" dirty="0"/>
              <a:t>نحصل على قيمة واحدة من العينة، وتستخدم هذه القيمة الواحدة كتقريب أو كتقدير لمعلمة المجتمع المجهولة. فمثلاً لو أخذنا الوسط الحسابي للدخل في العينة كتقدير لمتوسط الدولة نكون قد حصلنا على تقدير نقطة لمتوسط دخل الدولة. </a:t>
            </a:r>
          </a:p>
        </p:txBody>
      </p:sp>
      <p:sp>
        <p:nvSpPr>
          <p:cNvPr id="5" name="Rectangle 4"/>
          <p:cNvSpPr/>
          <p:nvPr/>
        </p:nvSpPr>
        <p:spPr>
          <a:xfrm>
            <a:off x="4232920" y="404664"/>
            <a:ext cx="4984057" cy="830997"/>
          </a:xfrm>
          <a:prstGeom prst="rect">
            <a:avLst/>
          </a:prstGeom>
        </p:spPr>
        <p:txBody>
          <a:bodyPr wrap="none">
            <a:spAutoFit/>
          </a:bodyPr>
          <a:lstStyle/>
          <a:p>
            <a:pPr algn="just"/>
            <a:r>
              <a:rPr lang="ar-EG" sz="4800" b="1" u="sng" dirty="0" smtClean="0">
                <a:solidFill>
                  <a:srgbClr val="C00000"/>
                </a:solidFill>
                <a:effectLst>
                  <a:outerShdw blurRad="38100" dist="38100" dir="2700000" algn="tl">
                    <a:srgbClr val="000000">
                      <a:alpha val="43137"/>
                    </a:srgbClr>
                  </a:outerShdw>
                </a:effectLst>
              </a:rPr>
              <a:t>ومما سبق نستنتج أن :-</a:t>
            </a:r>
            <a:endParaRPr lang="en-US" sz="4000" b="1" u="sng" dirty="0">
              <a:solidFill>
                <a:srgbClr val="C00000"/>
              </a:solidFill>
              <a:effectLst>
                <a:outerShdw blurRad="38100" dist="38100" dir="2700000" algn="tl">
                  <a:srgbClr val="000000">
                    <a:alpha val="43137"/>
                  </a:srgbClr>
                </a:outerShdw>
              </a:effectLst>
            </a:endParaRPr>
          </a:p>
        </p:txBody>
      </p:sp>
      <p:sp>
        <p:nvSpPr>
          <p:cNvPr id="6" name="TextBox 5"/>
          <p:cNvSpPr txBox="1">
            <a:spLocks noChangeArrowheads="1"/>
          </p:cNvSpPr>
          <p:nvPr/>
        </p:nvSpPr>
        <p:spPr bwMode="auto">
          <a:xfrm>
            <a:off x="506413" y="3573016"/>
            <a:ext cx="8831262" cy="1816100"/>
          </a:xfrm>
          <a:prstGeom prst="rect">
            <a:avLst/>
          </a:prstGeom>
          <a:noFill/>
          <a:ln w="9525">
            <a:noFill/>
            <a:miter lim="800000"/>
            <a:headEnd/>
            <a:tailEnd/>
          </a:ln>
        </p:spPr>
        <p:txBody>
          <a:bodyPr>
            <a:spAutoFit/>
          </a:bodyPr>
          <a:lstStyle/>
          <a:p>
            <a:pPr algn="just" rtl="1"/>
            <a:r>
              <a:rPr lang="ar-SA" sz="2800" dirty="0"/>
              <a:t> </a:t>
            </a:r>
            <a:r>
              <a:rPr lang="ar-SA" sz="2800" b="1" dirty="0">
                <a:solidFill>
                  <a:srgbClr val="009900"/>
                </a:solidFill>
              </a:rPr>
              <a:t>أما في حالة تقدير الفترة </a:t>
            </a:r>
            <a:r>
              <a:rPr lang="ar-SA" sz="2800" dirty="0"/>
              <a:t>أو فترة التقدير فنحصل على مدى </a:t>
            </a:r>
            <a:r>
              <a:rPr lang="en-US" sz="2800" dirty="0"/>
              <a:t>Range</a:t>
            </a:r>
            <a:r>
              <a:rPr lang="ar-SA" sz="2800" dirty="0"/>
              <a:t>  أو فترة تتحدد بحدين (حد أدنى وحد أعلى) -  نحصل عليهما من العينة. ونلاحظ هنا أن فترة التقدير (أو تقدير الفترة) تحتوي على أكثر من قيمة بل قد يكون عدد القيم غير محدود أو لا نهائياً في كثير من الحالات. </a:t>
            </a: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xmlns="" val="960357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0723"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0724" name="TextBox 5"/>
          <p:cNvSpPr txBox="1">
            <a:spLocks noChangeArrowheads="1"/>
          </p:cNvSpPr>
          <p:nvPr/>
        </p:nvSpPr>
        <p:spPr bwMode="auto">
          <a:xfrm>
            <a:off x="609600" y="1484784"/>
            <a:ext cx="8831263" cy="1938992"/>
          </a:xfrm>
          <a:prstGeom prst="rect">
            <a:avLst/>
          </a:prstGeom>
          <a:noFill/>
          <a:ln w="38100" cmpd="thinThick">
            <a:solidFill>
              <a:schemeClr val="accent6">
                <a:lumMod val="50000"/>
              </a:schemeClr>
            </a:solidFill>
            <a:miter lim="800000"/>
            <a:headEnd/>
            <a:tailEnd/>
          </a:ln>
        </p:spPr>
        <p:txBody>
          <a:bodyPr>
            <a:spAutoFit/>
          </a:bodyPr>
          <a:lstStyle/>
          <a:p>
            <a:pPr algn="just" rtl="1"/>
            <a:r>
              <a:rPr lang="ar-SA" sz="2400" dirty="0"/>
              <a:t>تناولنا فيما سبق التقدير الإحصائي للوسط الحسابي للمجتمع في الحالات التي يكون فيها الانحراف المعياري للمجتمع معلوماً، و (أو)  أن العينة كبيرة بدرجة كافية. </a:t>
            </a:r>
          </a:p>
          <a:p>
            <a:pPr algn="just" rtl="1"/>
            <a:r>
              <a:rPr lang="ar-SA" sz="2400" dirty="0" smtClean="0"/>
              <a:t>ولكن </a:t>
            </a:r>
            <a:r>
              <a:rPr lang="ar-SA" sz="2400" dirty="0"/>
              <a:t>إذا كانت العينة صغيرة بمعنى أن حجمها أقل من (</a:t>
            </a:r>
            <a:r>
              <a:rPr lang="en-US" sz="2400" dirty="0"/>
              <a:t>30</a:t>
            </a:r>
            <a:r>
              <a:rPr lang="ar-SA" sz="2400" dirty="0"/>
              <a:t>) مفردة، والانحراف المعياري للمجتمع الطبيعي غير معلوم، فإن التوزيع الإحصائي المتبع في مثل هذه الحالات هو ما يطلق عليه " توزيع </a:t>
            </a:r>
            <a:r>
              <a:rPr lang="en-US" sz="2400" dirty="0"/>
              <a:t>t</a:t>
            </a:r>
            <a:r>
              <a:rPr lang="ar-SA" sz="2400" dirty="0"/>
              <a:t> " </a:t>
            </a:r>
          </a:p>
        </p:txBody>
      </p:sp>
      <p:sp>
        <p:nvSpPr>
          <p:cNvPr id="30725"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0726" name="Rectangle 3"/>
          <p:cNvSpPr>
            <a:spLocks noChangeArrowheads="1"/>
          </p:cNvSpPr>
          <p:nvPr/>
        </p:nvSpPr>
        <p:spPr bwMode="auto">
          <a:xfrm>
            <a:off x="0" y="142875"/>
            <a:ext cx="9906000" cy="0"/>
          </a:xfrm>
          <a:prstGeom prst="rect">
            <a:avLst/>
          </a:prstGeom>
          <a:noFill/>
          <a:ln w="9525">
            <a:noFill/>
            <a:miter lim="800000"/>
            <a:headEnd/>
            <a:tailEnd/>
          </a:ln>
        </p:spPr>
        <p:txBody>
          <a:bodyPr wrap="none" anchor="ctr">
            <a:spAutoFit/>
          </a:bodyPr>
          <a:lstStyle/>
          <a:p>
            <a:endParaRPr lang="en-GB"/>
          </a:p>
        </p:txBody>
      </p:sp>
      <p:sp>
        <p:nvSpPr>
          <p:cNvPr id="30727" name="Rectangle 5"/>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30728" name="Rectangle 6"/>
          <p:cNvSpPr>
            <a:spLocks noChangeArrowheads="1"/>
          </p:cNvSpPr>
          <p:nvPr/>
        </p:nvSpPr>
        <p:spPr bwMode="auto">
          <a:xfrm>
            <a:off x="0" y="638175"/>
            <a:ext cx="9906000" cy="0"/>
          </a:xfrm>
          <a:prstGeom prst="rect">
            <a:avLst/>
          </a:prstGeom>
          <a:noFill/>
          <a:ln w="9525">
            <a:noFill/>
            <a:miter lim="800000"/>
            <a:headEnd/>
            <a:tailEnd/>
          </a:ln>
        </p:spPr>
        <p:txBody>
          <a:bodyPr wrap="none" anchor="ctr">
            <a:spAutoFit/>
          </a:bodyPr>
          <a:lstStyle/>
          <a:p>
            <a:endParaRPr lang="en-GB"/>
          </a:p>
        </p:txBody>
      </p:sp>
      <p:sp>
        <p:nvSpPr>
          <p:cNvPr id="2" name="Rectangle 1"/>
          <p:cNvSpPr/>
          <p:nvPr/>
        </p:nvSpPr>
        <p:spPr>
          <a:xfrm>
            <a:off x="3296816" y="548680"/>
            <a:ext cx="5932884" cy="584775"/>
          </a:xfrm>
          <a:prstGeom prst="rect">
            <a:avLst/>
          </a:prstGeom>
        </p:spPr>
        <p:txBody>
          <a:bodyPr wrap="square">
            <a:spAutoFit/>
          </a:bodyPr>
          <a:lstStyle/>
          <a:p>
            <a:pPr algn="just"/>
            <a:r>
              <a:rPr lang="ar-SA" sz="3200" b="1" u="sng" dirty="0">
                <a:solidFill>
                  <a:srgbClr val="C00000"/>
                </a:solidFill>
                <a:effectLst>
                  <a:outerShdw blurRad="38100" dist="38100" dir="2700000" algn="tl">
                    <a:srgbClr val="000000">
                      <a:alpha val="43137"/>
                    </a:srgbClr>
                  </a:outerShdw>
                </a:effectLst>
              </a:rPr>
              <a:t>فترات الثقة للمتوسط </a:t>
            </a:r>
            <a:r>
              <a:rPr lang="ar-SA" sz="3200" b="1" u="sng" dirty="0" smtClean="0">
                <a:solidFill>
                  <a:srgbClr val="C00000"/>
                </a:solidFill>
                <a:effectLst>
                  <a:outerShdw blurRad="38100" dist="38100" dir="2700000" algn="tl">
                    <a:srgbClr val="000000">
                      <a:alpha val="43137"/>
                    </a:srgbClr>
                  </a:outerShdw>
                </a:effectLst>
              </a:rPr>
              <a:t>باستخدام </a:t>
            </a:r>
            <a:r>
              <a:rPr lang="ar-SA" sz="3200" b="1" u="sng" dirty="0">
                <a:solidFill>
                  <a:srgbClr val="C00000"/>
                </a:solidFill>
                <a:effectLst>
                  <a:outerShdw blurRad="38100" dist="38100" dir="2700000" algn="tl">
                    <a:srgbClr val="000000">
                      <a:alpha val="43137"/>
                    </a:srgbClr>
                  </a:outerShdw>
                </a:effectLst>
              </a:rPr>
              <a:t>توزيع </a:t>
            </a:r>
            <a:r>
              <a:rPr lang="en-GB" sz="3200" b="1" u="sng" dirty="0" smtClean="0">
                <a:solidFill>
                  <a:srgbClr val="C00000"/>
                </a:solidFill>
                <a:effectLst>
                  <a:outerShdw blurRad="38100" dist="38100" dir="2700000" algn="tl">
                    <a:srgbClr val="000000">
                      <a:alpha val="43137"/>
                    </a:srgbClr>
                  </a:outerShdw>
                </a:effectLst>
              </a:rPr>
              <a:t>t</a:t>
            </a:r>
            <a:r>
              <a:rPr lang="ar-EG" sz="3200" b="1" u="sng" dirty="0" smtClean="0">
                <a:solidFill>
                  <a:srgbClr val="C00000"/>
                </a:solidFill>
                <a:effectLst>
                  <a:outerShdw blurRad="38100" dist="38100" dir="2700000" algn="tl">
                    <a:srgbClr val="000000">
                      <a:alpha val="43137"/>
                    </a:srgbClr>
                  </a:outerShdw>
                </a:effectLst>
              </a:rPr>
              <a:t> :-</a:t>
            </a:r>
            <a:endParaRPr lang="ar-SY" sz="3200" b="1" u="sng" dirty="0">
              <a:solidFill>
                <a:srgbClr val="C00000"/>
              </a:solidFill>
              <a:effectLst>
                <a:outerShdw blurRad="38100" dist="38100" dir="2700000" algn="tl">
                  <a:srgbClr val="000000">
                    <a:alpha val="43137"/>
                  </a:srgbClr>
                </a:outerShdw>
              </a:effectLst>
            </a:endParaRPr>
          </a:p>
        </p:txBody>
      </p:sp>
      <p:sp>
        <p:nvSpPr>
          <p:cNvPr id="10" name="TextBox 5"/>
          <p:cNvSpPr txBox="1">
            <a:spLocks noChangeArrowheads="1"/>
          </p:cNvSpPr>
          <p:nvPr/>
        </p:nvSpPr>
        <p:spPr bwMode="auto">
          <a:xfrm>
            <a:off x="693043" y="3731548"/>
            <a:ext cx="8580437" cy="1569660"/>
          </a:xfrm>
          <a:prstGeom prst="rect">
            <a:avLst/>
          </a:prstGeom>
          <a:noFill/>
          <a:ln w="38100" cmpd="thinThick">
            <a:solidFill>
              <a:schemeClr val="accent6">
                <a:lumMod val="50000"/>
              </a:schemeClr>
            </a:solidFill>
            <a:miter lim="800000"/>
            <a:headEnd/>
            <a:tailEnd/>
          </a:ln>
        </p:spPr>
        <p:txBody>
          <a:bodyPr>
            <a:spAutoFit/>
          </a:bodyPr>
          <a:lstStyle>
            <a:defPPr>
              <a:defRPr lang="en-US"/>
            </a:defPPr>
            <a:lvl1pPr algn="just">
              <a:defRPr sz="2400"/>
            </a:lvl1pPr>
          </a:lstStyle>
          <a:p>
            <a:r>
              <a:rPr lang="ar-SA" dirty="0"/>
              <a:t>ولعل الاختلاف الأساسي بين توزيع </a:t>
            </a:r>
            <a:r>
              <a:rPr lang="en-US" dirty="0"/>
              <a:t>t</a:t>
            </a:r>
            <a:r>
              <a:rPr lang="ar-SA" dirty="0"/>
              <a:t> والتوزيع الطبيعي هو أن الانحراف المعياري للعينة هو المستخدم في الأول بدلا من الانحراف المعياري للمجتمع في الثاني، وفيما عدا ذلك فالتوزيعان متماثلان وكلما زادت قيمة </a:t>
            </a:r>
            <a:r>
              <a:rPr lang="en-US" dirty="0"/>
              <a:t>n</a:t>
            </a:r>
            <a:r>
              <a:rPr lang="ar-SA" dirty="0"/>
              <a:t> كلما اقترب توزيع </a:t>
            </a:r>
            <a:r>
              <a:rPr lang="en-US" dirty="0"/>
              <a:t>t</a:t>
            </a:r>
            <a:r>
              <a:rPr lang="ar-SA" dirty="0"/>
              <a:t> من توزيع </a:t>
            </a:r>
            <a:r>
              <a:rPr lang="en-US" dirty="0"/>
              <a:t>z</a:t>
            </a:r>
            <a:r>
              <a:rPr lang="ar-SA" dirty="0"/>
              <a:t> ويعتمد توزيع </a:t>
            </a:r>
            <a:r>
              <a:rPr lang="en-US" dirty="0"/>
              <a:t>t</a:t>
            </a:r>
            <a:r>
              <a:rPr lang="ar-SA" dirty="0"/>
              <a:t> على ما يعرف بدرجات الحرية </a:t>
            </a:r>
            <a:r>
              <a:rPr lang="en-US" dirty="0"/>
              <a:t>DEGREES OF FREEDOM</a:t>
            </a:r>
            <a:r>
              <a:rPr lang="ar-SA" dirty="0"/>
              <a:t> .</a:t>
            </a:r>
            <a:endParaRPr lang="en-GB"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xmlns="" val="27310298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4819"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4820" name="TextBox 5"/>
          <p:cNvSpPr txBox="1">
            <a:spLocks noChangeArrowheads="1"/>
          </p:cNvSpPr>
          <p:nvPr/>
        </p:nvSpPr>
        <p:spPr bwMode="auto">
          <a:xfrm>
            <a:off x="506413" y="1546225"/>
            <a:ext cx="8831262" cy="2677656"/>
          </a:xfrm>
          <a:prstGeom prst="rect">
            <a:avLst/>
          </a:prstGeom>
          <a:noFill/>
          <a:ln w="50800" cmpd="tri">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txBody>
          <a:bodyPr>
            <a:spAutoFit/>
          </a:bodyPr>
          <a:lstStyle/>
          <a:p>
            <a:pPr algn="just" rtl="1" eaLnBrk="0" hangingPunct="0"/>
            <a:r>
              <a:rPr lang="ar-SA" sz="2400" dirty="0" smtClean="0"/>
              <a:t>تعرف </a:t>
            </a:r>
            <a:r>
              <a:rPr lang="ar-SA" sz="2400" u="sng" dirty="0"/>
              <a:t>درجات الحرية </a:t>
            </a:r>
            <a:r>
              <a:rPr lang="ar-SA" sz="2400" dirty="0"/>
              <a:t>بأنها عدد المشاهدات المستقلة في العينة والتي تساوي حجم العينة مطروحاً منه عدد القيود أو معالم المجتمع التي يتم تقديرها من بيانات العينة. </a:t>
            </a:r>
          </a:p>
          <a:p>
            <a:pPr algn="just" rtl="1" eaLnBrk="0" hangingPunct="0"/>
            <a:r>
              <a:rPr lang="ar-SA" sz="2400" dirty="0"/>
              <a:t>وكمثال مبسط لشرح فكرة درجات الحرية نفترض أن لدينا </a:t>
            </a:r>
            <a:r>
              <a:rPr lang="en-US" sz="2400" dirty="0"/>
              <a:t>3</a:t>
            </a:r>
            <a:r>
              <a:rPr lang="ar-SA" sz="2400" dirty="0"/>
              <a:t> قيم واشترطنا أن مجموع القيم يساوي </a:t>
            </a:r>
            <a:r>
              <a:rPr lang="en-US" sz="2400" dirty="0"/>
              <a:t>10</a:t>
            </a:r>
            <a:r>
              <a:rPr lang="ar-SA" sz="2400" dirty="0"/>
              <a:t> فإن لدى الباحث في هذه الحالة حرية في اختيار الرقم الأول (وليكن </a:t>
            </a:r>
            <a:r>
              <a:rPr lang="en-US" sz="2400" dirty="0"/>
              <a:t>2</a:t>
            </a:r>
            <a:r>
              <a:rPr lang="ar-SA" sz="2400" dirty="0"/>
              <a:t>) والثاني (وليكن </a:t>
            </a:r>
            <a:r>
              <a:rPr lang="en-US" sz="2400" dirty="0"/>
              <a:t>3</a:t>
            </a:r>
            <a:r>
              <a:rPr lang="ar-SA" sz="2400" dirty="0"/>
              <a:t>) لذلك فإن قيمة الثالثة لابد وأن تكون (</a:t>
            </a:r>
            <a:r>
              <a:rPr lang="en-US" sz="2400" dirty="0"/>
              <a:t>5</a:t>
            </a:r>
            <a:r>
              <a:rPr lang="ar-SA" sz="2400" dirty="0"/>
              <a:t>) بالتالي نستطيع القول بأن درجة الحرية المتاحة لدى الباحث هي (</a:t>
            </a:r>
            <a:r>
              <a:rPr lang="en-US" sz="2400" dirty="0"/>
              <a:t>2</a:t>
            </a:r>
            <a:r>
              <a:rPr lang="ar-SA" sz="2400" dirty="0"/>
              <a:t>) أي      </a:t>
            </a:r>
            <a:r>
              <a:rPr lang="en-US" sz="2400" dirty="0"/>
              <a:t>2 = 3 - 1 </a:t>
            </a:r>
            <a:r>
              <a:rPr lang="ar-SA" sz="2400" dirty="0"/>
              <a:t>  أي أن درجات الحرية في هذه الحالة هي : </a:t>
            </a:r>
          </a:p>
        </p:txBody>
      </p:sp>
      <p:sp>
        <p:nvSpPr>
          <p:cNvPr id="34821"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4822"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2" name="Rectangle 1"/>
          <p:cNvSpPr/>
          <p:nvPr/>
        </p:nvSpPr>
        <p:spPr>
          <a:xfrm>
            <a:off x="6500091" y="548680"/>
            <a:ext cx="2701381" cy="646331"/>
          </a:xfrm>
          <a:prstGeom prst="rect">
            <a:avLst/>
          </a:prstGeom>
        </p:spPr>
        <p:txBody>
          <a:bodyPr wrap="none">
            <a:spAutoFit/>
          </a:bodyPr>
          <a:lstStyle/>
          <a:p>
            <a:pPr algn="just" eaLnBrk="0" hangingPunct="0"/>
            <a:r>
              <a:rPr lang="ar-SA" sz="3600" b="1" u="sng" dirty="0">
                <a:solidFill>
                  <a:srgbClr val="C00000"/>
                </a:solidFill>
                <a:effectLst>
                  <a:outerShdw blurRad="38100" dist="38100" dir="2700000" algn="tl">
                    <a:srgbClr val="000000">
                      <a:alpha val="43137"/>
                    </a:srgbClr>
                  </a:outerShdw>
                </a:effectLst>
              </a:rPr>
              <a:t>درجات الحرية : </a:t>
            </a:r>
            <a:endParaRPr lang="en-GB" sz="3600" b="1" u="sng" dirty="0">
              <a:solidFill>
                <a:srgbClr val="C0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4" name="Rectangle 3"/>
          <p:cNvSpPr/>
          <p:nvPr/>
        </p:nvSpPr>
        <p:spPr>
          <a:xfrm>
            <a:off x="506413" y="4216794"/>
            <a:ext cx="8831262" cy="1569660"/>
          </a:xfrm>
          <a:prstGeom prst="rect">
            <a:avLst/>
          </a:prstGeom>
          <a:noFill/>
          <a:ln w="50800" cmpd="tri">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txBody>
          <a:bodyPr>
            <a:spAutoFit/>
          </a:bodyPr>
          <a:lstStyle/>
          <a:p>
            <a:pPr algn="ctr" eaLnBrk="0" hangingPunct="0"/>
            <a:r>
              <a:rPr lang="ar-SA" sz="2400" dirty="0"/>
              <a:t> </a:t>
            </a:r>
            <a:r>
              <a:rPr lang="en-US" sz="2400" dirty="0"/>
              <a:t>n - 1 </a:t>
            </a:r>
            <a:endParaRPr lang="en-GB" sz="2400" dirty="0"/>
          </a:p>
          <a:p>
            <a:pPr algn="just" eaLnBrk="0" hangingPunct="0"/>
            <a:r>
              <a:rPr lang="ar-SA" sz="2400" dirty="0"/>
              <a:t>حيث </a:t>
            </a:r>
            <a:r>
              <a:rPr lang="en-US" sz="2400" dirty="0"/>
              <a:t>n</a:t>
            </a:r>
            <a:r>
              <a:rPr lang="ar-SA" sz="2400" dirty="0"/>
              <a:t> تساوي حجم العينة (والتي تساوي في المثال السابق </a:t>
            </a:r>
            <a:r>
              <a:rPr lang="en-US" sz="2400" dirty="0"/>
              <a:t>3</a:t>
            </a:r>
            <a:r>
              <a:rPr lang="ar-SA" sz="2400" dirty="0"/>
              <a:t>) </a:t>
            </a:r>
            <a:endParaRPr lang="en-GB" sz="2400" dirty="0"/>
          </a:p>
          <a:p>
            <a:pPr algn="just" eaLnBrk="0" hangingPunct="0"/>
            <a:r>
              <a:rPr lang="ar-SA" sz="2400" dirty="0"/>
              <a:t>والرقم (</a:t>
            </a:r>
            <a:r>
              <a:rPr lang="en-US" sz="2400" dirty="0"/>
              <a:t>1</a:t>
            </a:r>
            <a:r>
              <a:rPr lang="ar-SA" sz="2400" dirty="0"/>
              <a:t>) والذي طرحناه يعني الشرط الذي يحتم أن مجموع القيم =  </a:t>
            </a:r>
            <a:r>
              <a:rPr lang="en-US" sz="2400" dirty="0"/>
              <a:t>10</a:t>
            </a:r>
            <a:r>
              <a:rPr lang="ar-SA" sz="2400" dirty="0"/>
              <a:t>  </a:t>
            </a:r>
            <a:endParaRPr lang="ar-EG" sz="2400" dirty="0" smtClean="0"/>
          </a:p>
          <a:p>
            <a:pPr algn="just" eaLnBrk="0" hangingPunct="0"/>
            <a:r>
              <a:rPr lang="ar-SA" sz="2400" dirty="0" smtClean="0"/>
              <a:t>وبصفة </a:t>
            </a:r>
            <a:r>
              <a:rPr lang="ar-SA" sz="2400" dirty="0"/>
              <a:t>عامة إذا كان عدد القيود </a:t>
            </a:r>
            <a:r>
              <a:rPr lang="en-US" sz="2400" dirty="0"/>
              <a:t>k</a:t>
            </a:r>
            <a:r>
              <a:rPr lang="ar-SA" sz="2400" dirty="0"/>
              <a:t> فإن درجات الحرية تساوي </a:t>
            </a:r>
            <a:r>
              <a:rPr lang="en-US" sz="2400" dirty="0"/>
              <a:t>n - k </a:t>
            </a:r>
            <a:r>
              <a:rPr lang="ar-SA" sz="2400" dirty="0"/>
              <a:t> </a:t>
            </a:r>
          </a:p>
        </p:txBody>
      </p:sp>
    </p:spTree>
    <p:extLst>
      <p:ext uri="{BB962C8B-B14F-4D97-AF65-F5344CB8AC3E}">
        <p14:creationId xmlns:p14="http://schemas.microsoft.com/office/powerpoint/2010/main" xmlns="" val="1650536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2054"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2055" name="TextBox 5"/>
          <p:cNvSpPr txBox="1">
            <a:spLocks noChangeArrowheads="1"/>
          </p:cNvSpPr>
          <p:nvPr/>
        </p:nvSpPr>
        <p:spPr bwMode="auto">
          <a:xfrm>
            <a:off x="536575" y="1546225"/>
            <a:ext cx="8832850" cy="3540125"/>
          </a:xfrm>
          <a:prstGeom prst="rect">
            <a:avLst/>
          </a:prstGeom>
          <a:noFill/>
          <a:ln w="9525">
            <a:noFill/>
            <a:miter lim="800000"/>
            <a:headEnd/>
            <a:tailEnd/>
          </a:ln>
        </p:spPr>
        <p:txBody>
          <a:bodyPr>
            <a:spAutoFit/>
          </a:bodyPr>
          <a:lstStyle/>
          <a:p>
            <a:pPr algn="just" rtl="1" eaLnBrk="0" hangingPunct="0"/>
            <a:r>
              <a:rPr lang="ar-SA" sz="2800"/>
              <a:t>وفترة الثقة </a:t>
            </a:r>
            <a:r>
              <a:rPr lang="en-GB" sz="2800" b="1"/>
              <a:t>95%</a:t>
            </a:r>
            <a:r>
              <a:rPr lang="ar-SA" sz="2800"/>
              <a:t> لوسط المجتمع غير المعلوم عند استخدام توزيع </a:t>
            </a:r>
            <a:r>
              <a:rPr lang="en-GB" sz="2800" b="1" i="1"/>
              <a:t>t</a:t>
            </a:r>
            <a:r>
              <a:rPr lang="ar-SA" sz="2800"/>
              <a:t> هى:</a:t>
            </a:r>
            <a:endParaRPr lang="en-GB" sz="2800"/>
          </a:p>
          <a:p>
            <a:pPr algn="just" rtl="1" eaLnBrk="0" hangingPunct="0"/>
            <a:endParaRPr lang="ar-SA" sz="2800"/>
          </a:p>
          <a:p>
            <a:pPr algn="just" rtl="1" eaLnBrk="0" hangingPunct="0"/>
            <a:endParaRPr lang="ar-SA" sz="2800"/>
          </a:p>
          <a:p>
            <a:pPr algn="just" rtl="1" eaLnBrk="0" hangingPunct="0"/>
            <a:endParaRPr lang="ar-SA" sz="2800"/>
          </a:p>
          <a:p>
            <a:pPr algn="just" rtl="1" eaLnBrk="0" hangingPunct="0"/>
            <a:endParaRPr lang="ar-SA" sz="2800"/>
          </a:p>
          <a:p>
            <a:pPr algn="just" rtl="1" eaLnBrk="0" hangingPunct="0"/>
            <a:r>
              <a:rPr lang="ar-SA" sz="2800"/>
              <a:t>حيث تشير </a:t>
            </a:r>
            <a:r>
              <a:rPr lang="en-GB" sz="2800" b="1" i="1"/>
              <a:t>t </a:t>
            </a:r>
            <a:r>
              <a:rPr lang="ar-SA" sz="2800" b="1" i="1"/>
              <a:t> </a:t>
            </a:r>
            <a:r>
              <a:rPr lang="ar-SA" sz="2800"/>
              <a:t>الى قيمة </a:t>
            </a:r>
            <a:r>
              <a:rPr lang="en-GB" sz="2800" b="1" i="1"/>
              <a:t>t </a:t>
            </a:r>
            <a:r>
              <a:rPr lang="ar-SA" sz="2800"/>
              <a:t> التى تقع عندها </a:t>
            </a:r>
            <a:r>
              <a:rPr lang="en-GB" sz="2800" b="1"/>
              <a:t>2.5%</a:t>
            </a:r>
            <a:r>
              <a:rPr lang="ar-SA" sz="2800"/>
              <a:t> من المساحة الكلية للمنحنى عند كل طرف (عند درجات الحرية المستخدمة)، وتستخدم               بدلا من</a:t>
            </a:r>
            <a:endParaRPr lang="en-GB" sz="2800"/>
          </a:p>
        </p:txBody>
      </p:sp>
      <p:sp>
        <p:nvSpPr>
          <p:cNvPr id="205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2057"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205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2050" name="Object 5"/>
          <p:cNvGraphicFramePr>
            <a:graphicFrameLocks noChangeAspect="1"/>
          </p:cNvGraphicFramePr>
          <p:nvPr/>
        </p:nvGraphicFramePr>
        <p:xfrm>
          <a:off x="1524000" y="4267200"/>
          <a:ext cx="914400" cy="342900"/>
        </p:xfrm>
        <a:graphic>
          <a:graphicData uri="http://schemas.openxmlformats.org/presentationml/2006/ole">
            <p:oleObj spid="_x0000_s24599" name="Equation" r:id="rId3" imgW="380835" imgH="241195" progId="Equation.3">
              <p:embed/>
            </p:oleObj>
          </a:graphicData>
        </a:graphic>
      </p:graphicFrame>
      <p:sp>
        <p:nvSpPr>
          <p:cNvPr id="2059"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2060"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graphicFrame>
        <p:nvGraphicFramePr>
          <p:cNvPr id="2051" name="Object 9"/>
          <p:cNvGraphicFramePr>
            <a:graphicFrameLocks noChangeAspect="1"/>
          </p:cNvGraphicFramePr>
          <p:nvPr/>
        </p:nvGraphicFramePr>
        <p:xfrm>
          <a:off x="6858000" y="4705350"/>
          <a:ext cx="1752600" cy="381000"/>
        </p:xfrm>
        <a:graphic>
          <a:graphicData uri="http://schemas.openxmlformats.org/presentationml/2006/ole">
            <p:oleObj spid="_x0000_s24600" name="Equation" r:id="rId4" imgW="761669" imgH="241195" progId="Equation.3">
              <p:embed/>
            </p:oleObj>
          </a:graphicData>
        </a:graphic>
      </p:graphicFrame>
      <p:sp>
        <p:nvSpPr>
          <p:cNvPr id="2061" name="Rectangle 6"/>
          <p:cNvSpPr>
            <a:spLocks noChangeArrowheads="1"/>
          </p:cNvSpPr>
          <p:nvPr/>
        </p:nvSpPr>
        <p:spPr bwMode="auto">
          <a:xfrm>
            <a:off x="152400" y="390525"/>
            <a:ext cx="9906000" cy="0"/>
          </a:xfrm>
          <a:prstGeom prst="rect">
            <a:avLst/>
          </a:prstGeom>
          <a:noFill/>
          <a:ln w="9525">
            <a:noFill/>
            <a:miter lim="800000"/>
            <a:headEnd/>
            <a:tailEnd/>
          </a:ln>
        </p:spPr>
        <p:txBody>
          <a:bodyPr wrap="none" anchor="ctr">
            <a:spAutoFit/>
          </a:bodyPr>
          <a:lstStyle/>
          <a:p>
            <a:endParaRPr lang="en-GB"/>
          </a:p>
        </p:txBody>
      </p:sp>
      <p:graphicFrame>
        <p:nvGraphicFramePr>
          <p:cNvPr id="2052" name="Object 11"/>
          <p:cNvGraphicFramePr>
            <a:graphicFrameLocks noChangeAspect="1"/>
          </p:cNvGraphicFramePr>
          <p:nvPr/>
        </p:nvGraphicFramePr>
        <p:xfrm>
          <a:off x="1257300" y="2439988"/>
          <a:ext cx="7391400" cy="868362"/>
        </p:xfrm>
        <a:graphic>
          <a:graphicData uri="http://schemas.openxmlformats.org/presentationml/2006/ole">
            <p:oleObj spid="_x0000_s24601" name="Equation" r:id="rId5" imgW="3200400" imgH="419100" progId="Equation.3">
              <p:embed/>
            </p:oleObj>
          </a:graphicData>
        </a:graphic>
      </p:graphicFrame>
      <p:sp>
        <p:nvSpPr>
          <p:cNvPr id="17" name="Rectangle 16"/>
          <p:cNvSpPr/>
          <p:nvPr/>
        </p:nvSpPr>
        <p:spPr>
          <a:xfrm>
            <a:off x="7543800" y="2514600"/>
            <a:ext cx="1600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16" name="Rectangle 15"/>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a:t>
            </a:r>
            <a:r>
              <a:rPr lang="ar-SA" sz="3600" b="1" u="sng" dirty="0" smtClean="0">
                <a:solidFill>
                  <a:srgbClr val="C00000"/>
                </a:solidFill>
                <a:effectLst>
                  <a:outerShdw blurRad="38100" dist="38100" dir="2700000" algn="tl">
                    <a:srgbClr val="000000">
                      <a:alpha val="43137"/>
                    </a:srgbClr>
                  </a:outerShdw>
                </a:effectLst>
              </a:rPr>
              <a:t>درجات </a:t>
            </a:r>
            <a:r>
              <a:rPr lang="ar-SA" sz="3600" b="1" u="sng" dirty="0">
                <a:solidFill>
                  <a:srgbClr val="C00000"/>
                </a:solidFill>
                <a:effectLst>
                  <a:outerShdw blurRad="38100" dist="38100" dir="2700000" algn="tl">
                    <a:srgbClr val="000000">
                      <a:alpha val="43137"/>
                    </a:srgbClr>
                  </a:outerShdw>
                </a:effectLst>
              </a:rPr>
              <a:t>الحرية : </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2130714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6867"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6868" name="TextBox 5"/>
          <p:cNvSpPr txBox="1">
            <a:spLocks noChangeArrowheads="1"/>
          </p:cNvSpPr>
          <p:nvPr/>
        </p:nvSpPr>
        <p:spPr bwMode="auto">
          <a:xfrm>
            <a:off x="536575" y="2133600"/>
            <a:ext cx="8832850" cy="2246313"/>
          </a:xfrm>
          <a:prstGeom prst="rect">
            <a:avLst/>
          </a:prstGeom>
          <a:noFill/>
          <a:ln w="9525">
            <a:noFill/>
            <a:miter lim="800000"/>
            <a:headEnd/>
            <a:tailEnd/>
          </a:ln>
        </p:spPr>
        <p:txBody>
          <a:bodyPr>
            <a:spAutoFit/>
          </a:bodyPr>
          <a:lstStyle/>
          <a:p>
            <a:pPr algn="just" rtl="1" eaLnBrk="0" hangingPunct="0"/>
            <a:r>
              <a:rPr lang="ar-SA" sz="2800" b="1">
                <a:solidFill>
                  <a:srgbClr val="FF0000"/>
                </a:solidFill>
              </a:rPr>
              <a:t>شروط توزيع </a:t>
            </a:r>
            <a:r>
              <a:rPr lang="en-US" sz="2800" b="1">
                <a:solidFill>
                  <a:srgbClr val="FF0000"/>
                </a:solidFill>
              </a:rPr>
              <a:t>t</a:t>
            </a:r>
            <a:r>
              <a:rPr lang="ar-SA" sz="2800" b="1">
                <a:solidFill>
                  <a:srgbClr val="FF0000"/>
                </a:solidFill>
              </a:rPr>
              <a:t> :</a:t>
            </a:r>
            <a:endParaRPr lang="en-GB" sz="2800">
              <a:solidFill>
                <a:srgbClr val="FF0000"/>
              </a:solidFill>
            </a:endParaRPr>
          </a:p>
          <a:p>
            <a:pPr algn="just" rtl="1" eaLnBrk="0" hangingPunct="0"/>
            <a:r>
              <a:rPr lang="ar-SA" sz="2800"/>
              <a:t>ويمكن تحديد الشروط الثلاثة لاستخدام توزيع </a:t>
            </a:r>
            <a:r>
              <a:rPr lang="en-US" sz="2800"/>
              <a:t>t</a:t>
            </a:r>
            <a:r>
              <a:rPr lang="ar-SA" sz="2800"/>
              <a:t> كما يلي:</a:t>
            </a:r>
            <a:endParaRPr lang="en-GB" sz="2800"/>
          </a:p>
          <a:p>
            <a:pPr marL="1257300" lvl="1" indent="-514350" algn="just" rtl="1" eaLnBrk="0" hangingPunct="0">
              <a:buFont typeface="Calibri" pitchFamily="34" charset="0"/>
              <a:buAutoNum type="arabicPeriod"/>
            </a:pPr>
            <a:r>
              <a:rPr lang="ar-SA" sz="2800"/>
              <a:t>أن يكون المجتمع المسحوبة منه العينة له توزيع طبيعي.</a:t>
            </a:r>
            <a:endParaRPr lang="en-GB" sz="2800"/>
          </a:p>
          <a:p>
            <a:pPr marL="1257300" lvl="1" indent="-514350" algn="just" rtl="1" eaLnBrk="0" hangingPunct="0">
              <a:buFont typeface="Calibri" pitchFamily="34" charset="0"/>
              <a:buAutoNum type="arabicPeriod"/>
            </a:pPr>
            <a:r>
              <a:rPr lang="ar-SA" sz="2800"/>
              <a:t>والانحراف المعياري للمجتمع  غير معروف (أو مجهول).</a:t>
            </a:r>
            <a:endParaRPr lang="en-GB" sz="2800"/>
          </a:p>
          <a:p>
            <a:pPr marL="1257300" lvl="1" indent="-514350" algn="just" rtl="1" eaLnBrk="0" hangingPunct="0">
              <a:buFont typeface="Calibri" pitchFamily="34" charset="0"/>
              <a:buAutoNum type="arabicPeriod"/>
            </a:pPr>
            <a:r>
              <a:rPr lang="ar-SA" sz="2800"/>
              <a:t>والعينة صغيرة (حجمها أقل من </a:t>
            </a:r>
            <a:r>
              <a:rPr lang="en-US" sz="2800"/>
              <a:t>30 </a:t>
            </a:r>
            <a:r>
              <a:rPr lang="ar-SA" sz="2800"/>
              <a:t> مفردة).</a:t>
            </a:r>
            <a:endParaRPr lang="en-GB" sz="2800"/>
          </a:p>
        </p:txBody>
      </p:sp>
      <p:sp>
        <p:nvSpPr>
          <p:cNvPr id="36869"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6870"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8" name="Rectangle 7"/>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a:t>
            </a:r>
            <a:r>
              <a:rPr lang="ar-SA" sz="3600" b="1" u="sng" dirty="0" smtClean="0">
                <a:solidFill>
                  <a:srgbClr val="C00000"/>
                </a:solidFill>
                <a:effectLst>
                  <a:outerShdw blurRad="38100" dist="38100" dir="2700000" algn="tl">
                    <a:srgbClr val="000000">
                      <a:alpha val="43137"/>
                    </a:srgbClr>
                  </a:outerShdw>
                </a:effectLst>
              </a:rPr>
              <a:t>درجات </a:t>
            </a:r>
            <a:r>
              <a:rPr lang="ar-SA" sz="3600" b="1" u="sng" dirty="0">
                <a:solidFill>
                  <a:srgbClr val="C00000"/>
                </a:solidFill>
                <a:effectLst>
                  <a:outerShdw blurRad="38100" dist="38100" dir="2700000" algn="tl">
                    <a:srgbClr val="000000">
                      <a:alpha val="43137"/>
                    </a:srgbClr>
                  </a:outerShdw>
                </a:effectLst>
              </a:rPr>
              <a:t>الحرية : </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2734067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1" name="Rectangle 12"/>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37892"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3" name="Rectangle 15"/>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37894" name="Rectangle 1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7895" name="Rectangle 18"/>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37896" name="Rectangle 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37897"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pic>
        <p:nvPicPr>
          <p:cNvPr id="37898" name="Picture 10" descr="جدول توزيع t.bmp"/>
          <p:cNvPicPr>
            <a:picLocks noChangeAspect="1"/>
          </p:cNvPicPr>
          <p:nvPr/>
        </p:nvPicPr>
        <p:blipFill>
          <a:blip r:embed="rId3"/>
          <a:srcRect/>
          <a:stretch>
            <a:fillRect/>
          </a:stretch>
        </p:blipFill>
        <p:spPr bwMode="auto">
          <a:xfrm>
            <a:off x="1295400" y="1447800"/>
            <a:ext cx="7239000" cy="4724400"/>
          </a:xfrm>
          <a:prstGeom prst="rect">
            <a:avLst/>
          </a:prstGeom>
          <a:noFill/>
          <a:ln w="9525">
            <a:noFill/>
            <a:miter lim="800000"/>
            <a:headEnd/>
            <a:tailEnd/>
          </a:ln>
        </p:spPr>
      </p:pic>
      <p:sp>
        <p:nvSpPr>
          <p:cNvPr id="37899" name="Rectangle 2"/>
          <p:cNvSpPr>
            <a:spLocks noChangeArrowheads="1"/>
          </p:cNvSpPr>
          <p:nvPr/>
        </p:nvSpPr>
        <p:spPr bwMode="auto">
          <a:xfrm>
            <a:off x="6853238" y="457200"/>
            <a:ext cx="2306637" cy="584200"/>
          </a:xfrm>
          <a:prstGeom prst="rect">
            <a:avLst/>
          </a:prstGeom>
          <a:noFill/>
          <a:ln w="9525">
            <a:noFill/>
            <a:miter lim="800000"/>
            <a:headEnd/>
            <a:tailEnd/>
          </a:ln>
        </p:spPr>
        <p:txBody>
          <a:bodyPr wrap="none" anchor="ctr">
            <a:spAutoFit/>
          </a:bodyPr>
          <a:lstStyle/>
          <a:p>
            <a:pPr algn="r" rtl="1"/>
            <a:r>
              <a:rPr lang="ar-SA" sz="3200" b="1">
                <a:solidFill>
                  <a:srgbClr val="FF0000"/>
                </a:solidFill>
              </a:rPr>
              <a:t>جدول توزيع </a:t>
            </a:r>
            <a:r>
              <a:rPr lang="en-GB" sz="3200" b="1">
                <a:solidFill>
                  <a:srgbClr val="FF0000"/>
                </a:solidFill>
              </a:rPr>
              <a:t>t</a:t>
            </a:r>
            <a:r>
              <a:rPr lang="ar-SA" sz="3200" b="1">
                <a:solidFill>
                  <a:srgbClr val="FF0000"/>
                </a:solidFill>
              </a:rPr>
              <a:t>: </a:t>
            </a:r>
            <a:endParaRPr lang="en-GB" sz="3200" b="1">
              <a:solidFill>
                <a:srgbClr val="FF0000"/>
              </a:solidFill>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xmlns="" val="389417612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15" name="Rectangle 12"/>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38916"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17" name="Rectangle 15"/>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38918" name="Rectangle 1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8919" name="Rectangle 18"/>
          <p:cNvSpPr>
            <a:spLocks noChangeArrowheads="1"/>
          </p:cNvSpPr>
          <p:nvPr/>
        </p:nvSpPr>
        <p:spPr bwMode="auto">
          <a:xfrm>
            <a:off x="0" y="15875"/>
            <a:ext cx="184150" cy="368300"/>
          </a:xfrm>
          <a:prstGeom prst="rect">
            <a:avLst/>
          </a:prstGeom>
          <a:noFill/>
          <a:ln w="9525" algn="ctr">
            <a:noFill/>
            <a:miter lim="800000"/>
            <a:headEnd/>
            <a:tailEnd/>
          </a:ln>
        </p:spPr>
        <p:txBody>
          <a:bodyPr wrap="none" anchor="ctr">
            <a:spAutoFit/>
          </a:bodyPr>
          <a:lstStyle/>
          <a:p>
            <a:endParaRPr lang="ar-SA"/>
          </a:p>
        </p:txBody>
      </p:sp>
      <p:sp>
        <p:nvSpPr>
          <p:cNvPr id="38920" name="Rectangle 1"/>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sp>
        <p:nvSpPr>
          <p:cNvPr id="38921"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ar-SA"/>
          </a:p>
        </p:txBody>
      </p:sp>
      <p:pic>
        <p:nvPicPr>
          <p:cNvPr id="38922" name="Picture 11" descr="توزيع t.bmp"/>
          <p:cNvPicPr>
            <a:picLocks noChangeAspect="1"/>
          </p:cNvPicPr>
          <p:nvPr/>
        </p:nvPicPr>
        <p:blipFill>
          <a:blip r:embed="rId3"/>
          <a:srcRect/>
          <a:stretch>
            <a:fillRect/>
          </a:stretch>
        </p:blipFill>
        <p:spPr bwMode="auto">
          <a:xfrm>
            <a:off x="1219200" y="1524000"/>
            <a:ext cx="7315200" cy="4648200"/>
          </a:xfrm>
          <a:prstGeom prst="rect">
            <a:avLst/>
          </a:prstGeom>
          <a:noFill/>
          <a:ln w="9525">
            <a:noFill/>
            <a:miter lim="800000"/>
            <a:headEnd/>
            <a:tailEnd/>
          </a:ln>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xmlns="" val="298886248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9939"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9940" name="TextBox 5"/>
          <p:cNvSpPr txBox="1">
            <a:spLocks noChangeArrowheads="1"/>
          </p:cNvSpPr>
          <p:nvPr/>
        </p:nvSpPr>
        <p:spPr bwMode="auto">
          <a:xfrm>
            <a:off x="536575" y="1643050"/>
            <a:ext cx="8832850" cy="3539430"/>
          </a:xfrm>
          <a:prstGeom prst="rect">
            <a:avLst/>
          </a:prstGeom>
          <a:noFill/>
          <a:ln w="9525">
            <a:noFill/>
            <a:miter lim="800000"/>
            <a:headEnd/>
            <a:tailEnd/>
          </a:ln>
        </p:spPr>
        <p:txBody>
          <a:bodyPr wrap="square">
            <a:spAutoFit/>
          </a:bodyPr>
          <a:lstStyle/>
          <a:p>
            <a:pPr algn="just" rtl="1" eaLnBrk="0" hangingPunct="0"/>
            <a:r>
              <a:rPr lang="ar-SA" sz="2800" b="1" u="sng" dirty="0" smtClean="0">
                <a:solidFill>
                  <a:srgbClr val="0070C0"/>
                </a:solidFill>
                <a:effectLst>
                  <a:outerShdw blurRad="38100" dist="38100" dir="2700000" algn="tl">
                    <a:srgbClr val="000000">
                      <a:alpha val="43137"/>
                    </a:srgbClr>
                  </a:outerShdw>
                </a:effectLst>
              </a:rPr>
              <a:t>العينة </a:t>
            </a:r>
            <a:r>
              <a:rPr lang="ar-SA" sz="2800" b="1" u="sng" dirty="0">
                <a:solidFill>
                  <a:srgbClr val="0070C0"/>
                </a:solidFill>
                <a:effectLst>
                  <a:outerShdw blurRad="38100" dist="38100" dir="2700000" algn="tl">
                    <a:srgbClr val="000000">
                      <a:alpha val="43137"/>
                    </a:srgbClr>
                  </a:outerShdw>
                </a:effectLst>
              </a:rPr>
              <a:t>أقل من 30 </a:t>
            </a:r>
            <a:r>
              <a:rPr lang="ar-SA" sz="2800" b="1" u="sng" dirty="0">
                <a:solidFill>
                  <a:srgbClr val="FF0000"/>
                </a:solidFill>
                <a:effectLst>
                  <a:outerShdw blurRad="38100" dist="38100" dir="2700000" algn="tl">
                    <a:srgbClr val="000000">
                      <a:alpha val="43137"/>
                    </a:srgbClr>
                  </a:outerShdw>
                </a:effectLst>
              </a:rPr>
              <a:t>و</a:t>
            </a:r>
            <a:r>
              <a:rPr lang="ar-SA" sz="2800" b="1" u="sng" dirty="0">
                <a:solidFill>
                  <a:srgbClr val="0070C0"/>
                </a:solidFill>
                <a:effectLst>
                  <a:outerShdw blurRad="38100" dist="38100" dir="2700000" algn="tl">
                    <a:srgbClr val="000000">
                      <a:alpha val="43137"/>
                    </a:srgbClr>
                  </a:outerShdw>
                </a:effectLst>
              </a:rPr>
              <a:t> </a:t>
            </a:r>
            <a:r>
              <a:rPr lang="ar-SA" sz="2800" b="1" u="sng" dirty="0">
                <a:solidFill>
                  <a:srgbClr val="009900"/>
                </a:solidFill>
                <a:effectLst>
                  <a:outerShdw blurRad="38100" dist="38100" dir="2700000" algn="tl">
                    <a:srgbClr val="000000">
                      <a:alpha val="43137"/>
                    </a:srgbClr>
                  </a:outerShdw>
                </a:effectLst>
              </a:rPr>
              <a:t>المجتمع يتبع التوزيع الطبيعي </a:t>
            </a:r>
            <a:r>
              <a:rPr lang="ar-SA" sz="2800" b="1" u="sng" dirty="0">
                <a:solidFill>
                  <a:srgbClr val="FF3300"/>
                </a:solidFill>
                <a:effectLst>
                  <a:outerShdw blurRad="38100" dist="38100" dir="2700000" algn="tl">
                    <a:srgbClr val="000000">
                      <a:alpha val="43137"/>
                    </a:srgbClr>
                  </a:outerShdw>
                </a:effectLst>
              </a:rPr>
              <a:t>:</a:t>
            </a:r>
          </a:p>
          <a:p>
            <a:pPr algn="just" rtl="1" eaLnBrk="0" hangingPunct="0"/>
            <a:r>
              <a:rPr lang="ar-SA" sz="2800" dirty="0"/>
              <a:t>سحبت عينة عشوائية من </a:t>
            </a:r>
            <a:r>
              <a:rPr lang="en-GB" sz="2800" b="1" dirty="0"/>
              <a:t>n=10</a:t>
            </a:r>
            <a:r>
              <a:rPr lang="ar-SA" sz="2800" dirty="0"/>
              <a:t> بطارية فلاش متوسطها  5  ساعات، والانحراف </a:t>
            </a:r>
            <a:r>
              <a:rPr lang="ar-SA" sz="2800" dirty="0" smtClean="0"/>
              <a:t>المعياري </a:t>
            </a:r>
            <a:r>
              <a:rPr lang="ar-SA" sz="2800" dirty="0"/>
              <a:t>للعينة </a:t>
            </a:r>
            <a:r>
              <a:rPr lang="en-GB" sz="2800" b="1" dirty="0"/>
              <a:t>s=1</a:t>
            </a:r>
            <a:r>
              <a:rPr lang="ar-SA" sz="2800" dirty="0"/>
              <a:t> ساعة من خط إنتاج من المعروف أنه ينتج بطاريات عمرها </a:t>
            </a:r>
            <a:r>
              <a:rPr lang="ar-SA" sz="2800" dirty="0">
                <a:solidFill>
                  <a:srgbClr val="009900"/>
                </a:solidFill>
              </a:rPr>
              <a:t>موزع طبقاً للتوزيع </a:t>
            </a:r>
            <a:r>
              <a:rPr lang="ar-SA" sz="2800" dirty="0" smtClean="0">
                <a:solidFill>
                  <a:srgbClr val="009900"/>
                </a:solidFill>
              </a:rPr>
              <a:t>الطبيعي </a:t>
            </a:r>
            <a:r>
              <a:rPr lang="ar-SA" sz="2800" dirty="0"/>
              <a:t>. </a:t>
            </a:r>
          </a:p>
          <a:p>
            <a:pPr algn="just" rtl="1" eaLnBrk="0" hangingPunct="0"/>
            <a:endParaRPr lang="ar-SA" sz="2800" dirty="0"/>
          </a:p>
          <a:p>
            <a:pPr algn="just" rtl="1" eaLnBrk="0" hangingPunct="0"/>
            <a:r>
              <a:rPr lang="ar-SA" sz="2800" dirty="0">
                <a:solidFill>
                  <a:srgbClr val="FF0000"/>
                </a:solidFill>
              </a:rPr>
              <a:t>المطلوب :</a:t>
            </a:r>
          </a:p>
          <a:p>
            <a:pPr algn="just" rtl="1" eaLnBrk="0" hangingPunct="0"/>
            <a:r>
              <a:rPr lang="ar-SA" sz="2800" dirty="0"/>
              <a:t>إيجاد فترة الـ </a:t>
            </a:r>
            <a:r>
              <a:rPr lang="en-GB" sz="2800" b="1" dirty="0"/>
              <a:t>95%</a:t>
            </a:r>
            <a:r>
              <a:rPr lang="ar-SA" sz="2800" dirty="0"/>
              <a:t> ثقة للمتوسط غير المعلوم لعمر البطاريات </a:t>
            </a:r>
            <a:r>
              <a:rPr lang="ar-SA" sz="2800" dirty="0" smtClean="0"/>
              <a:t>في </a:t>
            </a:r>
            <a:r>
              <a:rPr lang="ar-SA" sz="2800" dirty="0"/>
              <a:t>المجتمع كله.</a:t>
            </a:r>
          </a:p>
        </p:txBody>
      </p:sp>
      <p:sp>
        <p:nvSpPr>
          <p:cNvPr id="39941"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9942"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39943"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9944"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39945"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39946" name="Rectangle 6"/>
          <p:cNvSpPr>
            <a:spLocks noChangeArrowheads="1"/>
          </p:cNvSpPr>
          <p:nvPr/>
        </p:nvSpPr>
        <p:spPr bwMode="auto">
          <a:xfrm>
            <a:off x="152400" y="390525"/>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12" name="Rectangle 11"/>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مثال </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8442266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076"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3077" name="TextBox 5"/>
          <p:cNvSpPr txBox="1">
            <a:spLocks noChangeArrowheads="1"/>
          </p:cNvSpPr>
          <p:nvPr/>
        </p:nvSpPr>
        <p:spPr bwMode="auto">
          <a:xfrm>
            <a:off x="536575" y="1546225"/>
            <a:ext cx="8832850" cy="2678113"/>
          </a:xfrm>
          <a:prstGeom prst="rect">
            <a:avLst/>
          </a:prstGeom>
          <a:noFill/>
          <a:ln w="9525">
            <a:noFill/>
            <a:miter lim="800000"/>
            <a:headEnd/>
            <a:tailEnd/>
          </a:ln>
        </p:spPr>
        <p:txBody>
          <a:bodyPr>
            <a:spAutoFit/>
          </a:bodyPr>
          <a:lstStyle/>
          <a:p>
            <a:pPr algn="just" rtl="1" eaLnBrk="0" hangingPunct="0"/>
            <a:r>
              <a:rPr lang="ar-SA" sz="2800" b="1">
                <a:solidFill>
                  <a:srgbClr val="FF0000"/>
                </a:solidFill>
              </a:rPr>
              <a:t>الحل:</a:t>
            </a:r>
          </a:p>
          <a:p>
            <a:pPr algn="just" rtl="1" eaLnBrk="0" hangingPunct="0"/>
            <a:r>
              <a:rPr lang="ar-SA" sz="2800"/>
              <a:t>لإيجاد فترة الـ </a:t>
            </a:r>
            <a:r>
              <a:rPr lang="en-GB" sz="2800" b="1"/>
              <a:t>95%</a:t>
            </a:r>
            <a:r>
              <a:rPr lang="ar-SA" sz="2800"/>
              <a:t> ثقة للمتوسط غير المعلوم لعمر البطاريات فى المجتمع كله، فإننا نوجد أولا قيمة </a:t>
            </a:r>
            <a:r>
              <a:rPr lang="en-GB" sz="2800" b="1" i="1"/>
              <a:t>t </a:t>
            </a:r>
            <a:r>
              <a:rPr lang="en-GB" sz="2800" b="1"/>
              <a:t>0.025</a:t>
            </a:r>
            <a:r>
              <a:rPr lang="en-GB" sz="2800"/>
              <a:t> </a:t>
            </a:r>
            <a:r>
              <a:rPr lang="ar-SA" sz="2800"/>
              <a:t> و التى تكون معها </a:t>
            </a:r>
            <a:r>
              <a:rPr lang="en-GB" sz="2800" b="1"/>
              <a:t>2.5%</a:t>
            </a:r>
            <a:r>
              <a:rPr lang="ar-SA" sz="2800"/>
              <a:t> من المساحة عند الأطراف لدرجات حرية </a:t>
            </a:r>
            <a:r>
              <a:rPr lang="en-GB" sz="2800" b="1"/>
              <a:t>n-1=9</a:t>
            </a:r>
            <a:r>
              <a:rPr lang="ar-SA" sz="2800" b="1"/>
              <a:t> . </a:t>
            </a:r>
            <a:r>
              <a:rPr lang="ar-SA" sz="2800"/>
              <a:t>ونحصل على هذه القيمة من خلال الرجوع إلى جدول </a:t>
            </a:r>
            <a:r>
              <a:rPr lang="en-GB" sz="2800"/>
              <a:t>t</a:t>
            </a:r>
            <a:r>
              <a:rPr lang="ar-SA" sz="2800"/>
              <a:t> بالتحرك تحت عمود </a:t>
            </a:r>
            <a:r>
              <a:rPr lang="en-GB" sz="2800" b="1"/>
              <a:t>0.025 </a:t>
            </a:r>
            <a:r>
              <a:rPr lang="ar-SA" sz="2800"/>
              <a:t> حتى درجات حرية </a:t>
            </a:r>
            <a:r>
              <a:rPr lang="en-GB" sz="2800" b="1"/>
              <a:t>9 </a:t>
            </a:r>
            <a:r>
              <a:rPr lang="ar-SA" sz="2800"/>
              <a:t> والقيمة التى سيتم التحصل عليها هى </a:t>
            </a:r>
            <a:r>
              <a:rPr lang="en-GB" sz="2800" b="1"/>
              <a:t>2.262 </a:t>
            </a:r>
            <a:r>
              <a:rPr lang="ar-SA" sz="2800"/>
              <a:t> إذن:</a:t>
            </a:r>
            <a:endParaRPr lang="en-GB" sz="2800"/>
          </a:p>
        </p:txBody>
      </p:sp>
      <p:sp>
        <p:nvSpPr>
          <p:cNvPr id="307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079"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308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3081"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3082"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3083" name="Rectangle 6"/>
          <p:cNvSpPr>
            <a:spLocks noChangeArrowheads="1"/>
          </p:cNvSpPr>
          <p:nvPr/>
        </p:nvSpPr>
        <p:spPr bwMode="auto">
          <a:xfrm>
            <a:off x="152400" y="390525"/>
            <a:ext cx="9906000" cy="0"/>
          </a:xfrm>
          <a:prstGeom prst="rect">
            <a:avLst/>
          </a:prstGeom>
          <a:noFill/>
          <a:ln w="9525">
            <a:noFill/>
            <a:miter lim="800000"/>
            <a:headEnd/>
            <a:tailEnd/>
          </a:ln>
        </p:spPr>
        <p:txBody>
          <a:bodyPr wrap="none" anchor="ctr">
            <a:spAutoFit/>
          </a:bodyPr>
          <a:lstStyle/>
          <a:p>
            <a:endParaRPr lang="en-GB"/>
          </a:p>
        </p:txBody>
      </p:sp>
      <p:sp>
        <p:nvSpPr>
          <p:cNvPr id="3084"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3085"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graphicFrame>
        <p:nvGraphicFramePr>
          <p:cNvPr id="3074" name="Object 1"/>
          <p:cNvGraphicFramePr>
            <a:graphicFrameLocks noChangeAspect="1"/>
          </p:cNvGraphicFramePr>
          <p:nvPr/>
        </p:nvGraphicFramePr>
        <p:xfrm>
          <a:off x="1117600" y="4572000"/>
          <a:ext cx="7975600" cy="838200"/>
        </p:xfrm>
        <a:graphic>
          <a:graphicData uri="http://schemas.openxmlformats.org/presentationml/2006/ole">
            <p:oleObj spid="_x0000_s25608" name="Equation" r:id="rId3" imgW="3911600" imgH="419100"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15" name="Rectangle 14"/>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754001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100"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101" name="TextBox 5"/>
          <p:cNvSpPr txBox="1">
            <a:spLocks noChangeArrowheads="1"/>
          </p:cNvSpPr>
          <p:nvPr/>
        </p:nvSpPr>
        <p:spPr bwMode="auto">
          <a:xfrm>
            <a:off x="504825" y="1763713"/>
            <a:ext cx="8831263" cy="523875"/>
          </a:xfrm>
          <a:prstGeom prst="rect">
            <a:avLst/>
          </a:prstGeom>
          <a:noFill/>
          <a:ln w="9525">
            <a:noFill/>
            <a:miter lim="800000"/>
            <a:headEnd/>
            <a:tailEnd/>
          </a:ln>
        </p:spPr>
        <p:txBody>
          <a:bodyPr>
            <a:spAutoFit/>
          </a:bodyPr>
          <a:lstStyle/>
          <a:p>
            <a:pPr algn="just" rtl="1" eaLnBrk="0" hangingPunct="0"/>
            <a:r>
              <a:rPr lang="ar-SA" sz="2800"/>
              <a:t>وتقع       بين </a:t>
            </a:r>
            <a:r>
              <a:rPr lang="en-GB" sz="2800" b="1"/>
              <a:t>5.71 , 4.29 </a:t>
            </a:r>
            <a:r>
              <a:rPr lang="ar-SA" sz="2800"/>
              <a:t> ساعة بدرجة ثقة </a:t>
            </a:r>
            <a:r>
              <a:rPr lang="en-GB" sz="2800" b="1"/>
              <a:t>95%</a:t>
            </a:r>
            <a:r>
              <a:rPr lang="ar-SA" sz="2800"/>
              <a:t> (أنظر الشكل التالي):</a:t>
            </a:r>
            <a:endParaRPr lang="en-GB" sz="2800"/>
          </a:p>
        </p:txBody>
      </p:sp>
      <p:sp>
        <p:nvSpPr>
          <p:cNvPr id="410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103"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410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105"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4106"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107" name="Rectangle 6"/>
          <p:cNvSpPr>
            <a:spLocks noChangeArrowheads="1"/>
          </p:cNvSpPr>
          <p:nvPr/>
        </p:nvSpPr>
        <p:spPr bwMode="auto">
          <a:xfrm>
            <a:off x="152400" y="390525"/>
            <a:ext cx="9906000" cy="0"/>
          </a:xfrm>
          <a:prstGeom prst="rect">
            <a:avLst/>
          </a:prstGeom>
          <a:noFill/>
          <a:ln w="9525">
            <a:noFill/>
            <a:miter lim="800000"/>
            <a:headEnd/>
            <a:tailEnd/>
          </a:ln>
        </p:spPr>
        <p:txBody>
          <a:bodyPr wrap="none" anchor="ctr">
            <a:spAutoFit/>
          </a:bodyPr>
          <a:lstStyle/>
          <a:p>
            <a:endParaRPr lang="en-GB"/>
          </a:p>
        </p:txBody>
      </p:sp>
      <p:sp>
        <p:nvSpPr>
          <p:cNvPr id="4108"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109"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411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111" name="Rectangle 3"/>
          <p:cNvSpPr>
            <a:spLocks noChangeArrowheads="1"/>
          </p:cNvSpPr>
          <p:nvPr/>
        </p:nvSpPr>
        <p:spPr bwMode="auto">
          <a:xfrm>
            <a:off x="0" y="161925"/>
            <a:ext cx="9906000" cy="0"/>
          </a:xfrm>
          <a:prstGeom prst="rect">
            <a:avLst/>
          </a:prstGeom>
          <a:noFill/>
          <a:ln w="9525">
            <a:noFill/>
            <a:miter lim="800000"/>
            <a:headEnd/>
            <a:tailEnd/>
          </a:ln>
        </p:spPr>
        <p:txBody>
          <a:bodyPr wrap="none" anchor="ctr">
            <a:spAutoFit/>
          </a:bodyPr>
          <a:lstStyle/>
          <a:p>
            <a:endParaRPr lang="en-GB"/>
          </a:p>
        </p:txBody>
      </p:sp>
      <p:pic>
        <p:nvPicPr>
          <p:cNvPr id="4112" name="Picture 5" descr="FIG4-4"/>
          <p:cNvPicPr>
            <a:picLocks noChangeAspect="1" noChangeArrowheads="1"/>
          </p:cNvPicPr>
          <p:nvPr/>
        </p:nvPicPr>
        <p:blipFill>
          <a:blip r:embed="rId3">
            <a:lum bright="-12000" contrast="42000"/>
            <a:grayscl/>
          </a:blip>
          <a:srcRect l="18567" t="4631" r="2856" b="11580"/>
          <a:stretch>
            <a:fillRect/>
          </a:stretch>
        </p:blipFill>
        <p:spPr bwMode="auto">
          <a:xfrm>
            <a:off x="1530350" y="2514600"/>
            <a:ext cx="6781800" cy="3424238"/>
          </a:xfrm>
          <a:prstGeom prst="rect">
            <a:avLst/>
          </a:prstGeom>
          <a:noFill/>
          <a:ln w="9525">
            <a:noFill/>
            <a:miter lim="800000"/>
            <a:headEnd/>
            <a:tailEnd/>
          </a:ln>
        </p:spPr>
      </p:pic>
      <p:sp>
        <p:nvSpPr>
          <p:cNvPr id="19" name="Rectangle 18"/>
          <p:cNvSpPr/>
          <p:nvPr/>
        </p:nvSpPr>
        <p:spPr>
          <a:xfrm>
            <a:off x="4152900" y="5416550"/>
            <a:ext cx="1600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aphicFrame>
        <p:nvGraphicFramePr>
          <p:cNvPr id="4098" name="Object 1"/>
          <p:cNvGraphicFramePr>
            <a:graphicFrameLocks noChangeAspect="1"/>
          </p:cNvGraphicFramePr>
          <p:nvPr/>
        </p:nvGraphicFramePr>
        <p:xfrm>
          <a:off x="8235950" y="1873250"/>
          <a:ext cx="298450" cy="422275"/>
        </p:xfrm>
        <a:graphic>
          <a:graphicData uri="http://schemas.openxmlformats.org/presentationml/2006/ole">
            <p:oleObj spid="_x0000_s26632" name="Equation" r:id="rId4" imgW="152268" imgH="203024"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20" name="Rectangle 19"/>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597720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6083"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6084" name="TextBox 5"/>
          <p:cNvSpPr txBox="1">
            <a:spLocks noChangeArrowheads="1"/>
          </p:cNvSpPr>
          <p:nvPr/>
        </p:nvSpPr>
        <p:spPr bwMode="auto">
          <a:xfrm>
            <a:off x="536575" y="2438400"/>
            <a:ext cx="8832850" cy="2678113"/>
          </a:xfrm>
          <a:prstGeom prst="rect">
            <a:avLst/>
          </a:prstGeom>
          <a:noFill/>
          <a:ln w="9525">
            <a:noFill/>
            <a:miter lim="800000"/>
            <a:headEnd/>
            <a:tailEnd/>
          </a:ln>
        </p:spPr>
        <p:txBody>
          <a:bodyPr>
            <a:spAutoFit/>
          </a:bodyPr>
          <a:lstStyle/>
          <a:p>
            <a:pPr algn="just" rtl="1" eaLnBrk="0" hangingPunct="0"/>
            <a:r>
              <a:rPr lang="ar-SA" sz="2800" dirty="0"/>
              <a:t>إن تقدير النسبة في المجتمع تعتبر من الحالات المهمة لقياس الظواهر السياسية، وبالذات الوصفية منها كقياس اتجاهات الرأي العام، وقياس نسبة قتلى الحروب، ونسبة الدول التي أوفت بالتزاماتها في المنظمات الدولية أو الإقليمية... وغيرها ونظراً لأنه من الصعوبة بمكان في كثير من الأحيان حساب هذه النسبة مباشرة من المجتمع، فإننا غالبا ما نلجأ لتقدير هذه النسبة من عينة عشوائية مسحوبة من هذا المجتمع. </a:t>
            </a:r>
            <a:endParaRPr lang="en-GB" sz="2800" dirty="0"/>
          </a:p>
        </p:txBody>
      </p:sp>
      <p:sp>
        <p:nvSpPr>
          <p:cNvPr id="46085"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6086" name="Rectangle 3"/>
          <p:cNvSpPr>
            <a:spLocks noChangeArrowheads="1"/>
          </p:cNvSpPr>
          <p:nvPr/>
        </p:nvSpPr>
        <p:spPr bwMode="auto">
          <a:xfrm>
            <a:off x="0" y="419100"/>
            <a:ext cx="9906000" cy="0"/>
          </a:xfrm>
          <a:prstGeom prst="rect">
            <a:avLst/>
          </a:prstGeom>
          <a:noFill/>
          <a:ln w="9525">
            <a:noFill/>
            <a:miter lim="800000"/>
            <a:headEnd/>
            <a:tailEnd/>
          </a:ln>
        </p:spPr>
        <p:txBody>
          <a:bodyPr wrap="none" anchor="ctr">
            <a:spAutoFit/>
          </a:bodyPr>
          <a:lstStyle/>
          <a:p>
            <a:endParaRPr lang="en-GB"/>
          </a:p>
        </p:txBody>
      </p:sp>
      <p:sp>
        <p:nvSpPr>
          <p:cNvPr id="46087"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6088"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46089"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6090" name="Rectangle 6"/>
          <p:cNvSpPr>
            <a:spLocks noChangeArrowheads="1"/>
          </p:cNvSpPr>
          <p:nvPr/>
        </p:nvSpPr>
        <p:spPr bwMode="auto">
          <a:xfrm>
            <a:off x="152400" y="390525"/>
            <a:ext cx="9906000" cy="0"/>
          </a:xfrm>
          <a:prstGeom prst="rect">
            <a:avLst/>
          </a:prstGeom>
          <a:noFill/>
          <a:ln w="9525">
            <a:noFill/>
            <a:miter lim="800000"/>
            <a:headEnd/>
            <a:tailEnd/>
          </a:ln>
        </p:spPr>
        <p:txBody>
          <a:bodyPr wrap="none" anchor="ctr">
            <a:spAutoFit/>
          </a:bodyPr>
          <a:lstStyle/>
          <a:p>
            <a:endParaRPr lang="en-GB"/>
          </a:p>
        </p:txBody>
      </p:sp>
      <p:sp>
        <p:nvSpPr>
          <p:cNvPr id="46091"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6092"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46093"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46094" name="Rectangle 3"/>
          <p:cNvSpPr>
            <a:spLocks noChangeArrowheads="1"/>
          </p:cNvSpPr>
          <p:nvPr/>
        </p:nvSpPr>
        <p:spPr bwMode="auto">
          <a:xfrm>
            <a:off x="0" y="695325"/>
            <a:ext cx="9906000" cy="0"/>
          </a:xfrm>
          <a:prstGeom prst="rect">
            <a:avLst/>
          </a:prstGeom>
          <a:noFill/>
          <a:ln w="9525">
            <a:noFill/>
            <a:miter lim="800000"/>
            <a:headEnd/>
            <a:tailEnd/>
          </a:ln>
        </p:spPr>
        <p:txBody>
          <a:bodyPr wrap="none" anchor="ctr">
            <a:spAutoFit/>
          </a:bodyPr>
          <a:lstStyle/>
          <a:p>
            <a:endParaRPr lang="en-GB"/>
          </a:p>
        </p:txBody>
      </p:sp>
      <p:sp>
        <p:nvSpPr>
          <p:cNvPr id="46095"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46096" name="Rectangle 3"/>
          <p:cNvSpPr>
            <a:spLocks noChangeArrowheads="1"/>
          </p:cNvSpPr>
          <p:nvPr/>
        </p:nvSpPr>
        <p:spPr bwMode="auto">
          <a:xfrm>
            <a:off x="0" y="838200"/>
            <a:ext cx="9906000" cy="0"/>
          </a:xfrm>
          <a:prstGeom prst="rect">
            <a:avLst/>
          </a:prstGeom>
          <a:noFill/>
          <a:ln w="9525">
            <a:noFill/>
            <a:miter lim="800000"/>
            <a:headEnd/>
            <a:tailEnd/>
          </a:ln>
        </p:spPr>
        <p:txBody>
          <a:bodyPr wrap="none" anchor="ctr">
            <a:spAutoFit/>
          </a:bodyPr>
          <a:lstStyle/>
          <a:p>
            <a:endParaRPr lang="en-GB"/>
          </a:p>
        </p:txBody>
      </p:sp>
      <p:sp>
        <p:nvSpPr>
          <p:cNvPr id="46097" name="Rectangle 5"/>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46098" name="Rectangle 6"/>
          <p:cNvSpPr>
            <a:spLocks noChangeArrowheads="1"/>
          </p:cNvSpPr>
          <p:nvPr/>
        </p:nvSpPr>
        <p:spPr bwMode="auto">
          <a:xfrm>
            <a:off x="152400" y="847725"/>
            <a:ext cx="9906000" cy="0"/>
          </a:xfrm>
          <a:prstGeom prst="rect">
            <a:avLst/>
          </a:prstGeom>
          <a:noFill/>
          <a:ln w="9525">
            <a:noFill/>
            <a:miter lim="800000"/>
            <a:headEnd/>
            <a:tailEnd/>
          </a:ln>
        </p:spPr>
        <p:txBody>
          <a:bodyPr wrap="none" anchor="ctr">
            <a:spAutoFit/>
          </a:bodyPr>
          <a:lstStyle/>
          <a:p>
            <a:endParaRPr lang="en-GB"/>
          </a:p>
        </p:txBody>
      </p:sp>
      <p:sp>
        <p:nvSpPr>
          <p:cNvPr id="46099" name="Rectangle 8"/>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46100" name="Rectangle 9"/>
          <p:cNvSpPr>
            <a:spLocks noChangeArrowheads="1"/>
          </p:cNvSpPr>
          <p:nvPr/>
        </p:nvSpPr>
        <p:spPr bwMode="auto">
          <a:xfrm>
            <a:off x="152400" y="990600"/>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22" name="TextBox 5"/>
          <p:cNvSpPr txBox="1">
            <a:spLocks noChangeArrowheads="1"/>
          </p:cNvSpPr>
          <p:nvPr/>
        </p:nvSpPr>
        <p:spPr bwMode="auto">
          <a:xfrm>
            <a:off x="1006475" y="-27384"/>
            <a:ext cx="8382000" cy="1323439"/>
          </a:xfrm>
          <a:prstGeom prst="rect">
            <a:avLst/>
          </a:prstGeom>
          <a:noFill/>
          <a:ln w="9525">
            <a:noFill/>
            <a:miter lim="800000"/>
            <a:headEnd/>
            <a:tailEnd/>
          </a:ln>
        </p:spPr>
        <p:txBody>
          <a:bodyPr>
            <a:spAutoFit/>
          </a:bodyPr>
          <a:lstStyle/>
          <a:p>
            <a:pPr algn="ctr"/>
            <a:r>
              <a:rPr lang="ar-SA" sz="4000" b="1" u="sng" dirty="0">
                <a:solidFill>
                  <a:srgbClr val="C00000"/>
                </a:solidFill>
                <a:effectLst>
                  <a:outerShdw blurRad="38100" dist="38100" dir="2700000" algn="tl">
                    <a:srgbClr val="000000">
                      <a:alpha val="43137"/>
                    </a:srgbClr>
                  </a:outerShdw>
                </a:effectLst>
              </a:rPr>
              <a:t>تقدير فترة النسبة للمجتمع </a:t>
            </a:r>
          </a:p>
          <a:p>
            <a:pPr algn="ctr" rtl="1"/>
            <a:r>
              <a:rPr lang="ar-SA" sz="4000" b="1" u="sng" dirty="0">
                <a:solidFill>
                  <a:srgbClr val="C00000"/>
                </a:solidFill>
                <a:effectLst>
                  <a:outerShdw blurRad="38100" dist="38100" dir="2700000" algn="tl">
                    <a:srgbClr val="000000">
                      <a:alpha val="43137"/>
                    </a:srgbClr>
                  </a:outerShdw>
                </a:effectLst>
              </a:rPr>
              <a:t>(فترة الثقة للنسبة)</a:t>
            </a:r>
            <a:endParaRPr lang="ar-SY" sz="40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9616440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6148"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6149" name="TextBox 5"/>
          <p:cNvSpPr txBox="1">
            <a:spLocks noChangeArrowheads="1"/>
          </p:cNvSpPr>
          <p:nvPr/>
        </p:nvSpPr>
        <p:spPr bwMode="auto">
          <a:xfrm>
            <a:off x="536575" y="2438400"/>
            <a:ext cx="8832850" cy="1384300"/>
          </a:xfrm>
          <a:prstGeom prst="rect">
            <a:avLst/>
          </a:prstGeom>
          <a:noFill/>
          <a:ln w="9525">
            <a:noFill/>
            <a:miter lim="800000"/>
            <a:headEnd/>
            <a:tailEnd/>
          </a:ln>
        </p:spPr>
        <p:txBody>
          <a:bodyPr>
            <a:spAutoFit/>
          </a:bodyPr>
          <a:lstStyle/>
          <a:p>
            <a:pPr algn="just" rtl="1" eaLnBrk="0" hangingPunct="0"/>
            <a:r>
              <a:rPr lang="ar-SA" sz="2800" dirty="0"/>
              <a:t>فلو افترضنا أن نسبة المؤيدين للسياسة الاقتصادية التي تنتهجها دولة ما هي </a:t>
            </a:r>
            <a:r>
              <a:rPr lang="en-US" sz="2800" i="1" dirty="0"/>
              <a:t>P</a:t>
            </a:r>
            <a:r>
              <a:rPr lang="ar-SA" sz="2800" i="1" dirty="0"/>
              <a:t> </a:t>
            </a:r>
            <a:r>
              <a:rPr lang="ar-SA" sz="2800" dirty="0"/>
              <a:t>وأن العينة العشوائية كبيرة بدرجة كافية وأن نسبة مؤيدي هذه السياسة في العينة هي       </a:t>
            </a:r>
            <a:r>
              <a:rPr lang="ar-SA" sz="2800" dirty="0" smtClean="0">
                <a:solidFill>
                  <a:srgbClr val="FF0000"/>
                </a:solidFill>
              </a:rPr>
              <a:t>فتقدير النسبة </a:t>
            </a:r>
            <a:r>
              <a:rPr lang="ar-SA" sz="2800" dirty="0">
                <a:solidFill>
                  <a:srgbClr val="FF0000"/>
                </a:solidFill>
              </a:rPr>
              <a:t>في المجتمع </a:t>
            </a:r>
            <a:r>
              <a:rPr lang="ar-SA" sz="2800" dirty="0"/>
              <a:t>تكون كما يلي:</a:t>
            </a:r>
            <a:endParaRPr lang="en-GB" sz="2800" dirty="0"/>
          </a:p>
        </p:txBody>
      </p:sp>
      <p:sp>
        <p:nvSpPr>
          <p:cNvPr id="615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151"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152"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6153"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6154"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6155"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6156"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6157" name="Rectangle 2"/>
          <p:cNvSpPr>
            <a:spLocks noChangeArrowheads="1"/>
          </p:cNvSpPr>
          <p:nvPr/>
        </p:nvSpPr>
        <p:spPr bwMode="auto">
          <a:xfrm>
            <a:off x="3815142" y="426135"/>
            <a:ext cx="5344733" cy="646331"/>
          </a:xfrm>
          <a:prstGeom prst="rect">
            <a:avLst/>
          </a:prstGeom>
          <a:noFill/>
          <a:ln w="9525">
            <a:noFill/>
            <a:miter lim="800000"/>
            <a:headEnd/>
            <a:tailEnd/>
          </a:ln>
        </p:spPr>
        <p:txBody>
          <a:bodyPr wrap="none" anchor="ctr">
            <a:spAutoFit/>
          </a:bodyPr>
          <a:lstStyle/>
          <a:p>
            <a:pPr algn="r" rtl="1"/>
            <a:r>
              <a:rPr lang="ar-SA" sz="3600" b="1" u="sng" dirty="0">
                <a:solidFill>
                  <a:srgbClr val="C00000"/>
                </a:solidFill>
                <a:effectLst>
                  <a:outerShdw blurRad="38100" dist="38100" dir="2700000" algn="tl">
                    <a:srgbClr val="000000">
                      <a:alpha val="43137"/>
                    </a:srgbClr>
                  </a:outerShdw>
                </a:effectLst>
              </a:rPr>
              <a:t>خطوات تقدير النسبة في المجتمع: </a:t>
            </a:r>
            <a:endParaRPr lang="en-GB" sz="3600" b="1" u="sng" dirty="0">
              <a:solidFill>
                <a:srgbClr val="C00000"/>
              </a:solidFill>
              <a:effectLst>
                <a:outerShdw blurRad="38100" dist="38100" dir="2700000" algn="tl">
                  <a:srgbClr val="000000">
                    <a:alpha val="43137"/>
                  </a:srgbClr>
                </a:outerShdw>
              </a:effectLst>
            </a:endParaRPr>
          </a:p>
        </p:txBody>
      </p:sp>
      <p:sp>
        <p:nvSpPr>
          <p:cNvPr id="6158" name="Rectangle 3"/>
          <p:cNvSpPr>
            <a:spLocks noChangeArrowheads="1"/>
          </p:cNvSpPr>
          <p:nvPr/>
        </p:nvSpPr>
        <p:spPr bwMode="auto">
          <a:xfrm>
            <a:off x="0" y="838200"/>
            <a:ext cx="9906000" cy="0"/>
          </a:xfrm>
          <a:prstGeom prst="rect">
            <a:avLst/>
          </a:prstGeom>
          <a:noFill/>
          <a:ln w="9525">
            <a:noFill/>
            <a:miter lim="800000"/>
            <a:headEnd/>
            <a:tailEnd/>
          </a:ln>
        </p:spPr>
        <p:txBody>
          <a:bodyPr wrap="none" anchor="ctr">
            <a:spAutoFit/>
          </a:bodyPr>
          <a:lstStyle/>
          <a:p>
            <a:endParaRPr lang="en-GB"/>
          </a:p>
        </p:txBody>
      </p:sp>
      <p:sp>
        <p:nvSpPr>
          <p:cNvPr id="6159" name="Rectangle 5"/>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6160" name="Rectangle 6"/>
          <p:cNvSpPr>
            <a:spLocks noChangeArrowheads="1"/>
          </p:cNvSpPr>
          <p:nvPr/>
        </p:nvSpPr>
        <p:spPr bwMode="auto">
          <a:xfrm>
            <a:off x="152400" y="847725"/>
            <a:ext cx="9906000" cy="0"/>
          </a:xfrm>
          <a:prstGeom prst="rect">
            <a:avLst/>
          </a:prstGeom>
          <a:noFill/>
          <a:ln w="9525">
            <a:noFill/>
            <a:miter lim="800000"/>
            <a:headEnd/>
            <a:tailEnd/>
          </a:ln>
        </p:spPr>
        <p:txBody>
          <a:bodyPr wrap="none" anchor="ctr">
            <a:spAutoFit/>
          </a:bodyPr>
          <a:lstStyle/>
          <a:p>
            <a:endParaRPr lang="en-GB"/>
          </a:p>
        </p:txBody>
      </p:sp>
      <p:sp>
        <p:nvSpPr>
          <p:cNvPr id="6161" name="Rectangle 8"/>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6162" name="Rectangle 9"/>
          <p:cNvSpPr>
            <a:spLocks noChangeArrowheads="1"/>
          </p:cNvSpPr>
          <p:nvPr/>
        </p:nvSpPr>
        <p:spPr bwMode="auto">
          <a:xfrm>
            <a:off x="152400" y="990600"/>
            <a:ext cx="9906000" cy="0"/>
          </a:xfrm>
          <a:prstGeom prst="rect">
            <a:avLst/>
          </a:prstGeom>
          <a:noFill/>
          <a:ln w="9525">
            <a:noFill/>
            <a:miter lim="800000"/>
            <a:headEnd/>
            <a:tailEnd/>
          </a:ln>
        </p:spPr>
        <p:txBody>
          <a:bodyPr wrap="none" anchor="ctr">
            <a:spAutoFit/>
          </a:bodyPr>
          <a:lstStyle/>
          <a:p>
            <a:endParaRPr lang="en-GB"/>
          </a:p>
        </p:txBody>
      </p:sp>
      <p:sp>
        <p:nvSpPr>
          <p:cNvPr id="6163"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6146" name="Object 13"/>
          <p:cNvGraphicFramePr>
            <a:graphicFrameLocks noChangeAspect="1"/>
          </p:cNvGraphicFramePr>
          <p:nvPr/>
        </p:nvGraphicFramePr>
        <p:xfrm>
          <a:off x="7680325" y="3325813"/>
          <a:ext cx="381000" cy="381000"/>
        </p:xfrm>
        <a:graphic>
          <a:graphicData uri="http://schemas.openxmlformats.org/presentationml/2006/ole">
            <p:oleObj spid="_x0000_s28680" name="Equation" r:id="rId3" imgW="152268" imgH="203024" progId="Equation.3">
              <p:embed/>
            </p:oleObj>
          </a:graphicData>
        </a:graphic>
      </p:graphicFrame>
      <p:sp>
        <p:nvSpPr>
          <p:cNvPr id="6164"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graphicFrame>
        <p:nvGraphicFramePr>
          <p:cNvPr id="28681" name="Object 9"/>
          <p:cNvGraphicFramePr>
            <a:graphicFrameLocks noChangeAspect="1"/>
          </p:cNvGraphicFramePr>
          <p:nvPr/>
        </p:nvGraphicFramePr>
        <p:xfrm>
          <a:off x="3492500" y="4286256"/>
          <a:ext cx="3352800" cy="1066800"/>
        </p:xfrm>
        <a:graphic>
          <a:graphicData uri="http://schemas.openxmlformats.org/presentationml/2006/ole">
            <p:oleObj spid="_x0000_s28681" name="Equation" r:id="rId4" imgW="1308100" imgH="469900" progId="Equation.3">
              <p:embed/>
            </p:oleObj>
          </a:graphicData>
        </a:graphic>
      </p:graphicFrame>
    </p:spTree>
    <p:extLst>
      <p:ext uri="{BB962C8B-B14F-4D97-AF65-F5344CB8AC3E}">
        <p14:creationId xmlns:p14="http://schemas.microsoft.com/office/powerpoint/2010/main" xmlns="" val="26245732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7107"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710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09"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10"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47111"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7112"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7113"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47114"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47115" name="Rectangle 3"/>
          <p:cNvSpPr>
            <a:spLocks noChangeArrowheads="1"/>
          </p:cNvSpPr>
          <p:nvPr/>
        </p:nvSpPr>
        <p:spPr bwMode="auto">
          <a:xfrm>
            <a:off x="0" y="838200"/>
            <a:ext cx="9906000" cy="0"/>
          </a:xfrm>
          <a:prstGeom prst="rect">
            <a:avLst/>
          </a:prstGeom>
          <a:noFill/>
          <a:ln w="9525">
            <a:noFill/>
            <a:miter lim="800000"/>
            <a:headEnd/>
            <a:tailEnd/>
          </a:ln>
        </p:spPr>
        <p:txBody>
          <a:bodyPr wrap="none" anchor="ctr">
            <a:spAutoFit/>
          </a:bodyPr>
          <a:lstStyle/>
          <a:p>
            <a:endParaRPr lang="en-GB"/>
          </a:p>
        </p:txBody>
      </p:sp>
      <p:sp>
        <p:nvSpPr>
          <p:cNvPr id="47116" name="Rectangle 5"/>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47117" name="Rectangle 6"/>
          <p:cNvSpPr>
            <a:spLocks noChangeArrowheads="1"/>
          </p:cNvSpPr>
          <p:nvPr/>
        </p:nvSpPr>
        <p:spPr bwMode="auto">
          <a:xfrm>
            <a:off x="152400" y="847725"/>
            <a:ext cx="9906000" cy="0"/>
          </a:xfrm>
          <a:prstGeom prst="rect">
            <a:avLst/>
          </a:prstGeom>
          <a:noFill/>
          <a:ln w="9525">
            <a:noFill/>
            <a:miter lim="800000"/>
            <a:headEnd/>
            <a:tailEnd/>
          </a:ln>
        </p:spPr>
        <p:txBody>
          <a:bodyPr wrap="none" anchor="ctr">
            <a:spAutoFit/>
          </a:bodyPr>
          <a:lstStyle/>
          <a:p>
            <a:endParaRPr lang="en-GB"/>
          </a:p>
        </p:txBody>
      </p:sp>
      <p:sp>
        <p:nvSpPr>
          <p:cNvPr id="47118" name="Rectangle 8"/>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47119" name="Rectangle 9"/>
          <p:cNvSpPr>
            <a:spLocks noChangeArrowheads="1"/>
          </p:cNvSpPr>
          <p:nvPr/>
        </p:nvSpPr>
        <p:spPr bwMode="auto">
          <a:xfrm>
            <a:off x="152400" y="990600"/>
            <a:ext cx="9906000" cy="0"/>
          </a:xfrm>
          <a:prstGeom prst="rect">
            <a:avLst/>
          </a:prstGeom>
          <a:noFill/>
          <a:ln w="9525">
            <a:noFill/>
            <a:miter lim="800000"/>
            <a:headEnd/>
            <a:tailEnd/>
          </a:ln>
        </p:spPr>
        <p:txBody>
          <a:bodyPr wrap="none" anchor="ctr">
            <a:spAutoFit/>
          </a:bodyPr>
          <a:lstStyle/>
          <a:p>
            <a:endParaRPr lang="en-GB"/>
          </a:p>
        </p:txBody>
      </p:sp>
      <p:sp>
        <p:nvSpPr>
          <p:cNvPr id="4712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21"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2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23" name="Rectangle 3"/>
          <p:cNvSpPr>
            <a:spLocks noChangeArrowheads="1"/>
          </p:cNvSpPr>
          <p:nvPr/>
        </p:nvSpPr>
        <p:spPr bwMode="auto">
          <a:xfrm>
            <a:off x="0" y="581025"/>
            <a:ext cx="9906000" cy="0"/>
          </a:xfrm>
          <a:prstGeom prst="rect">
            <a:avLst/>
          </a:prstGeom>
          <a:noFill/>
          <a:ln w="9525">
            <a:noFill/>
            <a:miter lim="800000"/>
            <a:headEnd/>
            <a:tailEnd/>
          </a:ln>
        </p:spPr>
        <p:txBody>
          <a:bodyPr wrap="none" anchor="ctr">
            <a:spAutoFit/>
          </a:bodyPr>
          <a:lstStyle/>
          <a:p>
            <a:endParaRPr lang="en-GB"/>
          </a:p>
        </p:txBody>
      </p:sp>
      <p:sp>
        <p:nvSpPr>
          <p:cNvPr id="4712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25"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7126" name="TextBox 5"/>
          <p:cNvSpPr txBox="1">
            <a:spLocks noChangeArrowheads="1"/>
          </p:cNvSpPr>
          <p:nvPr/>
        </p:nvSpPr>
        <p:spPr bwMode="auto">
          <a:xfrm>
            <a:off x="584200" y="1628800"/>
            <a:ext cx="8831263" cy="1384995"/>
          </a:xfrm>
          <a:prstGeom prst="rect">
            <a:avLst/>
          </a:prstGeom>
          <a:noFill/>
          <a:ln w="9525">
            <a:noFill/>
            <a:miter lim="800000"/>
            <a:headEnd/>
            <a:tailEnd/>
          </a:ln>
        </p:spPr>
        <p:txBody>
          <a:bodyPr>
            <a:spAutoFit/>
          </a:bodyPr>
          <a:lstStyle/>
          <a:p>
            <a:pPr marL="0" lvl="1" algn="just" rtl="1" eaLnBrk="0" hangingPunct="0"/>
            <a:r>
              <a:rPr lang="ar-SA" sz="2800" dirty="0" smtClean="0"/>
              <a:t>عينة </a:t>
            </a:r>
            <a:r>
              <a:rPr lang="ar-SA" sz="2800" dirty="0"/>
              <a:t>عشوائية حجمها </a:t>
            </a:r>
            <a:r>
              <a:rPr lang="en-US" sz="2800" dirty="0"/>
              <a:t>144</a:t>
            </a:r>
            <a:r>
              <a:rPr lang="ar-SA" sz="2800" dirty="0"/>
              <a:t> ناخباً سحبت من إحدى المدن فوجد أن عدد المؤيدين في العينة لمرشح معين هو </a:t>
            </a:r>
            <a:r>
              <a:rPr lang="en-US" sz="2800" dirty="0"/>
              <a:t>60</a:t>
            </a:r>
            <a:r>
              <a:rPr lang="ar-SA" sz="2800" dirty="0"/>
              <a:t> ناخباً، أنشئ فترة تقدير لنسبة المؤيدين لهذا المرشح في المدينة كلها بدرجة ثقة </a:t>
            </a:r>
            <a:r>
              <a:rPr lang="en-US" sz="2800" dirty="0"/>
              <a:t>95 %</a:t>
            </a:r>
            <a:r>
              <a:rPr lang="ar-SA" sz="2800" dirty="0"/>
              <a:t>.</a:t>
            </a:r>
            <a:endParaRPr lang="en-GB" sz="28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24" name="Rectangle 23"/>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مثال </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en-GB" sz="3600" b="1" u="sng" dirty="0">
              <a:solidFill>
                <a:srgbClr val="C00000"/>
              </a:solidFill>
              <a:effectLst>
                <a:outerShdw blurRad="38100" dist="38100" dir="2700000" algn="tl">
                  <a:srgbClr val="000000">
                    <a:alpha val="43137"/>
                  </a:srgbClr>
                </a:outerShdw>
              </a:effectLst>
            </a:endParaRPr>
          </a:p>
        </p:txBody>
      </p:sp>
      <p:sp>
        <p:nvSpPr>
          <p:cNvPr id="25" name="TextBox 5"/>
          <p:cNvSpPr txBox="1">
            <a:spLocks noChangeArrowheads="1"/>
          </p:cNvSpPr>
          <p:nvPr/>
        </p:nvSpPr>
        <p:spPr bwMode="auto">
          <a:xfrm>
            <a:off x="584200" y="3268836"/>
            <a:ext cx="8831263" cy="1384300"/>
          </a:xfrm>
          <a:prstGeom prst="rect">
            <a:avLst/>
          </a:prstGeom>
          <a:noFill/>
          <a:ln w="9525">
            <a:noFill/>
            <a:miter lim="800000"/>
            <a:headEnd/>
            <a:tailEnd/>
          </a:ln>
        </p:spPr>
        <p:txBody>
          <a:bodyPr>
            <a:spAutoFit/>
          </a:bodyPr>
          <a:lstStyle/>
          <a:p>
            <a:pPr algn="just" rtl="1" eaLnBrk="0" hangingPunct="0"/>
            <a:r>
              <a:rPr lang="ar-SA" sz="2800" b="1" dirty="0">
                <a:solidFill>
                  <a:srgbClr val="FF0000"/>
                </a:solidFill>
              </a:rPr>
              <a:t>الحل:  </a:t>
            </a:r>
            <a:endParaRPr lang="en-GB" sz="2800" b="1" dirty="0">
              <a:solidFill>
                <a:srgbClr val="FF0000"/>
              </a:solidFill>
            </a:endParaRPr>
          </a:p>
          <a:p>
            <a:pPr algn="just" rtl="1" eaLnBrk="0" hangingPunct="0"/>
            <a:r>
              <a:rPr lang="ar-SA" sz="2800" dirty="0"/>
              <a:t>نحسب أولاً نسبة المؤيدين للمرشح في العينة       التي نحصل عليها بقسمة عدد المؤيدين له على العدد الكلي للعينة  (حجم العينة)  أي أن : </a:t>
            </a:r>
            <a:endParaRPr lang="en-GB" sz="2800" dirty="0"/>
          </a:p>
        </p:txBody>
      </p:sp>
      <p:graphicFrame>
        <p:nvGraphicFramePr>
          <p:cNvPr id="3" name="Object 2"/>
          <p:cNvGraphicFramePr>
            <a:graphicFrameLocks noChangeAspect="1"/>
          </p:cNvGraphicFramePr>
          <p:nvPr>
            <p:extLst>
              <p:ext uri="{D42A27DB-BD31-4B8C-83A1-F6EECF244321}">
                <p14:modId xmlns:p14="http://schemas.microsoft.com/office/powerpoint/2010/main" xmlns="" val="3708858232"/>
              </p:ext>
            </p:extLst>
          </p:nvPr>
        </p:nvGraphicFramePr>
        <p:xfrm>
          <a:off x="3733800" y="3635747"/>
          <a:ext cx="457200" cy="441325"/>
        </p:xfrm>
        <a:graphic>
          <a:graphicData uri="http://schemas.openxmlformats.org/presentationml/2006/ole">
            <p:oleObj spid="_x0000_s34822" name="Equation" r:id="rId3" imgW="152268" imgH="203024" progId="Equation.3">
              <p:embed/>
            </p:oleObj>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xmlns="" val="4226572499"/>
              </p:ext>
            </p:extLst>
          </p:nvPr>
        </p:nvGraphicFramePr>
        <p:xfrm>
          <a:off x="3657600" y="4814664"/>
          <a:ext cx="2362200" cy="990600"/>
        </p:xfrm>
        <a:graphic>
          <a:graphicData uri="http://schemas.openxmlformats.org/presentationml/2006/ole">
            <p:oleObj spid="_x0000_s34823" name="Equation" r:id="rId4" imgW="977476" imgH="393529" progId="Equation.3">
              <p:embed/>
            </p:oleObj>
          </a:graphicData>
        </a:graphic>
      </p:graphicFrame>
    </p:spTree>
    <p:extLst>
      <p:ext uri="{BB962C8B-B14F-4D97-AF65-F5344CB8AC3E}">
        <p14:creationId xmlns:p14="http://schemas.microsoft.com/office/powerpoint/2010/main" xmlns="" val="11293463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10245"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1024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47"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48"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10249"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10250"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10251"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10252"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0253" name="Rectangle 3"/>
          <p:cNvSpPr>
            <a:spLocks noChangeArrowheads="1"/>
          </p:cNvSpPr>
          <p:nvPr/>
        </p:nvSpPr>
        <p:spPr bwMode="auto">
          <a:xfrm>
            <a:off x="0" y="838200"/>
            <a:ext cx="9906000" cy="0"/>
          </a:xfrm>
          <a:prstGeom prst="rect">
            <a:avLst/>
          </a:prstGeom>
          <a:noFill/>
          <a:ln w="9525">
            <a:noFill/>
            <a:miter lim="800000"/>
            <a:headEnd/>
            <a:tailEnd/>
          </a:ln>
        </p:spPr>
        <p:txBody>
          <a:bodyPr wrap="none" anchor="ctr">
            <a:spAutoFit/>
          </a:bodyPr>
          <a:lstStyle/>
          <a:p>
            <a:endParaRPr lang="en-GB"/>
          </a:p>
        </p:txBody>
      </p:sp>
      <p:sp>
        <p:nvSpPr>
          <p:cNvPr id="10254" name="Rectangle 5"/>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10255" name="Rectangle 6"/>
          <p:cNvSpPr>
            <a:spLocks noChangeArrowheads="1"/>
          </p:cNvSpPr>
          <p:nvPr/>
        </p:nvSpPr>
        <p:spPr bwMode="auto">
          <a:xfrm>
            <a:off x="152400" y="847725"/>
            <a:ext cx="9906000" cy="0"/>
          </a:xfrm>
          <a:prstGeom prst="rect">
            <a:avLst/>
          </a:prstGeom>
          <a:noFill/>
          <a:ln w="9525">
            <a:noFill/>
            <a:miter lim="800000"/>
            <a:headEnd/>
            <a:tailEnd/>
          </a:ln>
        </p:spPr>
        <p:txBody>
          <a:bodyPr wrap="none" anchor="ctr">
            <a:spAutoFit/>
          </a:bodyPr>
          <a:lstStyle/>
          <a:p>
            <a:endParaRPr lang="en-GB"/>
          </a:p>
        </p:txBody>
      </p:sp>
      <p:sp>
        <p:nvSpPr>
          <p:cNvPr id="10256" name="Rectangle 8"/>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10257" name="Rectangle 9"/>
          <p:cNvSpPr>
            <a:spLocks noChangeArrowheads="1"/>
          </p:cNvSpPr>
          <p:nvPr/>
        </p:nvSpPr>
        <p:spPr bwMode="auto">
          <a:xfrm>
            <a:off x="152400" y="990600"/>
            <a:ext cx="9906000" cy="0"/>
          </a:xfrm>
          <a:prstGeom prst="rect">
            <a:avLst/>
          </a:prstGeom>
          <a:noFill/>
          <a:ln w="9525">
            <a:noFill/>
            <a:miter lim="800000"/>
            <a:headEnd/>
            <a:tailEnd/>
          </a:ln>
        </p:spPr>
        <p:txBody>
          <a:bodyPr wrap="none" anchor="ctr">
            <a:spAutoFit/>
          </a:bodyPr>
          <a:lstStyle/>
          <a:p>
            <a:endParaRPr lang="en-GB"/>
          </a:p>
        </p:txBody>
      </p:sp>
      <p:sp>
        <p:nvSpPr>
          <p:cNvPr id="1025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59"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6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61" name="Rectangle 3"/>
          <p:cNvSpPr>
            <a:spLocks noChangeArrowheads="1"/>
          </p:cNvSpPr>
          <p:nvPr/>
        </p:nvSpPr>
        <p:spPr bwMode="auto">
          <a:xfrm>
            <a:off x="0" y="581025"/>
            <a:ext cx="9906000" cy="0"/>
          </a:xfrm>
          <a:prstGeom prst="rect">
            <a:avLst/>
          </a:prstGeom>
          <a:noFill/>
          <a:ln w="9525">
            <a:noFill/>
            <a:miter lim="800000"/>
            <a:headEnd/>
            <a:tailEnd/>
          </a:ln>
        </p:spPr>
        <p:txBody>
          <a:bodyPr wrap="none" anchor="ctr">
            <a:spAutoFit/>
          </a:bodyPr>
          <a:lstStyle/>
          <a:p>
            <a:endParaRPr lang="en-GB"/>
          </a:p>
        </p:txBody>
      </p:sp>
      <p:sp>
        <p:nvSpPr>
          <p:cNvPr id="1026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63"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64" name="TextBox 5"/>
          <p:cNvSpPr txBox="1">
            <a:spLocks noChangeArrowheads="1"/>
          </p:cNvSpPr>
          <p:nvPr/>
        </p:nvSpPr>
        <p:spPr bwMode="auto">
          <a:xfrm>
            <a:off x="596900" y="1725613"/>
            <a:ext cx="8831263" cy="3970337"/>
          </a:xfrm>
          <a:prstGeom prst="rect">
            <a:avLst/>
          </a:prstGeom>
          <a:noFill/>
          <a:ln w="9525">
            <a:noFill/>
            <a:miter lim="800000"/>
            <a:headEnd/>
            <a:tailEnd/>
          </a:ln>
        </p:spPr>
        <p:txBody>
          <a:bodyPr>
            <a:spAutoFit/>
          </a:bodyPr>
          <a:lstStyle/>
          <a:p>
            <a:pPr algn="just" rtl="1" eaLnBrk="0" hangingPunct="0"/>
            <a:r>
              <a:rPr lang="ar-SA" sz="2800"/>
              <a:t>وحيث أن درجة الثقة المطلوبة هي </a:t>
            </a:r>
            <a:r>
              <a:rPr lang="en-US" sz="2800"/>
              <a:t>95 %</a:t>
            </a:r>
            <a:r>
              <a:rPr lang="ar-SA" sz="2800"/>
              <a:t> فإن معامل الثقة المناســـب هو:  </a:t>
            </a:r>
            <a:r>
              <a:rPr lang="en-US" sz="2800"/>
              <a:t>Z = 1</a:t>
            </a:r>
            <a:r>
              <a:rPr lang="en-GB" sz="2800"/>
              <a:t>.</a:t>
            </a:r>
            <a:r>
              <a:rPr lang="en-US" sz="2800"/>
              <a:t>96</a:t>
            </a:r>
            <a:r>
              <a:rPr lang="ar-SA" sz="2800"/>
              <a:t>  وفترة تقدير نسبة المؤيدين لهذا المرشح في المدينة تأخذ الشكل التالي : </a:t>
            </a:r>
          </a:p>
          <a:p>
            <a:pPr algn="just" rtl="1" eaLnBrk="0" hangingPunct="0"/>
            <a:endParaRPr lang="ar-SA" sz="2800"/>
          </a:p>
          <a:p>
            <a:pPr algn="just" rtl="1" eaLnBrk="0" hangingPunct="0"/>
            <a:endParaRPr lang="ar-SA" sz="2800"/>
          </a:p>
          <a:p>
            <a:pPr algn="just" rtl="1" eaLnBrk="0" hangingPunct="0"/>
            <a:endParaRPr lang="ar-SA" sz="2800"/>
          </a:p>
          <a:p>
            <a:pPr marL="742950" lvl="1" indent="-285750" algn="just" rtl="1" eaLnBrk="0" hangingPunct="0"/>
            <a:r>
              <a:rPr lang="ar-SA" sz="2800"/>
              <a:t>وبالتعويض عن حجم العينة    </a:t>
            </a:r>
            <a:r>
              <a:rPr lang="en-US" sz="2800"/>
              <a:t>n = 144</a:t>
            </a:r>
            <a:r>
              <a:rPr lang="ar-SA" sz="2800"/>
              <a:t> </a:t>
            </a:r>
            <a:endParaRPr lang="en-GB" sz="2800"/>
          </a:p>
          <a:p>
            <a:pPr marL="742950" lvl="1" indent="-285750" algn="just" rtl="1" eaLnBrk="0" hangingPunct="0"/>
            <a:r>
              <a:rPr lang="ar-SA" sz="2800"/>
              <a:t>والنسبة في العينة  </a:t>
            </a:r>
            <a:endParaRPr lang="en-GB" sz="2800"/>
          </a:p>
          <a:p>
            <a:pPr marL="742950" lvl="1" indent="-285750" algn="just" rtl="1" eaLnBrk="0" hangingPunct="0"/>
            <a:r>
              <a:rPr lang="ar-SA" sz="2800"/>
              <a:t>ومعامل الثقة    </a:t>
            </a:r>
            <a:r>
              <a:rPr lang="en-US" sz="2800"/>
              <a:t>Z = 1.96</a:t>
            </a:r>
            <a:r>
              <a:rPr lang="ar-SA" sz="2800"/>
              <a:t> </a:t>
            </a:r>
            <a:endParaRPr lang="en-GB" sz="2800"/>
          </a:p>
        </p:txBody>
      </p:sp>
      <p:sp>
        <p:nvSpPr>
          <p:cNvPr id="10265"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66" name="Rectangle 3"/>
          <p:cNvSpPr>
            <a:spLocks noChangeArrowheads="1"/>
          </p:cNvSpPr>
          <p:nvPr/>
        </p:nvSpPr>
        <p:spPr bwMode="auto">
          <a:xfrm>
            <a:off x="0" y="200025"/>
            <a:ext cx="9906000" cy="0"/>
          </a:xfrm>
          <a:prstGeom prst="rect">
            <a:avLst/>
          </a:prstGeom>
          <a:noFill/>
          <a:ln w="9525">
            <a:noFill/>
            <a:miter lim="800000"/>
            <a:headEnd/>
            <a:tailEnd/>
          </a:ln>
        </p:spPr>
        <p:txBody>
          <a:bodyPr wrap="none" anchor="ctr">
            <a:spAutoFit/>
          </a:bodyPr>
          <a:lstStyle/>
          <a:p>
            <a:endParaRPr lang="en-GB"/>
          </a:p>
        </p:txBody>
      </p:sp>
      <p:sp>
        <p:nvSpPr>
          <p:cNvPr id="10267"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026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10242" name="Object 26"/>
          <p:cNvGraphicFramePr>
            <a:graphicFrameLocks noChangeAspect="1"/>
          </p:cNvGraphicFramePr>
          <p:nvPr/>
        </p:nvGraphicFramePr>
        <p:xfrm>
          <a:off x="3171825" y="2971800"/>
          <a:ext cx="3562350" cy="1208088"/>
        </p:xfrm>
        <a:graphic>
          <a:graphicData uri="http://schemas.openxmlformats.org/presentationml/2006/ole">
            <p:oleObj spid="_x0000_s32780" name="Equation" r:id="rId3" imgW="1269449" imgH="469696" progId="Equation.3">
              <p:embed/>
            </p:oleObj>
          </a:graphicData>
        </a:graphic>
      </p:graphicFrame>
      <p:sp>
        <p:nvSpPr>
          <p:cNvPr id="10269"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10243" name="Object 28"/>
          <p:cNvGraphicFramePr>
            <a:graphicFrameLocks noChangeAspect="1"/>
          </p:cNvGraphicFramePr>
          <p:nvPr/>
        </p:nvGraphicFramePr>
        <p:xfrm>
          <a:off x="2590800" y="4724400"/>
          <a:ext cx="4203700" cy="419100"/>
        </p:xfrm>
        <a:graphic>
          <a:graphicData uri="http://schemas.openxmlformats.org/presentationml/2006/ole">
            <p:oleObj spid="_x0000_s32781" name="Equation" r:id="rId4" imgW="1954951" imgH="215806"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31" name="Rectangle 30"/>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الحل </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6332957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11269"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1127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71"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72"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11273"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11274"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11275"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11276"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11277" name="Rectangle 3"/>
          <p:cNvSpPr>
            <a:spLocks noChangeArrowheads="1"/>
          </p:cNvSpPr>
          <p:nvPr/>
        </p:nvSpPr>
        <p:spPr bwMode="auto">
          <a:xfrm>
            <a:off x="0" y="838200"/>
            <a:ext cx="9906000" cy="0"/>
          </a:xfrm>
          <a:prstGeom prst="rect">
            <a:avLst/>
          </a:prstGeom>
          <a:noFill/>
          <a:ln w="9525">
            <a:noFill/>
            <a:miter lim="800000"/>
            <a:headEnd/>
            <a:tailEnd/>
          </a:ln>
        </p:spPr>
        <p:txBody>
          <a:bodyPr wrap="none" anchor="ctr">
            <a:spAutoFit/>
          </a:bodyPr>
          <a:lstStyle/>
          <a:p>
            <a:endParaRPr lang="en-GB"/>
          </a:p>
        </p:txBody>
      </p:sp>
      <p:sp>
        <p:nvSpPr>
          <p:cNvPr id="11278" name="Rectangle 5"/>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11279" name="Rectangle 6"/>
          <p:cNvSpPr>
            <a:spLocks noChangeArrowheads="1"/>
          </p:cNvSpPr>
          <p:nvPr/>
        </p:nvSpPr>
        <p:spPr bwMode="auto">
          <a:xfrm>
            <a:off x="152400" y="847725"/>
            <a:ext cx="9906000" cy="0"/>
          </a:xfrm>
          <a:prstGeom prst="rect">
            <a:avLst/>
          </a:prstGeom>
          <a:noFill/>
          <a:ln w="9525">
            <a:noFill/>
            <a:miter lim="800000"/>
            <a:headEnd/>
            <a:tailEnd/>
          </a:ln>
        </p:spPr>
        <p:txBody>
          <a:bodyPr wrap="none" anchor="ctr">
            <a:spAutoFit/>
          </a:bodyPr>
          <a:lstStyle/>
          <a:p>
            <a:endParaRPr lang="en-GB"/>
          </a:p>
        </p:txBody>
      </p:sp>
      <p:sp>
        <p:nvSpPr>
          <p:cNvPr id="11280" name="Rectangle 8"/>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11281" name="Rectangle 9"/>
          <p:cNvSpPr>
            <a:spLocks noChangeArrowheads="1"/>
          </p:cNvSpPr>
          <p:nvPr/>
        </p:nvSpPr>
        <p:spPr bwMode="auto">
          <a:xfrm>
            <a:off x="152400" y="990600"/>
            <a:ext cx="9906000" cy="0"/>
          </a:xfrm>
          <a:prstGeom prst="rect">
            <a:avLst/>
          </a:prstGeom>
          <a:noFill/>
          <a:ln w="9525">
            <a:noFill/>
            <a:miter lim="800000"/>
            <a:headEnd/>
            <a:tailEnd/>
          </a:ln>
        </p:spPr>
        <p:txBody>
          <a:bodyPr wrap="none" anchor="ctr">
            <a:spAutoFit/>
          </a:bodyPr>
          <a:lstStyle/>
          <a:p>
            <a:endParaRPr lang="en-GB"/>
          </a:p>
        </p:txBody>
      </p:sp>
      <p:sp>
        <p:nvSpPr>
          <p:cNvPr id="1128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83"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8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85" name="Rectangle 3"/>
          <p:cNvSpPr>
            <a:spLocks noChangeArrowheads="1"/>
          </p:cNvSpPr>
          <p:nvPr/>
        </p:nvSpPr>
        <p:spPr bwMode="auto">
          <a:xfrm>
            <a:off x="0" y="581025"/>
            <a:ext cx="9906000" cy="0"/>
          </a:xfrm>
          <a:prstGeom prst="rect">
            <a:avLst/>
          </a:prstGeom>
          <a:noFill/>
          <a:ln w="9525">
            <a:noFill/>
            <a:miter lim="800000"/>
            <a:headEnd/>
            <a:tailEnd/>
          </a:ln>
        </p:spPr>
        <p:txBody>
          <a:bodyPr wrap="none" anchor="ctr">
            <a:spAutoFit/>
          </a:bodyPr>
          <a:lstStyle/>
          <a:p>
            <a:endParaRPr lang="en-GB"/>
          </a:p>
        </p:txBody>
      </p:sp>
      <p:sp>
        <p:nvSpPr>
          <p:cNvPr id="1128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87"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88" name="TextBox 5"/>
          <p:cNvSpPr txBox="1">
            <a:spLocks noChangeArrowheads="1"/>
          </p:cNvSpPr>
          <p:nvPr/>
        </p:nvSpPr>
        <p:spPr bwMode="auto">
          <a:xfrm>
            <a:off x="596900" y="1725613"/>
            <a:ext cx="8831263" cy="522287"/>
          </a:xfrm>
          <a:prstGeom prst="rect">
            <a:avLst/>
          </a:prstGeom>
          <a:noFill/>
          <a:ln w="9525">
            <a:noFill/>
            <a:miter lim="800000"/>
            <a:headEnd/>
            <a:tailEnd/>
          </a:ln>
        </p:spPr>
        <p:txBody>
          <a:bodyPr>
            <a:spAutoFit/>
          </a:bodyPr>
          <a:lstStyle/>
          <a:p>
            <a:pPr algn="just" rtl="1" eaLnBrk="0" hangingPunct="0"/>
            <a:r>
              <a:rPr lang="ar-SA" sz="2800"/>
              <a:t>نحصل بعدها على  : </a:t>
            </a:r>
            <a:endParaRPr lang="en-GB" sz="2800"/>
          </a:p>
        </p:txBody>
      </p:sp>
      <p:sp>
        <p:nvSpPr>
          <p:cNvPr id="11289"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90" name="Rectangle 3"/>
          <p:cNvSpPr>
            <a:spLocks noChangeArrowheads="1"/>
          </p:cNvSpPr>
          <p:nvPr/>
        </p:nvSpPr>
        <p:spPr bwMode="auto">
          <a:xfrm>
            <a:off x="0" y="200025"/>
            <a:ext cx="9906000" cy="0"/>
          </a:xfrm>
          <a:prstGeom prst="rect">
            <a:avLst/>
          </a:prstGeom>
          <a:noFill/>
          <a:ln w="9525">
            <a:noFill/>
            <a:miter lim="800000"/>
            <a:headEnd/>
            <a:tailEnd/>
          </a:ln>
        </p:spPr>
        <p:txBody>
          <a:bodyPr wrap="none" anchor="ctr">
            <a:spAutoFit/>
          </a:bodyPr>
          <a:lstStyle/>
          <a:p>
            <a:endParaRPr lang="en-GB"/>
          </a:p>
        </p:txBody>
      </p:sp>
      <p:sp>
        <p:nvSpPr>
          <p:cNvPr id="11291"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9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93"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9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95"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11296" name="Rectangle 5"/>
          <p:cNvSpPr>
            <a:spLocks noChangeArrowheads="1"/>
          </p:cNvSpPr>
          <p:nvPr/>
        </p:nvSpPr>
        <p:spPr bwMode="auto">
          <a:xfrm>
            <a:off x="0" y="247650"/>
            <a:ext cx="9906000" cy="0"/>
          </a:xfrm>
          <a:prstGeom prst="rect">
            <a:avLst/>
          </a:prstGeom>
          <a:noFill/>
          <a:ln w="9525">
            <a:noFill/>
            <a:miter lim="800000"/>
            <a:headEnd/>
            <a:tailEnd/>
          </a:ln>
        </p:spPr>
        <p:txBody>
          <a:bodyPr wrap="none" anchor="ctr">
            <a:spAutoFit/>
          </a:bodyPr>
          <a:lstStyle/>
          <a:p>
            <a:endParaRPr lang="en-GB"/>
          </a:p>
        </p:txBody>
      </p:sp>
      <p:sp>
        <p:nvSpPr>
          <p:cNvPr id="11297" name="Rectangle 7"/>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11266" name="Object 15361"/>
          <p:cNvGraphicFramePr>
            <a:graphicFrameLocks noChangeAspect="1"/>
          </p:cNvGraphicFramePr>
          <p:nvPr/>
        </p:nvGraphicFramePr>
        <p:xfrm>
          <a:off x="3124200" y="4343400"/>
          <a:ext cx="1828800" cy="990600"/>
        </p:xfrm>
        <a:graphic>
          <a:graphicData uri="http://schemas.openxmlformats.org/presentationml/2006/ole">
            <p:oleObj spid="_x0000_s33804" name="Equation" r:id="rId3" imgW="799753" imgH="660113" progId="Equation.3">
              <p:embed/>
            </p:oleObj>
          </a:graphicData>
        </a:graphic>
      </p:graphicFrame>
      <p:sp>
        <p:nvSpPr>
          <p:cNvPr id="11298" name="Rectangle 8"/>
          <p:cNvSpPr>
            <a:spLocks noChangeArrowheads="1"/>
          </p:cNvSpPr>
          <p:nvPr/>
        </p:nvSpPr>
        <p:spPr bwMode="auto">
          <a:xfrm>
            <a:off x="0" y="657225"/>
            <a:ext cx="9906000" cy="0"/>
          </a:xfrm>
          <a:prstGeom prst="rect">
            <a:avLst/>
          </a:prstGeom>
          <a:noFill/>
          <a:ln w="9525">
            <a:noFill/>
            <a:miter lim="800000"/>
            <a:headEnd/>
            <a:tailEnd/>
          </a:ln>
        </p:spPr>
        <p:txBody>
          <a:bodyPr wrap="none" anchor="ctr">
            <a:spAutoFit/>
          </a:bodyPr>
          <a:lstStyle/>
          <a:p>
            <a:endParaRPr lang="en-GB"/>
          </a:p>
        </p:txBody>
      </p:sp>
      <p:graphicFrame>
        <p:nvGraphicFramePr>
          <p:cNvPr id="11267" name="Object 1"/>
          <p:cNvGraphicFramePr>
            <a:graphicFrameLocks noChangeAspect="1"/>
          </p:cNvGraphicFramePr>
          <p:nvPr/>
        </p:nvGraphicFramePr>
        <p:xfrm>
          <a:off x="3086100" y="2362200"/>
          <a:ext cx="4038600" cy="1827213"/>
        </p:xfrm>
        <a:graphic>
          <a:graphicData uri="http://schemas.openxmlformats.org/presentationml/2006/ole">
            <p:oleObj spid="_x0000_s33805" name="Equation" r:id="rId4" imgW="1765300" imgH="863600" progId="Equation.3">
              <p:embed/>
            </p:oleObj>
          </a:graphicData>
        </a:graphic>
      </p:graphicFrame>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
        <p:nvSpPr>
          <p:cNvPr id="36" name="Rectangle 35"/>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الحل </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6814195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46038" y="-24447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8131" name="Rectangle 3"/>
          <p:cNvSpPr>
            <a:spLocks noChangeArrowheads="1"/>
          </p:cNvSpPr>
          <p:nvPr/>
        </p:nvSpPr>
        <p:spPr bwMode="auto">
          <a:xfrm>
            <a:off x="46038" y="1546225"/>
            <a:ext cx="185737" cy="368300"/>
          </a:xfrm>
          <a:prstGeom prst="rect">
            <a:avLst/>
          </a:prstGeom>
          <a:noFill/>
          <a:ln w="9525">
            <a:noFill/>
            <a:miter lim="800000"/>
            <a:headEnd/>
            <a:tailEnd/>
          </a:ln>
        </p:spPr>
        <p:txBody>
          <a:bodyPr wrap="none" anchor="ctr">
            <a:spAutoFit/>
          </a:bodyPr>
          <a:lstStyle/>
          <a:p>
            <a:endParaRPr lang="ar-SY">
              <a:latin typeface="Calibri" pitchFamily="34" charset="0"/>
            </a:endParaRPr>
          </a:p>
        </p:txBody>
      </p:sp>
      <p:sp>
        <p:nvSpPr>
          <p:cNvPr id="4813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33"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34" name="Rectangle 3"/>
          <p:cNvSpPr>
            <a:spLocks noChangeArrowheads="1"/>
          </p:cNvSpPr>
          <p:nvPr/>
        </p:nvSpPr>
        <p:spPr bwMode="auto">
          <a:xfrm>
            <a:off x="0" y="238125"/>
            <a:ext cx="9906000" cy="0"/>
          </a:xfrm>
          <a:prstGeom prst="rect">
            <a:avLst/>
          </a:prstGeom>
          <a:noFill/>
          <a:ln w="9525">
            <a:noFill/>
            <a:miter lim="800000"/>
            <a:headEnd/>
            <a:tailEnd/>
          </a:ln>
        </p:spPr>
        <p:txBody>
          <a:bodyPr wrap="none" anchor="ctr">
            <a:spAutoFit/>
          </a:bodyPr>
          <a:lstStyle/>
          <a:p>
            <a:endParaRPr lang="en-GB"/>
          </a:p>
        </p:txBody>
      </p:sp>
      <p:sp>
        <p:nvSpPr>
          <p:cNvPr id="48135" name="Rectangle 5"/>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8136" name="Rectangle 2"/>
          <p:cNvSpPr>
            <a:spLocks noChangeArrowheads="1"/>
          </p:cNvSpPr>
          <p:nvPr/>
        </p:nvSpPr>
        <p:spPr bwMode="auto">
          <a:xfrm>
            <a:off x="152400" y="152400"/>
            <a:ext cx="9906000" cy="0"/>
          </a:xfrm>
          <a:prstGeom prst="rect">
            <a:avLst/>
          </a:prstGeom>
          <a:noFill/>
          <a:ln w="9525">
            <a:noFill/>
            <a:miter lim="800000"/>
            <a:headEnd/>
            <a:tailEnd/>
          </a:ln>
        </p:spPr>
        <p:txBody>
          <a:bodyPr wrap="none" anchor="ctr">
            <a:spAutoFit/>
          </a:bodyPr>
          <a:lstStyle/>
          <a:p>
            <a:endParaRPr lang="en-GB"/>
          </a:p>
        </p:txBody>
      </p:sp>
      <p:sp>
        <p:nvSpPr>
          <p:cNvPr id="48137" name="Rectangle 3"/>
          <p:cNvSpPr>
            <a:spLocks noChangeArrowheads="1"/>
          </p:cNvSpPr>
          <p:nvPr/>
        </p:nvSpPr>
        <p:spPr bwMode="auto">
          <a:xfrm>
            <a:off x="152400" y="571500"/>
            <a:ext cx="9906000" cy="0"/>
          </a:xfrm>
          <a:prstGeom prst="rect">
            <a:avLst/>
          </a:prstGeom>
          <a:noFill/>
          <a:ln w="9525">
            <a:noFill/>
            <a:miter lim="800000"/>
            <a:headEnd/>
            <a:tailEnd/>
          </a:ln>
        </p:spPr>
        <p:txBody>
          <a:bodyPr wrap="none" anchor="ctr">
            <a:spAutoFit/>
          </a:bodyPr>
          <a:lstStyle/>
          <a:p>
            <a:endParaRPr lang="en-GB"/>
          </a:p>
        </p:txBody>
      </p:sp>
      <p:sp>
        <p:nvSpPr>
          <p:cNvPr id="48138" name="Rectangle 2"/>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GB"/>
          </a:p>
        </p:txBody>
      </p:sp>
      <p:sp>
        <p:nvSpPr>
          <p:cNvPr id="48139" name="Rectangle 3"/>
          <p:cNvSpPr>
            <a:spLocks noChangeArrowheads="1"/>
          </p:cNvSpPr>
          <p:nvPr/>
        </p:nvSpPr>
        <p:spPr bwMode="auto">
          <a:xfrm>
            <a:off x="0" y="838200"/>
            <a:ext cx="9906000" cy="0"/>
          </a:xfrm>
          <a:prstGeom prst="rect">
            <a:avLst/>
          </a:prstGeom>
          <a:noFill/>
          <a:ln w="9525">
            <a:noFill/>
            <a:miter lim="800000"/>
            <a:headEnd/>
            <a:tailEnd/>
          </a:ln>
        </p:spPr>
        <p:txBody>
          <a:bodyPr wrap="none" anchor="ctr">
            <a:spAutoFit/>
          </a:bodyPr>
          <a:lstStyle/>
          <a:p>
            <a:endParaRPr lang="en-GB"/>
          </a:p>
        </p:txBody>
      </p:sp>
      <p:sp>
        <p:nvSpPr>
          <p:cNvPr id="48140" name="Rectangle 5"/>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48141" name="Rectangle 6"/>
          <p:cNvSpPr>
            <a:spLocks noChangeArrowheads="1"/>
          </p:cNvSpPr>
          <p:nvPr/>
        </p:nvSpPr>
        <p:spPr bwMode="auto">
          <a:xfrm>
            <a:off x="152400" y="847725"/>
            <a:ext cx="9906000" cy="0"/>
          </a:xfrm>
          <a:prstGeom prst="rect">
            <a:avLst/>
          </a:prstGeom>
          <a:noFill/>
          <a:ln w="9525">
            <a:noFill/>
            <a:miter lim="800000"/>
            <a:headEnd/>
            <a:tailEnd/>
          </a:ln>
        </p:spPr>
        <p:txBody>
          <a:bodyPr wrap="none" anchor="ctr">
            <a:spAutoFit/>
          </a:bodyPr>
          <a:lstStyle/>
          <a:p>
            <a:endParaRPr lang="en-GB"/>
          </a:p>
        </p:txBody>
      </p:sp>
      <p:sp>
        <p:nvSpPr>
          <p:cNvPr id="48142" name="Rectangle 8"/>
          <p:cNvSpPr>
            <a:spLocks noChangeArrowheads="1"/>
          </p:cNvSpPr>
          <p:nvPr/>
        </p:nvSpPr>
        <p:spPr bwMode="auto">
          <a:xfrm>
            <a:off x="152400" y="152400"/>
            <a:ext cx="9906000" cy="457200"/>
          </a:xfrm>
          <a:prstGeom prst="rect">
            <a:avLst/>
          </a:prstGeom>
          <a:noFill/>
          <a:ln w="9525">
            <a:noFill/>
            <a:miter lim="800000"/>
            <a:headEnd/>
            <a:tailEnd/>
          </a:ln>
        </p:spPr>
        <p:txBody>
          <a:bodyPr wrap="none" anchor="ctr">
            <a:spAutoFit/>
          </a:bodyPr>
          <a:lstStyle/>
          <a:p>
            <a:endParaRPr lang="en-GB"/>
          </a:p>
        </p:txBody>
      </p:sp>
      <p:sp>
        <p:nvSpPr>
          <p:cNvPr id="48143" name="Rectangle 9"/>
          <p:cNvSpPr>
            <a:spLocks noChangeArrowheads="1"/>
          </p:cNvSpPr>
          <p:nvPr/>
        </p:nvSpPr>
        <p:spPr bwMode="auto">
          <a:xfrm>
            <a:off x="152400" y="990600"/>
            <a:ext cx="9906000" cy="0"/>
          </a:xfrm>
          <a:prstGeom prst="rect">
            <a:avLst/>
          </a:prstGeom>
          <a:noFill/>
          <a:ln w="9525">
            <a:noFill/>
            <a:miter lim="800000"/>
            <a:headEnd/>
            <a:tailEnd/>
          </a:ln>
        </p:spPr>
        <p:txBody>
          <a:bodyPr wrap="none" anchor="ctr">
            <a:spAutoFit/>
          </a:bodyPr>
          <a:lstStyle/>
          <a:p>
            <a:endParaRPr lang="en-GB"/>
          </a:p>
        </p:txBody>
      </p:sp>
      <p:sp>
        <p:nvSpPr>
          <p:cNvPr id="4814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45"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4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47" name="Rectangle 3"/>
          <p:cNvSpPr>
            <a:spLocks noChangeArrowheads="1"/>
          </p:cNvSpPr>
          <p:nvPr/>
        </p:nvSpPr>
        <p:spPr bwMode="auto">
          <a:xfrm>
            <a:off x="0" y="581025"/>
            <a:ext cx="9906000" cy="0"/>
          </a:xfrm>
          <a:prstGeom prst="rect">
            <a:avLst/>
          </a:prstGeom>
          <a:noFill/>
          <a:ln w="9525">
            <a:noFill/>
            <a:miter lim="800000"/>
            <a:headEnd/>
            <a:tailEnd/>
          </a:ln>
        </p:spPr>
        <p:txBody>
          <a:bodyPr wrap="none" anchor="ctr">
            <a:spAutoFit/>
          </a:bodyPr>
          <a:lstStyle/>
          <a:p>
            <a:endParaRPr lang="en-GB"/>
          </a:p>
        </p:txBody>
      </p:sp>
      <p:sp>
        <p:nvSpPr>
          <p:cNvPr id="4814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49" name="Rectangle 6"/>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0" name="TextBox 5"/>
          <p:cNvSpPr txBox="1">
            <a:spLocks noChangeArrowheads="1"/>
          </p:cNvSpPr>
          <p:nvPr/>
        </p:nvSpPr>
        <p:spPr bwMode="auto">
          <a:xfrm>
            <a:off x="536575" y="2362200"/>
            <a:ext cx="8832850" cy="2246313"/>
          </a:xfrm>
          <a:prstGeom prst="rect">
            <a:avLst/>
          </a:prstGeom>
          <a:noFill/>
          <a:ln w="9525">
            <a:noFill/>
            <a:miter lim="800000"/>
            <a:headEnd/>
            <a:tailEnd/>
          </a:ln>
        </p:spPr>
        <p:txBody>
          <a:bodyPr>
            <a:spAutoFit/>
          </a:bodyPr>
          <a:lstStyle/>
          <a:p>
            <a:pPr algn="just" rtl="1" eaLnBrk="0" hangingPunct="0"/>
            <a:r>
              <a:rPr lang="ar-SA" sz="2800"/>
              <a:t>أي أن نسبة المؤيدين للمرشح في المدينة تتراوح بين </a:t>
            </a:r>
            <a:r>
              <a:rPr lang="en-US" sz="2800"/>
              <a:t>0.50 , 0.34</a:t>
            </a:r>
            <a:r>
              <a:rPr lang="ar-SA" sz="2800"/>
              <a:t>  وذلك بدرجة ثقة </a:t>
            </a:r>
            <a:r>
              <a:rPr lang="en-US" sz="2800"/>
              <a:t>95 %</a:t>
            </a:r>
            <a:r>
              <a:rPr lang="ar-SA" sz="2800"/>
              <a:t>  ، بمعنى آخر أن نسبة مؤيدي هذا المرشح في هذه المدينة لا تتجاوز </a:t>
            </a:r>
            <a:r>
              <a:rPr lang="en-US" sz="2800"/>
              <a:t>50 %</a:t>
            </a:r>
            <a:r>
              <a:rPr lang="ar-SA" sz="2800"/>
              <a:t> كحد أعلى، وبالتالي ففرصته في الفوز كمرشح قد لا تكون كبيرة وذلك بدرجة ثقة </a:t>
            </a:r>
            <a:r>
              <a:rPr lang="en-US" sz="2800"/>
              <a:t>95 %</a:t>
            </a:r>
            <a:r>
              <a:rPr lang="ar-SA" sz="2800"/>
              <a:t>  بمعنى أن هذا الحكم لا تتجاوز نسبة الخطأ فيه </a:t>
            </a:r>
            <a:r>
              <a:rPr lang="en-US" sz="2800"/>
              <a:t>5 %</a:t>
            </a:r>
            <a:r>
              <a:rPr lang="ar-SA" sz="2800"/>
              <a:t>.</a:t>
            </a:r>
            <a:endParaRPr lang="en-GB" sz="2800"/>
          </a:p>
        </p:txBody>
      </p:sp>
      <p:sp>
        <p:nvSpPr>
          <p:cNvPr id="48151"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2" name="Rectangle 3"/>
          <p:cNvSpPr>
            <a:spLocks noChangeArrowheads="1"/>
          </p:cNvSpPr>
          <p:nvPr/>
        </p:nvSpPr>
        <p:spPr bwMode="auto">
          <a:xfrm>
            <a:off x="0" y="200025"/>
            <a:ext cx="9906000" cy="0"/>
          </a:xfrm>
          <a:prstGeom prst="rect">
            <a:avLst/>
          </a:prstGeom>
          <a:noFill/>
          <a:ln w="9525">
            <a:noFill/>
            <a:miter lim="800000"/>
            <a:headEnd/>
            <a:tailEnd/>
          </a:ln>
        </p:spPr>
        <p:txBody>
          <a:bodyPr wrap="none" anchor="ctr">
            <a:spAutoFit/>
          </a:bodyPr>
          <a:lstStyle/>
          <a:p>
            <a:endParaRPr lang="en-GB"/>
          </a:p>
        </p:txBody>
      </p:sp>
      <p:sp>
        <p:nvSpPr>
          <p:cNvPr id="48153"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5" name="Rectangle 5"/>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7"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58" name="Rectangle 5"/>
          <p:cNvSpPr>
            <a:spLocks noChangeArrowheads="1"/>
          </p:cNvSpPr>
          <p:nvPr/>
        </p:nvSpPr>
        <p:spPr bwMode="auto">
          <a:xfrm>
            <a:off x="0" y="247650"/>
            <a:ext cx="9906000" cy="0"/>
          </a:xfrm>
          <a:prstGeom prst="rect">
            <a:avLst/>
          </a:prstGeom>
          <a:noFill/>
          <a:ln w="9525">
            <a:noFill/>
            <a:miter lim="800000"/>
            <a:headEnd/>
            <a:tailEnd/>
          </a:ln>
        </p:spPr>
        <p:txBody>
          <a:bodyPr wrap="none" anchor="ctr">
            <a:spAutoFit/>
          </a:bodyPr>
          <a:lstStyle/>
          <a:p>
            <a:endParaRPr lang="en-GB"/>
          </a:p>
        </p:txBody>
      </p:sp>
      <p:sp>
        <p:nvSpPr>
          <p:cNvPr id="48159" name="Rectangle 7"/>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8160" name="Rectangle 8"/>
          <p:cNvSpPr>
            <a:spLocks noChangeArrowheads="1"/>
          </p:cNvSpPr>
          <p:nvPr/>
        </p:nvSpPr>
        <p:spPr bwMode="auto">
          <a:xfrm>
            <a:off x="0" y="657225"/>
            <a:ext cx="9906000" cy="0"/>
          </a:xfrm>
          <a:prstGeom prst="rect">
            <a:avLst/>
          </a:prstGeom>
          <a:noFill/>
          <a:ln w="9525">
            <a:noFill/>
            <a:miter lim="800000"/>
            <a:headEnd/>
            <a:tailEnd/>
          </a:ln>
        </p:spPr>
        <p:txBody>
          <a:bodyPr wrap="none" anchor="ctr">
            <a:spAutoFit/>
          </a:bodyPr>
          <a:lstStyle/>
          <a:p>
            <a:endParaRPr lang="en-GB"/>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
        <p:nvSpPr>
          <p:cNvPr id="34" name="Rectangle 33"/>
          <p:cNvSpPr/>
          <p:nvPr/>
        </p:nvSpPr>
        <p:spPr>
          <a:xfrm>
            <a:off x="4953001" y="548680"/>
            <a:ext cx="4248472" cy="646331"/>
          </a:xfrm>
          <a:prstGeom prst="rect">
            <a:avLst/>
          </a:prstGeom>
        </p:spPr>
        <p:txBody>
          <a:bodyPr wrap="square">
            <a:spAutoFit/>
          </a:bodyPr>
          <a:lstStyle/>
          <a:p>
            <a:pPr algn="just" eaLnBrk="0" hangingPunct="0"/>
            <a:r>
              <a:rPr lang="ar-EG" sz="3600" b="1" u="sng" dirty="0" smtClean="0">
                <a:solidFill>
                  <a:srgbClr val="C00000"/>
                </a:solidFill>
                <a:effectLst>
                  <a:outerShdw blurRad="38100" dist="38100" dir="2700000" algn="tl">
                    <a:srgbClr val="000000">
                      <a:alpha val="43137"/>
                    </a:srgbClr>
                  </a:outerShdw>
                </a:effectLst>
              </a:rPr>
              <a:t>تابع الحل </a:t>
            </a:r>
            <a:r>
              <a:rPr lang="ar-SA" sz="3600" b="1" u="sng" dirty="0" smtClean="0">
                <a:solidFill>
                  <a:srgbClr val="C00000"/>
                </a:solidFill>
                <a:effectLst>
                  <a:outerShdw blurRad="38100" dist="38100" dir="2700000" algn="tl">
                    <a:srgbClr val="000000">
                      <a:alpha val="43137"/>
                    </a:srgbClr>
                  </a:outerShdw>
                </a:effectLst>
              </a:rPr>
              <a:t> </a:t>
            </a:r>
            <a:r>
              <a:rPr lang="ar-SA" sz="3600" b="1" u="sng" dirty="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en-GB" sz="3600" b="1" u="sng"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6571084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906</TotalTime>
  <Words>2229</Words>
  <Application>Microsoft Office PowerPoint</Application>
  <PresentationFormat>A4 Paper (210x297 mm)</PresentationFormat>
  <Paragraphs>246</Paragraphs>
  <Slides>36</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فورم لكلية ادارة الاعمال</vt:lpstr>
      <vt:lpstr>Equation</vt:lpstr>
      <vt:lpstr>Slide 1</vt:lpstr>
      <vt:lpstr>المحاضرة (6)</vt:lpstr>
      <vt:lpstr>التقدير:-</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DR-AHMED</cp:lastModifiedBy>
  <cp:revision>83</cp:revision>
  <cp:lastPrinted>2014-02-19T13:05:24Z</cp:lastPrinted>
  <dcterms:created xsi:type="dcterms:W3CDTF">2014-02-18T11:21:49Z</dcterms:created>
  <dcterms:modified xsi:type="dcterms:W3CDTF">2014-09-25T18:06:11Z</dcterms:modified>
</cp:coreProperties>
</file>