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310" r:id="rId3"/>
    <p:sldId id="316" r:id="rId4"/>
    <p:sldId id="398" r:id="rId5"/>
    <p:sldId id="318" r:id="rId6"/>
    <p:sldId id="399" r:id="rId7"/>
    <p:sldId id="400" r:id="rId8"/>
    <p:sldId id="401" r:id="rId9"/>
    <p:sldId id="402" r:id="rId10"/>
    <p:sldId id="321" r:id="rId11"/>
    <p:sldId id="326" r:id="rId12"/>
    <p:sldId id="403" r:id="rId13"/>
    <p:sldId id="404" r:id="rId14"/>
    <p:sldId id="405" r:id="rId15"/>
    <p:sldId id="406" r:id="rId16"/>
    <p:sldId id="407" r:id="rId17"/>
    <p:sldId id="408" r:id="rId18"/>
    <p:sldId id="409" r:id="rId19"/>
    <p:sldId id="342" r:id="rId20"/>
    <p:sldId id="365" r:id="rId21"/>
    <p:sldId id="366" r:id="rId22"/>
    <p:sldId id="369" r:id="rId23"/>
    <p:sldId id="370" r:id="rId24"/>
    <p:sldId id="371" r:id="rId25"/>
    <p:sldId id="374" r:id="rId26"/>
    <p:sldId id="375" r:id="rId27"/>
    <p:sldId id="377" r:id="rId28"/>
    <p:sldId id="379" r:id="rId29"/>
    <p:sldId id="380" r:id="rId30"/>
    <p:sldId id="381" r:id="rId31"/>
    <p:sldId id="384" r:id="rId32"/>
    <p:sldId id="385" r:id="rId33"/>
    <p:sldId id="386" r:id="rId34"/>
    <p:sldId id="387" r:id="rId35"/>
    <p:sldId id="388" r:id="rId36"/>
    <p:sldId id="389" r:id="rId37"/>
    <p:sldId id="390" r:id="rId38"/>
    <p:sldId id="391" r:id="rId39"/>
    <p:sldId id="392" r:id="rId40"/>
    <p:sldId id="393" r:id="rId41"/>
    <p:sldId id="394" r:id="rId42"/>
    <p:sldId id="395" r:id="rId43"/>
    <p:sldId id="396" r:id="rId44"/>
    <p:sldId id="397" r:id="rId45"/>
    <p:sldId id="266" r:id="rId4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40" autoAdjust="0"/>
    <p:restoredTop sz="94689" autoAdjust="0"/>
  </p:normalViewPr>
  <p:slideViewPr>
    <p:cSldViewPr>
      <p:cViewPr>
        <p:scale>
          <a:sx n="50" d="100"/>
          <a:sy n="50" d="100"/>
        </p:scale>
        <p:origin x="-240" y="-46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9/26/2014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xmlns=""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04452" name="Slide Number Placeholder 3"/>
          <p:cNvSpPr>
            <a:spLocks noGrp="1"/>
          </p:cNvSpPr>
          <p:nvPr>
            <p:ph type="sldNum" sz="quarter" idx="5"/>
          </p:nvPr>
        </p:nvSpPr>
        <p:spPr bwMode="auto">
          <a:noFill/>
          <a:ln>
            <a:miter lim="800000"/>
            <a:headEnd/>
            <a:tailEnd/>
          </a:ln>
        </p:spPr>
        <p:txBody>
          <a:bodyPr/>
          <a:lstStyle/>
          <a:p>
            <a:fld id="{F1E0691E-5ACD-4CB8-8ADA-805D477FA1DC}" type="slidenum">
              <a:rPr lang="ar-JO" smtClean="0">
                <a:latin typeface="Arial" pitchFamily="34" charset="0"/>
                <a:cs typeface="Arial" pitchFamily="34" charset="0"/>
              </a:rPr>
              <a:pPr/>
              <a:t>19</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6980" name="Slide Number Placeholder 3"/>
          <p:cNvSpPr>
            <a:spLocks noGrp="1"/>
          </p:cNvSpPr>
          <p:nvPr>
            <p:ph type="sldNum" sz="quarter" idx="5"/>
          </p:nvPr>
        </p:nvSpPr>
        <p:spPr bwMode="auto">
          <a:noFill/>
          <a:ln>
            <a:miter lim="800000"/>
            <a:headEnd/>
            <a:tailEnd/>
          </a:ln>
        </p:spPr>
        <p:txBody>
          <a:bodyPr/>
          <a:lstStyle/>
          <a:p>
            <a:fld id="{CEA6120A-F227-4444-B0E1-F0CF2BD164DE}" type="slidenum">
              <a:rPr lang="ar-JO" smtClean="0">
                <a:latin typeface="Arial" pitchFamily="34" charset="0"/>
                <a:cs typeface="Arial" pitchFamily="34" charset="0"/>
              </a:rPr>
              <a:pPr/>
              <a:t>20</a:t>
            </a:fld>
            <a:endParaRPr lang="en-US"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28004" name="Slide Number Placeholder 3"/>
          <p:cNvSpPr>
            <a:spLocks noGrp="1"/>
          </p:cNvSpPr>
          <p:nvPr>
            <p:ph type="sldNum" sz="quarter" idx="5"/>
          </p:nvPr>
        </p:nvSpPr>
        <p:spPr bwMode="auto">
          <a:noFill/>
          <a:ln>
            <a:miter lim="800000"/>
            <a:headEnd/>
            <a:tailEnd/>
          </a:ln>
        </p:spPr>
        <p:txBody>
          <a:bodyPr/>
          <a:lstStyle/>
          <a:p>
            <a:fld id="{4AC5443A-94CB-4822-B273-20E06D077183}" type="slidenum">
              <a:rPr lang="ar-JO" smtClean="0">
                <a:latin typeface="Arial" pitchFamily="34" charset="0"/>
                <a:cs typeface="Arial" pitchFamily="34" charset="0"/>
              </a:rPr>
              <a:pPr/>
              <a:t>21</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p:spPr>
      </p:sp>
      <p:sp>
        <p:nvSpPr>
          <p:cNvPr id="1310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1076" name="Slide Number Placeholder 3"/>
          <p:cNvSpPr>
            <a:spLocks noGrp="1"/>
          </p:cNvSpPr>
          <p:nvPr>
            <p:ph type="sldNum" sz="quarter" idx="5"/>
          </p:nvPr>
        </p:nvSpPr>
        <p:spPr bwMode="auto">
          <a:noFill/>
          <a:ln>
            <a:miter lim="800000"/>
            <a:headEnd/>
            <a:tailEnd/>
          </a:ln>
        </p:spPr>
        <p:txBody>
          <a:bodyPr/>
          <a:lstStyle/>
          <a:p>
            <a:fld id="{63462D03-ABF9-4BA4-A9FE-D0A0EC8331FC}" type="slidenum">
              <a:rPr lang="ar-JO" smtClean="0">
                <a:latin typeface="Arial" pitchFamily="34" charset="0"/>
                <a:cs typeface="Arial" pitchFamily="34" charset="0"/>
              </a:rPr>
              <a:pPr/>
              <a:t>22</a:t>
            </a:fld>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2100" name="Slide Number Placeholder 3"/>
          <p:cNvSpPr>
            <a:spLocks noGrp="1"/>
          </p:cNvSpPr>
          <p:nvPr>
            <p:ph type="sldNum" sz="quarter" idx="5"/>
          </p:nvPr>
        </p:nvSpPr>
        <p:spPr bwMode="auto">
          <a:noFill/>
          <a:ln>
            <a:miter lim="800000"/>
            <a:headEnd/>
            <a:tailEnd/>
          </a:ln>
        </p:spPr>
        <p:txBody>
          <a:bodyPr/>
          <a:lstStyle/>
          <a:p>
            <a:fld id="{C1617C0C-D4FD-4CF1-BF7C-86759EE2C052}" type="slidenum">
              <a:rPr lang="ar-JO" smtClean="0">
                <a:latin typeface="Arial" pitchFamily="34" charset="0"/>
                <a:cs typeface="Arial" pitchFamily="34" charset="0"/>
              </a:rPr>
              <a:pPr/>
              <a:t>23</a:t>
            </a:fld>
            <a:endParaRPr lang="en-US"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3124" name="Slide Number Placeholder 3"/>
          <p:cNvSpPr>
            <a:spLocks noGrp="1"/>
          </p:cNvSpPr>
          <p:nvPr>
            <p:ph type="sldNum" sz="quarter" idx="5"/>
          </p:nvPr>
        </p:nvSpPr>
        <p:spPr bwMode="auto">
          <a:noFill/>
          <a:ln>
            <a:miter lim="800000"/>
            <a:headEnd/>
            <a:tailEnd/>
          </a:ln>
        </p:spPr>
        <p:txBody>
          <a:bodyPr/>
          <a:lstStyle/>
          <a:p>
            <a:fld id="{83D88A4C-89E7-4B9D-B5E2-03626CB882A4}" type="slidenum">
              <a:rPr lang="ar-JO" smtClean="0">
                <a:latin typeface="Arial" pitchFamily="34" charset="0"/>
                <a:cs typeface="Arial" pitchFamily="34" charset="0"/>
              </a:rPr>
              <a:pPr/>
              <a:t>24</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6196" name="Slide Number Placeholder 3"/>
          <p:cNvSpPr>
            <a:spLocks noGrp="1"/>
          </p:cNvSpPr>
          <p:nvPr>
            <p:ph type="sldNum" sz="quarter" idx="5"/>
          </p:nvPr>
        </p:nvSpPr>
        <p:spPr bwMode="auto">
          <a:noFill/>
          <a:ln>
            <a:miter lim="800000"/>
            <a:headEnd/>
            <a:tailEnd/>
          </a:ln>
        </p:spPr>
        <p:txBody>
          <a:bodyPr/>
          <a:lstStyle/>
          <a:p>
            <a:fld id="{BCCA4309-155F-4F9D-A44E-14B5AFC14D39}" type="slidenum">
              <a:rPr lang="ar-JO" smtClean="0">
                <a:latin typeface="Arial" pitchFamily="34" charset="0"/>
                <a:cs typeface="Arial" pitchFamily="34" charset="0"/>
              </a:rPr>
              <a:pPr/>
              <a:t>25</a:t>
            </a:fld>
            <a:endParaRPr lang="en-US"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7220" name="Slide Number Placeholder 3"/>
          <p:cNvSpPr>
            <a:spLocks noGrp="1"/>
          </p:cNvSpPr>
          <p:nvPr>
            <p:ph type="sldNum" sz="quarter" idx="5"/>
          </p:nvPr>
        </p:nvSpPr>
        <p:spPr bwMode="auto">
          <a:noFill/>
          <a:ln>
            <a:miter lim="800000"/>
            <a:headEnd/>
            <a:tailEnd/>
          </a:ln>
        </p:spPr>
        <p:txBody>
          <a:bodyPr/>
          <a:lstStyle/>
          <a:p>
            <a:fld id="{57CF6411-D76E-436E-B3EA-0D7F904A7BD6}" type="slidenum">
              <a:rPr lang="ar-JO" smtClean="0">
                <a:latin typeface="Arial" pitchFamily="34" charset="0"/>
                <a:cs typeface="Arial" pitchFamily="34" charset="0"/>
              </a:rPr>
              <a:pPr/>
              <a:t>26</a:t>
            </a:fld>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39268" name="Slide Number Placeholder 3"/>
          <p:cNvSpPr>
            <a:spLocks noGrp="1"/>
          </p:cNvSpPr>
          <p:nvPr>
            <p:ph type="sldNum" sz="quarter" idx="5"/>
          </p:nvPr>
        </p:nvSpPr>
        <p:spPr bwMode="auto">
          <a:noFill/>
          <a:ln>
            <a:miter lim="800000"/>
            <a:headEnd/>
            <a:tailEnd/>
          </a:ln>
        </p:spPr>
        <p:txBody>
          <a:bodyPr/>
          <a:lstStyle/>
          <a:p>
            <a:fld id="{E130A7A0-90BE-4FB7-9221-A0E165E7E9DE}" type="slidenum">
              <a:rPr lang="ar-JO" smtClean="0">
                <a:latin typeface="Arial" pitchFamily="34" charset="0"/>
                <a:cs typeface="Arial" pitchFamily="34" charset="0"/>
              </a:rPr>
              <a:pPr/>
              <a:t>27</a:t>
            </a:fld>
            <a:endParaRPr lang="en-US"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1316" name="Slide Number Placeholder 3"/>
          <p:cNvSpPr>
            <a:spLocks noGrp="1"/>
          </p:cNvSpPr>
          <p:nvPr>
            <p:ph type="sldNum" sz="quarter" idx="5"/>
          </p:nvPr>
        </p:nvSpPr>
        <p:spPr bwMode="auto">
          <a:noFill/>
          <a:ln>
            <a:miter lim="800000"/>
            <a:headEnd/>
            <a:tailEnd/>
          </a:ln>
        </p:spPr>
        <p:txBody>
          <a:bodyPr/>
          <a:lstStyle/>
          <a:p>
            <a:fld id="{BFEF53CE-DFF7-4FFE-8BD1-1A5505E26E2D}" type="slidenum">
              <a:rPr lang="ar-JO" smtClean="0">
                <a:latin typeface="Arial" pitchFamily="34" charset="0"/>
                <a:cs typeface="Arial" pitchFamily="34" charset="0"/>
              </a:rPr>
              <a:pPr/>
              <a:t>28</a:t>
            </a:fld>
            <a:endParaRPr lang="en-US"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23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2340" name="Slide Number Placeholder 3"/>
          <p:cNvSpPr>
            <a:spLocks noGrp="1"/>
          </p:cNvSpPr>
          <p:nvPr>
            <p:ph type="sldNum" sz="quarter" idx="5"/>
          </p:nvPr>
        </p:nvSpPr>
        <p:spPr bwMode="auto">
          <a:noFill/>
          <a:ln>
            <a:miter lim="800000"/>
            <a:headEnd/>
            <a:tailEnd/>
          </a:ln>
        </p:spPr>
        <p:txBody>
          <a:bodyPr/>
          <a:lstStyle/>
          <a:p>
            <a:fld id="{0F24D561-DB2A-41E0-B693-B9CCD1E992DD}" type="slidenum">
              <a:rPr lang="ar-JO" smtClean="0">
                <a:latin typeface="Arial" pitchFamily="34" charset="0"/>
                <a:cs typeface="Arial" pitchFamily="34" charset="0"/>
              </a:rPr>
              <a:pPr/>
              <a:t>29</a:t>
            </a:fld>
            <a:endParaRPr lang="en-US"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p>
        </p:txBody>
      </p:sp>
      <p:sp>
        <p:nvSpPr>
          <p:cNvPr id="143364" name="Slide Number Placeholder 3"/>
          <p:cNvSpPr>
            <a:spLocks noGrp="1"/>
          </p:cNvSpPr>
          <p:nvPr>
            <p:ph type="sldNum" sz="quarter" idx="5"/>
          </p:nvPr>
        </p:nvSpPr>
        <p:spPr bwMode="auto">
          <a:noFill/>
          <a:ln>
            <a:miter lim="800000"/>
            <a:headEnd/>
            <a:tailEnd/>
          </a:ln>
        </p:spPr>
        <p:txBody>
          <a:bodyPr/>
          <a:lstStyle/>
          <a:p>
            <a:fld id="{87C2FD21-2AF6-4E11-9E51-9B74911704DB}" type="slidenum">
              <a:rPr lang="ar-JO" smtClean="0">
                <a:latin typeface="Arial" pitchFamily="34" charset="0"/>
                <a:cs typeface="Arial" pitchFamily="34" charset="0"/>
              </a:rPr>
              <a:pPr/>
              <a:t>30</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3.xml"/><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9.bin"/></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10.bin"/></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(7)</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إختبار الفروض الإحصائية</a:t>
            </a: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609600" y="1676400"/>
            <a:ext cx="8610600" cy="3657600"/>
          </a:xfrm>
        </p:spPr>
        <p:txBody>
          <a:bodyPr/>
          <a:lstStyle/>
          <a:p>
            <a:pPr algn="just" rtl="1"/>
            <a:r>
              <a:rPr lang="ar-SA" sz="2800" dirty="0" smtClean="0"/>
              <a:t>المقصود بالفروض هنا الفروض الإحصائية </a:t>
            </a:r>
            <a:r>
              <a:rPr lang="en-US" sz="2800" dirty="0" smtClean="0"/>
              <a:t>statistical hypotheses</a:t>
            </a:r>
            <a:r>
              <a:rPr lang="ar-SA" sz="2800" dirty="0" smtClean="0"/>
              <a:t> بمعنى الفروض التي تتعلق بالمجتمع الإحصائي المسحوبة منه العينة، أو توزيع هذا المجتمع أو معالمه كالوسط الحسابي أو النسبة في المجتمع. </a:t>
            </a:r>
            <a:endParaRPr lang="en-US" sz="2800" dirty="0" smtClean="0"/>
          </a:p>
          <a:p>
            <a:pPr algn="just" rtl="1"/>
            <a:r>
              <a:rPr lang="ar-SA" sz="2800" dirty="0" smtClean="0"/>
              <a:t>     والفرض ما هو إلا تخمين أو استنتاج ذكي مبني على حيثيات معقولة أو منطقية ولكنه ليس مبنياً على حسابات دقيقة خاصة بالمجتمع لأننا نفترض أنه لا يمكن دراسة المجتمع بالكامل عن طريق الحصر الشامل بل نحاول استنتاج أو الاستدلال على  مقاييس المجتمع باستخدام بيانات ونتائج العينة. </a:t>
            </a:r>
            <a:endParaRPr lang="ar-EG" sz="2800" dirty="0" smtClean="0">
              <a:solidFill>
                <a:srgbClr val="FF0000"/>
              </a:solidFill>
              <a:latin typeface="Times New Roman" pitchFamily="18" charset="0"/>
              <a:cs typeface="Times New Roman" pitchFamily="18"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4" name="Rectangle 2"/>
          <p:cNvSpPr>
            <a:spLocks noGrp="1" noChangeArrowheads="1"/>
          </p:cNvSpPr>
          <p:nvPr>
            <p:ph type="title"/>
          </p:nvPr>
        </p:nvSpPr>
        <p:spPr>
          <a:xfrm>
            <a:off x="495300" y="274638"/>
            <a:ext cx="8724900" cy="1143000"/>
          </a:xfrm>
        </p:spPr>
        <p:txBody>
          <a:bodyPr/>
          <a:lstStyle/>
          <a:p>
            <a:pPr algn="ctr" eaLnBrk="1" hangingPunct="1">
              <a:defRPr/>
            </a:pPr>
            <a:r>
              <a:rPr lang="ar-EG" sz="32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اختبارات </a:t>
            </a:r>
            <a:r>
              <a:rPr lang="ar-EG" sz="3200" b="1" dirty="0">
                <a:solidFill>
                  <a:srgbClr val="FF0000"/>
                </a:solidFill>
                <a:effectLst>
                  <a:outerShdw blurRad="38100" dist="38100" dir="2700000" algn="tl">
                    <a:srgbClr val="C0C0C0"/>
                  </a:outerShdw>
                </a:effectLst>
                <a:latin typeface="Times New Roman" pitchFamily="18" charset="0"/>
                <a:cs typeface="Times New Roman" pitchFamily="18" charset="0"/>
              </a:rPr>
              <a:t>الفروض الاحصائية</a:t>
            </a:r>
            <a:r>
              <a:rPr lang="en-US" sz="3200" b="1" dirty="0">
                <a:solidFill>
                  <a:srgbClr val="FF0000"/>
                </a:solidFill>
                <a:effectLst>
                  <a:outerShdw blurRad="38100" dist="38100" dir="2700000" algn="tl">
                    <a:srgbClr val="C0C0C0"/>
                  </a:outerShdw>
                </a:effectLst>
                <a:latin typeface="Times New Roman" pitchFamily="18" charset="0"/>
                <a:cs typeface="Times New Roman" pitchFamily="18" charset="0"/>
              </a:rPr>
              <a:t/>
            </a:r>
            <a:br>
              <a:rPr lang="en-US" sz="3200" b="1" dirty="0">
                <a:solidFill>
                  <a:srgbClr val="FF0000"/>
                </a:solidFill>
                <a:effectLst>
                  <a:outerShdw blurRad="38100" dist="38100" dir="2700000" algn="tl">
                    <a:srgbClr val="C0C0C0"/>
                  </a:outerShdw>
                </a:effectLst>
                <a:latin typeface="Times New Roman" pitchFamily="18" charset="0"/>
                <a:cs typeface="Times New Roman" pitchFamily="18" charset="0"/>
              </a:rPr>
            </a:br>
            <a:r>
              <a:rPr lang="ar-EG" sz="3200" b="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en-US" sz="3200" b="1" dirty="0">
                <a:solidFill>
                  <a:srgbClr val="FF0000"/>
                </a:solidFill>
                <a:effectLst>
                  <a:outerShdw blurRad="38100" dist="38100" dir="2700000" algn="tl">
                    <a:srgbClr val="C0C0C0"/>
                  </a:outerShdw>
                </a:effectLst>
                <a:latin typeface="Times New Roman" pitchFamily="18" charset="0"/>
                <a:cs typeface="Times New Roman" pitchFamily="18" charset="0"/>
              </a:rPr>
              <a:t>Testing Statistical Hypotheses</a:t>
            </a:r>
            <a:endParaRPr lang="en-US" sz="3200" dirty="0" smtClean="0">
              <a:solidFill>
                <a:srgbClr val="FF0000"/>
              </a:solidFill>
              <a:cs typeface="Arial" pitchFamily="34" charset="0"/>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609600" y="1676400"/>
            <a:ext cx="8610600" cy="4181492"/>
          </a:xfrm>
        </p:spPr>
        <p:txBody>
          <a:bodyPr/>
          <a:lstStyle/>
          <a:p>
            <a:pPr algn="just" rtl="1"/>
            <a:r>
              <a:rPr lang="ar-SA" sz="2800" dirty="0" smtClean="0"/>
              <a:t> فمثلاً :  قد يفترض الباحث أن متوسط الدخل الشهري للفرد في دولة ما هو </a:t>
            </a:r>
            <a:r>
              <a:rPr lang="en-US" sz="2800" dirty="0" smtClean="0"/>
              <a:t>200</a:t>
            </a:r>
            <a:r>
              <a:rPr lang="ar-SA" sz="2800" dirty="0" smtClean="0"/>
              <a:t>  </a:t>
            </a:r>
            <a:r>
              <a:rPr lang="ar-EG" sz="2800" dirty="0" smtClean="0"/>
              <a:t>ريال</a:t>
            </a:r>
            <a:r>
              <a:rPr lang="ar-SA" sz="2800" dirty="0" smtClean="0"/>
              <a:t> (بناءً على ما يراه من مستوى المعيشة في هذا البلد وأوضاعه الاقتصادية)، ويحتاج إلى اختبار علمي (إحصائي) لمعرفة مدى صحة هذا الفرض أو قد يفترض باحث آخر أن نسبة الناخبين في إحدى الدوائر الذين يؤيدون مرشحاً معيناً لا تقل عن </a:t>
            </a:r>
            <a:r>
              <a:rPr lang="en-US" sz="2800" dirty="0" smtClean="0"/>
              <a:t>30 %</a:t>
            </a:r>
            <a:r>
              <a:rPr lang="ar-SA" sz="2800" dirty="0" smtClean="0"/>
              <a:t> وهكذا... والمطلوب هو اختيار مدى صحة هذه الفروض. أي أن يصل الباحث إلى قرار إما بقبول الفرض أو عدم قبوله (أي رفضه)  وذلك باحتمال معين. وقبل تناول كيفية إجراء الاختبارات الإحصائية نستعرض أولاً بعض المفاهيم والتعريفات الأساسية اللازمة لهذا الموضوع حتى تكون الصورة أكثر وضوحاً..</a:t>
            </a:r>
            <a:endParaRPr lang="ar-EG" sz="2800" dirty="0" smtClean="0">
              <a:solidFill>
                <a:srgbClr val="FF0000"/>
              </a:solidFill>
              <a:latin typeface="Times New Roman" pitchFamily="18" charset="0"/>
              <a:cs typeface="Times New Roman" pitchFamily="18"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4" name="Rectangle 2"/>
          <p:cNvSpPr>
            <a:spLocks noGrp="1" noChangeArrowheads="1"/>
          </p:cNvSpPr>
          <p:nvPr>
            <p:ph type="title"/>
          </p:nvPr>
        </p:nvSpPr>
        <p:spPr>
          <a:xfrm>
            <a:off x="495300" y="274638"/>
            <a:ext cx="8724900" cy="1143000"/>
          </a:xfrm>
        </p:spPr>
        <p:txBody>
          <a:bodyPr/>
          <a:lstStyle/>
          <a:p>
            <a:pPr algn="ctr" eaLnBrk="1" hangingPunct="1">
              <a:defRPr/>
            </a:pPr>
            <a:r>
              <a:rPr lang="ar-EG" sz="32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اختبارات </a:t>
            </a:r>
            <a:r>
              <a:rPr lang="ar-EG" sz="3200" b="1" dirty="0">
                <a:solidFill>
                  <a:srgbClr val="FF0000"/>
                </a:solidFill>
                <a:effectLst>
                  <a:outerShdw blurRad="38100" dist="38100" dir="2700000" algn="tl">
                    <a:srgbClr val="C0C0C0"/>
                  </a:outerShdw>
                </a:effectLst>
                <a:latin typeface="Times New Roman" pitchFamily="18" charset="0"/>
                <a:cs typeface="Times New Roman" pitchFamily="18" charset="0"/>
              </a:rPr>
              <a:t>الفروض الاحصائية</a:t>
            </a:r>
            <a:r>
              <a:rPr lang="en-US" sz="3200" b="1" dirty="0">
                <a:solidFill>
                  <a:srgbClr val="FF0000"/>
                </a:solidFill>
                <a:effectLst>
                  <a:outerShdw blurRad="38100" dist="38100" dir="2700000" algn="tl">
                    <a:srgbClr val="C0C0C0"/>
                  </a:outerShdw>
                </a:effectLst>
                <a:latin typeface="Times New Roman" pitchFamily="18" charset="0"/>
                <a:cs typeface="Times New Roman" pitchFamily="18" charset="0"/>
              </a:rPr>
              <a:t/>
            </a:r>
            <a:br>
              <a:rPr lang="en-US" sz="3200" b="1" dirty="0">
                <a:solidFill>
                  <a:srgbClr val="FF0000"/>
                </a:solidFill>
                <a:effectLst>
                  <a:outerShdw blurRad="38100" dist="38100" dir="2700000" algn="tl">
                    <a:srgbClr val="C0C0C0"/>
                  </a:outerShdw>
                </a:effectLst>
                <a:latin typeface="Times New Roman" pitchFamily="18" charset="0"/>
                <a:cs typeface="Times New Roman" pitchFamily="18" charset="0"/>
              </a:rPr>
            </a:br>
            <a:r>
              <a:rPr lang="ar-EG" sz="3200" b="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en-US" sz="3200" b="1" dirty="0">
                <a:solidFill>
                  <a:srgbClr val="FF0000"/>
                </a:solidFill>
                <a:effectLst>
                  <a:outerShdw blurRad="38100" dist="38100" dir="2700000" algn="tl">
                    <a:srgbClr val="C0C0C0"/>
                  </a:outerShdw>
                </a:effectLst>
                <a:latin typeface="Times New Roman" pitchFamily="18" charset="0"/>
                <a:cs typeface="Times New Roman" pitchFamily="18" charset="0"/>
              </a:rPr>
              <a:t>Testing Statistical Hypotheses</a:t>
            </a:r>
            <a:endParaRPr lang="en-US" sz="3200" dirty="0" smtClean="0">
              <a:solidFill>
                <a:srgbClr val="FF0000"/>
              </a:solidFill>
              <a:cs typeface="Arial" pitchFamily="34" charset="0"/>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609600" y="1676400"/>
            <a:ext cx="8610600" cy="4252930"/>
          </a:xfrm>
        </p:spPr>
        <p:txBody>
          <a:bodyPr/>
          <a:lstStyle/>
          <a:p>
            <a:pPr algn="just" rtl="1"/>
            <a:r>
              <a:rPr lang="ar-SA" sz="2800" b="1" u="sng" dirty="0" smtClean="0"/>
              <a:t>	الفرض العدمي (أو الصفري)  </a:t>
            </a:r>
            <a:r>
              <a:rPr lang="en-US" sz="2800" b="1" u="sng" dirty="0" smtClean="0"/>
              <a:t>The Null Hypothesis</a:t>
            </a:r>
            <a:r>
              <a:rPr lang="ar-SA" sz="2800" b="1" u="sng" dirty="0" smtClean="0"/>
              <a:t> </a:t>
            </a:r>
            <a:endParaRPr lang="en-US" sz="2800" b="1" u="sng" dirty="0" smtClean="0"/>
          </a:p>
          <a:p>
            <a:pPr algn="just" rtl="1"/>
            <a:r>
              <a:rPr lang="ar-SA" sz="2800" dirty="0" smtClean="0"/>
              <a:t>  الفرض العدمي هو "الفرض الأساسي المراد اختباره". ويرمز له عادة بالرمز :</a:t>
            </a:r>
            <a:r>
              <a:rPr lang="en-US" sz="2800" dirty="0" smtClean="0"/>
              <a:t>Ho</a:t>
            </a:r>
            <a:r>
              <a:rPr lang="ar-SA" sz="2800" dirty="0" smtClean="0"/>
              <a:t>. هذا الفرض يأخذ – عادة – شكل معادلة أو مساواة. فمثلاً إذا كان الفرض العدمي المراد اختباره هو أن متوسط دخل الفرد في إحدى المناطق هو </a:t>
            </a:r>
            <a:r>
              <a:rPr lang="en-US" sz="2800" dirty="0" smtClean="0"/>
              <a:t>200</a:t>
            </a:r>
            <a:r>
              <a:rPr lang="ar-SA" sz="2800" dirty="0" smtClean="0"/>
              <a:t>  </a:t>
            </a:r>
            <a:r>
              <a:rPr lang="ar-EG" sz="2800" dirty="0" smtClean="0"/>
              <a:t>ريال</a:t>
            </a:r>
            <a:r>
              <a:rPr lang="ar-SA" sz="2800" dirty="0" smtClean="0"/>
              <a:t> شهرياً فإن هذا الفرض يكتب بالرموز كما يلي : </a:t>
            </a:r>
            <a:r>
              <a:rPr lang="en-US" sz="2800" dirty="0" smtClean="0"/>
              <a:t>  Ho :  </a:t>
            </a:r>
            <a:r>
              <a:rPr lang="el-GR" sz="2800" dirty="0" smtClean="0"/>
              <a:t>μ</a:t>
            </a:r>
            <a:r>
              <a:rPr lang="en-US" sz="2800" dirty="0" smtClean="0"/>
              <a:t> = 200        </a:t>
            </a:r>
          </a:p>
          <a:p>
            <a:pPr algn="just" rtl="1"/>
            <a:r>
              <a:rPr lang="ar-SA" sz="2800" b="1" dirty="0" smtClean="0"/>
              <a:t>ويقرأ بالشكل التالي : </a:t>
            </a:r>
            <a:endParaRPr lang="en-US" sz="2800" dirty="0" smtClean="0"/>
          </a:p>
          <a:p>
            <a:pPr algn="just" rtl="1"/>
            <a:r>
              <a:rPr lang="ar-SA" sz="2800" dirty="0" smtClean="0"/>
              <a:t> </a:t>
            </a:r>
            <a:r>
              <a:rPr lang="ar-SA" sz="2800" b="1" dirty="0" smtClean="0"/>
              <a:t>الفرض العدمي هو</a:t>
            </a:r>
            <a:r>
              <a:rPr lang="ar-SA" sz="2800" dirty="0" smtClean="0"/>
              <a:t> : أن متوسط دخل الفرد في المنطقة هو </a:t>
            </a:r>
            <a:r>
              <a:rPr lang="en-US" sz="2800" dirty="0" smtClean="0"/>
              <a:t>200</a:t>
            </a:r>
            <a:r>
              <a:rPr lang="ar-SA" sz="2800" dirty="0" smtClean="0"/>
              <a:t> </a:t>
            </a:r>
            <a:r>
              <a:rPr lang="ar-EG" sz="2800" dirty="0" smtClean="0"/>
              <a:t>ريال</a:t>
            </a:r>
            <a:r>
              <a:rPr lang="ar-SA" sz="2800" dirty="0" smtClean="0"/>
              <a:t> شهرياً. </a:t>
            </a:r>
            <a:endParaRPr lang="en-US" sz="2800" dirty="0" smtClean="0"/>
          </a:p>
          <a:p>
            <a:pPr marL="0" indent="0" algn="just" rtl="1" eaLnBrk="1" hangingPunct="1">
              <a:buClr>
                <a:srgbClr val="FF0000"/>
              </a:buClr>
              <a:buSzPct val="85000"/>
            </a:pPr>
            <a:endParaRPr lang="en-US" sz="2800" dirty="0" smtClean="0">
              <a:solidFill>
                <a:srgbClr val="FF0000"/>
              </a:solidFill>
              <a:latin typeface="Times New Roman" pitchFamily="18" charset="0"/>
              <a:cs typeface="Times New Roman" pitchFamily="18" charset="0"/>
            </a:endParaRPr>
          </a:p>
        </p:txBody>
      </p:sp>
      <p:sp>
        <p:nvSpPr>
          <p:cNvPr id="2" name="Rectangle 1"/>
          <p:cNvSpPr/>
          <p:nvPr/>
        </p:nvSpPr>
        <p:spPr>
          <a:xfrm>
            <a:off x="3783315" y="476672"/>
            <a:ext cx="5027337" cy="646331"/>
          </a:xfrm>
          <a:prstGeom prst="rect">
            <a:avLst/>
          </a:prstGeom>
        </p:spPr>
        <p:txBody>
          <a:bodyPr wrap="none">
            <a:spAutoFit/>
          </a:bodyPr>
          <a:lstStyle/>
          <a:p>
            <a:r>
              <a:rPr lang="ar-SA" sz="3600" b="1" u="sng" dirty="0">
                <a:solidFill>
                  <a:srgbClr val="FF0000"/>
                </a:solidFill>
                <a:effectLst>
                  <a:outerShdw blurRad="38100" dist="38100" dir="2700000" algn="tl">
                    <a:srgbClr val="000000">
                      <a:alpha val="43137"/>
                    </a:srgbClr>
                  </a:outerShdw>
                </a:effectLst>
              </a:rPr>
              <a:t>مفهوم الاختبارات الإحصائية </a:t>
            </a:r>
            <a:r>
              <a:rPr lang="ar-EG" sz="3600" b="1" u="sng" dirty="0" smtClean="0">
                <a:solidFill>
                  <a:srgbClr val="FF0000"/>
                </a:solidFill>
                <a:effectLst>
                  <a:outerShdw blurRad="38100" dist="38100" dir="2700000" algn="tl">
                    <a:srgbClr val="000000">
                      <a:alpha val="43137"/>
                    </a:srgbClr>
                  </a:outerShdw>
                </a:effectLst>
              </a:rPr>
              <a:t> :-</a:t>
            </a:r>
            <a:endParaRPr lang="en-US" sz="3600" u="sng" dirty="0">
              <a:solidFill>
                <a:srgbClr val="FF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609600" y="1676400"/>
            <a:ext cx="8610600" cy="4252930"/>
          </a:xfrm>
        </p:spPr>
        <p:txBody>
          <a:bodyPr/>
          <a:lstStyle/>
          <a:p>
            <a:pPr algn="just" rtl="1"/>
            <a:r>
              <a:rPr lang="ar-SA" sz="2800" dirty="0" smtClean="0"/>
              <a:t>وكمثال آخر : إذا كان الفرض المراد اختباره هو أن نسبة المؤيدين لبرنامج اقتصادي معين بين عمال أحد المصانع هي </a:t>
            </a:r>
            <a:r>
              <a:rPr lang="en-US" sz="2800" dirty="0" smtClean="0"/>
              <a:t>30 %</a:t>
            </a:r>
            <a:r>
              <a:rPr lang="ar-SA" sz="2800" dirty="0" smtClean="0"/>
              <a:t>، فإن هذا الفرض يكتب بالرموز كما يلي : </a:t>
            </a:r>
            <a:endParaRPr lang="en-US" sz="2800" dirty="0" smtClean="0"/>
          </a:p>
          <a:p>
            <a:pPr algn="just" rtl="1"/>
            <a:r>
              <a:rPr lang="ar-SA" sz="2800" dirty="0" smtClean="0"/>
              <a:t>                                      </a:t>
            </a:r>
            <a:r>
              <a:rPr lang="en-US" sz="2800" dirty="0" smtClean="0"/>
              <a:t>Ho : P = 0.30</a:t>
            </a:r>
            <a:r>
              <a:rPr lang="ar-SA" sz="2800" dirty="0" smtClean="0"/>
              <a:t> </a:t>
            </a:r>
            <a:endParaRPr lang="en-US" sz="2800" dirty="0" smtClean="0"/>
          </a:p>
          <a:p>
            <a:pPr algn="just" rtl="1"/>
            <a:r>
              <a:rPr lang="ar-SA" sz="2800" b="1" dirty="0" smtClean="0"/>
              <a:t>ويقرأ بالشكل التالي : </a:t>
            </a:r>
            <a:endParaRPr lang="en-US" sz="2800" dirty="0" smtClean="0"/>
          </a:p>
          <a:p>
            <a:pPr algn="just" rtl="1"/>
            <a:r>
              <a:rPr lang="ar-SA" sz="2800" b="1" dirty="0" smtClean="0"/>
              <a:t>  الفرض العدمي هو : </a:t>
            </a:r>
            <a:r>
              <a:rPr lang="ar-SA" sz="2800" dirty="0" smtClean="0"/>
              <a:t>أن نسبة المؤيدين للبرنامج الاقتصادي بين عمال المصنع </a:t>
            </a:r>
            <a:br>
              <a:rPr lang="ar-SA" sz="2800" dirty="0" smtClean="0"/>
            </a:br>
            <a:r>
              <a:rPr lang="ar-SA" sz="2800" dirty="0" smtClean="0"/>
              <a:t>هي </a:t>
            </a:r>
            <a:r>
              <a:rPr lang="en-US" sz="2800" dirty="0" smtClean="0"/>
              <a:t>0.30</a:t>
            </a:r>
            <a:r>
              <a:rPr lang="ar-SA" sz="2800" dirty="0" smtClean="0"/>
              <a:t> </a:t>
            </a:r>
            <a:endParaRPr lang="en-US" sz="2800" dirty="0" smtClean="0"/>
          </a:p>
          <a:p>
            <a:pPr marL="0" indent="0" algn="just" rtl="1" eaLnBrk="1" hangingPunct="1">
              <a:buClr>
                <a:srgbClr val="FF0000"/>
              </a:buClr>
              <a:buSzPct val="85000"/>
            </a:pPr>
            <a:endParaRPr lang="en-US" sz="2800" dirty="0" smtClean="0">
              <a:solidFill>
                <a:srgbClr val="FF0000"/>
              </a:solidFill>
              <a:latin typeface="Times New Roman" pitchFamily="18" charset="0"/>
              <a:cs typeface="Times New Roman" pitchFamily="18" charset="0"/>
            </a:endParaRPr>
          </a:p>
        </p:txBody>
      </p:sp>
      <p:sp>
        <p:nvSpPr>
          <p:cNvPr id="2" name="Rectangle 1"/>
          <p:cNvSpPr/>
          <p:nvPr/>
        </p:nvSpPr>
        <p:spPr>
          <a:xfrm>
            <a:off x="3783315" y="476672"/>
            <a:ext cx="5027337" cy="646331"/>
          </a:xfrm>
          <a:prstGeom prst="rect">
            <a:avLst/>
          </a:prstGeom>
        </p:spPr>
        <p:txBody>
          <a:bodyPr wrap="none">
            <a:spAutoFit/>
          </a:bodyPr>
          <a:lstStyle/>
          <a:p>
            <a:r>
              <a:rPr lang="ar-SA" sz="3600" b="1" u="sng" dirty="0">
                <a:solidFill>
                  <a:srgbClr val="FF0000"/>
                </a:solidFill>
                <a:effectLst>
                  <a:outerShdw blurRad="38100" dist="38100" dir="2700000" algn="tl">
                    <a:srgbClr val="000000">
                      <a:alpha val="43137"/>
                    </a:srgbClr>
                  </a:outerShdw>
                </a:effectLst>
              </a:rPr>
              <a:t>مفهوم الاختبارات الإحصائية </a:t>
            </a:r>
            <a:r>
              <a:rPr lang="ar-EG" sz="3600" b="1" u="sng" dirty="0" smtClean="0">
                <a:solidFill>
                  <a:srgbClr val="FF0000"/>
                </a:solidFill>
                <a:effectLst>
                  <a:outerShdw blurRad="38100" dist="38100" dir="2700000" algn="tl">
                    <a:srgbClr val="000000">
                      <a:alpha val="43137"/>
                    </a:srgbClr>
                  </a:outerShdw>
                </a:effectLst>
              </a:rPr>
              <a:t> :-</a:t>
            </a:r>
            <a:endParaRPr lang="en-US" sz="3600" u="sng" dirty="0">
              <a:solidFill>
                <a:srgbClr val="FF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609600" y="1676400"/>
            <a:ext cx="8610600" cy="4252930"/>
          </a:xfrm>
        </p:spPr>
        <p:txBody>
          <a:bodyPr/>
          <a:lstStyle/>
          <a:p>
            <a:pPr rtl="1"/>
            <a:r>
              <a:rPr lang="ar-SA" sz="2800" b="1" u="sng" dirty="0" smtClean="0"/>
              <a:t>الفرض البديل  : </a:t>
            </a:r>
            <a:r>
              <a:rPr lang="en-US" sz="2800" b="1" u="sng" dirty="0" smtClean="0"/>
              <a:t>The Alternative Hypothesis</a:t>
            </a:r>
            <a:r>
              <a:rPr lang="ar-SA" sz="2800" b="1" u="sng" dirty="0" smtClean="0"/>
              <a:t> </a:t>
            </a:r>
            <a:endParaRPr lang="en-US" sz="2800" b="1" u="sng" dirty="0" smtClean="0"/>
          </a:p>
          <a:p>
            <a:pPr rtl="1"/>
            <a:r>
              <a:rPr lang="ar-SA" sz="2800" dirty="0" smtClean="0"/>
              <a:t>  في اختبارات الفروض يتحتم وضع فرض آخر غير الفرض العدمي المراد اختباره يسمى الفرض البديل. وهذا الفرض " هو الذي سيقبل في حالة رفض الفرض العدمي " أي لابد من تحديد فرض آخر بديل في الوقت الذي نحدد فيه الفرض العدمي، وبالتالي فإن الفرض البديل يعرف كما يلي : </a:t>
            </a:r>
            <a:endParaRPr lang="en-US" sz="2800" dirty="0" smtClean="0"/>
          </a:p>
          <a:p>
            <a:pPr rtl="1"/>
            <a:r>
              <a:rPr lang="ar-SA" sz="2800" dirty="0" smtClean="0"/>
              <a:t>"الفرض البديل هو الفرض الآخر الذي سيقبل في حالة رفض الفرض العدمي" ويرمز له عادة بالرمز : </a:t>
            </a:r>
            <a:r>
              <a:rPr lang="en-US" sz="2800" dirty="0" smtClean="0"/>
              <a:t>H1</a:t>
            </a:r>
          </a:p>
          <a:p>
            <a:pPr marL="0" indent="0" algn="just" rtl="1" eaLnBrk="1" hangingPunct="1">
              <a:buClr>
                <a:srgbClr val="FF0000"/>
              </a:buClr>
              <a:buSzPct val="85000"/>
            </a:pPr>
            <a:endParaRPr lang="en-US" sz="2800" dirty="0" smtClean="0">
              <a:solidFill>
                <a:srgbClr val="FF0000"/>
              </a:solidFill>
              <a:latin typeface="Times New Roman" pitchFamily="18" charset="0"/>
              <a:cs typeface="Times New Roman" pitchFamily="18" charset="0"/>
            </a:endParaRPr>
          </a:p>
        </p:txBody>
      </p:sp>
      <p:sp>
        <p:nvSpPr>
          <p:cNvPr id="2" name="Rectangle 1"/>
          <p:cNvSpPr/>
          <p:nvPr/>
        </p:nvSpPr>
        <p:spPr>
          <a:xfrm>
            <a:off x="3783315" y="476672"/>
            <a:ext cx="5027337" cy="646331"/>
          </a:xfrm>
          <a:prstGeom prst="rect">
            <a:avLst/>
          </a:prstGeom>
        </p:spPr>
        <p:txBody>
          <a:bodyPr wrap="none">
            <a:spAutoFit/>
          </a:bodyPr>
          <a:lstStyle/>
          <a:p>
            <a:r>
              <a:rPr lang="ar-SA" sz="3600" b="1" u="sng" dirty="0">
                <a:solidFill>
                  <a:srgbClr val="FF0000"/>
                </a:solidFill>
                <a:effectLst>
                  <a:outerShdw blurRad="38100" dist="38100" dir="2700000" algn="tl">
                    <a:srgbClr val="000000">
                      <a:alpha val="43137"/>
                    </a:srgbClr>
                  </a:outerShdw>
                </a:effectLst>
              </a:rPr>
              <a:t>مفهوم الاختبارات الإحصائية </a:t>
            </a:r>
            <a:r>
              <a:rPr lang="ar-EG" sz="3600" b="1" u="sng" dirty="0" smtClean="0">
                <a:solidFill>
                  <a:srgbClr val="FF0000"/>
                </a:solidFill>
                <a:effectLst>
                  <a:outerShdw blurRad="38100" dist="38100" dir="2700000" algn="tl">
                    <a:srgbClr val="000000">
                      <a:alpha val="43137"/>
                    </a:srgbClr>
                  </a:outerShdw>
                </a:effectLst>
              </a:rPr>
              <a:t> :-</a:t>
            </a:r>
            <a:endParaRPr lang="en-US" sz="3600" u="sng" dirty="0">
              <a:solidFill>
                <a:srgbClr val="FF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609600" y="1676400"/>
            <a:ext cx="8610600" cy="4252930"/>
          </a:xfrm>
        </p:spPr>
        <p:txBody>
          <a:bodyPr/>
          <a:lstStyle/>
          <a:p>
            <a:pPr algn="just" rtl="1"/>
            <a:r>
              <a:rPr lang="ar-SA" sz="2400" b="1" u="sng" dirty="0" smtClean="0"/>
              <a:t> والفرض البديل له أهمية </a:t>
            </a:r>
            <a:r>
              <a:rPr lang="ar-SA" sz="2400" b="1" u="sng" dirty="0" smtClean="0"/>
              <a:t>كبيرة </a:t>
            </a:r>
            <a:r>
              <a:rPr lang="ar-SA" sz="2400" b="1" u="sng" dirty="0" smtClean="0"/>
              <a:t>في قياس الظواهر الاجتماعية – كما سوف نرى – فهو الذي يحدد نوع الاختبار المستخدم لذلك فهو يأخذ أحد أشكال ثلاثة </a:t>
            </a:r>
            <a:r>
              <a:rPr lang="ar-SA" sz="2400" b="1" u="sng" dirty="0" smtClean="0"/>
              <a:t>هي</a:t>
            </a:r>
            <a:r>
              <a:rPr lang="ar-EG" sz="2400" b="1" u="sng" dirty="0" smtClean="0"/>
              <a:t> </a:t>
            </a:r>
            <a:r>
              <a:rPr lang="ar-SA" sz="2400" b="1" u="sng" dirty="0" smtClean="0"/>
              <a:t>: </a:t>
            </a:r>
            <a:r>
              <a:rPr lang="ar-EG" sz="2400" b="1" u="sng" dirty="0" smtClean="0"/>
              <a:t>-</a:t>
            </a:r>
            <a:endParaRPr lang="en-US" sz="2400" b="1" u="sng" dirty="0" smtClean="0"/>
          </a:p>
          <a:p>
            <a:pPr algn="just" rtl="1"/>
            <a:r>
              <a:rPr lang="ar-SA" sz="2400" b="1" u="sng" dirty="0" smtClean="0"/>
              <a:t> أ- أن يأخذ شكل  " لا يساوي ". وفي هذه الحالة نستخدم ما يسمى : اختبار الطرفين </a:t>
            </a:r>
            <a:endParaRPr lang="en-US" sz="2400" b="1" u="sng" dirty="0" smtClean="0"/>
          </a:p>
          <a:p>
            <a:pPr algn="just" rtl="1"/>
            <a:r>
              <a:rPr lang="ar-SA" sz="2400" dirty="0" smtClean="0"/>
              <a:t> فمثلاً : إذا كان الفرض العدمي هو أن متوسط الدخل الشهري لفئة معينة في المجتمع </a:t>
            </a:r>
            <a:endParaRPr lang="en-US" sz="2400" dirty="0" smtClean="0"/>
          </a:p>
          <a:p>
            <a:pPr algn="just" rtl="1"/>
            <a:r>
              <a:rPr lang="ar-SA" sz="2400" dirty="0" smtClean="0"/>
              <a:t>هو </a:t>
            </a:r>
            <a:r>
              <a:rPr lang="en-US" sz="2400" dirty="0" smtClean="0"/>
              <a:t>200 </a:t>
            </a:r>
            <a:r>
              <a:rPr lang="ar-SA" sz="2400" dirty="0" smtClean="0"/>
              <a:t> </a:t>
            </a:r>
            <a:r>
              <a:rPr lang="ar-EG" sz="2400" dirty="0" smtClean="0"/>
              <a:t>ريال </a:t>
            </a:r>
            <a:r>
              <a:rPr lang="ar-SA" sz="2400" dirty="0" smtClean="0"/>
              <a:t>.</a:t>
            </a:r>
            <a:r>
              <a:rPr lang="ar-EG" sz="2400" dirty="0" smtClean="0"/>
              <a:t>       </a:t>
            </a:r>
            <a:r>
              <a:rPr lang="en-US" sz="2400" dirty="0" smtClean="0"/>
              <a:t>Ho : </a:t>
            </a:r>
            <a:r>
              <a:rPr lang="el-GR" sz="2400" dirty="0" smtClean="0"/>
              <a:t>μ</a:t>
            </a:r>
            <a:r>
              <a:rPr lang="en-US" sz="2400" dirty="0" smtClean="0"/>
              <a:t> = 200   </a:t>
            </a:r>
          </a:p>
          <a:p>
            <a:pPr algn="just" rtl="1"/>
            <a:r>
              <a:rPr lang="ar-SA" sz="2400" dirty="0" smtClean="0"/>
              <a:t>     فإن الفرض البديل في هذه الحالة يأخذ الشكل التالي : </a:t>
            </a:r>
            <a:endParaRPr lang="en-US" sz="2400" dirty="0" smtClean="0"/>
          </a:p>
          <a:p>
            <a:pPr algn="just" rtl="1"/>
            <a:r>
              <a:rPr lang="ar-SA" sz="2400" dirty="0" smtClean="0"/>
              <a:t>بمعنى أن متوسط دخل هذه الفئة من المجتمع " لا يساوي " </a:t>
            </a:r>
            <a:r>
              <a:rPr lang="en-US" sz="2400" dirty="0" smtClean="0"/>
              <a:t>200</a:t>
            </a:r>
            <a:r>
              <a:rPr lang="ar-SA" sz="2400" dirty="0" smtClean="0"/>
              <a:t> </a:t>
            </a:r>
            <a:r>
              <a:rPr lang="ar-EG" sz="2400" dirty="0" smtClean="0"/>
              <a:t>ريال</a:t>
            </a:r>
            <a:r>
              <a:rPr lang="ar-SA" sz="2400" dirty="0" smtClean="0"/>
              <a:t> شهرياً. </a:t>
            </a:r>
            <a:r>
              <a:rPr lang="en-US" sz="2400" dirty="0" smtClean="0"/>
              <a:t>H1:</a:t>
            </a:r>
            <a:r>
              <a:rPr lang="el-GR" sz="2400" dirty="0" smtClean="0"/>
              <a:t>μ≠</a:t>
            </a:r>
            <a:r>
              <a:rPr lang="en-US" sz="2400" dirty="0" smtClean="0"/>
              <a:t>200  </a:t>
            </a:r>
            <a:endParaRPr lang="ar-EG" sz="2400" dirty="0" smtClean="0"/>
          </a:p>
          <a:p>
            <a:pPr algn="just" rtl="1"/>
            <a:r>
              <a:rPr lang="ar-SA" sz="2400" dirty="0" smtClean="0"/>
              <a:t>بمعنى أن متوسط دخل هذه الفئة من المجتمع " لا يساوي " </a:t>
            </a:r>
            <a:r>
              <a:rPr lang="en-US" sz="2400" dirty="0" smtClean="0"/>
              <a:t>200</a:t>
            </a:r>
            <a:r>
              <a:rPr lang="ar-SA" sz="2400" dirty="0" smtClean="0"/>
              <a:t> </a:t>
            </a:r>
            <a:r>
              <a:rPr lang="ar-EG" sz="2400" dirty="0" smtClean="0"/>
              <a:t>ريال</a:t>
            </a:r>
            <a:r>
              <a:rPr lang="ar-SA" sz="2400" dirty="0" smtClean="0"/>
              <a:t> شهرياً. </a:t>
            </a:r>
            <a:endParaRPr lang="en-US" sz="2400" dirty="0" smtClean="0"/>
          </a:p>
          <a:p>
            <a:pPr algn="just" rtl="1"/>
            <a:endParaRPr lang="en-US" sz="2400" dirty="0"/>
          </a:p>
        </p:txBody>
      </p:sp>
      <p:sp>
        <p:nvSpPr>
          <p:cNvPr id="2" name="Rectangle 1"/>
          <p:cNvSpPr/>
          <p:nvPr/>
        </p:nvSpPr>
        <p:spPr>
          <a:xfrm>
            <a:off x="3783315" y="476672"/>
            <a:ext cx="5027337" cy="646331"/>
          </a:xfrm>
          <a:prstGeom prst="rect">
            <a:avLst/>
          </a:prstGeom>
        </p:spPr>
        <p:txBody>
          <a:bodyPr wrap="none">
            <a:spAutoFit/>
          </a:bodyPr>
          <a:lstStyle/>
          <a:p>
            <a:r>
              <a:rPr lang="ar-SA" sz="3600" b="1" u="sng" dirty="0">
                <a:solidFill>
                  <a:srgbClr val="FF0000"/>
                </a:solidFill>
                <a:effectLst>
                  <a:outerShdw blurRad="38100" dist="38100" dir="2700000" algn="tl">
                    <a:srgbClr val="000000">
                      <a:alpha val="43137"/>
                    </a:srgbClr>
                  </a:outerShdw>
                </a:effectLst>
              </a:rPr>
              <a:t>مفهوم الاختبارات الإحصائية </a:t>
            </a:r>
            <a:r>
              <a:rPr lang="ar-EG" sz="3600" b="1" u="sng" dirty="0" smtClean="0">
                <a:solidFill>
                  <a:srgbClr val="FF0000"/>
                </a:solidFill>
                <a:effectLst>
                  <a:outerShdw blurRad="38100" dist="38100" dir="2700000" algn="tl">
                    <a:srgbClr val="000000">
                      <a:alpha val="43137"/>
                    </a:srgbClr>
                  </a:outerShdw>
                </a:effectLst>
              </a:rPr>
              <a:t> :-</a:t>
            </a:r>
            <a:endParaRPr lang="en-US" sz="3600" u="sng" dirty="0">
              <a:solidFill>
                <a:srgbClr val="FF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a:xfrm>
            <a:off x="609600" y="1676400"/>
            <a:ext cx="8610600" cy="4252930"/>
          </a:xfrm>
        </p:spPr>
        <p:txBody>
          <a:bodyPr/>
          <a:lstStyle/>
          <a:p>
            <a:pPr algn="just" rtl="1"/>
            <a:r>
              <a:rPr lang="ar-SA" sz="2400" b="1" u="sng" dirty="0" smtClean="0"/>
              <a:t>ب- أو أن يأخذ شكل " أكبر من ". وفي هذه الحالة نستخدم ما يسمى  " اختبار الطرف الأيمن ". </a:t>
            </a:r>
            <a:endParaRPr lang="en-US" sz="2400" b="1" u="sng" dirty="0" smtClean="0"/>
          </a:p>
          <a:p>
            <a:pPr algn="just" rtl="1"/>
            <a:r>
              <a:rPr lang="ar-SA" sz="2400" dirty="0" smtClean="0"/>
              <a:t> فمثلاً : قد يكون الفرض البديل كما يلي : </a:t>
            </a:r>
            <a:r>
              <a:rPr lang="en-US" sz="2400" dirty="0" smtClean="0"/>
              <a:t>H1 : </a:t>
            </a:r>
            <a:r>
              <a:rPr lang="el-GR" sz="2400" dirty="0" smtClean="0"/>
              <a:t>μ</a:t>
            </a:r>
            <a:r>
              <a:rPr lang="en-US" sz="2400" dirty="0" smtClean="0"/>
              <a:t> &gt; 200   </a:t>
            </a:r>
          </a:p>
          <a:p>
            <a:pPr algn="just" rtl="1"/>
            <a:r>
              <a:rPr lang="ar-SA" sz="2400" dirty="0" smtClean="0"/>
              <a:t>أي أن متوسط الدخل لهذه الفئة من المجتمع أكبر من </a:t>
            </a:r>
            <a:r>
              <a:rPr lang="en-US" sz="2400" dirty="0" smtClean="0"/>
              <a:t>200</a:t>
            </a:r>
            <a:r>
              <a:rPr lang="ar-SA" sz="2400" dirty="0" smtClean="0"/>
              <a:t> </a:t>
            </a:r>
            <a:r>
              <a:rPr lang="ar-EG" sz="2400" dirty="0" smtClean="0"/>
              <a:t>ريال</a:t>
            </a:r>
            <a:r>
              <a:rPr lang="ar-SA" sz="2400" dirty="0" smtClean="0"/>
              <a:t> شهرياً.</a:t>
            </a:r>
            <a:endParaRPr lang="en-US" sz="2400" dirty="0" smtClean="0"/>
          </a:p>
          <a:p>
            <a:pPr algn="just" rtl="1"/>
            <a:r>
              <a:rPr lang="ar-SA" sz="2400" b="1" u="sng" dirty="0" smtClean="0"/>
              <a:t>ج- وأخيراً قد يأخذ الفرض البديل شكل  " أقل من ".وفي هذه الحالة نستخدم ما يسمى " اختبار الطرف الأيسر“.</a:t>
            </a:r>
            <a:endParaRPr lang="en-US" sz="2400" b="1" u="sng" dirty="0" smtClean="0"/>
          </a:p>
          <a:p>
            <a:pPr algn="just" rtl="1"/>
            <a:r>
              <a:rPr lang="ar-SA" sz="2400" dirty="0" smtClean="0"/>
              <a:t>فمثلاً : قد يكون الفرض البديل هو : </a:t>
            </a:r>
            <a:r>
              <a:rPr lang="en-US" sz="2400" dirty="0" smtClean="0"/>
              <a:t>H1  : </a:t>
            </a:r>
            <a:r>
              <a:rPr lang="el-GR" sz="2400" dirty="0" smtClean="0"/>
              <a:t>μ</a:t>
            </a:r>
            <a:r>
              <a:rPr lang="en-US" sz="2400" dirty="0" smtClean="0"/>
              <a:t> &lt; 200   </a:t>
            </a:r>
          </a:p>
          <a:p>
            <a:pPr algn="just" rtl="1"/>
            <a:r>
              <a:rPr lang="ar-SA" sz="2400" dirty="0" smtClean="0"/>
              <a:t> أي أن متوسط الدخل لهذه الفئة من المجتمع أقل من </a:t>
            </a:r>
            <a:r>
              <a:rPr lang="en-US" sz="2400" dirty="0" smtClean="0"/>
              <a:t>200</a:t>
            </a:r>
            <a:r>
              <a:rPr lang="ar-SA" sz="2400" dirty="0" smtClean="0"/>
              <a:t>  </a:t>
            </a:r>
            <a:r>
              <a:rPr lang="ar-EG" sz="2400" dirty="0" smtClean="0"/>
              <a:t>ريال</a:t>
            </a:r>
            <a:r>
              <a:rPr lang="ar-SA" sz="2400" dirty="0" smtClean="0"/>
              <a:t> شهرياً. </a:t>
            </a:r>
            <a:endParaRPr lang="en-US" sz="2400" dirty="0" smtClean="0"/>
          </a:p>
          <a:p>
            <a:pPr algn="just" rtl="1"/>
            <a:endParaRPr lang="en-US" sz="2400" dirty="0"/>
          </a:p>
        </p:txBody>
      </p:sp>
      <p:sp>
        <p:nvSpPr>
          <p:cNvPr id="2" name="Rectangle 1"/>
          <p:cNvSpPr/>
          <p:nvPr/>
        </p:nvSpPr>
        <p:spPr>
          <a:xfrm>
            <a:off x="3783315" y="476672"/>
            <a:ext cx="5027337" cy="646331"/>
          </a:xfrm>
          <a:prstGeom prst="rect">
            <a:avLst/>
          </a:prstGeom>
        </p:spPr>
        <p:txBody>
          <a:bodyPr wrap="none">
            <a:spAutoFit/>
          </a:bodyPr>
          <a:lstStyle/>
          <a:p>
            <a:r>
              <a:rPr lang="ar-SA" sz="3600" b="1" u="sng" dirty="0">
                <a:solidFill>
                  <a:srgbClr val="FF0000"/>
                </a:solidFill>
                <a:effectLst>
                  <a:outerShdw blurRad="38100" dist="38100" dir="2700000" algn="tl">
                    <a:srgbClr val="000000">
                      <a:alpha val="43137"/>
                    </a:srgbClr>
                  </a:outerShdw>
                </a:effectLst>
              </a:rPr>
              <a:t>مفهوم الاختبارات الإحصائية </a:t>
            </a:r>
            <a:r>
              <a:rPr lang="ar-EG" sz="3600" b="1" u="sng" dirty="0" smtClean="0">
                <a:solidFill>
                  <a:srgbClr val="FF0000"/>
                </a:solidFill>
                <a:effectLst>
                  <a:outerShdw blurRad="38100" dist="38100" dir="2700000" algn="tl">
                    <a:srgbClr val="000000">
                      <a:alpha val="43137"/>
                    </a:srgbClr>
                  </a:outerShdw>
                </a:effectLst>
              </a:rPr>
              <a:t> :-</a:t>
            </a:r>
            <a:endParaRPr lang="en-US" sz="3600" u="sng" dirty="0">
              <a:solidFill>
                <a:srgbClr val="FF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body" idx="1"/>
          </p:nvPr>
        </p:nvSpPr>
        <p:spPr>
          <a:xfrm>
            <a:off x="609600" y="1628800"/>
            <a:ext cx="8610600" cy="1600200"/>
          </a:xfrm>
        </p:spPr>
        <p:txBody>
          <a:bodyPr/>
          <a:lstStyle/>
          <a:p>
            <a:pPr marL="0" indent="0" algn="just" rtl="1" eaLnBrk="1" hangingPunct="1"/>
            <a:r>
              <a:rPr lang="ar-SA" sz="2800" dirty="0" smtClean="0">
                <a:cs typeface="Arial" pitchFamily="34" charset="0"/>
              </a:rPr>
              <a:t>تعتبر الفروض الإحصائية بمثابة اقتراح عن معالم المجتمع موضوع الدراسة، والتي ما زالت غير معلومة للباحث، فهي حلول ممكنة لمشكلة البحث</a:t>
            </a:r>
          </a:p>
        </p:txBody>
      </p:sp>
      <p:sp>
        <p:nvSpPr>
          <p:cNvPr id="2" name="Rectangle 1"/>
          <p:cNvSpPr/>
          <p:nvPr/>
        </p:nvSpPr>
        <p:spPr>
          <a:xfrm>
            <a:off x="3952868" y="476672"/>
            <a:ext cx="5137946" cy="646331"/>
          </a:xfrm>
          <a:prstGeom prst="rect">
            <a:avLst/>
          </a:prstGeom>
        </p:spPr>
        <p:txBody>
          <a:bodyPr wrap="none">
            <a:spAutoFit/>
          </a:bodyPr>
          <a:lstStyle/>
          <a:p>
            <a:pPr algn="just"/>
            <a:r>
              <a:rPr lang="ar-EG" sz="3600" b="1" u="sng" dirty="0" smtClean="0">
                <a:solidFill>
                  <a:srgbClr val="C00000"/>
                </a:solidFill>
                <a:effectLst>
                  <a:outerShdw blurRad="38100" dist="38100" dir="2700000" algn="tl">
                    <a:srgbClr val="000000">
                      <a:alpha val="43137"/>
                    </a:srgbClr>
                  </a:outerShdw>
                </a:effectLst>
              </a:rPr>
              <a:t>الخلاصة : </a:t>
            </a:r>
            <a:r>
              <a:rPr lang="ar-SA" sz="3600" b="1" u="sng" dirty="0" smtClean="0">
                <a:solidFill>
                  <a:srgbClr val="C00000"/>
                </a:solidFill>
                <a:effectLst>
                  <a:outerShdw blurRad="38100" dist="38100" dir="2700000" algn="tl">
                    <a:srgbClr val="000000">
                      <a:alpha val="43137"/>
                    </a:srgbClr>
                  </a:outerShdw>
                </a:effectLst>
              </a:rPr>
              <a:t>الفروض الإحصائية</a:t>
            </a:r>
            <a:r>
              <a:rPr lang="ar-EG" sz="3600" b="1" u="sng" dirty="0" smtClean="0">
                <a:solidFill>
                  <a:srgbClr val="C00000"/>
                </a:solidFill>
                <a:effectLst>
                  <a:outerShdw blurRad="38100" dist="38100" dir="2700000" algn="tl">
                    <a:srgbClr val="000000">
                      <a:alpha val="43137"/>
                    </a:srgbClr>
                  </a:outerShdw>
                </a:effectLst>
              </a:rPr>
              <a:t> :-</a:t>
            </a:r>
            <a:endParaRPr lang="en-US" sz="3600" u="sng" dirty="0">
              <a:solidFill>
                <a:srgbClr val="C00000"/>
              </a:solidFill>
              <a:effectLst>
                <a:outerShdw blurRad="38100" dist="38100" dir="2700000" algn="tl">
                  <a:srgbClr val="000000">
                    <a:alpha val="43137"/>
                  </a:srgbClr>
                </a:outerShdw>
              </a:effectLst>
            </a:endParaRPr>
          </a:p>
        </p:txBody>
      </p:sp>
      <p:sp>
        <p:nvSpPr>
          <p:cNvPr id="4" name="Straight Connector 3"/>
          <p:cNvSpPr/>
          <p:nvPr/>
        </p:nvSpPr>
        <p:spPr>
          <a:xfrm>
            <a:off x="4682015" y="3824670"/>
            <a:ext cx="1980592" cy="343739"/>
          </a:xfrm>
          <a:custGeom>
            <a:avLst/>
            <a:gdLst/>
            <a:ahLst/>
            <a:cxnLst/>
            <a:rect l="0" t="0" r="0" b="0"/>
            <a:pathLst>
              <a:path>
                <a:moveTo>
                  <a:pt x="0" y="0"/>
                </a:moveTo>
                <a:lnTo>
                  <a:pt x="0" y="343739"/>
                </a:lnTo>
                <a:lnTo>
                  <a:pt x="1980592" y="343739"/>
                </a:lnTo>
                <a:lnTo>
                  <a:pt x="1980592" y="68747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 name="Straight Connector 4"/>
          <p:cNvSpPr/>
          <p:nvPr/>
        </p:nvSpPr>
        <p:spPr>
          <a:xfrm>
            <a:off x="2701422" y="3824670"/>
            <a:ext cx="1980592" cy="343739"/>
          </a:xfrm>
          <a:custGeom>
            <a:avLst/>
            <a:gdLst/>
            <a:ahLst/>
            <a:cxnLst/>
            <a:rect l="0" t="0" r="0" b="0"/>
            <a:pathLst>
              <a:path>
                <a:moveTo>
                  <a:pt x="1980592" y="0"/>
                </a:moveTo>
                <a:lnTo>
                  <a:pt x="1980592" y="343739"/>
                </a:lnTo>
                <a:lnTo>
                  <a:pt x="0" y="343739"/>
                </a:lnTo>
                <a:lnTo>
                  <a:pt x="0" y="68747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6" name="Group 5"/>
          <p:cNvGrpSpPr/>
          <p:nvPr/>
        </p:nvGrpSpPr>
        <p:grpSpPr>
          <a:xfrm>
            <a:off x="3045161" y="2662505"/>
            <a:ext cx="3273707" cy="818427"/>
            <a:chOff x="2135046" y="607"/>
            <a:chExt cx="3273707" cy="1636853"/>
          </a:xfrm>
        </p:grpSpPr>
        <p:sp>
          <p:nvSpPr>
            <p:cNvPr id="13" name="Rectangle 12"/>
            <p:cNvSpPr/>
            <p:nvPr/>
          </p:nvSpPr>
          <p:spPr>
            <a:xfrm>
              <a:off x="2135046" y="607"/>
              <a:ext cx="3273707" cy="163685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ectangle 13"/>
            <p:cNvSpPr/>
            <p:nvPr/>
          </p:nvSpPr>
          <p:spPr>
            <a:xfrm>
              <a:off x="2135046" y="607"/>
              <a:ext cx="3273707" cy="16368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r-SA" sz="4000" b="0" i="0" u="none" strike="noStrike" kern="1200" cap="none" normalizeH="0" baseline="0" dirty="0" smtClean="0">
                  <a:ln>
                    <a:noFill/>
                  </a:ln>
                  <a:solidFill>
                    <a:srgbClr val="FF0066"/>
                  </a:solidFill>
                  <a:effectLst/>
                  <a:latin typeface="Arial" pitchFamily="34" charset="0"/>
                  <a:cs typeface="Arial" pitchFamily="34" charset="0"/>
                </a:rPr>
                <a:t>الفروض</a:t>
              </a:r>
              <a:endParaRPr kumimoji="0" lang="en-GB" sz="4000" b="0" i="0" u="none" strike="noStrike" kern="1200" cap="none" normalizeH="0" baseline="0" dirty="0" smtClean="0">
                <a:ln>
                  <a:noFill/>
                </a:ln>
                <a:solidFill>
                  <a:srgbClr val="FF0066"/>
                </a:solidFill>
                <a:effectLst/>
                <a:latin typeface="Arial" pitchFamily="34" charset="0"/>
                <a:cs typeface="Arial" pitchFamily="34" charset="0"/>
              </a:endParaRPr>
            </a:p>
          </p:txBody>
        </p:sp>
      </p:grpSp>
      <p:grpSp>
        <p:nvGrpSpPr>
          <p:cNvPr id="7" name="Group 6"/>
          <p:cNvGrpSpPr/>
          <p:nvPr/>
        </p:nvGrpSpPr>
        <p:grpSpPr>
          <a:xfrm>
            <a:off x="1064568" y="4986837"/>
            <a:ext cx="3273707" cy="844766"/>
            <a:chOff x="154453" y="2324939"/>
            <a:chExt cx="3273707" cy="1689531"/>
          </a:xfrm>
        </p:grpSpPr>
        <p:sp>
          <p:nvSpPr>
            <p:cNvPr id="11" name="Rectangle 10"/>
            <p:cNvSpPr/>
            <p:nvPr/>
          </p:nvSpPr>
          <p:spPr>
            <a:xfrm>
              <a:off x="154453" y="2324939"/>
              <a:ext cx="3273707" cy="163685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ectangle 11"/>
            <p:cNvSpPr/>
            <p:nvPr/>
          </p:nvSpPr>
          <p:spPr>
            <a:xfrm>
              <a:off x="154453" y="2377617"/>
              <a:ext cx="3273707" cy="16368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r-SA" sz="4000" b="0" i="0" u="none" strike="noStrike" kern="1200" cap="none" normalizeH="0" baseline="0" dirty="0" smtClean="0">
                  <a:ln>
                    <a:noFill/>
                  </a:ln>
                  <a:solidFill>
                    <a:schemeClr val="tx1"/>
                  </a:solidFill>
                  <a:effectLst/>
                  <a:latin typeface="Arial" pitchFamily="34" charset="0"/>
                  <a:cs typeface="Arial" pitchFamily="34" charset="0"/>
                </a:rPr>
                <a:t>الفرضية البديلة</a:t>
              </a:r>
              <a:endParaRPr kumimoji="0" lang="en-GB" sz="4000" b="0" i="0" u="none" strike="noStrike" kern="1200" cap="none" normalizeH="0" baseline="0" dirty="0" smtClean="0">
                <a:ln>
                  <a:noFill/>
                </a:ln>
                <a:solidFill>
                  <a:schemeClr val="tx1"/>
                </a:solidFill>
                <a:effectLst/>
                <a:latin typeface="Arial" pitchFamily="34" charset="0"/>
                <a:cs typeface="Arial" pitchFamily="34" charset="0"/>
              </a:endParaRPr>
            </a:p>
          </p:txBody>
        </p:sp>
      </p:grpSp>
      <p:grpSp>
        <p:nvGrpSpPr>
          <p:cNvPr id="8" name="Group 7"/>
          <p:cNvGrpSpPr/>
          <p:nvPr/>
        </p:nvGrpSpPr>
        <p:grpSpPr>
          <a:xfrm>
            <a:off x="5025754" y="4986837"/>
            <a:ext cx="3273707" cy="818427"/>
            <a:chOff x="4115639" y="2324939"/>
            <a:chExt cx="3273707" cy="1636853"/>
          </a:xfrm>
        </p:grpSpPr>
        <p:sp>
          <p:nvSpPr>
            <p:cNvPr id="9" name="Rectangle 8"/>
            <p:cNvSpPr/>
            <p:nvPr/>
          </p:nvSpPr>
          <p:spPr>
            <a:xfrm>
              <a:off x="4115639" y="2324939"/>
              <a:ext cx="3273707" cy="163685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ectangle 9"/>
            <p:cNvSpPr/>
            <p:nvPr/>
          </p:nvSpPr>
          <p:spPr>
            <a:xfrm>
              <a:off x="4115639" y="2324939"/>
              <a:ext cx="3273707" cy="16368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r-SA" sz="3200" b="0" i="0" u="none" strike="noStrike" kern="1200" cap="none" normalizeH="0" baseline="0" dirty="0" smtClean="0">
                  <a:ln>
                    <a:noFill/>
                  </a:ln>
                  <a:solidFill>
                    <a:schemeClr val="tx1"/>
                  </a:solidFill>
                  <a:effectLst/>
                  <a:latin typeface="Arial" pitchFamily="34" charset="0"/>
                  <a:cs typeface="Arial" pitchFamily="34" charset="0"/>
                </a:rPr>
                <a:t>فرضية العدم</a:t>
              </a:r>
            </a:p>
            <a:p>
              <a:pPr marL="0" marR="0" lvl="0" indent="0" algn="ctr" defTabSz="914400" rtl="0" eaLnBrk="0" fontAlgn="base" latinLnBrk="0" hangingPunct="0">
                <a:lnSpc>
                  <a:spcPct val="100000"/>
                </a:lnSpc>
                <a:spcBef>
                  <a:spcPct val="0"/>
                </a:spcBef>
                <a:spcAft>
                  <a:spcPct val="0"/>
                </a:spcAft>
                <a:buClrTx/>
                <a:buSzTx/>
                <a:buFontTx/>
                <a:buNone/>
                <a:tabLst/>
              </a:pPr>
              <a:r>
                <a:rPr kumimoji="0" lang="ar-SA" sz="3200" b="0" i="0" u="none" strike="noStrike" kern="1200" cap="none" normalizeH="0" baseline="0" dirty="0" smtClean="0">
                  <a:ln>
                    <a:noFill/>
                  </a:ln>
                  <a:solidFill>
                    <a:schemeClr val="tx1"/>
                  </a:solidFill>
                  <a:effectLst/>
                  <a:latin typeface="Arial" pitchFamily="34" charset="0"/>
                  <a:cs typeface="Arial" pitchFamily="34" charset="0"/>
                </a:rPr>
                <a:t>(الصفرية)</a:t>
              </a:r>
              <a:endParaRPr kumimoji="0" lang="en-GB" sz="3200" b="0" i="0" u="none" strike="noStrike" kern="1200" cap="none" normalizeH="0" baseline="0" dirty="0" smtClean="0">
                <a:ln>
                  <a:noFill/>
                </a:ln>
                <a:solidFill>
                  <a:schemeClr val="tx1"/>
                </a:solidFill>
                <a:effectLst/>
                <a:latin typeface="Arial" pitchFamily="34" charset="0"/>
                <a:cs typeface="Arial" pitchFamily="34" charset="0"/>
              </a:endParaRPr>
            </a:p>
          </p:txBody>
        </p:sp>
      </p:gr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19909" y="548680"/>
            <a:ext cx="3934090" cy="646331"/>
          </a:xfrm>
          <a:prstGeom prst="rect">
            <a:avLst/>
          </a:prstGeom>
        </p:spPr>
        <p:txBody>
          <a:bodyPr wrap="none">
            <a:spAutoFit/>
          </a:bodyPr>
          <a:lstStyle/>
          <a:p>
            <a:pPr algn="just"/>
            <a:r>
              <a:rPr lang="ar-SA" sz="3600" b="1" u="sng" dirty="0" smtClean="0">
                <a:solidFill>
                  <a:srgbClr val="C00000"/>
                </a:solidFill>
              </a:rPr>
              <a:t>الخطأ في اتخاذ القرار : </a:t>
            </a:r>
            <a:r>
              <a:rPr lang="ar-EG" sz="3600" b="1" u="sng" dirty="0" smtClean="0">
                <a:solidFill>
                  <a:srgbClr val="C00000"/>
                </a:solidFill>
              </a:rPr>
              <a:t>-</a:t>
            </a:r>
            <a:endParaRPr lang="en-US" sz="3600" b="1" u="sng" dirty="0">
              <a:solidFill>
                <a:srgbClr val="C0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1064" name="Rectangle 40"/>
          <p:cNvSpPr>
            <a:spLocks noChangeArrowheads="1"/>
          </p:cNvSpPr>
          <p:nvPr/>
        </p:nvSpPr>
        <p:spPr bwMode="auto">
          <a:xfrm>
            <a:off x="809596" y="1714488"/>
            <a:ext cx="864399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32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18" charset="-78"/>
              </a:rPr>
              <a:t>   ففي حالة قبول الباحث لفرضه العدمي، فلا مجال للبحث في الفرض البديل، أما في حالة حدوث العكس بمعنى رفض الفرض العدمي فإنه يتحتم في هذه الحالة قبول الفرض البديل، على أنه من الجدير بالذكر أن الباحث هنا عرضة للوقوع في الخطأ عند اتخاذ قراره بقبول الفرض العدمي أو رفضه، فقد يرفض فرضاً هو في الواقع صحيح، وقد يقبل فرضا هو في الواقع غير صحيح. لذلك فقد تم تصنيف هذه الأخطاء إلى نوعين هما : </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19909" y="548680"/>
            <a:ext cx="3934090" cy="646331"/>
          </a:xfrm>
          <a:prstGeom prst="rect">
            <a:avLst/>
          </a:prstGeom>
        </p:spPr>
        <p:txBody>
          <a:bodyPr wrap="none">
            <a:spAutoFit/>
          </a:bodyPr>
          <a:lstStyle/>
          <a:p>
            <a:pPr algn="just"/>
            <a:r>
              <a:rPr lang="ar-SA" sz="3600" b="1" u="sng" dirty="0" smtClean="0">
                <a:solidFill>
                  <a:srgbClr val="C00000"/>
                </a:solidFill>
              </a:rPr>
              <a:t>الخطأ في اتخاذ القرار : </a:t>
            </a:r>
            <a:r>
              <a:rPr lang="ar-EG" sz="3600" b="1" u="sng" dirty="0" smtClean="0">
                <a:solidFill>
                  <a:srgbClr val="C00000"/>
                </a:solidFill>
              </a:rPr>
              <a:t>-</a:t>
            </a:r>
            <a:endParaRPr lang="en-US" sz="3600" b="1" u="sng" dirty="0">
              <a:solidFill>
                <a:srgbClr val="C0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88065" name="Rectangle 1"/>
          <p:cNvSpPr>
            <a:spLocks noChangeArrowheads="1"/>
          </p:cNvSpPr>
          <p:nvPr/>
        </p:nvSpPr>
        <p:spPr bwMode="auto">
          <a:xfrm>
            <a:off x="523844" y="1643050"/>
            <a:ext cx="892975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100" b="1" i="0" u="sng" strike="noStrike" cap="none" normalizeH="0" baseline="0" dirty="0" smtClean="0">
                <a:ln>
                  <a:noFill/>
                </a:ln>
                <a:solidFill>
                  <a:schemeClr val="tx1"/>
                </a:solidFill>
                <a:effectLst/>
                <a:latin typeface="AL-Mateen"/>
                <a:ea typeface="Times New Roman" pitchFamily="18" charset="0"/>
                <a:cs typeface="Simplified Arabic" pitchFamily="18" charset="-78"/>
              </a:rPr>
              <a:t>الخطأ من النوع الأول : </a:t>
            </a:r>
            <a:r>
              <a:rPr kumimoji="0" lang="en-US" sz="2100" b="1" i="0" u="sng" strike="noStrike" cap="none" normalizeH="0" baseline="0" dirty="0" smtClean="0">
                <a:ln>
                  <a:noFill/>
                </a:ln>
                <a:solidFill>
                  <a:schemeClr val="tx1"/>
                </a:solidFill>
                <a:effectLst/>
                <a:latin typeface="Arial" pitchFamily="34" charset="0"/>
                <a:ea typeface="Times New Roman" pitchFamily="18" charset="0"/>
                <a:cs typeface="AL-Mateen"/>
              </a:rPr>
              <a:t>Type I error</a:t>
            </a:r>
            <a:r>
              <a:rPr kumimoji="0" lang="ar-SA" sz="2100" b="1" i="0" u="sng" strike="noStrike" cap="none" normalizeH="0" baseline="0" dirty="0" smtClean="0">
                <a:ln>
                  <a:noFill/>
                </a:ln>
                <a:solidFill>
                  <a:schemeClr val="tx1"/>
                </a:solidFill>
                <a:effectLst/>
                <a:latin typeface="AL-Mateen"/>
                <a:ea typeface="Times New Roman" pitchFamily="18" charset="0"/>
                <a:cs typeface="Simplified Arabic" pitchFamily="18" charset="-78"/>
              </a:rPr>
              <a:t> </a:t>
            </a:r>
            <a:endParaRPr kumimoji="0" lang="en-US" sz="2100" b="1" i="0" u="sng"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1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18" charset="-78"/>
              </a:rPr>
              <a:t>   الخطأ من النوع الأول هو "رفض الفرض العدمي بينما هو صحيح ". أي أنه على الرغم من أن الفرض العدمي في الواقع صحيح وكان من الواجب قبوله فقد تم أخذ قرار خاطئ برفضه. وباختصار شديد فإن الخطأ من النوع الأول هو : " رفض فرض صحيح".</a:t>
            </a:r>
            <a:endParaRPr kumimoji="0" lang="en-US" sz="2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100" b="1" i="0" u="sng" strike="noStrike" cap="none" normalizeH="0" baseline="0" dirty="0" smtClean="0">
                <a:ln>
                  <a:noFill/>
                </a:ln>
                <a:solidFill>
                  <a:schemeClr val="tx1"/>
                </a:solidFill>
                <a:effectLst/>
                <a:latin typeface="AL-Mateen"/>
                <a:ea typeface="Times New Roman" pitchFamily="18" charset="0"/>
                <a:cs typeface="Simplified Arabic" pitchFamily="18" charset="-78"/>
              </a:rPr>
              <a:t>الخطأ من النوع الثاني  : </a:t>
            </a:r>
            <a:r>
              <a:rPr kumimoji="0" lang="en-US" sz="2100" b="1" i="0" u="sng" strike="noStrike" cap="none" normalizeH="0" baseline="0" dirty="0" smtClean="0">
                <a:ln>
                  <a:noFill/>
                </a:ln>
                <a:solidFill>
                  <a:schemeClr val="tx1"/>
                </a:solidFill>
                <a:effectLst/>
                <a:latin typeface="Arial" pitchFamily="34" charset="0"/>
                <a:ea typeface="Times New Roman" pitchFamily="18" charset="0"/>
                <a:cs typeface="AL-Mateen"/>
              </a:rPr>
              <a:t>Type II error</a:t>
            </a:r>
            <a:r>
              <a:rPr kumimoji="0" lang="ar-SA" sz="2100" b="1" i="0" u="sng" strike="noStrike" cap="none" normalizeH="0" baseline="0" dirty="0" smtClean="0">
                <a:ln>
                  <a:noFill/>
                </a:ln>
                <a:solidFill>
                  <a:schemeClr val="tx1"/>
                </a:solidFill>
                <a:effectLst/>
                <a:latin typeface="AL-Mateen"/>
                <a:ea typeface="Times New Roman" pitchFamily="18" charset="0"/>
                <a:cs typeface="Simplified Arabic" pitchFamily="18" charset="-78"/>
              </a:rPr>
              <a:t> </a:t>
            </a:r>
            <a:endParaRPr kumimoji="0" lang="en-US" sz="2100" b="1" i="0" u="sng"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1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18" charset="-78"/>
              </a:rPr>
              <a:t>  وفي المقابل فإن الخطأ من النوع الثاني يعني " قبول الفرض العدمي بينما هو خاطئ "   أي أنه على الرغم من أن الفرض العدمي خاطئ وكان من الواجب رفضه فقد تم أخذ قرار خاطئ بقبوله وباختـصار شـديد فإن الخطأ من النوع الثاني هو " قبول فرض خاطئ ". </a:t>
            </a:r>
            <a:endParaRPr kumimoji="0" lang="en-US" sz="21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1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18" charset="-78"/>
              </a:rPr>
              <a:t>     وقد يتساءل البعض عند مدى إمكانية تصغير الخطأين معاً ولكن لسوء الحظ لا يمكن تصغيرهما معاً إلى أدنى حد ممكن، ويبدو أن الطريقة الوحيد ة المتاحة لذلك هي زيادة (أو تكبير) حجم العينة، الأمر الذي قد لا يكون ممكنا في كل الحالات. لذلك فإن الذي يحدث عادة هو تثبيت أحدهما كأن يكون نسبة أو احتمال حدوث الخطأ من النوع الأول  ومحاولة تصغير الآخر. </a:t>
            </a:r>
            <a:endParaRPr kumimoji="0" lang="ar-SA" sz="21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8734" y="548680"/>
            <a:ext cx="7765267" cy="646331"/>
          </a:xfrm>
          <a:prstGeom prst="rect">
            <a:avLst/>
          </a:prstGeom>
        </p:spPr>
        <p:txBody>
          <a:bodyPr wrap="none">
            <a:spAutoFit/>
          </a:bodyPr>
          <a:lstStyle/>
          <a:p>
            <a:r>
              <a:rPr lang="ar-SA" sz="3600" b="1" dirty="0" smtClean="0">
                <a:solidFill>
                  <a:srgbClr val="C00000"/>
                </a:solidFill>
              </a:rPr>
              <a:t>مستوى المعنوية : </a:t>
            </a:r>
            <a:r>
              <a:rPr lang="en-US" sz="3600" b="1" dirty="0" smtClean="0">
                <a:solidFill>
                  <a:srgbClr val="C00000"/>
                </a:solidFill>
              </a:rPr>
              <a:t>Level of Significance</a:t>
            </a:r>
            <a:r>
              <a:rPr lang="ar-SA" sz="3600" b="1" dirty="0" smtClean="0">
                <a:solidFill>
                  <a:srgbClr val="C00000"/>
                </a:solidFill>
              </a:rPr>
              <a:t> </a:t>
            </a:r>
            <a:endParaRPr lang="en-US" sz="3600" b="1" dirty="0">
              <a:solidFill>
                <a:srgbClr val="C0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88065" name="Rectangle 1"/>
          <p:cNvSpPr>
            <a:spLocks noChangeArrowheads="1"/>
          </p:cNvSpPr>
          <p:nvPr/>
        </p:nvSpPr>
        <p:spPr bwMode="auto">
          <a:xfrm>
            <a:off x="523844" y="1643050"/>
            <a:ext cx="8929750" cy="41088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400" dirty="0" smtClean="0"/>
              <a:t>والمقصود بمستوى المعنوية هو " احتمال حدوث الخطأ من النوع الأول ". أو نسبة حدوثه " أي احتمال رفض الفرض العدمي بينما هو صحيح ". </a:t>
            </a:r>
            <a:endParaRPr lang="en-US" sz="2400" dirty="0" smtClean="0"/>
          </a:p>
          <a:p>
            <a:pPr algn="just"/>
            <a:r>
              <a:rPr lang="ar-SA" sz="2400" dirty="0" smtClean="0"/>
              <a:t>   وعادة ما يرمز إلى مستوى المعنوية بالرمز اللاتيني ألفا   وأشهر قيمتين لمستوى المعنوية هما </a:t>
            </a:r>
            <a:r>
              <a:rPr lang="en-US" sz="2400" dirty="0" smtClean="0"/>
              <a:t>5%</a:t>
            </a:r>
            <a:r>
              <a:rPr lang="ar-SA" sz="2400" dirty="0" smtClean="0"/>
              <a:t>، </a:t>
            </a:r>
            <a:r>
              <a:rPr lang="en-US" sz="2400" dirty="0" smtClean="0"/>
              <a:t>1 %</a:t>
            </a:r>
            <a:r>
              <a:rPr lang="ar-SA" sz="2400" dirty="0" smtClean="0"/>
              <a:t>، ولكن ليس هناك ما يمنع من أن يأخذ قيما أخرى. </a:t>
            </a:r>
            <a:endParaRPr lang="en-US" sz="2400" dirty="0" smtClean="0"/>
          </a:p>
          <a:p>
            <a:pPr algn="just"/>
            <a:r>
              <a:rPr lang="ar-SA" sz="2400" dirty="0" smtClean="0"/>
              <a:t>ومن الملاحظات المهمة هنا هو أن "  مستوى المعنوية "  والذي يسمى أحياناً " مستوى الدلالة  "  هو المكمل لدرجة الثقة " بمعنى أن مجموعهما يساوي </a:t>
            </a:r>
            <a:r>
              <a:rPr lang="en-US" sz="2400" dirty="0" smtClean="0"/>
              <a:t>100%</a:t>
            </a:r>
            <a:r>
              <a:rPr lang="ar-SA" sz="2400" dirty="0" smtClean="0"/>
              <a:t> أو واحد صحيح. فإذا كانت درجة الثقة </a:t>
            </a:r>
            <a:r>
              <a:rPr lang="en-US" sz="2400" dirty="0" smtClean="0"/>
              <a:t>95%</a:t>
            </a:r>
            <a:r>
              <a:rPr lang="ar-SA" sz="2400" dirty="0" smtClean="0"/>
              <a:t>  فإن مستوى المعنوية يساوي </a:t>
            </a:r>
            <a:r>
              <a:rPr lang="en-US" sz="2400" dirty="0" smtClean="0"/>
              <a:t>5%</a:t>
            </a:r>
            <a:r>
              <a:rPr lang="ar-SA" sz="2400" dirty="0" smtClean="0"/>
              <a:t>. والعكس صحيح فإذا كان مستوى المعنوية </a:t>
            </a:r>
            <a:r>
              <a:rPr lang="en-US" sz="2400" dirty="0" smtClean="0"/>
              <a:t>5% </a:t>
            </a:r>
            <a:r>
              <a:rPr lang="ar-SA" sz="2400" dirty="0" smtClean="0"/>
              <a:t> فإن هذا يعني أن درجة الثقة </a:t>
            </a:r>
            <a:r>
              <a:rPr lang="en-US" sz="2400" dirty="0" smtClean="0"/>
              <a:t>95 %</a:t>
            </a:r>
            <a:r>
              <a:rPr lang="ar-SA" sz="2400" dirty="0" smtClean="0"/>
              <a:t>. ولعل من أهم الملاحظات هنا هو استخدام تعبير "مستوى المعنوية"  في حالات اختبارات الفروض، بينما يستخدم مصطلح "درجة أو مستوى الثقة"  في حالات التقدير. </a:t>
            </a:r>
            <a:endParaRPr lang="en-US" sz="2400" dirty="0" smtClean="0"/>
          </a:p>
          <a:p>
            <a:pPr marL="0" marR="0" lvl="0" indent="0" algn="just" defTabSz="914400" rtl="1" eaLnBrk="1" fontAlgn="base" latinLnBrk="0" hangingPunct="1">
              <a:lnSpc>
                <a:spcPct val="100000"/>
              </a:lnSpc>
              <a:spcBef>
                <a:spcPct val="0"/>
              </a:spcBef>
              <a:spcAft>
                <a:spcPct val="0"/>
              </a:spcAft>
              <a:buClrTx/>
              <a:buSzTx/>
              <a:buFontTx/>
              <a:buNone/>
              <a:tabLst/>
            </a:pPr>
            <a:endParaRPr kumimoji="0" lang="ar-SA" sz="21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5019" y="548680"/>
            <a:ext cx="8468985" cy="646331"/>
          </a:xfrm>
          <a:prstGeom prst="rect">
            <a:avLst/>
          </a:prstGeom>
        </p:spPr>
        <p:txBody>
          <a:bodyPr wrap="none">
            <a:spAutoFit/>
          </a:bodyPr>
          <a:lstStyle/>
          <a:p>
            <a:r>
              <a:rPr lang="ar-EG" sz="3600" b="1" dirty="0" smtClean="0">
                <a:solidFill>
                  <a:srgbClr val="C00000"/>
                </a:solidFill>
              </a:rPr>
              <a:t>تابع </a:t>
            </a:r>
            <a:r>
              <a:rPr lang="ar-SA" sz="3600" b="1" dirty="0" smtClean="0">
                <a:solidFill>
                  <a:srgbClr val="C00000"/>
                </a:solidFill>
              </a:rPr>
              <a:t>مستوى </a:t>
            </a:r>
            <a:r>
              <a:rPr lang="ar-SA" sz="3600" b="1" dirty="0" smtClean="0">
                <a:solidFill>
                  <a:srgbClr val="C00000"/>
                </a:solidFill>
              </a:rPr>
              <a:t>المعنوية : </a:t>
            </a:r>
            <a:r>
              <a:rPr lang="en-US" sz="3600" b="1" dirty="0" smtClean="0">
                <a:solidFill>
                  <a:srgbClr val="C00000"/>
                </a:solidFill>
              </a:rPr>
              <a:t>Level of Significance</a:t>
            </a:r>
            <a:r>
              <a:rPr lang="ar-SA" sz="3600" b="1" dirty="0" smtClean="0">
                <a:solidFill>
                  <a:srgbClr val="C00000"/>
                </a:solidFill>
              </a:rPr>
              <a:t> </a:t>
            </a:r>
            <a:endParaRPr lang="en-US" sz="3600" b="1" dirty="0">
              <a:solidFill>
                <a:srgbClr val="C0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88065" name="Rectangle 1"/>
          <p:cNvSpPr>
            <a:spLocks noChangeArrowheads="1"/>
          </p:cNvSpPr>
          <p:nvPr/>
        </p:nvSpPr>
        <p:spPr bwMode="auto">
          <a:xfrm>
            <a:off x="523844" y="1643050"/>
            <a:ext cx="892975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ar-SA" sz="2400" b="1" dirty="0" smtClean="0"/>
              <a:t> والفكرة الأساسية في اختبار الفرض هي تقسيم المساحة تحت المنحنى إلى منطقتين: أحداهما تسمى " منطقة القبول " أي منطقة قبول الفرض العدمي. والأخرى تسمى " منطقة الرفض"، أي منطقة رفض الفرض العدمي والتي تسمى أحيانا " بالمنطقة الحرجة </a:t>
            </a:r>
            <a:r>
              <a:rPr lang="en-US" sz="2400" b="1" dirty="0" smtClean="0"/>
              <a:t>Critical region</a:t>
            </a:r>
            <a:r>
              <a:rPr lang="ar-SA" sz="2400" b="1" dirty="0" smtClean="0"/>
              <a:t> ".  والنقطة الجديرة بالملاحظة هنا هي أن منطقة القبول تمثل درجة الثقة، بينما تمثل منطقة الرفض مستوى المعنوية. وهناك ثلاث حالات مختلفة لمنطقتي القبول والرفض هي : </a:t>
            </a:r>
            <a:endParaRPr kumimoji="0" lang="ar-SA" sz="21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5016" y="548680"/>
            <a:ext cx="8468985" cy="646331"/>
          </a:xfrm>
          <a:prstGeom prst="rect">
            <a:avLst/>
          </a:prstGeom>
        </p:spPr>
        <p:txBody>
          <a:bodyPr wrap="none">
            <a:spAutoFit/>
          </a:bodyPr>
          <a:lstStyle/>
          <a:p>
            <a:r>
              <a:rPr lang="ar-EG" sz="3600" b="1" dirty="0" smtClean="0">
                <a:solidFill>
                  <a:srgbClr val="C00000"/>
                </a:solidFill>
              </a:rPr>
              <a:t>تابع </a:t>
            </a:r>
            <a:r>
              <a:rPr lang="ar-SA" sz="3600" b="1" dirty="0" smtClean="0">
                <a:solidFill>
                  <a:srgbClr val="C00000"/>
                </a:solidFill>
              </a:rPr>
              <a:t>مستوى </a:t>
            </a:r>
            <a:r>
              <a:rPr lang="ar-SA" sz="3600" b="1" dirty="0" smtClean="0">
                <a:solidFill>
                  <a:srgbClr val="C00000"/>
                </a:solidFill>
              </a:rPr>
              <a:t>المعنوية : </a:t>
            </a:r>
            <a:r>
              <a:rPr lang="en-US" sz="3600" b="1" dirty="0" smtClean="0">
                <a:solidFill>
                  <a:srgbClr val="C00000"/>
                </a:solidFill>
              </a:rPr>
              <a:t>Level of Significance</a:t>
            </a:r>
            <a:r>
              <a:rPr lang="ar-SA" sz="3600" b="1" dirty="0" smtClean="0">
                <a:solidFill>
                  <a:srgbClr val="C00000"/>
                </a:solidFill>
              </a:rPr>
              <a:t> </a:t>
            </a:r>
            <a:endParaRPr lang="en-US" sz="3600" b="1" dirty="0">
              <a:solidFill>
                <a:srgbClr val="C0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88065" name="Rectangle 1"/>
          <p:cNvSpPr>
            <a:spLocks noChangeArrowheads="1"/>
          </p:cNvSpPr>
          <p:nvPr/>
        </p:nvSpPr>
        <p:spPr bwMode="auto">
          <a:xfrm>
            <a:off x="523844" y="1643050"/>
            <a:ext cx="892975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000" b="1" dirty="0" smtClean="0"/>
              <a:t> الأولى : إذا كان الفرض البديل يأخذ شكل "  لا يساوي "  كأن يكون الفرض في هذه الحالة هو أن متوسط دخل الفرد لا يساوي </a:t>
            </a:r>
            <a:r>
              <a:rPr lang="en-US" sz="2000" b="1" dirty="0" smtClean="0"/>
              <a:t>200</a:t>
            </a:r>
            <a:r>
              <a:rPr lang="ar-SA" sz="2000" b="1" dirty="0" smtClean="0"/>
              <a:t>  </a:t>
            </a:r>
            <a:r>
              <a:rPr lang="ar-EG" sz="2000" b="1" dirty="0" smtClean="0"/>
              <a:t>ريال </a:t>
            </a:r>
            <a:r>
              <a:rPr lang="ar-SA" sz="2000" b="1" dirty="0" smtClean="0"/>
              <a:t>فإن منطقة الرفض تكون موزعة على طرفي المنحنى بالتساوي، ويسمى الاختبار في هذه الحالة " اختبار الطرفين "، والذي يأخذ الشكل التالي (بافتراض أن </a:t>
            </a:r>
            <a:r>
              <a:rPr lang="en-US" sz="2000" b="1" dirty="0" smtClean="0"/>
              <a:t>α=5%</a:t>
            </a:r>
            <a:r>
              <a:rPr lang="ar-SA" sz="2000" b="1" dirty="0" smtClean="0"/>
              <a:t> ) : </a:t>
            </a:r>
            <a:endParaRPr lang="en-US" sz="2000" b="1" dirty="0" smtClean="0"/>
          </a:p>
          <a:p>
            <a:pPr algn="just"/>
            <a:r>
              <a:rPr lang="ar-SA" sz="2000" b="1" dirty="0" smtClean="0"/>
              <a:t>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77826" name="Picture 2"/>
          <p:cNvPicPr>
            <a:picLocks noChangeAspect="1" noChangeArrowheads="1"/>
          </p:cNvPicPr>
          <p:nvPr/>
        </p:nvPicPr>
        <p:blipFill>
          <a:blip r:embed="rId2"/>
          <a:srcRect/>
          <a:stretch>
            <a:fillRect/>
          </a:stretch>
        </p:blipFill>
        <p:spPr bwMode="auto">
          <a:xfrm>
            <a:off x="5469551" y="2643182"/>
            <a:ext cx="4198357" cy="1571636"/>
          </a:xfrm>
          <a:prstGeom prst="rect">
            <a:avLst/>
          </a:prstGeom>
          <a:noFill/>
          <a:ln w="9525">
            <a:noFill/>
            <a:miter lim="800000"/>
            <a:headEnd/>
            <a:tailEnd/>
          </a:ln>
          <a:effectLst/>
        </p:spPr>
      </p:pic>
      <p:sp>
        <p:nvSpPr>
          <p:cNvPr id="77827" name="Rectangle 3"/>
          <p:cNvSpPr>
            <a:spLocks noChangeArrowheads="1"/>
          </p:cNvSpPr>
          <p:nvPr/>
        </p:nvSpPr>
        <p:spPr bwMode="auto">
          <a:xfrm>
            <a:off x="6311671" y="4186246"/>
            <a:ext cx="1141659"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600" b="1" i="0" u="none" strike="noStrike" cap="none" normalizeH="0" baseline="0" dirty="0" smtClean="0">
                <a:ln>
                  <a:noFill/>
                </a:ln>
                <a:solidFill>
                  <a:schemeClr val="tx1"/>
                </a:solidFill>
                <a:effectLst/>
                <a:latin typeface="Times New Roman" pitchFamily="18" charset="0"/>
                <a:ea typeface="Times New Roman" pitchFamily="18" charset="0"/>
                <a:cs typeface="Simplified Arabic" pitchFamily="18" charset="-78"/>
              </a:rPr>
              <a:t>اختبار الطرفين</a:t>
            </a:r>
            <a:endParaRPr kumimoji="0" lang="ar-SA"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309530" y="2571744"/>
            <a:ext cx="507209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000" b="1" dirty="0" smtClean="0"/>
              <a:t>فالفرض العدمي هنا  يعني أن متوسط دخل الفرد يساوي </a:t>
            </a:r>
            <a:r>
              <a:rPr lang="en-US" sz="2000" b="1" dirty="0" smtClean="0"/>
              <a:t>200</a:t>
            </a:r>
            <a:r>
              <a:rPr lang="ar-SA" sz="2000" b="1" dirty="0" smtClean="0"/>
              <a:t> </a:t>
            </a:r>
            <a:r>
              <a:rPr lang="ar-EG" sz="2000" b="1" dirty="0" smtClean="0"/>
              <a:t>ريال</a:t>
            </a:r>
            <a:r>
              <a:rPr lang="ar-SA" sz="2000" b="1" dirty="0" smtClean="0"/>
              <a:t> شهريا، والفرض البديل في هذه الحالة هو    بمعنى أن متوسط دخل الفرد لا يساوي </a:t>
            </a:r>
            <a:r>
              <a:rPr lang="en-US" sz="2000" b="1" dirty="0" smtClean="0"/>
              <a:t>200</a:t>
            </a:r>
            <a:r>
              <a:rPr lang="ar-SA" sz="2000" b="1" dirty="0" smtClean="0"/>
              <a:t> </a:t>
            </a:r>
            <a:r>
              <a:rPr lang="ar-EG" sz="2000" b="1" dirty="0" smtClean="0"/>
              <a:t>ريال</a:t>
            </a:r>
            <a:r>
              <a:rPr lang="ar-SA" sz="2000" b="1" dirty="0" smtClean="0"/>
              <a:t> شهرياً. حيث تمثل المنطقة البيضاء غير المظللة منطقة القبول والتي قد تساوي </a:t>
            </a:r>
            <a:r>
              <a:rPr lang="en-US" sz="2000" b="1" dirty="0" smtClean="0"/>
              <a:t>95%</a:t>
            </a:r>
            <a:r>
              <a:rPr lang="ar-SA" sz="2000" b="1" dirty="0" smtClean="0"/>
              <a:t> وبالتالي فمنطقة الرفض مقسمة بالتساوي على طرفي المنحنى في هذه الحالة تكون قيمة كل منهما </a:t>
            </a:r>
            <a:r>
              <a:rPr lang="en-US" sz="2000" b="1" dirty="0" smtClean="0"/>
              <a:t>2.5 %</a:t>
            </a:r>
            <a:r>
              <a:rPr lang="ar-SA" sz="2000" b="1" dirty="0" smtClean="0"/>
              <a:t>.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
          <p:cNvSpPr>
            <a:spLocks noChangeArrowheads="1"/>
          </p:cNvSpPr>
          <p:nvPr/>
        </p:nvSpPr>
        <p:spPr bwMode="auto">
          <a:xfrm>
            <a:off x="461930" y="5150006"/>
            <a:ext cx="899166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000" b="1" dirty="0" smtClean="0"/>
              <a:t> والنتيجة هو أن القرار أيا كان نوعه سيكون بمستوى معنوية </a:t>
            </a:r>
            <a:r>
              <a:rPr lang="en-US" sz="2000" b="1" dirty="0" smtClean="0"/>
              <a:t>5 %</a:t>
            </a:r>
            <a:r>
              <a:rPr lang="ar-SA" sz="2000" b="1" dirty="0" smtClean="0"/>
              <a:t>  بمعنى أن احتمال أو نسبة الخطأ فيه من النوع الأول تساوي </a:t>
            </a:r>
            <a:r>
              <a:rPr lang="en-US" sz="2000" b="1" dirty="0" smtClean="0"/>
              <a:t>5 %</a:t>
            </a:r>
            <a:r>
              <a:rPr lang="ar-SA" sz="2000" b="1" dirty="0" smtClean="0"/>
              <a:t>.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5016" y="548680"/>
            <a:ext cx="8468985" cy="646331"/>
          </a:xfrm>
          <a:prstGeom prst="rect">
            <a:avLst/>
          </a:prstGeom>
        </p:spPr>
        <p:txBody>
          <a:bodyPr wrap="none">
            <a:spAutoFit/>
          </a:bodyPr>
          <a:lstStyle/>
          <a:p>
            <a:r>
              <a:rPr lang="ar-EG" sz="3600" b="1" dirty="0" smtClean="0">
                <a:solidFill>
                  <a:srgbClr val="C00000"/>
                </a:solidFill>
              </a:rPr>
              <a:t>تابع </a:t>
            </a:r>
            <a:r>
              <a:rPr lang="ar-SA" sz="3600" b="1" dirty="0" smtClean="0">
                <a:solidFill>
                  <a:srgbClr val="C00000"/>
                </a:solidFill>
              </a:rPr>
              <a:t>مستوى </a:t>
            </a:r>
            <a:r>
              <a:rPr lang="ar-SA" sz="3600" b="1" dirty="0" smtClean="0">
                <a:solidFill>
                  <a:srgbClr val="C00000"/>
                </a:solidFill>
              </a:rPr>
              <a:t>المعنوية : </a:t>
            </a:r>
            <a:r>
              <a:rPr lang="en-US" sz="3600" b="1" dirty="0" smtClean="0">
                <a:solidFill>
                  <a:srgbClr val="C00000"/>
                </a:solidFill>
              </a:rPr>
              <a:t>Level of Significance</a:t>
            </a:r>
            <a:r>
              <a:rPr lang="ar-SA" sz="3600" b="1" dirty="0" smtClean="0">
                <a:solidFill>
                  <a:srgbClr val="C00000"/>
                </a:solidFill>
              </a:rPr>
              <a:t> </a:t>
            </a:r>
            <a:endParaRPr lang="en-US" sz="3600" b="1" dirty="0">
              <a:solidFill>
                <a:srgbClr val="C0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88065" name="Rectangle 1"/>
          <p:cNvSpPr>
            <a:spLocks noChangeArrowheads="1"/>
          </p:cNvSpPr>
          <p:nvPr/>
        </p:nvSpPr>
        <p:spPr bwMode="auto">
          <a:xfrm>
            <a:off x="523844" y="1643050"/>
            <a:ext cx="892975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400" b="1" dirty="0" smtClean="0"/>
              <a:t>الثانية : إذا كان الفرض البديل يأخذ شكل  "أكبر من"  فإن منطقة الرفض تكون مركزة بالكامل في الطرف الأيمن للمنحنى.  ويسمى الاختبار في هذه الحالة اختبار الطرف الأيمن. والذي يأخذ الشكل التالي أدناه : </a:t>
            </a:r>
            <a:endParaRPr lang="en-US" sz="2400" b="1" dirty="0" smtClean="0"/>
          </a:p>
          <a:p>
            <a:pPr algn="just"/>
            <a:r>
              <a:rPr lang="ar-SA" sz="2400" b="1" dirty="0" smtClean="0"/>
              <a:t>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523844" y="4556477"/>
            <a:ext cx="878687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000" b="1" dirty="0" smtClean="0"/>
              <a:t>فالفرض العدمي هنا نفس فرض المثال السابق، بينما الفرض البديل هو </a:t>
            </a:r>
            <a:r>
              <a:rPr lang="en-US" sz="2000" b="1" dirty="0" smtClean="0"/>
              <a:t>H1 : </a:t>
            </a:r>
            <a:r>
              <a:rPr lang="el-GR" sz="2000" b="1" dirty="0" smtClean="0"/>
              <a:t>μ</a:t>
            </a:r>
            <a:r>
              <a:rPr lang="en-US" sz="2000" b="1" dirty="0" smtClean="0"/>
              <a:t> &gt; 200</a:t>
            </a:r>
          </a:p>
          <a:p>
            <a:pPr algn="just"/>
            <a:r>
              <a:rPr lang="ar-SA" sz="2000" b="1" dirty="0" smtClean="0"/>
              <a:t> بمعنى أن متوسط دخل الفرد أكبر من </a:t>
            </a:r>
            <a:r>
              <a:rPr lang="en-US" sz="2000" b="1" dirty="0" smtClean="0"/>
              <a:t>200</a:t>
            </a:r>
            <a:r>
              <a:rPr lang="ar-SA" sz="2000" b="1" dirty="0" smtClean="0"/>
              <a:t>  </a:t>
            </a:r>
            <a:r>
              <a:rPr lang="ar-EG" sz="2000" b="1" dirty="0" smtClean="0"/>
              <a:t>ريال </a:t>
            </a:r>
            <a:r>
              <a:rPr lang="ar-SA" sz="2000" b="1" dirty="0" smtClean="0"/>
              <a:t>شهرياً. وبالتالي فإن مستوى المعنوية والذي يساوي مثلاً </a:t>
            </a:r>
            <a:r>
              <a:rPr lang="en-US" sz="2000" b="1" dirty="0" smtClean="0"/>
              <a:t>5%</a:t>
            </a:r>
            <a:r>
              <a:rPr lang="ar-SA" sz="2000" b="1" dirty="0" smtClean="0"/>
              <a:t> مركز في الطرف الأيمن من المنحنى.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00354" name="Picture 2"/>
          <p:cNvPicPr>
            <a:picLocks noChangeAspect="1" noChangeArrowheads="1"/>
          </p:cNvPicPr>
          <p:nvPr/>
        </p:nvPicPr>
        <p:blipFill>
          <a:blip r:embed="rId2"/>
          <a:srcRect/>
          <a:stretch>
            <a:fillRect/>
          </a:stretch>
        </p:blipFill>
        <p:spPr bwMode="auto">
          <a:xfrm>
            <a:off x="1023910" y="2786058"/>
            <a:ext cx="7596214" cy="1733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5016" y="548680"/>
            <a:ext cx="8468985" cy="646331"/>
          </a:xfrm>
          <a:prstGeom prst="rect">
            <a:avLst/>
          </a:prstGeom>
        </p:spPr>
        <p:txBody>
          <a:bodyPr wrap="none">
            <a:spAutoFit/>
          </a:bodyPr>
          <a:lstStyle/>
          <a:p>
            <a:r>
              <a:rPr lang="ar-EG" sz="3600" b="1" dirty="0" smtClean="0">
                <a:solidFill>
                  <a:srgbClr val="C00000"/>
                </a:solidFill>
              </a:rPr>
              <a:t>تابع </a:t>
            </a:r>
            <a:r>
              <a:rPr lang="ar-SA" sz="3600" b="1" dirty="0" smtClean="0">
                <a:solidFill>
                  <a:srgbClr val="C00000"/>
                </a:solidFill>
              </a:rPr>
              <a:t>مستوى </a:t>
            </a:r>
            <a:r>
              <a:rPr lang="ar-SA" sz="3600" b="1" dirty="0" smtClean="0">
                <a:solidFill>
                  <a:srgbClr val="C00000"/>
                </a:solidFill>
              </a:rPr>
              <a:t>المعنوية : </a:t>
            </a:r>
            <a:r>
              <a:rPr lang="en-US" sz="3600" b="1" dirty="0" smtClean="0">
                <a:solidFill>
                  <a:srgbClr val="C00000"/>
                </a:solidFill>
              </a:rPr>
              <a:t>Level of Significance</a:t>
            </a:r>
            <a:r>
              <a:rPr lang="ar-SA" sz="3600" b="1" dirty="0" smtClean="0">
                <a:solidFill>
                  <a:srgbClr val="C00000"/>
                </a:solidFill>
              </a:rPr>
              <a:t> </a:t>
            </a:r>
            <a:endParaRPr lang="en-US" sz="3600" b="1" dirty="0">
              <a:solidFill>
                <a:srgbClr val="C0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88065" name="Rectangle 1"/>
          <p:cNvSpPr>
            <a:spLocks noChangeArrowheads="1"/>
          </p:cNvSpPr>
          <p:nvPr/>
        </p:nvSpPr>
        <p:spPr bwMode="auto">
          <a:xfrm>
            <a:off x="523844" y="1643050"/>
            <a:ext cx="892975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400" b="1" dirty="0" smtClean="0"/>
              <a:t>الثالثة : إذا كان الفرض البديل يأخذ شكل  " أقل من " فإن منطقة الرفض تكون مركزة بالكامل في الطرف الأيسر للمنحنى. ويسمى الاختبار في هذه الحالة اختبار الطرف الأيسر. والشكل التالي يوضح ذلك :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523844" y="4556477"/>
            <a:ext cx="878687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ar-SA" sz="2000" dirty="0" smtClean="0"/>
              <a:t>مع افتراض ثبات الفرض العدمي كما في المثال السابق، بينما الفرض البديل هو</a:t>
            </a:r>
            <a:r>
              <a:rPr lang="en-US" sz="2000" dirty="0" smtClean="0"/>
              <a:t>H1:</a:t>
            </a:r>
            <a:r>
              <a:rPr lang="el-GR" sz="2000" dirty="0" smtClean="0"/>
              <a:t>μ</a:t>
            </a:r>
            <a:r>
              <a:rPr lang="en-US" sz="2000" dirty="0" smtClean="0"/>
              <a:t>&lt;200</a:t>
            </a:r>
            <a:r>
              <a:rPr lang="ar-SA" sz="2000" dirty="0" smtClean="0"/>
              <a:t>   بمعنى أن متوسط دخل الفرد أقل من </a:t>
            </a:r>
            <a:r>
              <a:rPr lang="en-US" sz="2000" dirty="0" smtClean="0"/>
              <a:t>200</a:t>
            </a:r>
            <a:r>
              <a:rPr lang="ar-SA" sz="2000" dirty="0" smtClean="0"/>
              <a:t> </a:t>
            </a:r>
            <a:r>
              <a:rPr lang="ar-EG" sz="2000" dirty="0" smtClean="0"/>
              <a:t>ريال</a:t>
            </a:r>
            <a:r>
              <a:rPr lang="ar-SA" sz="2000" dirty="0" smtClean="0"/>
              <a:t> شهرياً، وبالتالي فإن مستوى المعنوية والذي يساوي مثلاً </a:t>
            </a:r>
            <a:r>
              <a:rPr lang="en-US" sz="2000" dirty="0" smtClean="0"/>
              <a:t>5 %</a:t>
            </a:r>
            <a:r>
              <a:rPr lang="ar-SA" sz="2000" dirty="0" smtClean="0"/>
              <a:t>  مركز في الطرف الأيسر من المنحنى. </a:t>
            </a:r>
            <a:endParaRPr kumimoji="0" lang="ar-SA"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01378" name="Picture 2"/>
          <p:cNvPicPr>
            <a:picLocks noChangeAspect="1" noChangeArrowheads="1"/>
          </p:cNvPicPr>
          <p:nvPr/>
        </p:nvPicPr>
        <p:blipFill>
          <a:blip r:embed="rId2"/>
          <a:srcRect/>
          <a:stretch>
            <a:fillRect/>
          </a:stretch>
        </p:blipFill>
        <p:spPr bwMode="auto">
          <a:xfrm>
            <a:off x="1023910" y="2933707"/>
            <a:ext cx="7786742" cy="1495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97332" y="548680"/>
            <a:ext cx="4456669" cy="646331"/>
          </a:xfrm>
          <a:prstGeom prst="rect">
            <a:avLst/>
          </a:prstGeom>
        </p:spPr>
        <p:txBody>
          <a:bodyPr wrap="none">
            <a:spAutoFit/>
          </a:bodyPr>
          <a:lstStyle/>
          <a:p>
            <a:r>
              <a:rPr lang="ar-SA" sz="3600" b="1" u="sng" dirty="0" smtClean="0">
                <a:solidFill>
                  <a:srgbClr val="C00000"/>
                </a:solidFill>
              </a:rPr>
              <a:t>خطوات الاختبار الإحصائي :</a:t>
            </a:r>
            <a:endParaRPr lang="en-US" sz="3600" b="1" u="sng" dirty="0" smtClean="0">
              <a:solidFill>
                <a:srgbClr val="C00000"/>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88065" name="Rectangle 1"/>
          <p:cNvSpPr>
            <a:spLocks noChangeArrowheads="1"/>
          </p:cNvSpPr>
          <p:nvPr/>
        </p:nvSpPr>
        <p:spPr bwMode="auto">
          <a:xfrm>
            <a:off x="523844" y="1643050"/>
            <a:ext cx="892975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buAutoNum type="arabicParenR"/>
            </a:pPr>
            <a:r>
              <a:rPr lang="ar-SA" sz="2400" dirty="0" smtClean="0"/>
              <a:t>وضع الفرض العدمي </a:t>
            </a:r>
            <a:r>
              <a:rPr lang="en-US" sz="2400" dirty="0" smtClean="0"/>
              <a:t>Ho</a:t>
            </a:r>
            <a:r>
              <a:rPr lang="ar-SA" sz="2400" dirty="0" smtClean="0"/>
              <a:t>، والذي يأخذ – عادة – شكل "  يساوي "  فمثلاً إذا كان المطلوب هو اختبار ما إذا كان متوسط عمر الناخب هو </a:t>
            </a:r>
            <a:r>
              <a:rPr lang="en-US" sz="2400" dirty="0" smtClean="0"/>
              <a:t>20</a:t>
            </a:r>
            <a:r>
              <a:rPr lang="ar-SA" sz="2400" dirty="0" smtClean="0"/>
              <a:t>  سنة فإن هذا الفرض يصاغ كما يلي : </a:t>
            </a:r>
            <a:r>
              <a:rPr lang="en-US" sz="2400" dirty="0" smtClean="0"/>
              <a:t>Ho : </a:t>
            </a:r>
            <a:r>
              <a:rPr lang="el-GR" sz="2400" dirty="0" smtClean="0"/>
              <a:t>μ</a:t>
            </a:r>
            <a:r>
              <a:rPr lang="en-US" sz="2400" dirty="0" smtClean="0"/>
              <a:t> = 20   </a:t>
            </a:r>
            <a:endParaRPr lang="ar-EG" sz="2400" dirty="0" smtClean="0"/>
          </a:p>
          <a:p>
            <a:r>
              <a:rPr lang="ar-SA" sz="2400" dirty="0" smtClean="0"/>
              <a:t>2) وضع الفرض البديل </a:t>
            </a:r>
            <a:r>
              <a:rPr lang="en-US" sz="2400" dirty="0" smtClean="0"/>
              <a:t>H1</a:t>
            </a:r>
            <a:r>
              <a:rPr lang="ar-SA" sz="2400" dirty="0" smtClean="0"/>
              <a:t>، والذي يأخذ أحد أشكال ثلاثة إما :</a:t>
            </a:r>
            <a:endParaRPr lang="en-US" sz="2400" dirty="0" smtClean="0"/>
          </a:p>
          <a:p>
            <a:r>
              <a:rPr lang="ar-SA" sz="2400" dirty="0" smtClean="0"/>
              <a:t>                          " لا يساوي  "  </a:t>
            </a:r>
            <a:endParaRPr lang="en-US" sz="2400" dirty="0" smtClean="0"/>
          </a:p>
          <a:p>
            <a:r>
              <a:rPr lang="ar-SA" sz="2400" dirty="0" smtClean="0"/>
              <a:t>                         أو " أكبر من " </a:t>
            </a:r>
            <a:endParaRPr lang="en-US" sz="2400" dirty="0" smtClean="0"/>
          </a:p>
          <a:p>
            <a:r>
              <a:rPr lang="ar-SA" sz="2400" dirty="0" smtClean="0"/>
              <a:t>                         أو  " أقل من "</a:t>
            </a:r>
            <a:endParaRPr lang="en-US" sz="2400" dirty="0" smtClean="0"/>
          </a:p>
          <a:p>
            <a:r>
              <a:rPr lang="ar-SA" sz="2400" dirty="0" smtClean="0"/>
              <a:t>وبالرموز فإن الفرض البديل قد يأخذ شكل أحد الصيغ التالية : </a:t>
            </a:r>
            <a:endParaRPr lang="en-US" sz="2400" dirty="0" smtClean="0"/>
          </a:p>
          <a:p>
            <a:r>
              <a:rPr lang="ar-SA" sz="2400" dirty="0" smtClean="0"/>
              <a:t>                                    </a:t>
            </a:r>
            <a:endParaRPr lang="en-US" sz="2400" dirty="0" smtClean="0"/>
          </a:p>
          <a:p>
            <a:r>
              <a:rPr lang="ar-SA" sz="2400" dirty="0" smtClean="0"/>
              <a:t>                                          </a:t>
            </a:r>
            <a:endParaRPr lang="en-US" sz="2400" dirty="0" smtClean="0"/>
          </a:p>
          <a:p>
            <a:r>
              <a:rPr lang="ar-SA" sz="2400" dirty="0" smtClean="0"/>
              <a:t>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02402" name="Picture 2"/>
          <p:cNvPicPr>
            <a:picLocks noChangeAspect="1" noChangeArrowheads="1"/>
          </p:cNvPicPr>
          <p:nvPr/>
        </p:nvPicPr>
        <p:blipFill>
          <a:blip r:embed="rId2"/>
          <a:srcRect/>
          <a:stretch>
            <a:fillRect/>
          </a:stretch>
        </p:blipFill>
        <p:spPr bwMode="auto">
          <a:xfrm>
            <a:off x="4024306" y="4714884"/>
            <a:ext cx="1590683" cy="15229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2467" name="Text Box 7"/>
          <p:cNvSpPr txBox="1">
            <a:spLocks noChangeArrowheads="1"/>
          </p:cNvSpPr>
          <p:nvPr/>
        </p:nvSpPr>
        <p:spPr bwMode="auto">
          <a:xfrm>
            <a:off x="706438" y="2286000"/>
            <a:ext cx="8502650" cy="3108325"/>
          </a:xfrm>
          <a:prstGeom prst="rect">
            <a:avLst/>
          </a:prstGeom>
          <a:noFill/>
          <a:ln w="9525">
            <a:noFill/>
            <a:miter lim="800000"/>
            <a:headEnd/>
            <a:tailEnd/>
          </a:ln>
        </p:spPr>
        <p:txBody>
          <a:bodyPr>
            <a:spAutoFit/>
          </a:bodyPr>
          <a:lstStyle/>
          <a:p>
            <a:pPr algn="just" rtl="1"/>
            <a:r>
              <a:rPr lang="ar-SA" sz="2800" dirty="0"/>
              <a:t>والفكرة الأساسية في اختبار الفرض هي تقسيم المساحة تحت المنحنى إلى منطقتين: أحداهما تسمى </a:t>
            </a:r>
            <a:r>
              <a:rPr lang="ar-SA" sz="2800" dirty="0">
                <a:solidFill>
                  <a:srgbClr val="FF0000"/>
                </a:solidFill>
              </a:rPr>
              <a:t>"منطقة القبول" </a:t>
            </a:r>
            <a:r>
              <a:rPr lang="ar-SA" sz="2800" dirty="0"/>
              <a:t>أي منطقة قبول الفرض العدمي. والأخرى تسمى </a:t>
            </a:r>
            <a:r>
              <a:rPr lang="ar-SA" sz="2800" dirty="0">
                <a:solidFill>
                  <a:srgbClr val="FF0000"/>
                </a:solidFill>
              </a:rPr>
              <a:t>"منطقة الرفض"</a:t>
            </a:r>
            <a:r>
              <a:rPr lang="ar-SA" sz="2800" dirty="0"/>
              <a:t> أي منطقة رفض الفرض العدمي والتي تسمى أحيانا " بالمنطقة الحرجة </a:t>
            </a:r>
            <a:r>
              <a:rPr lang="en-US" sz="2800" dirty="0"/>
              <a:t>Critical region</a:t>
            </a:r>
            <a:r>
              <a:rPr lang="ar-SA" sz="2800" dirty="0"/>
              <a:t> ".  </a:t>
            </a:r>
          </a:p>
          <a:p>
            <a:pPr algn="just" rtl="1"/>
            <a:endParaRPr lang="ar-SA" sz="2800" dirty="0"/>
          </a:p>
          <a:p>
            <a:pPr algn="just" rtl="1"/>
            <a:r>
              <a:rPr lang="ar-SA" sz="2800" dirty="0"/>
              <a:t>والنقطة الجديرة بالملاحظة هنا هي أن </a:t>
            </a:r>
            <a:r>
              <a:rPr lang="ar-SA" sz="2800" u="sng" dirty="0"/>
              <a:t>منطقة القبول تمثل درجة الثقة</a:t>
            </a:r>
            <a:r>
              <a:rPr lang="ar-SA" sz="2800" dirty="0"/>
              <a:t>، بينما تمثل </a:t>
            </a:r>
            <a:r>
              <a:rPr lang="ar-SA" sz="2800" u="sng" dirty="0"/>
              <a:t>منطقة الرفض مستوى المعنوية</a:t>
            </a:r>
            <a:r>
              <a:rPr lang="ar-SA" sz="2800" dirty="0"/>
              <a:t>.</a:t>
            </a:r>
            <a:endParaRPr lang="en-US" sz="2800"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78851" name="Text Box 7"/>
          <p:cNvSpPr txBox="1">
            <a:spLocks noChangeArrowheads="1"/>
          </p:cNvSpPr>
          <p:nvPr/>
        </p:nvSpPr>
        <p:spPr bwMode="auto">
          <a:xfrm>
            <a:off x="550863" y="1978025"/>
            <a:ext cx="8667750" cy="2677656"/>
          </a:xfrm>
          <a:prstGeom prst="rect">
            <a:avLst/>
          </a:prstGeom>
          <a:noFill/>
          <a:ln w="9525">
            <a:noFill/>
            <a:miter lim="800000"/>
            <a:headEnd/>
            <a:tailEnd/>
          </a:ln>
        </p:spPr>
        <p:txBody>
          <a:bodyPr>
            <a:spAutoFit/>
          </a:bodyPr>
          <a:lstStyle/>
          <a:p>
            <a:pPr algn="just" rtl="1"/>
            <a:r>
              <a:rPr lang="ar-SA" sz="2800" dirty="0" smtClean="0"/>
              <a:t>عينة </a:t>
            </a:r>
            <a:r>
              <a:rPr lang="ar-SA" sz="2800" dirty="0"/>
              <a:t>عشوائية حجمها </a:t>
            </a:r>
            <a:r>
              <a:rPr lang="en-US" sz="2800" dirty="0"/>
              <a:t>49 </a:t>
            </a:r>
            <a:r>
              <a:rPr lang="ar-SA" sz="2800" dirty="0"/>
              <a:t> شخصاً اختيرت من أفراد دولة ما، فإذا كان الوسط الحسابي لدخول الأفراد الأسبوعية في العينة هو </a:t>
            </a:r>
            <a:r>
              <a:rPr lang="en-US" sz="2800" dirty="0"/>
              <a:t>75</a:t>
            </a:r>
            <a:r>
              <a:rPr lang="ar-SA" sz="2800" dirty="0"/>
              <a:t> </a:t>
            </a:r>
            <a:r>
              <a:rPr lang="ar-EG" sz="2800" dirty="0" smtClean="0"/>
              <a:t>ريال </a:t>
            </a:r>
            <a:r>
              <a:rPr lang="ar-SA" sz="2800" dirty="0" smtClean="0"/>
              <a:t>. </a:t>
            </a:r>
            <a:r>
              <a:rPr lang="ar-SA" sz="2800" dirty="0"/>
              <a:t>كيف يمكن اختبار الفرض الصفري بأن متوسط الدخل الأسبوعي لمواطني هذه الدولة يساوي </a:t>
            </a:r>
            <a:r>
              <a:rPr lang="en-US" sz="2800" dirty="0"/>
              <a:t>72</a:t>
            </a:r>
            <a:r>
              <a:rPr lang="ar-SA" sz="2800" dirty="0"/>
              <a:t>  </a:t>
            </a:r>
            <a:r>
              <a:rPr lang="ar-EG" sz="2800" dirty="0" smtClean="0"/>
              <a:t>ريال</a:t>
            </a:r>
            <a:r>
              <a:rPr lang="ar-SA" sz="2800" dirty="0" smtClean="0"/>
              <a:t> </a:t>
            </a:r>
            <a:r>
              <a:rPr lang="ar-SA" sz="2800" dirty="0"/>
              <a:t>مقابل الفرض البديل أنه لا يساوي </a:t>
            </a:r>
            <a:r>
              <a:rPr lang="en-US" sz="2800" dirty="0"/>
              <a:t>72</a:t>
            </a:r>
            <a:r>
              <a:rPr lang="ar-SA" sz="2800" dirty="0"/>
              <a:t> وذلك بمستوى معنوية </a:t>
            </a:r>
            <a:r>
              <a:rPr lang="en-US" sz="2800" dirty="0"/>
              <a:t>5 %</a:t>
            </a:r>
            <a:r>
              <a:rPr lang="ar-SA" sz="2800" dirty="0"/>
              <a:t> إذا علمت أن الانحراف المعياري لدخول الأفراد يساوي </a:t>
            </a:r>
            <a:r>
              <a:rPr lang="en-US" sz="2800" dirty="0"/>
              <a:t>14 </a:t>
            </a:r>
            <a:r>
              <a:rPr lang="ar-SA" sz="2800" dirty="0"/>
              <a:t>  </a:t>
            </a:r>
            <a:r>
              <a:rPr lang="ar-EG" sz="2800" dirty="0" smtClean="0"/>
              <a:t>ريال </a:t>
            </a:r>
            <a:r>
              <a:rPr lang="ar-SA" sz="2800" dirty="0" smtClean="0"/>
              <a:t>. </a:t>
            </a:r>
            <a:endParaRPr lang="en-US" sz="2800" dirty="0"/>
          </a:p>
        </p:txBody>
      </p:sp>
      <p:sp>
        <p:nvSpPr>
          <p:cNvPr id="7885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3" name="Rectangle 2"/>
          <p:cNvSpPr/>
          <p:nvPr/>
        </p:nvSpPr>
        <p:spPr>
          <a:xfrm>
            <a:off x="7373063" y="611977"/>
            <a:ext cx="1866217" cy="584775"/>
          </a:xfrm>
          <a:prstGeom prst="rect">
            <a:avLst/>
          </a:prstGeom>
        </p:spPr>
        <p:txBody>
          <a:bodyPr wrap="none">
            <a:spAutoFit/>
          </a:bodyPr>
          <a:lstStyle/>
          <a:p>
            <a:pPr algn="just"/>
            <a:r>
              <a:rPr lang="ar-SA" sz="3200" b="1" u="sng" dirty="0">
                <a:solidFill>
                  <a:srgbClr val="C00000"/>
                </a:solidFill>
                <a:effectLst>
                  <a:outerShdw blurRad="38100" dist="38100" dir="2700000" algn="tl">
                    <a:srgbClr val="000000">
                      <a:alpha val="43137"/>
                    </a:srgbClr>
                  </a:outerShdw>
                </a:effectLst>
              </a:rPr>
              <a:t>مثال </a:t>
            </a:r>
            <a:r>
              <a:rPr lang="ar-EG" sz="3200" b="1" u="sng" dirty="0" smtClean="0">
                <a:solidFill>
                  <a:srgbClr val="C00000"/>
                </a:solidFill>
                <a:effectLst>
                  <a:outerShdw blurRad="38100" dist="38100" dir="2700000" algn="tl">
                    <a:srgbClr val="000000">
                      <a:alpha val="43137"/>
                    </a:srgbClr>
                  </a:outerShdw>
                </a:effectLst>
              </a:rPr>
              <a:t>(1)</a:t>
            </a:r>
            <a:r>
              <a:rPr lang="ar-SA" sz="3200" b="1" u="sng" dirty="0" smtClean="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0245" name="Text Box 7"/>
          <p:cNvSpPr txBox="1">
            <a:spLocks noChangeArrowheads="1"/>
          </p:cNvSpPr>
          <p:nvPr/>
        </p:nvSpPr>
        <p:spPr bwMode="auto">
          <a:xfrm>
            <a:off x="577850" y="1484784"/>
            <a:ext cx="8667750" cy="830997"/>
          </a:xfrm>
          <a:prstGeom prst="rect">
            <a:avLst/>
          </a:prstGeom>
          <a:noFill/>
          <a:ln w="9525">
            <a:noFill/>
            <a:miter lim="800000"/>
            <a:headEnd/>
            <a:tailEnd/>
          </a:ln>
        </p:spPr>
        <p:txBody>
          <a:bodyPr>
            <a:spAutoFit/>
          </a:bodyPr>
          <a:lstStyle/>
          <a:p>
            <a:pPr algn="r" rtl="1"/>
            <a:r>
              <a:rPr lang="ar-SA" sz="2400" dirty="0" smtClean="0"/>
              <a:t>1- </a:t>
            </a:r>
            <a:r>
              <a:rPr lang="ar-SA" sz="2400" dirty="0"/>
              <a:t>الفرض العدمي : هو أن متوسط المجتمع يساوي </a:t>
            </a:r>
            <a:r>
              <a:rPr lang="en-US" sz="2400" dirty="0"/>
              <a:t>72</a:t>
            </a:r>
            <a:r>
              <a:rPr lang="ar-SA" sz="2400" dirty="0"/>
              <a:t>  وبالرموز: </a:t>
            </a:r>
          </a:p>
          <a:p>
            <a:pPr algn="r" rtl="1"/>
            <a:r>
              <a:rPr lang="ar-SA" sz="2400" dirty="0" smtClean="0"/>
              <a:t>2- </a:t>
            </a:r>
            <a:r>
              <a:rPr lang="ar-SA" sz="2400" dirty="0"/>
              <a:t>الفرض البديل :  هو أن المتوسط لا يساوي </a:t>
            </a:r>
            <a:r>
              <a:rPr lang="en-US" sz="2400" dirty="0"/>
              <a:t>72</a:t>
            </a:r>
            <a:r>
              <a:rPr lang="ar-SA" sz="2400" dirty="0"/>
              <a:t> وبالرموز</a:t>
            </a:r>
            <a:r>
              <a:rPr lang="ar-SA" sz="2400" dirty="0" smtClean="0"/>
              <a:t>:                       </a:t>
            </a:r>
            <a:endParaRPr lang="en-US" sz="2400" dirty="0"/>
          </a:p>
        </p:txBody>
      </p:sp>
      <p:sp>
        <p:nvSpPr>
          <p:cNvPr id="102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2" name="Object 1"/>
          <p:cNvGraphicFramePr>
            <a:graphicFrameLocks noChangeAspect="1"/>
          </p:cNvGraphicFramePr>
          <p:nvPr>
            <p:extLst>
              <p:ext uri="{D42A27DB-BD31-4B8C-83A1-F6EECF244321}">
                <p14:modId xmlns:p14="http://schemas.microsoft.com/office/powerpoint/2010/main" xmlns="" val="2162477118"/>
              </p:ext>
            </p:extLst>
          </p:nvPr>
        </p:nvGraphicFramePr>
        <p:xfrm>
          <a:off x="833438" y="1484313"/>
          <a:ext cx="1619250" cy="381000"/>
        </p:xfrm>
        <a:graphic>
          <a:graphicData uri="http://schemas.openxmlformats.org/presentationml/2006/ole">
            <p:oleObj spid="_x0000_s10288" name="معادلة" r:id="rId4" imgW="711000" imgH="203040" progId="Equation.3">
              <p:embed/>
            </p:oleObj>
          </a:graphicData>
        </a:graphic>
      </p:graphicFrame>
      <p:sp>
        <p:nvSpPr>
          <p:cNvPr id="1024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0243" name="Object 3"/>
          <p:cNvGraphicFramePr>
            <a:graphicFrameLocks noChangeAspect="1"/>
          </p:cNvGraphicFramePr>
          <p:nvPr>
            <p:extLst>
              <p:ext uri="{D42A27DB-BD31-4B8C-83A1-F6EECF244321}">
                <p14:modId xmlns:p14="http://schemas.microsoft.com/office/powerpoint/2010/main" xmlns="" val="3452399259"/>
              </p:ext>
            </p:extLst>
          </p:nvPr>
        </p:nvGraphicFramePr>
        <p:xfrm>
          <a:off x="1064568" y="1916832"/>
          <a:ext cx="1846262" cy="381000"/>
        </p:xfrm>
        <a:graphic>
          <a:graphicData uri="http://schemas.openxmlformats.org/presentationml/2006/ole">
            <p:oleObj spid="_x0000_s10289" name="معادلة" r:id="rId5" imgW="698400" imgH="203040" progId="Equation.3">
              <p:embed/>
            </p:oleObj>
          </a:graphicData>
        </a:graphic>
      </p:graphicFrame>
      <p:sp>
        <p:nvSpPr>
          <p:cNvPr id="10249"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0250"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12" name="Rectangle 11"/>
          <p:cNvSpPr/>
          <p:nvPr/>
        </p:nvSpPr>
        <p:spPr>
          <a:xfrm>
            <a:off x="7895506" y="611977"/>
            <a:ext cx="1385316"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الحل</a:t>
            </a:r>
            <a:r>
              <a:rPr lang="ar-SA" sz="3200" b="1" u="sng" dirty="0" smtClean="0">
                <a:solidFill>
                  <a:srgbClr val="C00000"/>
                </a:solidFill>
                <a:effectLst>
                  <a:outerShdw blurRad="38100" dist="38100" dir="2700000" algn="tl">
                    <a:srgbClr val="000000">
                      <a:alpha val="43137"/>
                    </a:srgbClr>
                  </a:outerShdw>
                </a:effectLst>
              </a:rPr>
              <a:t> </a:t>
            </a:r>
            <a:r>
              <a:rPr lang="ar-SA" sz="3200" b="1" u="sng" dirty="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
        <p:nvSpPr>
          <p:cNvPr id="13" name="Text Box 7"/>
          <p:cNvSpPr txBox="1">
            <a:spLocks noChangeArrowheads="1"/>
          </p:cNvSpPr>
          <p:nvPr/>
        </p:nvSpPr>
        <p:spPr bwMode="auto">
          <a:xfrm>
            <a:off x="605730" y="2348880"/>
            <a:ext cx="8667750" cy="1938992"/>
          </a:xfrm>
          <a:prstGeom prst="rect">
            <a:avLst/>
          </a:prstGeom>
          <a:noFill/>
          <a:ln w="9525">
            <a:noFill/>
            <a:miter lim="800000"/>
            <a:headEnd/>
            <a:tailEnd/>
          </a:ln>
        </p:spPr>
        <p:txBody>
          <a:bodyPr>
            <a:spAutoFit/>
          </a:bodyPr>
          <a:lstStyle/>
          <a:p>
            <a:pPr algn="just" rtl="1"/>
            <a:r>
              <a:rPr lang="ar-SA" sz="2400" dirty="0"/>
              <a:t>3- الإحصائية: بما أن العينة كبيرة فإن الإحصائية في حالة اختبار الوسط تأخذ الشكل التالي : </a:t>
            </a:r>
            <a:r>
              <a:rPr lang="ar-SA" sz="2400" dirty="0" smtClean="0"/>
              <a:t>                                                     </a:t>
            </a:r>
            <a:endParaRPr lang="en-US" sz="2400" dirty="0"/>
          </a:p>
          <a:p>
            <a:pPr algn="just" rtl="1"/>
            <a:r>
              <a:rPr lang="ar-SA" sz="2400" dirty="0"/>
              <a:t> </a:t>
            </a:r>
          </a:p>
          <a:p>
            <a:pPr algn="just" rtl="1"/>
            <a:endParaRPr lang="ar-SA" sz="2400" dirty="0"/>
          </a:p>
          <a:p>
            <a:pPr algn="just" rtl="1"/>
            <a:r>
              <a:rPr lang="ar-SA" sz="2400" dirty="0" smtClean="0"/>
              <a:t>حيث  </a:t>
            </a:r>
            <a:endParaRPr lang="en-US" sz="2400" dirty="0"/>
          </a:p>
        </p:txBody>
      </p:sp>
      <p:graphicFrame>
        <p:nvGraphicFramePr>
          <p:cNvPr id="14" name="Object 5"/>
          <p:cNvGraphicFramePr>
            <a:graphicFrameLocks noChangeAspect="1"/>
          </p:cNvGraphicFramePr>
          <p:nvPr>
            <p:extLst>
              <p:ext uri="{D42A27DB-BD31-4B8C-83A1-F6EECF244321}">
                <p14:modId xmlns:p14="http://schemas.microsoft.com/office/powerpoint/2010/main" xmlns="" val="3324619757"/>
              </p:ext>
            </p:extLst>
          </p:nvPr>
        </p:nvGraphicFramePr>
        <p:xfrm>
          <a:off x="3702943" y="2780928"/>
          <a:ext cx="2473325" cy="1008112"/>
        </p:xfrm>
        <a:graphic>
          <a:graphicData uri="http://schemas.openxmlformats.org/presentationml/2006/ole">
            <p:oleObj spid="_x0000_s10290" name="Equation" r:id="rId6" imgW="799753" imgH="622030" progId="Equation.3">
              <p:embed/>
            </p:oleObj>
          </a:graphicData>
        </a:graphic>
      </p:graphicFrame>
      <p:graphicFrame>
        <p:nvGraphicFramePr>
          <p:cNvPr id="15" name="Object 7"/>
          <p:cNvGraphicFramePr>
            <a:graphicFrameLocks noChangeAspect="1"/>
          </p:cNvGraphicFramePr>
          <p:nvPr>
            <p:extLst>
              <p:ext uri="{D42A27DB-BD31-4B8C-83A1-F6EECF244321}">
                <p14:modId xmlns:p14="http://schemas.microsoft.com/office/powerpoint/2010/main" xmlns="" val="532517332"/>
              </p:ext>
            </p:extLst>
          </p:nvPr>
        </p:nvGraphicFramePr>
        <p:xfrm>
          <a:off x="4106242" y="3861048"/>
          <a:ext cx="4375150" cy="457200"/>
        </p:xfrm>
        <a:graphic>
          <a:graphicData uri="http://schemas.openxmlformats.org/presentationml/2006/ole">
            <p:oleObj spid="_x0000_s10291" name="Equation" r:id="rId7" imgW="1866900" imgH="228600" progId="Equation.3">
              <p:embed/>
            </p:oleObj>
          </a:graphicData>
        </a:graphic>
      </p:graphicFrame>
      <p:sp>
        <p:nvSpPr>
          <p:cNvPr id="16" name="Text Box 7"/>
          <p:cNvSpPr txBox="1">
            <a:spLocks noChangeArrowheads="1"/>
          </p:cNvSpPr>
          <p:nvPr/>
        </p:nvSpPr>
        <p:spPr bwMode="auto">
          <a:xfrm>
            <a:off x="577850" y="4437831"/>
            <a:ext cx="8667750" cy="1631216"/>
          </a:xfrm>
          <a:prstGeom prst="rect">
            <a:avLst/>
          </a:prstGeom>
          <a:noFill/>
          <a:ln w="9525">
            <a:noFill/>
            <a:miter lim="800000"/>
            <a:headEnd/>
            <a:tailEnd/>
          </a:ln>
        </p:spPr>
        <p:txBody>
          <a:bodyPr>
            <a:spAutoFit/>
          </a:bodyPr>
          <a:lstStyle/>
          <a:p>
            <a:pPr algn="r" rtl="1"/>
            <a:r>
              <a:rPr lang="ar-SA" sz="2000" dirty="0"/>
              <a:t>وبالتعويض نحصل على :</a:t>
            </a:r>
          </a:p>
          <a:p>
            <a:pPr algn="r" rtl="1"/>
            <a:endParaRPr lang="ar-SA" sz="2000" dirty="0"/>
          </a:p>
          <a:p>
            <a:pPr algn="r" rtl="1"/>
            <a:endParaRPr lang="ar-SA" sz="2000" dirty="0"/>
          </a:p>
          <a:p>
            <a:pPr algn="r" rtl="1"/>
            <a:endParaRPr lang="ar-SA" sz="2000" dirty="0"/>
          </a:p>
          <a:p>
            <a:pPr algn="r" rtl="1"/>
            <a:r>
              <a:rPr lang="ar-SA" sz="2000" dirty="0" smtClean="0"/>
              <a:t>أي </a:t>
            </a:r>
            <a:r>
              <a:rPr lang="ar-SA" sz="2000" dirty="0"/>
              <a:t>أن قيمة الإحصائية تساوي </a:t>
            </a:r>
            <a:r>
              <a:rPr lang="en-US" sz="2000" dirty="0"/>
              <a:t>1.5</a:t>
            </a:r>
            <a:r>
              <a:rPr lang="ar-SA" sz="2000" dirty="0"/>
              <a:t> </a:t>
            </a:r>
            <a:endParaRPr lang="en-US" sz="2000" dirty="0"/>
          </a:p>
        </p:txBody>
      </p:sp>
      <p:graphicFrame>
        <p:nvGraphicFramePr>
          <p:cNvPr id="17" name="Object 6"/>
          <p:cNvGraphicFramePr>
            <a:graphicFrameLocks noChangeAspect="1"/>
          </p:cNvGraphicFramePr>
          <p:nvPr>
            <p:extLst>
              <p:ext uri="{D42A27DB-BD31-4B8C-83A1-F6EECF244321}">
                <p14:modId xmlns:p14="http://schemas.microsoft.com/office/powerpoint/2010/main" xmlns="" val="1189612420"/>
              </p:ext>
            </p:extLst>
          </p:nvPr>
        </p:nvGraphicFramePr>
        <p:xfrm>
          <a:off x="3886200" y="4326607"/>
          <a:ext cx="2235200" cy="926832"/>
        </p:xfrm>
        <a:graphic>
          <a:graphicData uri="http://schemas.openxmlformats.org/presentationml/2006/ole">
            <p:oleObj spid="_x0000_s10292" name="Equation" r:id="rId8" imgW="876300" imgH="609600" progId="Equation.3">
              <p:embed/>
            </p:oleObj>
          </a:graphicData>
        </a:graphic>
      </p:graphicFrame>
      <p:graphicFrame>
        <p:nvGraphicFramePr>
          <p:cNvPr id="18" name="Object 8"/>
          <p:cNvGraphicFramePr>
            <a:graphicFrameLocks noChangeAspect="1"/>
          </p:cNvGraphicFramePr>
          <p:nvPr>
            <p:extLst>
              <p:ext uri="{D42A27DB-BD31-4B8C-83A1-F6EECF244321}">
                <p14:modId xmlns:p14="http://schemas.microsoft.com/office/powerpoint/2010/main" xmlns="" val="2354376654"/>
              </p:ext>
            </p:extLst>
          </p:nvPr>
        </p:nvGraphicFramePr>
        <p:xfrm>
          <a:off x="3886200" y="5334719"/>
          <a:ext cx="2381250" cy="974601"/>
        </p:xfrm>
        <a:graphic>
          <a:graphicData uri="http://schemas.openxmlformats.org/presentationml/2006/ole">
            <p:oleObj spid="_x0000_s10293" name="Equation" r:id="rId9" imgW="1129810" imgH="583947" progId="Equation.3">
              <p:embed/>
            </p:oleObj>
          </a:graphicData>
        </a:graphic>
      </p:graphicFrame>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4"/>
          <p:cNvSpPr>
            <a:spLocks noGrp="1"/>
          </p:cNvSpPr>
          <p:nvPr>
            <p:ph type="sldNum" sz="quarter" idx="4294967295"/>
          </p:nvPr>
        </p:nvSpPr>
        <p:spPr bwMode="auto">
          <a:xfrm>
            <a:off x="7099300" y="6248400"/>
            <a:ext cx="2311400" cy="457200"/>
          </a:xfrm>
          <a:noFill/>
          <a:ln>
            <a:miter lim="800000"/>
            <a:headEnd/>
            <a:tailEnd/>
          </a:ln>
        </p:spPr>
        <p:txBody>
          <a:bodyPr/>
          <a:lstStyle/>
          <a:p>
            <a:fld id="{13077885-2162-4304-9AEE-4667CB6AE9A9}" type="slidenum">
              <a:rPr lang="ar-JO" smtClean="0">
                <a:cs typeface="Arial" pitchFamily="34" charset="0"/>
              </a:rPr>
              <a:pPr/>
              <a:t>22</a:t>
            </a:fld>
            <a:endParaRPr lang="en-US" smtClean="0">
              <a:cs typeface="Arial" pitchFamily="34" charset="0"/>
            </a:endParaRPr>
          </a:p>
        </p:txBody>
      </p:sp>
      <p:sp>
        <p:nvSpPr>
          <p:cNvPr id="7987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79876" name="Text Box 7"/>
          <p:cNvSpPr txBox="1">
            <a:spLocks noChangeArrowheads="1"/>
          </p:cNvSpPr>
          <p:nvPr/>
        </p:nvSpPr>
        <p:spPr bwMode="auto">
          <a:xfrm>
            <a:off x="577850" y="1809750"/>
            <a:ext cx="8667750" cy="1816100"/>
          </a:xfrm>
          <a:prstGeom prst="rect">
            <a:avLst/>
          </a:prstGeom>
          <a:noFill/>
          <a:ln w="9525">
            <a:noFill/>
            <a:miter lim="800000"/>
            <a:headEnd/>
            <a:tailEnd/>
          </a:ln>
        </p:spPr>
        <p:txBody>
          <a:bodyPr>
            <a:spAutoFit/>
          </a:bodyPr>
          <a:lstStyle/>
          <a:p>
            <a:pPr algn="just" rtl="1"/>
            <a:r>
              <a:rPr lang="ar-SA" sz="2800"/>
              <a:t>4- حدود منطقتي القبول والرفض: نحصل عليها من التوزيع الطبيعي المعياري حيث مستوى المعنوية </a:t>
            </a:r>
            <a:r>
              <a:rPr lang="en-US" sz="2800"/>
              <a:t>5%</a:t>
            </a:r>
            <a:r>
              <a:rPr lang="ar-SA" sz="2800"/>
              <a:t> وبمـا أن الفـرض البديـل هو: "لا يساوي" فإن ما يستخدم في هذه الحالة هو اختبار الطرفين كما في الشكل التالي : </a:t>
            </a:r>
            <a:endParaRPr lang="en-US" sz="2800"/>
          </a:p>
        </p:txBody>
      </p:sp>
      <p:sp>
        <p:nvSpPr>
          <p:cNvPr id="7987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987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987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988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9881"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988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79883"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20"/>
          <p:cNvGrpSpPr>
            <a:grpSpLocks/>
          </p:cNvGrpSpPr>
          <p:nvPr/>
        </p:nvGrpSpPr>
        <p:grpSpPr bwMode="auto">
          <a:xfrm>
            <a:off x="2590800" y="4027488"/>
            <a:ext cx="4648200" cy="2046287"/>
            <a:chOff x="2438400" y="2895600"/>
            <a:chExt cx="3614737" cy="2045632"/>
          </a:xfrm>
        </p:grpSpPr>
        <p:pic>
          <p:nvPicPr>
            <p:cNvPr id="79885" name="Picture 1" descr="P508"/>
            <p:cNvPicPr>
              <a:picLocks noChangeAspect="1" noChangeArrowheads="1"/>
            </p:cNvPicPr>
            <p:nvPr/>
          </p:nvPicPr>
          <p:blipFill>
            <a:blip r:embed="rId3"/>
            <a:srcRect b="17278"/>
            <a:stretch>
              <a:fillRect/>
            </a:stretch>
          </p:blipFill>
          <p:spPr bwMode="auto">
            <a:xfrm>
              <a:off x="2438400" y="2895600"/>
              <a:ext cx="3614737" cy="1590675"/>
            </a:xfrm>
            <a:prstGeom prst="rect">
              <a:avLst/>
            </a:prstGeom>
            <a:noFill/>
            <a:ln w="9525">
              <a:noFill/>
              <a:miter lim="800000"/>
              <a:headEnd/>
              <a:tailEnd/>
            </a:ln>
          </p:spPr>
        </p:pic>
        <p:sp>
          <p:nvSpPr>
            <p:cNvPr id="79886" name="Line 2"/>
            <p:cNvSpPr>
              <a:spLocks noChangeShapeType="1"/>
            </p:cNvSpPr>
            <p:nvPr/>
          </p:nvSpPr>
          <p:spPr bwMode="auto">
            <a:xfrm>
              <a:off x="4267200" y="3048000"/>
              <a:ext cx="0" cy="1428750"/>
            </a:xfrm>
            <a:prstGeom prst="line">
              <a:avLst/>
            </a:prstGeom>
            <a:noFill/>
            <a:ln w="9525">
              <a:solidFill>
                <a:srgbClr val="000000"/>
              </a:solidFill>
              <a:round/>
              <a:headEnd/>
              <a:tailEnd/>
            </a:ln>
          </p:spPr>
          <p:txBody>
            <a:bodyPr/>
            <a:lstStyle/>
            <a:p>
              <a:endParaRPr lang="ar-EG"/>
            </a:p>
          </p:txBody>
        </p:sp>
        <p:sp>
          <p:nvSpPr>
            <p:cNvPr id="79887" name="Rectangle 17"/>
            <p:cNvSpPr>
              <a:spLocks noChangeArrowheads="1"/>
            </p:cNvSpPr>
            <p:nvPr/>
          </p:nvSpPr>
          <p:spPr bwMode="auto">
            <a:xfrm>
              <a:off x="4953000" y="4495800"/>
              <a:ext cx="827445" cy="369232"/>
            </a:xfrm>
            <a:prstGeom prst="rect">
              <a:avLst/>
            </a:prstGeom>
            <a:noFill/>
            <a:ln w="9525">
              <a:noFill/>
              <a:miter lim="800000"/>
              <a:headEnd/>
              <a:tailEnd/>
            </a:ln>
          </p:spPr>
          <p:txBody>
            <a:bodyPr wrap="none">
              <a:spAutoFit/>
            </a:bodyPr>
            <a:lstStyle/>
            <a:p>
              <a:r>
                <a:rPr lang="ar-SA"/>
                <a:t> </a:t>
              </a:r>
              <a:r>
                <a:rPr lang="en-US"/>
                <a:t>+1.96 </a:t>
              </a:r>
              <a:endParaRPr lang="ar-SA"/>
            </a:p>
          </p:txBody>
        </p:sp>
        <p:sp>
          <p:nvSpPr>
            <p:cNvPr id="79888" name="Rectangle 18"/>
            <p:cNvSpPr>
              <a:spLocks noChangeArrowheads="1"/>
            </p:cNvSpPr>
            <p:nvPr/>
          </p:nvSpPr>
          <p:spPr bwMode="auto">
            <a:xfrm>
              <a:off x="2743200" y="4572000"/>
              <a:ext cx="655801" cy="369232"/>
            </a:xfrm>
            <a:prstGeom prst="rect">
              <a:avLst/>
            </a:prstGeom>
            <a:noFill/>
            <a:ln w="9525">
              <a:noFill/>
              <a:miter lim="800000"/>
              <a:headEnd/>
              <a:tailEnd/>
            </a:ln>
          </p:spPr>
          <p:txBody>
            <a:bodyPr wrap="none">
              <a:spAutoFit/>
            </a:bodyPr>
            <a:lstStyle/>
            <a:p>
              <a:r>
                <a:rPr lang="en-US"/>
                <a:t>-1.96</a:t>
              </a:r>
              <a:endParaRPr lang="ar-SA"/>
            </a:p>
          </p:txBody>
        </p:sp>
        <p:sp>
          <p:nvSpPr>
            <p:cNvPr id="79889" name="Rectangle 19"/>
            <p:cNvSpPr>
              <a:spLocks noChangeArrowheads="1"/>
            </p:cNvSpPr>
            <p:nvPr/>
          </p:nvSpPr>
          <p:spPr bwMode="auto">
            <a:xfrm>
              <a:off x="4114800" y="4572000"/>
              <a:ext cx="288836" cy="369232"/>
            </a:xfrm>
            <a:prstGeom prst="rect">
              <a:avLst/>
            </a:prstGeom>
            <a:noFill/>
            <a:ln w="9525">
              <a:noFill/>
              <a:miter lim="800000"/>
              <a:headEnd/>
              <a:tailEnd/>
            </a:ln>
          </p:spPr>
          <p:txBody>
            <a:bodyPr wrap="none">
              <a:spAutoFit/>
            </a:bodyPr>
            <a:lstStyle/>
            <a:p>
              <a:r>
                <a:rPr lang="en-US"/>
                <a:t>0</a:t>
              </a:r>
              <a:endParaRPr lang="ar-SA"/>
            </a:p>
          </p:txBody>
        </p:sp>
      </p:grpSp>
      <p:sp>
        <p:nvSpPr>
          <p:cNvPr id="18" name="Rectangle 17"/>
          <p:cNvSpPr/>
          <p:nvPr/>
        </p:nvSpPr>
        <p:spPr>
          <a:xfrm>
            <a:off x="7261391" y="611977"/>
            <a:ext cx="2012089"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تابع الحل</a:t>
            </a:r>
            <a:r>
              <a:rPr lang="ar-SA" sz="3200" b="1" u="sng" dirty="0" smtClean="0">
                <a:solidFill>
                  <a:srgbClr val="C00000"/>
                </a:solidFill>
                <a:effectLst>
                  <a:outerShdw blurRad="38100" dist="38100" dir="2700000" algn="tl">
                    <a:srgbClr val="000000">
                      <a:alpha val="43137"/>
                    </a:srgbClr>
                  </a:outerShdw>
                </a:effectLst>
              </a:rPr>
              <a:t> </a:t>
            </a:r>
            <a:r>
              <a:rPr lang="ar-SA" sz="3200" b="1" u="sng" dirty="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8089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090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090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0902"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0903"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090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0905"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0906" name="Text Box 7"/>
          <p:cNvSpPr txBox="1">
            <a:spLocks noChangeArrowheads="1"/>
          </p:cNvSpPr>
          <p:nvPr/>
        </p:nvSpPr>
        <p:spPr bwMode="auto">
          <a:xfrm>
            <a:off x="560512" y="1340768"/>
            <a:ext cx="8667750" cy="2031325"/>
          </a:xfrm>
          <a:prstGeom prst="rect">
            <a:avLst/>
          </a:prstGeom>
          <a:noFill/>
          <a:ln w="9525">
            <a:noFill/>
            <a:miter lim="800000"/>
            <a:headEnd/>
            <a:tailEnd/>
          </a:ln>
        </p:spPr>
        <p:txBody>
          <a:bodyPr>
            <a:spAutoFit/>
          </a:bodyPr>
          <a:lstStyle/>
          <a:p>
            <a:pPr algn="just" rtl="1"/>
            <a:r>
              <a:rPr lang="ar-SA" sz="2100" dirty="0"/>
              <a:t>وقد حصلنا على حدود منطقتي القبول والرفض وذلك بقسمة درجة الثقة (المكملة لمستوى المعنوية) والتي تساوي </a:t>
            </a:r>
            <a:r>
              <a:rPr lang="en-US" sz="2100" dirty="0"/>
              <a:t>0.95</a:t>
            </a:r>
            <a:r>
              <a:rPr lang="ar-SA" sz="2100" dirty="0"/>
              <a:t> على </a:t>
            </a:r>
            <a:r>
              <a:rPr lang="en-US" sz="2100" dirty="0"/>
              <a:t>2</a:t>
            </a:r>
            <a:r>
              <a:rPr lang="ar-SA" sz="2100" dirty="0"/>
              <a:t> فنحصل على </a:t>
            </a:r>
            <a:r>
              <a:rPr lang="en-US" sz="2100" dirty="0"/>
              <a:t>0.4750</a:t>
            </a:r>
            <a:r>
              <a:rPr lang="ar-SA" sz="2100" dirty="0"/>
              <a:t> وبالكشف في جدول التوزيع الطبيعي المعياري عن </a:t>
            </a:r>
            <a:r>
              <a:rPr lang="en-US" sz="2100" dirty="0"/>
              <a:t>Z</a:t>
            </a:r>
            <a:r>
              <a:rPr lang="ar-SA" sz="2100" dirty="0"/>
              <a:t> التي تقابل المساحة </a:t>
            </a:r>
            <a:r>
              <a:rPr lang="en-US" sz="2100" dirty="0"/>
              <a:t>0.4750</a:t>
            </a:r>
            <a:r>
              <a:rPr lang="ar-SA" sz="2100" dirty="0"/>
              <a:t>  نجد أنها تساوي </a:t>
            </a:r>
            <a:r>
              <a:rPr lang="en-US" sz="2100" dirty="0"/>
              <a:t>1.96</a:t>
            </a:r>
            <a:r>
              <a:rPr lang="ar-SA" sz="2100" dirty="0"/>
              <a:t> وحيث أنها موزعة على طرفي المنحنى بالتساوي فنضع إشارة موجبة في النصف الأيمن، وإشارة سالبة في النصف الأيسر، أي أن منطقة القبول تبدأ من القيمة  1.96- وتستمر حتى القيمة 1.96 + (أي أن أي قيمة محصورة بين هاتين القيمتين تكون في منطقة القبول، وأي قيمة خارج هذه الحدود تكون في منطقة الرفض).</a:t>
            </a:r>
            <a:endParaRPr lang="en-US" sz="2100" dirty="0"/>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12" name="Rectangle 11"/>
          <p:cNvSpPr/>
          <p:nvPr/>
        </p:nvSpPr>
        <p:spPr>
          <a:xfrm>
            <a:off x="7261391" y="611977"/>
            <a:ext cx="2012089"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تابع الحل</a:t>
            </a:r>
            <a:r>
              <a:rPr lang="ar-SA" sz="3200" b="1" u="sng" dirty="0" smtClean="0">
                <a:solidFill>
                  <a:srgbClr val="C00000"/>
                </a:solidFill>
                <a:effectLst>
                  <a:outerShdw blurRad="38100" dist="38100" dir="2700000" algn="tl">
                    <a:srgbClr val="000000">
                      <a:alpha val="43137"/>
                    </a:srgbClr>
                  </a:outerShdw>
                </a:effectLst>
              </a:rPr>
              <a:t> </a:t>
            </a:r>
            <a:r>
              <a:rPr lang="ar-SA" sz="3200" b="1" u="sng" dirty="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
        <p:nvSpPr>
          <p:cNvPr id="13" name="Text Box 7"/>
          <p:cNvSpPr txBox="1">
            <a:spLocks noChangeArrowheads="1"/>
          </p:cNvSpPr>
          <p:nvPr/>
        </p:nvSpPr>
        <p:spPr bwMode="auto">
          <a:xfrm>
            <a:off x="541784" y="3933056"/>
            <a:ext cx="8731696" cy="1938992"/>
          </a:xfrm>
          <a:prstGeom prst="rect">
            <a:avLst/>
          </a:prstGeom>
          <a:noFill/>
          <a:ln w="9525">
            <a:noFill/>
            <a:miter lim="800000"/>
            <a:headEnd/>
            <a:tailEnd/>
          </a:ln>
        </p:spPr>
        <p:txBody>
          <a:bodyPr wrap="square">
            <a:spAutoFit/>
          </a:bodyPr>
          <a:lstStyle/>
          <a:p>
            <a:pPr algn="just" rtl="1"/>
            <a:r>
              <a:rPr lang="ar-SA" sz="2400" b="1" u="sng" dirty="0">
                <a:solidFill>
                  <a:srgbClr val="C00000"/>
                </a:solidFill>
              </a:rPr>
              <a:t>5- المقارنة والقرار: </a:t>
            </a:r>
            <a:r>
              <a:rPr lang="ar-SA" sz="2400" dirty="0"/>
              <a:t>وبمقارنة قيمة الإحصائية المحسوبة من الخطوة رقم </a:t>
            </a:r>
            <a:r>
              <a:rPr lang="en-US" sz="2400" dirty="0"/>
              <a:t>3</a:t>
            </a:r>
            <a:r>
              <a:rPr lang="ar-SA" sz="2400" dirty="0"/>
              <a:t> (والتي تساوي  </a:t>
            </a:r>
            <a:r>
              <a:rPr lang="en-US" sz="2400" dirty="0"/>
              <a:t>1.5</a:t>
            </a:r>
            <a:r>
              <a:rPr lang="ar-SA" sz="2400" dirty="0"/>
              <a:t>) بحدود منطقتي القبول والرفض (من الخطوة رقم </a:t>
            </a:r>
            <a:r>
              <a:rPr lang="en-US" sz="2400" dirty="0"/>
              <a:t>4</a:t>
            </a:r>
            <a:r>
              <a:rPr lang="ar-SA" sz="2400" dirty="0"/>
              <a:t>) نجد أنها تقع في منطقة القبول لذلك فإن القرار هو:</a:t>
            </a:r>
          </a:p>
          <a:p>
            <a:pPr algn="just" rtl="1"/>
            <a:r>
              <a:rPr lang="ar-SA" sz="2400" dirty="0"/>
              <a:t> </a:t>
            </a:r>
            <a:r>
              <a:rPr lang="ar-SA" sz="2400" dirty="0" smtClean="0"/>
              <a:t>قبول </a:t>
            </a:r>
            <a:r>
              <a:rPr lang="ar-SA" sz="2400" dirty="0"/>
              <a:t>الفرض الصفري بأن متوسط دخول الأفراد الأسبوعية في هذه الدولة يساوي </a:t>
            </a:r>
            <a:r>
              <a:rPr lang="en-US" sz="2400" dirty="0"/>
              <a:t>72</a:t>
            </a:r>
            <a:r>
              <a:rPr lang="ar-SA" sz="2400" dirty="0"/>
              <a:t> دولاراً وذلك بمستوى معنوية </a:t>
            </a:r>
            <a:r>
              <a:rPr lang="en-US" sz="2400" dirty="0"/>
              <a:t>5 %</a:t>
            </a:r>
            <a:r>
              <a:rPr lang="ar-SA" sz="2400" dirty="0"/>
              <a:t>. </a:t>
            </a:r>
            <a:endParaRPr lang="en-US" sz="2400" dirty="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8192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192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192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192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1927"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192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1929" name="Rectangle 9"/>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12" name="Text Box 7"/>
          <p:cNvSpPr txBox="1">
            <a:spLocks noChangeArrowheads="1"/>
          </p:cNvSpPr>
          <p:nvPr/>
        </p:nvSpPr>
        <p:spPr bwMode="auto">
          <a:xfrm>
            <a:off x="677738" y="1484784"/>
            <a:ext cx="8667750" cy="830997"/>
          </a:xfrm>
          <a:prstGeom prst="rect">
            <a:avLst/>
          </a:prstGeom>
          <a:noFill/>
          <a:ln w="9525">
            <a:noFill/>
            <a:miter lim="800000"/>
            <a:headEnd/>
            <a:tailEnd/>
          </a:ln>
        </p:spPr>
        <p:txBody>
          <a:bodyPr>
            <a:spAutoFit/>
          </a:bodyPr>
          <a:lstStyle/>
          <a:p>
            <a:pPr algn="just" rtl="1"/>
            <a:r>
              <a:rPr lang="ar-SA" sz="2400" dirty="0"/>
              <a:t>لو استخدمنا مستوى معنوية </a:t>
            </a:r>
            <a:r>
              <a:rPr lang="en-US" sz="2400" dirty="0"/>
              <a:t>1%</a:t>
            </a:r>
            <a:r>
              <a:rPr lang="ar-SA" sz="2400" dirty="0"/>
              <a:t>  بدلاً من </a:t>
            </a:r>
            <a:r>
              <a:rPr lang="en-US" sz="2400" dirty="0"/>
              <a:t>5%</a:t>
            </a:r>
            <a:r>
              <a:rPr lang="ar-SA" sz="2400" dirty="0"/>
              <a:t>  كما في المثال أعلاه فإن حدود منطقتي القبول والرفض تصبح كما يلي :</a:t>
            </a:r>
          </a:p>
        </p:txBody>
      </p:sp>
      <p:grpSp>
        <p:nvGrpSpPr>
          <p:cNvPr id="13" name="Group 31"/>
          <p:cNvGrpSpPr>
            <a:grpSpLocks/>
          </p:cNvGrpSpPr>
          <p:nvPr/>
        </p:nvGrpSpPr>
        <p:grpSpPr bwMode="auto">
          <a:xfrm>
            <a:off x="488504" y="2001440"/>
            <a:ext cx="5303838" cy="1931616"/>
            <a:chOff x="2971800" y="2286000"/>
            <a:chExt cx="4267200" cy="2045632"/>
          </a:xfrm>
        </p:grpSpPr>
        <p:pic>
          <p:nvPicPr>
            <p:cNvPr id="14" name="Picture 1" descr="P508"/>
            <p:cNvPicPr>
              <a:picLocks noChangeAspect="1" noChangeArrowheads="1"/>
            </p:cNvPicPr>
            <p:nvPr/>
          </p:nvPicPr>
          <p:blipFill>
            <a:blip r:embed="rId4"/>
            <a:srcRect b="17278"/>
            <a:stretch>
              <a:fillRect/>
            </a:stretch>
          </p:blipFill>
          <p:spPr bwMode="auto">
            <a:xfrm>
              <a:off x="3048000" y="2286000"/>
              <a:ext cx="3614737" cy="1590675"/>
            </a:xfrm>
            <a:prstGeom prst="rect">
              <a:avLst/>
            </a:prstGeom>
            <a:noFill/>
            <a:ln w="9525">
              <a:noFill/>
              <a:miter lim="800000"/>
              <a:headEnd/>
              <a:tailEnd/>
            </a:ln>
          </p:spPr>
        </p:pic>
        <p:sp>
          <p:nvSpPr>
            <p:cNvPr id="15" name="Line 2"/>
            <p:cNvSpPr>
              <a:spLocks noChangeShapeType="1"/>
            </p:cNvSpPr>
            <p:nvPr/>
          </p:nvSpPr>
          <p:spPr bwMode="auto">
            <a:xfrm>
              <a:off x="4876800" y="2438400"/>
              <a:ext cx="0" cy="1428750"/>
            </a:xfrm>
            <a:prstGeom prst="line">
              <a:avLst/>
            </a:prstGeom>
            <a:noFill/>
            <a:ln w="9525">
              <a:solidFill>
                <a:srgbClr val="000000"/>
              </a:solidFill>
              <a:round/>
              <a:headEnd/>
              <a:tailEnd/>
            </a:ln>
          </p:spPr>
          <p:txBody>
            <a:bodyPr/>
            <a:lstStyle/>
            <a:p>
              <a:endParaRPr lang="ar-EG"/>
            </a:p>
          </p:txBody>
        </p:sp>
        <p:sp>
          <p:nvSpPr>
            <p:cNvPr id="16" name="Rectangle 20"/>
            <p:cNvSpPr>
              <a:spLocks noChangeArrowheads="1"/>
            </p:cNvSpPr>
            <p:nvPr/>
          </p:nvSpPr>
          <p:spPr bwMode="auto">
            <a:xfrm>
              <a:off x="4724400" y="3962400"/>
              <a:ext cx="288836" cy="369232"/>
            </a:xfrm>
            <a:prstGeom prst="rect">
              <a:avLst/>
            </a:prstGeom>
            <a:noFill/>
            <a:ln w="9525">
              <a:noFill/>
              <a:miter lim="800000"/>
              <a:headEnd/>
              <a:tailEnd/>
            </a:ln>
          </p:spPr>
          <p:txBody>
            <a:bodyPr wrap="none">
              <a:spAutoFit/>
            </a:bodyPr>
            <a:lstStyle/>
            <a:p>
              <a:r>
                <a:rPr lang="en-US"/>
                <a:t>0</a:t>
              </a:r>
              <a:endParaRPr lang="ar-SA"/>
            </a:p>
          </p:txBody>
        </p:sp>
        <p:sp>
          <p:nvSpPr>
            <p:cNvPr id="17" name="Text Box 6"/>
            <p:cNvSpPr txBox="1">
              <a:spLocks noChangeArrowheads="1"/>
            </p:cNvSpPr>
            <p:nvPr/>
          </p:nvSpPr>
          <p:spPr bwMode="auto">
            <a:xfrm>
              <a:off x="5334000" y="2590800"/>
              <a:ext cx="1905000" cy="304800"/>
            </a:xfrm>
            <a:prstGeom prst="rect">
              <a:avLst/>
            </a:prstGeom>
            <a:solidFill>
              <a:srgbClr val="FFFFFF"/>
            </a:solidFill>
            <a:ln w="9525">
              <a:noFill/>
              <a:miter lim="800000"/>
              <a:headEnd/>
              <a:tailEnd/>
            </a:ln>
          </p:spPr>
          <p:txBody>
            <a:bodyPr/>
            <a:lstStyle/>
            <a:p>
              <a:pPr marL="342900" indent="-342900" algn="ctr">
                <a:spcAft>
                  <a:spcPts val="1000"/>
                </a:spcAft>
              </a:pPr>
              <a:r>
                <a:rPr lang="ar-SA" sz="1100" b="1"/>
                <a:t>½</a:t>
              </a:r>
              <a:r>
                <a:rPr lang="ar-SA" sz="1100"/>
                <a:t> </a:t>
              </a:r>
              <a:r>
                <a:rPr lang="ar-SA" sz="1200" b="1"/>
                <a:t>منطقة الرفض</a:t>
              </a:r>
            </a:p>
            <a:p>
              <a:pPr marL="342900" indent="-342900" algn="ctr">
                <a:spcAft>
                  <a:spcPts val="1000"/>
                </a:spcAft>
              </a:pPr>
              <a:endParaRPr lang="en-US" sz="1100"/>
            </a:p>
            <a:p>
              <a:pPr marL="342900" indent="-342900"/>
              <a:endParaRPr lang="ar-SA"/>
            </a:p>
          </p:txBody>
        </p:sp>
        <p:sp>
          <p:nvSpPr>
            <p:cNvPr id="18" name="Rectangle 24"/>
            <p:cNvSpPr>
              <a:spLocks noChangeArrowheads="1"/>
            </p:cNvSpPr>
            <p:nvPr/>
          </p:nvSpPr>
          <p:spPr bwMode="auto">
            <a:xfrm>
              <a:off x="5486400" y="2895600"/>
              <a:ext cx="1066800" cy="369232"/>
            </a:xfrm>
            <a:prstGeom prst="rect">
              <a:avLst/>
            </a:prstGeom>
            <a:solidFill>
              <a:schemeClr val="bg1"/>
            </a:solidFill>
            <a:ln w="9525" algn="ctr">
              <a:noFill/>
              <a:round/>
              <a:headEnd/>
              <a:tailEnd/>
            </a:ln>
          </p:spPr>
          <p:txBody>
            <a:bodyPr>
              <a:spAutoFit/>
            </a:bodyPr>
            <a:lstStyle/>
            <a:p>
              <a:pPr marL="342900" indent="-342900"/>
              <a:endParaRPr lang="ar-SA"/>
            </a:p>
          </p:txBody>
        </p:sp>
        <p:graphicFrame>
          <p:nvGraphicFramePr>
            <p:cNvPr id="19" name="Object 7"/>
            <p:cNvGraphicFramePr>
              <a:graphicFrameLocks noChangeAspect="1"/>
            </p:cNvGraphicFramePr>
            <p:nvPr/>
          </p:nvGraphicFramePr>
          <p:xfrm>
            <a:off x="5410200" y="2895600"/>
            <a:ext cx="1447800" cy="457200"/>
          </p:xfrm>
          <a:graphic>
            <a:graphicData uri="http://schemas.openxmlformats.org/presentationml/2006/ole">
              <p:oleObj spid="_x0000_s18444" name="Equation" r:id="rId5" imgW="1218671" imgH="393529" progId="Equation.3">
                <p:embed/>
              </p:oleObj>
            </a:graphicData>
          </a:graphic>
        </p:graphicFrame>
        <p:sp>
          <p:nvSpPr>
            <p:cNvPr id="20" name="Rectangle 25"/>
            <p:cNvSpPr>
              <a:spLocks noChangeArrowheads="1"/>
            </p:cNvSpPr>
            <p:nvPr/>
          </p:nvSpPr>
          <p:spPr bwMode="auto">
            <a:xfrm>
              <a:off x="3505200" y="2971800"/>
              <a:ext cx="838200" cy="369232"/>
            </a:xfrm>
            <a:prstGeom prst="rect">
              <a:avLst/>
            </a:prstGeom>
            <a:solidFill>
              <a:schemeClr val="bg1"/>
            </a:solidFill>
            <a:ln w="9525" algn="ctr">
              <a:noFill/>
              <a:round/>
              <a:headEnd/>
              <a:tailEnd/>
            </a:ln>
          </p:spPr>
          <p:txBody>
            <a:bodyPr>
              <a:spAutoFit/>
            </a:bodyPr>
            <a:lstStyle/>
            <a:p>
              <a:pPr marL="342900" indent="-342900"/>
              <a:endParaRPr lang="ar-SA"/>
            </a:p>
          </p:txBody>
        </p:sp>
        <p:graphicFrame>
          <p:nvGraphicFramePr>
            <p:cNvPr id="21" name="Object 9"/>
            <p:cNvGraphicFramePr>
              <a:graphicFrameLocks noChangeAspect="1"/>
            </p:cNvGraphicFramePr>
            <p:nvPr/>
          </p:nvGraphicFramePr>
          <p:xfrm>
            <a:off x="2971800" y="2971800"/>
            <a:ext cx="1371600" cy="457200"/>
          </p:xfrm>
          <a:graphic>
            <a:graphicData uri="http://schemas.openxmlformats.org/presentationml/2006/ole">
              <p:oleObj spid="_x0000_s18445" name="Equation" r:id="rId6" imgW="1231366" imgH="393529" progId="Equation.3">
                <p:embed/>
              </p:oleObj>
            </a:graphicData>
          </a:graphic>
        </p:graphicFrame>
        <p:sp>
          <p:nvSpPr>
            <p:cNvPr id="22" name="Text Box 11"/>
            <p:cNvSpPr txBox="1">
              <a:spLocks noChangeArrowheads="1"/>
            </p:cNvSpPr>
            <p:nvPr/>
          </p:nvSpPr>
          <p:spPr bwMode="auto">
            <a:xfrm>
              <a:off x="5791200" y="3886200"/>
              <a:ext cx="685800" cy="381000"/>
            </a:xfrm>
            <a:prstGeom prst="rect">
              <a:avLst/>
            </a:prstGeom>
            <a:noFill/>
            <a:ln w="9525">
              <a:noFill/>
              <a:miter lim="800000"/>
              <a:headEnd/>
              <a:tailEnd/>
            </a:ln>
          </p:spPr>
          <p:txBody>
            <a:bodyPr lIns="0" tIns="0" rIns="0" bIns="0"/>
            <a:lstStyle/>
            <a:p>
              <a:pPr marL="342900" indent="-342900">
                <a:spcAft>
                  <a:spcPts val="1000"/>
                </a:spcAft>
              </a:pPr>
              <a:r>
                <a:rPr lang="en-US" sz="1600" b="1"/>
                <a:t> </a:t>
              </a:r>
              <a:r>
                <a:rPr lang="en-US" sz="1600" b="1">
                  <a:latin typeface="Calibri" pitchFamily="34" charset="0"/>
                </a:rPr>
                <a:t>+ 2.58</a:t>
              </a:r>
              <a:endParaRPr lang="ar-SA" sz="1600" b="1"/>
            </a:p>
          </p:txBody>
        </p:sp>
        <p:sp>
          <p:nvSpPr>
            <p:cNvPr id="23" name="Text Box 12"/>
            <p:cNvSpPr txBox="1">
              <a:spLocks noChangeArrowheads="1"/>
            </p:cNvSpPr>
            <p:nvPr/>
          </p:nvSpPr>
          <p:spPr bwMode="auto">
            <a:xfrm>
              <a:off x="3200400" y="3962400"/>
              <a:ext cx="609600" cy="304800"/>
            </a:xfrm>
            <a:prstGeom prst="rect">
              <a:avLst/>
            </a:prstGeom>
            <a:noFill/>
            <a:ln w="9525">
              <a:noFill/>
              <a:miter lim="800000"/>
              <a:headEnd/>
              <a:tailEnd/>
            </a:ln>
          </p:spPr>
          <p:txBody>
            <a:bodyPr lIns="0" tIns="0" rIns="0" bIns="0"/>
            <a:lstStyle/>
            <a:p>
              <a:pPr marL="342900" indent="-342900">
                <a:spcAft>
                  <a:spcPts val="1000"/>
                </a:spcAft>
              </a:pPr>
              <a:r>
                <a:rPr lang="en-US" sz="1600" b="1"/>
                <a:t> </a:t>
              </a:r>
              <a:r>
                <a:rPr lang="en-US" sz="1600" b="1">
                  <a:latin typeface="Calibri" pitchFamily="34" charset="0"/>
                </a:rPr>
                <a:t>- 2.58</a:t>
              </a:r>
              <a:endParaRPr lang="ar-SA" sz="1600" b="1"/>
            </a:p>
          </p:txBody>
        </p:sp>
        <p:sp>
          <p:nvSpPr>
            <p:cNvPr id="24" name="Text Box 13"/>
            <p:cNvSpPr txBox="1">
              <a:spLocks noChangeArrowheads="1"/>
            </p:cNvSpPr>
            <p:nvPr/>
          </p:nvSpPr>
          <p:spPr bwMode="auto">
            <a:xfrm>
              <a:off x="4495800" y="3352800"/>
              <a:ext cx="701675" cy="368300"/>
            </a:xfrm>
            <a:prstGeom prst="rect">
              <a:avLst/>
            </a:prstGeom>
            <a:solidFill>
              <a:srgbClr val="FFFFFF"/>
            </a:solidFill>
            <a:ln w="9525">
              <a:noFill/>
              <a:miter lim="800000"/>
              <a:headEnd/>
              <a:tailEnd/>
            </a:ln>
          </p:spPr>
          <p:txBody>
            <a:bodyPr lIns="0" tIns="0" rIns="0" bIns="0"/>
            <a:lstStyle/>
            <a:p>
              <a:pPr marL="342900" indent="-342900" algn="ctr">
                <a:spcAft>
                  <a:spcPts val="1000"/>
                </a:spcAft>
              </a:pPr>
              <a:r>
                <a:rPr lang="en-US" sz="1600" b="1"/>
                <a:t>0.99</a:t>
              </a:r>
              <a:endParaRPr lang="ar-SA" sz="1600" b="1"/>
            </a:p>
          </p:txBody>
        </p:sp>
      </p:grpSp>
      <p:sp>
        <p:nvSpPr>
          <p:cNvPr id="25" name="Rectangle 24"/>
          <p:cNvSpPr/>
          <p:nvPr/>
        </p:nvSpPr>
        <p:spPr>
          <a:xfrm>
            <a:off x="7261391" y="611977"/>
            <a:ext cx="2012089"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تابع الحل</a:t>
            </a:r>
            <a:r>
              <a:rPr lang="ar-SA" sz="3200" b="1" u="sng" dirty="0" smtClean="0">
                <a:solidFill>
                  <a:srgbClr val="C00000"/>
                </a:solidFill>
                <a:effectLst>
                  <a:outerShdw blurRad="38100" dist="38100" dir="2700000" algn="tl">
                    <a:srgbClr val="000000">
                      <a:alpha val="43137"/>
                    </a:srgbClr>
                  </a:outerShdw>
                </a:effectLst>
              </a:rPr>
              <a:t> </a:t>
            </a:r>
            <a:r>
              <a:rPr lang="ar-SA" sz="3200" b="1" u="sng" dirty="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
        <p:nvSpPr>
          <p:cNvPr id="26" name="Text Box 7"/>
          <p:cNvSpPr txBox="1">
            <a:spLocks noChangeArrowheads="1"/>
          </p:cNvSpPr>
          <p:nvPr/>
        </p:nvSpPr>
        <p:spPr bwMode="auto">
          <a:xfrm>
            <a:off x="660400" y="4348956"/>
            <a:ext cx="8483600" cy="1384300"/>
          </a:xfrm>
          <a:prstGeom prst="rect">
            <a:avLst/>
          </a:prstGeom>
          <a:noFill/>
          <a:ln w="9525">
            <a:noFill/>
            <a:miter lim="800000"/>
            <a:headEnd/>
            <a:tailEnd/>
          </a:ln>
        </p:spPr>
        <p:txBody>
          <a:bodyPr>
            <a:spAutoFit/>
          </a:bodyPr>
          <a:lstStyle/>
          <a:p>
            <a:pPr algn="just" rtl="1"/>
            <a:r>
              <a:rPr lang="ar-SA" sz="2800" dirty="0"/>
              <a:t>وبمقارنة قيمة الإحصائية </a:t>
            </a:r>
            <a:r>
              <a:rPr lang="en-US" sz="2800" dirty="0"/>
              <a:t>1.5</a:t>
            </a:r>
            <a:r>
              <a:rPr lang="ar-SA" sz="2800" dirty="0"/>
              <a:t> بحدود منطقتي القبول والرفض نجد أنها تقع في منطقة القبول أي أن القرار هو نفسه قبول الفرض الصفري ولن يتغير بل يتأكد باستخدام مستوى معنوية </a:t>
            </a:r>
            <a:r>
              <a:rPr lang="en-US" sz="2800" dirty="0"/>
              <a:t>1%</a:t>
            </a:r>
            <a:r>
              <a:rPr lang="ar-SA" sz="2800" dirty="0"/>
              <a:t>. </a:t>
            </a:r>
            <a:endParaRPr lang="en-US" sz="2800" dirty="0"/>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83971" name="Text Box 7"/>
          <p:cNvSpPr txBox="1">
            <a:spLocks noChangeArrowheads="1"/>
          </p:cNvSpPr>
          <p:nvPr/>
        </p:nvSpPr>
        <p:spPr bwMode="auto">
          <a:xfrm>
            <a:off x="577850" y="1556792"/>
            <a:ext cx="8667750" cy="2677656"/>
          </a:xfrm>
          <a:prstGeom prst="rect">
            <a:avLst/>
          </a:prstGeom>
          <a:noFill/>
          <a:ln w="9525">
            <a:noFill/>
            <a:miter lim="800000"/>
            <a:headEnd/>
            <a:tailEnd/>
          </a:ln>
        </p:spPr>
        <p:txBody>
          <a:bodyPr>
            <a:spAutoFit/>
          </a:bodyPr>
          <a:lstStyle/>
          <a:p>
            <a:pPr algn="just" rtl="1"/>
            <a:r>
              <a:rPr lang="ar-EG" sz="2800" dirty="0" smtClean="0"/>
              <a:t>أفترض </a:t>
            </a:r>
            <a:r>
              <a:rPr lang="ar-EG" sz="2800" dirty="0"/>
              <a:t>أن شركة ترغب في اختبار ما إذا كان يمكنها الادعاء بأن متوسط عمر المصباح من إنتاجها هو </a:t>
            </a:r>
            <a:r>
              <a:rPr lang="en-US" sz="2800" dirty="0"/>
              <a:t>1000</a:t>
            </a:r>
            <a:r>
              <a:rPr lang="ar-EG" sz="2800" dirty="0"/>
              <a:t> ساعة احتراق. وأنها قامت بأخذ عينة عشوائية حجمها </a:t>
            </a:r>
            <a:r>
              <a:rPr lang="en-US" sz="2800" i="1" dirty="0"/>
              <a:t>n</a:t>
            </a:r>
            <a:r>
              <a:rPr lang="en-US" sz="2800" dirty="0"/>
              <a:t> = 100 </a:t>
            </a:r>
            <a:r>
              <a:rPr lang="ar-SA" sz="2800" dirty="0"/>
              <a:t> </a:t>
            </a:r>
            <a:r>
              <a:rPr lang="ar-EG" sz="2800" dirty="0"/>
              <a:t>من إنتاجها فوجدت أن متوسط العينة </a:t>
            </a:r>
            <a:r>
              <a:rPr lang="en-US" sz="2800" i="1" dirty="0"/>
              <a:t>X</a:t>
            </a:r>
            <a:r>
              <a:rPr lang="en-US" sz="2800" dirty="0"/>
              <a:t> = 980</a:t>
            </a:r>
            <a:r>
              <a:rPr lang="ar-EG" sz="2800" dirty="0"/>
              <a:t> ساعة والانحراف المعياري للعينة </a:t>
            </a:r>
            <a:r>
              <a:rPr lang="en-US" sz="2800" i="1" dirty="0"/>
              <a:t>s</a:t>
            </a:r>
            <a:r>
              <a:rPr lang="en-US" sz="2800" dirty="0"/>
              <a:t> = 80</a:t>
            </a:r>
            <a:r>
              <a:rPr lang="ar-EG" sz="2800" dirty="0"/>
              <a:t> ساعة. </a:t>
            </a:r>
            <a:endParaRPr lang="ar-SA" sz="2800" dirty="0"/>
          </a:p>
          <a:p>
            <a:pPr algn="just" rtl="1"/>
            <a:r>
              <a:rPr lang="ar-EG" sz="2800" dirty="0"/>
              <a:t>فإذا أرادت الشركة القيام بالاختبار عند مستوى معنوية </a:t>
            </a:r>
            <a:r>
              <a:rPr lang="en-US" sz="2800" dirty="0"/>
              <a:t>5%</a:t>
            </a:r>
            <a:r>
              <a:rPr lang="ar-EG" sz="2800" dirty="0"/>
              <a:t>، فعليها </a:t>
            </a:r>
            <a:r>
              <a:rPr lang="ar-SA" sz="2800" dirty="0"/>
              <a:t>القيام بالتالي:</a:t>
            </a:r>
            <a:endParaRPr lang="en-US" sz="2800" dirty="0"/>
          </a:p>
        </p:txBody>
      </p:sp>
      <p:sp>
        <p:nvSpPr>
          <p:cNvPr id="8397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6" name="Rectangle 5"/>
          <p:cNvSpPr/>
          <p:nvPr/>
        </p:nvSpPr>
        <p:spPr>
          <a:xfrm>
            <a:off x="7381892" y="611977"/>
            <a:ext cx="1866217" cy="584775"/>
          </a:xfrm>
          <a:prstGeom prst="rect">
            <a:avLst/>
          </a:prstGeom>
        </p:spPr>
        <p:txBody>
          <a:bodyPr wrap="none">
            <a:spAutoFit/>
          </a:bodyPr>
          <a:lstStyle/>
          <a:p>
            <a:pPr algn="just"/>
            <a:r>
              <a:rPr lang="ar-SA" sz="3200" b="1" u="sng" dirty="0">
                <a:solidFill>
                  <a:srgbClr val="C00000"/>
                </a:solidFill>
                <a:effectLst>
                  <a:outerShdw blurRad="38100" dist="38100" dir="2700000" algn="tl">
                    <a:srgbClr val="000000">
                      <a:alpha val="43137"/>
                    </a:srgbClr>
                  </a:outerShdw>
                </a:effectLst>
              </a:rPr>
              <a:t>مثال </a:t>
            </a:r>
            <a:r>
              <a:rPr lang="ar-EG" sz="3200" b="1" u="sng" dirty="0" smtClean="0">
                <a:solidFill>
                  <a:srgbClr val="C00000"/>
                </a:solidFill>
                <a:effectLst>
                  <a:outerShdw blurRad="38100" dist="38100" dir="2700000" algn="tl">
                    <a:srgbClr val="000000">
                      <a:alpha val="43137"/>
                    </a:srgbClr>
                  </a:outerShdw>
                </a:effectLst>
              </a:rPr>
              <a:t>(2)</a:t>
            </a:r>
            <a:r>
              <a:rPr lang="ar-SA" sz="3200" b="1" u="sng" dirty="0" smtClean="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84995" name="Text Box 7"/>
          <p:cNvSpPr txBox="1">
            <a:spLocks noChangeArrowheads="1"/>
          </p:cNvSpPr>
          <p:nvPr/>
        </p:nvSpPr>
        <p:spPr bwMode="auto">
          <a:xfrm>
            <a:off x="577850" y="1524000"/>
            <a:ext cx="8667750" cy="3539430"/>
          </a:xfrm>
          <a:prstGeom prst="rect">
            <a:avLst/>
          </a:prstGeom>
          <a:noFill/>
          <a:ln w="9525">
            <a:noFill/>
            <a:miter lim="800000"/>
            <a:headEnd/>
            <a:tailEnd/>
          </a:ln>
        </p:spPr>
        <p:txBody>
          <a:bodyPr>
            <a:spAutoFit/>
          </a:bodyPr>
          <a:lstStyle/>
          <a:p>
            <a:pPr algn="just" rtl="1"/>
            <a:r>
              <a:rPr lang="ar-EG" sz="2800" dirty="0" smtClean="0"/>
              <a:t>حيث </a:t>
            </a:r>
            <a:r>
              <a:rPr lang="ar-EG" sz="2800" dirty="0"/>
              <a:t>أن </a:t>
            </a:r>
            <a:r>
              <a:rPr lang="en-US" sz="2800" dirty="0">
                <a:sym typeface="Symbol" pitchFamily="18" charset="2"/>
              </a:rPr>
              <a:t></a:t>
            </a:r>
            <a:r>
              <a:rPr lang="ar-EG" sz="2800" dirty="0"/>
              <a:t> يمكن أن تساوي</a:t>
            </a:r>
            <a:r>
              <a:rPr lang="ar-SA" sz="2800" dirty="0"/>
              <a:t> أو</a:t>
            </a:r>
            <a:r>
              <a:rPr lang="ar-EG" sz="2800" dirty="0"/>
              <a:t> تزيد عن، أو تقل عن </a:t>
            </a:r>
            <a:r>
              <a:rPr lang="en-US" sz="2800" dirty="0"/>
              <a:t>1,000</a:t>
            </a:r>
            <a:r>
              <a:rPr lang="ar-EG" sz="2800" dirty="0"/>
              <a:t>، فان الشركة يجب أن تضع الفرض </a:t>
            </a:r>
            <a:r>
              <a:rPr lang="ar-SA" sz="2800" dirty="0"/>
              <a:t>الصفري </a:t>
            </a:r>
            <a:r>
              <a:rPr lang="ar-EG" sz="2800" dirty="0"/>
              <a:t>والفرض البديل كالآتي:</a:t>
            </a:r>
            <a:endParaRPr lang="en-US" sz="2800" dirty="0"/>
          </a:p>
          <a:p>
            <a:pPr algn="just" rtl="0"/>
            <a:r>
              <a:rPr lang="en-US" sz="2800" i="1" dirty="0"/>
              <a:t>H</a:t>
            </a:r>
            <a:r>
              <a:rPr lang="en-US" sz="2800" baseline="-25000" dirty="0"/>
              <a:t>0</a:t>
            </a:r>
            <a:r>
              <a:rPr lang="en-US" sz="2800" dirty="0"/>
              <a:t> : </a:t>
            </a:r>
            <a:r>
              <a:rPr lang="en-US" sz="2800" dirty="0">
                <a:sym typeface="Symbol" pitchFamily="18" charset="2"/>
              </a:rPr>
              <a:t></a:t>
            </a:r>
            <a:r>
              <a:rPr lang="en-US" sz="2800" dirty="0"/>
              <a:t> = 1,000	</a:t>
            </a:r>
            <a:r>
              <a:rPr lang="en-US" sz="2800" i="1" dirty="0"/>
              <a:t>H</a:t>
            </a:r>
            <a:r>
              <a:rPr lang="en-US" sz="2800" baseline="-25000" dirty="0"/>
              <a:t>1</a:t>
            </a:r>
            <a:r>
              <a:rPr lang="en-US" sz="2800" dirty="0"/>
              <a:t> : </a:t>
            </a:r>
            <a:r>
              <a:rPr lang="en-US" sz="2800" dirty="0">
                <a:sym typeface="Symbol" pitchFamily="18" charset="2"/>
              </a:rPr>
              <a:t></a:t>
            </a:r>
            <a:r>
              <a:rPr lang="en-US" sz="2800" dirty="0"/>
              <a:t> </a:t>
            </a:r>
            <a:r>
              <a:rPr lang="en-US" sz="2800" dirty="0">
                <a:sym typeface="Symbol" pitchFamily="18" charset="2"/>
              </a:rPr>
              <a:t></a:t>
            </a:r>
            <a:r>
              <a:rPr lang="en-US" sz="2800" dirty="0"/>
              <a:t> 1,000</a:t>
            </a:r>
          </a:p>
          <a:p>
            <a:pPr algn="just" rtl="1"/>
            <a:r>
              <a:rPr lang="ar-EG" sz="2800" dirty="0" smtClean="0"/>
              <a:t>وحيث </a:t>
            </a:r>
            <a:r>
              <a:rPr lang="ar-EG" sz="2800" dirty="0"/>
              <a:t>أن </a:t>
            </a:r>
            <a:r>
              <a:rPr lang="en-US" sz="2800" i="1" dirty="0"/>
              <a:t>n</a:t>
            </a:r>
            <a:r>
              <a:rPr lang="en-US" sz="2800" dirty="0"/>
              <a:t> &gt; 30</a:t>
            </a:r>
            <a:r>
              <a:rPr lang="ar-EG" sz="2800" dirty="0"/>
              <a:t> ، ف</a:t>
            </a:r>
            <a:r>
              <a:rPr lang="ar-SA" sz="2800" dirty="0"/>
              <a:t>إ</a:t>
            </a:r>
            <a:r>
              <a:rPr lang="ar-EG" sz="2800" dirty="0"/>
              <a:t>ن توزيع المعاينة للوسط يكون تقريباً طبيعياً </a:t>
            </a:r>
            <a:r>
              <a:rPr lang="en-US" sz="2800" dirty="0"/>
              <a:t>  </a:t>
            </a:r>
            <a:r>
              <a:rPr lang="ar-EG" sz="2800" dirty="0"/>
              <a:t>(ويمكن استخدام </a:t>
            </a:r>
            <a:r>
              <a:rPr lang="en-US" sz="2800" i="1" dirty="0"/>
              <a:t>s</a:t>
            </a:r>
            <a:r>
              <a:rPr lang="ar-EG" sz="2800" dirty="0"/>
              <a:t> كتقدير بدلاً من </a:t>
            </a:r>
            <a:r>
              <a:rPr lang="en-US" sz="2800" dirty="0">
                <a:sym typeface="Symbol" pitchFamily="18" charset="2"/>
              </a:rPr>
              <a:t></a:t>
            </a:r>
            <a:r>
              <a:rPr lang="en-US" sz="2800" dirty="0"/>
              <a:t> </a:t>
            </a:r>
            <a:r>
              <a:rPr lang="ar-EG" sz="2800" dirty="0"/>
              <a:t>) . وتكون منطقة القبول للاختبار عند مستوى المعنوية </a:t>
            </a:r>
            <a:r>
              <a:rPr lang="en-US" sz="2800" dirty="0"/>
              <a:t>5%</a:t>
            </a:r>
            <a:r>
              <a:rPr lang="ar-EG" sz="2800" dirty="0"/>
              <a:t> بين </a:t>
            </a:r>
            <a:r>
              <a:rPr lang="en-US" sz="2800" dirty="0"/>
              <a:t>1.96</a:t>
            </a:r>
            <a:r>
              <a:rPr lang="ar-EG" sz="2800" dirty="0"/>
              <a:t> تحت التوزيع الطبيعي القياسي وحيث أن منطقة الر</a:t>
            </a:r>
            <a:r>
              <a:rPr lang="ar-SA" sz="2800" dirty="0"/>
              <a:t>فض</a:t>
            </a:r>
            <a:r>
              <a:rPr lang="ar-EG" sz="2800" dirty="0"/>
              <a:t> تقع عند </a:t>
            </a:r>
            <a:r>
              <a:rPr lang="ar-SA" sz="2800" dirty="0"/>
              <a:t>ذ</a:t>
            </a:r>
            <a:r>
              <a:rPr lang="ar-EG" sz="2800" dirty="0"/>
              <a:t>يل التوزيع، ف</a:t>
            </a:r>
            <a:r>
              <a:rPr lang="ar-SA" sz="2800" dirty="0"/>
              <a:t>إ</a:t>
            </a:r>
            <a:r>
              <a:rPr lang="ar-EG" sz="2800" dirty="0"/>
              <a:t>ن الاختبار يسمى اختبار ذو ذيلين. وتكون الخطوة الثالثة إيجاد </a:t>
            </a:r>
            <a:r>
              <a:rPr lang="ar-SA" sz="2800" dirty="0"/>
              <a:t>ال</a:t>
            </a:r>
            <a:r>
              <a:rPr lang="ar-EG" sz="2800" dirty="0"/>
              <a:t>قيمة المناظرة لقيمة </a:t>
            </a:r>
            <a:r>
              <a:rPr lang="en-US" sz="2800" i="1" dirty="0"/>
              <a:t>X</a:t>
            </a:r>
            <a:r>
              <a:rPr lang="ar-EG" sz="2800" dirty="0"/>
              <a:t> :</a:t>
            </a:r>
            <a:endParaRPr lang="en-US" sz="2800" dirty="0"/>
          </a:p>
        </p:txBody>
      </p:sp>
      <p:sp>
        <p:nvSpPr>
          <p:cNvPr id="8499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499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4998" name="Rectangle 3"/>
          <p:cNvSpPr>
            <a:spLocks noChangeArrowheads="1"/>
          </p:cNvSpPr>
          <p:nvPr/>
        </p:nvSpPr>
        <p:spPr bwMode="auto">
          <a:xfrm>
            <a:off x="0" y="339725"/>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8" name="Rectangle 7"/>
          <p:cNvSpPr/>
          <p:nvPr/>
        </p:nvSpPr>
        <p:spPr>
          <a:xfrm>
            <a:off x="7895506" y="611977"/>
            <a:ext cx="1385316"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الحل</a:t>
            </a:r>
            <a:r>
              <a:rPr lang="ar-SA" sz="3200" b="1" u="sng" dirty="0" smtClean="0">
                <a:solidFill>
                  <a:srgbClr val="C00000"/>
                </a:solidFill>
                <a:effectLst>
                  <a:outerShdw blurRad="38100" dist="38100" dir="2700000" algn="tl">
                    <a:srgbClr val="000000">
                      <a:alpha val="43137"/>
                    </a:srgbClr>
                  </a:outerShdw>
                </a:effectLst>
              </a:rPr>
              <a:t> </a:t>
            </a:r>
            <a:r>
              <a:rPr lang="ar-SA" sz="3200" b="1" u="sng" dirty="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graphicFrame>
        <p:nvGraphicFramePr>
          <p:cNvPr id="3" name="Object 2"/>
          <p:cNvGraphicFramePr>
            <a:graphicFrameLocks noChangeAspect="1"/>
          </p:cNvGraphicFramePr>
          <p:nvPr>
            <p:extLst>
              <p:ext uri="{D42A27DB-BD31-4B8C-83A1-F6EECF244321}">
                <p14:modId xmlns:p14="http://schemas.microsoft.com/office/powerpoint/2010/main" xmlns="" val="3609618094"/>
              </p:ext>
            </p:extLst>
          </p:nvPr>
        </p:nvGraphicFramePr>
        <p:xfrm>
          <a:off x="1371600" y="5085184"/>
          <a:ext cx="7016750" cy="1143000"/>
        </p:xfrm>
        <a:graphic>
          <a:graphicData uri="http://schemas.openxmlformats.org/presentationml/2006/ole">
            <p:oleObj spid="_x0000_s19462" name="Equation" r:id="rId4" imgW="3467100" imgH="520700" progId="Equation.3">
              <p:embed/>
            </p:oleObj>
          </a:graphicData>
        </a:graphic>
      </p:graphicFrame>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8601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602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6021" name="Rectangle 3"/>
          <p:cNvSpPr>
            <a:spLocks noChangeArrowheads="1"/>
          </p:cNvSpPr>
          <p:nvPr/>
        </p:nvSpPr>
        <p:spPr bwMode="auto">
          <a:xfrm>
            <a:off x="0" y="339725"/>
            <a:ext cx="184150" cy="368300"/>
          </a:xfrm>
          <a:prstGeom prst="rect">
            <a:avLst/>
          </a:prstGeom>
          <a:noFill/>
          <a:ln w="9525" algn="ctr">
            <a:noFill/>
            <a:miter lim="800000"/>
            <a:headEnd/>
            <a:tailEnd/>
          </a:ln>
        </p:spPr>
        <p:txBody>
          <a:bodyPr wrap="none" anchor="ctr">
            <a:spAutoFit/>
          </a:bodyPr>
          <a:lstStyle/>
          <a:p>
            <a:endParaRPr lang="ar-SA"/>
          </a:p>
        </p:txBody>
      </p:sp>
      <p:pic>
        <p:nvPicPr>
          <p:cNvPr id="86022" name="Picture 8" descr="منطقة قبول.JPG"/>
          <p:cNvPicPr>
            <a:picLocks noChangeAspect="1"/>
          </p:cNvPicPr>
          <p:nvPr/>
        </p:nvPicPr>
        <p:blipFill>
          <a:blip r:embed="rId3"/>
          <a:srcRect/>
          <a:stretch>
            <a:fillRect/>
          </a:stretch>
        </p:blipFill>
        <p:spPr bwMode="auto">
          <a:xfrm>
            <a:off x="1568450" y="1507976"/>
            <a:ext cx="6846888" cy="2641104"/>
          </a:xfrm>
          <a:prstGeom prst="rect">
            <a:avLst/>
          </a:prstGeom>
          <a:noFill/>
          <a:ln w="9525">
            <a:noFill/>
            <a:miter lim="800000"/>
            <a:headEnd/>
            <a:tailEnd/>
          </a:ln>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8" name="Rectangle 3"/>
          <p:cNvSpPr>
            <a:spLocks noChangeArrowheads="1"/>
          </p:cNvSpPr>
          <p:nvPr/>
        </p:nvSpPr>
        <p:spPr bwMode="auto">
          <a:xfrm>
            <a:off x="762000" y="4276948"/>
            <a:ext cx="8356600" cy="1384300"/>
          </a:xfrm>
          <a:prstGeom prst="rect">
            <a:avLst/>
          </a:prstGeom>
          <a:noFill/>
          <a:ln w="9525" algn="ctr">
            <a:noFill/>
            <a:miter lim="800000"/>
            <a:headEnd/>
            <a:tailEnd/>
          </a:ln>
        </p:spPr>
        <p:txBody>
          <a:bodyPr anchor="ctr">
            <a:spAutoFit/>
          </a:bodyPr>
          <a:lstStyle/>
          <a:p>
            <a:pPr algn="just" rtl="1" eaLnBrk="0" hangingPunct="0"/>
            <a:r>
              <a:rPr lang="ar-EG" sz="2800" dirty="0">
                <a:latin typeface="Traditional Arabic" pitchFamily="18" charset="-78"/>
                <a:cs typeface="Times New Roman" pitchFamily="18" charset="0"/>
              </a:rPr>
              <a:t>وحيث أن قيمة </a:t>
            </a:r>
            <a:r>
              <a:rPr lang="en-US" sz="2800" i="1" dirty="0">
                <a:cs typeface="Times New Roman" pitchFamily="18" charset="0"/>
              </a:rPr>
              <a:t>z</a:t>
            </a:r>
            <a:r>
              <a:rPr lang="ar-EG" sz="2800" dirty="0">
                <a:latin typeface="Traditional Arabic" pitchFamily="18" charset="-78"/>
                <a:cs typeface="Times New Roman" pitchFamily="18" charset="0"/>
              </a:rPr>
              <a:t> المحسوبة تقع داخل منطقة الرفض، ف</a:t>
            </a:r>
            <a:r>
              <a:rPr lang="ar-SA" sz="2800" dirty="0">
                <a:latin typeface="Traditional Arabic" pitchFamily="18" charset="-78"/>
                <a:cs typeface="Times New Roman" pitchFamily="18" charset="0"/>
              </a:rPr>
              <a:t>إ</a:t>
            </a:r>
            <a:r>
              <a:rPr lang="ar-EG" sz="2800" dirty="0">
                <a:latin typeface="Traditional Arabic" pitchFamily="18" charset="-78"/>
                <a:cs typeface="Times New Roman" pitchFamily="18" charset="0"/>
              </a:rPr>
              <a:t>ن على الشركة أن ترفض</a:t>
            </a:r>
            <a:r>
              <a:rPr lang="ar-SA" sz="2800" dirty="0">
                <a:latin typeface="Traditional Arabic" pitchFamily="18" charset="-78"/>
                <a:cs typeface="Times New Roman" pitchFamily="18" charset="0"/>
              </a:rPr>
              <a:t> الفرضية الصفرية (</a:t>
            </a:r>
            <a:r>
              <a:rPr lang="ar-EG" sz="2800" dirty="0">
                <a:latin typeface="Traditional Arabic" pitchFamily="18" charset="-78"/>
                <a:cs typeface="Times New Roman" pitchFamily="18" charset="0"/>
              </a:rPr>
              <a:t> </a:t>
            </a:r>
            <a:r>
              <a:rPr lang="en-US" sz="2800" i="1" dirty="0">
                <a:cs typeface="Times New Roman" pitchFamily="18" charset="0"/>
              </a:rPr>
              <a:t>H</a:t>
            </a:r>
            <a:r>
              <a:rPr lang="en-US" sz="2800" baseline="-30000" dirty="0">
                <a:cs typeface="Times New Roman" pitchFamily="18" charset="0"/>
              </a:rPr>
              <a:t>0</a:t>
            </a:r>
            <a:r>
              <a:rPr lang="ar-EG" sz="2800" dirty="0">
                <a:latin typeface="Traditional Arabic" pitchFamily="18" charset="-78"/>
                <a:cs typeface="Times New Roman" pitchFamily="18" charset="0"/>
              </a:rPr>
              <a:t> </a:t>
            </a:r>
            <a:r>
              <a:rPr lang="ar-SA" sz="2800" dirty="0">
                <a:latin typeface="Traditional Arabic" pitchFamily="18" charset="-78"/>
                <a:cs typeface="Times New Roman" pitchFamily="18" charset="0"/>
              </a:rPr>
              <a:t>) </a:t>
            </a:r>
            <a:r>
              <a:rPr lang="ar-EG" sz="2800" dirty="0">
                <a:latin typeface="Traditional Arabic" pitchFamily="18" charset="-78"/>
                <a:cs typeface="Times New Roman" pitchFamily="18" charset="0"/>
              </a:rPr>
              <a:t>أي</a:t>
            </a:r>
            <a:r>
              <a:rPr lang="ar-SA" sz="2800" dirty="0">
                <a:latin typeface="Traditional Arabic" pitchFamily="18" charset="-78"/>
                <a:cs typeface="Times New Roman" pitchFamily="18" charset="0"/>
              </a:rPr>
              <a:t> أن</a:t>
            </a:r>
            <a:r>
              <a:rPr lang="ar-EG" sz="2800" dirty="0">
                <a:latin typeface="Traditional Arabic" pitchFamily="18" charset="-78"/>
                <a:cs typeface="Times New Roman" pitchFamily="18" charset="0"/>
              </a:rPr>
              <a:t> </a:t>
            </a:r>
            <a:r>
              <a:rPr lang="en-US" sz="2800" dirty="0">
                <a:latin typeface="Times New Roman" pitchFamily="18" charset="0"/>
                <a:cs typeface="Times New Roman" pitchFamily="18" charset="0"/>
                <a:sym typeface="Symbol" pitchFamily="18" charset="2"/>
              </a:rPr>
              <a:t></a:t>
            </a:r>
            <a:r>
              <a:rPr lang="en-US" sz="2800" dirty="0">
                <a:cs typeface="Times New Roman" pitchFamily="18" charset="0"/>
              </a:rPr>
              <a:t> = 1,000</a:t>
            </a:r>
            <a:r>
              <a:rPr lang="ar-EG" sz="2800" dirty="0">
                <a:latin typeface="Traditional Arabic" pitchFamily="18" charset="-78"/>
                <a:cs typeface="Times New Roman" pitchFamily="18" charset="0"/>
                <a:sym typeface="Symbol" pitchFamily="18" charset="2"/>
              </a:rPr>
              <a:t> وتقبل</a:t>
            </a:r>
            <a:r>
              <a:rPr lang="ar-SA" sz="2800" dirty="0">
                <a:latin typeface="Traditional Arabic" pitchFamily="18" charset="-78"/>
                <a:cs typeface="Times New Roman" pitchFamily="18" charset="0"/>
                <a:sym typeface="Symbol" pitchFamily="18" charset="2"/>
              </a:rPr>
              <a:t> الفرضية البديلة (</a:t>
            </a:r>
            <a:r>
              <a:rPr lang="ar-EG" sz="2800" dirty="0">
                <a:latin typeface="Traditional Arabic" pitchFamily="18" charset="-78"/>
                <a:cs typeface="Times New Roman" pitchFamily="18" charset="0"/>
                <a:sym typeface="Symbol" pitchFamily="18" charset="2"/>
              </a:rPr>
              <a:t> </a:t>
            </a:r>
            <a:r>
              <a:rPr lang="en-US" sz="2800" i="1" dirty="0">
                <a:cs typeface="Times New Roman" pitchFamily="18" charset="0"/>
                <a:sym typeface="Symbol" pitchFamily="18" charset="2"/>
              </a:rPr>
              <a:t>H</a:t>
            </a:r>
            <a:r>
              <a:rPr lang="en-US" sz="2800" baseline="-30000" dirty="0">
                <a:latin typeface="Times New Roman" pitchFamily="18" charset="0"/>
                <a:cs typeface="Times New Roman" pitchFamily="18" charset="0"/>
                <a:sym typeface="Symbol" pitchFamily="18" charset="2"/>
              </a:rPr>
              <a:t>1</a:t>
            </a:r>
            <a:r>
              <a:rPr lang="ar-EG" sz="2800" dirty="0">
                <a:latin typeface="Traditional Arabic" pitchFamily="18" charset="-78"/>
                <a:cs typeface="Times New Roman" pitchFamily="18" charset="0"/>
                <a:sym typeface="Symbol" pitchFamily="18" charset="2"/>
              </a:rPr>
              <a:t> </a:t>
            </a:r>
            <a:r>
              <a:rPr lang="ar-SA" sz="2800" dirty="0">
                <a:latin typeface="Traditional Arabic" pitchFamily="18" charset="-78"/>
                <a:cs typeface="Times New Roman" pitchFamily="18" charset="0"/>
                <a:sym typeface="Symbol" pitchFamily="18" charset="2"/>
              </a:rPr>
              <a:t>) </a:t>
            </a:r>
            <a:r>
              <a:rPr lang="ar-EG" sz="2800" dirty="0">
                <a:latin typeface="Traditional Arabic" pitchFamily="18" charset="-78"/>
                <a:cs typeface="Times New Roman" pitchFamily="18" charset="0"/>
                <a:sym typeface="Symbol" pitchFamily="18" charset="2"/>
              </a:rPr>
              <a:t>أي</a:t>
            </a:r>
            <a:r>
              <a:rPr lang="ar-SA" sz="2800" dirty="0">
                <a:latin typeface="Traditional Arabic" pitchFamily="18" charset="-78"/>
                <a:cs typeface="Times New Roman" pitchFamily="18" charset="0"/>
                <a:sym typeface="Symbol" pitchFamily="18" charset="2"/>
              </a:rPr>
              <a:t> </a:t>
            </a:r>
            <a:r>
              <a:rPr lang="en-US" sz="2800" dirty="0">
                <a:latin typeface="Times New Roman" pitchFamily="18" charset="0"/>
                <a:cs typeface="Times New Roman" pitchFamily="18" charset="0"/>
                <a:sym typeface="Symbol" pitchFamily="18" charset="2"/>
              </a:rPr>
              <a:t></a:t>
            </a:r>
            <a:r>
              <a:rPr lang="en-US" sz="2800" dirty="0">
                <a:cs typeface="Times New Roman" pitchFamily="18" charset="0"/>
              </a:rPr>
              <a:t> </a:t>
            </a:r>
            <a:r>
              <a:rPr lang="en-US" sz="2800" dirty="0">
                <a:latin typeface="Times New Roman" pitchFamily="18" charset="0"/>
                <a:cs typeface="Times New Roman" pitchFamily="18" charset="0"/>
                <a:sym typeface="Symbol" pitchFamily="18" charset="2"/>
              </a:rPr>
              <a:t></a:t>
            </a:r>
            <a:r>
              <a:rPr lang="en-US" sz="2800" dirty="0">
                <a:cs typeface="Times New Roman" pitchFamily="18" charset="0"/>
              </a:rPr>
              <a:t> 1,000</a:t>
            </a:r>
            <a:r>
              <a:rPr lang="ar-EG" sz="2800" dirty="0">
                <a:latin typeface="Traditional Arabic" pitchFamily="18" charset="-78"/>
                <a:cs typeface="Times New Roman" pitchFamily="18" charset="0"/>
                <a:sym typeface="Symbol" pitchFamily="18" charset="2"/>
              </a:rPr>
              <a:t> </a:t>
            </a:r>
            <a:r>
              <a:rPr lang="ar-SA" sz="2800" dirty="0">
                <a:latin typeface="Traditional Arabic" pitchFamily="18" charset="-78"/>
                <a:cs typeface="Times New Roman" pitchFamily="18" charset="0"/>
                <a:sym typeface="Symbol" pitchFamily="18" charset="2"/>
              </a:rPr>
              <a:t>وذلك </a:t>
            </a:r>
            <a:r>
              <a:rPr lang="ar-EG" sz="2800" dirty="0">
                <a:latin typeface="Traditional Arabic" pitchFamily="18" charset="-78"/>
                <a:cs typeface="Times New Roman" pitchFamily="18" charset="0"/>
                <a:sym typeface="Symbol" pitchFamily="18" charset="2"/>
              </a:rPr>
              <a:t>عند مستوى معنوية </a:t>
            </a:r>
            <a:r>
              <a:rPr lang="en-US" sz="2800" dirty="0">
                <a:cs typeface="Times New Roman" pitchFamily="18" charset="0"/>
                <a:sym typeface="Symbol" pitchFamily="18" charset="2"/>
              </a:rPr>
              <a:t>5%</a:t>
            </a:r>
            <a:r>
              <a:rPr lang="ar-EG" sz="2800" dirty="0">
                <a:latin typeface="Traditional Arabic" pitchFamily="18" charset="-78"/>
                <a:cs typeface="Times New Roman" pitchFamily="18" charset="0"/>
                <a:sym typeface="Symbol" pitchFamily="18" charset="2"/>
              </a:rPr>
              <a:t>.</a:t>
            </a:r>
            <a:endParaRPr lang="ar-EG" sz="2800" dirty="0">
              <a:latin typeface="Times New Roman" pitchFamily="18" charset="0"/>
              <a:cs typeface="Times New Roman" pitchFamily="18" charset="0"/>
              <a:sym typeface="Symbol" pitchFamily="18" charset="2"/>
            </a:endParaRPr>
          </a:p>
        </p:txBody>
      </p:sp>
      <p:sp>
        <p:nvSpPr>
          <p:cNvPr id="9" name="Rectangle 8"/>
          <p:cNvSpPr/>
          <p:nvPr/>
        </p:nvSpPr>
        <p:spPr>
          <a:xfrm>
            <a:off x="7257256" y="611977"/>
            <a:ext cx="2012089"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تابع الحل</a:t>
            </a:r>
            <a:r>
              <a:rPr lang="ar-SA" sz="3200" b="1" u="sng" dirty="0" smtClean="0">
                <a:solidFill>
                  <a:srgbClr val="C00000"/>
                </a:solidFill>
                <a:effectLst>
                  <a:outerShdw blurRad="38100" dist="38100" dir="2700000" algn="tl">
                    <a:srgbClr val="000000">
                      <a:alpha val="43137"/>
                    </a:srgbClr>
                  </a:outerShdw>
                </a:effectLst>
              </a:rPr>
              <a:t> </a:t>
            </a:r>
            <a:r>
              <a:rPr lang="ar-SA" sz="3200" b="1" u="sng" dirty="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880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80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8069" name="Rectangle 3"/>
          <p:cNvSpPr>
            <a:spLocks noChangeArrowheads="1"/>
          </p:cNvSpPr>
          <p:nvPr/>
        </p:nvSpPr>
        <p:spPr bwMode="auto">
          <a:xfrm>
            <a:off x="0" y="339725"/>
            <a:ext cx="184150" cy="368300"/>
          </a:xfrm>
          <a:prstGeom prst="rect">
            <a:avLst/>
          </a:prstGeom>
          <a:noFill/>
          <a:ln w="9525" algn="ctr">
            <a:noFill/>
            <a:miter lim="800000"/>
            <a:headEnd/>
            <a:tailEnd/>
          </a:ln>
        </p:spPr>
        <p:txBody>
          <a:bodyPr wrap="none" anchor="ctr">
            <a:spAutoFit/>
          </a:bodyPr>
          <a:lstStyle/>
          <a:p>
            <a:endParaRPr lang="ar-SA"/>
          </a:p>
        </p:txBody>
      </p:sp>
      <p:sp>
        <p:nvSpPr>
          <p:cNvPr id="88070" name="Rectangle 3"/>
          <p:cNvSpPr>
            <a:spLocks noChangeArrowheads="1"/>
          </p:cNvSpPr>
          <p:nvPr/>
        </p:nvSpPr>
        <p:spPr bwMode="auto">
          <a:xfrm>
            <a:off x="685800" y="2273072"/>
            <a:ext cx="8534400" cy="2246769"/>
          </a:xfrm>
          <a:prstGeom prst="rect">
            <a:avLst/>
          </a:prstGeom>
          <a:noFill/>
          <a:ln w="9525" algn="ctr">
            <a:noFill/>
            <a:miter lim="800000"/>
            <a:headEnd/>
            <a:tailEnd/>
          </a:ln>
        </p:spPr>
        <p:txBody>
          <a:bodyPr anchor="ctr">
            <a:spAutoFit/>
          </a:bodyPr>
          <a:lstStyle/>
          <a:p>
            <a:pPr algn="just" rtl="1"/>
            <a:r>
              <a:rPr lang="ar-EG" sz="2800" dirty="0" smtClean="0"/>
              <a:t>ترغب </a:t>
            </a:r>
            <a:r>
              <a:rPr lang="ar-EG" sz="2800" dirty="0"/>
              <a:t>شركة أن تعرف بدرجة ثقة </a:t>
            </a:r>
            <a:r>
              <a:rPr lang="en-US" sz="2800" dirty="0"/>
              <a:t>95%</a:t>
            </a:r>
            <a:r>
              <a:rPr lang="ar-EG" sz="2800" dirty="0"/>
              <a:t> ما إذا كان يمكنها الادعاء بأن صناديق الصابون المسحوق الذي تبيع</a:t>
            </a:r>
            <a:r>
              <a:rPr lang="ar-SA" sz="2800" dirty="0"/>
              <a:t>ها</a:t>
            </a:r>
            <a:r>
              <a:rPr lang="ar-EG" sz="2800" dirty="0"/>
              <a:t> تحتوي على اكثر من </a:t>
            </a:r>
            <a:r>
              <a:rPr lang="en-US" sz="2800" dirty="0"/>
              <a:t>500</a:t>
            </a:r>
            <a:r>
              <a:rPr lang="ar-EG" sz="2800" dirty="0"/>
              <a:t> جرام (حوالي </a:t>
            </a:r>
            <a:r>
              <a:rPr lang="en-US" sz="2800" dirty="0"/>
              <a:t>1.1</a:t>
            </a:r>
            <a:r>
              <a:rPr lang="ar-EG" sz="2800" dirty="0"/>
              <a:t> رطل) من الصابون. وتعرف الشركة من الخبرة الماضية أن أوزان الصابون بالصناديق تتبع التوزيع الطبيعي. وقد أخذت الشركة عينة عشوائية حجمها </a:t>
            </a:r>
            <a:r>
              <a:rPr lang="en-US" sz="2800" i="1" dirty="0"/>
              <a:t>n</a:t>
            </a:r>
            <a:r>
              <a:rPr lang="en-US" sz="2800" dirty="0"/>
              <a:t>  = 25</a:t>
            </a:r>
            <a:r>
              <a:rPr lang="ar-EG" sz="2800" dirty="0"/>
              <a:t> ووجدت أن </a:t>
            </a:r>
            <a:r>
              <a:rPr lang="en-US" sz="2800" i="1" dirty="0"/>
              <a:t>X</a:t>
            </a:r>
            <a:r>
              <a:rPr lang="en-US" sz="2800" dirty="0"/>
              <a:t> = 520</a:t>
            </a:r>
            <a:r>
              <a:rPr lang="ar-EG" sz="2800" dirty="0"/>
              <a:t> جرام و </a:t>
            </a:r>
            <a:r>
              <a:rPr lang="en-US" sz="2800" i="1" dirty="0"/>
              <a:t>s</a:t>
            </a:r>
            <a:r>
              <a:rPr lang="en-US" sz="2800" dirty="0"/>
              <a:t> = 75</a:t>
            </a:r>
            <a:r>
              <a:rPr lang="ar-EG" sz="2800" dirty="0"/>
              <a:t> جرام. </a:t>
            </a:r>
            <a:endParaRPr lang="en-US" sz="2800" dirty="0"/>
          </a:p>
        </p:txBody>
      </p:sp>
      <p:sp>
        <p:nvSpPr>
          <p:cNvPr id="8807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8072" name="Rectangle 5"/>
          <p:cNvSpPr>
            <a:spLocks noChangeArrowheads="1"/>
          </p:cNvSpPr>
          <p:nvPr/>
        </p:nvSpPr>
        <p:spPr bwMode="auto">
          <a:xfrm>
            <a:off x="0" y="311150"/>
            <a:ext cx="184150" cy="368300"/>
          </a:xfrm>
          <a:prstGeom prst="rect">
            <a:avLst/>
          </a:prstGeom>
          <a:noFill/>
          <a:ln w="9525" algn="ctr">
            <a:noFill/>
            <a:miter lim="800000"/>
            <a:headEnd/>
            <a:tailEnd/>
          </a:ln>
        </p:spPr>
        <p:txBody>
          <a:bodyPr wrap="none" anchor="ctr">
            <a:spAutoFit/>
          </a:bodyPr>
          <a:lstStyle/>
          <a:p>
            <a:endParaRPr lang="ar-SA"/>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
        <p:nvSpPr>
          <p:cNvPr id="10" name="Rectangle 9"/>
          <p:cNvSpPr/>
          <p:nvPr/>
        </p:nvSpPr>
        <p:spPr>
          <a:xfrm>
            <a:off x="7310454" y="611977"/>
            <a:ext cx="1866217" cy="584775"/>
          </a:xfrm>
          <a:prstGeom prst="rect">
            <a:avLst/>
          </a:prstGeom>
        </p:spPr>
        <p:txBody>
          <a:bodyPr wrap="none">
            <a:spAutoFit/>
          </a:bodyPr>
          <a:lstStyle/>
          <a:p>
            <a:pPr algn="just"/>
            <a:r>
              <a:rPr lang="ar-SA" sz="3200" b="1" u="sng" dirty="0">
                <a:solidFill>
                  <a:srgbClr val="C00000"/>
                </a:solidFill>
                <a:effectLst>
                  <a:outerShdw blurRad="38100" dist="38100" dir="2700000" algn="tl">
                    <a:srgbClr val="000000">
                      <a:alpha val="43137"/>
                    </a:srgbClr>
                  </a:outerShdw>
                </a:effectLst>
              </a:rPr>
              <a:t>مثال </a:t>
            </a:r>
            <a:r>
              <a:rPr lang="ar-EG" sz="3200" b="1" u="sng" dirty="0" smtClean="0">
                <a:solidFill>
                  <a:srgbClr val="C00000"/>
                </a:solidFill>
                <a:effectLst>
                  <a:outerShdw blurRad="38100" dist="38100" dir="2700000" algn="tl">
                    <a:srgbClr val="000000">
                      <a:alpha val="43137"/>
                    </a:srgbClr>
                  </a:outerShdw>
                </a:effectLst>
              </a:rPr>
              <a:t>(3)</a:t>
            </a:r>
            <a:r>
              <a:rPr lang="ar-SA" sz="3200" b="1" u="sng" dirty="0" smtClean="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536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6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5366" name="Rectangle 3"/>
          <p:cNvSpPr>
            <a:spLocks noChangeArrowheads="1"/>
          </p:cNvSpPr>
          <p:nvPr/>
        </p:nvSpPr>
        <p:spPr bwMode="auto">
          <a:xfrm>
            <a:off x="0" y="339725"/>
            <a:ext cx="184150" cy="368300"/>
          </a:xfrm>
          <a:prstGeom prst="rect">
            <a:avLst/>
          </a:prstGeom>
          <a:noFill/>
          <a:ln w="9525" algn="ctr">
            <a:noFill/>
            <a:miter lim="800000"/>
            <a:headEnd/>
            <a:tailEnd/>
          </a:ln>
        </p:spPr>
        <p:txBody>
          <a:bodyPr wrap="none" anchor="ctr">
            <a:spAutoFit/>
          </a:bodyPr>
          <a:lstStyle/>
          <a:p>
            <a:endParaRPr lang="ar-SA"/>
          </a:p>
        </p:txBody>
      </p:sp>
      <p:sp>
        <p:nvSpPr>
          <p:cNvPr id="15367" name="Rectangle 3"/>
          <p:cNvSpPr>
            <a:spLocks noChangeArrowheads="1"/>
          </p:cNvSpPr>
          <p:nvPr/>
        </p:nvSpPr>
        <p:spPr bwMode="auto">
          <a:xfrm>
            <a:off x="747713" y="1579116"/>
            <a:ext cx="8502650" cy="3539430"/>
          </a:xfrm>
          <a:prstGeom prst="rect">
            <a:avLst/>
          </a:prstGeom>
          <a:noFill/>
          <a:ln w="9525" algn="ctr">
            <a:noFill/>
            <a:miter lim="800000"/>
            <a:headEnd/>
            <a:tailEnd/>
          </a:ln>
        </p:spPr>
        <p:txBody>
          <a:bodyPr anchor="ctr">
            <a:spAutoFit/>
          </a:bodyPr>
          <a:lstStyle/>
          <a:p>
            <a:pPr algn="just" rtl="1"/>
            <a:r>
              <a:rPr lang="ar-EG" sz="2800" dirty="0" smtClean="0"/>
              <a:t>وحيث </a:t>
            </a:r>
            <a:r>
              <a:rPr lang="ar-EG" sz="2800" dirty="0"/>
              <a:t>أن الشركة ترغب في اختبار ما إذا كانت </a:t>
            </a:r>
            <a:r>
              <a:rPr lang="en-US" sz="2800" dirty="0">
                <a:sym typeface="Symbol" pitchFamily="18" charset="2"/>
              </a:rPr>
              <a:t></a:t>
            </a:r>
            <a:r>
              <a:rPr lang="en-US" sz="2800" dirty="0"/>
              <a:t> &gt; 500 </a:t>
            </a:r>
            <a:r>
              <a:rPr lang="ar-EG" sz="2800" dirty="0"/>
              <a:t>، فإن :</a:t>
            </a:r>
            <a:endParaRPr lang="en-US" sz="2800" dirty="0"/>
          </a:p>
          <a:p>
            <a:pPr algn="just" rtl="1"/>
            <a:endParaRPr lang="ar-SA" sz="2800" dirty="0"/>
          </a:p>
          <a:p>
            <a:pPr algn="just" rtl="1"/>
            <a:endParaRPr lang="ar-SA" sz="2800" dirty="0"/>
          </a:p>
          <a:p>
            <a:pPr algn="just" rtl="1"/>
            <a:r>
              <a:rPr lang="ar-EG" sz="2800" dirty="0"/>
              <a:t>وحيث أن التوزيع طبيعي ، </a:t>
            </a:r>
            <a:r>
              <a:rPr lang="en-US" sz="2800" i="1" dirty="0"/>
              <a:t>n</a:t>
            </a:r>
            <a:r>
              <a:rPr lang="en-US" sz="2800" dirty="0"/>
              <a:t> &lt; 30 </a:t>
            </a:r>
            <a:r>
              <a:rPr lang="ar-EG" sz="2800" dirty="0"/>
              <a:t>، وكذلك </a:t>
            </a:r>
            <a:r>
              <a:rPr lang="en-US" sz="2800" i="1" dirty="0">
                <a:sym typeface="Symbol" pitchFamily="18" charset="2"/>
              </a:rPr>
              <a:t></a:t>
            </a:r>
            <a:r>
              <a:rPr lang="ar-EG" sz="2800" dirty="0"/>
              <a:t> غير معلومة، فعلينا أن نستخدم توزيع </a:t>
            </a:r>
            <a:r>
              <a:rPr lang="en-US" sz="2800" i="1" dirty="0"/>
              <a:t>t</a:t>
            </a:r>
            <a:r>
              <a:rPr lang="ar-EG" sz="2800" dirty="0"/>
              <a:t> (بدرجة حرية</a:t>
            </a:r>
            <a:r>
              <a:rPr lang="en-US" sz="2800" i="1" dirty="0"/>
              <a:t>n</a:t>
            </a:r>
            <a:r>
              <a:rPr lang="en-US" sz="2800" dirty="0"/>
              <a:t> – 1 = 24 </a:t>
            </a:r>
            <a:r>
              <a:rPr lang="ar-EG" sz="2800" dirty="0"/>
              <a:t>) لتحديد المنطقة الحرجة، أي منطقة الرفض، للاختبار بمستوى معنوية </a:t>
            </a:r>
            <a:r>
              <a:rPr lang="en-US" sz="2800" dirty="0"/>
              <a:t>5%</a:t>
            </a:r>
            <a:r>
              <a:rPr lang="ar-EG" sz="2800" dirty="0"/>
              <a:t>. ونجد ذلك في </a:t>
            </a:r>
            <a:r>
              <a:rPr lang="ar-SA" sz="2800" dirty="0"/>
              <a:t>الجدول المخصص لاختبار </a:t>
            </a:r>
            <a:r>
              <a:rPr lang="en-US" sz="2800" dirty="0"/>
              <a:t>t</a:t>
            </a:r>
            <a:r>
              <a:rPr lang="ar-SA" sz="2800" dirty="0"/>
              <a:t> </a:t>
            </a:r>
            <a:r>
              <a:rPr lang="ar-EG" sz="2800" dirty="0"/>
              <a:t>ويعرضها </a:t>
            </a:r>
            <a:r>
              <a:rPr lang="ar-SA" sz="2800" dirty="0"/>
              <a:t>ال</a:t>
            </a:r>
            <a:r>
              <a:rPr lang="ar-EG" sz="2800" dirty="0"/>
              <a:t>شكل </a:t>
            </a:r>
            <a:r>
              <a:rPr lang="ar-SA" sz="2800" dirty="0"/>
              <a:t>التالي، </a:t>
            </a:r>
            <a:r>
              <a:rPr lang="ar-EG" sz="2800" dirty="0"/>
              <a:t>ويسمى هذا اختبار الذيل الأيمن. وأخيراً ، حيث أن </a:t>
            </a:r>
            <a:endParaRPr lang="en-US" sz="2800" dirty="0"/>
          </a:p>
        </p:txBody>
      </p:sp>
      <p:sp>
        <p:nvSpPr>
          <p:cNvPr id="1536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15362" name="Object 3"/>
          <p:cNvGraphicFramePr>
            <a:graphicFrameLocks noChangeAspect="1"/>
          </p:cNvGraphicFramePr>
          <p:nvPr/>
        </p:nvGraphicFramePr>
        <p:xfrm>
          <a:off x="2097088" y="5334000"/>
          <a:ext cx="5867400" cy="838200"/>
        </p:xfrm>
        <a:graphic>
          <a:graphicData uri="http://schemas.openxmlformats.org/presentationml/2006/ole">
            <p:oleObj spid="_x0000_s15372" name="Equation" r:id="rId4" imgW="2501900" imgH="495300" progId="Equation.3">
              <p:embed/>
            </p:oleObj>
          </a:graphicData>
        </a:graphic>
      </p:graphicFrame>
      <p:sp>
        <p:nvSpPr>
          <p:cNvPr id="15369" name="Rectangle 5"/>
          <p:cNvSpPr>
            <a:spLocks noChangeArrowheads="1"/>
          </p:cNvSpPr>
          <p:nvPr/>
        </p:nvSpPr>
        <p:spPr bwMode="auto">
          <a:xfrm>
            <a:off x="0" y="311150"/>
            <a:ext cx="184150" cy="368300"/>
          </a:xfrm>
          <a:prstGeom prst="rect">
            <a:avLst/>
          </a:prstGeom>
          <a:noFill/>
          <a:ln w="9525" algn="ctr">
            <a:noFill/>
            <a:miter lim="800000"/>
            <a:headEnd/>
            <a:tailEnd/>
          </a:ln>
        </p:spPr>
        <p:txBody>
          <a:bodyPr wrap="none" anchor="ctr">
            <a:spAutoFit/>
          </a:bodyPr>
          <a:lstStyle/>
          <a:p>
            <a:endParaRPr lang="ar-SA"/>
          </a:p>
        </p:txBody>
      </p:sp>
      <p:sp>
        <p:nvSpPr>
          <p:cNvPr id="15370" name="Rectangle 1"/>
          <p:cNvSpPr>
            <a:spLocks noChangeArrowheads="1"/>
          </p:cNvSpPr>
          <p:nvPr/>
        </p:nvSpPr>
        <p:spPr bwMode="auto">
          <a:xfrm>
            <a:off x="3151188" y="2060848"/>
            <a:ext cx="3797300" cy="461963"/>
          </a:xfrm>
          <a:prstGeom prst="rect">
            <a:avLst/>
          </a:prstGeom>
          <a:noFill/>
          <a:ln w="9525" algn="ctr">
            <a:noFill/>
            <a:miter lim="800000"/>
            <a:headEnd/>
            <a:tailEnd/>
          </a:ln>
        </p:spPr>
        <p:txBody>
          <a:bodyPr tIns="76176" bIns="76176" anchor="ctr">
            <a:spAutoFit/>
          </a:bodyPr>
          <a:lstStyle/>
          <a:p>
            <a:pPr indent="457200" eaLnBrk="0" hangingPunct="0"/>
            <a:r>
              <a:rPr lang="en-US" sz="2000" b="1" i="1" dirty="0">
                <a:latin typeface="Times New Roman" pitchFamily="18" charset="0"/>
              </a:rPr>
              <a:t>H</a:t>
            </a:r>
            <a:r>
              <a:rPr lang="en-US" sz="2000" b="1" baseline="-30000" dirty="0">
                <a:latin typeface="Times New Roman" pitchFamily="18" charset="0"/>
              </a:rPr>
              <a:t>0</a:t>
            </a:r>
            <a:r>
              <a:rPr lang="en-US" sz="2000" b="1" dirty="0">
                <a:latin typeface="Times New Roman" pitchFamily="18" charset="0"/>
              </a:rPr>
              <a:t> : </a:t>
            </a:r>
            <a:r>
              <a:rPr lang="en-US" sz="2000" b="1" dirty="0">
                <a:latin typeface="Times New Roman" pitchFamily="18" charset="0"/>
                <a:sym typeface="Symbol" pitchFamily="18" charset="2"/>
              </a:rPr>
              <a:t></a:t>
            </a:r>
            <a:r>
              <a:rPr lang="en-US" sz="2000" b="1" dirty="0">
                <a:latin typeface="Times New Roman" pitchFamily="18" charset="0"/>
              </a:rPr>
              <a:t> = 500</a:t>
            </a:r>
            <a:r>
              <a:rPr lang="en-US" sz="2000" b="1" dirty="0">
                <a:latin typeface="Times New Roman" pitchFamily="18" charset="0"/>
                <a:sym typeface="Symbol" pitchFamily="18" charset="2"/>
              </a:rPr>
              <a:t>	</a:t>
            </a:r>
            <a:r>
              <a:rPr lang="en-US" sz="2000" b="1" i="1" dirty="0">
                <a:latin typeface="Times New Roman" pitchFamily="18" charset="0"/>
                <a:sym typeface="Symbol" pitchFamily="18" charset="2"/>
              </a:rPr>
              <a:t>H</a:t>
            </a:r>
            <a:r>
              <a:rPr lang="en-US" sz="2000" b="1" baseline="-30000" dirty="0">
                <a:latin typeface="Times New Roman" pitchFamily="18" charset="0"/>
                <a:sym typeface="Symbol" pitchFamily="18" charset="2"/>
              </a:rPr>
              <a:t>1</a:t>
            </a:r>
            <a:r>
              <a:rPr lang="en-US" sz="2000" b="1" dirty="0">
                <a:latin typeface="Times New Roman" pitchFamily="18" charset="0"/>
                <a:sym typeface="Symbol" pitchFamily="18" charset="2"/>
              </a:rPr>
              <a:t> : </a:t>
            </a:r>
            <a:r>
              <a:rPr lang="en-US" sz="2000" b="1" dirty="0">
                <a:latin typeface="Times New Roman" pitchFamily="18" charset="0"/>
              </a:rPr>
              <a:t> &gt; 500</a:t>
            </a:r>
            <a:endParaRPr lang="en-US" sz="2000" b="1" dirty="0">
              <a:latin typeface="Times New Roman" pitchFamily="18" charset="0"/>
              <a:sym typeface="Symbol" pitchFamily="18" charset="2"/>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
        <p:nvSpPr>
          <p:cNvPr id="12" name="Rectangle 11"/>
          <p:cNvSpPr/>
          <p:nvPr/>
        </p:nvSpPr>
        <p:spPr>
          <a:xfrm>
            <a:off x="7895506" y="611977"/>
            <a:ext cx="1385316"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الحل</a:t>
            </a:r>
            <a:r>
              <a:rPr lang="ar-SA" sz="3200" b="1" u="sng" dirty="0" smtClean="0">
                <a:solidFill>
                  <a:srgbClr val="C00000"/>
                </a:solidFill>
                <a:effectLst>
                  <a:outerShdw blurRad="38100" dist="38100" dir="2700000" algn="tl">
                    <a:srgbClr val="000000">
                      <a:alpha val="43137"/>
                    </a:srgbClr>
                  </a:outerShdw>
                </a:effectLst>
              </a:rPr>
              <a:t> </a:t>
            </a:r>
            <a:r>
              <a:rPr lang="ar-SA" sz="3200" b="1" u="sng" dirty="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8909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909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89093" name="Rectangle 3"/>
          <p:cNvSpPr>
            <a:spLocks noChangeArrowheads="1"/>
          </p:cNvSpPr>
          <p:nvPr/>
        </p:nvSpPr>
        <p:spPr bwMode="auto">
          <a:xfrm>
            <a:off x="0" y="339725"/>
            <a:ext cx="184150" cy="368300"/>
          </a:xfrm>
          <a:prstGeom prst="rect">
            <a:avLst/>
          </a:prstGeom>
          <a:noFill/>
          <a:ln w="9525" algn="ctr">
            <a:noFill/>
            <a:miter lim="800000"/>
            <a:headEnd/>
            <a:tailEnd/>
          </a:ln>
        </p:spPr>
        <p:txBody>
          <a:bodyPr wrap="none" anchor="ctr">
            <a:spAutoFit/>
          </a:bodyPr>
          <a:lstStyle/>
          <a:p>
            <a:endParaRPr lang="ar-SA"/>
          </a:p>
        </p:txBody>
      </p:sp>
      <p:grpSp>
        <p:nvGrpSpPr>
          <p:cNvPr id="2" name="Group 12"/>
          <p:cNvGrpSpPr>
            <a:grpSpLocks/>
          </p:cNvGrpSpPr>
          <p:nvPr/>
        </p:nvGrpSpPr>
        <p:grpSpPr bwMode="auto">
          <a:xfrm>
            <a:off x="1752600" y="3276600"/>
            <a:ext cx="6096000" cy="2711450"/>
            <a:chOff x="2286000" y="1066800"/>
            <a:chExt cx="4299857" cy="1983830"/>
          </a:xfrm>
        </p:grpSpPr>
        <p:pic>
          <p:nvPicPr>
            <p:cNvPr id="89096" name="Picture 2" descr="5-2"/>
            <p:cNvPicPr>
              <a:picLocks noChangeAspect="1" noChangeArrowheads="1"/>
            </p:cNvPicPr>
            <p:nvPr/>
          </p:nvPicPr>
          <p:blipFill>
            <a:blip r:embed="rId3"/>
            <a:srcRect/>
            <a:stretch>
              <a:fillRect/>
            </a:stretch>
          </p:blipFill>
          <p:spPr bwMode="auto">
            <a:xfrm>
              <a:off x="2286000" y="1066800"/>
              <a:ext cx="4299857" cy="1828800"/>
            </a:xfrm>
            <a:prstGeom prst="rect">
              <a:avLst/>
            </a:prstGeom>
            <a:noFill/>
            <a:ln w="9525">
              <a:noFill/>
              <a:miter lim="800000"/>
              <a:headEnd/>
              <a:tailEnd/>
            </a:ln>
          </p:spPr>
        </p:pic>
        <p:sp>
          <p:nvSpPr>
            <p:cNvPr id="89097" name="Rectangle 11"/>
            <p:cNvSpPr>
              <a:spLocks noChangeArrowheads="1"/>
            </p:cNvSpPr>
            <p:nvPr/>
          </p:nvSpPr>
          <p:spPr bwMode="auto">
            <a:xfrm>
              <a:off x="3476298" y="2669630"/>
              <a:ext cx="1371600" cy="381000"/>
            </a:xfrm>
            <a:prstGeom prst="rect">
              <a:avLst/>
            </a:prstGeom>
            <a:solidFill>
              <a:schemeClr val="bg1"/>
            </a:solidFill>
            <a:ln w="9525" algn="ctr">
              <a:noFill/>
              <a:round/>
              <a:headEnd/>
              <a:tailEnd/>
            </a:ln>
          </p:spPr>
          <p:txBody>
            <a:bodyPr>
              <a:spAutoFit/>
            </a:bodyPr>
            <a:lstStyle/>
            <a:p>
              <a:pPr marL="342900" indent="-342900"/>
              <a:endParaRPr lang="ar-SA"/>
            </a:p>
          </p:txBody>
        </p:sp>
      </p:grpSp>
      <p:sp>
        <p:nvSpPr>
          <p:cNvPr id="89095" name="Rectangle 3"/>
          <p:cNvSpPr>
            <a:spLocks noChangeArrowheads="1"/>
          </p:cNvSpPr>
          <p:nvPr/>
        </p:nvSpPr>
        <p:spPr bwMode="auto">
          <a:xfrm>
            <a:off x="825500" y="1919288"/>
            <a:ext cx="8502650" cy="954087"/>
          </a:xfrm>
          <a:prstGeom prst="rect">
            <a:avLst/>
          </a:prstGeom>
          <a:noFill/>
          <a:ln w="9525" algn="ctr">
            <a:noFill/>
            <a:miter lim="800000"/>
            <a:headEnd/>
            <a:tailEnd/>
          </a:ln>
        </p:spPr>
        <p:txBody>
          <a:bodyPr anchor="ctr">
            <a:spAutoFit/>
          </a:bodyPr>
          <a:lstStyle/>
          <a:p>
            <a:pPr algn="just" rtl="1"/>
            <a:r>
              <a:rPr lang="ar-EG" sz="2800"/>
              <a:t>وهي تقع داخل منطقة القبول، وتقبل </a:t>
            </a:r>
            <a:r>
              <a:rPr lang="en-US" sz="2800" i="1"/>
              <a:t>H</a:t>
            </a:r>
            <a:r>
              <a:rPr lang="en-US" sz="2800" baseline="-25000"/>
              <a:t>0</a:t>
            </a:r>
            <a:r>
              <a:rPr lang="en-US" sz="2800"/>
              <a:t> </a:t>
            </a:r>
            <a:r>
              <a:rPr lang="ar-EG" sz="2800"/>
              <a:t>أى </a:t>
            </a:r>
            <a:r>
              <a:rPr lang="en-US" sz="2800">
                <a:sym typeface="Symbol" pitchFamily="18" charset="2"/>
              </a:rPr>
              <a:t></a:t>
            </a:r>
            <a:r>
              <a:rPr lang="en-US" sz="2800"/>
              <a:t> = 500</a:t>
            </a:r>
            <a:r>
              <a:rPr lang="ar-EG" sz="2800"/>
              <a:t> ، عند مستوى معنوية </a:t>
            </a:r>
            <a:r>
              <a:rPr lang="en-US" sz="2800"/>
              <a:t>5%</a:t>
            </a:r>
            <a:r>
              <a:rPr lang="ar-EG" sz="2800"/>
              <a:t> ( أو بدرجة ثقة </a:t>
            </a:r>
            <a:r>
              <a:rPr lang="en-US" sz="2800"/>
              <a:t>95% </a:t>
            </a:r>
            <a:r>
              <a:rPr lang="ar-EG" sz="2800"/>
              <a:t>) .</a:t>
            </a:r>
            <a:endParaRPr lang="en-US" sz="280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11" name="Rectangle 10"/>
          <p:cNvSpPr/>
          <p:nvPr/>
        </p:nvSpPr>
        <p:spPr>
          <a:xfrm>
            <a:off x="7405407" y="611977"/>
            <a:ext cx="2012089" cy="584775"/>
          </a:xfrm>
          <a:prstGeom prst="rect">
            <a:avLst/>
          </a:prstGeom>
        </p:spPr>
        <p:txBody>
          <a:bodyPr wrap="none">
            <a:spAutoFit/>
          </a:bodyPr>
          <a:lstStyle/>
          <a:p>
            <a:pPr algn="just"/>
            <a:r>
              <a:rPr lang="ar-EG" sz="3200" b="1" u="sng" dirty="0" smtClean="0">
                <a:solidFill>
                  <a:srgbClr val="C00000"/>
                </a:solidFill>
                <a:effectLst>
                  <a:outerShdw blurRad="38100" dist="38100" dir="2700000" algn="tl">
                    <a:srgbClr val="000000">
                      <a:alpha val="43137"/>
                    </a:srgbClr>
                  </a:outerShdw>
                </a:effectLst>
              </a:rPr>
              <a:t>تابع الحل</a:t>
            </a:r>
            <a:r>
              <a:rPr lang="ar-SA" sz="3200" b="1" u="sng" dirty="0" smtClean="0">
                <a:solidFill>
                  <a:srgbClr val="C00000"/>
                </a:solidFill>
                <a:effectLst>
                  <a:outerShdw blurRad="38100" dist="38100" dir="2700000" algn="tl">
                    <a:srgbClr val="000000">
                      <a:alpha val="43137"/>
                    </a:srgbClr>
                  </a:outerShdw>
                </a:effectLst>
              </a:rPr>
              <a:t> </a:t>
            </a:r>
            <a:r>
              <a:rPr lang="ar-SA" sz="3200" b="1" u="sng" dirty="0">
                <a:solidFill>
                  <a:srgbClr val="C00000"/>
                </a:solidFill>
                <a:effectLst>
                  <a:outerShdw blurRad="38100" dist="38100" dir="2700000" algn="tl">
                    <a:srgbClr val="000000">
                      <a:alpha val="43137"/>
                    </a:srgbClr>
                  </a:outerShdw>
                </a:effectLst>
              </a:rPr>
              <a:t>: </a:t>
            </a:r>
            <a:r>
              <a:rPr lang="ar-EG" sz="3200" b="1" u="sng" dirty="0" smtClean="0">
                <a:solidFill>
                  <a:srgbClr val="C00000"/>
                </a:solidFill>
                <a:effectLst>
                  <a:outerShdw blurRad="38100" dist="38100" dir="2700000" algn="tl">
                    <a:srgbClr val="000000">
                      <a:alpha val="43137"/>
                    </a:srgbClr>
                  </a:outerShdw>
                </a:effectLst>
              </a:rPr>
              <a:t>-</a:t>
            </a:r>
            <a:r>
              <a:rPr lang="ar-SA" sz="3200" b="1" u="sng" dirty="0" smtClean="0">
                <a:solidFill>
                  <a:srgbClr val="C00000"/>
                </a:solidFill>
                <a:effectLst>
                  <a:outerShdw blurRad="38100" dist="38100" dir="2700000" algn="tl">
                    <a:srgbClr val="000000">
                      <a:alpha val="43137"/>
                    </a:srgbClr>
                  </a:outerShdw>
                </a:effectLst>
              </a:rPr>
              <a:t> </a:t>
            </a:r>
            <a:endParaRPr lang="ar-SA"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dirty="0" smtClean="0"/>
              <a:t>مثال (4) :-</a:t>
            </a:r>
            <a:endParaRPr lang="ar-EG" b="1" dirty="0"/>
          </a:p>
        </p:txBody>
      </p:sp>
      <p:sp>
        <p:nvSpPr>
          <p:cNvPr id="3" name="Content Placeholder 2"/>
          <p:cNvSpPr>
            <a:spLocks noGrp="1"/>
          </p:cNvSpPr>
          <p:nvPr>
            <p:ph idx="1"/>
          </p:nvPr>
        </p:nvSpPr>
        <p:spPr/>
        <p:txBody>
          <a:bodyPr/>
          <a:lstStyle/>
          <a:p>
            <a:pPr algn="just" rtl="1"/>
            <a:r>
              <a:rPr lang="ar-SA" dirty="0" smtClean="0"/>
              <a:t>عينة عشوائية حجمها </a:t>
            </a:r>
            <a:r>
              <a:rPr lang="en-US" dirty="0" smtClean="0"/>
              <a:t>49 </a:t>
            </a:r>
            <a:r>
              <a:rPr lang="ar-SA" dirty="0" smtClean="0"/>
              <a:t> شخصاً اختيرت من أفراد دولة ما، فإذا كان الوسط الحسابي لدخول الأفراد الأسبوعية في العينة هو </a:t>
            </a:r>
            <a:r>
              <a:rPr lang="en-US" dirty="0" smtClean="0"/>
              <a:t>75</a:t>
            </a:r>
            <a:r>
              <a:rPr lang="ar-SA" dirty="0" smtClean="0"/>
              <a:t> </a:t>
            </a:r>
            <a:r>
              <a:rPr lang="ar-EG" dirty="0" smtClean="0"/>
              <a:t>ريال </a:t>
            </a:r>
            <a:r>
              <a:rPr lang="ar-SA" dirty="0" smtClean="0"/>
              <a:t>. </a:t>
            </a:r>
            <a:r>
              <a:rPr lang="ar-SA" dirty="0" smtClean="0"/>
              <a:t>كيف يمكن اختبار الفرض العدمي بأن متوسط الدخل الأسبوعي لمواطني هذه الدولة يساوي </a:t>
            </a:r>
            <a:r>
              <a:rPr lang="en-US" dirty="0" smtClean="0"/>
              <a:t>72</a:t>
            </a:r>
            <a:r>
              <a:rPr lang="ar-SA" dirty="0" smtClean="0"/>
              <a:t>  </a:t>
            </a:r>
            <a:r>
              <a:rPr lang="ar-SA" dirty="0" smtClean="0"/>
              <a:t> </a:t>
            </a:r>
            <a:r>
              <a:rPr lang="ar-EG" dirty="0" smtClean="0"/>
              <a:t>ريال</a:t>
            </a:r>
            <a:r>
              <a:rPr lang="ar-SA" dirty="0" smtClean="0"/>
              <a:t> </a:t>
            </a:r>
            <a:r>
              <a:rPr lang="ar-SA" dirty="0" smtClean="0"/>
              <a:t>مقابل الفرض البديل أنه لا يساوي </a:t>
            </a:r>
            <a:r>
              <a:rPr lang="en-US" dirty="0" smtClean="0"/>
              <a:t>72</a:t>
            </a:r>
            <a:r>
              <a:rPr lang="ar-SA" dirty="0" smtClean="0"/>
              <a:t> وذلك بمستوى معنوية </a:t>
            </a:r>
            <a:r>
              <a:rPr lang="en-US" dirty="0" smtClean="0"/>
              <a:t>5 %</a:t>
            </a:r>
            <a:r>
              <a:rPr lang="ar-SA" dirty="0" smtClean="0"/>
              <a:t> إذا علمت أن الانحراف المعياري لدخول الأفراد يساوي </a:t>
            </a:r>
            <a:r>
              <a:rPr lang="en-US" dirty="0" smtClean="0"/>
              <a:t>14 </a:t>
            </a:r>
            <a:r>
              <a:rPr lang="ar-SA" dirty="0" smtClean="0"/>
              <a:t> </a:t>
            </a:r>
            <a:r>
              <a:rPr lang="ar-SA" dirty="0" smtClean="0"/>
              <a:t> </a:t>
            </a:r>
            <a:r>
              <a:rPr lang="ar-EG" dirty="0" smtClean="0"/>
              <a:t>ريال </a:t>
            </a:r>
            <a:r>
              <a:rPr lang="ar-SA" dirty="0" smtClean="0"/>
              <a:t>. </a:t>
            </a:r>
            <a:endParaRPr lang="en-US" dirty="0" smtClean="0"/>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a:t>
            </a:r>
            <a:endParaRPr lang="ar-EG" dirty="0"/>
          </a:p>
        </p:txBody>
      </p:sp>
      <p:sp>
        <p:nvSpPr>
          <p:cNvPr id="3" name="Content Placeholder 2"/>
          <p:cNvSpPr>
            <a:spLocks noGrp="1"/>
          </p:cNvSpPr>
          <p:nvPr>
            <p:ph idx="1"/>
          </p:nvPr>
        </p:nvSpPr>
        <p:spPr/>
        <p:txBody>
          <a:bodyPr/>
          <a:lstStyle/>
          <a:p>
            <a:pPr rtl="1"/>
            <a:r>
              <a:rPr lang="ar-SA" sz="2800" dirty="0" smtClean="0">
                <a:solidFill>
                  <a:schemeClr val="tx1"/>
                </a:solidFill>
              </a:rPr>
              <a:t>1- الفرض العدمي : هو أن متوسط المجتمع يساوي </a:t>
            </a:r>
            <a:r>
              <a:rPr lang="en-US" sz="2800" dirty="0" smtClean="0">
                <a:solidFill>
                  <a:schemeClr val="tx1"/>
                </a:solidFill>
              </a:rPr>
              <a:t>72</a:t>
            </a:r>
            <a:r>
              <a:rPr lang="ar-SA" sz="2800" dirty="0" smtClean="0">
                <a:solidFill>
                  <a:schemeClr val="tx1"/>
                </a:solidFill>
              </a:rPr>
              <a:t>  وبالرموز : </a:t>
            </a:r>
            <a:endParaRPr lang="en-US" sz="2800" dirty="0" smtClean="0">
              <a:solidFill>
                <a:schemeClr val="tx1"/>
              </a:solidFill>
            </a:endParaRPr>
          </a:p>
          <a:p>
            <a:pPr algn="just"/>
            <a:r>
              <a:rPr lang="en-US" sz="2800" dirty="0" smtClean="0"/>
              <a:t>Ho : </a:t>
            </a:r>
            <a:r>
              <a:rPr lang="el-GR" sz="2800" dirty="0" smtClean="0"/>
              <a:t>μ</a:t>
            </a:r>
            <a:r>
              <a:rPr lang="en-US" sz="2800" dirty="0" smtClean="0"/>
              <a:t> = 72</a:t>
            </a:r>
          </a:p>
          <a:p>
            <a:pPr algn="just" rtl="1"/>
            <a:r>
              <a:rPr lang="ar-SA" sz="2800" dirty="0" smtClean="0"/>
              <a:t>2- الفرض البديل :  هو أن المتوسط لا يساوي </a:t>
            </a:r>
            <a:r>
              <a:rPr lang="en-US" sz="2800" dirty="0" smtClean="0"/>
              <a:t>72</a:t>
            </a:r>
            <a:r>
              <a:rPr lang="ar-SA" sz="2800" dirty="0" smtClean="0"/>
              <a:t> وبالرموز :</a:t>
            </a:r>
            <a:endParaRPr lang="ar-EG" sz="2800" dirty="0" smtClean="0"/>
          </a:p>
          <a:p>
            <a:pPr algn="just"/>
            <a:r>
              <a:rPr lang="en-US" sz="2800" dirty="0" smtClean="0"/>
              <a:t>Ho : </a:t>
            </a:r>
            <a:r>
              <a:rPr lang="el-GR" sz="2800" dirty="0" smtClean="0"/>
              <a:t>μ</a:t>
            </a:r>
            <a:r>
              <a:rPr lang="en-US" sz="2800" dirty="0" smtClean="0"/>
              <a:t> ≠ 72</a:t>
            </a:r>
          </a:p>
          <a:p>
            <a:pPr algn="just" rtl="1"/>
            <a:r>
              <a:rPr lang="ar-SA" sz="2800" dirty="0" smtClean="0"/>
              <a:t>3- الإحصائية : بما أن العينة كبيرة فإن الإحصائية في حالة اختبار الوسط تأخذ الشكل التالي : </a:t>
            </a:r>
            <a:endParaRPr lang="ar-EG" sz="2800" dirty="0" smtClean="0"/>
          </a:p>
          <a:p>
            <a:pPr algn="just" rtl="1"/>
            <a:endParaRPr lang="ar-EG" sz="2800" dirty="0" smtClean="0"/>
          </a:p>
          <a:p>
            <a:pPr algn="just" rtl="1"/>
            <a:r>
              <a:rPr lang="ar-EG" sz="2800" dirty="0" smtClean="0"/>
              <a:t>حيث أن :-</a:t>
            </a:r>
          </a:p>
          <a:p>
            <a:pPr algn="just" rtl="1"/>
            <a:endParaRPr lang="en-US" sz="2800" dirty="0" smtClean="0"/>
          </a:p>
          <a:p>
            <a:pPr algn="just"/>
            <a:endParaRPr lang="en-US" sz="2800" dirty="0" smtClean="0"/>
          </a:p>
          <a:p>
            <a:pPr algn="just" rtl="1"/>
            <a:endParaRPr lang="en-US" sz="2800" dirty="0" smtClean="0"/>
          </a:p>
          <a:p>
            <a:pPr algn="just"/>
            <a:endParaRPr lang="ar-EG"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pic>
        <p:nvPicPr>
          <p:cNvPr id="61444" name="Picture 4"/>
          <p:cNvPicPr>
            <a:picLocks noChangeAspect="1" noChangeArrowheads="1"/>
          </p:cNvPicPr>
          <p:nvPr/>
        </p:nvPicPr>
        <p:blipFill>
          <a:blip r:embed="rId2"/>
          <a:srcRect/>
          <a:stretch>
            <a:fillRect/>
          </a:stretch>
        </p:blipFill>
        <p:spPr bwMode="auto">
          <a:xfrm>
            <a:off x="1452538" y="4205297"/>
            <a:ext cx="2066937" cy="1416665"/>
          </a:xfrm>
          <a:prstGeom prst="rect">
            <a:avLst/>
          </a:prstGeom>
          <a:noFill/>
          <a:ln w="9525">
            <a:noFill/>
            <a:miter lim="800000"/>
            <a:headEnd/>
            <a:tailEnd/>
          </a:ln>
          <a:effectLst/>
        </p:spPr>
      </p:pic>
      <p:pic>
        <p:nvPicPr>
          <p:cNvPr id="61446" name="Picture 6"/>
          <p:cNvPicPr>
            <a:picLocks noChangeAspect="1" noChangeArrowheads="1"/>
          </p:cNvPicPr>
          <p:nvPr/>
        </p:nvPicPr>
        <p:blipFill>
          <a:blip r:embed="rId3"/>
          <a:srcRect/>
          <a:stretch>
            <a:fillRect/>
          </a:stretch>
        </p:blipFill>
        <p:spPr bwMode="auto">
          <a:xfrm>
            <a:off x="4452939" y="5286388"/>
            <a:ext cx="3357581" cy="64664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p:sp>
        <p:nvSpPr>
          <p:cNvPr id="3" name="Content Placeholder 2"/>
          <p:cNvSpPr>
            <a:spLocks noGrp="1"/>
          </p:cNvSpPr>
          <p:nvPr>
            <p:ph idx="1"/>
          </p:nvPr>
        </p:nvSpPr>
        <p:spPr/>
        <p:txBody>
          <a:bodyPr/>
          <a:lstStyle/>
          <a:p>
            <a:r>
              <a:rPr lang="ar-EG" sz="2800" dirty="0" smtClean="0"/>
              <a:t>وبالتعويض نحصل على :-</a:t>
            </a:r>
            <a:endParaRPr lang="en-US" sz="2800" dirty="0" smtClean="0"/>
          </a:p>
          <a:p>
            <a:endParaRPr lang="en-US" sz="2800" dirty="0" smtClean="0"/>
          </a:p>
          <a:p>
            <a:pPr algn="just" rtl="1"/>
            <a:r>
              <a:rPr lang="ar-EG" sz="2800" dirty="0" smtClean="0"/>
              <a:t>أي أن قيمة الاحصائي تساوي </a:t>
            </a:r>
            <a:r>
              <a:rPr lang="en-US" sz="2800" dirty="0" smtClean="0"/>
              <a:t>1.5</a:t>
            </a:r>
            <a:r>
              <a:rPr lang="ar-EG" sz="2800" dirty="0" smtClean="0"/>
              <a:t>.</a:t>
            </a:r>
          </a:p>
          <a:p>
            <a:pPr algn="just" rtl="1"/>
            <a:r>
              <a:rPr lang="ar-EG" sz="2800" dirty="0" smtClean="0"/>
              <a:t>4- حدود منطقتي القبول و الرفض : نحصل عليها من التوزيع الطبيعي المعياري حيث مستوى المعنوية </a:t>
            </a:r>
            <a:r>
              <a:rPr lang="en-US" sz="2800" dirty="0" smtClean="0"/>
              <a:t>5% </a:t>
            </a:r>
            <a:r>
              <a:rPr lang="ar-EG" sz="2800" dirty="0" smtClean="0"/>
              <a:t> وبما أن الفرض البديل هو : ”لا يساوي ” فإن ما يستخدم في هذه الحالة هو اختبار الطرفين كما في الشكل التالي :-</a:t>
            </a:r>
          </a:p>
          <a:p>
            <a:pPr algn="just" rtl="1"/>
            <a:endParaRPr lang="ar-EG" sz="2800" dirty="0" smtClean="0"/>
          </a:p>
          <a:p>
            <a:endParaRPr lang="ar-EG"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pic>
        <p:nvPicPr>
          <p:cNvPr id="62466" name="Picture 2"/>
          <p:cNvPicPr>
            <a:picLocks noChangeAspect="1" noChangeArrowheads="1"/>
          </p:cNvPicPr>
          <p:nvPr/>
        </p:nvPicPr>
        <p:blipFill>
          <a:blip r:embed="rId2"/>
          <a:srcRect/>
          <a:stretch>
            <a:fillRect/>
          </a:stretch>
        </p:blipFill>
        <p:spPr bwMode="auto">
          <a:xfrm>
            <a:off x="1452538" y="1500930"/>
            <a:ext cx="3257569" cy="1642318"/>
          </a:xfrm>
          <a:prstGeom prst="rect">
            <a:avLst/>
          </a:prstGeom>
          <a:noFill/>
          <a:ln w="9525">
            <a:noFill/>
            <a:miter lim="800000"/>
            <a:headEnd/>
            <a:tailEnd/>
          </a:ln>
          <a:effectLst/>
        </p:spPr>
      </p:pic>
      <p:pic>
        <p:nvPicPr>
          <p:cNvPr id="62467" name="Picture 3"/>
          <p:cNvPicPr>
            <a:picLocks noChangeAspect="1" noChangeArrowheads="1"/>
          </p:cNvPicPr>
          <p:nvPr/>
        </p:nvPicPr>
        <p:blipFill>
          <a:blip r:embed="rId3"/>
          <a:srcRect/>
          <a:stretch>
            <a:fillRect/>
          </a:stretch>
        </p:blipFill>
        <p:spPr bwMode="auto">
          <a:xfrm>
            <a:off x="2809860" y="4512373"/>
            <a:ext cx="5072098" cy="1774147"/>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p:sp>
        <p:nvSpPr>
          <p:cNvPr id="3" name="Content Placeholder 2"/>
          <p:cNvSpPr>
            <a:spLocks noGrp="1"/>
          </p:cNvSpPr>
          <p:nvPr>
            <p:ph idx="1"/>
          </p:nvPr>
        </p:nvSpPr>
        <p:spPr/>
        <p:txBody>
          <a:bodyPr/>
          <a:lstStyle/>
          <a:p>
            <a:pPr algn="just" rtl="1"/>
            <a:r>
              <a:rPr lang="ar-SA" dirty="0" smtClean="0"/>
              <a:t>5- المقارنة والقرار : وبمقارنة قيمة الإحصائية المحسوبة من الخطوة رقم </a:t>
            </a:r>
            <a:r>
              <a:rPr lang="en-US" dirty="0" smtClean="0"/>
              <a:t>3</a:t>
            </a:r>
            <a:r>
              <a:rPr lang="ar-SA" dirty="0" smtClean="0"/>
              <a:t> (والتي تساوي  </a:t>
            </a:r>
            <a:r>
              <a:rPr lang="en-US" dirty="0" smtClean="0"/>
              <a:t>1.5</a:t>
            </a:r>
            <a:r>
              <a:rPr lang="ar-SA" dirty="0" smtClean="0"/>
              <a:t>) بحدود منطقتي القبول والرفض (من الخطوة رقم </a:t>
            </a:r>
            <a:r>
              <a:rPr lang="en-US" dirty="0" smtClean="0"/>
              <a:t>4</a:t>
            </a:r>
            <a:r>
              <a:rPr lang="ar-SA" dirty="0" smtClean="0"/>
              <a:t>) نجد أنها تقع في منطقة القبول لذلك فإن القرار هو : </a:t>
            </a:r>
            <a:endParaRPr lang="en-US" dirty="0" smtClean="0"/>
          </a:p>
          <a:p>
            <a:pPr rtl="1"/>
            <a:r>
              <a:rPr lang="ar-SA" dirty="0" smtClean="0"/>
              <a:t>قبول الفرض العدمي بأن متوسط دخول الأفراد الأسبوعية في هذه الدولة يساوي </a:t>
            </a:r>
            <a:r>
              <a:rPr lang="en-US" dirty="0" smtClean="0"/>
              <a:t>72</a:t>
            </a:r>
            <a:r>
              <a:rPr lang="ar-SA" dirty="0" smtClean="0"/>
              <a:t> دولاراً وذلك بمستوى معنوية </a:t>
            </a:r>
            <a:r>
              <a:rPr lang="en-US" dirty="0" smtClean="0"/>
              <a:t>5 %</a:t>
            </a:r>
            <a:r>
              <a:rPr lang="ar-SA" dirty="0" smtClean="0"/>
              <a:t>. </a:t>
            </a:r>
            <a:endParaRPr lang="en-US" dirty="0" smtClean="0"/>
          </a:p>
          <a:p>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p:sp>
        <p:nvSpPr>
          <p:cNvPr id="3" name="Content Placeholder 2"/>
          <p:cNvSpPr>
            <a:spLocks noGrp="1"/>
          </p:cNvSpPr>
          <p:nvPr>
            <p:ph idx="1"/>
          </p:nvPr>
        </p:nvSpPr>
        <p:spPr/>
        <p:txBody>
          <a:bodyPr/>
          <a:lstStyle/>
          <a:p>
            <a:pPr algn="just" rtl="1"/>
            <a:r>
              <a:rPr lang="ar-SA" sz="2400" b="1" dirty="0" smtClean="0"/>
              <a:t>ملاحظة : </a:t>
            </a:r>
            <a:endParaRPr lang="en-US" sz="2400" b="1" dirty="0" smtClean="0"/>
          </a:p>
          <a:p>
            <a:pPr algn="just" rtl="1"/>
            <a:r>
              <a:rPr lang="ar-SA" sz="2400" b="1" dirty="0" smtClean="0"/>
              <a:t> لو استخدمنا مستوى معنوية </a:t>
            </a:r>
            <a:r>
              <a:rPr lang="en-US" sz="2400" b="1" dirty="0" smtClean="0"/>
              <a:t>1%</a:t>
            </a:r>
            <a:r>
              <a:rPr lang="ar-SA" sz="2400" b="1" dirty="0" smtClean="0"/>
              <a:t>  بدلاً من </a:t>
            </a:r>
            <a:r>
              <a:rPr lang="en-US" sz="2400" b="1" dirty="0" smtClean="0"/>
              <a:t>5%</a:t>
            </a:r>
            <a:r>
              <a:rPr lang="ar-SA" sz="2400" b="1" dirty="0" smtClean="0"/>
              <a:t>  كما في المثال أعلاه فإن حدود منطقتي القبول والرفض تصبح كما يلي :</a:t>
            </a:r>
            <a:endParaRPr lang="en-US" sz="2400" b="1" dirty="0" smtClean="0"/>
          </a:p>
          <a:p>
            <a:pPr algn="just" rtl="1"/>
            <a:endParaRPr lang="en-US" sz="2400" b="1" dirty="0" smtClean="0"/>
          </a:p>
          <a:p>
            <a:pPr algn="just" rtl="1"/>
            <a:endParaRPr lang="en-US" sz="2400" b="1" dirty="0" smtClean="0"/>
          </a:p>
          <a:p>
            <a:pPr algn="just" rtl="1"/>
            <a:endParaRPr lang="en-US" sz="2400" b="1" dirty="0" smtClean="0"/>
          </a:p>
          <a:p>
            <a:pPr algn="just" rtl="1"/>
            <a:endParaRPr lang="en-US" sz="2400" b="1" dirty="0" smtClean="0"/>
          </a:p>
          <a:p>
            <a:pPr algn="just" rtl="1"/>
            <a:r>
              <a:rPr lang="ar-SA" sz="2400" b="1" dirty="0" smtClean="0"/>
              <a:t>وبمقارنة قيمة الإحصائية </a:t>
            </a:r>
            <a:r>
              <a:rPr lang="en-US" sz="2400" b="1" dirty="0" smtClean="0"/>
              <a:t>1.5</a:t>
            </a:r>
            <a:r>
              <a:rPr lang="ar-SA" sz="2400" b="1" dirty="0" smtClean="0"/>
              <a:t> بحدود منطقتي القبول والرفض نجد أنها تقع في منطقة القبول أي أن القرار هو نفسه قبول الفرض العدمي ولن يتغير بل يتأكد باستخدام مستوى معنوية </a:t>
            </a:r>
            <a:r>
              <a:rPr lang="en-US" sz="2400" b="1" dirty="0" smtClean="0"/>
              <a:t>1%</a:t>
            </a:r>
            <a:r>
              <a:rPr lang="ar-SA" sz="2400" b="1" dirty="0" smtClean="0"/>
              <a:t>. </a:t>
            </a:r>
            <a:endParaRPr lang="en-US" sz="2400" b="1" dirty="0" smtClean="0"/>
          </a:p>
          <a:p>
            <a:pPr algn="just" rtl="1"/>
            <a:endParaRPr lang="en-US" sz="2400" b="1" dirty="0" smtClean="0"/>
          </a:p>
          <a:p>
            <a:pPr algn="just" rtl="1"/>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pic>
        <p:nvPicPr>
          <p:cNvPr id="63490" name="Picture 2"/>
          <p:cNvPicPr>
            <a:picLocks noChangeAspect="1" noChangeArrowheads="1"/>
          </p:cNvPicPr>
          <p:nvPr/>
        </p:nvPicPr>
        <p:blipFill>
          <a:blip r:embed="rId2"/>
          <a:srcRect/>
          <a:stretch>
            <a:fillRect/>
          </a:stretch>
        </p:blipFill>
        <p:spPr bwMode="auto">
          <a:xfrm>
            <a:off x="452406" y="2428868"/>
            <a:ext cx="5081615" cy="216087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dirty="0" smtClean="0"/>
              <a:t>مثال (5):-</a:t>
            </a:r>
            <a:endParaRPr lang="ar-EG" b="1" dirty="0"/>
          </a:p>
        </p:txBody>
      </p:sp>
      <p:sp>
        <p:nvSpPr>
          <p:cNvPr id="3" name="Content Placeholder 2"/>
          <p:cNvSpPr>
            <a:spLocks noGrp="1"/>
          </p:cNvSpPr>
          <p:nvPr>
            <p:ph idx="1"/>
          </p:nvPr>
        </p:nvSpPr>
        <p:spPr/>
        <p:txBody>
          <a:bodyPr/>
          <a:lstStyle/>
          <a:p>
            <a:pPr algn="just" rtl="1"/>
            <a:r>
              <a:rPr lang="ar-SA" dirty="0" smtClean="0"/>
              <a:t>يدّعىِ أحد المرشحين في الانتخابات أنه سيحصل على نسبة </a:t>
            </a:r>
            <a:r>
              <a:rPr lang="en-US" dirty="0" smtClean="0"/>
              <a:t>70%</a:t>
            </a:r>
            <a:r>
              <a:rPr lang="ar-SA" dirty="0" smtClean="0"/>
              <a:t> من أصوات الناخبين عندما تجري الانتخابات. ولاختبار هذا الادعاء تم اختيار عينة عشوائية من الناخبين حجمها </a:t>
            </a:r>
            <a:r>
              <a:rPr lang="en-US" dirty="0" smtClean="0"/>
              <a:t>100</a:t>
            </a:r>
            <a:r>
              <a:rPr lang="ar-SA" dirty="0" smtClean="0"/>
              <a:t> ناخب، ووجد أن نسبة من يؤيدون المرشح في العينة هي </a:t>
            </a:r>
            <a:r>
              <a:rPr lang="en-US" dirty="0" smtClean="0"/>
              <a:t>60 %</a:t>
            </a:r>
            <a:r>
              <a:rPr lang="ar-SA" dirty="0" smtClean="0"/>
              <a:t> اختبر مدى صحة ادعاء المرشح بأن النسبة في المجتمع هي </a:t>
            </a:r>
            <a:r>
              <a:rPr lang="en-US" dirty="0" smtClean="0"/>
              <a:t>70 %</a:t>
            </a:r>
            <a:r>
              <a:rPr lang="ar-SA" dirty="0" smtClean="0"/>
              <a:t> مقابل الفرض البديل أن النسبة أقل من </a:t>
            </a:r>
            <a:r>
              <a:rPr lang="en-US" dirty="0" smtClean="0"/>
              <a:t>70%</a:t>
            </a:r>
            <a:r>
              <a:rPr lang="ar-SA" dirty="0" smtClean="0"/>
              <a:t> وذلك بمستوى معنوية </a:t>
            </a:r>
            <a:r>
              <a:rPr lang="en-US" dirty="0" smtClean="0"/>
              <a:t>5 %</a:t>
            </a:r>
            <a:r>
              <a:rPr lang="ar-SA" dirty="0" smtClean="0"/>
              <a:t>. </a:t>
            </a:r>
            <a:endParaRPr lang="en-US" dirty="0" smtClean="0"/>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a:t>
            </a:r>
            <a:endParaRPr lang="ar-EG" dirty="0"/>
          </a:p>
        </p:txBody>
      </p:sp>
      <p:sp>
        <p:nvSpPr>
          <p:cNvPr id="3" name="Content Placeholder 2"/>
          <p:cNvSpPr>
            <a:spLocks noGrp="1"/>
          </p:cNvSpPr>
          <p:nvPr>
            <p:ph idx="1"/>
          </p:nvPr>
        </p:nvSpPr>
        <p:spPr/>
        <p:txBody>
          <a:bodyPr/>
          <a:lstStyle/>
          <a:p>
            <a:pPr lvl="0" algn="just" rtl="1"/>
            <a:r>
              <a:rPr lang="ar-EG" b="1" dirty="0" smtClean="0"/>
              <a:t>1- </a:t>
            </a:r>
            <a:r>
              <a:rPr lang="ar-SA" b="1" dirty="0" smtClean="0"/>
              <a:t>الفرض العدمي هو أن النسبة في المجتمع (نسبة من يؤيدون المرشح في المجتمع) هي </a:t>
            </a:r>
            <a:r>
              <a:rPr lang="en-US" b="1" dirty="0" smtClean="0"/>
              <a:t>0.70</a:t>
            </a:r>
            <a:r>
              <a:rPr lang="ar-SA" b="1" dirty="0" smtClean="0"/>
              <a:t> أي أن الفرض العدمي هو أن الادعاء صحيح وأن المرشح سيحصل على النسبة التي ادعاها وهي </a:t>
            </a:r>
            <a:r>
              <a:rPr lang="en-US" b="1" dirty="0" smtClean="0"/>
              <a:t>70 %</a:t>
            </a:r>
            <a:r>
              <a:rPr lang="ar-SA" b="1" dirty="0" smtClean="0"/>
              <a:t> بالرموز </a:t>
            </a:r>
            <a:r>
              <a:rPr lang="en-US" b="1" dirty="0" smtClean="0"/>
              <a:t>HO : P = 0.70</a:t>
            </a:r>
            <a:r>
              <a:rPr lang="ar-SA" b="1" dirty="0" smtClean="0"/>
              <a:t> </a:t>
            </a:r>
            <a:endParaRPr lang="en-US" b="1" dirty="0" smtClean="0"/>
          </a:p>
          <a:p>
            <a:pPr lvl="0" algn="just" rtl="1"/>
            <a:r>
              <a:rPr lang="ar-EG" b="1" dirty="0" smtClean="0"/>
              <a:t>2- </a:t>
            </a:r>
            <a:r>
              <a:rPr lang="ar-SA" b="1" dirty="0" smtClean="0"/>
              <a:t>الفرض البديل والمنطقي : في هذه الحالة هو أن النسبة في المجتمع أقل من هذا الادعاء وبالرموز : </a:t>
            </a:r>
            <a:r>
              <a:rPr lang="en-US" b="1" dirty="0" smtClean="0"/>
              <a:t> H1 :  P  &lt;  0.70     </a:t>
            </a:r>
            <a:endParaRPr lang="ar-EG" b="1" dirty="0" smtClean="0"/>
          </a:p>
          <a:p>
            <a:pPr lvl="0" algn="just" rtl="1"/>
            <a:endParaRPr lang="en-US" b="1" dirty="0" smtClean="0"/>
          </a:p>
          <a:p>
            <a:pPr algn="just"/>
            <a:endParaRPr lang="ar-EG"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p:sp>
        <p:nvSpPr>
          <p:cNvPr id="3" name="Content Placeholder 2"/>
          <p:cNvSpPr>
            <a:spLocks noGrp="1"/>
          </p:cNvSpPr>
          <p:nvPr>
            <p:ph idx="1"/>
          </p:nvPr>
        </p:nvSpPr>
        <p:spPr/>
        <p:txBody>
          <a:bodyPr/>
          <a:lstStyle/>
          <a:p>
            <a:pPr algn="just" rtl="1"/>
            <a:r>
              <a:rPr lang="ar-EG" b="1" dirty="0" smtClean="0"/>
              <a:t>3- </a:t>
            </a:r>
            <a:r>
              <a:rPr lang="ar-SA" b="1" dirty="0" smtClean="0"/>
              <a:t>الإحصائية : وتأخذ الإحصائية في حالة اختبار النسبة الشكل التالي : </a:t>
            </a:r>
            <a:endParaRPr lang="ar-EG" b="1" dirty="0" smtClean="0"/>
          </a:p>
          <a:p>
            <a:pPr algn="just" rtl="1"/>
            <a:r>
              <a:rPr lang="ar-EG" b="1" dirty="0" smtClean="0"/>
              <a:t>حيث أن :-</a:t>
            </a:r>
          </a:p>
          <a:p>
            <a:pPr algn="just" rtl="1"/>
            <a:endParaRPr lang="ar-EG" b="1" dirty="0" smtClean="0"/>
          </a:p>
          <a:p>
            <a:pPr algn="just" rtl="1"/>
            <a:endParaRPr lang="ar-EG" b="1" dirty="0" smtClean="0"/>
          </a:p>
          <a:p>
            <a:pPr algn="just" rtl="1"/>
            <a:endParaRPr lang="ar-EG" b="1" dirty="0" smtClean="0"/>
          </a:p>
          <a:p>
            <a:pPr algn="just" rtl="1"/>
            <a:endParaRPr lang="ar-EG" b="1" dirty="0" smtClean="0"/>
          </a:p>
          <a:p>
            <a:pPr algn="ctr" rtl="1"/>
            <a:r>
              <a:rPr lang="ar-SA" dirty="0" smtClean="0"/>
              <a:t>أي أن قيمة الإحصائية تساوي </a:t>
            </a:r>
            <a:r>
              <a:rPr lang="en-US" dirty="0" smtClean="0"/>
              <a:t>- 2.17</a:t>
            </a:r>
            <a:endParaRPr lang="ar-EG" b="1" dirty="0" smtClean="0"/>
          </a:p>
          <a:p>
            <a:pPr algn="just" rtl="1"/>
            <a:endParaRPr lang="ar-EG" b="1" dirty="0" smtClean="0"/>
          </a:p>
          <a:p>
            <a:pPr algn="just" rtl="1"/>
            <a:endParaRPr lang="ar-EG" b="1" dirty="0" smtClean="0"/>
          </a:p>
          <a:p>
            <a:pPr algn="just" rtl="1"/>
            <a:endParaRPr lang="en-US" b="1" dirty="0" smtClean="0"/>
          </a:p>
          <a:p>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pic>
        <p:nvPicPr>
          <p:cNvPr id="5" name="Picture 3"/>
          <p:cNvPicPr>
            <a:picLocks noChangeAspect="1" noChangeArrowheads="1"/>
          </p:cNvPicPr>
          <p:nvPr/>
        </p:nvPicPr>
        <p:blipFill>
          <a:blip r:embed="rId2"/>
          <a:srcRect/>
          <a:stretch>
            <a:fillRect/>
          </a:stretch>
        </p:blipFill>
        <p:spPr bwMode="auto">
          <a:xfrm>
            <a:off x="809596" y="2143116"/>
            <a:ext cx="2571768" cy="991809"/>
          </a:xfrm>
          <a:prstGeom prst="rect">
            <a:avLst/>
          </a:prstGeom>
          <a:noFill/>
          <a:ln w="9525">
            <a:noFill/>
            <a:miter lim="800000"/>
            <a:headEnd/>
            <a:tailEnd/>
          </a:ln>
          <a:effectLst/>
        </p:spPr>
      </p:pic>
      <p:pic>
        <p:nvPicPr>
          <p:cNvPr id="6" name="Picture 4"/>
          <p:cNvPicPr>
            <a:picLocks noChangeAspect="1" noChangeArrowheads="1"/>
          </p:cNvPicPr>
          <p:nvPr/>
        </p:nvPicPr>
        <p:blipFill>
          <a:blip r:embed="rId3"/>
          <a:srcRect/>
          <a:stretch>
            <a:fillRect/>
          </a:stretch>
        </p:blipFill>
        <p:spPr bwMode="auto">
          <a:xfrm>
            <a:off x="3024174" y="3013623"/>
            <a:ext cx="4643470" cy="486815"/>
          </a:xfrm>
          <a:prstGeom prst="rect">
            <a:avLst/>
          </a:prstGeom>
          <a:noFill/>
          <a:ln w="9525">
            <a:noFill/>
            <a:miter lim="800000"/>
            <a:headEnd/>
            <a:tailEnd/>
          </a:ln>
          <a:effectLst/>
        </p:spPr>
      </p:pic>
      <p:pic>
        <p:nvPicPr>
          <p:cNvPr id="65538" name="Picture 2"/>
          <p:cNvPicPr>
            <a:picLocks noChangeAspect="1" noChangeArrowheads="1"/>
          </p:cNvPicPr>
          <p:nvPr/>
        </p:nvPicPr>
        <p:blipFill>
          <a:blip r:embed="rId4"/>
          <a:srcRect/>
          <a:stretch>
            <a:fillRect/>
          </a:stretch>
        </p:blipFill>
        <p:spPr bwMode="auto">
          <a:xfrm>
            <a:off x="2666984" y="3569454"/>
            <a:ext cx="3357586" cy="2002686"/>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p:sp>
        <p:nvSpPr>
          <p:cNvPr id="3" name="Content Placeholder 2"/>
          <p:cNvSpPr>
            <a:spLocks noGrp="1"/>
          </p:cNvSpPr>
          <p:nvPr>
            <p:ph idx="1"/>
          </p:nvPr>
        </p:nvSpPr>
        <p:spPr/>
        <p:txBody>
          <a:bodyPr/>
          <a:lstStyle/>
          <a:p>
            <a:pPr lvl="0" algn="just" rtl="1"/>
            <a:r>
              <a:rPr lang="ar-EG" sz="2400" b="1" dirty="0" smtClean="0"/>
              <a:t>4- </a:t>
            </a:r>
            <a:r>
              <a:rPr lang="ar-SA" sz="2400" b="1" dirty="0" smtClean="0"/>
              <a:t>حدود منطقتي القبول والرفض نحصل عليها من التوزيع الطبيعي المعياري، حيث مستوى المعنوية  </a:t>
            </a:r>
            <a:r>
              <a:rPr lang="en-US" sz="2400" b="1" dirty="0" smtClean="0"/>
              <a:t>α = 5%</a:t>
            </a:r>
            <a:r>
              <a:rPr lang="ar-SA" sz="2400" b="1" dirty="0" smtClean="0"/>
              <a:t> وبما أن الفرض البديل هو "  أقل من "  فنستخدم اختبار الطرف الأيسر. </a:t>
            </a:r>
            <a:endParaRPr lang="en-US" sz="2400" b="1" dirty="0" smtClean="0"/>
          </a:p>
          <a:p>
            <a:pPr lvl="0" algn="just" rtl="1"/>
            <a:endParaRPr lang="en-US" sz="2400" b="1" dirty="0" smtClean="0"/>
          </a:p>
          <a:p>
            <a:pPr lvl="0" algn="just" rtl="1"/>
            <a:endParaRPr lang="en-US" sz="2400" b="1" dirty="0" smtClean="0"/>
          </a:p>
          <a:p>
            <a:pPr algn="just" rtl="1"/>
            <a:r>
              <a:rPr lang="ar-SA" sz="2400" b="1" dirty="0" smtClean="0"/>
              <a:t>5- المقارنة والقرار : وبمقارنة قيمة الإحصائية التي حصلنا عليها في الخطوة رقم (3)  التي تساوي </a:t>
            </a:r>
            <a:r>
              <a:rPr lang="en-US" sz="2400" b="1" dirty="0" smtClean="0"/>
              <a:t>- 2.17</a:t>
            </a:r>
            <a:r>
              <a:rPr lang="ar-SA" sz="2400" b="1" dirty="0" smtClean="0"/>
              <a:t> بحدود منطقتي القبول والرفض (من الخطوة رقم 4)  نجد أن قيمة الإحصائية تقع في منطقة الرفض لأن </a:t>
            </a:r>
            <a:r>
              <a:rPr lang="en-US" sz="2400" b="1" dirty="0" smtClean="0"/>
              <a:t>- 2.17 </a:t>
            </a:r>
            <a:r>
              <a:rPr lang="ar-SA" sz="2400" b="1" dirty="0" smtClean="0"/>
              <a:t> أصغر من </a:t>
            </a:r>
            <a:r>
              <a:rPr lang="en-US" sz="2400" b="1" dirty="0" smtClean="0"/>
              <a:t>- 1.65</a:t>
            </a:r>
            <a:r>
              <a:rPr lang="ar-SA" sz="2400" b="1" dirty="0" smtClean="0"/>
              <a:t> فإن القرار هو : </a:t>
            </a:r>
            <a:endParaRPr lang="en-US" sz="2400" b="1" dirty="0" smtClean="0"/>
          </a:p>
          <a:p>
            <a:pPr algn="just" rtl="1"/>
            <a:r>
              <a:rPr lang="ar-SA" sz="2400" b="1" u="sng" dirty="0" smtClean="0"/>
              <a:t>رفض الفرض العدمي بادعاء المرشح بأن نسبة مؤيديه في المجتمع هي </a:t>
            </a:r>
            <a:r>
              <a:rPr lang="en-US" sz="2400" b="1" u="sng" dirty="0" smtClean="0"/>
              <a:t>70 %</a:t>
            </a:r>
            <a:r>
              <a:rPr lang="ar-SA" sz="2400" b="1" u="sng" dirty="0" smtClean="0"/>
              <a:t> وقبول الفرض البديل بأن النسبة أقل من </a:t>
            </a:r>
            <a:r>
              <a:rPr lang="en-US" sz="2400" b="1" u="sng" dirty="0" smtClean="0"/>
              <a:t>70 %</a:t>
            </a:r>
            <a:r>
              <a:rPr lang="ar-SA" sz="2400" b="1" u="sng" dirty="0" smtClean="0"/>
              <a:t> وذلك بمستوى معنوية </a:t>
            </a:r>
            <a:r>
              <a:rPr lang="en-US" sz="2400" b="1" u="sng" dirty="0" smtClean="0"/>
              <a:t>5 %</a:t>
            </a:r>
            <a:r>
              <a:rPr lang="ar-SA" sz="2400" b="1" u="sng" dirty="0" smtClean="0"/>
              <a:t>  (أي أن احتمال الخطأ في هذا القرار لا يتعدى </a:t>
            </a:r>
            <a:r>
              <a:rPr lang="en-US" sz="2400" b="1" u="sng" dirty="0" smtClean="0"/>
              <a:t>5 %</a:t>
            </a:r>
            <a:r>
              <a:rPr lang="ar-SA" sz="2400" b="1" u="sng" dirty="0" smtClean="0"/>
              <a:t>). </a:t>
            </a:r>
            <a:endParaRPr lang="en-US" sz="2400" b="1" u="sng" dirty="0" smtClean="0"/>
          </a:p>
          <a:p>
            <a:pPr lvl="0" algn="just" rtl="1"/>
            <a:endParaRPr lang="en-US" sz="2400" b="1" dirty="0" smtClean="0"/>
          </a:p>
          <a:p>
            <a:pPr lvl="0" algn="just" rtl="1"/>
            <a:endParaRPr lang="en-US" sz="2400" b="1" dirty="0" smtClean="0"/>
          </a:p>
          <a:p>
            <a:pPr algn="just" rtl="1"/>
            <a:r>
              <a:rPr lang="ar-SA" sz="2400" b="1" dirty="0" smtClean="0"/>
              <a:t> </a:t>
            </a:r>
            <a:endParaRPr lang="en-US" sz="2400" b="1" dirty="0" smtClean="0"/>
          </a:p>
          <a:p>
            <a:pPr algn="just"/>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39</a:t>
            </a:fld>
            <a:endParaRPr lang="en-US" dirty="0"/>
          </a:p>
        </p:txBody>
      </p:sp>
      <p:pic>
        <p:nvPicPr>
          <p:cNvPr id="66562" name="Picture 2"/>
          <p:cNvPicPr>
            <a:picLocks noChangeAspect="1" noChangeArrowheads="1"/>
          </p:cNvPicPr>
          <p:nvPr/>
        </p:nvPicPr>
        <p:blipFill>
          <a:blip r:embed="rId2"/>
          <a:srcRect/>
          <a:stretch>
            <a:fillRect/>
          </a:stretch>
        </p:blipFill>
        <p:spPr bwMode="auto">
          <a:xfrm>
            <a:off x="2024042" y="2357430"/>
            <a:ext cx="4714908" cy="1285884"/>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b="1" dirty="0" smtClean="0"/>
              <a:t>مثال (6):-</a:t>
            </a:r>
            <a:endParaRPr lang="ar-EG" b="1" dirty="0"/>
          </a:p>
        </p:txBody>
      </p:sp>
      <p:sp>
        <p:nvSpPr>
          <p:cNvPr id="3" name="Content Placeholder 2"/>
          <p:cNvSpPr>
            <a:spLocks noGrp="1"/>
          </p:cNvSpPr>
          <p:nvPr>
            <p:ph idx="1"/>
          </p:nvPr>
        </p:nvSpPr>
        <p:spPr/>
        <p:txBody>
          <a:bodyPr/>
          <a:lstStyle/>
          <a:p>
            <a:pPr algn="just" rtl="1"/>
            <a:r>
              <a:rPr lang="ar-SA" dirty="0" smtClean="0"/>
              <a:t>البيانات التالية تمثل نتائج عينتين عشوائيتين مستقلتين مسحوبتين من منطقتين لمقارنة متوسط عمر الناخب فيهما : </a:t>
            </a:r>
            <a:endParaRPr lang="en-US" dirty="0" smtClean="0"/>
          </a:p>
          <a:p>
            <a:pPr algn="just" rtl="1"/>
            <a:r>
              <a:rPr lang="ar-SA" dirty="0" smtClean="0"/>
              <a:t> حيث       </a:t>
            </a:r>
            <a:endParaRPr lang="en-US" dirty="0" smtClean="0"/>
          </a:p>
          <a:p>
            <a:pPr algn="just" rtl="1"/>
            <a:r>
              <a:rPr lang="ar-SA" dirty="0" smtClean="0"/>
              <a:t> اختبر الفرض العدمي :  أن متوسط عمر الناخب في المنطقة الأولى يساوي متوسط عمر الناخب في المنطقة الثانية بمستوى معنوية </a:t>
            </a:r>
            <a:r>
              <a:rPr lang="en-US" dirty="0" smtClean="0"/>
              <a:t>5%</a:t>
            </a:r>
            <a:r>
              <a:rPr lang="ar-SA" dirty="0" smtClean="0"/>
              <a:t> مقابل الفرض البديل أنهما غير متساويين إذا علمت أن : </a:t>
            </a:r>
            <a:endParaRPr lang="en-US" dirty="0" smtClean="0"/>
          </a:p>
          <a:p>
            <a:pPr algn="just" rtl="1"/>
            <a:r>
              <a:rPr lang="ar-SA" dirty="0" smtClean="0"/>
              <a:t>                       </a:t>
            </a:r>
            <a:endParaRPr lang="en-US" dirty="0" smtClean="0"/>
          </a:p>
          <a:p>
            <a:pPr algn="just"/>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40</a:t>
            </a:fld>
            <a:endParaRPr lang="en-US" dirty="0"/>
          </a:p>
        </p:txBody>
      </p:sp>
      <p:pic>
        <p:nvPicPr>
          <p:cNvPr id="67586" name="Picture 2"/>
          <p:cNvPicPr>
            <a:picLocks noChangeAspect="1" noChangeArrowheads="1"/>
          </p:cNvPicPr>
          <p:nvPr/>
        </p:nvPicPr>
        <p:blipFill>
          <a:blip r:embed="rId2"/>
          <a:srcRect/>
          <a:stretch>
            <a:fillRect/>
          </a:stretch>
        </p:blipFill>
        <p:spPr bwMode="auto">
          <a:xfrm>
            <a:off x="3167050" y="2643182"/>
            <a:ext cx="4275558" cy="633416"/>
          </a:xfrm>
          <a:prstGeom prst="rect">
            <a:avLst/>
          </a:prstGeom>
          <a:noFill/>
          <a:ln w="9525">
            <a:noFill/>
            <a:miter lim="800000"/>
            <a:headEnd/>
            <a:tailEnd/>
          </a:ln>
          <a:effectLst/>
        </p:spPr>
      </p:pic>
      <p:pic>
        <p:nvPicPr>
          <p:cNvPr id="67587" name="Picture 3"/>
          <p:cNvPicPr>
            <a:picLocks noChangeAspect="1" noChangeArrowheads="1"/>
          </p:cNvPicPr>
          <p:nvPr/>
        </p:nvPicPr>
        <p:blipFill>
          <a:blip r:embed="rId3"/>
          <a:srcRect/>
          <a:stretch>
            <a:fillRect/>
          </a:stretch>
        </p:blipFill>
        <p:spPr bwMode="auto">
          <a:xfrm>
            <a:off x="3452802" y="4857760"/>
            <a:ext cx="2797507" cy="71438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الحل :-</a:t>
            </a:r>
            <a:endParaRPr lang="ar-EG" dirty="0"/>
          </a:p>
        </p:txBody>
      </p:sp>
      <p:sp>
        <p:nvSpPr>
          <p:cNvPr id="3" name="Content Placeholder 2"/>
          <p:cNvSpPr>
            <a:spLocks noGrp="1"/>
          </p:cNvSpPr>
          <p:nvPr>
            <p:ph idx="1"/>
          </p:nvPr>
        </p:nvSpPr>
        <p:spPr/>
        <p:txBody>
          <a:bodyPr/>
          <a:lstStyle/>
          <a:p>
            <a:pPr rtl="1"/>
            <a:r>
              <a:rPr lang="ar-SA" dirty="0" smtClean="0"/>
              <a:t>1- الفرض العدمي أن المتوسطين متساويان وبالرموز : </a:t>
            </a:r>
            <a:endParaRPr lang="en-US" dirty="0" smtClean="0"/>
          </a:p>
          <a:p>
            <a:pPr rtl="1"/>
            <a:r>
              <a:rPr lang="ar-SA" dirty="0" smtClean="0"/>
              <a:t>                         </a:t>
            </a:r>
            <a:endParaRPr lang="en-US" dirty="0" smtClean="0"/>
          </a:p>
          <a:p>
            <a:pPr rtl="1"/>
            <a:r>
              <a:rPr lang="ar-SA" dirty="0" smtClean="0"/>
              <a:t> 2- الفرض البديل أن المتوسطين غير متساويين وبالرموز : </a:t>
            </a:r>
            <a:endParaRPr lang="en-US" dirty="0" smtClean="0"/>
          </a:p>
          <a:p>
            <a:pPr rtl="1"/>
            <a:r>
              <a:rPr lang="ar-SA" dirty="0" smtClean="0"/>
              <a:t>                                                    </a:t>
            </a:r>
            <a:endParaRPr lang="en-US" dirty="0" smtClean="0"/>
          </a:p>
          <a:p>
            <a:pPr rtl="1"/>
            <a:r>
              <a:rPr lang="ar-SA" dirty="0" smtClean="0"/>
              <a:t> 3- الإحصائية : تأخذ الشكل التالي :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41</a:t>
            </a:fld>
            <a:endParaRPr lang="en-US" dirty="0"/>
          </a:p>
        </p:txBody>
      </p:sp>
      <p:pic>
        <p:nvPicPr>
          <p:cNvPr id="68610" name="Picture 2"/>
          <p:cNvPicPr>
            <a:picLocks noChangeAspect="1" noChangeArrowheads="1"/>
          </p:cNvPicPr>
          <p:nvPr/>
        </p:nvPicPr>
        <p:blipFill>
          <a:blip r:embed="rId2"/>
          <a:srcRect/>
          <a:stretch>
            <a:fillRect/>
          </a:stretch>
        </p:blipFill>
        <p:spPr bwMode="auto">
          <a:xfrm>
            <a:off x="4024306" y="2214554"/>
            <a:ext cx="1611324" cy="500066"/>
          </a:xfrm>
          <a:prstGeom prst="rect">
            <a:avLst/>
          </a:prstGeom>
          <a:noFill/>
          <a:ln w="9525">
            <a:noFill/>
            <a:miter lim="800000"/>
            <a:headEnd/>
            <a:tailEnd/>
          </a:ln>
          <a:effectLst/>
        </p:spPr>
      </p:pic>
      <p:pic>
        <p:nvPicPr>
          <p:cNvPr id="68611" name="Picture 3"/>
          <p:cNvPicPr>
            <a:picLocks noChangeAspect="1" noChangeArrowheads="1"/>
          </p:cNvPicPr>
          <p:nvPr/>
        </p:nvPicPr>
        <p:blipFill>
          <a:blip r:embed="rId3"/>
          <a:srcRect/>
          <a:stretch>
            <a:fillRect/>
          </a:stretch>
        </p:blipFill>
        <p:spPr bwMode="auto">
          <a:xfrm>
            <a:off x="3881430" y="3357562"/>
            <a:ext cx="1514482" cy="504827"/>
          </a:xfrm>
          <a:prstGeom prst="rect">
            <a:avLst/>
          </a:prstGeom>
          <a:noFill/>
          <a:ln w="9525">
            <a:noFill/>
            <a:miter lim="800000"/>
            <a:headEnd/>
            <a:tailEnd/>
          </a:ln>
          <a:effectLst/>
        </p:spPr>
      </p:pic>
      <p:pic>
        <p:nvPicPr>
          <p:cNvPr id="68612" name="Picture 4"/>
          <p:cNvPicPr>
            <a:picLocks noChangeAspect="1" noChangeArrowheads="1"/>
          </p:cNvPicPr>
          <p:nvPr/>
        </p:nvPicPr>
        <p:blipFill>
          <a:blip r:embed="rId4"/>
          <a:srcRect/>
          <a:stretch>
            <a:fillRect/>
          </a:stretch>
        </p:blipFill>
        <p:spPr bwMode="auto">
          <a:xfrm>
            <a:off x="3167050" y="4643446"/>
            <a:ext cx="2714644" cy="1347794"/>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p:sp>
        <p:nvSpPr>
          <p:cNvPr id="3" name="Content Placeholder 2"/>
          <p:cNvSpPr>
            <a:spLocks noGrp="1"/>
          </p:cNvSpPr>
          <p:nvPr>
            <p:ph idx="1"/>
          </p:nvPr>
        </p:nvSpPr>
        <p:spPr/>
        <p:txBody>
          <a:bodyPr/>
          <a:lstStyle/>
          <a:p>
            <a:r>
              <a:rPr lang="ar-EG" dirty="0" smtClean="0"/>
              <a:t>وبالتعويض عن :-</a:t>
            </a:r>
            <a:endParaRPr lang="en-US" dirty="0" smtClean="0"/>
          </a:p>
          <a:p>
            <a:r>
              <a:rPr lang="ar-EG" dirty="0" smtClean="0"/>
              <a:t>نحصل على :-</a:t>
            </a:r>
            <a:endParaRPr lang="en-US" dirty="0" smtClean="0"/>
          </a:p>
          <a:p>
            <a:endParaRPr lang="en-US" dirty="0" smtClean="0"/>
          </a:p>
          <a:p>
            <a:endParaRPr lang="en-US" dirty="0" smtClean="0"/>
          </a:p>
          <a:p>
            <a:endParaRPr lang="en-US" dirty="0" smtClean="0"/>
          </a:p>
          <a:p>
            <a:pPr algn="just" rtl="1"/>
            <a:r>
              <a:rPr lang="ar-EG" dirty="0" smtClean="0"/>
              <a:t>أي أن قيمة إحصائي الاختبار تساوي </a:t>
            </a:r>
            <a:r>
              <a:rPr lang="en-US" dirty="0" smtClean="0"/>
              <a:t>6</a:t>
            </a:r>
            <a:r>
              <a:rPr lang="ar-EG" dirty="0" smtClean="0"/>
              <a:t> .</a:t>
            </a:r>
          </a:p>
          <a:p>
            <a:pPr algn="just" rtl="1"/>
            <a:endParaRPr lang="ar-EG" dirty="0" smtClean="0"/>
          </a:p>
          <a:p>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42</a:t>
            </a:fld>
            <a:endParaRPr lang="en-US" dirty="0"/>
          </a:p>
        </p:txBody>
      </p:sp>
      <p:pic>
        <p:nvPicPr>
          <p:cNvPr id="69635" name="Picture 3"/>
          <p:cNvPicPr>
            <a:picLocks noChangeAspect="1" noChangeArrowheads="1"/>
          </p:cNvPicPr>
          <p:nvPr/>
        </p:nvPicPr>
        <p:blipFill>
          <a:blip r:embed="rId2"/>
          <a:srcRect/>
          <a:stretch>
            <a:fillRect/>
          </a:stretch>
        </p:blipFill>
        <p:spPr bwMode="auto">
          <a:xfrm>
            <a:off x="309530" y="1643050"/>
            <a:ext cx="6544231" cy="642942"/>
          </a:xfrm>
          <a:prstGeom prst="rect">
            <a:avLst/>
          </a:prstGeom>
          <a:noFill/>
          <a:ln w="9525">
            <a:noFill/>
            <a:miter lim="800000"/>
            <a:headEnd/>
            <a:tailEnd/>
          </a:ln>
          <a:effectLst/>
        </p:spPr>
      </p:pic>
      <p:pic>
        <p:nvPicPr>
          <p:cNvPr id="69636" name="Picture 4"/>
          <p:cNvPicPr>
            <a:picLocks noChangeAspect="1" noChangeArrowheads="1"/>
          </p:cNvPicPr>
          <p:nvPr/>
        </p:nvPicPr>
        <p:blipFill>
          <a:blip r:embed="rId3"/>
          <a:srcRect/>
          <a:stretch>
            <a:fillRect/>
          </a:stretch>
        </p:blipFill>
        <p:spPr bwMode="auto">
          <a:xfrm>
            <a:off x="4381496" y="2071678"/>
            <a:ext cx="2328874" cy="2345047"/>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p:sp>
        <p:nvSpPr>
          <p:cNvPr id="3" name="Content Placeholder 2"/>
          <p:cNvSpPr>
            <a:spLocks noGrp="1"/>
          </p:cNvSpPr>
          <p:nvPr>
            <p:ph idx="1"/>
          </p:nvPr>
        </p:nvSpPr>
        <p:spPr/>
        <p:txBody>
          <a:bodyPr/>
          <a:lstStyle/>
          <a:p>
            <a:pPr rtl="1"/>
            <a:r>
              <a:rPr lang="ar-SA" dirty="0" smtClean="0"/>
              <a:t>4- حدود منطقتي القبول والرفض التي نحصل عليها من جدول التوزيع الطبيعي  </a:t>
            </a:r>
            <a:r>
              <a:rPr lang="en-US" dirty="0" smtClean="0"/>
              <a:t>Z</a:t>
            </a:r>
            <a:r>
              <a:rPr lang="ar-SA" dirty="0" smtClean="0"/>
              <a:t>  لأن العينات كبيرة، والاختبار هو اختبار الطرفين (لأن الفرض البديـل لا يسـاوي)  </a:t>
            </a:r>
            <a:endParaRPr lang="en-US" dirty="0" smtClean="0"/>
          </a:p>
          <a:p>
            <a:pPr rtl="1"/>
            <a:r>
              <a:rPr lang="ar-SA" dirty="0" smtClean="0"/>
              <a:t>ومستوى المعنوية المطلوب هو </a:t>
            </a:r>
            <a:r>
              <a:rPr lang="en-US" dirty="0" smtClean="0"/>
              <a:t>5 %</a:t>
            </a:r>
            <a:r>
              <a:rPr lang="ar-SA" dirty="0" smtClean="0"/>
              <a:t>. </a:t>
            </a:r>
            <a:endParaRPr lang="ar-EG" dirty="0" smtClean="0"/>
          </a:p>
          <a:p>
            <a:pPr rtl="1"/>
            <a:endParaRPr lang="ar-EG" dirty="0" smtClean="0"/>
          </a:p>
          <a:p>
            <a:pPr rtl="1"/>
            <a:endParaRPr lang="ar-EG" dirty="0" smtClean="0"/>
          </a:p>
          <a:p>
            <a:pPr rtl="1"/>
            <a:r>
              <a:rPr lang="ar-SA" dirty="0" smtClean="0"/>
              <a:t>أي أن منطقة القبول تبدأ من </a:t>
            </a:r>
            <a:r>
              <a:rPr lang="en-US" dirty="0" smtClean="0"/>
              <a:t>-1.96</a:t>
            </a:r>
            <a:r>
              <a:rPr lang="ar-SA" dirty="0" smtClean="0"/>
              <a:t> إلى </a:t>
            </a:r>
            <a:r>
              <a:rPr lang="en-US" dirty="0" smtClean="0"/>
              <a:t>+1.96</a:t>
            </a:r>
            <a:r>
              <a:rPr lang="ar-SA" dirty="0" smtClean="0"/>
              <a:t> ومنطقة الرفض هي القيم التي أصغر من </a:t>
            </a:r>
            <a:r>
              <a:rPr lang="en-US" dirty="0" smtClean="0"/>
              <a:t>- 1.96</a:t>
            </a:r>
            <a:r>
              <a:rPr lang="ar-SA" dirty="0" smtClean="0"/>
              <a:t> والتي أكبر  من </a:t>
            </a:r>
            <a:r>
              <a:rPr lang="en-US" dirty="0" smtClean="0"/>
              <a:t>+ 1.96</a:t>
            </a:r>
            <a:r>
              <a:rPr lang="ar-SA" dirty="0" smtClean="0"/>
              <a:t>.</a:t>
            </a:r>
            <a:endParaRPr lang="en-US" dirty="0" smtClean="0"/>
          </a:p>
          <a:p>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43</a:t>
            </a:fld>
            <a:endParaRPr lang="en-US" dirty="0"/>
          </a:p>
        </p:txBody>
      </p:sp>
      <p:pic>
        <p:nvPicPr>
          <p:cNvPr id="70658" name="Picture 2"/>
          <p:cNvPicPr>
            <a:picLocks noChangeAspect="1" noChangeArrowheads="1"/>
          </p:cNvPicPr>
          <p:nvPr/>
        </p:nvPicPr>
        <p:blipFill>
          <a:blip r:embed="rId2"/>
          <a:srcRect/>
          <a:stretch>
            <a:fillRect/>
          </a:stretch>
        </p:blipFill>
        <p:spPr bwMode="auto">
          <a:xfrm>
            <a:off x="71438" y="2571744"/>
            <a:ext cx="3809992" cy="2225276"/>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الحل :-</a:t>
            </a:r>
            <a:endParaRPr lang="ar-EG" dirty="0"/>
          </a:p>
        </p:txBody>
      </p:sp>
      <p:sp>
        <p:nvSpPr>
          <p:cNvPr id="3" name="Content Placeholder 2"/>
          <p:cNvSpPr>
            <a:spLocks noGrp="1"/>
          </p:cNvSpPr>
          <p:nvPr>
            <p:ph idx="1"/>
          </p:nvPr>
        </p:nvSpPr>
        <p:spPr/>
        <p:txBody>
          <a:bodyPr/>
          <a:lstStyle/>
          <a:p>
            <a:pPr algn="just" rtl="1"/>
            <a:r>
              <a:rPr lang="ar-SA" dirty="0" smtClean="0"/>
              <a:t>5- المقارنة والقرار ولما كانت قيمة الإحصائية (والتي تساوي) </a:t>
            </a:r>
            <a:r>
              <a:rPr lang="en-US" dirty="0" smtClean="0"/>
              <a:t>6</a:t>
            </a:r>
            <a:r>
              <a:rPr lang="ar-SA" dirty="0" smtClean="0"/>
              <a:t> تقع في منطقة الرفض فإن القرار هو رفض الفرض العدمي وقبول الفرض البديل بمستوى معنوية </a:t>
            </a:r>
            <a:r>
              <a:rPr lang="en-US" dirty="0" smtClean="0"/>
              <a:t>5%</a:t>
            </a:r>
            <a:r>
              <a:rPr lang="ar-SA" dirty="0" smtClean="0"/>
              <a:t> أي أننا نرفض الفرض القائل بأن متوسط عمر الناخب في المنطقة الأولى يساوي متوسط عمر الناخب في المنطقة الثانية وذلك بمستوى معنوية </a:t>
            </a:r>
            <a:r>
              <a:rPr lang="en-US" dirty="0" smtClean="0"/>
              <a:t>5 %</a:t>
            </a:r>
            <a:r>
              <a:rPr lang="ar-SA" dirty="0" smtClean="0"/>
              <a:t>. </a:t>
            </a:r>
            <a:endParaRPr lang="en-US" dirty="0" smtClean="0"/>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44</a:t>
            </a:fld>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45</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910</TotalTime>
  <Words>3270</Words>
  <Application>Microsoft Office PowerPoint</Application>
  <PresentationFormat>A4 Paper (210x297 mm)</PresentationFormat>
  <Paragraphs>290</Paragraphs>
  <Slides>45</Slides>
  <Notes>12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48" baseType="lpstr">
      <vt:lpstr>فورم لكلية ادارة الاعمال</vt:lpstr>
      <vt:lpstr>معادلة</vt:lpstr>
      <vt:lpstr>Equation</vt:lpstr>
      <vt:lpstr>Slide 1</vt:lpstr>
      <vt:lpstr>المحاضرة (7)</vt:lpstr>
      <vt:lpstr>اختبارات الفروض الاحصائية  Testing Statistical Hypotheses</vt:lpstr>
      <vt:lpstr>اختبارات الفروض الاحصائية  Testing Statistical Hypotheses</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مثال (4) :-</vt:lpstr>
      <vt:lpstr>الحل :-</vt:lpstr>
      <vt:lpstr>تابع الحل :-</vt:lpstr>
      <vt:lpstr>تابع الحل :-</vt:lpstr>
      <vt:lpstr>تابع الحل :-</vt:lpstr>
      <vt:lpstr>مثال (5):-</vt:lpstr>
      <vt:lpstr>الحل :-</vt:lpstr>
      <vt:lpstr>تابع الحل :-</vt:lpstr>
      <vt:lpstr>تابع الحل :-</vt:lpstr>
      <vt:lpstr>مثال (6):-</vt:lpstr>
      <vt:lpstr>الحل :-</vt:lpstr>
      <vt:lpstr>تابع الحل :-</vt:lpstr>
      <vt:lpstr>تابع الحل :-</vt:lpstr>
      <vt:lpstr>تابع الحل :-</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DR-AHMED</cp:lastModifiedBy>
  <cp:revision>100</cp:revision>
  <cp:lastPrinted>2014-02-19T13:05:24Z</cp:lastPrinted>
  <dcterms:created xsi:type="dcterms:W3CDTF">2014-02-18T11:21:49Z</dcterms:created>
  <dcterms:modified xsi:type="dcterms:W3CDTF">2014-09-26T08:01:07Z</dcterms:modified>
</cp:coreProperties>
</file>