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56" r:id="rId2"/>
    <p:sldId id="310" r:id="rId3"/>
    <p:sldId id="322" r:id="rId4"/>
    <p:sldId id="326" r:id="rId5"/>
    <p:sldId id="327" r:id="rId6"/>
    <p:sldId id="333" r:id="rId7"/>
    <p:sldId id="334" r:id="rId8"/>
    <p:sldId id="337" r:id="rId9"/>
    <p:sldId id="339" r:id="rId10"/>
    <p:sldId id="343" r:id="rId11"/>
    <p:sldId id="344" r:id="rId12"/>
    <p:sldId id="345" r:id="rId13"/>
    <p:sldId id="346" r:id="rId14"/>
    <p:sldId id="347" r:id="rId15"/>
    <p:sldId id="348" r:id="rId16"/>
    <p:sldId id="349" r:id="rId17"/>
    <p:sldId id="350" r:id="rId18"/>
    <p:sldId id="351" r:id="rId19"/>
    <p:sldId id="352" r:id="rId20"/>
    <p:sldId id="353" r:id="rId21"/>
    <p:sldId id="365" r:id="rId22"/>
    <p:sldId id="366" r:id="rId23"/>
    <p:sldId id="367" r:id="rId24"/>
    <p:sldId id="368" r:id="rId25"/>
    <p:sldId id="369" r:id="rId26"/>
    <p:sldId id="370" r:id="rId27"/>
    <p:sldId id="371" r:id="rId28"/>
    <p:sldId id="390" r:id="rId29"/>
    <p:sldId id="391" r:id="rId30"/>
    <p:sldId id="392" r:id="rId31"/>
    <p:sldId id="393" r:id="rId32"/>
    <p:sldId id="394" r:id="rId33"/>
    <p:sldId id="395" r:id="rId34"/>
    <p:sldId id="396" r:id="rId35"/>
    <p:sldId id="397" r:id="rId36"/>
    <p:sldId id="398" r:id="rId37"/>
    <p:sldId id="399" r:id="rId38"/>
    <p:sldId id="400" r:id="rId39"/>
    <p:sldId id="401" r:id="rId40"/>
    <p:sldId id="402" r:id="rId41"/>
    <p:sldId id="403" r:id="rId42"/>
    <p:sldId id="404" r:id="rId43"/>
    <p:sldId id="405" r:id="rId44"/>
    <p:sldId id="266" r:id="rId4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987" autoAdjust="0"/>
    <p:restoredTop sz="94664" autoAdjust="0"/>
  </p:normalViewPr>
  <p:slideViewPr>
    <p:cSldViewPr>
      <p:cViewPr>
        <p:scale>
          <a:sx n="60" d="100"/>
          <a:sy n="60" d="100"/>
        </p:scale>
        <p:origin x="-1698" y="-25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8A6AC3-5B03-4FB0-8488-1BEA30B08FAC}" type="datetimeFigureOut">
              <a:rPr lang="en-US" smtClean="0"/>
              <a:pPr/>
              <a:t>10/18/2014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10/18/2014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4756" name="Slide Number Placeholder 3"/>
          <p:cNvSpPr>
            <a:spLocks noGrp="1"/>
          </p:cNvSpPr>
          <p:nvPr>
            <p:ph type="sldNum" sz="quarter" idx="5"/>
          </p:nvPr>
        </p:nvSpPr>
        <p:spPr bwMode="auto">
          <a:noFill/>
          <a:ln>
            <a:miter lim="800000"/>
            <a:headEnd/>
            <a:tailEnd/>
          </a:ln>
        </p:spPr>
        <p:txBody>
          <a:bodyPr/>
          <a:lstStyle/>
          <a:p>
            <a:fld id="{215AB215-15AB-403D-A491-77173891E69A}" type="slidenum">
              <a:rPr lang="ar-JO" smtClean="0">
                <a:latin typeface="Arial" pitchFamily="34" charset="0"/>
                <a:cs typeface="Arial" pitchFamily="34" charset="0"/>
              </a:rPr>
              <a:pPr/>
              <a:t>5</a:t>
            </a:fld>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0900" name="Slide Number Placeholder 3"/>
          <p:cNvSpPr>
            <a:spLocks noGrp="1"/>
          </p:cNvSpPr>
          <p:nvPr>
            <p:ph type="sldNum" sz="quarter" idx="5"/>
          </p:nvPr>
        </p:nvSpPr>
        <p:spPr bwMode="auto">
          <a:noFill/>
          <a:ln>
            <a:miter lim="800000"/>
            <a:headEnd/>
            <a:tailEnd/>
          </a:ln>
        </p:spPr>
        <p:txBody>
          <a:bodyPr/>
          <a:lstStyle/>
          <a:p>
            <a:fld id="{25ADEB6D-5E79-4D08-9C8E-B694D4E3A9B9}" type="slidenum">
              <a:rPr lang="ar-JO" smtClean="0">
                <a:latin typeface="Arial" pitchFamily="34" charset="0"/>
                <a:cs typeface="Arial" pitchFamily="34" charset="0"/>
              </a:rPr>
              <a:pPr/>
              <a:t>6</a:t>
            </a:fld>
            <a:endParaRPr lang="en-US"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1924" name="Slide Number Placeholder 3"/>
          <p:cNvSpPr>
            <a:spLocks noGrp="1"/>
          </p:cNvSpPr>
          <p:nvPr>
            <p:ph type="sldNum" sz="quarter" idx="5"/>
          </p:nvPr>
        </p:nvSpPr>
        <p:spPr bwMode="auto">
          <a:noFill/>
          <a:ln>
            <a:miter lim="800000"/>
            <a:headEnd/>
            <a:tailEnd/>
          </a:ln>
        </p:spPr>
        <p:txBody>
          <a:bodyPr/>
          <a:lstStyle/>
          <a:p>
            <a:fld id="{BCCD155E-A3E2-4C45-AAC5-90D980765113}" type="slidenum">
              <a:rPr lang="ar-JO" smtClean="0">
                <a:latin typeface="Arial" pitchFamily="34" charset="0"/>
                <a:cs typeface="Arial" pitchFamily="34" charset="0"/>
              </a:rPr>
              <a:pPr/>
              <a:t>7</a:t>
            </a:fld>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4996" name="Slide Number Placeholder 3"/>
          <p:cNvSpPr>
            <a:spLocks noGrp="1"/>
          </p:cNvSpPr>
          <p:nvPr>
            <p:ph type="sldNum" sz="quarter" idx="5"/>
          </p:nvPr>
        </p:nvSpPr>
        <p:spPr bwMode="auto">
          <a:noFill/>
          <a:ln>
            <a:miter lim="800000"/>
            <a:headEnd/>
            <a:tailEnd/>
          </a:ln>
        </p:spPr>
        <p:txBody>
          <a:bodyPr/>
          <a:lstStyle/>
          <a:p>
            <a:fld id="{1E7EFF71-09F9-4D30-A37D-34413F48277D}" type="slidenum">
              <a:rPr lang="ar-JO" smtClean="0">
                <a:latin typeface="Arial" pitchFamily="34" charset="0"/>
                <a:cs typeface="Arial" pitchFamily="34" charset="0"/>
              </a:rPr>
              <a:pPr/>
              <a:t>8</a:t>
            </a:fld>
            <a:endParaRPr lang="en-US"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7044" name="Slide Number Placeholder 3"/>
          <p:cNvSpPr>
            <a:spLocks noGrp="1"/>
          </p:cNvSpPr>
          <p:nvPr>
            <p:ph type="sldNum" sz="quarter" idx="5"/>
          </p:nvPr>
        </p:nvSpPr>
        <p:spPr bwMode="auto">
          <a:noFill/>
          <a:ln>
            <a:miter lim="800000"/>
            <a:headEnd/>
            <a:tailEnd/>
          </a:ln>
        </p:spPr>
        <p:txBody>
          <a:bodyPr/>
          <a:lstStyle/>
          <a:p>
            <a:fld id="{33BF93F8-B1AA-4A9C-8996-527444F0ED78}" type="slidenum">
              <a:rPr lang="ar-JO" smtClean="0">
                <a:latin typeface="Arial" pitchFamily="34" charset="0"/>
                <a:cs typeface="Arial" pitchFamily="34" charset="0"/>
              </a:rPr>
              <a:pPr/>
              <a:t>9</a:t>
            </a:fld>
            <a:endParaRPr lang="en-US"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0116" name="Slide Number Placeholder 3"/>
          <p:cNvSpPr>
            <a:spLocks noGrp="1"/>
          </p:cNvSpPr>
          <p:nvPr>
            <p:ph type="sldNum" sz="quarter" idx="5"/>
          </p:nvPr>
        </p:nvSpPr>
        <p:spPr bwMode="auto">
          <a:noFill/>
          <a:ln>
            <a:miter lim="800000"/>
            <a:headEnd/>
            <a:tailEnd/>
          </a:ln>
        </p:spPr>
        <p:txBody>
          <a:bodyPr/>
          <a:lstStyle/>
          <a:p>
            <a:fld id="{5EA90675-649C-4063-AEE9-41C95FF06D9C}" type="slidenum">
              <a:rPr lang="ar-JO" smtClean="0">
                <a:latin typeface="Arial" pitchFamily="34" charset="0"/>
                <a:cs typeface="Arial" pitchFamily="34" charset="0"/>
              </a:rPr>
              <a:pPr/>
              <a:t>10</a:t>
            </a:fld>
            <a:endParaRPr lang="en-US"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1140" name="Slide Number Placeholder 3"/>
          <p:cNvSpPr>
            <a:spLocks noGrp="1"/>
          </p:cNvSpPr>
          <p:nvPr>
            <p:ph type="sldNum" sz="quarter" idx="5"/>
          </p:nvPr>
        </p:nvSpPr>
        <p:spPr bwMode="auto">
          <a:noFill/>
          <a:ln>
            <a:miter lim="800000"/>
            <a:headEnd/>
            <a:tailEnd/>
          </a:ln>
        </p:spPr>
        <p:txBody>
          <a:bodyPr/>
          <a:lstStyle/>
          <a:p>
            <a:fld id="{70743DB1-8189-46F2-8749-987DD75D275D}" type="slidenum">
              <a:rPr lang="ar-JO" smtClean="0">
                <a:latin typeface="Arial" pitchFamily="34" charset="0"/>
                <a:cs typeface="Arial" pitchFamily="34" charset="0"/>
              </a:rPr>
              <a:pPr/>
              <a:t>11</a:t>
            </a:fld>
            <a:endParaRPr lang="en-US"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2164" name="Slide Number Placeholder 3"/>
          <p:cNvSpPr>
            <a:spLocks noGrp="1"/>
          </p:cNvSpPr>
          <p:nvPr>
            <p:ph type="sldNum" sz="quarter" idx="5"/>
          </p:nvPr>
        </p:nvSpPr>
        <p:spPr bwMode="auto">
          <a:noFill/>
          <a:ln>
            <a:miter lim="800000"/>
            <a:headEnd/>
            <a:tailEnd/>
          </a:ln>
        </p:spPr>
        <p:txBody>
          <a:bodyPr/>
          <a:lstStyle/>
          <a:p>
            <a:fld id="{C130A283-A453-47A9-AA16-1F39FCA090D6}" type="slidenum">
              <a:rPr lang="ar-JO" smtClean="0">
                <a:latin typeface="Arial" pitchFamily="34" charset="0"/>
                <a:cs typeface="Arial" pitchFamily="34" charset="0"/>
              </a:rPr>
              <a:pPr/>
              <a:t>12</a:t>
            </a:fld>
            <a:endParaRPr lang="en-US"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3188" name="Slide Number Placeholder 3"/>
          <p:cNvSpPr>
            <a:spLocks noGrp="1"/>
          </p:cNvSpPr>
          <p:nvPr>
            <p:ph type="sldNum" sz="quarter" idx="5"/>
          </p:nvPr>
        </p:nvSpPr>
        <p:spPr bwMode="auto">
          <a:noFill/>
          <a:ln>
            <a:miter lim="800000"/>
            <a:headEnd/>
            <a:tailEnd/>
          </a:ln>
        </p:spPr>
        <p:txBody>
          <a:bodyPr/>
          <a:lstStyle/>
          <a:p>
            <a:fld id="{61C256C6-E68B-45F2-B7DC-09ECF916C658}" type="slidenum">
              <a:rPr lang="ar-JO" smtClean="0">
                <a:latin typeface="Arial" pitchFamily="34" charset="0"/>
                <a:cs typeface="Arial" pitchFamily="34" charset="0"/>
              </a:rPr>
              <a:pPr/>
              <a:t>13</a:t>
            </a:fld>
            <a:endParaRPr lang="en-US"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4212" name="Slide Number Placeholder 3"/>
          <p:cNvSpPr>
            <a:spLocks noGrp="1"/>
          </p:cNvSpPr>
          <p:nvPr>
            <p:ph type="sldNum" sz="quarter" idx="5"/>
          </p:nvPr>
        </p:nvSpPr>
        <p:spPr bwMode="auto">
          <a:noFill/>
          <a:ln>
            <a:miter lim="800000"/>
            <a:headEnd/>
            <a:tailEnd/>
          </a:ln>
        </p:spPr>
        <p:txBody>
          <a:bodyPr/>
          <a:lstStyle/>
          <a:p>
            <a:fld id="{E77952A0-006A-4173-8A91-A72ACE93C77E}" type="slidenum">
              <a:rPr lang="ar-JO" smtClean="0">
                <a:latin typeface="Arial" pitchFamily="34" charset="0"/>
                <a:cs typeface="Arial" pitchFamily="34" charset="0"/>
              </a:rPr>
              <a:pPr/>
              <a:t>14</a:t>
            </a:fld>
            <a:endParaRPr lang="en-US"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5236" name="Slide Number Placeholder 3"/>
          <p:cNvSpPr>
            <a:spLocks noGrp="1"/>
          </p:cNvSpPr>
          <p:nvPr>
            <p:ph type="sldNum" sz="quarter" idx="5"/>
          </p:nvPr>
        </p:nvSpPr>
        <p:spPr bwMode="auto">
          <a:noFill/>
          <a:ln>
            <a:miter lim="800000"/>
            <a:headEnd/>
            <a:tailEnd/>
          </a:ln>
        </p:spPr>
        <p:txBody>
          <a:bodyPr/>
          <a:lstStyle/>
          <a:p>
            <a:fld id="{17CDFF5B-61DB-40F6-8A77-2A43858D6A9F}" type="slidenum">
              <a:rPr lang="ar-JO" smtClean="0">
                <a:latin typeface="Arial" pitchFamily="34" charset="0"/>
                <a:cs typeface="Arial" pitchFamily="34" charset="0"/>
              </a:rPr>
              <a:pPr/>
              <a:t>15</a:t>
            </a:fld>
            <a:endParaRPr lang="en-US" smtClean="0">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6260" name="Slide Number Placeholder 3"/>
          <p:cNvSpPr>
            <a:spLocks noGrp="1"/>
          </p:cNvSpPr>
          <p:nvPr>
            <p:ph type="sldNum" sz="quarter" idx="5"/>
          </p:nvPr>
        </p:nvSpPr>
        <p:spPr bwMode="auto">
          <a:noFill/>
          <a:ln>
            <a:miter lim="800000"/>
            <a:headEnd/>
            <a:tailEnd/>
          </a:ln>
        </p:spPr>
        <p:txBody>
          <a:bodyPr/>
          <a:lstStyle/>
          <a:p>
            <a:fld id="{900305BF-7824-4D1B-8015-7DA2628ED632}" type="slidenum">
              <a:rPr lang="ar-JO" smtClean="0">
                <a:latin typeface="Arial" pitchFamily="34" charset="0"/>
                <a:cs typeface="Arial" pitchFamily="34" charset="0"/>
              </a:rPr>
              <a:pPr/>
              <a:t>16</a:t>
            </a:fld>
            <a:endParaRPr lang="en-US" smtClean="0">
              <a:latin typeface="Arial" pitchFamily="34" charset="0"/>
              <a:cs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7284" name="Slide Number Placeholder 3"/>
          <p:cNvSpPr>
            <a:spLocks noGrp="1"/>
          </p:cNvSpPr>
          <p:nvPr>
            <p:ph type="sldNum" sz="quarter" idx="5"/>
          </p:nvPr>
        </p:nvSpPr>
        <p:spPr bwMode="auto">
          <a:noFill/>
          <a:ln>
            <a:miter lim="800000"/>
            <a:headEnd/>
            <a:tailEnd/>
          </a:ln>
        </p:spPr>
        <p:txBody>
          <a:bodyPr/>
          <a:lstStyle/>
          <a:p>
            <a:fld id="{15DFAEC7-6321-47C6-9F8F-B85E75824F07}" type="slidenum">
              <a:rPr lang="ar-JO" smtClean="0">
                <a:latin typeface="Arial" pitchFamily="34" charset="0"/>
                <a:cs typeface="Arial" pitchFamily="34" charset="0"/>
              </a:rPr>
              <a:pPr/>
              <a:t>17</a:t>
            </a:fld>
            <a:endParaRPr lang="en-US" smtClean="0">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8308" name="Slide Number Placeholder 3"/>
          <p:cNvSpPr>
            <a:spLocks noGrp="1"/>
          </p:cNvSpPr>
          <p:nvPr>
            <p:ph type="sldNum" sz="quarter" idx="5"/>
          </p:nvPr>
        </p:nvSpPr>
        <p:spPr bwMode="auto">
          <a:noFill/>
          <a:ln>
            <a:miter lim="800000"/>
            <a:headEnd/>
            <a:tailEnd/>
          </a:ln>
        </p:spPr>
        <p:txBody>
          <a:bodyPr/>
          <a:lstStyle/>
          <a:p>
            <a:fld id="{0F54789C-DC9E-41DC-8454-2AC6B3C63B94}" type="slidenum">
              <a:rPr lang="ar-JO" smtClean="0">
                <a:latin typeface="Arial" pitchFamily="34" charset="0"/>
                <a:cs typeface="Arial" pitchFamily="34" charset="0"/>
              </a:rPr>
              <a:pPr/>
              <a:t>18</a:t>
            </a:fld>
            <a:endParaRPr lang="en-US" smtClean="0">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9332" name="Slide Number Placeholder 3"/>
          <p:cNvSpPr>
            <a:spLocks noGrp="1"/>
          </p:cNvSpPr>
          <p:nvPr>
            <p:ph type="sldNum" sz="quarter" idx="5"/>
          </p:nvPr>
        </p:nvSpPr>
        <p:spPr bwMode="auto">
          <a:noFill/>
          <a:ln>
            <a:miter lim="800000"/>
            <a:headEnd/>
            <a:tailEnd/>
          </a:ln>
        </p:spPr>
        <p:txBody>
          <a:bodyPr/>
          <a:lstStyle/>
          <a:p>
            <a:fld id="{F389E9B2-4E5D-4558-B0FE-98A429B23FF0}" type="slidenum">
              <a:rPr lang="ar-JO" smtClean="0">
                <a:latin typeface="Arial" pitchFamily="34" charset="0"/>
                <a:cs typeface="Arial" pitchFamily="34" charset="0"/>
              </a:rPr>
              <a:pPr/>
              <a:t>19</a:t>
            </a:fld>
            <a:endParaRPr lang="en-US" smtClean="0">
              <a:latin typeface="Arial"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0356" name="Slide Number Placeholder 3"/>
          <p:cNvSpPr>
            <a:spLocks noGrp="1"/>
          </p:cNvSpPr>
          <p:nvPr>
            <p:ph type="sldNum" sz="quarter" idx="5"/>
          </p:nvPr>
        </p:nvSpPr>
        <p:spPr bwMode="auto">
          <a:noFill/>
          <a:ln>
            <a:miter lim="800000"/>
            <a:headEnd/>
            <a:tailEnd/>
          </a:ln>
        </p:spPr>
        <p:txBody>
          <a:bodyPr/>
          <a:lstStyle/>
          <a:p>
            <a:fld id="{DBF8F699-88CF-40A3-96DF-7356680B54FD}" type="slidenum">
              <a:rPr lang="ar-JO" smtClean="0">
                <a:latin typeface="Arial" pitchFamily="34" charset="0"/>
                <a:cs typeface="Arial" pitchFamily="34" charset="0"/>
              </a:rPr>
              <a:pPr/>
              <a:t>20</a:t>
            </a:fld>
            <a:endParaRPr lang="en-US" smtClean="0">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9876" name="Slide Number Placeholder 3"/>
          <p:cNvSpPr>
            <a:spLocks noGrp="1"/>
          </p:cNvSpPr>
          <p:nvPr>
            <p:ph type="sldNum" sz="quarter" idx="5"/>
          </p:nvPr>
        </p:nvSpPr>
        <p:spPr bwMode="auto">
          <a:noFill/>
          <a:ln>
            <a:miter lim="800000"/>
            <a:headEnd/>
            <a:tailEnd/>
          </a:ln>
        </p:spPr>
        <p:txBody>
          <a:bodyPr/>
          <a:lstStyle/>
          <a:p>
            <a:fld id="{6BD96D5D-AEB9-4AFA-9C36-C22FE5D9E136}" type="slidenum">
              <a:rPr lang="ar-JO" smtClean="0">
                <a:latin typeface="Arial" pitchFamily="34" charset="0"/>
                <a:cs typeface="Arial" pitchFamily="34" charset="0"/>
              </a:rPr>
              <a:pPr/>
              <a:t>21</a:t>
            </a:fld>
            <a:endParaRPr lang="en-US" smtClean="0">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0900" name="Slide Number Placeholder 3"/>
          <p:cNvSpPr>
            <a:spLocks noGrp="1"/>
          </p:cNvSpPr>
          <p:nvPr>
            <p:ph type="sldNum" sz="quarter" idx="5"/>
          </p:nvPr>
        </p:nvSpPr>
        <p:spPr bwMode="auto">
          <a:noFill/>
          <a:ln>
            <a:miter lim="800000"/>
            <a:headEnd/>
            <a:tailEnd/>
          </a:ln>
        </p:spPr>
        <p:txBody>
          <a:bodyPr/>
          <a:lstStyle/>
          <a:p>
            <a:fld id="{7928E3C6-E4B0-4BAB-841D-F60949F6FAC4}" type="slidenum">
              <a:rPr lang="ar-JO" smtClean="0">
                <a:latin typeface="Arial" pitchFamily="34" charset="0"/>
                <a:cs typeface="Arial" pitchFamily="34" charset="0"/>
              </a:rPr>
              <a:pPr/>
              <a:t>22</a:t>
            </a:fld>
            <a:endParaRPr lang="en-US" smtClean="0">
              <a:latin typeface="Arial" pitchFamily="34" charset="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1924" name="Slide Number Placeholder 3"/>
          <p:cNvSpPr>
            <a:spLocks noGrp="1"/>
          </p:cNvSpPr>
          <p:nvPr>
            <p:ph type="sldNum" sz="quarter" idx="5"/>
          </p:nvPr>
        </p:nvSpPr>
        <p:spPr bwMode="auto">
          <a:noFill/>
          <a:ln>
            <a:miter lim="800000"/>
            <a:headEnd/>
            <a:tailEnd/>
          </a:ln>
        </p:spPr>
        <p:txBody>
          <a:bodyPr/>
          <a:lstStyle/>
          <a:p>
            <a:fld id="{1E9D3C36-AAF8-4ECD-93FC-33A18AD067EB}" type="slidenum">
              <a:rPr lang="ar-JO" smtClean="0">
                <a:latin typeface="Arial" pitchFamily="34" charset="0"/>
                <a:cs typeface="Arial" pitchFamily="34" charset="0"/>
              </a:rPr>
              <a:pPr/>
              <a:t>23</a:t>
            </a:fld>
            <a:endParaRPr lang="en-US" smtClean="0">
              <a:latin typeface="Arial" pitchFamily="34" charset="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2948" name="Slide Number Placeholder 3"/>
          <p:cNvSpPr>
            <a:spLocks noGrp="1"/>
          </p:cNvSpPr>
          <p:nvPr>
            <p:ph type="sldNum" sz="quarter" idx="5"/>
          </p:nvPr>
        </p:nvSpPr>
        <p:spPr bwMode="auto">
          <a:noFill/>
          <a:ln>
            <a:miter lim="800000"/>
            <a:headEnd/>
            <a:tailEnd/>
          </a:ln>
        </p:spPr>
        <p:txBody>
          <a:bodyPr/>
          <a:lstStyle/>
          <a:p>
            <a:fld id="{ED6A889B-26E5-4C5B-88FD-4E2FB29E86A5}" type="slidenum">
              <a:rPr lang="ar-JO" smtClean="0">
                <a:latin typeface="Arial" pitchFamily="34" charset="0"/>
                <a:cs typeface="Arial" pitchFamily="34" charset="0"/>
              </a:rPr>
              <a:pPr/>
              <a:t>24</a:t>
            </a:fld>
            <a:endParaRPr lang="en-US" smtClean="0">
              <a:latin typeface="Arial" pitchFamily="34" charset="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3972" name="Slide Number Placeholder 3"/>
          <p:cNvSpPr>
            <a:spLocks noGrp="1"/>
          </p:cNvSpPr>
          <p:nvPr>
            <p:ph type="sldNum" sz="quarter" idx="5"/>
          </p:nvPr>
        </p:nvSpPr>
        <p:spPr bwMode="auto">
          <a:noFill/>
          <a:ln>
            <a:miter lim="800000"/>
            <a:headEnd/>
            <a:tailEnd/>
          </a:ln>
        </p:spPr>
        <p:txBody>
          <a:bodyPr/>
          <a:lstStyle/>
          <a:p>
            <a:fld id="{93F88713-83BD-4CBF-89F6-82A237178D6F}" type="slidenum">
              <a:rPr lang="ar-JO" smtClean="0">
                <a:latin typeface="Arial" pitchFamily="34" charset="0"/>
                <a:cs typeface="Arial" pitchFamily="34" charset="0"/>
              </a:rPr>
              <a:pPr/>
              <a:t>25</a:t>
            </a:fld>
            <a:endParaRPr lang="en-US" smtClean="0">
              <a:latin typeface="Arial" pitchFamily="34" charset="0"/>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4996" name="Slide Number Placeholder 3"/>
          <p:cNvSpPr>
            <a:spLocks noGrp="1"/>
          </p:cNvSpPr>
          <p:nvPr>
            <p:ph type="sldNum" sz="quarter" idx="5"/>
          </p:nvPr>
        </p:nvSpPr>
        <p:spPr bwMode="auto">
          <a:noFill/>
          <a:ln>
            <a:miter lim="800000"/>
            <a:headEnd/>
            <a:tailEnd/>
          </a:ln>
        </p:spPr>
        <p:txBody>
          <a:bodyPr/>
          <a:lstStyle/>
          <a:p>
            <a:fld id="{68785CB3-A205-430D-9280-3DF186704A1C}" type="slidenum">
              <a:rPr lang="ar-JO" smtClean="0">
                <a:latin typeface="Arial" pitchFamily="34" charset="0"/>
                <a:cs typeface="Arial" pitchFamily="34" charset="0"/>
              </a:rPr>
              <a:pPr/>
              <a:t>26</a:t>
            </a:fld>
            <a:endParaRPr lang="en-US" smtClean="0">
              <a:latin typeface="Arial" pitchFamily="34" charset="0"/>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6020" name="Slide Number Placeholder 3"/>
          <p:cNvSpPr>
            <a:spLocks noGrp="1"/>
          </p:cNvSpPr>
          <p:nvPr>
            <p:ph type="sldNum" sz="quarter" idx="5"/>
          </p:nvPr>
        </p:nvSpPr>
        <p:spPr bwMode="auto">
          <a:noFill/>
          <a:ln>
            <a:miter lim="800000"/>
            <a:headEnd/>
            <a:tailEnd/>
          </a:ln>
        </p:spPr>
        <p:txBody>
          <a:bodyPr/>
          <a:lstStyle/>
          <a:p>
            <a:fld id="{BD747EDE-E162-4392-A18C-2F47752AEDEB}" type="slidenum">
              <a:rPr lang="ar-JO" smtClean="0">
                <a:latin typeface="Arial" pitchFamily="34" charset="0"/>
                <a:cs typeface="Arial" pitchFamily="34" charset="0"/>
              </a:rPr>
              <a:pPr/>
              <a:t>27</a:t>
            </a:fld>
            <a:endParaRPr lang="en-US" smtClean="0">
              <a:latin typeface="Arial" pitchFamily="34" charset="0"/>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4452" name="Slide Number Placeholder 3"/>
          <p:cNvSpPr>
            <a:spLocks noGrp="1"/>
          </p:cNvSpPr>
          <p:nvPr>
            <p:ph type="sldNum" sz="quarter" idx="5"/>
          </p:nvPr>
        </p:nvSpPr>
        <p:spPr bwMode="auto">
          <a:noFill/>
          <a:ln>
            <a:miter lim="800000"/>
            <a:headEnd/>
            <a:tailEnd/>
          </a:ln>
        </p:spPr>
        <p:txBody>
          <a:bodyPr/>
          <a:lstStyle/>
          <a:p>
            <a:fld id="{9BBE51D6-CBA9-4FA9-B863-B4F202D0AC60}" type="slidenum">
              <a:rPr lang="ar-JO" smtClean="0">
                <a:latin typeface="Arial" pitchFamily="34" charset="0"/>
                <a:cs typeface="Arial" pitchFamily="34" charset="0"/>
              </a:rPr>
              <a:pPr/>
              <a:t>28</a:t>
            </a:fld>
            <a:endParaRPr lang="en-US" smtClean="0">
              <a:latin typeface="Arial" pitchFamily="34" charset="0"/>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5476" name="Slide Number Placeholder 3"/>
          <p:cNvSpPr>
            <a:spLocks noGrp="1"/>
          </p:cNvSpPr>
          <p:nvPr>
            <p:ph type="sldNum" sz="quarter" idx="5"/>
          </p:nvPr>
        </p:nvSpPr>
        <p:spPr bwMode="auto">
          <a:noFill/>
          <a:ln>
            <a:miter lim="800000"/>
            <a:headEnd/>
            <a:tailEnd/>
          </a:ln>
        </p:spPr>
        <p:txBody>
          <a:bodyPr/>
          <a:lstStyle/>
          <a:p>
            <a:fld id="{7193AC29-C46D-497A-9420-6D5AEED9B1D6}" type="slidenum">
              <a:rPr lang="ar-JO" smtClean="0">
                <a:latin typeface="Arial" pitchFamily="34" charset="0"/>
                <a:cs typeface="Arial" pitchFamily="34" charset="0"/>
              </a:rPr>
              <a:pPr/>
              <a:t>29</a:t>
            </a:fld>
            <a:endParaRPr lang="en-US" smtClean="0">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6500" name="Slide Number Placeholder 3"/>
          <p:cNvSpPr>
            <a:spLocks noGrp="1"/>
          </p:cNvSpPr>
          <p:nvPr>
            <p:ph type="sldNum" sz="quarter" idx="5"/>
          </p:nvPr>
        </p:nvSpPr>
        <p:spPr bwMode="auto">
          <a:noFill/>
          <a:ln>
            <a:miter lim="800000"/>
            <a:headEnd/>
            <a:tailEnd/>
          </a:ln>
        </p:spPr>
        <p:txBody>
          <a:bodyPr/>
          <a:lstStyle/>
          <a:p>
            <a:fld id="{81E905E2-757E-46DF-999F-0ED06D1BB402}" type="slidenum">
              <a:rPr lang="ar-JO" smtClean="0">
                <a:latin typeface="Arial" pitchFamily="34" charset="0"/>
                <a:cs typeface="Arial" pitchFamily="34" charset="0"/>
              </a:rPr>
              <a:pPr/>
              <a:t>30</a:t>
            </a:fld>
            <a:endParaRPr lang="en-US" smtClean="0">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7524" name="Slide Number Placeholder 3"/>
          <p:cNvSpPr>
            <a:spLocks noGrp="1"/>
          </p:cNvSpPr>
          <p:nvPr>
            <p:ph type="sldNum" sz="quarter" idx="5"/>
          </p:nvPr>
        </p:nvSpPr>
        <p:spPr bwMode="auto">
          <a:noFill/>
          <a:ln>
            <a:miter lim="800000"/>
            <a:headEnd/>
            <a:tailEnd/>
          </a:ln>
        </p:spPr>
        <p:txBody>
          <a:bodyPr/>
          <a:lstStyle/>
          <a:p>
            <a:fld id="{D3BFCE46-4499-4705-AA39-76330CC88B72}" type="slidenum">
              <a:rPr lang="ar-JO" smtClean="0">
                <a:latin typeface="Arial" pitchFamily="34" charset="0"/>
                <a:cs typeface="Arial" pitchFamily="34" charset="0"/>
              </a:rPr>
              <a:pPr/>
              <a:t>31</a:t>
            </a:fld>
            <a:endParaRPr lang="en-US" smtClean="0">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8548" name="Slide Number Placeholder 3"/>
          <p:cNvSpPr>
            <a:spLocks noGrp="1"/>
          </p:cNvSpPr>
          <p:nvPr>
            <p:ph type="sldNum" sz="quarter" idx="5"/>
          </p:nvPr>
        </p:nvSpPr>
        <p:spPr bwMode="auto">
          <a:noFill/>
          <a:ln>
            <a:miter lim="800000"/>
            <a:headEnd/>
            <a:tailEnd/>
          </a:ln>
        </p:spPr>
        <p:txBody>
          <a:bodyPr/>
          <a:lstStyle/>
          <a:p>
            <a:fld id="{387B29EE-BE85-4FBB-B361-23FCFF65453E}" type="slidenum">
              <a:rPr lang="ar-JO" smtClean="0">
                <a:latin typeface="Arial" pitchFamily="34" charset="0"/>
                <a:cs typeface="Arial" pitchFamily="34" charset="0"/>
              </a:rPr>
              <a:pPr/>
              <a:t>32</a:t>
            </a:fld>
            <a:endParaRPr lang="en-US" smtClean="0">
              <a:latin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9572" name="Slide Number Placeholder 3"/>
          <p:cNvSpPr>
            <a:spLocks noGrp="1"/>
          </p:cNvSpPr>
          <p:nvPr>
            <p:ph type="sldNum" sz="quarter" idx="5"/>
          </p:nvPr>
        </p:nvSpPr>
        <p:spPr bwMode="auto">
          <a:noFill/>
          <a:ln>
            <a:miter lim="800000"/>
            <a:headEnd/>
            <a:tailEnd/>
          </a:ln>
        </p:spPr>
        <p:txBody>
          <a:bodyPr/>
          <a:lstStyle/>
          <a:p>
            <a:fld id="{598FDA7A-B3B3-4FF3-8EE2-50DDD2B0E9E1}" type="slidenum">
              <a:rPr lang="ar-JO" smtClean="0">
                <a:latin typeface="Arial" pitchFamily="34" charset="0"/>
                <a:cs typeface="Arial" pitchFamily="34" charset="0"/>
              </a:rPr>
              <a:pPr/>
              <a:t>33</a:t>
            </a:fld>
            <a:endParaRPr lang="en-US" smtClean="0">
              <a:latin typeface="Arial" pitchFamily="34" charset="0"/>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0596" name="Slide Number Placeholder 3"/>
          <p:cNvSpPr>
            <a:spLocks noGrp="1"/>
          </p:cNvSpPr>
          <p:nvPr>
            <p:ph type="sldNum" sz="quarter" idx="5"/>
          </p:nvPr>
        </p:nvSpPr>
        <p:spPr bwMode="auto">
          <a:noFill/>
          <a:ln>
            <a:miter lim="800000"/>
            <a:headEnd/>
            <a:tailEnd/>
          </a:ln>
        </p:spPr>
        <p:txBody>
          <a:bodyPr/>
          <a:lstStyle/>
          <a:p>
            <a:fld id="{DF91945A-2941-474C-8228-C6F749F218AB}" type="slidenum">
              <a:rPr lang="ar-JO" smtClean="0">
                <a:latin typeface="Arial" pitchFamily="34" charset="0"/>
                <a:cs typeface="Arial" pitchFamily="34" charset="0"/>
              </a:rPr>
              <a:pPr/>
              <a:t>34</a:t>
            </a:fld>
            <a:endParaRPr lang="en-US" smtClean="0">
              <a:latin typeface="Arial" pitchFamily="34" charset="0"/>
              <a:cs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1620" name="Slide Number Placeholder 3"/>
          <p:cNvSpPr>
            <a:spLocks noGrp="1"/>
          </p:cNvSpPr>
          <p:nvPr>
            <p:ph type="sldNum" sz="quarter" idx="5"/>
          </p:nvPr>
        </p:nvSpPr>
        <p:spPr bwMode="auto">
          <a:noFill/>
          <a:ln>
            <a:miter lim="800000"/>
            <a:headEnd/>
            <a:tailEnd/>
          </a:ln>
        </p:spPr>
        <p:txBody>
          <a:bodyPr/>
          <a:lstStyle/>
          <a:p>
            <a:fld id="{2ADDD173-2193-4DF6-91F9-5E1FE733834F}" type="slidenum">
              <a:rPr lang="ar-JO" smtClean="0">
                <a:latin typeface="Arial" pitchFamily="34" charset="0"/>
                <a:cs typeface="Arial" pitchFamily="34" charset="0"/>
              </a:rPr>
              <a:pPr/>
              <a:t>35</a:t>
            </a:fld>
            <a:endParaRPr lang="en-US" smtClean="0">
              <a:latin typeface="Arial" pitchFamily="34" charset="0"/>
              <a:cs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2644" name="Slide Number Placeholder 3"/>
          <p:cNvSpPr>
            <a:spLocks noGrp="1"/>
          </p:cNvSpPr>
          <p:nvPr>
            <p:ph type="sldNum" sz="quarter" idx="5"/>
          </p:nvPr>
        </p:nvSpPr>
        <p:spPr bwMode="auto">
          <a:noFill/>
          <a:ln>
            <a:miter lim="800000"/>
            <a:headEnd/>
            <a:tailEnd/>
          </a:ln>
        </p:spPr>
        <p:txBody>
          <a:bodyPr/>
          <a:lstStyle/>
          <a:p>
            <a:fld id="{CB0146C1-9B09-400A-A7B6-05FC45730E32}" type="slidenum">
              <a:rPr lang="ar-JO" smtClean="0">
                <a:latin typeface="Arial" pitchFamily="34" charset="0"/>
                <a:cs typeface="Arial" pitchFamily="34" charset="0"/>
              </a:rPr>
              <a:pPr/>
              <a:t>36</a:t>
            </a:fld>
            <a:endParaRPr lang="en-US" smtClean="0">
              <a:latin typeface="Arial" pitchFamily="34" charset="0"/>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3668" name="Slide Number Placeholder 3"/>
          <p:cNvSpPr>
            <a:spLocks noGrp="1"/>
          </p:cNvSpPr>
          <p:nvPr>
            <p:ph type="sldNum" sz="quarter" idx="5"/>
          </p:nvPr>
        </p:nvSpPr>
        <p:spPr bwMode="auto">
          <a:noFill/>
          <a:ln>
            <a:miter lim="800000"/>
            <a:headEnd/>
            <a:tailEnd/>
          </a:ln>
        </p:spPr>
        <p:txBody>
          <a:bodyPr/>
          <a:lstStyle/>
          <a:p>
            <a:fld id="{79D79EFF-3543-4BF0-B537-2A2D4B4CB40F}" type="slidenum">
              <a:rPr lang="ar-JO" smtClean="0">
                <a:latin typeface="Arial" pitchFamily="34" charset="0"/>
                <a:cs typeface="Arial" pitchFamily="34" charset="0"/>
              </a:rPr>
              <a:pPr/>
              <a:t>37</a:t>
            </a:fld>
            <a:endParaRPr lang="en-US" smtClean="0">
              <a:latin typeface="Arial" pitchFamily="34" charset="0"/>
              <a:cs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4692" name="Slide Number Placeholder 3"/>
          <p:cNvSpPr>
            <a:spLocks noGrp="1"/>
          </p:cNvSpPr>
          <p:nvPr>
            <p:ph type="sldNum" sz="quarter" idx="5"/>
          </p:nvPr>
        </p:nvSpPr>
        <p:spPr bwMode="auto">
          <a:noFill/>
          <a:ln>
            <a:miter lim="800000"/>
            <a:headEnd/>
            <a:tailEnd/>
          </a:ln>
        </p:spPr>
        <p:txBody>
          <a:bodyPr/>
          <a:lstStyle/>
          <a:p>
            <a:fld id="{5F296B34-BFAC-44CD-BECC-099DE74B1445}" type="slidenum">
              <a:rPr lang="ar-JO" smtClean="0">
                <a:latin typeface="Arial" pitchFamily="34" charset="0"/>
                <a:cs typeface="Arial" pitchFamily="34" charset="0"/>
              </a:rPr>
              <a:pPr/>
              <a:t>38</a:t>
            </a:fld>
            <a:endParaRPr lang="en-US" smtClean="0">
              <a:latin typeface="Arial" pitchFamily="34" charset="0"/>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5716" name="Slide Number Placeholder 3"/>
          <p:cNvSpPr>
            <a:spLocks noGrp="1"/>
          </p:cNvSpPr>
          <p:nvPr>
            <p:ph type="sldNum" sz="quarter" idx="5"/>
          </p:nvPr>
        </p:nvSpPr>
        <p:spPr bwMode="auto">
          <a:noFill/>
          <a:ln>
            <a:miter lim="800000"/>
            <a:headEnd/>
            <a:tailEnd/>
          </a:ln>
        </p:spPr>
        <p:txBody>
          <a:bodyPr/>
          <a:lstStyle/>
          <a:p>
            <a:fld id="{9911E6D3-9BDC-4815-A981-2095F1295350}" type="slidenum">
              <a:rPr lang="ar-JO" smtClean="0">
                <a:latin typeface="Arial" pitchFamily="34" charset="0"/>
                <a:cs typeface="Arial" pitchFamily="34" charset="0"/>
              </a:rPr>
              <a:pPr/>
              <a:t>39</a:t>
            </a:fld>
            <a:endParaRPr lang="en-US" smtClean="0">
              <a:latin typeface="Arial" pitchFamily="34" charset="0"/>
              <a:cs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p:spPr>
      </p:sp>
      <p:sp>
        <p:nvSpPr>
          <p:cNvPr id="1167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6740" name="Slide Number Placeholder 3"/>
          <p:cNvSpPr>
            <a:spLocks noGrp="1"/>
          </p:cNvSpPr>
          <p:nvPr>
            <p:ph type="sldNum" sz="quarter" idx="5"/>
          </p:nvPr>
        </p:nvSpPr>
        <p:spPr bwMode="auto">
          <a:noFill/>
          <a:ln>
            <a:miter lim="800000"/>
            <a:headEnd/>
            <a:tailEnd/>
          </a:ln>
        </p:spPr>
        <p:txBody>
          <a:bodyPr/>
          <a:lstStyle/>
          <a:p>
            <a:fld id="{F1B9FBAD-C3DA-4C86-9CC2-FFB35BB7058F}" type="slidenum">
              <a:rPr lang="ar-JO" smtClean="0">
                <a:latin typeface="Arial" pitchFamily="34" charset="0"/>
                <a:cs typeface="Arial" pitchFamily="34" charset="0"/>
              </a:rPr>
              <a:pPr/>
              <a:t>40</a:t>
            </a:fld>
            <a:endParaRPr lang="en-US" smtClean="0">
              <a:latin typeface="Arial" pitchFamily="34" charset="0"/>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p:spPr>
      </p:sp>
      <p:sp>
        <p:nvSpPr>
          <p:cNvPr id="1177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7764" name="Slide Number Placeholder 3"/>
          <p:cNvSpPr>
            <a:spLocks noGrp="1"/>
          </p:cNvSpPr>
          <p:nvPr>
            <p:ph type="sldNum" sz="quarter" idx="5"/>
          </p:nvPr>
        </p:nvSpPr>
        <p:spPr bwMode="auto">
          <a:noFill/>
          <a:ln>
            <a:miter lim="800000"/>
            <a:headEnd/>
            <a:tailEnd/>
          </a:ln>
        </p:spPr>
        <p:txBody>
          <a:bodyPr/>
          <a:lstStyle/>
          <a:p>
            <a:fld id="{C9888E24-8FB3-47AF-B3C9-99F5D31FC33C}" type="slidenum">
              <a:rPr lang="ar-JO" smtClean="0">
                <a:latin typeface="Arial" pitchFamily="34" charset="0"/>
                <a:cs typeface="Arial" pitchFamily="34" charset="0"/>
              </a:rPr>
              <a:pPr/>
              <a:t>41</a:t>
            </a:fld>
            <a:endParaRPr lang="en-US" smtClean="0">
              <a:latin typeface="Arial" pitchFamily="34" charset="0"/>
              <a:cs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p:spPr>
      </p:sp>
      <p:sp>
        <p:nvSpPr>
          <p:cNvPr id="1187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8788" name="Slide Number Placeholder 3"/>
          <p:cNvSpPr>
            <a:spLocks noGrp="1"/>
          </p:cNvSpPr>
          <p:nvPr>
            <p:ph type="sldNum" sz="quarter" idx="5"/>
          </p:nvPr>
        </p:nvSpPr>
        <p:spPr bwMode="auto">
          <a:noFill/>
          <a:ln>
            <a:miter lim="800000"/>
            <a:headEnd/>
            <a:tailEnd/>
          </a:ln>
        </p:spPr>
        <p:txBody>
          <a:bodyPr/>
          <a:lstStyle/>
          <a:p>
            <a:fld id="{40E63B37-A6C3-4F67-8F1E-C30B0A26DAD6}" type="slidenum">
              <a:rPr lang="ar-JO" smtClean="0">
                <a:latin typeface="Arial" pitchFamily="34" charset="0"/>
                <a:cs typeface="Arial" pitchFamily="34" charset="0"/>
              </a:rPr>
              <a:pPr/>
              <a:t>42</a:t>
            </a:fld>
            <a:endParaRPr lang="en-US" smtClean="0">
              <a:latin typeface="Arial" pitchFamily="34" charset="0"/>
              <a:cs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19812" name="Slide Number Placeholder 3"/>
          <p:cNvSpPr>
            <a:spLocks noGrp="1"/>
          </p:cNvSpPr>
          <p:nvPr>
            <p:ph type="sldNum" sz="quarter" idx="5"/>
          </p:nvPr>
        </p:nvSpPr>
        <p:spPr bwMode="auto">
          <a:noFill/>
          <a:ln>
            <a:miter lim="800000"/>
            <a:headEnd/>
            <a:tailEnd/>
          </a:ln>
        </p:spPr>
        <p:txBody>
          <a:bodyPr/>
          <a:lstStyle/>
          <a:p>
            <a:fld id="{6ACFCCAD-112C-4E89-9FC8-8E61B2D270A6}" type="slidenum">
              <a:rPr lang="ar-JO" smtClean="0">
                <a:latin typeface="Arial" pitchFamily="34" charset="0"/>
                <a:cs typeface="Arial" pitchFamily="34" charset="0"/>
              </a:rPr>
              <a:pPr/>
              <a:t>43</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6.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7.w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8.w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3.wmf"/><Relationship Id="rId3" Type="http://schemas.openxmlformats.org/officeDocument/2006/relationships/notesSlide" Target="../notesSlides/notesSlide8.xml"/><Relationship Id="rId7" Type="http://schemas.openxmlformats.org/officeDocument/2006/relationships/image" Target="../media/image10.wmf"/><Relationship Id="rId12"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7.bin"/><Relationship Id="rId11" Type="http://schemas.openxmlformats.org/officeDocument/2006/relationships/image" Target="../media/image12.wmf"/><Relationship Id="rId5" Type="http://schemas.openxmlformats.org/officeDocument/2006/relationships/image" Target="../media/image9.wmf"/><Relationship Id="rId15" Type="http://schemas.openxmlformats.org/officeDocument/2006/relationships/image" Target="../media/image14.w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11.wmf"/><Relationship Id="rId1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24.wmf"/><Relationship Id="rId3" Type="http://schemas.openxmlformats.org/officeDocument/2006/relationships/notesSlide" Target="../notesSlides/notesSlide18.xml"/><Relationship Id="rId7" Type="http://schemas.openxmlformats.org/officeDocument/2006/relationships/image" Target="../media/image21.wmf"/><Relationship Id="rId12"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3.bin"/><Relationship Id="rId11" Type="http://schemas.openxmlformats.org/officeDocument/2006/relationships/image" Target="../media/image23.wmf"/><Relationship Id="rId5" Type="http://schemas.openxmlformats.org/officeDocument/2006/relationships/image" Target="../media/image20.wmf"/><Relationship Id="rId15" Type="http://schemas.openxmlformats.org/officeDocument/2006/relationships/image" Target="../media/image25.w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22.wmf"/><Relationship Id="rId14" Type="http://schemas.openxmlformats.org/officeDocument/2006/relationships/oleObject" Target="../embeddings/oleObject17.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6.wmf"/><Relationship Id="rId4" Type="http://schemas.openxmlformats.org/officeDocument/2006/relationships/oleObject" Target="../embeddings/oleObject18.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0.bin"/><Relationship Id="rId5" Type="http://schemas.openxmlformats.org/officeDocument/2006/relationships/image" Target="../media/image27.wmf"/><Relationship Id="rId4" Type="http://schemas.openxmlformats.org/officeDocument/2006/relationships/oleObject" Target="../embeddings/oleObject19.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30.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22.bin"/><Relationship Id="rId5" Type="http://schemas.openxmlformats.org/officeDocument/2006/relationships/image" Target="../media/image29.wmf"/><Relationship Id="rId4" Type="http://schemas.openxmlformats.org/officeDocument/2006/relationships/oleObject" Target="../embeddings/oleObject21.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25.bin"/><Relationship Id="rId13" Type="http://schemas.openxmlformats.org/officeDocument/2006/relationships/image" Target="../media/image31.wmf"/><Relationship Id="rId3" Type="http://schemas.openxmlformats.org/officeDocument/2006/relationships/notesSlide" Target="../notesSlides/notesSlide25.xml"/><Relationship Id="rId7" Type="http://schemas.openxmlformats.org/officeDocument/2006/relationships/image" Target="../media/image21.wmf"/><Relationship Id="rId12"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4.bin"/><Relationship Id="rId11" Type="http://schemas.openxmlformats.org/officeDocument/2006/relationships/image" Target="../media/image23.wmf"/><Relationship Id="rId5" Type="http://schemas.openxmlformats.org/officeDocument/2006/relationships/image" Target="../media/image20.wmf"/><Relationship Id="rId15" Type="http://schemas.openxmlformats.org/officeDocument/2006/relationships/image" Target="../media/image32.wmf"/><Relationship Id="rId10" Type="http://schemas.openxmlformats.org/officeDocument/2006/relationships/oleObject" Target="../embeddings/oleObject26.bin"/><Relationship Id="rId4" Type="http://schemas.openxmlformats.org/officeDocument/2006/relationships/oleObject" Target="../embeddings/oleObject23.bin"/><Relationship Id="rId9" Type="http://schemas.openxmlformats.org/officeDocument/2006/relationships/image" Target="../media/image22.wmf"/><Relationship Id="rId14" Type="http://schemas.openxmlformats.org/officeDocument/2006/relationships/oleObject" Target="../embeddings/oleObject28.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8.wmf"/><Relationship Id="rId4" Type="http://schemas.openxmlformats.org/officeDocument/2006/relationships/oleObject" Target="../embeddings/oleObject29.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31.bin"/><Relationship Id="rId5" Type="http://schemas.openxmlformats.org/officeDocument/2006/relationships/image" Target="../media/image33.wmf"/><Relationship Id="rId4" Type="http://schemas.openxmlformats.org/officeDocument/2006/relationships/oleObject" Target="../embeddings/oleObject30.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QM.0606-202 </a:t>
            </a:r>
            <a:endParaRPr lang="ar-EG" sz="2800" b="1" smtClean="0">
              <a:solidFill>
                <a:srgbClr val="7F7F7F"/>
              </a:solidFill>
              <a:latin typeface="Calibri" pitchFamily="34" charset="0"/>
              <a:cs typeface="Times New Roman" pitchFamily="18" charset="0"/>
            </a:endParaRPr>
          </a:p>
          <a:p>
            <a:pPr algn="ctr" rtl="0"/>
            <a:r>
              <a:rPr lang="ar-SA" sz="3700" b="1"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(8)</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اختبار الفروض الإحصائية المعلمية</a:t>
            </a:r>
            <a: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a:r>
            <a:b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br>
            <a:endPar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idx="1"/>
          </p:nvPr>
        </p:nvSpPr>
        <p:spPr>
          <a:xfrm>
            <a:off x="533400" y="2590800"/>
            <a:ext cx="8915400" cy="1219200"/>
          </a:xfrm>
        </p:spPr>
        <p:txBody>
          <a:bodyPr>
            <a:noAutofit/>
          </a:bodyPr>
          <a:lstStyle/>
          <a:p>
            <a:pPr algn="ctr" eaLnBrk="1" fontAlgn="auto" hangingPunct="1">
              <a:lnSpc>
                <a:spcPct val="200000"/>
              </a:lnSpc>
              <a:spcAft>
                <a:spcPts val="0"/>
              </a:spcAft>
              <a:buClr>
                <a:schemeClr val="accent3"/>
              </a:buClr>
              <a:defRPr/>
            </a:pPr>
            <a:r>
              <a:rPr lang="ar-EG" b="1" dirty="0">
                <a:solidFill>
                  <a:srgbClr val="FF0000"/>
                </a:solidFill>
                <a:effectLst>
                  <a:outerShdw blurRad="38100" dist="38100" dir="2700000" algn="tl">
                    <a:srgbClr val="C0C0C0"/>
                  </a:outerShdw>
                </a:effectLst>
                <a:latin typeface="Times New Roman" pitchFamily="18" charset="0"/>
                <a:cs typeface="Times New Roman" pitchFamily="18" charset="0"/>
              </a:rPr>
              <a:t>انواع الاختبار</a:t>
            </a:r>
            <a:r>
              <a:rPr lang="ar-SA" b="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ar-EG" b="1" dirty="0">
                <a:solidFill>
                  <a:srgbClr val="FF0000"/>
                </a:solidFill>
                <a:effectLst>
                  <a:outerShdw blurRad="38100" dist="38100" dir="2700000" algn="tl">
                    <a:srgbClr val="C0C0C0"/>
                  </a:outerShdw>
                </a:effectLst>
                <a:latin typeface="Times New Roman" pitchFamily="18" charset="0"/>
                <a:cs typeface="Times New Roman" pitchFamily="18" charset="0"/>
              </a:rPr>
              <a:t>(الفروض)</a:t>
            </a:r>
            <a:endParaRPr lang="en-US" dirty="0">
              <a:solidFill>
                <a:srgbClr val="FF0000"/>
              </a:solidFill>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idx="1"/>
          </p:nvPr>
        </p:nvSpPr>
        <p:spPr>
          <a:xfrm>
            <a:off x="533400" y="2895600"/>
            <a:ext cx="8915400" cy="1295400"/>
          </a:xfrm>
        </p:spPr>
        <p:txBody>
          <a:bodyPr>
            <a:noAutofit/>
          </a:bodyPr>
          <a:lstStyle/>
          <a:p>
            <a:pPr algn="ctr" eaLnBrk="1" fontAlgn="auto" hangingPunct="1">
              <a:spcAft>
                <a:spcPts val="0"/>
              </a:spcAft>
              <a:buClr>
                <a:schemeClr val="accent3"/>
              </a:buClr>
              <a:defRPr/>
            </a:pPr>
            <a:r>
              <a:rPr lang="ar-EG"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الاختبارات الاحصائية لعينة واحدة</a:t>
            </a:r>
          </a:p>
          <a:p>
            <a:pPr algn="ctr" eaLnBrk="1" fontAlgn="auto" hangingPunct="1">
              <a:spcAft>
                <a:spcPts val="0"/>
              </a:spcAft>
              <a:buClr>
                <a:schemeClr val="accent3"/>
              </a:buClr>
              <a:defRPr/>
            </a:pPr>
            <a:r>
              <a:rPr lang="en-US" b="1" dirty="0">
                <a:solidFill>
                  <a:srgbClr val="FF0000"/>
                </a:solidFill>
                <a:effectLst>
                  <a:outerShdw blurRad="38100" dist="38100" dir="2700000" algn="tl">
                    <a:srgbClr val="04617B"/>
                  </a:outerShdw>
                </a:effectLst>
                <a:latin typeface="Times New Roman" pitchFamily="18" charset="0"/>
                <a:cs typeface="Times New Roman" pitchFamily="18" charset="0"/>
              </a:rPr>
              <a:t>One Sample Test</a:t>
            </a:r>
          </a:p>
          <a:p>
            <a:pPr marL="0" indent="0" algn="just" eaLnBrk="1" fontAlgn="auto" hangingPunct="1">
              <a:spcAft>
                <a:spcPts val="0"/>
              </a:spcAft>
              <a:buClr>
                <a:srgbClr val="FF3300"/>
              </a:buClr>
              <a:buSzPct val="85000"/>
              <a:defRPr/>
            </a:pPr>
            <a:endParaRPr lang="en-US" dirty="0">
              <a:solidFill>
                <a:srgbClr val="FF0000"/>
              </a:solidFill>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10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0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0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03"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4104"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410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0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410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0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410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10" name="Text Box 7"/>
          <p:cNvSpPr txBox="1">
            <a:spLocks noChangeArrowheads="1"/>
          </p:cNvSpPr>
          <p:nvPr/>
        </p:nvSpPr>
        <p:spPr bwMode="auto">
          <a:xfrm>
            <a:off x="495300" y="1466850"/>
            <a:ext cx="8750300" cy="4400550"/>
          </a:xfrm>
          <a:prstGeom prst="rect">
            <a:avLst/>
          </a:prstGeom>
          <a:noFill/>
          <a:ln w="9525">
            <a:noFill/>
            <a:miter lim="800000"/>
            <a:headEnd/>
            <a:tailEnd/>
          </a:ln>
        </p:spPr>
        <p:txBody>
          <a:bodyPr>
            <a:spAutoFit/>
          </a:bodyPr>
          <a:lstStyle/>
          <a:p>
            <a:pPr algn="just" rtl="1"/>
            <a:r>
              <a:rPr lang="ar-SA" sz="2800" dirty="0"/>
              <a:t>في كثير من الأحيان لا يمكن معرفة تباين المجتمع الذي سحبت منه العينة ، إلا أنه إذا كان حجم العينة كبيرا (</a:t>
            </a:r>
            <a:r>
              <a:rPr lang="en-US" sz="2800" dirty="0"/>
              <a:t>n</a:t>
            </a:r>
            <a:r>
              <a:rPr lang="ar-SA" sz="2800" dirty="0"/>
              <a:t> </a:t>
            </a:r>
            <a:r>
              <a:rPr lang="en-US" sz="2800" dirty="0" smtClean="0"/>
              <a:t>&lt;</a:t>
            </a:r>
            <a:r>
              <a:rPr lang="ar-SA" sz="2800" dirty="0" smtClean="0"/>
              <a:t> </a:t>
            </a:r>
            <a:r>
              <a:rPr lang="ar-SA" sz="2800" dirty="0"/>
              <a:t>30 ) فإنه يمكن استخدام تباين العينة الكبيرة (</a:t>
            </a:r>
            <a:r>
              <a:rPr lang="en-US" sz="2800" dirty="0"/>
              <a:t>S</a:t>
            </a:r>
            <a:r>
              <a:rPr lang="en-US" sz="2800" baseline="30000" dirty="0"/>
              <a:t>2</a:t>
            </a:r>
            <a:r>
              <a:rPr lang="ar-SA" sz="2800" dirty="0"/>
              <a:t>) عوضاً عن تباين المجتمع (</a:t>
            </a:r>
            <a:r>
              <a:rPr lang="el-GR" sz="2800" dirty="0"/>
              <a:t>σ</a:t>
            </a:r>
            <a:r>
              <a:rPr lang="en-US" sz="2800" baseline="30000" dirty="0"/>
              <a:t>2</a:t>
            </a:r>
            <a:r>
              <a:rPr lang="ar-SA" sz="2800" dirty="0"/>
              <a:t>) الغير معلوم، وذلك لأن (</a:t>
            </a:r>
            <a:r>
              <a:rPr lang="en-US" sz="2800" dirty="0"/>
              <a:t>S</a:t>
            </a:r>
            <a:r>
              <a:rPr lang="en-US" sz="2800" baseline="30000" dirty="0"/>
              <a:t>2</a:t>
            </a:r>
            <a:r>
              <a:rPr lang="ar-SA" sz="2800" dirty="0"/>
              <a:t>) مقدر جيد (</a:t>
            </a:r>
            <a:r>
              <a:rPr lang="el-GR" sz="2800" dirty="0"/>
              <a:t>σ</a:t>
            </a:r>
            <a:r>
              <a:rPr lang="en-US" sz="2800" baseline="30000" dirty="0"/>
              <a:t>2</a:t>
            </a:r>
            <a:r>
              <a:rPr lang="ar-SA" sz="2800" dirty="0"/>
              <a:t>) ولأنه لا يتغير كثيراً من عينة لأخرى ما دام حجم العينة كبير، ففي هذه الحالة يمكننا استخدام اختبار (</a:t>
            </a:r>
            <a:r>
              <a:rPr lang="en-US" sz="2800" dirty="0"/>
              <a:t>Z</a:t>
            </a:r>
            <a:r>
              <a:rPr lang="ar-SA" sz="2800" dirty="0"/>
              <a:t>) لاختبار الفرضيات الصفرية موضع الدراسة وذلك من خلال المختبر الإحصائي التالي:</a:t>
            </a:r>
          </a:p>
          <a:p>
            <a:pPr algn="just" rtl="1"/>
            <a:endParaRPr lang="ar-SA" sz="2800" dirty="0"/>
          </a:p>
          <a:p>
            <a:pPr algn="just" rtl="1"/>
            <a:endParaRPr lang="ar-SA" sz="2800" dirty="0"/>
          </a:p>
          <a:p>
            <a:pPr algn="just" rtl="1"/>
            <a:endParaRPr lang="ar-SA" sz="2800" dirty="0"/>
          </a:p>
          <a:p>
            <a:pPr algn="just" rtl="1"/>
            <a:r>
              <a:rPr lang="ar-SA" sz="2800" dirty="0"/>
              <a:t>ويعتبر ذلك مدخل ضروري لفهم اختبار </a:t>
            </a:r>
            <a:r>
              <a:rPr lang="en-US" sz="2800" dirty="0"/>
              <a:t>t-test</a:t>
            </a:r>
            <a:r>
              <a:rPr lang="ar-SA" sz="2800" dirty="0"/>
              <a:t> .</a:t>
            </a:r>
            <a:endParaRPr lang="en-US" sz="2800" dirty="0"/>
          </a:p>
        </p:txBody>
      </p:sp>
      <p:sp>
        <p:nvSpPr>
          <p:cNvPr id="411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12"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411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114"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098" name="Object 2"/>
          <p:cNvGraphicFramePr>
            <a:graphicFrameLocks noChangeAspect="1"/>
          </p:cNvGraphicFramePr>
          <p:nvPr/>
        </p:nvGraphicFramePr>
        <p:xfrm>
          <a:off x="3549650" y="4191000"/>
          <a:ext cx="2641600" cy="1219200"/>
        </p:xfrm>
        <a:graphic>
          <a:graphicData uri="http://schemas.openxmlformats.org/presentationml/2006/ole">
            <mc:AlternateContent xmlns:mc="http://schemas.openxmlformats.org/markup-compatibility/2006">
              <mc:Choice xmlns:v="urn:schemas-microsoft-com:vml" Requires="v">
                <p:oleObj spid="_x0000_s4104" r:id="rId4" imgW="762000" imgH="457200" progId="">
                  <p:embed/>
                </p:oleObj>
              </mc:Choice>
              <mc:Fallback>
                <p:oleObj r:id="rId4" imgW="762000" imgH="457200" progId="">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9650" y="4191000"/>
                        <a:ext cx="2641600"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5" name="Rectangle 1"/>
          <p:cNvSpPr>
            <a:spLocks noChangeArrowheads="1"/>
          </p:cNvSpPr>
          <p:nvPr/>
        </p:nvSpPr>
        <p:spPr bwMode="auto">
          <a:xfrm>
            <a:off x="6959600" y="458788"/>
            <a:ext cx="2286000" cy="522287"/>
          </a:xfrm>
          <a:prstGeom prst="rect">
            <a:avLst/>
          </a:prstGeom>
          <a:noFill/>
          <a:ln w="9525">
            <a:noFill/>
            <a:miter lim="800000"/>
            <a:headEnd/>
            <a:tailEnd/>
          </a:ln>
        </p:spPr>
        <p:txBody>
          <a:bodyPr wrap="none">
            <a:spAutoFit/>
          </a:bodyPr>
          <a:lstStyle/>
          <a:p>
            <a:pPr algn="ctr" rtl="1"/>
            <a:r>
              <a:rPr lang="ar-SA" sz="2800" b="1">
                <a:solidFill>
                  <a:srgbClr val="FF0000"/>
                </a:solidFill>
              </a:rPr>
              <a:t>اختبار </a:t>
            </a:r>
            <a:r>
              <a:rPr lang="en-US" sz="2800" b="1">
                <a:solidFill>
                  <a:srgbClr val="FF0000"/>
                </a:solidFill>
              </a:rPr>
              <a:t>Z</a:t>
            </a:r>
            <a:r>
              <a:rPr lang="en-GB" sz="2800" b="1">
                <a:solidFill>
                  <a:srgbClr val="FF0000"/>
                </a:solidFill>
              </a:rPr>
              <a:t>-test</a:t>
            </a:r>
            <a:r>
              <a:rPr lang="ar-SA" sz="2800" b="1">
                <a:solidFill>
                  <a:srgbClr val="FF0000"/>
                </a:solidFill>
              </a:rPr>
              <a:t>  :</a:t>
            </a:r>
            <a:endParaRPr lang="en-US" sz="2800" b="1">
              <a:solidFill>
                <a:srgbClr val="FF0000"/>
              </a:solidFill>
            </a:endParaRPr>
          </a:p>
        </p:txBody>
      </p:sp>
      <p:sp>
        <p:nvSpPr>
          <p:cNvPr id="20" name="Slide Number Placeholder 19"/>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403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403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403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403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4403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4404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404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44042" name="Text Box 7"/>
          <p:cNvSpPr txBox="1">
            <a:spLocks noChangeArrowheads="1"/>
          </p:cNvSpPr>
          <p:nvPr/>
        </p:nvSpPr>
        <p:spPr bwMode="auto">
          <a:xfrm>
            <a:off x="679450" y="1981200"/>
            <a:ext cx="8502650" cy="2677656"/>
          </a:xfrm>
          <a:prstGeom prst="rect">
            <a:avLst/>
          </a:prstGeom>
          <a:noFill/>
          <a:ln w="9525">
            <a:noFill/>
            <a:miter lim="800000"/>
            <a:headEnd/>
            <a:tailEnd/>
          </a:ln>
        </p:spPr>
        <p:txBody>
          <a:bodyPr>
            <a:spAutoFit/>
          </a:bodyPr>
          <a:lstStyle/>
          <a:p>
            <a:pPr algn="just" rtl="1"/>
            <a:r>
              <a:rPr lang="ar-SA" sz="2800" dirty="0" smtClean="0"/>
              <a:t>إذا </a:t>
            </a:r>
            <a:r>
              <a:rPr lang="ar-SA" sz="2800" dirty="0"/>
              <a:t>كان متوسط استهلاك الفرد السعودي من الدجاج حسب تقارير وزارة الصحة هو  (12) كيلوجرام بانحراف معياري (6) كيلوجرامات لفترة السبعينات الميلادية. أجرى أحد الباحثين دراسة في عام 2003م  من عينة قوامها (49) فرداً ووجد أن متوسط الاستهلاك للفرد هو (14) كيلوجرام. هل تشير الدراسة الحالية أن متوسط الاستهلاك أرتفع عما عليه في السبعينات.</a:t>
            </a:r>
            <a:endParaRPr lang="en-US" sz="2800" dirty="0"/>
          </a:p>
        </p:txBody>
      </p:sp>
      <p:sp>
        <p:nvSpPr>
          <p:cNvPr id="11" name="Rectangle 10"/>
          <p:cNvSpPr/>
          <p:nvPr/>
        </p:nvSpPr>
        <p:spPr>
          <a:xfrm>
            <a:off x="5754728" y="571480"/>
            <a:ext cx="3413114" cy="646331"/>
          </a:xfrm>
          <a:prstGeom prst="rect">
            <a:avLst/>
          </a:prstGeom>
        </p:spPr>
        <p:txBody>
          <a:bodyPr wrap="none">
            <a:spAutoFit/>
          </a:bodyPr>
          <a:lstStyle/>
          <a:p>
            <a:pPr algn="just"/>
            <a:r>
              <a:rPr lang="ar-SA" sz="3600" b="1" u="sng" dirty="0" smtClean="0">
                <a:solidFill>
                  <a:srgbClr val="C00000"/>
                </a:solidFill>
                <a:effectLst>
                  <a:outerShdw blurRad="38100" dist="38100" dir="2700000" algn="tl">
                    <a:srgbClr val="000000">
                      <a:alpha val="43137"/>
                    </a:srgbClr>
                  </a:outerShdw>
                </a:effectLst>
              </a:rPr>
              <a:t>مثال على اختبار </a:t>
            </a:r>
            <a:r>
              <a:rPr lang="en-US" sz="3600" b="1" u="sng" dirty="0" smtClean="0">
                <a:solidFill>
                  <a:srgbClr val="C00000"/>
                </a:solidFill>
                <a:effectLst>
                  <a:outerShdw blurRad="38100" dist="38100" dir="2700000" algn="tl">
                    <a:srgbClr val="000000">
                      <a:alpha val="43137"/>
                    </a:srgbClr>
                  </a:outerShdw>
                </a:effectLst>
              </a:rPr>
              <a:t>Z</a:t>
            </a:r>
            <a:r>
              <a:rPr lang="ar-SA" sz="3600" b="1" u="sng" dirty="0" smtClean="0">
                <a:solidFill>
                  <a:srgbClr val="C00000"/>
                </a:solidFill>
                <a:effectLst>
                  <a:outerShdw blurRad="38100" dist="38100" dir="2700000" algn="tl">
                    <a:srgbClr val="000000">
                      <a:alpha val="43137"/>
                    </a:srgbClr>
                  </a:outerShdw>
                </a:effectLst>
              </a:rPr>
              <a:t>  :</a:t>
            </a:r>
            <a:endParaRPr lang="en-US" sz="3600" b="1" u="sng" dirty="0">
              <a:solidFill>
                <a:srgbClr val="C00000"/>
              </a:solidFill>
              <a:effectLst>
                <a:outerShdw blurRad="38100" dist="38100" dir="2700000" algn="tl">
                  <a:srgbClr val="000000">
                    <a:alpha val="43137"/>
                  </a:srgbClr>
                </a:outerShdw>
              </a:effectLst>
            </a:endParaRPr>
          </a:p>
        </p:txBody>
      </p:sp>
      <p:sp>
        <p:nvSpPr>
          <p:cNvPr id="12" name="Slide Number Placeholder 11"/>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024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4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4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47"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0248"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0249"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0"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0251" name="Text Box 7"/>
          <p:cNvSpPr txBox="1">
            <a:spLocks noChangeArrowheads="1"/>
          </p:cNvSpPr>
          <p:nvPr/>
        </p:nvSpPr>
        <p:spPr bwMode="auto">
          <a:xfrm>
            <a:off x="742950" y="1571612"/>
            <a:ext cx="8502650" cy="1938992"/>
          </a:xfrm>
          <a:prstGeom prst="rect">
            <a:avLst/>
          </a:prstGeom>
          <a:noFill/>
          <a:ln w="9525">
            <a:noFill/>
            <a:miter lim="800000"/>
            <a:headEnd/>
            <a:tailEnd/>
          </a:ln>
        </p:spPr>
        <p:txBody>
          <a:bodyPr>
            <a:spAutoFit/>
          </a:bodyPr>
          <a:lstStyle/>
          <a:p>
            <a:pPr algn="just" rtl="1"/>
            <a:r>
              <a:rPr lang="ar-SA" sz="2400" dirty="0" smtClean="0"/>
              <a:t>1</a:t>
            </a:r>
            <a:r>
              <a:rPr lang="ar-SA" sz="2400" dirty="0"/>
              <a:t>) فرض العدم والفرض البديل.</a:t>
            </a:r>
            <a:endParaRPr lang="en-US" sz="2400" dirty="0"/>
          </a:p>
          <a:p>
            <a:pPr algn="ctr" rtl="1"/>
            <a:r>
              <a:rPr lang="ar-SA" sz="2400" dirty="0"/>
              <a:t>فرض العدم:  </a:t>
            </a:r>
            <a:r>
              <a:rPr lang="en-US" sz="2400" dirty="0"/>
              <a:t>H</a:t>
            </a:r>
            <a:r>
              <a:rPr lang="en-US" sz="2400" baseline="-25000" dirty="0"/>
              <a:t>o</a:t>
            </a:r>
            <a:r>
              <a:rPr lang="en-US" sz="2400" dirty="0"/>
              <a:t>: </a:t>
            </a:r>
            <a:r>
              <a:rPr lang="el-GR" sz="2400" dirty="0"/>
              <a:t>μ</a:t>
            </a:r>
            <a:r>
              <a:rPr lang="en-US" sz="2400" dirty="0"/>
              <a:t>=12</a:t>
            </a:r>
          </a:p>
          <a:p>
            <a:pPr algn="ctr" rtl="1"/>
            <a:r>
              <a:rPr lang="ar-SA" sz="2400" dirty="0"/>
              <a:t>الفرض البديل: </a:t>
            </a:r>
            <a:r>
              <a:rPr lang="en-US" sz="2400" dirty="0"/>
              <a:t>H</a:t>
            </a:r>
            <a:r>
              <a:rPr lang="en-US" sz="2400" baseline="-25000" dirty="0"/>
              <a:t>1</a:t>
            </a:r>
            <a:r>
              <a:rPr lang="en-US" sz="2400" dirty="0"/>
              <a:t>: </a:t>
            </a:r>
            <a:r>
              <a:rPr lang="el-GR" sz="2400" dirty="0"/>
              <a:t>μ</a:t>
            </a:r>
            <a:r>
              <a:rPr lang="en-US" sz="2400" dirty="0"/>
              <a:t>&gt;12</a:t>
            </a:r>
          </a:p>
          <a:p>
            <a:pPr algn="just" rtl="1"/>
            <a:r>
              <a:rPr lang="ar-SA" sz="2400" dirty="0"/>
              <a:t>2) مستوى الدلالة</a:t>
            </a:r>
            <a:r>
              <a:rPr lang="en-US" sz="2400" dirty="0"/>
              <a:t>= </a:t>
            </a:r>
            <a:r>
              <a:rPr lang="ar-SA" sz="2400" dirty="0"/>
              <a:t>(</a:t>
            </a:r>
            <a:r>
              <a:rPr lang="en-US" sz="2400" dirty="0"/>
              <a:t>0.05</a:t>
            </a:r>
            <a:r>
              <a:rPr lang="ar-SA" sz="2400" dirty="0"/>
              <a:t>):</a:t>
            </a:r>
            <a:endParaRPr lang="en-US" sz="2400" dirty="0"/>
          </a:p>
          <a:p>
            <a:pPr algn="just" rtl="1"/>
            <a:r>
              <a:rPr lang="ar-SA" sz="2400" dirty="0"/>
              <a:t>3) إحصائية الاختبار </a:t>
            </a:r>
            <a:r>
              <a:rPr lang="en-US" sz="2400" dirty="0"/>
              <a:t>(Z)</a:t>
            </a:r>
            <a:r>
              <a:rPr lang="ar-SA" sz="2400" dirty="0"/>
              <a:t>:</a:t>
            </a:r>
          </a:p>
        </p:txBody>
      </p:sp>
      <p:sp>
        <p:nvSpPr>
          <p:cNvPr id="1025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0242" name="Object 1"/>
          <p:cNvGraphicFramePr>
            <a:graphicFrameLocks noChangeAspect="1"/>
          </p:cNvGraphicFramePr>
          <p:nvPr/>
        </p:nvGraphicFramePr>
        <p:xfrm>
          <a:off x="1309662" y="2714620"/>
          <a:ext cx="3994150" cy="990600"/>
        </p:xfrm>
        <a:graphic>
          <a:graphicData uri="http://schemas.openxmlformats.org/presentationml/2006/ole">
            <mc:AlternateContent xmlns:mc="http://schemas.openxmlformats.org/markup-compatibility/2006">
              <mc:Choice xmlns:v="urn:schemas-microsoft-com:vml" Requires="v">
                <p:oleObj spid="_x0000_s10249" r:id="rId4" imgW="1701800" imgH="457200" progId="">
                  <p:embed/>
                </p:oleObj>
              </mc:Choice>
              <mc:Fallback>
                <p:oleObj r:id="rId4" imgW="1701800" imgH="457200" progId="">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9662" y="2714620"/>
                        <a:ext cx="399415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5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4" name="Rectangle 13"/>
          <p:cNvSpPr/>
          <p:nvPr/>
        </p:nvSpPr>
        <p:spPr>
          <a:xfrm>
            <a:off x="8009247" y="500042"/>
            <a:ext cx="1087157" cy="707886"/>
          </a:xfrm>
          <a:prstGeom prst="rect">
            <a:avLst/>
          </a:prstGeom>
        </p:spPr>
        <p:txBody>
          <a:bodyPr wrap="none">
            <a:spAutoFit/>
          </a:bodyPr>
          <a:lstStyle/>
          <a:p>
            <a:pPr algn="just"/>
            <a:r>
              <a:rPr lang="ar-SA" sz="4000" b="1" u="sng" dirty="0" smtClean="0">
                <a:solidFill>
                  <a:srgbClr val="C00000"/>
                </a:solidFill>
                <a:effectLst>
                  <a:outerShdw blurRad="38100" dist="38100" dir="2700000" algn="tl">
                    <a:srgbClr val="000000">
                      <a:alpha val="43137"/>
                    </a:srgbClr>
                  </a:outerShdw>
                </a:effectLst>
              </a:rPr>
              <a:t>الحل:</a:t>
            </a:r>
            <a:endParaRPr lang="en-US" sz="4000" b="1" u="sng" dirty="0">
              <a:solidFill>
                <a:srgbClr val="C00000"/>
              </a:solidFill>
              <a:effectLst>
                <a:outerShdw blurRad="38100" dist="38100" dir="2700000" algn="tl">
                  <a:srgbClr val="000000">
                    <a:alpha val="43137"/>
                  </a:srgbClr>
                </a:outerShdw>
              </a:effectLst>
            </a:endParaRPr>
          </a:p>
        </p:txBody>
      </p:sp>
      <p:sp>
        <p:nvSpPr>
          <p:cNvPr id="15" name="Text Box 7"/>
          <p:cNvSpPr txBox="1">
            <a:spLocks noChangeArrowheads="1"/>
          </p:cNvSpPr>
          <p:nvPr/>
        </p:nvSpPr>
        <p:spPr bwMode="auto">
          <a:xfrm>
            <a:off x="742950" y="3598135"/>
            <a:ext cx="8502650" cy="830997"/>
          </a:xfrm>
          <a:prstGeom prst="rect">
            <a:avLst/>
          </a:prstGeom>
          <a:noFill/>
          <a:ln w="9525">
            <a:noFill/>
            <a:miter lim="800000"/>
            <a:headEnd/>
            <a:tailEnd/>
          </a:ln>
        </p:spPr>
        <p:txBody>
          <a:bodyPr>
            <a:spAutoFit/>
          </a:bodyPr>
          <a:lstStyle/>
          <a:p>
            <a:pPr algn="just" rtl="1"/>
            <a:r>
              <a:rPr lang="ar-SA" sz="2400" dirty="0"/>
              <a:t>4) تحديد قيمة </a:t>
            </a:r>
            <a:r>
              <a:rPr lang="en-US" sz="2400" dirty="0"/>
              <a:t>Z</a:t>
            </a:r>
            <a:r>
              <a:rPr lang="ar-SA" sz="2400" dirty="0"/>
              <a:t> المعيارية من الجدول عند مستوى دلالة (0.05)، نحتاج لتحديد قيمة </a:t>
            </a:r>
            <a:r>
              <a:rPr lang="en-US" sz="2400" dirty="0"/>
              <a:t>Z</a:t>
            </a:r>
            <a:r>
              <a:rPr lang="el-GR" sz="2400" dirty="0"/>
              <a:t>α</a:t>
            </a:r>
            <a:r>
              <a:rPr lang="ar-SA" sz="2400" dirty="0"/>
              <a:t> التي تقع علي اليمين وتساوي 1.645 </a:t>
            </a:r>
            <a:r>
              <a:rPr lang="ar-EG" sz="2400" dirty="0" smtClean="0"/>
              <a:t>   </a:t>
            </a:r>
            <a:r>
              <a:rPr lang="ar-SA" sz="2400" dirty="0" smtClean="0"/>
              <a:t>(</a:t>
            </a:r>
            <a:r>
              <a:rPr lang="ar-SA" sz="2400" dirty="0"/>
              <a:t>أنظر الشكل التالي):</a:t>
            </a:r>
            <a:endParaRPr lang="en-US" sz="2400" dirty="0"/>
          </a:p>
        </p:txBody>
      </p:sp>
      <p:graphicFrame>
        <p:nvGraphicFramePr>
          <p:cNvPr id="2" name="Object 8"/>
          <p:cNvGraphicFramePr>
            <a:graphicFrameLocks noChangeAspect="1"/>
          </p:cNvGraphicFramePr>
          <p:nvPr/>
        </p:nvGraphicFramePr>
        <p:xfrm>
          <a:off x="1981200" y="4286256"/>
          <a:ext cx="6019800" cy="2143140"/>
        </p:xfrm>
        <a:graphic>
          <a:graphicData uri="http://schemas.openxmlformats.org/presentationml/2006/ole">
            <mc:AlternateContent xmlns:mc="http://schemas.openxmlformats.org/markup-compatibility/2006">
              <mc:Choice xmlns:v="urn:schemas-microsoft-com:vml" Requires="v">
                <p:oleObj spid="_x0000_s10250" r:id="rId6" imgW="5259324" imgH="2505456" progId="">
                  <p:embed/>
                </p:oleObj>
              </mc:Choice>
              <mc:Fallback>
                <p:oleObj r:id="rId6" imgW="5259324" imgH="2505456" progId="">
                  <p:embed/>
                  <p:pic>
                    <p:nvPicPr>
                      <p:cNvPr id="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4286256"/>
                        <a:ext cx="6019800" cy="21431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Slide Number Placeholder 16"/>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60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608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608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608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4608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4608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608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4609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609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4609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6093" name="Text Box 7"/>
          <p:cNvSpPr txBox="1">
            <a:spLocks noChangeArrowheads="1"/>
          </p:cNvSpPr>
          <p:nvPr/>
        </p:nvSpPr>
        <p:spPr bwMode="auto">
          <a:xfrm>
            <a:off x="660400" y="2286000"/>
            <a:ext cx="8750300" cy="2246313"/>
          </a:xfrm>
          <a:prstGeom prst="rect">
            <a:avLst/>
          </a:prstGeom>
          <a:noFill/>
          <a:ln w="9525">
            <a:noFill/>
            <a:miter lim="800000"/>
            <a:headEnd/>
            <a:tailEnd/>
          </a:ln>
        </p:spPr>
        <p:txBody>
          <a:bodyPr>
            <a:spAutoFit/>
          </a:bodyPr>
          <a:lstStyle/>
          <a:p>
            <a:pPr algn="just" rtl="1"/>
            <a:r>
              <a:rPr lang="ar-SA" sz="2800" dirty="0"/>
              <a:t>5) بما أن القيمة المحسوبة أكبر من القيمة النظرية المستخرجة من الجدول كما يبين الشكل، فإنها تقع في منطقة الرفض. وبذلك نرفض فرض العدم حيث أن البيانات المتوفرة تقدم دليلاً كافياً على أن متوسط استهلاك الفرد من لحوم الدواجن في الوقت الحالي قد </a:t>
            </a:r>
            <a:r>
              <a:rPr lang="ar-SA" sz="2800" dirty="0" smtClean="0"/>
              <a:t>اختلف </a:t>
            </a:r>
            <a:r>
              <a:rPr lang="ar-SA" sz="2800" dirty="0"/>
              <a:t>بمستوى معنوي أو ذو دلالة عما علية في سبعينات القرن الماضي.</a:t>
            </a:r>
            <a:endParaRPr lang="en-US" sz="2800" dirty="0"/>
          </a:p>
        </p:txBody>
      </p:sp>
      <p:sp>
        <p:nvSpPr>
          <p:cNvPr id="14" name="Slide Number Placeholder 1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813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4"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48135"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48136"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7"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4813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9"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4814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1" name="Text Box 7"/>
          <p:cNvSpPr txBox="1">
            <a:spLocks noChangeArrowheads="1"/>
          </p:cNvSpPr>
          <p:nvPr/>
        </p:nvSpPr>
        <p:spPr bwMode="auto">
          <a:xfrm>
            <a:off x="685800" y="2286000"/>
            <a:ext cx="8750300" cy="1384300"/>
          </a:xfrm>
          <a:prstGeom prst="rect">
            <a:avLst/>
          </a:prstGeom>
          <a:noFill/>
          <a:ln w="9525">
            <a:noFill/>
            <a:miter lim="800000"/>
            <a:headEnd/>
            <a:tailEnd/>
          </a:ln>
        </p:spPr>
        <p:txBody>
          <a:bodyPr>
            <a:spAutoFit/>
          </a:bodyPr>
          <a:lstStyle/>
          <a:p>
            <a:pPr algn="just" rtl="1"/>
            <a:r>
              <a:rPr lang="ar-SA" sz="2800" dirty="0"/>
              <a:t>ولكن إذا كان حجم العينة صغيراً ( </a:t>
            </a:r>
            <a:r>
              <a:rPr lang="en-US" sz="2800" dirty="0"/>
              <a:t>n</a:t>
            </a:r>
            <a:r>
              <a:rPr lang="ar-SA" sz="2800" dirty="0"/>
              <a:t> &gt; 30) فإن قيـمة (</a:t>
            </a:r>
            <a:r>
              <a:rPr lang="en-US" sz="2800" dirty="0"/>
              <a:t>S</a:t>
            </a:r>
            <a:r>
              <a:rPr lang="en-US" sz="2800" baseline="30000" dirty="0"/>
              <a:t>2</a:t>
            </a:r>
            <a:r>
              <a:rPr lang="ar-SA" sz="2800" dirty="0"/>
              <a:t>) تتغير كثيراً من عينة إلى أخرى وبالتالي لا يمكننا هنا أن نستخدم اختبـار (</a:t>
            </a:r>
            <a:r>
              <a:rPr lang="en-US" sz="2800" dirty="0"/>
              <a:t>Z</a:t>
            </a:r>
            <a:r>
              <a:rPr lang="ar-SA" sz="2800" dirty="0"/>
              <a:t>)، مما دفع كثيراً من الإحصائيين للبحث عن البديل المناسب .</a:t>
            </a:r>
          </a:p>
        </p:txBody>
      </p:sp>
      <p:sp>
        <p:nvSpPr>
          <p:cNvPr id="4814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4814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4814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7" name="Rectangle 1"/>
          <p:cNvSpPr>
            <a:spLocks noChangeArrowheads="1"/>
          </p:cNvSpPr>
          <p:nvPr/>
        </p:nvSpPr>
        <p:spPr bwMode="auto">
          <a:xfrm>
            <a:off x="6524636" y="528638"/>
            <a:ext cx="2752677" cy="646331"/>
          </a:xfrm>
          <a:prstGeom prst="rect">
            <a:avLst/>
          </a:prstGeom>
          <a:noFill/>
          <a:ln w="9525">
            <a:noFill/>
            <a:miter lim="800000"/>
            <a:headEnd/>
            <a:tailEnd/>
          </a:ln>
        </p:spPr>
        <p:txBody>
          <a:bodyPr wrap="none">
            <a:spAutoFit/>
          </a:bodyPr>
          <a:lstStyle/>
          <a:p>
            <a:pPr algn="ctr" rtl="1"/>
            <a:r>
              <a:rPr lang="ar-SA" sz="3600" b="1" u="sng" dirty="0">
                <a:solidFill>
                  <a:srgbClr val="C00000"/>
                </a:solidFill>
                <a:effectLst>
                  <a:outerShdw blurRad="38100" dist="38100" dir="2700000" algn="tl">
                    <a:srgbClr val="000000">
                      <a:alpha val="43137"/>
                    </a:srgbClr>
                  </a:outerShdw>
                </a:effectLst>
              </a:rPr>
              <a:t>اختبار </a:t>
            </a:r>
            <a:r>
              <a:rPr lang="en-US" sz="3600" b="1" u="sng" dirty="0">
                <a:solidFill>
                  <a:srgbClr val="C00000"/>
                </a:solidFill>
                <a:effectLst>
                  <a:outerShdw blurRad="38100" dist="38100" dir="2700000" algn="tl">
                    <a:srgbClr val="000000">
                      <a:alpha val="43137"/>
                    </a:srgbClr>
                  </a:outerShdw>
                </a:effectLst>
              </a:rPr>
              <a:t>t-test</a:t>
            </a:r>
            <a:r>
              <a:rPr lang="ar-SA" sz="3600" b="1" u="sng" dirty="0">
                <a:solidFill>
                  <a:srgbClr val="C00000"/>
                </a:solidFill>
                <a:effectLst>
                  <a:outerShdw blurRad="38100" dist="38100" dir="2700000" algn="tl">
                    <a:srgbClr val="000000">
                      <a:alpha val="43137"/>
                    </a:srgbClr>
                  </a:outerShdw>
                </a:effectLst>
              </a:rPr>
              <a:t>  :</a:t>
            </a:r>
          </a:p>
        </p:txBody>
      </p:sp>
      <p:sp>
        <p:nvSpPr>
          <p:cNvPr id="20" name="Slide Number Placeholder 19"/>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graphicFrame>
        <p:nvGraphicFramePr>
          <p:cNvPr id="41985" name="Object 1"/>
          <p:cNvGraphicFramePr>
            <a:graphicFrameLocks noChangeAspect="1"/>
          </p:cNvGraphicFramePr>
          <p:nvPr/>
        </p:nvGraphicFramePr>
        <p:xfrm>
          <a:off x="4038600" y="4000512"/>
          <a:ext cx="2222500" cy="1143000"/>
        </p:xfrm>
        <a:graphic>
          <a:graphicData uri="http://schemas.openxmlformats.org/presentationml/2006/ole">
            <mc:AlternateContent xmlns:mc="http://schemas.openxmlformats.org/markup-compatibility/2006">
              <mc:Choice xmlns:v="urn:schemas-microsoft-com:vml" Requires="v">
                <p:oleObj spid="_x0000_s41986" name="Equation" r:id="rId4" imgW="660113" imgH="571252" progId="Equation.3">
                  <p:embed/>
                </p:oleObj>
              </mc:Choice>
              <mc:Fallback>
                <p:oleObj name="Equation" r:id="rId4" imgW="660113" imgH="571252"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4000512"/>
                        <a:ext cx="2222500"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017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2"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0183"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0184"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5"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018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7"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018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9" name="Text Box 7"/>
          <p:cNvSpPr txBox="1">
            <a:spLocks noChangeArrowheads="1"/>
          </p:cNvSpPr>
          <p:nvPr/>
        </p:nvSpPr>
        <p:spPr bwMode="auto">
          <a:xfrm>
            <a:off x="609600" y="1981200"/>
            <a:ext cx="8610600" cy="2246769"/>
          </a:xfrm>
          <a:prstGeom prst="rect">
            <a:avLst/>
          </a:prstGeom>
          <a:noFill/>
          <a:ln w="9525">
            <a:noFill/>
            <a:miter lim="800000"/>
            <a:headEnd/>
            <a:tailEnd/>
          </a:ln>
        </p:spPr>
        <p:txBody>
          <a:bodyPr>
            <a:spAutoFit/>
          </a:bodyPr>
          <a:lstStyle/>
          <a:p>
            <a:pPr algn="just" rtl="1"/>
            <a:r>
              <a:rPr lang="ar-SA" sz="2800" dirty="0" smtClean="0"/>
              <a:t>لو </a:t>
            </a:r>
            <a:r>
              <a:rPr lang="ar-SA" sz="2800" dirty="0"/>
              <a:t>كانت لدينا عينة عشوائية تتكون من 250 طالب وجد أن الوسط الحسابي لأطوال طلاب العينة 155.95سم، والانحراف المعياري = 2.94 سم، علما بأن الوسط الحسابي لأطوال طلاب الجامعة يبلغ 158 سم، اختبر أهمية الفرق المعنوي بين الوسط الحسابي لأطوال طلاب العينة والوسط الحسابي لأطـوال طلاب الجامعة .</a:t>
            </a:r>
            <a:endParaRPr lang="en-US" sz="2800" dirty="0"/>
          </a:p>
        </p:txBody>
      </p:sp>
      <p:sp>
        <p:nvSpPr>
          <p:cNvPr id="5019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019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019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8"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1" name="Slide Number Placeholder 30"/>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32" name="Rectangle 31"/>
          <p:cNvSpPr/>
          <p:nvPr/>
        </p:nvSpPr>
        <p:spPr>
          <a:xfrm>
            <a:off x="6011209" y="571480"/>
            <a:ext cx="3156633" cy="646331"/>
          </a:xfrm>
          <a:prstGeom prst="rect">
            <a:avLst/>
          </a:prstGeom>
        </p:spPr>
        <p:txBody>
          <a:bodyPr wrap="none">
            <a:spAutoFit/>
          </a:bodyPr>
          <a:lstStyle/>
          <a:p>
            <a:pPr algn="just"/>
            <a:r>
              <a:rPr lang="ar-SA" sz="3600" b="1" u="sng" dirty="0" smtClean="0">
                <a:solidFill>
                  <a:srgbClr val="C00000"/>
                </a:solidFill>
              </a:rPr>
              <a:t>مثال على اختبار </a:t>
            </a:r>
            <a:r>
              <a:rPr lang="en-GB" sz="3600" b="1" u="sng" dirty="0" smtClean="0">
                <a:solidFill>
                  <a:srgbClr val="C00000"/>
                </a:solidFill>
              </a:rPr>
              <a:t>t</a:t>
            </a:r>
            <a:r>
              <a:rPr lang="ar-SA" sz="3600" b="1" u="sng" dirty="0" smtClean="0">
                <a:solidFill>
                  <a:srgbClr val="C00000"/>
                </a:solidFill>
              </a:rPr>
              <a:t> :</a:t>
            </a:r>
            <a:endParaRPr lang="en-US" sz="3600" b="1" u="sng" dirty="0">
              <a:solidFill>
                <a:srgbClr val="C00000"/>
              </a:solidFill>
            </a:endParaRP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434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3"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4344"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434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43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434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0" name="Text Box 7"/>
          <p:cNvSpPr txBox="1">
            <a:spLocks noChangeArrowheads="1"/>
          </p:cNvSpPr>
          <p:nvPr/>
        </p:nvSpPr>
        <p:spPr bwMode="auto">
          <a:xfrm>
            <a:off x="533400" y="1676400"/>
            <a:ext cx="8877300" cy="3540125"/>
          </a:xfrm>
          <a:prstGeom prst="rect">
            <a:avLst/>
          </a:prstGeom>
          <a:noFill/>
          <a:ln w="9525">
            <a:noFill/>
            <a:miter lim="800000"/>
            <a:headEnd/>
            <a:tailEnd/>
          </a:ln>
        </p:spPr>
        <p:txBody>
          <a:bodyPr>
            <a:spAutoFit/>
          </a:bodyPr>
          <a:lstStyle/>
          <a:p>
            <a:pPr algn="just" rtl="1"/>
            <a:r>
              <a:rPr lang="ar-SA" sz="2800" b="1" u="sng">
                <a:solidFill>
                  <a:srgbClr val="FF0000"/>
                </a:solidFill>
              </a:rPr>
              <a:t>الحل :</a:t>
            </a:r>
            <a:endParaRPr lang="en-US" sz="2800" b="1">
              <a:solidFill>
                <a:srgbClr val="FF0000"/>
              </a:solidFill>
            </a:endParaRPr>
          </a:p>
          <a:p>
            <a:pPr algn="just" rtl="1"/>
            <a:r>
              <a:rPr lang="ar-SA" sz="2800" b="1"/>
              <a:t>سيتم اختبار الفرضيات التالية :</a:t>
            </a:r>
            <a:endParaRPr lang="en-US" sz="2800"/>
          </a:p>
          <a:p>
            <a:pPr algn="just" rtl="1"/>
            <a:r>
              <a:rPr lang="ar-SA" sz="2800" u="sng"/>
              <a:t>الفرضية الصفرية :</a:t>
            </a:r>
            <a:r>
              <a:rPr lang="ar-SA" sz="2800"/>
              <a:t> لا توجد فروق ذات دلالة إحصائية بين متوسط أطوال الطلاب في العينة ومتوسط أطوال الطلاب في الجامعة </a:t>
            </a:r>
          </a:p>
          <a:p>
            <a:pPr algn="ctr" rtl="1"/>
            <a:r>
              <a:rPr lang="ar-SA" sz="2800"/>
              <a:t>( </a:t>
            </a:r>
            <a:r>
              <a:rPr lang="en-US" sz="2800"/>
              <a:t>μ = μ</a:t>
            </a:r>
            <a:r>
              <a:rPr lang="en-US" sz="2800" baseline="-25000"/>
              <a:t>0</a:t>
            </a:r>
            <a:r>
              <a:rPr lang="ar-SA" sz="2800"/>
              <a:t> )</a:t>
            </a:r>
            <a:endParaRPr lang="en-US" sz="2800"/>
          </a:p>
          <a:p>
            <a:pPr algn="just" rtl="1"/>
            <a:r>
              <a:rPr lang="ar-SA" sz="2800" u="sng"/>
              <a:t>الفرضية البديلة :</a:t>
            </a:r>
            <a:r>
              <a:rPr lang="ar-SA" sz="2800"/>
              <a:t> توجد فروق ذات دلالة إحصائية بين متوسط أطوال الطلاب في العينة ومتوسط أطوال الطلاب في الجامعة </a:t>
            </a:r>
          </a:p>
          <a:p>
            <a:pPr algn="ctr" rtl="1"/>
            <a:r>
              <a:rPr lang="ar-SA" sz="2800"/>
              <a:t>(</a:t>
            </a:r>
            <a:r>
              <a:rPr lang="en-US" sz="2800"/>
              <a:t> μ    μ</a:t>
            </a:r>
            <a:r>
              <a:rPr lang="en-US"/>
              <a:t>0</a:t>
            </a:r>
            <a:r>
              <a:rPr lang="en-US" sz="2800"/>
              <a:t> </a:t>
            </a:r>
            <a:r>
              <a:rPr lang="ar-SA" sz="2800"/>
              <a:t>)</a:t>
            </a:r>
            <a:endParaRPr lang="en-US" sz="2800"/>
          </a:p>
        </p:txBody>
      </p:sp>
      <p:sp>
        <p:nvSpPr>
          <p:cNvPr id="1435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2"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435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4"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435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9"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6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6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6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6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64"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6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6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6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6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4338" name="Object 1"/>
          <p:cNvGraphicFramePr>
            <a:graphicFrameLocks noChangeAspect="1"/>
          </p:cNvGraphicFramePr>
          <p:nvPr/>
        </p:nvGraphicFramePr>
        <p:xfrm>
          <a:off x="4737100" y="4800600"/>
          <a:ext cx="330200" cy="304800"/>
        </p:xfrm>
        <a:graphic>
          <a:graphicData uri="http://schemas.openxmlformats.org/presentationml/2006/ole">
            <mc:AlternateContent xmlns:mc="http://schemas.openxmlformats.org/markup-compatibility/2006">
              <mc:Choice xmlns:v="urn:schemas-microsoft-com:vml" Requires="v">
                <p:oleObj spid="_x0000_s14344" name="Equation" r:id="rId4" imgW="139700" imgH="139700" progId="Equation.3">
                  <p:embed/>
                </p:oleObj>
              </mc:Choice>
              <mc:Fallback>
                <p:oleObj name="Equation" r:id="rId4" imgW="139700" imgH="139700" progId="Equation.3">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7100" y="4800600"/>
                        <a:ext cx="3302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Slide Number Placeholder 3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536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2"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5373"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5374"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5"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537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7"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537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9" name="Text Box 7"/>
          <p:cNvSpPr txBox="1">
            <a:spLocks noChangeArrowheads="1"/>
          </p:cNvSpPr>
          <p:nvPr/>
        </p:nvSpPr>
        <p:spPr bwMode="auto">
          <a:xfrm>
            <a:off x="495300" y="1600200"/>
            <a:ext cx="8763000" cy="1384300"/>
          </a:xfrm>
          <a:prstGeom prst="rect">
            <a:avLst/>
          </a:prstGeom>
          <a:noFill/>
          <a:ln w="9525">
            <a:noFill/>
            <a:miter lim="800000"/>
            <a:headEnd/>
            <a:tailEnd/>
          </a:ln>
        </p:spPr>
        <p:txBody>
          <a:bodyPr>
            <a:spAutoFit/>
          </a:bodyPr>
          <a:lstStyle/>
          <a:p>
            <a:pPr algn="just" rtl="1"/>
            <a:r>
              <a:rPr lang="ar-SA" sz="2800" u="sng"/>
              <a:t>مستوى الدلالة :</a:t>
            </a:r>
            <a:r>
              <a:rPr lang="ar-SA" sz="2800"/>
              <a:t>  </a:t>
            </a:r>
            <a:r>
              <a:rPr lang="el-GR" sz="2800"/>
              <a:t>α</a:t>
            </a:r>
            <a:r>
              <a:rPr lang="ar-SA" sz="2800"/>
              <a:t> = 0.05</a:t>
            </a:r>
            <a:endParaRPr lang="en-US" sz="2800"/>
          </a:p>
          <a:p>
            <a:pPr algn="just" rtl="1"/>
            <a:r>
              <a:rPr lang="ar-SA" sz="2800" u="sng"/>
              <a:t>منطقة الرفض :</a:t>
            </a:r>
            <a:r>
              <a:rPr lang="ar-SA" sz="2800"/>
              <a:t> قيمة (ت) الجدولية عند مستوى دلالة </a:t>
            </a:r>
            <a:r>
              <a:rPr lang="el-GR" sz="2800"/>
              <a:t>α</a:t>
            </a:r>
            <a:r>
              <a:rPr lang="ar-SA" sz="2800"/>
              <a:t>  0.05ودرجات حرية 249 = 1.960</a:t>
            </a:r>
            <a:endParaRPr lang="en-US" sz="2800"/>
          </a:p>
        </p:txBody>
      </p:sp>
      <p:sp>
        <p:nvSpPr>
          <p:cNvPr id="1538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8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538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8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538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8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8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8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88"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8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9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9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9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9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9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9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9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9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98" name="Text Box 7"/>
          <p:cNvSpPr txBox="1">
            <a:spLocks noChangeArrowheads="1"/>
          </p:cNvSpPr>
          <p:nvPr/>
        </p:nvSpPr>
        <p:spPr bwMode="auto">
          <a:xfrm>
            <a:off x="609600" y="3200400"/>
            <a:ext cx="8648700" cy="1384300"/>
          </a:xfrm>
          <a:prstGeom prst="rect">
            <a:avLst/>
          </a:prstGeom>
          <a:noFill/>
          <a:ln w="9525">
            <a:noFill/>
            <a:miter lim="800000"/>
            <a:headEnd/>
            <a:tailEnd/>
          </a:ln>
        </p:spPr>
        <p:txBody>
          <a:bodyPr>
            <a:spAutoFit/>
          </a:bodyPr>
          <a:lstStyle/>
          <a:p>
            <a:pPr algn="r" rtl="1"/>
            <a:r>
              <a:rPr lang="ar-SA" sz="2800" u="sng"/>
              <a:t>المختبر الإحصائي :</a:t>
            </a:r>
            <a:endParaRPr lang="en-US" sz="2800"/>
          </a:p>
          <a:p>
            <a:pPr algn="r" rtl="1"/>
            <a:r>
              <a:rPr lang="ar-SA" sz="2800"/>
              <a:t>      = 155.95سم ، </a:t>
            </a:r>
            <a:r>
              <a:rPr lang="en-US" sz="2800"/>
              <a:t> </a:t>
            </a:r>
            <a:r>
              <a:rPr lang="ar-SA" sz="2800"/>
              <a:t>     = 250 طالب ،         =  2.94 سم </a:t>
            </a:r>
            <a:endParaRPr lang="en-US" sz="2800"/>
          </a:p>
          <a:p>
            <a:pPr algn="r" rtl="1"/>
            <a:r>
              <a:rPr lang="ar-SA" sz="2800"/>
              <a:t>      =  158سم</a:t>
            </a:r>
            <a:endParaRPr lang="en-US" sz="2800"/>
          </a:p>
        </p:txBody>
      </p:sp>
      <p:graphicFrame>
        <p:nvGraphicFramePr>
          <p:cNvPr id="15362" name="Object 1"/>
          <p:cNvGraphicFramePr>
            <a:graphicFrameLocks noChangeAspect="1"/>
          </p:cNvGraphicFramePr>
          <p:nvPr/>
        </p:nvGraphicFramePr>
        <p:xfrm>
          <a:off x="9012238" y="3733800"/>
          <a:ext cx="311150" cy="304800"/>
        </p:xfrm>
        <a:graphic>
          <a:graphicData uri="http://schemas.openxmlformats.org/presentationml/2006/ole">
            <mc:AlternateContent xmlns:mc="http://schemas.openxmlformats.org/markup-compatibility/2006">
              <mc:Choice xmlns:v="urn:schemas-microsoft-com:vml" Requires="v">
                <p:oleObj spid="_x0000_s15398" name="Equation" r:id="rId4" imgW="177569" imgH="202936" progId="Equation.3">
                  <p:embed/>
                </p:oleObj>
              </mc:Choice>
              <mc:Fallback>
                <p:oleObj name="Equation" r:id="rId4" imgW="177569" imgH="202936" progId="Equation.3">
                  <p:embed/>
                  <p:pic>
                    <p:nvPicPr>
                      <p:cNvPr id="0" name="Picture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12238" y="3733800"/>
                        <a:ext cx="3111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3" name="Object 3"/>
          <p:cNvGraphicFramePr>
            <a:graphicFrameLocks noChangeAspect="1"/>
          </p:cNvGraphicFramePr>
          <p:nvPr/>
        </p:nvGraphicFramePr>
        <p:xfrm>
          <a:off x="6199188" y="3733800"/>
          <a:ext cx="233362" cy="228600"/>
        </p:xfrm>
        <a:graphic>
          <a:graphicData uri="http://schemas.openxmlformats.org/presentationml/2006/ole">
            <mc:AlternateContent xmlns:mc="http://schemas.openxmlformats.org/markup-compatibility/2006">
              <mc:Choice xmlns:v="urn:schemas-microsoft-com:vml" Requires="v">
                <p:oleObj spid="_x0000_s15399" name="Equation" r:id="rId6" imgW="126835" imgH="139518" progId="Equation.3">
                  <p:embed/>
                </p:oleObj>
              </mc:Choice>
              <mc:Fallback>
                <p:oleObj name="Equation" r:id="rId6" imgW="126835" imgH="139518" progId="Equation.3">
                  <p:embed/>
                  <p:pic>
                    <p:nvPicPr>
                      <p:cNvPr id="0" name="Picture 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99188" y="3733800"/>
                        <a:ext cx="233362"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4" name="Object 6"/>
          <p:cNvGraphicFramePr>
            <a:graphicFrameLocks noChangeAspect="1"/>
          </p:cNvGraphicFramePr>
          <p:nvPr/>
        </p:nvGraphicFramePr>
        <p:xfrm>
          <a:off x="3313113" y="3733800"/>
          <a:ext cx="311150" cy="304800"/>
        </p:xfrm>
        <a:graphic>
          <a:graphicData uri="http://schemas.openxmlformats.org/presentationml/2006/ole">
            <mc:AlternateContent xmlns:mc="http://schemas.openxmlformats.org/markup-compatibility/2006">
              <mc:Choice xmlns:v="urn:schemas-microsoft-com:vml" Requires="v">
                <p:oleObj spid="_x0000_s15400" name="Equation" r:id="rId8" imgW="139579" imgH="177646" progId="Equation.3">
                  <p:embed/>
                </p:oleObj>
              </mc:Choice>
              <mc:Fallback>
                <p:oleObj name="Equation" r:id="rId8" imgW="139579" imgH="177646" progId="Equation.3">
                  <p:embed/>
                  <p:pic>
                    <p:nvPicPr>
                      <p:cNvPr id="0" name="Picture 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13113" y="3733800"/>
                        <a:ext cx="3111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5" name="Object 8"/>
          <p:cNvGraphicFramePr>
            <a:graphicFrameLocks noChangeAspect="1"/>
          </p:cNvGraphicFramePr>
          <p:nvPr/>
        </p:nvGraphicFramePr>
        <p:xfrm>
          <a:off x="9009063" y="4191000"/>
          <a:ext cx="311150" cy="304800"/>
        </p:xfrm>
        <a:graphic>
          <a:graphicData uri="http://schemas.openxmlformats.org/presentationml/2006/ole">
            <mc:AlternateContent xmlns:mc="http://schemas.openxmlformats.org/markup-compatibility/2006">
              <mc:Choice xmlns:v="urn:schemas-microsoft-com:vml" Requires="v">
                <p:oleObj spid="_x0000_s15401" name="Equation" r:id="rId10" imgW="152268" imgH="164957" progId="Equation.3">
                  <p:embed/>
                </p:oleObj>
              </mc:Choice>
              <mc:Fallback>
                <p:oleObj name="Equation" r:id="rId10" imgW="152268" imgH="164957" progId="Equation.3">
                  <p:embed/>
                  <p:pic>
                    <p:nvPicPr>
                      <p:cNvPr id="0" name="Picture 3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09063" y="4191000"/>
                        <a:ext cx="3111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6" name="Object 6"/>
          <p:cNvGraphicFramePr>
            <a:graphicFrameLocks noChangeAspect="1"/>
          </p:cNvGraphicFramePr>
          <p:nvPr/>
        </p:nvGraphicFramePr>
        <p:xfrm>
          <a:off x="2616200" y="4813300"/>
          <a:ext cx="1568450" cy="1066800"/>
        </p:xfrm>
        <a:graphic>
          <a:graphicData uri="http://schemas.openxmlformats.org/presentationml/2006/ole">
            <mc:AlternateContent xmlns:mc="http://schemas.openxmlformats.org/markup-compatibility/2006">
              <mc:Choice xmlns:v="urn:schemas-microsoft-com:vml" Requires="v">
                <p:oleObj spid="_x0000_s15402" name="Equation" r:id="rId12" imgW="660113" imgH="571252" progId="Equation.3">
                  <p:embed/>
                </p:oleObj>
              </mc:Choice>
              <mc:Fallback>
                <p:oleObj name="Equation" r:id="rId12" imgW="660113" imgH="571252" progId="Equation.3">
                  <p:embed/>
                  <p:pic>
                    <p:nvPicPr>
                      <p:cNvPr id="0" name="Picture 3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16200" y="4813300"/>
                        <a:ext cx="1568450"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7" name="Object 2"/>
          <p:cNvGraphicFramePr>
            <a:graphicFrameLocks noChangeAspect="1"/>
          </p:cNvGraphicFramePr>
          <p:nvPr/>
        </p:nvGraphicFramePr>
        <p:xfrm>
          <a:off x="4267200" y="4876800"/>
          <a:ext cx="2971800" cy="990600"/>
        </p:xfrm>
        <a:graphic>
          <a:graphicData uri="http://schemas.openxmlformats.org/presentationml/2006/ole">
            <mc:AlternateContent xmlns:mc="http://schemas.openxmlformats.org/markup-compatibility/2006">
              <mc:Choice xmlns:v="urn:schemas-microsoft-com:vml" Requires="v">
                <p:oleObj spid="_x0000_s15403" name="Equation" r:id="rId14" imgW="1612900" imgH="546100" progId="Equation.3">
                  <p:embed/>
                </p:oleObj>
              </mc:Choice>
              <mc:Fallback>
                <p:oleObj name="Equation" r:id="rId14" imgW="1612900" imgH="546100" progId="Equation.3">
                  <p:embed/>
                  <p:pic>
                    <p:nvPicPr>
                      <p:cNvPr id="0" name="Picture 3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67200" y="4876800"/>
                        <a:ext cx="297180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 name="Slide Number Placeholder 38"/>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120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0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0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0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120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120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0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121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1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121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1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1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1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121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1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1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1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2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2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2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2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2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2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2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2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2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2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3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3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32"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33"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34"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35" name="Text Box 7"/>
          <p:cNvSpPr txBox="1">
            <a:spLocks noChangeArrowheads="1"/>
          </p:cNvSpPr>
          <p:nvPr/>
        </p:nvSpPr>
        <p:spPr bwMode="auto">
          <a:xfrm>
            <a:off x="412750" y="2057400"/>
            <a:ext cx="8997950" cy="3108325"/>
          </a:xfrm>
          <a:prstGeom prst="rect">
            <a:avLst/>
          </a:prstGeom>
          <a:noFill/>
          <a:ln w="9525">
            <a:noFill/>
            <a:miter lim="800000"/>
            <a:headEnd/>
            <a:tailEnd/>
          </a:ln>
        </p:spPr>
        <p:txBody>
          <a:bodyPr>
            <a:spAutoFit/>
          </a:bodyPr>
          <a:lstStyle/>
          <a:p>
            <a:pPr algn="just" rtl="1"/>
            <a:r>
              <a:rPr lang="ar-SA" sz="2800" u="sng" dirty="0"/>
              <a:t>القرار :</a:t>
            </a:r>
            <a:endParaRPr lang="en-US" sz="2800" dirty="0"/>
          </a:p>
          <a:p>
            <a:pPr algn="just" rtl="1"/>
            <a:r>
              <a:rPr lang="ar-SA" sz="2800" b="1" dirty="0"/>
              <a:t>0</a:t>
            </a:r>
            <a:r>
              <a:rPr lang="ar-SA" sz="2800" b="1" baseline="-25000" dirty="0"/>
              <a:t>0</a:t>
            </a:r>
            <a:r>
              <a:rPr lang="ar-SA" sz="2800" b="1" dirty="0"/>
              <a:t>0</a:t>
            </a:r>
            <a:r>
              <a:rPr lang="ar-SA" sz="2800" dirty="0"/>
              <a:t> قيمة ت المحسوبة (- 11.006) أكبر من قيمة ت المجدولــة (1.96) عند مستوى دلالة </a:t>
            </a:r>
            <a:r>
              <a:rPr lang="el-GR" sz="2800" dirty="0"/>
              <a:t>α</a:t>
            </a:r>
            <a:r>
              <a:rPr lang="ar-SA" sz="2800" dirty="0"/>
              <a:t> = 0.05 .</a:t>
            </a:r>
          </a:p>
          <a:p>
            <a:pPr algn="just" rtl="1"/>
            <a:endParaRPr lang="ar-SA" sz="2800" dirty="0"/>
          </a:p>
          <a:p>
            <a:pPr algn="just" rtl="1"/>
            <a:r>
              <a:rPr lang="ar-SA" sz="2800" dirty="0">
                <a:sym typeface="Symbol" pitchFamily="18" charset="2"/>
              </a:rPr>
              <a:t></a:t>
            </a:r>
            <a:r>
              <a:rPr lang="ar-SA" sz="2800" dirty="0"/>
              <a:t> نرفض الفرضية </a:t>
            </a:r>
            <a:r>
              <a:rPr lang="ar-SA" sz="2800" dirty="0" smtClean="0"/>
              <a:t>الصف</a:t>
            </a:r>
            <a:r>
              <a:rPr lang="ar-EG" sz="2800" dirty="0" smtClean="0"/>
              <a:t>ر</a:t>
            </a:r>
            <a:r>
              <a:rPr lang="ar-SA" sz="2800" dirty="0" smtClean="0"/>
              <a:t>ية ونق</a:t>
            </a:r>
            <a:r>
              <a:rPr lang="ar-EG" sz="2800" dirty="0" smtClean="0"/>
              <a:t>ب</a:t>
            </a:r>
            <a:r>
              <a:rPr lang="ar-SA" sz="2800" dirty="0" smtClean="0"/>
              <a:t>ل </a:t>
            </a:r>
            <a:r>
              <a:rPr lang="ar-SA" sz="2800" dirty="0"/>
              <a:t>البديلة .</a:t>
            </a:r>
            <a:endParaRPr lang="en-US" sz="2800" dirty="0"/>
          </a:p>
          <a:p>
            <a:pPr algn="just" rtl="1"/>
            <a:r>
              <a:rPr lang="ar-SA" sz="2800" dirty="0"/>
              <a:t>أي أنه توجد فروق ذات دلالة إحصائية بين الوسط الحسابي للعينة والوسط الحسابي لمجتمـع البحث .</a:t>
            </a:r>
            <a:endParaRPr lang="en-US" sz="2800" dirty="0"/>
          </a:p>
        </p:txBody>
      </p:sp>
      <p:sp>
        <p:nvSpPr>
          <p:cNvPr id="36" name="Slide Number Placeholder 35"/>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22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2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2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0"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2231"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2232"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3"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223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5"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223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7" name="Text Box 7"/>
          <p:cNvSpPr txBox="1">
            <a:spLocks noChangeArrowheads="1"/>
          </p:cNvSpPr>
          <p:nvPr/>
        </p:nvSpPr>
        <p:spPr bwMode="auto">
          <a:xfrm>
            <a:off x="412750" y="1624013"/>
            <a:ext cx="8997950" cy="1816100"/>
          </a:xfrm>
          <a:prstGeom prst="rect">
            <a:avLst/>
          </a:prstGeom>
          <a:noFill/>
          <a:ln w="9525">
            <a:noFill/>
            <a:miter lim="800000"/>
            <a:headEnd/>
            <a:tailEnd/>
          </a:ln>
        </p:spPr>
        <p:txBody>
          <a:bodyPr>
            <a:spAutoFit/>
          </a:bodyPr>
          <a:lstStyle/>
          <a:p>
            <a:pPr algn="just" rtl="1"/>
            <a:r>
              <a:rPr lang="ar-SA" sz="2800"/>
              <a:t>لغرض حساب قيمة (ت) لنفس المثال السابق من خلال استخدام برنامج الـ </a:t>
            </a:r>
            <a:r>
              <a:rPr lang="en-US" sz="2800"/>
              <a:t>SPSS</a:t>
            </a:r>
            <a:r>
              <a:rPr lang="ar-SA" sz="2800"/>
              <a:t> اتبع الخطوات التالية :</a:t>
            </a:r>
            <a:endParaRPr lang="en-US" sz="2800"/>
          </a:p>
          <a:p>
            <a:pPr algn="just" rtl="1">
              <a:buFont typeface="Wingdings" pitchFamily="2" charset="2"/>
              <a:buChar char="ü"/>
            </a:pPr>
            <a:r>
              <a:rPr lang="ar-SA" sz="2800"/>
              <a:t>قم بإدخال البيانات المراد تحليلها من خلال شاشة </a:t>
            </a:r>
            <a:r>
              <a:rPr lang="ar-SA" sz="2800" b="1">
                <a:solidFill>
                  <a:srgbClr val="FF0000"/>
                </a:solidFill>
              </a:rPr>
              <a:t>تحرير البيانات </a:t>
            </a:r>
            <a:r>
              <a:rPr lang="en-US" sz="2800" b="1">
                <a:solidFill>
                  <a:srgbClr val="5C8A00"/>
                </a:solidFill>
              </a:rPr>
              <a:t>Data Editor</a:t>
            </a:r>
            <a:r>
              <a:rPr lang="ar-SA" sz="2800">
                <a:solidFill>
                  <a:srgbClr val="5C8A00"/>
                </a:solidFill>
              </a:rPr>
              <a:t> </a:t>
            </a:r>
            <a:r>
              <a:rPr lang="ar-SA" sz="2800"/>
              <a:t>بالطريقة المناسبة كالتالي :</a:t>
            </a:r>
            <a:endParaRPr lang="en-US" sz="2800"/>
          </a:p>
        </p:txBody>
      </p:sp>
      <p:sp>
        <p:nvSpPr>
          <p:cNvPr id="5223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9"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224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1"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224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6"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5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5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5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5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5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5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pic>
        <p:nvPicPr>
          <p:cNvPr id="52256" name="Picture 3" descr="t-test1"/>
          <p:cNvPicPr>
            <a:picLocks noChangeAspect="1" noChangeArrowheads="1"/>
          </p:cNvPicPr>
          <p:nvPr/>
        </p:nvPicPr>
        <p:blipFill>
          <a:blip r:embed="rId3"/>
          <a:srcRect/>
          <a:stretch>
            <a:fillRect/>
          </a:stretch>
        </p:blipFill>
        <p:spPr bwMode="auto">
          <a:xfrm>
            <a:off x="2559050" y="3581400"/>
            <a:ext cx="4787900" cy="2667000"/>
          </a:xfrm>
          <a:prstGeom prst="rect">
            <a:avLst/>
          </a:prstGeom>
          <a:noFill/>
          <a:ln w="9525">
            <a:noFill/>
            <a:miter lim="800000"/>
            <a:headEnd/>
            <a:tailEnd/>
          </a:ln>
        </p:spPr>
      </p:pic>
      <p:sp>
        <p:nvSpPr>
          <p:cNvPr id="52257" name="AutoShape 3"/>
          <p:cNvSpPr>
            <a:spLocks noChangeArrowheads="1"/>
          </p:cNvSpPr>
          <p:nvPr/>
        </p:nvSpPr>
        <p:spPr bwMode="auto">
          <a:xfrm>
            <a:off x="3136900" y="4267200"/>
            <a:ext cx="908050" cy="1905000"/>
          </a:xfrm>
          <a:prstGeom prst="roundRect">
            <a:avLst>
              <a:gd name="adj" fmla="val 16667"/>
            </a:avLst>
          </a:prstGeom>
          <a:noFill/>
          <a:ln w="28575">
            <a:solidFill>
              <a:srgbClr val="FF0000"/>
            </a:solidFill>
            <a:round/>
            <a:headEnd/>
            <a:tailEnd/>
          </a:ln>
        </p:spPr>
        <p:txBody>
          <a:bodyPr/>
          <a:lstStyle/>
          <a:p>
            <a:endParaRPr lang="ar-SA"/>
          </a:p>
        </p:txBody>
      </p:sp>
      <p:sp>
        <p:nvSpPr>
          <p:cNvPr id="34" name="Slide Number Placeholder 3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325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4"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3255"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3256"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7"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325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9"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326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1" name="Text Box 7"/>
          <p:cNvSpPr txBox="1">
            <a:spLocks noChangeArrowheads="1"/>
          </p:cNvSpPr>
          <p:nvPr/>
        </p:nvSpPr>
        <p:spPr bwMode="auto">
          <a:xfrm>
            <a:off x="412750" y="1454150"/>
            <a:ext cx="8997950" cy="1384300"/>
          </a:xfrm>
          <a:prstGeom prst="rect">
            <a:avLst/>
          </a:prstGeom>
          <a:noFill/>
          <a:ln w="9525">
            <a:noFill/>
            <a:miter lim="800000"/>
            <a:headEnd/>
            <a:tailEnd/>
          </a:ln>
        </p:spPr>
        <p:txBody>
          <a:bodyPr>
            <a:spAutoFit/>
          </a:bodyPr>
          <a:lstStyle/>
          <a:p>
            <a:pPr algn="just" rtl="1">
              <a:buFont typeface="Wingdings" pitchFamily="2" charset="2"/>
              <a:buChar char="ü"/>
            </a:pPr>
            <a:r>
              <a:rPr lang="ar-SA" sz="2800"/>
              <a:t>من القائمة "تحليل" </a:t>
            </a:r>
            <a:r>
              <a:rPr lang="en-US" sz="2800"/>
              <a:t>Analyze</a:t>
            </a:r>
            <a:r>
              <a:rPr lang="ar-SA" sz="2800"/>
              <a:t> اختر الأمر "مقارنة المتوسطات" </a:t>
            </a:r>
            <a:r>
              <a:rPr lang="en-US" sz="2800"/>
              <a:t>Compare Means</a:t>
            </a:r>
            <a:r>
              <a:rPr lang="ar-SA" sz="2800"/>
              <a:t> فتظهر قائمة أوامر فرعية اختر منها "اختبار (ت) لعينة واحدة" </a:t>
            </a:r>
            <a:r>
              <a:rPr lang="en-US" sz="2800"/>
              <a:t>One-Sample T Test</a:t>
            </a:r>
            <a:r>
              <a:rPr lang="ar-SA" sz="2800"/>
              <a:t> كالتالي:</a:t>
            </a:r>
            <a:endParaRPr lang="en-US" sz="2800"/>
          </a:p>
        </p:txBody>
      </p:sp>
      <p:sp>
        <p:nvSpPr>
          <p:cNvPr id="5326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326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326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pic>
        <p:nvPicPr>
          <p:cNvPr id="53280" name="Picture 2" descr="t-test3"/>
          <p:cNvPicPr>
            <a:picLocks noChangeAspect="1" noChangeArrowheads="1"/>
          </p:cNvPicPr>
          <p:nvPr/>
        </p:nvPicPr>
        <p:blipFill>
          <a:blip r:embed="rId3"/>
          <a:srcRect/>
          <a:stretch>
            <a:fillRect/>
          </a:stretch>
        </p:blipFill>
        <p:spPr bwMode="auto">
          <a:xfrm>
            <a:off x="1595414" y="2971800"/>
            <a:ext cx="5911874" cy="3276600"/>
          </a:xfrm>
          <a:prstGeom prst="rect">
            <a:avLst/>
          </a:prstGeom>
          <a:noFill/>
          <a:ln w="9525">
            <a:noFill/>
            <a:miter lim="800000"/>
            <a:headEnd/>
            <a:tailEnd/>
          </a:ln>
        </p:spPr>
      </p:pic>
      <p:sp>
        <p:nvSpPr>
          <p:cNvPr id="33" name="Slide Number Placeholder 3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427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7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7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7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427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428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42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428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5" name="Text Box 7"/>
          <p:cNvSpPr txBox="1">
            <a:spLocks noChangeArrowheads="1"/>
          </p:cNvSpPr>
          <p:nvPr/>
        </p:nvSpPr>
        <p:spPr bwMode="auto">
          <a:xfrm>
            <a:off x="412750" y="1716088"/>
            <a:ext cx="8997950" cy="954087"/>
          </a:xfrm>
          <a:prstGeom prst="rect">
            <a:avLst/>
          </a:prstGeom>
          <a:noFill/>
          <a:ln w="9525">
            <a:noFill/>
            <a:miter lim="800000"/>
            <a:headEnd/>
            <a:tailEnd/>
          </a:ln>
        </p:spPr>
        <p:txBody>
          <a:bodyPr>
            <a:spAutoFit/>
          </a:bodyPr>
          <a:lstStyle/>
          <a:p>
            <a:pPr algn="just" rtl="1">
              <a:buFont typeface="Wingdings" pitchFamily="2" charset="2"/>
              <a:buChar char="ü"/>
            </a:pPr>
            <a:r>
              <a:rPr lang="ar-SA" sz="2800"/>
              <a:t>بعد اختيار الأمر "اختبار (ت) لعينة واحدة" </a:t>
            </a:r>
            <a:r>
              <a:rPr lang="en-US" sz="2800"/>
              <a:t>One-Sample T Test</a:t>
            </a:r>
            <a:r>
              <a:rPr lang="ar-SA" sz="2800"/>
              <a:t> سوف يظهر لك صندوق الحوار التالي :</a:t>
            </a:r>
            <a:endParaRPr lang="en-US" sz="2800"/>
          </a:p>
        </p:txBody>
      </p:sp>
      <p:sp>
        <p:nvSpPr>
          <p:cNvPr id="5428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7"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428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9"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429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4"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pic>
        <p:nvPicPr>
          <p:cNvPr id="54304" name="Picture 2" descr="t-test6"/>
          <p:cNvPicPr>
            <a:picLocks noChangeAspect="1" noChangeArrowheads="1"/>
          </p:cNvPicPr>
          <p:nvPr/>
        </p:nvPicPr>
        <p:blipFill>
          <a:blip r:embed="rId3"/>
          <a:srcRect/>
          <a:stretch>
            <a:fillRect/>
          </a:stretch>
        </p:blipFill>
        <p:spPr bwMode="auto">
          <a:xfrm>
            <a:off x="1491297" y="2643182"/>
            <a:ext cx="6127116" cy="3487743"/>
          </a:xfrm>
          <a:prstGeom prst="rect">
            <a:avLst/>
          </a:prstGeom>
          <a:noFill/>
          <a:ln w="9525">
            <a:noFill/>
            <a:miter lim="800000"/>
            <a:headEnd/>
            <a:tailEnd/>
          </a:ln>
        </p:spPr>
      </p:pic>
      <p:sp>
        <p:nvSpPr>
          <p:cNvPr id="54305" name="AutoShape 3"/>
          <p:cNvSpPr>
            <a:spLocks noChangeArrowheads="1"/>
          </p:cNvSpPr>
          <p:nvPr/>
        </p:nvSpPr>
        <p:spPr bwMode="auto">
          <a:xfrm>
            <a:off x="2746375" y="3578225"/>
            <a:ext cx="744538" cy="515938"/>
          </a:xfrm>
          <a:prstGeom prst="roundRect">
            <a:avLst>
              <a:gd name="adj" fmla="val 16667"/>
            </a:avLst>
          </a:prstGeom>
          <a:noFill/>
          <a:ln w="28575">
            <a:solidFill>
              <a:srgbClr val="FF0000"/>
            </a:solidFill>
            <a:round/>
            <a:headEnd/>
            <a:tailEnd/>
          </a:ln>
        </p:spPr>
        <p:txBody>
          <a:bodyPr/>
          <a:lstStyle/>
          <a:p>
            <a:endParaRPr lang="ar-SA"/>
          </a:p>
        </p:txBody>
      </p:sp>
      <p:sp>
        <p:nvSpPr>
          <p:cNvPr id="54306" name="AutoShape 4"/>
          <p:cNvSpPr>
            <a:spLocks noChangeArrowheads="1"/>
          </p:cNvSpPr>
          <p:nvPr/>
        </p:nvSpPr>
        <p:spPr bwMode="auto">
          <a:xfrm>
            <a:off x="4233863" y="4225925"/>
            <a:ext cx="660400" cy="533400"/>
          </a:xfrm>
          <a:prstGeom prst="roundRect">
            <a:avLst>
              <a:gd name="adj" fmla="val 16667"/>
            </a:avLst>
          </a:prstGeom>
          <a:noFill/>
          <a:ln w="28575">
            <a:solidFill>
              <a:srgbClr val="FF0000"/>
            </a:solidFill>
            <a:round/>
            <a:headEnd/>
            <a:tailEnd/>
          </a:ln>
        </p:spPr>
        <p:txBody>
          <a:bodyPr/>
          <a:lstStyle/>
          <a:p>
            <a:endParaRPr lang="ar-SA"/>
          </a:p>
        </p:txBody>
      </p:sp>
      <p:sp>
        <p:nvSpPr>
          <p:cNvPr id="54307" name="AutoShape 5"/>
          <p:cNvSpPr>
            <a:spLocks noChangeArrowheads="1"/>
          </p:cNvSpPr>
          <p:nvPr/>
        </p:nvSpPr>
        <p:spPr bwMode="auto">
          <a:xfrm>
            <a:off x="4811713" y="5521325"/>
            <a:ext cx="1568450" cy="457200"/>
          </a:xfrm>
          <a:prstGeom prst="roundRect">
            <a:avLst>
              <a:gd name="adj" fmla="val 16667"/>
            </a:avLst>
          </a:prstGeom>
          <a:noFill/>
          <a:ln w="28575">
            <a:solidFill>
              <a:srgbClr val="FF0000"/>
            </a:solidFill>
            <a:round/>
            <a:headEnd/>
            <a:tailEnd/>
          </a:ln>
        </p:spPr>
        <p:txBody>
          <a:bodyPr/>
          <a:lstStyle/>
          <a:p>
            <a:endParaRPr lang="ar-SA"/>
          </a:p>
        </p:txBody>
      </p:sp>
      <p:sp>
        <p:nvSpPr>
          <p:cNvPr id="54308" name="AutoShape 6"/>
          <p:cNvSpPr>
            <a:spLocks noChangeArrowheads="1"/>
          </p:cNvSpPr>
          <p:nvPr/>
        </p:nvSpPr>
        <p:spPr bwMode="auto">
          <a:xfrm>
            <a:off x="6662738" y="5476875"/>
            <a:ext cx="908050" cy="457200"/>
          </a:xfrm>
          <a:prstGeom prst="roundRect">
            <a:avLst>
              <a:gd name="adj" fmla="val 16667"/>
            </a:avLst>
          </a:prstGeom>
          <a:noFill/>
          <a:ln w="28575">
            <a:solidFill>
              <a:srgbClr val="FF0000"/>
            </a:solidFill>
            <a:round/>
            <a:headEnd/>
            <a:tailEnd/>
          </a:ln>
        </p:spPr>
        <p:txBody>
          <a:bodyPr/>
          <a:lstStyle/>
          <a:p>
            <a:endParaRPr lang="ar-SA"/>
          </a:p>
        </p:txBody>
      </p:sp>
      <p:sp>
        <p:nvSpPr>
          <p:cNvPr id="37" name="Slide Number Placeholder 36"/>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529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2"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5303"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5304"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5"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530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7"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530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9" name="Text Box 7"/>
          <p:cNvSpPr txBox="1">
            <a:spLocks noChangeArrowheads="1"/>
          </p:cNvSpPr>
          <p:nvPr/>
        </p:nvSpPr>
        <p:spPr bwMode="auto">
          <a:xfrm>
            <a:off x="660400" y="1828800"/>
            <a:ext cx="8750300" cy="3540125"/>
          </a:xfrm>
          <a:prstGeom prst="rect">
            <a:avLst/>
          </a:prstGeom>
          <a:noFill/>
          <a:ln w="9525">
            <a:noFill/>
            <a:miter lim="800000"/>
            <a:headEnd/>
            <a:tailEnd/>
          </a:ln>
        </p:spPr>
        <p:txBody>
          <a:bodyPr>
            <a:spAutoFit/>
          </a:bodyPr>
          <a:lstStyle/>
          <a:p>
            <a:pPr algn="just" rtl="1">
              <a:buFont typeface="Wingdings" pitchFamily="2" charset="2"/>
              <a:buChar char="ü"/>
            </a:pPr>
            <a:r>
              <a:rPr lang="ar-SA" sz="2800"/>
              <a:t>من قائمة المتغيرات في الجهة اليسرى من صندوق الحوار انقر نقرا مزدوجا على المتغير "الطول" (أو أنقر على السهم الذي يظهر في صندوق الحوار بعد التظليل على المتغير المرغوب نقله إلى الجهة الأخرى) ستلاحظ انتقاله مباشرة في المستطيل "متغيرات الاختبار" </a:t>
            </a:r>
            <a:r>
              <a:rPr lang="en-US" sz="2800"/>
              <a:t>Test Variable(s)</a:t>
            </a:r>
            <a:r>
              <a:rPr lang="ar-SA" sz="2800"/>
              <a:t>.</a:t>
            </a:r>
          </a:p>
          <a:p>
            <a:pPr algn="just" rtl="1"/>
            <a:endParaRPr lang="en-US" sz="2800"/>
          </a:p>
          <a:p>
            <a:pPr algn="just" rtl="1">
              <a:buFont typeface="Wingdings" pitchFamily="2" charset="2"/>
              <a:buChar char="ü"/>
            </a:pPr>
            <a:r>
              <a:rPr lang="ar-SA" sz="2800"/>
              <a:t>في الحقل الخاص بـ "القيمة المختبرة" </a:t>
            </a:r>
            <a:r>
              <a:rPr lang="en-US" sz="2800"/>
              <a:t>Test Value</a:t>
            </a:r>
            <a:r>
              <a:rPr lang="ar-SA" sz="2800"/>
              <a:t> أكتب القيمة التي تريد أن تقارن بها متوسط العينة موضع الدراسة (في هذا المثال يتم كتابة الرقم 158 والذي يمثل متوسط أطوال الطلاب في الجامعة) .</a:t>
            </a:r>
            <a:endParaRPr lang="en-US" sz="2800"/>
          </a:p>
        </p:txBody>
      </p:sp>
      <p:sp>
        <p:nvSpPr>
          <p:cNvPr id="5531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531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531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8"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2" name="Slide Number Placeholder 3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632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632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632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633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633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3" name="Text Box 7"/>
          <p:cNvSpPr txBox="1">
            <a:spLocks noChangeArrowheads="1"/>
          </p:cNvSpPr>
          <p:nvPr/>
        </p:nvSpPr>
        <p:spPr bwMode="auto">
          <a:xfrm>
            <a:off x="660400" y="1524000"/>
            <a:ext cx="8750300" cy="2678113"/>
          </a:xfrm>
          <a:prstGeom prst="rect">
            <a:avLst/>
          </a:prstGeom>
          <a:noFill/>
          <a:ln w="9525">
            <a:noFill/>
            <a:miter lim="800000"/>
            <a:headEnd/>
            <a:tailEnd/>
          </a:ln>
        </p:spPr>
        <p:txBody>
          <a:bodyPr>
            <a:spAutoFit/>
          </a:bodyPr>
          <a:lstStyle/>
          <a:p>
            <a:pPr algn="just" rtl="1">
              <a:buFont typeface="Wingdings" pitchFamily="2" charset="2"/>
              <a:buChar char="ü"/>
            </a:pPr>
            <a:r>
              <a:rPr lang="ar-SA" sz="2800"/>
              <a:t>قم بالنقر على زر "خيارات" </a:t>
            </a:r>
            <a:r>
              <a:rPr lang="en-US" sz="2800"/>
              <a:t>Options</a:t>
            </a:r>
            <a:r>
              <a:rPr lang="ar-SA" sz="2800"/>
              <a:t> في الجهة السفلية اليمنى من صندوق الحوار السابق وذلك عند الرغبة في تغيير قيمة "فترة الثقة" </a:t>
            </a:r>
            <a:r>
              <a:rPr lang="en-US" sz="2800"/>
              <a:t>Confidence Interval</a:t>
            </a:r>
            <a:r>
              <a:rPr lang="ar-SA" sz="2800"/>
              <a:t> حيث يظهر لك صندوق الحوار التالي والذي يتيح إمكانية تغيير فترة الثقة المختبرة (بشكل تلقائي سوف تظهر القيمة 95% ) ، وبعد الانتهاء من التعديل على هذا الصندوق الحواري أنقر على زر "استمرار" </a:t>
            </a:r>
            <a:r>
              <a:rPr lang="en-US" sz="2800"/>
              <a:t>Continue</a:t>
            </a:r>
            <a:r>
              <a:rPr lang="ar-SA" sz="2800"/>
              <a:t> .</a:t>
            </a:r>
            <a:endParaRPr lang="en-US" sz="2800"/>
          </a:p>
        </p:txBody>
      </p:sp>
      <p:sp>
        <p:nvSpPr>
          <p:cNvPr id="5633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5"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633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7"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633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2"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5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5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pic>
        <p:nvPicPr>
          <p:cNvPr id="56352" name="Picture 2" descr="t-test7"/>
          <p:cNvPicPr>
            <a:picLocks noChangeAspect="1" noChangeArrowheads="1"/>
          </p:cNvPicPr>
          <p:nvPr/>
        </p:nvPicPr>
        <p:blipFill>
          <a:blip r:embed="rId3"/>
          <a:srcRect/>
          <a:stretch>
            <a:fillRect/>
          </a:stretch>
        </p:blipFill>
        <p:spPr bwMode="auto">
          <a:xfrm>
            <a:off x="2228850" y="4419600"/>
            <a:ext cx="6026150" cy="1676400"/>
          </a:xfrm>
          <a:prstGeom prst="rect">
            <a:avLst/>
          </a:prstGeom>
          <a:noFill/>
          <a:ln w="9525">
            <a:noFill/>
            <a:miter lim="800000"/>
            <a:headEnd/>
            <a:tailEnd/>
          </a:ln>
        </p:spPr>
      </p:pic>
      <p:sp>
        <p:nvSpPr>
          <p:cNvPr id="56353" name="AutoShape 3"/>
          <p:cNvSpPr>
            <a:spLocks noChangeArrowheads="1"/>
          </p:cNvSpPr>
          <p:nvPr/>
        </p:nvSpPr>
        <p:spPr bwMode="auto">
          <a:xfrm>
            <a:off x="2311400" y="4648200"/>
            <a:ext cx="3467100" cy="457200"/>
          </a:xfrm>
          <a:prstGeom prst="roundRect">
            <a:avLst>
              <a:gd name="adj" fmla="val 16667"/>
            </a:avLst>
          </a:prstGeom>
          <a:noFill/>
          <a:ln w="28575">
            <a:solidFill>
              <a:srgbClr val="FF0000"/>
            </a:solidFill>
            <a:round/>
            <a:headEnd/>
            <a:tailEnd/>
          </a:ln>
        </p:spPr>
        <p:txBody>
          <a:bodyPr/>
          <a:lstStyle/>
          <a:p>
            <a:endParaRPr lang="ar-SA"/>
          </a:p>
        </p:txBody>
      </p:sp>
      <p:sp>
        <p:nvSpPr>
          <p:cNvPr id="56354" name="AutoShape 4"/>
          <p:cNvSpPr>
            <a:spLocks noChangeArrowheads="1"/>
          </p:cNvSpPr>
          <p:nvPr/>
        </p:nvSpPr>
        <p:spPr bwMode="auto">
          <a:xfrm>
            <a:off x="6769100" y="4648200"/>
            <a:ext cx="1403350" cy="533400"/>
          </a:xfrm>
          <a:prstGeom prst="roundRect">
            <a:avLst>
              <a:gd name="adj" fmla="val 16667"/>
            </a:avLst>
          </a:prstGeom>
          <a:noFill/>
          <a:ln w="28575">
            <a:solidFill>
              <a:srgbClr val="FF0000"/>
            </a:solidFill>
            <a:round/>
            <a:headEnd/>
            <a:tailEnd/>
          </a:ln>
        </p:spPr>
        <p:txBody>
          <a:bodyPr/>
          <a:lstStyle/>
          <a:p>
            <a:endParaRPr lang="ar-SA"/>
          </a:p>
        </p:txBody>
      </p:sp>
      <p:sp>
        <p:nvSpPr>
          <p:cNvPr id="35" name="Slide Number Placeholder 34"/>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73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4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4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0"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7351"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7352"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3"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735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5"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735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7" name="Text Box 7"/>
          <p:cNvSpPr txBox="1">
            <a:spLocks noChangeArrowheads="1"/>
          </p:cNvSpPr>
          <p:nvPr/>
        </p:nvSpPr>
        <p:spPr bwMode="auto">
          <a:xfrm>
            <a:off x="660400" y="1600200"/>
            <a:ext cx="8750300" cy="954088"/>
          </a:xfrm>
          <a:prstGeom prst="rect">
            <a:avLst/>
          </a:prstGeom>
          <a:noFill/>
          <a:ln w="9525">
            <a:noFill/>
            <a:miter lim="800000"/>
            <a:headEnd/>
            <a:tailEnd/>
          </a:ln>
        </p:spPr>
        <p:txBody>
          <a:bodyPr>
            <a:spAutoFit/>
          </a:bodyPr>
          <a:lstStyle/>
          <a:p>
            <a:pPr algn="r" rtl="1">
              <a:buFont typeface="Wingdings" pitchFamily="2" charset="2"/>
              <a:buChar char="ü"/>
            </a:pPr>
            <a:r>
              <a:rPr lang="ar-SA" sz="2800"/>
              <a:t>أنقر بعد ذلك على زر "موافق" </a:t>
            </a:r>
            <a:r>
              <a:rPr lang="en-US" sz="2800"/>
              <a:t>OK</a:t>
            </a:r>
            <a:r>
              <a:rPr lang="ar-SA" sz="2800"/>
              <a:t> سيؤدي ذلك إلى تنفيذ الاختبار، وستلاحظ ظهور النتائج في شاشة المخرجات كالتالي :</a:t>
            </a:r>
            <a:endParaRPr lang="en-US" sz="2800"/>
          </a:p>
        </p:txBody>
      </p:sp>
      <p:sp>
        <p:nvSpPr>
          <p:cNvPr id="5735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9"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736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1"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736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6"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pic>
        <p:nvPicPr>
          <p:cNvPr id="57376" name="Picture 1" descr="t-test output2"/>
          <p:cNvPicPr>
            <a:picLocks noChangeAspect="1" noChangeArrowheads="1"/>
          </p:cNvPicPr>
          <p:nvPr/>
        </p:nvPicPr>
        <p:blipFill>
          <a:blip r:embed="rId3"/>
          <a:srcRect/>
          <a:stretch>
            <a:fillRect/>
          </a:stretch>
        </p:blipFill>
        <p:spPr bwMode="auto">
          <a:xfrm>
            <a:off x="1238250" y="2743200"/>
            <a:ext cx="7016750" cy="3276600"/>
          </a:xfrm>
          <a:prstGeom prst="rect">
            <a:avLst/>
          </a:prstGeom>
          <a:noFill/>
          <a:ln w="9525">
            <a:noFill/>
            <a:miter lim="800000"/>
            <a:headEnd/>
            <a:tailEnd/>
          </a:ln>
        </p:spPr>
      </p:pic>
      <p:sp>
        <p:nvSpPr>
          <p:cNvPr id="57377" name="AutoShape 2"/>
          <p:cNvSpPr>
            <a:spLocks noChangeArrowheads="1"/>
          </p:cNvSpPr>
          <p:nvPr/>
        </p:nvSpPr>
        <p:spPr bwMode="auto">
          <a:xfrm>
            <a:off x="2146300" y="5410200"/>
            <a:ext cx="2971800" cy="533400"/>
          </a:xfrm>
          <a:prstGeom prst="roundRect">
            <a:avLst>
              <a:gd name="adj" fmla="val 16667"/>
            </a:avLst>
          </a:prstGeom>
          <a:noFill/>
          <a:ln w="28575">
            <a:solidFill>
              <a:srgbClr val="FF0000"/>
            </a:solidFill>
            <a:round/>
            <a:headEnd/>
            <a:tailEnd/>
          </a:ln>
        </p:spPr>
        <p:txBody>
          <a:bodyPr/>
          <a:lstStyle/>
          <a:p>
            <a:endParaRPr lang="ar-SA"/>
          </a:p>
        </p:txBody>
      </p:sp>
      <p:sp>
        <p:nvSpPr>
          <p:cNvPr id="34" name="Slide Number Placeholder 3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837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4"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8375"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8376"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7"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837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9"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838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1" name="Text Box 7"/>
          <p:cNvSpPr txBox="1">
            <a:spLocks noChangeArrowheads="1"/>
          </p:cNvSpPr>
          <p:nvPr/>
        </p:nvSpPr>
        <p:spPr bwMode="auto">
          <a:xfrm>
            <a:off x="685800" y="2133600"/>
            <a:ext cx="8458200" cy="2246313"/>
          </a:xfrm>
          <a:prstGeom prst="rect">
            <a:avLst/>
          </a:prstGeom>
          <a:noFill/>
          <a:ln w="9525">
            <a:noFill/>
            <a:miter lim="800000"/>
            <a:headEnd/>
            <a:tailEnd/>
          </a:ln>
        </p:spPr>
        <p:txBody>
          <a:bodyPr>
            <a:spAutoFit/>
          </a:bodyPr>
          <a:lstStyle/>
          <a:p>
            <a:pPr algn="just" rtl="1"/>
            <a:r>
              <a:rPr lang="ar-SA" sz="2800"/>
              <a:t>يتضح من النتائج أن قيمة (ت) المحسوبة </a:t>
            </a:r>
            <a:r>
              <a:rPr lang="en-US" sz="2800"/>
              <a:t>t-test</a:t>
            </a:r>
            <a:r>
              <a:rPr lang="ar-SA" sz="2800"/>
              <a:t> = -11.006 ، ودرجات الحرية </a:t>
            </a:r>
            <a:r>
              <a:rPr lang="en-US" sz="2800"/>
              <a:t>df</a:t>
            </a:r>
            <a:r>
              <a:rPr lang="ar-SA" sz="2800"/>
              <a:t> = 249 ، وقيمة </a:t>
            </a:r>
            <a:r>
              <a:rPr lang="en-US" sz="2800"/>
              <a:t>Sig. (2-tailed)</a:t>
            </a:r>
            <a:r>
              <a:rPr lang="ar-SA" sz="2800"/>
              <a:t> =0.000 ، وبما أن قيمة </a:t>
            </a:r>
            <a:r>
              <a:rPr lang="en-US" sz="2800"/>
              <a:t>Sig. (2-tailed)</a:t>
            </a:r>
            <a:r>
              <a:rPr lang="ar-SA" sz="2800"/>
              <a:t> في الجدول (0.000) أصغر من قيمة </a:t>
            </a:r>
            <a:r>
              <a:rPr lang="el-GR" sz="2800"/>
              <a:t>α</a:t>
            </a:r>
            <a:r>
              <a:rPr lang="ar-SA" sz="2800"/>
              <a:t> = 0.05 فإننا بالتالي نرفض الفرضية الصفرية، أي أنه توجد فروق ذات دلالة إحصائية بين متوسط أطوال العينة ومتوسط أطوال طلاب الجامعة .</a:t>
            </a:r>
            <a:endParaRPr lang="en-US" sz="2800"/>
          </a:p>
        </p:txBody>
      </p:sp>
      <p:sp>
        <p:nvSpPr>
          <p:cNvPr id="5838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838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838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2" name="Slide Number Placeholder 3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3686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6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6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70"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36871"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36872"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73"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3687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75"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3687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77" name="Text Box 7"/>
          <p:cNvSpPr txBox="1">
            <a:spLocks noChangeArrowheads="1"/>
          </p:cNvSpPr>
          <p:nvPr/>
        </p:nvSpPr>
        <p:spPr bwMode="auto">
          <a:xfrm>
            <a:off x="641380" y="2177845"/>
            <a:ext cx="8597900" cy="3108543"/>
          </a:xfrm>
          <a:prstGeom prst="rect">
            <a:avLst/>
          </a:prstGeom>
          <a:noFill/>
          <a:ln w="9525">
            <a:noFill/>
            <a:miter lim="800000"/>
            <a:headEnd/>
            <a:tailEnd/>
          </a:ln>
        </p:spPr>
        <p:txBody>
          <a:bodyPr>
            <a:spAutoFit/>
          </a:bodyPr>
          <a:lstStyle/>
          <a:p>
            <a:pPr algn="just" rtl="1"/>
            <a:r>
              <a:rPr lang="ar-EG" sz="2800" b="1" u="sng" dirty="0" smtClean="0">
                <a:solidFill>
                  <a:srgbClr val="C00000"/>
                </a:solidFill>
                <a:effectLst>
                  <a:outerShdw blurRad="38100" dist="38100" dir="2700000" algn="tl">
                    <a:srgbClr val="000000">
                      <a:alpha val="43137"/>
                    </a:srgbClr>
                  </a:outerShdw>
                </a:effectLst>
              </a:rPr>
              <a:t>مثال :-</a:t>
            </a:r>
          </a:p>
          <a:p>
            <a:pPr algn="just" rtl="1"/>
            <a:r>
              <a:rPr lang="ar-SA" sz="2800" dirty="0" smtClean="0"/>
              <a:t>أراد </a:t>
            </a:r>
            <a:r>
              <a:rPr lang="ar-SA" sz="2800" dirty="0"/>
              <a:t>باحث أن يعرف أثر استخدام نظم مساندة القرارات على كفاءة القرارات التي تتخذها الإدارة بمساعدة تلك النظم، فوزع 50 مديرا لمنشآت صناعية عشوائيا في مجموعتين، ثم عين أحدهما بطريقة عشوائية لتكون مجموعة تجريبية والأخرى ضابطة، وفي نهاية التجربة وزع على المجموعتان استقصاء يقيس درجة فاعلية القرار وكفاءته عندما يتم اتخاذه باستخدام نظم مساندة القرارات بدلا من الطريقة التقليدية فكانت النتائج كما يلي:</a:t>
            </a:r>
            <a:endParaRPr lang="en-US" sz="2800" dirty="0"/>
          </a:p>
        </p:txBody>
      </p:sp>
      <p:sp>
        <p:nvSpPr>
          <p:cNvPr id="3687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79"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3688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81"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368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8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8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86"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8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8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8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9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9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9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9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9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9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9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9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9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899"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 name="Slide Number Placeholder 35"/>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37" name="Rectangle 2"/>
          <p:cNvSpPr>
            <a:spLocks noGrp="1" noChangeArrowheads="1"/>
          </p:cNvSpPr>
          <p:nvPr>
            <p:ph idx="1"/>
          </p:nvPr>
        </p:nvSpPr>
        <p:spPr>
          <a:xfrm>
            <a:off x="609600" y="133336"/>
            <a:ext cx="8915400" cy="1295400"/>
          </a:xfrm>
          <a:ln>
            <a:solidFill>
              <a:schemeClr val="accent1"/>
            </a:solidFill>
          </a:ln>
        </p:spPr>
        <p:txBody>
          <a:bodyPr>
            <a:noAutofit/>
          </a:bodyPr>
          <a:lstStyle/>
          <a:p>
            <a:pPr algn="ctr" eaLnBrk="1" fontAlgn="auto" hangingPunct="1">
              <a:spcAft>
                <a:spcPts val="0"/>
              </a:spcAft>
              <a:buClr>
                <a:schemeClr val="accent3"/>
              </a:buClr>
              <a:defRPr/>
            </a:pPr>
            <a:r>
              <a:rPr lang="ar-EG"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الاختبارات الاحصائية </a:t>
            </a:r>
            <a:r>
              <a:rPr lang="ar-SA" b="1" dirty="0" smtClean="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لعينتين مستقلتين</a:t>
            </a:r>
            <a:endParaRPr lang="ar-EG"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endParaRPr>
          </a:p>
          <a:p>
            <a:pPr algn="ctr" eaLnBrk="1" fontAlgn="auto" hangingPunct="1">
              <a:spcAft>
                <a:spcPts val="0"/>
              </a:spcAft>
              <a:buClr>
                <a:schemeClr val="accent3"/>
              </a:buClr>
              <a:defRPr/>
            </a:pPr>
            <a:r>
              <a:rPr lang="en-GB" b="1" dirty="0" smtClean="0">
                <a:solidFill>
                  <a:srgbClr val="FF0000"/>
                </a:solidFill>
                <a:effectLst>
                  <a:outerShdw blurRad="38100" dist="38100" dir="2700000" algn="tl">
                    <a:srgbClr val="04617B"/>
                  </a:outerShdw>
                </a:effectLst>
                <a:latin typeface="Times New Roman" pitchFamily="18" charset="0"/>
                <a:cs typeface="Times New Roman" pitchFamily="18" charset="0"/>
              </a:rPr>
              <a:t>Independent Samples t-test</a:t>
            </a:r>
            <a:endParaRPr lang="ar-SA" b="1" dirty="0" smtClean="0">
              <a:solidFill>
                <a:srgbClr val="FF0000"/>
              </a:solidFill>
              <a:effectLst>
                <a:outerShdw blurRad="38100" dist="38100" dir="2700000" algn="tl">
                  <a:srgbClr val="04617B"/>
                </a:outerShdw>
              </a:effectLst>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 name="Text Box 7"/>
          <p:cNvSpPr txBox="1">
            <a:spLocks noChangeArrowheads="1"/>
          </p:cNvSpPr>
          <p:nvPr/>
        </p:nvSpPr>
        <p:spPr bwMode="auto">
          <a:xfrm>
            <a:off x="633413" y="4114800"/>
            <a:ext cx="8750300" cy="1384300"/>
          </a:xfrm>
          <a:prstGeom prst="rect">
            <a:avLst/>
          </a:prstGeom>
          <a:noFill/>
          <a:ln w="9525">
            <a:noFill/>
            <a:miter lim="800000"/>
            <a:headEnd/>
            <a:tailEnd/>
          </a:ln>
        </p:spPr>
        <p:txBody>
          <a:bodyPr>
            <a:spAutoFit/>
          </a:bodyPr>
          <a:lstStyle/>
          <a:p>
            <a:pPr algn="r" rtl="1"/>
            <a:r>
              <a:rPr lang="ar-SA" sz="2800"/>
              <a:t>فهل تدل هذه البيانات على أن أداء المجموعة التجريبية كان أفضل من أداء المجموعة الضابطة عند مستوى  </a:t>
            </a:r>
            <a:r>
              <a:rPr lang="el-GR" sz="2800"/>
              <a:t>α</a:t>
            </a:r>
            <a:r>
              <a:rPr lang="ar-SA" sz="2800"/>
              <a:t>  =  0.05 ؟</a:t>
            </a:r>
            <a:endParaRPr lang="en-US" sz="2800"/>
          </a:p>
          <a:p>
            <a:pPr algn="r" rtl="1"/>
            <a:endParaRPr lang="ar-SA" sz="2800"/>
          </a:p>
        </p:txBody>
      </p:sp>
      <p:graphicFrame>
        <p:nvGraphicFramePr>
          <p:cNvPr id="30" name="Table 29"/>
          <p:cNvGraphicFramePr>
            <a:graphicFrameLocks noGrp="1"/>
          </p:cNvGraphicFramePr>
          <p:nvPr/>
        </p:nvGraphicFramePr>
        <p:xfrm>
          <a:off x="1828800" y="2057400"/>
          <a:ext cx="6026150" cy="1752600"/>
        </p:xfrm>
        <a:graphic>
          <a:graphicData uri="http://schemas.openxmlformats.org/drawingml/2006/table">
            <a:tbl>
              <a:tblPr rtl="1"/>
              <a:tblGrid>
                <a:gridCol w="2701377"/>
                <a:gridCol w="3324773"/>
              </a:tblGrid>
              <a:tr h="352321">
                <a:tc>
                  <a:txBody>
                    <a:bodyPr/>
                    <a:lstStyle/>
                    <a:p>
                      <a:pPr algn="ctr" rtl="1">
                        <a:spcAft>
                          <a:spcPts val="0"/>
                        </a:spcAft>
                      </a:pPr>
                      <a:r>
                        <a:rPr lang="ar-SA" sz="2300" b="1" dirty="0">
                          <a:latin typeface="Times New Roman"/>
                          <a:ea typeface="Times New Roman"/>
                          <a:cs typeface="Traditional Arabic"/>
                        </a:rPr>
                        <a:t>المجموعة التجريبية</a:t>
                      </a:r>
                      <a:endParaRPr lang="en-US" sz="23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300" b="1" dirty="0">
                          <a:latin typeface="Times New Roman"/>
                          <a:ea typeface="Times New Roman"/>
                          <a:cs typeface="Traditional Arabic"/>
                        </a:rPr>
                        <a:t>المجموعة الضابطة</a:t>
                      </a:r>
                      <a:endParaRPr lang="en-US" sz="23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30">
                <a:tc>
                  <a:txBody>
                    <a:bodyPr/>
                    <a:lstStyle/>
                    <a:p>
                      <a:pPr algn="r" rtl="1">
                        <a:spcAft>
                          <a:spcPts val="0"/>
                        </a:spcAft>
                      </a:pPr>
                      <a:r>
                        <a:rPr lang="ar-SA" sz="2300" dirty="0">
                          <a:latin typeface="Times New Roman"/>
                          <a:ea typeface="Times New Roman"/>
                          <a:cs typeface="Traditional Arabic"/>
                        </a:rPr>
                        <a:t> </a:t>
                      </a:r>
                      <a:r>
                        <a:rPr lang="ar-SA" sz="2300" dirty="0" smtClean="0">
                          <a:latin typeface="Times New Roman"/>
                          <a:ea typeface="Times New Roman"/>
                          <a:cs typeface="Traditional Arabic"/>
                        </a:rPr>
                        <a:t>                = 25</a:t>
                      </a:r>
                      <a:endParaRPr lang="en-US" sz="23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tabLst>
                          <a:tab pos="457200" algn="l"/>
                        </a:tabLst>
                      </a:pPr>
                      <a:r>
                        <a:rPr lang="ar-SA" sz="2300" baseline="-25000" dirty="0">
                          <a:latin typeface="Times New Roman"/>
                          <a:ea typeface="Times New Roman"/>
                          <a:cs typeface="Traditional Arabic"/>
                        </a:rPr>
                        <a:t> </a:t>
                      </a:r>
                      <a:r>
                        <a:rPr lang="ar-SA" sz="2300" baseline="-25000" dirty="0" smtClean="0">
                          <a:latin typeface="Times New Roman"/>
                          <a:ea typeface="Times New Roman"/>
                          <a:cs typeface="Traditional Arabic"/>
                        </a:rPr>
                        <a:t>                           </a:t>
                      </a:r>
                      <a:r>
                        <a:rPr lang="ar-SA" sz="2300" dirty="0" smtClean="0">
                          <a:latin typeface="Times New Roman"/>
                          <a:ea typeface="Times New Roman"/>
                          <a:cs typeface="Traditional Arabic"/>
                        </a:rPr>
                        <a:t>= 25</a:t>
                      </a:r>
                      <a:endParaRPr lang="en-US" sz="23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949">
                <a:tc>
                  <a:txBody>
                    <a:bodyPr/>
                    <a:lstStyle/>
                    <a:p>
                      <a:pPr algn="r" rtl="1">
                        <a:spcAft>
                          <a:spcPts val="0"/>
                        </a:spcAft>
                      </a:pPr>
                      <a:r>
                        <a:rPr lang="ar-SA" sz="2300" dirty="0">
                          <a:latin typeface="Times New Roman"/>
                          <a:ea typeface="Times New Roman"/>
                          <a:cs typeface="Traditional Arabic"/>
                        </a:rPr>
                        <a:t> </a:t>
                      </a:r>
                      <a:r>
                        <a:rPr lang="ar-SA" sz="2300" dirty="0" smtClean="0">
                          <a:latin typeface="Times New Roman"/>
                          <a:ea typeface="Times New Roman"/>
                          <a:cs typeface="Traditional Arabic"/>
                        </a:rPr>
                        <a:t>                = 7.60</a:t>
                      </a:r>
                      <a:endParaRPr lang="en-US" sz="23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tabLst>
                          <a:tab pos="457200" algn="l"/>
                        </a:tabLst>
                      </a:pPr>
                      <a:r>
                        <a:rPr lang="ar-SA" sz="2300" dirty="0">
                          <a:latin typeface="Times New Roman"/>
                          <a:ea typeface="Times New Roman"/>
                          <a:cs typeface="Traditional Arabic"/>
                        </a:rPr>
                        <a:t> </a:t>
                      </a:r>
                      <a:r>
                        <a:rPr lang="ar-SA" sz="2300" dirty="0" smtClean="0">
                          <a:latin typeface="Times New Roman"/>
                          <a:ea typeface="Times New Roman"/>
                          <a:cs typeface="Traditional Arabic"/>
                        </a:rPr>
                        <a:t>                 = 6.0</a:t>
                      </a:r>
                      <a:endParaRPr lang="en-US" sz="23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r" rtl="1">
                        <a:spcAft>
                          <a:spcPts val="0"/>
                        </a:spcAft>
                      </a:pPr>
                      <a:r>
                        <a:rPr lang="ar-SA" sz="2300" dirty="0">
                          <a:latin typeface="Times New Roman"/>
                          <a:ea typeface="Times New Roman"/>
                          <a:cs typeface="Traditional Arabic"/>
                        </a:rPr>
                        <a:t> </a:t>
                      </a:r>
                      <a:r>
                        <a:rPr lang="ar-SA" sz="2300" dirty="0" smtClean="0">
                          <a:latin typeface="Times New Roman"/>
                          <a:ea typeface="Times New Roman"/>
                          <a:cs typeface="Traditional Arabic"/>
                        </a:rPr>
                        <a:t>                = 2.27</a:t>
                      </a:r>
                      <a:endParaRPr lang="en-US" sz="23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tabLst>
                          <a:tab pos="457200" algn="l"/>
                        </a:tabLst>
                      </a:pPr>
                      <a:r>
                        <a:rPr lang="ar-SA" sz="2300" dirty="0">
                          <a:latin typeface="Times New Roman"/>
                          <a:ea typeface="Times New Roman"/>
                          <a:cs typeface="Traditional Arabic"/>
                        </a:rPr>
                        <a:t> </a:t>
                      </a:r>
                      <a:r>
                        <a:rPr lang="ar-SA" sz="2300" dirty="0" smtClean="0">
                          <a:latin typeface="Times New Roman"/>
                          <a:ea typeface="Times New Roman"/>
                          <a:cs typeface="Traditional Arabic"/>
                        </a:rPr>
                        <a:t>                 = 1.78</a:t>
                      </a:r>
                      <a:endParaRPr lang="en-US" sz="23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21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821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2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2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22"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8223"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24"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822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26"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822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2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29"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823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31"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823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3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3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3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36"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3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3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23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8194" name="Object 3"/>
          <p:cNvGraphicFramePr>
            <a:graphicFrameLocks noChangeAspect="1"/>
          </p:cNvGraphicFramePr>
          <p:nvPr/>
        </p:nvGraphicFramePr>
        <p:xfrm>
          <a:off x="6707188" y="2362200"/>
          <a:ext cx="412750" cy="381000"/>
        </p:xfrm>
        <a:graphic>
          <a:graphicData uri="http://schemas.openxmlformats.org/presentationml/2006/ole">
            <mc:AlternateContent xmlns:mc="http://schemas.openxmlformats.org/markup-compatibility/2006">
              <mc:Choice xmlns:v="urn:schemas-microsoft-com:vml" Requires="v">
                <p:oleObj spid="_x0000_s23590" name="Equation" r:id="rId4" imgW="152268" imgH="215713" progId="Equation.3">
                  <p:embed/>
                </p:oleObj>
              </mc:Choice>
              <mc:Fallback>
                <p:oleObj name="Equation" r:id="rId4" imgW="152268" imgH="215713" progId="Equation.3">
                  <p:embed/>
                  <p:pic>
                    <p:nvPicPr>
                      <p:cNvPr id="0" name="Picture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7188" y="2362200"/>
                        <a:ext cx="41275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4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8195" name="Object 5"/>
          <p:cNvGraphicFramePr>
            <a:graphicFrameLocks noChangeAspect="1"/>
          </p:cNvGraphicFramePr>
          <p:nvPr/>
        </p:nvGraphicFramePr>
        <p:xfrm>
          <a:off x="3771900" y="2362200"/>
          <a:ext cx="330200" cy="381000"/>
        </p:xfrm>
        <a:graphic>
          <a:graphicData uri="http://schemas.openxmlformats.org/presentationml/2006/ole">
            <mc:AlternateContent xmlns:mc="http://schemas.openxmlformats.org/markup-compatibility/2006">
              <mc:Choice xmlns:v="urn:schemas-microsoft-com:vml" Requires="v">
                <p:oleObj spid="_x0000_s23591" name="Equation" r:id="rId6" imgW="177569" imgH="215619" progId="Equation.3">
                  <p:embed/>
                </p:oleObj>
              </mc:Choice>
              <mc:Fallback>
                <p:oleObj name="Equation" r:id="rId6" imgW="177569" imgH="215619" progId="Equation.3">
                  <p:embed/>
                  <p:pic>
                    <p:nvPicPr>
                      <p:cNvPr id="0" name="Picture 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1900" y="2362200"/>
                        <a:ext cx="3302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6" name="Object 7"/>
          <p:cNvGraphicFramePr>
            <a:graphicFrameLocks noChangeAspect="1"/>
          </p:cNvGraphicFramePr>
          <p:nvPr/>
        </p:nvGraphicFramePr>
        <p:xfrm>
          <a:off x="6713538" y="2895600"/>
          <a:ext cx="330200" cy="381000"/>
        </p:xfrm>
        <a:graphic>
          <a:graphicData uri="http://schemas.openxmlformats.org/presentationml/2006/ole">
            <mc:AlternateContent xmlns:mc="http://schemas.openxmlformats.org/markup-compatibility/2006">
              <mc:Choice xmlns:v="urn:schemas-microsoft-com:vml" Requires="v">
                <p:oleObj spid="_x0000_s23592" name="Equation" r:id="rId8" imgW="228600" imgH="241300" progId="Equation.3">
                  <p:embed/>
                </p:oleObj>
              </mc:Choice>
              <mc:Fallback>
                <p:oleObj name="Equation" r:id="rId8" imgW="228600" imgH="241300" progId="Equation.3">
                  <p:embed/>
                  <p:pic>
                    <p:nvPicPr>
                      <p:cNvPr id="0" name="Picture 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13538" y="2895600"/>
                        <a:ext cx="3302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7" name="Object 6"/>
          <p:cNvGraphicFramePr>
            <a:graphicFrameLocks noChangeAspect="1"/>
          </p:cNvGraphicFramePr>
          <p:nvPr/>
        </p:nvGraphicFramePr>
        <p:xfrm>
          <a:off x="3937000" y="2895600"/>
          <a:ext cx="330200" cy="304800"/>
        </p:xfrm>
        <a:graphic>
          <a:graphicData uri="http://schemas.openxmlformats.org/presentationml/2006/ole">
            <mc:AlternateContent xmlns:mc="http://schemas.openxmlformats.org/markup-compatibility/2006">
              <mc:Choice xmlns:v="urn:schemas-microsoft-com:vml" Requires="v">
                <p:oleObj spid="_x0000_s23593" name="Equation" r:id="rId10" imgW="241195" imgH="241195" progId="Equation.3">
                  <p:embed/>
                </p:oleObj>
              </mc:Choice>
              <mc:Fallback>
                <p:oleObj name="Equation" r:id="rId10" imgW="241195" imgH="241195" progId="Equation.3">
                  <p:embed/>
                  <p:pic>
                    <p:nvPicPr>
                      <p:cNvPr id="0" name="Picture 3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37000" y="2895600"/>
                        <a:ext cx="3302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8" name="Object 6"/>
          <p:cNvGraphicFramePr>
            <a:graphicFrameLocks noChangeAspect="1"/>
          </p:cNvGraphicFramePr>
          <p:nvPr>
            <p:extLst>
              <p:ext uri="{D42A27DB-BD31-4B8C-83A1-F6EECF244321}">
                <p14:modId xmlns:p14="http://schemas.microsoft.com/office/powerpoint/2010/main" val="1417083129"/>
              </p:ext>
            </p:extLst>
          </p:nvPr>
        </p:nvGraphicFramePr>
        <p:xfrm>
          <a:off x="6726238" y="3352800"/>
          <a:ext cx="385762" cy="381000"/>
        </p:xfrm>
        <a:graphic>
          <a:graphicData uri="http://schemas.openxmlformats.org/presentationml/2006/ole">
            <mc:AlternateContent xmlns:mc="http://schemas.openxmlformats.org/markup-compatibility/2006">
              <mc:Choice xmlns:v="urn:schemas-microsoft-com:vml" Requires="v">
                <p:oleObj spid="_x0000_s23594" name="معادلة" r:id="rId12" imgW="190440" imgH="228600" progId="Equation.3">
                  <p:embed/>
                </p:oleObj>
              </mc:Choice>
              <mc:Fallback>
                <p:oleObj name="معادلة" r:id="rId12" imgW="190440" imgH="228600" progId="Equation.3">
                  <p:embed/>
                  <p:pic>
                    <p:nvPicPr>
                      <p:cNvPr id="0" name="Picture 36"/>
                      <p:cNvPicPr>
                        <a:picLocks noChangeAspect="1" noChangeArrowheads="1"/>
                      </p:cNvPicPr>
                      <p:nvPr/>
                    </p:nvPicPr>
                    <p:blipFill>
                      <a:blip r:embed="rId13"/>
                      <a:srcRect/>
                      <a:stretch>
                        <a:fillRect/>
                      </a:stretch>
                    </p:blipFill>
                    <p:spPr bwMode="auto">
                      <a:xfrm>
                        <a:off x="6726238" y="3352800"/>
                        <a:ext cx="385762"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9" name="Object 4"/>
          <p:cNvGraphicFramePr>
            <a:graphicFrameLocks noChangeAspect="1"/>
          </p:cNvGraphicFramePr>
          <p:nvPr>
            <p:extLst>
              <p:ext uri="{D42A27DB-BD31-4B8C-83A1-F6EECF244321}">
                <p14:modId xmlns:p14="http://schemas.microsoft.com/office/powerpoint/2010/main" val="3025542300"/>
              </p:ext>
            </p:extLst>
          </p:nvPr>
        </p:nvGraphicFramePr>
        <p:xfrm>
          <a:off x="3943350" y="3352800"/>
          <a:ext cx="387350" cy="381000"/>
        </p:xfrm>
        <a:graphic>
          <a:graphicData uri="http://schemas.openxmlformats.org/presentationml/2006/ole">
            <mc:AlternateContent xmlns:mc="http://schemas.openxmlformats.org/markup-compatibility/2006">
              <mc:Choice xmlns:v="urn:schemas-microsoft-com:vml" Requires="v">
                <p:oleObj spid="_x0000_s23595" name="معادلة" r:id="rId14" imgW="190440" imgH="228600" progId="Equation.3">
                  <p:embed/>
                </p:oleObj>
              </mc:Choice>
              <mc:Fallback>
                <p:oleObj name="معادلة" r:id="rId14" imgW="190440" imgH="228600" progId="Equation.3">
                  <p:embed/>
                  <p:pic>
                    <p:nvPicPr>
                      <p:cNvPr id="0" name="Picture 37"/>
                      <p:cNvPicPr>
                        <a:picLocks noChangeAspect="1" noChangeArrowheads="1"/>
                      </p:cNvPicPr>
                      <p:nvPr/>
                    </p:nvPicPr>
                    <p:blipFill>
                      <a:blip r:embed="rId15"/>
                      <a:srcRect/>
                      <a:stretch>
                        <a:fillRect/>
                      </a:stretch>
                    </p:blipFill>
                    <p:spPr bwMode="auto">
                      <a:xfrm>
                        <a:off x="3943350" y="3352800"/>
                        <a:ext cx="38735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Slide Number Placeholder 32"/>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34" name="Rectangle 33"/>
          <p:cNvSpPr/>
          <p:nvPr/>
        </p:nvSpPr>
        <p:spPr>
          <a:xfrm>
            <a:off x="7477259" y="571480"/>
            <a:ext cx="1762021" cy="584775"/>
          </a:xfrm>
          <a:prstGeom prst="rect">
            <a:avLst/>
          </a:prstGeom>
        </p:spPr>
        <p:txBody>
          <a:bodyPr wrap="none">
            <a:spAutoFit/>
          </a:bodyPr>
          <a:lstStyle/>
          <a:p>
            <a:pPr algn="just"/>
            <a:r>
              <a:rPr lang="ar-EG" sz="3200" b="1" u="sng" dirty="0" smtClean="0">
                <a:solidFill>
                  <a:srgbClr val="C00000"/>
                </a:solidFill>
                <a:effectLst>
                  <a:outerShdw blurRad="38100" dist="38100" dir="2700000" algn="tl">
                    <a:srgbClr val="000000">
                      <a:alpha val="43137"/>
                    </a:srgbClr>
                  </a:outerShdw>
                </a:effectLst>
              </a:rPr>
              <a:t>تابع مثال :-</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3789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4"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37895"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37896"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7"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3789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9"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3790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01" name="Text Box 7"/>
          <p:cNvSpPr txBox="1">
            <a:spLocks noChangeArrowheads="1"/>
          </p:cNvSpPr>
          <p:nvPr/>
        </p:nvSpPr>
        <p:spPr bwMode="auto">
          <a:xfrm>
            <a:off x="660400" y="1500174"/>
            <a:ext cx="8750300" cy="3108543"/>
          </a:xfrm>
          <a:prstGeom prst="rect">
            <a:avLst/>
          </a:prstGeom>
          <a:noFill/>
          <a:ln w="9525">
            <a:noFill/>
            <a:miter lim="800000"/>
            <a:headEnd/>
            <a:tailEnd/>
          </a:ln>
        </p:spPr>
        <p:txBody>
          <a:bodyPr>
            <a:spAutoFit/>
          </a:bodyPr>
          <a:lstStyle/>
          <a:p>
            <a:pPr algn="just" rtl="1"/>
            <a:r>
              <a:rPr lang="ar-SA" sz="2800" b="1" dirty="0" smtClean="0"/>
              <a:t>سيتم </a:t>
            </a:r>
            <a:r>
              <a:rPr lang="ar-SA" sz="2800" b="1" dirty="0"/>
              <a:t>اختبار الفرضيات التالية :</a:t>
            </a:r>
            <a:endParaRPr lang="en-US" sz="2800" dirty="0"/>
          </a:p>
          <a:p>
            <a:pPr algn="just" rtl="1"/>
            <a:r>
              <a:rPr lang="ar-SA" sz="2800" u="sng" dirty="0"/>
              <a:t>الفرضية الصفرية :</a:t>
            </a:r>
            <a:r>
              <a:rPr lang="ar-SA" sz="2800" dirty="0"/>
              <a:t> لا توجد فروق ذات دلالة إحصائية بين متوسط المجموعة التجريبية ومتوسط المجموعة الضابطة ( </a:t>
            </a:r>
            <a:r>
              <a:rPr lang="en-US" sz="2800" dirty="0"/>
              <a:t>μ</a:t>
            </a:r>
            <a:r>
              <a:rPr lang="en-US" sz="2800" baseline="-25000" dirty="0"/>
              <a:t>1</a:t>
            </a:r>
            <a:r>
              <a:rPr lang="en-US" sz="2800" dirty="0"/>
              <a:t>=μ</a:t>
            </a:r>
            <a:r>
              <a:rPr lang="en-US" sz="2800" baseline="-25000" dirty="0"/>
              <a:t>2</a:t>
            </a:r>
            <a:r>
              <a:rPr lang="ar-SA" sz="2800" dirty="0"/>
              <a:t> ).</a:t>
            </a:r>
          </a:p>
          <a:p>
            <a:pPr algn="just" rtl="1"/>
            <a:endParaRPr lang="en-US" sz="2800" dirty="0"/>
          </a:p>
          <a:p>
            <a:pPr algn="just" rtl="1"/>
            <a:r>
              <a:rPr lang="ar-SA" sz="2800" u="sng" dirty="0"/>
              <a:t>الفرضية البديلة :</a:t>
            </a:r>
            <a:r>
              <a:rPr lang="ar-SA" sz="2800" dirty="0"/>
              <a:t> توجد فروق ذات دلالة إحصائية بين متوسط المجموعة التجريبية ومتوسط المجموعة الضابطة لصالح المجموعة التجريبية (</a:t>
            </a:r>
            <a:r>
              <a:rPr lang="en-US" sz="2800" dirty="0"/>
              <a:t>μ</a:t>
            </a:r>
            <a:r>
              <a:rPr lang="en-US" sz="2800" baseline="-25000" dirty="0"/>
              <a:t>1</a:t>
            </a:r>
            <a:r>
              <a:rPr lang="en-US" sz="2800" dirty="0"/>
              <a:t>&gt;μ</a:t>
            </a:r>
            <a:r>
              <a:rPr lang="en-US" sz="2800" baseline="-25000" dirty="0"/>
              <a:t>2</a:t>
            </a:r>
            <a:r>
              <a:rPr lang="ar-SA" sz="2800" dirty="0"/>
              <a:t>) </a:t>
            </a:r>
            <a:endParaRPr lang="en-US" sz="2800" dirty="0"/>
          </a:p>
        </p:txBody>
      </p:sp>
      <p:sp>
        <p:nvSpPr>
          <p:cNvPr id="3790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0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3790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0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3790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0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0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0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1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1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1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1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1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1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1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1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1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1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2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2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2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923"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6" name="Slide Number Placeholder 35"/>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37" name="Rectangle 36"/>
          <p:cNvSpPr/>
          <p:nvPr/>
        </p:nvSpPr>
        <p:spPr>
          <a:xfrm>
            <a:off x="8031201" y="571480"/>
            <a:ext cx="1279517" cy="646331"/>
          </a:xfrm>
          <a:prstGeom prst="rect">
            <a:avLst/>
          </a:prstGeom>
        </p:spPr>
        <p:txBody>
          <a:bodyPr wrap="none">
            <a:spAutoFit/>
          </a:bodyPr>
          <a:lstStyle/>
          <a:p>
            <a:pPr algn="just"/>
            <a:r>
              <a:rPr lang="ar-EG" sz="3600" b="1" u="sng" dirty="0" smtClean="0">
                <a:solidFill>
                  <a:srgbClr val="C00000"/>
                </a:solidFill>
                <a:effectLst>
                  <a:outerShdw blurRad="38100" dist="38100" dir="2700000" algn="tl">
                    <a:srgbClr val="000000">
                      <a:alpha val="43137"/>
                    </a:srgbClr>
                  </a:outerShdw>
                </a:effectLst>
              </a:rPr>
              <a:t>الحل :-</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922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3"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9224"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922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92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922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30" name="Text Box 7"/>
          <p:cNvSpPr txBox="1">
            <a:spLocks noChangeArrowheads="1"/>
          </p:cNvSpPr>
          <p:nvPr/>
        </p:nvSpPr>
        <p:spPr bwMode="auto">
          <a:xfrm>
            <a:off x="660400" y="1600200"/>
            <a:ext cx="8750300" cy="3108325"/>
          </a:xfrm>
          <a:prstGeom prst="rect">
            <a:avLst/>
          </a:prstGeom>
          <a:noFill/>
          <a:ln w="9525">
            <a:noFill/>
            <a:miter lim="800000"/>
            <a:headEnd/>
            <a:tailEnd/>
          </a:ln>
        </p:spPr>
        <p:txBody>
          <a:bodyPr>
            <a:spAutoFit/>
          </a:bodyPr>
          <a:lstStyle/>
          <a:p>
            <a:pPr algn="just" rtl="1"/>
            <a:r>
              <a:rPr lang="ar-SA" sz="2800" u="sng" dirty="0"/>
              <a:t>مستوى الدلالة :</a:t>
            </a:r>
            <a:r>
              <a:rPr lang="ar-SA" sz="2800" dirty="0"/>
              <a:t>  </a:t>
            </a:r>
            <a:r>
              <a:rPr lang="el-GR" sz="2800" dirty="0"/>
              <a:t>α</a:t>
            </a:r>
            <a:r>
              <a:rPr lang="ar-SA" sz="2800" dirty="0"/>
              <a:t> = 0.05</a:t>
            </a:r>
          </a:p>
          <a:p>
            <a:pPr algn="just" rtl="1"/>
            <a:endParaRPr lang="en-US" sz="2800" dirty="0"/>
          </a:p>
          <a:p>
            <a:pPr algn="just" rtl="1"/>
            <a:r>
              <a:rPr lang="ar-SA" sz="2800" u="sng" dirty="0"/>
              <a:t>منطقة الرفض :</a:t>
            </a:r>
            <a:r>
              <a:rPr lang="ar-SA" sz="2800" dirty="0"/>
              <a:t>  </a:t>
            </a:r>
            <a:r>
              <a:rPr lang="ar-SA" sz="2800" b="1" dirty="0"/>
              <a:t>0</a:t>
            </a:r>
            <a:r>
              <a:rPr lang="ar-SA" sz="2800" b="1" baseline="-25000" dirty="0"/>
              <a:t>0</a:t>
            </a:r>
            <a:r>
              <a:rPr lang="ar-SA" sz="2800" b="1" dirty="0"/>
              <a:t>0</a:t>
            </a:r>
            <a:r>
              <a:rPr lang="ar-SA" sz="2800" dirty="0"/>
              <a:t> قيمة مستوى الدلالة  </a:t>
            </a:r>
            <a:r>
              <a:rPr lang="el-GR" sz="2800" dirty="0"/>
              <a:t>α</a:t>
            </a:r>
            <a:r>
              <a:rPr lang="ar-SA" sz="2800" dirty="0"/>
              <a:t>  =  0.05  والاختبار بذيل واحد ، ودرجات الحرية = 25 + 25 - 2 = 48 ، بذلك تكون قيمة (ت) الجدولية =  1.68</a:t>
            </a:r>
          </a:p>
          <a:p>
            <a:pPr algn="just" rtl="1"/>
            <a:endParaRPr lang="ar-SA" sz="2800" dirty="0"/>
          </a:p>
          <a:p>
            <a:pPr algn="just" rtl="1"/>
            <a:r>
              <a:rPr lang="ar-SA" sz="2800" u="sng" dirty="0"/>
              <a:t>المختبر الإحصائي :</a:t>
            </a:r>
          </a:p>
        </p:txBody>
      </p:sp>
      <p:sp>
        <p:nvSpPr>
          <p:cNvPr id="923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32"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923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34"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923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3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3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3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39"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4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4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4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4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44"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4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4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4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4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4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5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5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52"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9218" name="Object 1"/>
          <p:cNvGraphicFramePr>
            <a:graphicFrameLocks noChangeAspect="1"/>
          </p:cNvGraphicFramePr>
          <p:nvPr/>
        </p:nvGraphicFramePr>
        <p:xfrm>
          <a:off x="3124200" y="4800600"/>
          <a:ext cx="3384550" cy="1295400"/>
        </p:xfrm>
        <a:graphic>
          <a:graphicData uri="http://schemas.openxmlformats.org/presentationml/2006/ole">
            <mc:AlternateContent xmlns:mc="http://schemas.openxmlformats.org/markup-compatibility/2006">
              <mc:Choice xmlns:v="urn:schemas-microsoft-com:vml" Requires="v">
                <p:oleObj spid="_x0000_s24584" name="Equation" r:id="rId4" imgW="965200" imgH="711200" progId="Equation.3">
                  <p:embed/>
                </p:oleObj>
              </mc:Choice>
              <mc:Fallback>
                <p:oleObj name="Equation" r:id="rId4" imgW="965200" imgH="711200" progId="Equation.3">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4800600"/>
                        <a:ext cx="3384550" cy="129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 name="Slide Number Placeholder 36"/>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38" name="Rectangle 37"/>
          <p:cNvSpPr/>
          <p:nvPr/>
        </p:nvSpPr>
        <p:spPr>
          <a:xfrm>
            <a:off x="7310454" y="571480"/>
            <a:ext cx="1983235" cy="646331"/>
          </a:xfrm>
          <a:prstGeom prst="rect">
            <a:avLst/>
          </a:prstGeom>
        </p:spPr>
        <p:txBody>
          <a:bodyPr wrap="none">
            <a:spAutoFit/>
          </a:bodyPr>
          <a:lstStyle/>
          <a:p>
            <a:pPr algn="just"/>
            <a:r>
              <a:rPr lang="ar-EG" sz="3600" b="1" u="sng" dirty="0" smtClean="0">
                <a:solidFill>
                  <a:srgbClr val="C00000"/>
                </a:solidFill>
                <a:effectLst>
                  <a:outerShdw blurRad="38100" dist="38100" dir="2700000" algn="tl">
                    <a:srgbClr val="000000">
                      <a:alpha val="43137"/>
                    </a:srgbClr>
                  </a:outerShdw>
                </a:effectLst>
              </a:rPr>
              <a:t>تابع الحل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024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4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4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024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025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025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025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5" name="Text Box 7"/>
          <p:cNvSpPr txBox="1">
            <a:spLocks noChangeArrowheads="1"/>
          </p:cNvSpPr>
          <p:nvPr/>
        </p:nvSpPr>
        <p:spPr bwMode="auto">
          <a:xfrm>
            <a:off x="660400" y="1524000"/>
            <a:ext cx="8750300" cy="2678113"/>
          </a:xfrm>
          <a:prstGeom prst="rect">
            <a:avLst/>
          </a:prstGeom>
          <a:noFill/>
          <a:ln w="9525">
            <a:noFill/>
            <a:miter lim="800000"/>
            <a:headEnd/>
            <a:tailEnd/>
          </a:ln>
        </p:spPr>
        <p:txBody>
          <a:bodyPr>
            <a:spAutoFit/>
          </a:bodyPr>
          <a:lstStyle/>
          <a:p>
            <a:pPr algn="r" rtl="1"/>
            <a:r>
              <a:rPr lang="ar-SA" sz="2800"/>
              <a:t>ولتطبيق هذه العلاقة يلزمنا حساب قيمة الانحراف المعياري ( </a:t>
            </a:r>
            <a:r>
              <a:rPr lang="en-US" sz="2800"/>
              <a:t>S</a:t>
            </a:r>
            <a:r>
              <a:rPr lang="ar-SA" sz="2800"/>
              <a:t> ) من خلال العلاقة التالية:</a:t>
            </a:r>
          </a:p>
          <a:p>
            <a:pPr algn="r" rtl="1"/>
            <a:endParaRPr lang="ar-SA" sz="2800"/>
          </a:p>
          <a:p>
            <a:pPr algn="r" rtl="1"/>
            <a:endParaRPr lang="ar-SA" sz="2800"/>
          </a:p>
          <a:p>
            <a:pPr algn="r" rtl="1"/>
            <a:endParaRPr lang="ar-SA" sz="2800"/>
          </a:p>
          <a:p>
            <a:pPr algn="r" rtl="1"/>
            <a:r>
              <a:rPr lang="ar-SA" sz="2800"/>
              <a:t>إذا التباين يساوي:</a:t>
            </a:r>
            <a:endParaRPr lang="en-US" sz="2800"/>
          </a:p>
        </p:txBody>
      </p:sp>
      <p:sp>
        <p:nvSpPr>
          <p:cNvPr id="1025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7"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025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9"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026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6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6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6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64"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6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6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6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6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6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7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7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7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7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7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7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7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77"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7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7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0242" name="Object 3"/>
          <p:cNvGraphicFramePr>
            <a:graphicFrameLocks noChangeAspect="1"/>
          </p:cNvGraphicFramePr>
          <p:nvPr/>
        </p:nvGraphicFramePr>
        <p:xfrm>
          <a:off x="1828800" y="2514600"/>
          <a:ext cx="5530850" cy="1071563"/>
        </p:xfrm>
        <a:graphic>
          <a:graphicData uri="http://schemas.openxmlformats.org/presentationml/2006/ole">
            <mc:AlternateContent xmlns:mc="http://schemas.openxmlformats.org/markup-compatibility/2006">
              <mc:Choice xmlns:v="urn:schemas-microsoft-com:vml" Requires="v">
                <p:oleObj spid="_x0000_s25614" name="Equation" r:id="rId4" imgW="2095500" imgH="457200" progId="Equation.3">
                  <p:embed/>
                </p:oleObj>
              </mc:Choice>
              <mc:Fallback>
                <p:oleObj name="Equation" r:id="rId4" imgW="2095500" imgH="457200" progId="Equation.3">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514600"/>
                        <a:ext cx="5530850" cy="1071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0243" name="Object 5"/>
          <p:cNvGraphicFramePr>
            <a:graphicFrameLocks noChangeAspect="1"/>
          </p:cNvGraphicFramePr>
          <p:nvPr/>
        </p:nvGraphicFramePr>
        <p:xfrm>
          <a:off x="838200" y="4495800"/>
          <a:ext cx="7848600" cy="1143000"/>
        </p:xfrm>
        <a:graphic>
          <a:graphicData uri="http://schemas.openxmlformats.org/presentationml/2006/ole">
            <mc:AlternateContent xmlns:mc="http://schemas.openxmlformats.org/markup-compatibility/2006">
              <mc:Choice xmlns:v="urn:schemas-microsoft-com:vml" Requires="v">
                <p:oleObj spid="_x0000_s25615" name="Equation" r:id="rId6" imgW="2870200" imgH="444500" progId="Equation.3">
                  <p:embed/>
                </p:oleObj>
              </mc:Choice>
              <mc:Fallback>
                <p:oleObj name="Equation" r:id="rId6" imgW="2870200" imgH="444500" progId="Equation.3">
                  <p:embed/>
                  <p:pic>
                    <p:nvPicPr>
                      <p:cNvPr id="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4495800"/>
                        <a:ext cx="7848600"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 name="Slide Number Placeholder 40"/>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42" name="Rectangle 41"/>
          <p:cNvSpPr/>
          <p:nvPr/>
        </p:nvSpPr>
        <p:spPr>
          <a:xfrm>
            <a:off x="7310454" y="571480"/>
            <a:ext cx="1983235" cy="646331"/>
          </a:xfrm>
          <a:prstGeom prst="rect">
            <a:avLst/>
          </a:prstGeom>
        </p:spPr>
        <p:txBody>
          <a:bodyPr wrap="none">
            <a:spAutoFit/>
          </a:bodyPr>
          <a:lstStyle/>
          <a:p>
            <a:pPr algn="just"/>
            <a:r>
              <a:rPr lang="ar-EG" sz="3600" b="1" u="sng" dirty="0" smtClean="0">
                <a:solidFill>
                  <a:srgbClr val="C00000"/>
                </a:solidFill>
                <a:effectLst>
                  <a:outerShdw blurRad="38100" dist="38100" dir="2700000" algn="tl">
                    <a:srgbClr val="000000">
                      <a:alpha val="43137"/>
                    </a:srgbClr>
                  </a:outerShdw>
                </a:effectLst>
              </a:rPr>
              <a:t>تابع الحل :-</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126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7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7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72"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1273"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1274"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75"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127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77"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127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79" name="Text Box 7"/>
          <p:cNvSpPr txBox="1">
            <a:spLocks noChangeArrowheads="1"/>
          </p:cNvSpPr>
          <p:nvPr/>
        </p:nvSpPr>
        <p:spPr bwMode="auto">
          <a:xfrm>
            <a:off x="660400" y="1524000"/>
            <a:ext cx="8750300" cy="2678113"/>
          </a:xfrm>
          <a:prstGeom prst="rect">
            <a:avLst/>
          </a:prstGeom>
          <a:noFill/>
          <a:ln w="9525">
            <a:noFill/>
            <a:miter lim="800000"/>
            <a:headEnd/>
            <a:tailEnd/>
          </a:ln>
        </p:spPr>
        <p:txBody>
          <a:bodyPr>
            <a:spAutoFit/>
          </a:bodyPr>
          <a:lstStyle/>
          <a:p>
            <a:pPr algn="r" rtl="1"/>
            <a:r>
              <a:rPr lang="ar-SA" sz="2800"/>
              <a:t>إذن الإنحراف المعياري يساوي :</a:t>
            </a:r>
          </a:p>
          <a:p>
            <a:pPr algn="r" rtl="1"/>
            <a:endParaRPr lang="ar-SA" sz="2800"/>
          </a:p>
          <a:p>
            <a:pPr algn="r" rtl="1"/>
            <a:endParaRPr lang="ar-SA" sz="2800"/>
          </a:p>
          <a:p>
            <a:pPr algn="r" rtl="1"/>
            <a:endParaRPr lang="ar-SA" sz="2800"/>
          </a:p>
          <a:p>
            <a:pPr algn="r" rtl="1"/>
            <a:endParaRPr lang="ar-SA" sz="2800"/>
          </a:p>
          <a:p>
            <a:pPr algn="r" rtl="1"/>
            <a:r>
              <a:rPr lang="ar-SA" sz="2800"/>
              <a:t>ثم نحسب قيمة (ت) من خلال تطبيق العلاقة التالية :</a:t>
            </a:r>
            <a:endParaRPr lang="en-US" sz="2800"/>
          </a:p>
        </p:txBody>
      </p:sp>
      <p:sp>
        <p:nvSpPr>
          <p:cNvPr id="1128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8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128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8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128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8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8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8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88"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8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9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9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9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9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9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9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9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9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9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29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30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301"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130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1266" name="Object 1"/>
          <p:cNvGraphicFramePr>
            <a:graphicFrameLocks noChangeAspect="1"/>
          </p:cNvGraphicFramePr>
          <p:nvPr/>
        </p:nvGraphicFramePr>
        <p:xfrm>
          <a:off x="3343275" y="2362200"/>
          <a:ext cx="3384550" cy="533400"/>
        </p:xfrm>
        <a:graphic>
          <a:graphicData uri="http://schemas.openxmlformats.org/presentationml/2006/ole">
            <mc:AlternateContent xmlns:mc="http://schemas.openxmlformats.org/markup-compatibility/2006">
              <mc:Choice xmlns:v="urn:schemas-microsoft-com:vml" Requires="v">
                <p:oleObj spid="_x0000_s26638" name="Equation" r:id="rId4" imgW="1562100" imgH="254000" progId="Equation.3">
                  <p:embed/>
                </p:oleObj>
              </mc:Choice>
              <mc:Fallback>
                <p:oleObj name="Equation" r:id="rId4" imgW="1562100" imgH="254000" progId="Equation.3">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3275" y="2362200"/>
                        <a:ext cx="338455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30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1267" name="Object 3"/>
          <p:cNvGraphicFramePr>
            <a:graphicFrameLocks noChangeAspect="1"/>
          </p:cNvGraphicFramePr>
          <p:nvPr/>
        </p:nvGraphicFramePr>
        <p:xfrm>
          <a:off x="1828800" y="4419600"/>
          <a:ext cx="6108700" cy="1219200"/>
        </p:xfrm>
        <a:graphic>
          <a:graphicData uri="http://schemas.openxmlformats.org/presentationml/2006/ole">
            <mc:AlternateContent xmlns:mc="http://schemas.openxmlformats.org/markup-compatibility/2006">
              <mc:Choice xmlns:v="urn:schemas-microsoft-com:vml" Requires="v">
                <p:oleObj spid="_x0000_s26639" name="Equation" r:id="rId6" imgW="2463800" imgH="711200" progId="Equation.3">
                  <p:embed/>
                </p:oleObj>
              </mc:Choice>
              <mc:Fallback>
                <p:oleObj name="Equation" r:id="rId6" imgW="2463800" imgH="711200" progId="Equation.3">
                  <p:embed/>
                  <p:pic>
                    <p:nvPicPr>
                      <p:cNvPr id="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419600"/>
                        <a:ext cx="6108700"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 name="Slide Number Placeholder 39"/>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41" name="Rectangle 40"/>
          <p:cNvSpPr/>
          <p:nvPr/>
        </p:nvSpPr>
        <p:spPr>
          <a:xfrm>
            <a:off x="7310454" y="571480"/>
            <a:ext cx="1983235" cy="646331"/>
          </a:xfrm>
          <a:prstGeom prst="rect">
            <a:avLst/>
          </a:prstGeom>
        </p:spPr>
        <p:txBody>
          <a:bodyPr wrap="none">
            <a:spAutoFit/>
          </a:bodyPr>
          <a:lstStyle/>
          <a:p>
            <a:pPr algn="just"/>
            <a:r>
              <a:rPr lang="ar-EG" sz="3600" b="1" u="sng" dirty="0" smtClean="0">
                <a:solidFill>
                  <a:srgbClr val="C00000"/>
                </a:solidFill>
                <a:effectLst>
                  <a:outerShdw blurRad="38100" dist="38100" dir="2700000" algn="tl">
                    <a:srgbClr val="000000">
                      <a:alpha val="43137"/>
                    </a:srgbClr>
                  </a:outerShdw>
                </a:effectLst>
              </a:rPr>
              <a:t>تابع الحل :-</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3891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1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1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1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3891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3892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2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3892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2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3892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25" name="Text Box 7"/>
          <p:cNvSpPr txBox="1">
            <a:spLocks noChangeArrowheads="1"/>
          </p:cNvSpPr>
          <p:nvPr/>
        </p:nvSpPr>
        <p:spPr bwMode="auto">
          <a:xfrm>
            <a:off x="609600" y="2024063"/>
            <a:ext cx="8697913" cy="2678112"/>
          </a:xfrm>
          <a:prstGeom prst="rect">
            <a:avLst/>
          </a:prstGeom>
          <a:noFill/>
          <a:ln w="9525">
            <a:noFill/>
            <a:miter lim="800000"/>
            <a:headEnd/>
            <a:tailEnd/>
          </a:ln>
        </p:spPr>
        <p:txBody>
          <a:bodyPr>
            <a:spAutoFit/>
          </a:bodyPr>
          <a:lstStyle/>
          <a:p>
            <a:pPr algn="r" rtl="1"/>
            <a:r>
              <a:rPr lang="ar-SA" sz="2800" u="sng"/>
              <a:t>القرار :</a:t>
            </a:r>
            <a:endParaRPr lang="en-US" sz="2800"/>
          </a:p>
          <a:p>
            <a:pPr algn="r" rtl="1"/>
            <a:r>
              <a:rPr lang="ar-SA" sz="2800" b="1"/>
              <a:t>0</a:t>
            </a:r>
            <a:r>
              <a:rPr lang="ar-SA" sz="2800" b="1" baseline="-25000"/>
              <a:t>0</a:t>
            </a:r>
            <a:r>
              <a:rPr lang="ar-SA" sz="2800" b="1"/>
              <a:t>0</a:t>
            </a:r>
            <a:r>
              <a:rPr lang="ar-SA" sz="2800"/>
              <a:t> قيمة (</a:t>
            </a:r>
            <a:r>
              <a:rPr lang="en-US" sz="2800"/>
              <a:t> t </a:t>
            </a:r>
            <a:r>
              <a:rPr lang="ar-SA" sz="2800"/>
              <a:t>) المحسوبة (2.77) أكبر من قيمـــة (ت) المجدولة (1.68) عند مستوى دلالة </a:t>
            </a:r>
            <a:r>
              <a:rPr lang="el-GR" sz="2800"/>
              <a:t>α</a:t>
            </a:r>
            <a:r>
              <a:rPr lang="ar-SA" sz="2800"/>
              <a:t> = 0.05 .</a:t>
            </a:r>
            <a:endParaRPr lang="en-US" sz="2800"/>
          </a:p>
          <a:p>
            <a:pPr algn="r" rtl="1"/>
            <a:r>
              <a:rPr lang="ar-SA" sz="2800">
                <a:sym typeface="Symbol" pitchFamily="18" charset="2"/>
              </a:rPr>
              <a:t></a:t>
            </a:r>
            <a:r>
              <a:rPr lang="ar-SA" sz="2800"/>
              <a:t> نرفض الفرضية الصفرية ونقبل البديلة</a:t>
            </a:r>
            <a:endParaRPr lang="en-US" sz="2800"/>
          </a:p>
          <a:p>
            <a:pPr algn="r" rtl="1"/>
            <a:r>
              <a:rPr lang="ar-SA" sz="2800"/>
              <a:t>أي أن المجموعة التي خضعت للتجربة يصبح أداؤهم أفضل في عملية اتخاذ القرار من الذين لم يخضعون للتجربة وذلك عند مستوى دلالة  </a:t>
            </a:r>
            <a:r>
              <a:rPr lang="el-GR" sz="2800"/>
              <a:t>α  </a:t>
            </a:r>
            <a:r>
              <a:rPr lang="ar-SA" sz="2800"/>
              <a:t>0.05 .</a:t>
            </a:r>
            <a:endParaRPr lang="en-US" sz="2800"/>
          </a:p>
        </p:txBody>
      </p:sp>
      <p:sp>
        <p:nvSpPr>
          <p:cNvPr id="3892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27"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3892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29"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3893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3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3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3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34"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3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3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3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3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3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4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4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4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4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4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4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4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47"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4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 name="Slide Number Placeholder 36"/>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38" name="Rectangle 37"/>
          <p:cNvSpPr/>
          <p:nvPr/>
        </p:nvSpPr>
        <p:spPr>
          <a:xfrm>
            <a:off x="7310454" y="571480"/>
            <a:ext cx="1983235" cy="646331"/>
          </a:xfrm>
          <a:prstGeom prst="rect">
            <a:avLst/>
          </a:prstGeom>
        </p:spPr>
        <p:txBody>
          <a:bodyPr wrap="none">
            <a:spAutoFit/>
          </a:bodyPr>
          <a:lstStyle/>
          <a:p>
            <a:pPr algn="just"/>
            <a:r>
              <a:rPr lang="ar-EG" sz="3600" b="1" u="sng" dirty="0" smtClean="0">
                <a:solidFill>
                  <a:srgbClr val="C00000"/>
                </a:solidFill>
                <a:effectLst>
                  <a:outerShdw blurRad="38100" dist="38100" dir="2700000" algn="tl">
                    <a:srgbClr val="000000">
                      <a:alpha val="43137"/>
                    </a:srgbClr>
                  </a:outerShdw>
                </a:effectLst>
              </a:rPr>
              <a:t>تابع الحل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427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7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7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7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427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428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42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428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5" name="Text Box 7"/>
          <p:cNvSpPr txBox="1">
            <a:spLocks noChangeArrowheads="1"/>
          </p:cNvSpPr>
          <p:nvPr/>
        </p:nvSpPr>
        <p:spPr bwMode="auto">
          <a:xfrm>
            <a:off x="512763" y="1600200"/>
            <a:ext cx="8686800" cy="3970338"/>
          </a:xfrm>
          <a:prstGeom prst="rect">
            <a:avLst/>
          </a:prstGeom>
          <a:noFill/>
          <a:ln w="9525">
            <a:noFill/>
            <a:miter lim="800000"/>
            <a:headEnd/>
            <a:tailEnd/>
          </a:ln>
        </p:spPr>
        <p:txBody>
          <a:bodyPr>
            <a:spAutoFit/>
          </a:bodyPr>
          <a:lstStyle/>
          <a:p>
            <a:pPr algn="just" rtl="1"/>
            <a:r>
              <a:rPr lang="ar-EG" sz="2800" b="1" u="sng" dirty="0" smtClean="0">
                <a:solidFill>
                  <a:srgbClr val="C00000"/>
                </a:solidFill>
              </a:rPr>
              <a:t>مثال :-</a:t>
            </a:r>
            <a:endParaRPr lang="en-US" sz="2800" b="1" u="sng" dirty="0">
              <a:solidFill>
                <a:srgbClr val="C00000"/>
              </a:solidFill>
            </a:endParaRPr>
          </a:p>
          <a:p>
            <a:pPr algn="just" rtl="1"/>
            <a:r>
              <a:rPr lang="ar-SA" sz="2800" dirty="0"/>
              <a:t>أراد باحث أن يعرف أثر برنامج التدريب الصيفي في الميدان على أداء الطلاب وتحصيلهم في كلية العلوم الإدارية، ولغرض تحقيق ذلك قام الباحث باختبار الطلاب قبل وبعد البرنامج التدريبي، ولكون نفس الطلاب أخذوا الاختبارين، فإن الباحث يتوقع معامل ارتباط موجب بين تحصيل الطلبة في كلا القياسين.  ولغرض اختبار مدى دلالة الفروق بين الاختبار القبلي والاختبار البعدي، </a:t>
            </a:r>
            <a:r>
              <a:rPr lang="ar-SA" sz="2800" dirty="0" smtClean="0"/>
              <a:t>لابد </a:t>
            </a:r>
            <a:r>
              <a:rPr lang="ar-SA" sz="2800" dirty="0"/>
              <a:t>على الباحث أن يتأكد من قيمة الارتباط بين الاختبارين والتي كانت </a:t>
            </a:r>
            <a:r>
              <a:rPr lang="en-US" sz="2800" dirty="0"/>
              <a:t>r = 0.46</a:t>
            </a:r>
            <a:r>
              <a:rPr lang="ar-SA" sz="2800" dirty="0"/>
              <a:t> ، وقد كانت النتائج التي تم التوصل إليها كما يلي :</a:t>
            </a:r>
            <a:endParaRPr lang="en-US" sz="2800" dirty="0"/>
          </a:p>
        </p:txBody>
      </p:sp>
      <p:sp>
        <p:nvSpPr>
          <p:cNvPr id="5428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7"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428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89"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429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4"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29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430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4" name="Slide Number Placeholder 3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
        <p:nvSpPr>
          <p:cNvPr id="35" name="Rectangle 2"/>
          <p:cNvSpPr>
            <a:spLocks noGrp="1" noChangeArrowheads="1"/>
          </p:cNvSpPr>
          <p:nvPr>
            <p:ph idx="1"/>
          </p:nvPr>
        </p:nvSpPr>
        <p:spPr>
          <a:xfrm>
            <a:off x="609600" y="214290"/>
            <a:ext cx="8915400" cy="1219200"/>
          </a:xfrm>
          <a:ln>
            <a:solidFill>
              <a:schemeClr val="accent1"/>
            </a:solidFill>
          </a:ln>
        </p:spPr>
        <p:txBody>
          <a:bodyPr>
            <a:noAutofit/>
          </a:bodyPr>
          <a:lstStyle/>
          <a:p>
            <a:pPr algn="ctr" eaLnBrk="1" fontAlgn="auto" hangingPunct="1">
              <a:spcAft>
                <a:spcPts val="0"/>
              </a:spcAft>
              <a:buClr>
                <a:schemeClr val="accent3"/>
              </a:buClr>
              <a:defRPr/>
            </a:pPr>
            <a:r>
              <a:rPr lang="ar-SA" b="1" dirty="0" smtClean="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 </a:t>
            </a:r>
            <a:r>
              <a:rPr lang="ar-EG" b="1" dirty="0" smtClean="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الاختبارات </a:t>
            </a:r>
            <a:r>
              <a:rPr lang="ar-EG"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الاحصائية </a:t>
            </a:r>
            <a:r>
              <a:rPr lang="ar-SA" b="1" dirty="0" smtClean="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لعينتين غير مستقلتين (العينات المرتبطة)</a:t>
            </a:r>
            <a:endParaRPr lang="ar-EG"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endParaRPr>
          </a:p>
          <a:p>
            <a:pPr algn="ctr" eaLnBrk="1" fontAlgn="auto" hangingPunct="1">
              <a:spcAft>
                <a:spcPts val="0"/>
              </a:spcAft>
              <a:buClr>
                <a:schemeClr val="accent3"/>
              </a:buClr>
              <a:defRPr/>
            </a:pPr>
            <a:r>
              <a:rPr lang="en-GB" b="1" dirty="0" smtClean="0">
                <a:solidFill>
                  <a:srgbClr val="FF0000"/>
                </a:solidFill>
                <a:effectLst>
                  <a:outerShdw blurRad="38100" dist="38100" dir="2700000" algn="tl">
                    <a:srgbClr val="04617B"/>
                  </a:outerShdw>
                </a:effectLst>
                <a:latin typeface="Times New Roman" pitchFamily="18" charset="0"/>
                <a:cs typeface="Times New Roman" pitchFamily="18" charset="0"/>
              </a:rPr>
              <a:t>Paired Samples t-test</a:t>
            </a:r>
            <a:endParaRPr lang="ar-SA" b="1" dirty="0" smtClean="0">
              <a:solidFill>
                <a:srgbClr val="FF0000"/>
              </a:solidFill>
              <a:effectLst>
                <a:outerShdw blurRad="38100" dist="38100" dir="2700000" algn="tl">
                  <a:srgbClr val="04617B"/>
                </a:outerShdw>
              </a:effectLst>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 name="Text Box 7"/>
          <p:cNvSpPr txBox="1">
            <a:spLocks noChangeArrowheads="1"/>
          </p:cNvSpPr>
          <p:nvPr/>
        </p:nvSpPr>
        <p:spPr bwMode="auto">
          <a:xfrm>
            <a:off x="914400" y="4267200"/>
            <a:ext cx="8153400" cy="1384300"/>
          </a:xfrm>
          <a:prstGeom prst="rect">
            <a:avLst/>
          </a:prstGeom>
          <a:noFill/>
          <a:ln w="9525">
            <a:noFill/>
            <a:miter lim="800000"/>
            <a:headEnd/>
            <a:tailEnd/>
          </a:ln>
        </p:spPr>
        <p:txBody>
          <a:bodyPr>
            <a:spAutoFit/>
          </a:bodyPr>
          <a:lstStyle/>
          <a:p>
            <a:pPr algn="just" rtl="1"/>
            <a:r>
              <a:rPr lang="ar-SA" sz="2800" dirty="0"/>
              <a:t>فهل تدل هذه البيانات على أن أداء الطلاب التحصيلي في الكلية بعد أخذ البرنامج التدريبي كان أفضل من أدائهم قبل أخذ البرنامج التدريبي عند مستوى </a:t>
            </a:r>
            <a:r>
              <a:rPr lang="el-GR" sz="2800" dirty="0"/>
              <a:t>α</a:t>
            </a:r>
            <a:r>
              <a:rPr lang="ar-SA" sz="2800" dirty="0"/>
              <a:t> = 0.05 ؟</a:t>
            </a:r>
          </a:p>
        </p:txBody>
      </p:sp>
      <p:graphicFrame>
        <p:nvGraphicFramePr>
          <p:cNvPr id="30" name="Table 29"/>
          <p:cNvGraphicFramePr>
            <a:graphicFrameLocks noGrp="1"/>
          </p:cNvGraphicFramePr>
          <p:nvPr/>
        </p:nvGraphicFramePr>
        <p:xfrm>
          <a:off x="1752600" y="1600200"/>
          <a:ext cx="6026150" cy="2224087"/>
        </p:xfrm>
        <a:graphic>
          <a:graphicData uri="http://schemas.openxmlformats.org/drawingml/2006/table">
            <a:tbl>
              <a:tblPr rtl="1"/>
              <a:tblGrid>
                <a:gridCol w="2701377"/>
                <a:gridCol w="3324773"/>
              </a:tblGrid>
              <a:tr h="396357">
                <a:tc>
                  <a:txBody>
                    <a:bodyPr/>
                    <a:lstStyle/>
                    <a:p>
                      <a:pPr algn="ctr" rtl="1">
                        <a:spcAft>
                          <a:spcPts val="0"/>
                        </a:spcAft>
                      </a:pPr>
                      <a:r>
                        <a:rPr lang="ar-SA" sz="2600" b="1" dirty="0" smtClean="0">
                          <a:latin typeface="Times New Roman"/>
                          <a:ea typeface="Times New Roman"/>
                          <a:cs typeface="Traditional Arabic"/>
                        </a:rPr>
                        <a:t>الإختبار القبلي</a:t>
                      </a:r>
                      <a:endParaRPr lang="en-US" sz="26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600" b="1" dirty="0" smtClean="0">
                          <a:latin typeface="Times New Roman"/>
                          <a:ea typeface="Times New Roman"/>
                          <a:cs typeface="Traditional Arabic"/>
                        </a:rPr>
                        <a:t>الإختبار البعدي</a:t>
                      </a:r>
                      <a:endParaRPr lang="en-US" sz="26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5765">
                <a:tc>
                  <a:txBody>
                    <a:bodyPr/>
                    <a:lstStyle/>
                    <a:p>
                      <a:pPr algn="r" rtl="1">
                        <a:spcAft>
                          <a:spcPts val="0"/>
                        </a:spcAft>
                      </a:pPr>
                      <a:r>
                        <a:rPr lang="ar-SA" sz="2600" dirty="0">
                          <a:latin typeface="Times New Roman"/>
                          <a:ea typeface="Times New Roman"/>
                          <a:cs typeface="Traditional Arabic"/>
                        </a:rPr>
                        <a:t> </a:t>
                      </a:r>
                      <a:r>
                        <a:rPr lang="ar-SA" sz="2600" dirty="0" smtClean="0">
                          <a:latin typeface="Times New Roman"/>
                          <a:ea typeface="Times New Roman"/>
                          <a:cs typeface="Traditional Arabic"/>
                        </a:rPr>
                        <a:t>              = 100</a:t>
                      </a:r>
                      <a:endParaRPr lang="en-US" sz="26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tabLst>
                          <a:tab pos="457200" algn="l"/>
                        </a:tabLst>
                      </a:pPr>
                      <a:r>
                        <a:rPr lang="ar-SA" sz="2600" baseline="-25000" dirty="0">
                          <a:latin typeface="Times New Roman"/>
                          <a:ea typeface="Times New Roman"/>
                          <a:cs typeface="Traditional Arabic"/>
                        </a:rPr>
                        <a:t> </a:t>
                      </a:r>
                      <a:r>
                        <a:rPr lang="ar-SA" sz="2600" baseline="-25000" dirty="0" smtClean="0">
                          <a:latin typeface="Times New Roman"/>
                          <a:ea typeface="Times New Roman"/>
                          <a:cs typeface="Traditional Arabic"/>
                        </a:rPr>
                        <a:t>                           </a:t>
                      </a:r>
                      <a:r>
                        <a:rPr lang="ar-SA" sz="2600" dirty="0" smtClean="0">
                          <a:latin typeface="Times New Roman"/>
                          <a:ea typeface="Times New Roman"/>
                          <a:cs typeface="Traditional Arabic"/>
                        </a:rPr>
                        <a:t>= 100</a:t>
                      </a:r>
                      <a:endParaRPr lang="en-US" sz="26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1320">
                <a:tc>
                  <a:txBody>
                    <a:bodyPr/>
                    <a:lstStyle/>
                    <a:p>
                      <a:pPr algn="r" rtl="1">
                        <a:spcAft>
                          <a:spcPts val="0"/>
                        </a:spcAft>
                      </a:pPr>
                      <a:r>
                        <a:rPr lang="ar-SA" sz="2600" dirty="0">
                          <a:latin typeface="Times New Roman"/>
                          <a:ea typeface="Times New Roman"/>
                          <a:cs typeface="Traditional Arabic"/>
                        </a:rPr>
                        <a:t> </a:t>
                      </a:r>
                      <a:r>
                        <a:rPr lang="ar-SA" sz="2600" dirty="0" smtClean="0">
                          <a:latin typeface="Times New Roman"/>
                          <a:ea typeface="Times New Roman"/>
                          <a:cs typeface="Traditional Arabic"/>
                        </a:rPr>
                        <a:t>              = 54.28</a:t>
                      </a:r>
                      <a:endParaRPr lang="en-US" sz="26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tabLst>
                          <a:tab pos="457200" algn="l"/>
                        </a:tabLst>
                      </a:pPr>
                      <a:r>
                        <a:rPr lang="ar-SA" sz="2600" dirty="0">
                          <a:latin typeface="Times New Roman"/>
                          <a:ea typeface="Times New Roman"/>
                          <a:cs typeface="Traditional Arabic"/>
                        </a:rPr>
                        <a:t> </a:t>
                      </a:r>
                      <a:r>
                        <a:rPr lang="ar-SA" sz="2600" dirty="0" smtClean="0">
                          <a:latin typeface="Times New Roman"/>
                          <a:ea typeface="Times New Roman"/>
                          <a:cs typeface="Traditional Arabic"/>
                        </a:rPr>
                        <a:t>                 = 58.66</a:t>
                      </a:r>
                      <a:endParaRPr lang="en-US" sz="26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0645">
                <a:tc>
                  <a:txBody>
                    <a:bodyPr/>
                    <a:lstStyle/>
                    <a:p>
                      <a:pPr algn="r" rtl="1">
                        <a:spcAft>
                          <a:spcPts val="0"/>
                        </a:spcAft>
                      </a:pPr>
                      <a:r>
                        <a:rPr lang="ar-SA" sz="2600" dirty="0">
                          <a:latin typeface="Times New Roman"/>
                          <a:ea typeface="Times New Roman"/>
                          <a:cs typeface="Traditional Arabic"/>
                        </a:rPr>
                        <a:t> </a:t>
                      </a:r>
                      <a:r>
                        <a:rPr lang="ar-SA" sz="2600" dirty="0" smtClean="0">
                          <a:latin typeface="Times New Roman"/>
                          <a:ea typeface="Times New Roman"/>
                          <a:cs typeface="Traditional Arabic"/>
                        </a:rPr>
                        <a:t>                = 49</a:t>
                      </a:r>
                      <a:endParaRPr lang="en-US" sz="26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spcAft>
                          <a:spcPts val="0"/>
                        </a:spcAft>
                        <a:tabLst>
                          <a:tab pos="457200" algn="l"/>
                        </a:tabLst>
                      </a:pPr>
                      <a:r>
                        <a:rPr lang="ar-SA" sz="2600" dirty="0">
                          <a:latin typeface="Times New Roman"/>
                          <a:ea typeface="Times New Roman"/>
                          <a:cs typeface="Traditional Arabic"/>
                        </a:rPr>
                        <a:t> </a:t>
                      </a:r>
                      <a:r>
                        <a:rPr lang="ar-SA" sz="2600" dirty="0" smtClean="0">
                          <a:latin typeface="Times New Roman"/>
                          <a:ea typeface="Times New Roman"/>
                          <a:cs typeface="Traditional Arabic"/>
                        </a:rPr>
                        <a:t>                 = 64</a:t>
                      </a:r>
                      <a:endParaRPr lang="en-US" sz="2600" dirty="0">
                        <a:latin typeface="Times New Roman"/>
                        <a:ea typeface="Times New Roman"/>
                        <a:cs typeface="Traditional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641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641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1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1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14"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641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1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641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1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641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2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2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642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2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642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2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2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2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28"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2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3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3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6386" name="Object 3"/>
          <p:cNvGraphicFramePr>
            <a:graphicFrameLocks noChangeAspect="1"/>
          </p:cNvGraphicFramePr>
          <p:nvPr/>
        </p:nvGraphicFramePr>
        <p:xfrm>
          <a:off x="6630988" y="2052638"/>
          <a:ext cx="412750" cy="381000"/>
        </p:xfrm>
        <a:graphic>
          <a:graphicData uri="http://schemas.openxmlformats.org/presentationml/2006/ole">
            <mc:AlternateContent xmlns:mc="http://schemas.openxmlformats.org/markup-compatibility/2006">
              <mc:Choice xmlns:v="urn:schemas-microsoft-com:vml" Requires="v">
                <p:oleObj spid="_x0000_s31782" name="Equation" r:id="rId4" imgW="152268" imgH="215713" progId="Equation.3">
                  <p:embed/>
                </p:oleObj>
              </mc:Choice>
              <mc:Fallback>
                <p:oleObj name="Equation" r:id="rId4" imgW="152268" imgH="215713" progId="Equation.3">
                  <p:embed/>
                  <p:pic>
                    <p:nvPicPr>
                      <p:cNvPr id="0" name="Picture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0988" y="2052638"/>
                        <a:ext cx="41275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43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6387" name="Object 5"/>
          <p:cNvGraphicFramePr>
            <a:graphicFrameLocks noChangeAspect="1"/>
          </p:cNvGraphicFramePr>
          <p:nvPr/>
        </p:nvGraphicFramePr>
        <p:xfrm>
          <a:off x="3695700" y="2012950"/>
          <a:ext cx="330200" cy="381000"/>
        </p:xfrm>
        <a:graphic>
          <a:graphicData uri="http://schemas.openxmlformats.org/presentationml/2006/ole">
            <mc:AlternateContent xmlns:mc="http://schemas.openxmlformats.org/markup-compatibility/2006">
              <mc:Choice xmlns:v="urn:schemas-microsoft-com:vml" Requires="v">
                <p:oleObj spid="_x0000_s31783" name="Equation" r:id="rId6" imgW="177569" imgH="215619" progId="Equation.3">
                  <p:embed/>
                </p:oleObj>
              </mc:Choice>
              <mc:Fallback>
                <p:oleObj name="Equation" r:id="rId6" imgW="177569" imgH="215619" progId="Equation.3">
                  <p:embed/>
                  <p:pic>
                    <p:nvPicPr>
                      <p:cNvPr id="0" name="Picture 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95700" y="2012950"/>
                        <a:ext cx="3302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388" name="Object 7"/>
          <p:cNvGraphicFramePr>
            <a:graphicFrameLocks noChangeAspect="1"/>
          </p:cNvGraphicFramePr>
          <p:nvPr/>
        </p:nvGraphicFramePr>
        <p:xfrm>
          <a:off x="6637338" y="2706688"/>
          <a:ext cx="330200" cy="381000"/>
        </p:xfrm>
        <a:graphic>
          <a:graphicData uri="http://schemas.openxmlformats.org/presentationml/2006/ole">
            <mc:AlternateContent xmlns:mc="http://schemas.openxmlformats.org/markup-compatibility/2006">
              <mc:Choice xmlns:v="urn:schemas-microsoft-com:vml" Requires="v">
                <p:oleObj spid="_x0000_s31784" name="Equation" r:id="rId8" imgW="228600" imgH="241300" progId="Equation.3">
                  <p:embed/>
                </p:oleObj>
              </mc:Choice>
              <mc:Fallback>
                <p:oleObj name="Equation" r:id="rId8" imgW="228600" imgH="241300" progId="Equation.3">
                  <p:embed/>
                  <p:pic>
                    <p:nvPicPr>
                      <p:cNvPr id="0" name="Picture 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37338" y="2706688"/>
                        <a:ext cx="3302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389" name="Object 6"/>
          <p:cNvGraphicFramePr>
            <a:graphicFrameLocks noChangeAspect="1"/>
          </p:cNvGraphicFramePr>
          <p:nvPr/>
        </p:nvGraphicFramePr>
        <p:xfrm>
          <a:off x="3689350" y="2773363"/>
          <a:ext cx="330200" cy="304800"/>
        </p:xfrm>
        <a:graphic>
          <a:graphicData uri="http://schemas.openxmlformats.org/presentationml/2006/ole">
            <mc:AlternateContent xmlns:mc="http://schemas.openxmlformats.org/markup-compatibility/2006">
              <mc:Choice xmlns:v="urn:schemas-microsoft-com:vml" Requires="v">
                <p:oleObj spid="_x0000_s31785" name="Equation" r:id="rId10" imgW="241195" imgH="241195" progId="Equation.3">
                  <p:embed/>
                </p:oleObj>
              </mc:Choice>
              <mc:Fallback>
                <p:oleObj name="Equation" r:id="rId10" imgW="241195" imgH="241195" progId="Equation.3">
                  <p:embed/>
                  <p:pic>
                    <p:nvPicPr>
                      <p:cNvPr id="0" name="Picture 3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89350" y="2773363"/>
                        <a:ext cx="3302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390" name="Object 6"/>
          <p:cNvGraphicFramePr>
            <a:graphicFrameLocks noChangeAspect="1"/>
          </p:cNvGraphicFramePr>
          <p:nvPr/>
        </p:nvGraphicFramePr>
        <p:xfrm>
          <a:off x="6637338" y="3392488"/>
          <a:ext cx="412750" cy="381000"/>
        </p:xfrm>
        <a:graphic>
          <a:graphicData uri="http://schemas.openxmlformats.org/presentationml/2006/ole">
            <mc:AlternateContent xmlns:mc="http://schemas.openxmlformats.org/markup-compatibility/2006">
              <mc:Choice xmlns:v="urn:schemas-microsoft-com:vml" Requires="v">
                <p:oleObj spid="_x0000_s31786" name="Equation" r:id="rId12" imgW="203112" imgH="228501" progId="Equation.3">
                  <p:embed/>
                </p:oleObj>
              </mc:Choice>
              <mc:Fallback>
                <p:oleObj name="Equation" r:id="rId12" imgW="203112" imgH="228501" progId="Equation.3">
                  <p:embed/>
                  <p:pic>
                    <p:nvPicPr>
                      <p:cNvPr id="0" name="Picture 3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37338" y="3392488"/>
                        <a:ext cx="41275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391" name="Object 4"/>
          <p:cNvGraphicFramePr>
            <a:graphicFrameLocks noChangeAspect="1"/>
          </p:cNvGraphicFramePr>
          <p:nvPr/>
        </p:nvGraphicFramePr>
        <p:xfrm>
          <a:off x="3689350" y="3382963"/>
          <a:ext cx="412750" cy="381000"/>
        </p:xfrm>
        <a:graphic>
          <a:graphicData uri="http://schemas.openxmlformats.org/presentationml/2006/ole">
            <mc:AlternateContent xmlns:mc="http://schemas.openxmlformats.org/markup-compatibility/2006">
              <mc:Choice xmlns:v="urn:schemas-microsoft-com:vml" Requires="v">
                <p:oleObj spid="_x0000_s31787" name="Equation" r:id="rId14" imgW="203112" imgH="228501" progId="Equation.3">
                  <p:embed/>
                </p:oleObj>
              </mc:Choice>
              <mc:Fallback>
                <p:oleObj name="Equation" r:id="rId14" imgW="203112" imgH="228501" progId="Equation.3">
                  <p:embed/>
                  <p:pic>
                    <p:nvPicPr>
                      <p:cNvPr id="0" name="Picture 3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89350" y="3382963"/>
                        <a:ext cx="41275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Slide Number Placeholder 32"/>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
        <p:nvSpPr>
          <p:cNvPr id="34" name="Rectangle 33"/>
          <p:cNvSpPr/>
          <p:nvPr/>
        </p:nvSpPr>
        <p:spPr>
          <a:xfrm>
            <a:off x="7477259" y="571480"/>
            <a:ext cx="1762021" cy="584775"/>
          </a:xfrm>
          <a:prstGeom prst="rect">
            <a:avLst/>
          </a:prstGeom>
        </p:spPr>
        <p:txBody>
          <a:bodyPr wrap="none">
            <a:spAutoFit/>
          </a:bodyPr>
          <a:lstStyle/>
          <a:p>
            <a:pPr algn="just"/>
            <a:r>
              <a:rPr lang="ar-EG" sz="3200" b="1" u="sng" dirty="0" smtClean="0">
                <a:solidFill>
                  <a:srgbClr val="C00000"/>
                </a:solidFill>
                <a:effectLst>
                  <a:outerShdw blurRad="38100" dist="38100" dir="2700000" algn="tl">
                    <a:srgbClr val="000000">
                      <a:alpha val="43137"/>
                    </a:srgbClr>
                  </a:outerShdw>
                </a:effectLst>
              </a:rPr>
              <a:t>تابع مثال :-</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741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5"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7416"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7"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741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9"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742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1" name="Text Box 7"/>
          <p:cNvSpPr txBox="1">
            <a:spLocks noChangeArrowheads="1"/>
          </p:cNvSpPr>
          <p:nvPr/>
        </p:nvSpPr>
        <p:spPr bwMode="auto">
          <a:xfrm>
            <a:off x="412750" y="1390650"/>
            <a:ext cx="8997950" cy="3970338"/>
          </a:xfrm>
          <a:prstGeom prst="rect">
            <a:avLst/>
          </a:prstGeom>
          <a:noFill/>
          <a:ln w="9525">
            <a:noFill/>
            <a:miter lim="800000"/>
            <a:headEnd/>
            <a:tailEnd/>
          </a:ln>
        </p:spPr>
        <p:txBody>
          <a:bodyPr>
            <a:spAutoFit/>
          </a:bodyPr>
          <a:lstStyle/>
          <a:p>
            <a:pPr algn="just" rtl="1"/>
            <a:r>
              <a:rPr lang="ar-SA" sz="2800" b="1" u="sng">
                <a:solidFill>
                  <a:srgbClr val="FF0000"/>
                </a:solidFill>
              </a:rPr>
              <a:t>الحل :</a:t>
            </a:r>
            <a:endParaRPr lang="en-US" sz="2800" b="1">
              <a:solidFill>
                <a:srgbClr val="FF0000"/>
              </a:solidFill>
            </a:endParaRPr>
          </a:p>
          <a:p>
            <a:pPr algn="just" rtl="1"/>
            <a:r>
              <a:rPr lang="ar-SA" sz="2800" b="1"/>
              <a:t>سيتم اختبار الفرضيات التالية :</a:t>
            </a:r>
            <a:endParaRPr lang="en-US" sz="2800"/>
          </a:p>
          <a:p>
            <a:pPr algn="just" rtl="1"/>
            <a:r>
              <a:rPr lang="ar-SA" sz="2800" u="sng"/>
              <a:t>الفرضية الصفرية :</a:t>
            </a:r>
            <a:r>
              <a:rPr lang="ar-SA" sz="2800"/>
              <a:t> لا توجد فروق ذات دلالة إحصائية بين متوسط تحصيل الطلاب قبل وبعد البرنامج التدريبي ( </a:t>
            </a:r>
            <a:r>
              <a:rPr lang="en-US" sz="2800"/>
              <a:t>μ</a:t>
            </a:r>
            <a:r>
              <a:rPr lang="en-US" sz="2800" baseline="-25000"/>
              <a:t>1</a:t>
            </a:r>
            <a:r>
              <a:rPr lang="en-US" sz="2800"/>
              <a:t>=μ</a:t>
            </a:r>
            <a:r>
              <a:rPr lang="en-US" sz="2800" baseline="-25000"/>
              <a:t>2</a:t>
            </a:r>
            <a:r>
              <a:rPr lang="ar-SA" sz="2800"/>
              <a:t> ).</a:t>
            </a:r>
            <a:endParaRPr lang="en-US" sz="2800"/>
          </a:p>
          <a:p>
            <a:pPr algn="just" rtl="1"/>
            <a:r>
              <a:rPr lang="ar-SA" sz="2800" u="sng"/>
              <a:t>الفرضية البديلة :</a:t>
            </a:r>
            <a:r>
              <a:rPr lang="ar-SA" sz="2800"/>
              <a:t> توجد فروق ذات دلالة إحصائية بين متوسط تحصيل الطلاب قبل وبعد البرنامج التدريبي ( </a:t>
            </a:r>
            <a:r>
              <a:rPr lang="el-GR" sz="2800"/>
              <a:t>μ</a:t>
            </a:r>
            <a:r>
              <a:rPr lang="en-US" sz="2800" baseline="-25000"/>
              <a:t> 1 </a:t>
            </a:r>
            <a:r>
              <a:rPr lang="ar-SA" sz="2800" baseline="-25000"/>
              <a:t>       </a:t>
            </a:r>
            <a:r>
              <a:rPr lang="el-GR" sz="2800"/>
              <a:t> μ</a:t>
            </a:r>
            <a:r>
              <a:rPr lang="en-US" sz="2800" baseline="-25000"/>
              <a:t>2</a:t>
            </a:r>
            <a:r>
              <a:rPr lang="ar-SA" sz="2800"/>
              <a:t>) </a:t>
            </a:r>
            <a:endParaRPr lang="en-US" sz="2800"/>
          </a:p>
          <a:p>
            <a:pPr algn="just" rtl="1"/>
            <a:r>
              <a:rPr lang="ar-SA" sz="2800" u="sng"/>
              <a:t>مستوى الدلالة :</a:t>
            </a:r>
            <a:r>
              <a:rPr lang="ar-SA" sz="2800"/>
              <a:t>  </a:t>
            </a:r>
            <a:r>
              <a:rPr lang="el-GR" sz="2800"/>
              <a:t>α</a:t>
            </a:r>
            <a:r>
              <a:rPr lang="ar-SA" sz="2800"/>
              <a:t> = 0.05</a:t>
            </a:r>
            <a:endParaRPr lang="en-US" sz="2800"/>
          </a:p>
          <a:p>
            <a:pPr algn="just" rtl="1"/>
            <a:r>
              <a:rPr lang="ar-SA" sz="2800" u="sng"/>
              <a:t>منطقة الرفض :</a:t>
            </a:r>
            <a:r>
              <a:rPr lang="ar-SA" sz="2800"/>
              <a:t> قيمة مستوى الدلالة  </a:t>
            </a:r>
            <a:r>
              <a:rPr lang="el-GR" sz="2800"/>
              <a:t>α</a:t>
            </a:r>
            <a:r>
              <a:rPr lang="ar-SA" sz="2800"/>
              <a:t> =  0.05  والاختبار بذيلين، ودرجات الحرية = 100-1= 99 ، بذلك تكون قيمة (ت) الجدولية =  1.980 </a:t>
            </a:r>
            <a:endParaRPr lang="en-US" sz="2800"/>
          </a:p>
        </p:txBody>
      </p:sp>
      <p:sp>
        <p:nvSpPr>
          <p:cNvPr id="1742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742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742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4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4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42"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7410" name="Object 1"/>
          <p:cNvGraphicFramePr>
            <a:graphicFrameLocks noChangeAspect="1"/>
          </p:cNvGraphicFramePr>
          <p:nvPr/>
        </p:nvGraphicFramePr>
        <p:xfrm>
          <a:off x="5181600" y="3667125"/>
          <a:ext cx="412750" cy="304800"/>
        </p:xfrm>
        <a:graphic>
          <a:graphicData uri="http://schemas.openxmlformats.org/presentationml/2006/ole">
            <mc:AlternateContent xmlns:mc="http://schemas.openxmlformats.org/markup-compatibility/2006">
              <mc:Choice xmlns:v="urn:schemas-microsoft-com:vml" Requires="v">
                <p:oleObj spid="_x0000_s32776" name="Equation" r:id="rId4" imgW="139700" imgH="139700" progId="Equation.3">
                  <p:embed/>
                </p:oleObj>
              </mc:Choice>
              <mc:Fallback>
                <p:oleObj name="Equation" r:id="rId4" imgW="139700" imgH="139700" progId="Equation.3">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3667125"/>
                        <a:ext cx="4127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443"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36" name="Slide Number Placeholder 35"/>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843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3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3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40"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8441"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8442"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43"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844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45"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844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47" name="Text Box 7"/>
          <p:cNvSpPr txBox="1">
            <a:spLocks noChangeArrowheads="1"/>
          </p:cNvSpPr>
          <p:nvPr/>
        </p:nvSpPr>
        <p:spPr bwMode="auto">
          <a:xfrm>
            <a:off x="495300" y="1524000"/>
            <a:ext cx="8997950" cy="4154488"/>
          </a:xfrm>
          <a:prstGeom prst="rect">
            <a:avLst/>
          </a:prstGeom>
          <a:noFill/>
          <a:ln w="9525">
            <a:noFill/>
            <a:miter lim="800000"/>
            <a:headEnd/>
            <a:tailEnd/>
          </a:ln>
        </p:spPr>
        <p:txBody>
          <a:bodyPr>
            <a:spAutoFit/>
          </a:bodyPr>
          <a:lstStyle/>
          <a:p>
            <a:pPr algn="r" rtl="1"/>
            <a:r>
              <a:rPr lang="ar-SA" sz="2800" u="sng" dirty="0"/>
              <a:t>المختبر الإحصائي :</a:t>
            </a:r>
          </a:p>
          <a:p>
            <a:pPr algn="r" rtl="1"/>
            <a:endParaRPr lang="ar-SA" sz="2800" u="sng" dirty="0"/>
          </a:p>
          <a:p>
            <a:pPr algn="r" rtl="1"/>
            <a:endParaRPr lang="ar-SA" sz="2800" u="sng" dirty="0"/>
          </a:p>
          <a:p>
            <a:pPr algn="r" rtl="1"/>
            <a:endParaRPr lang="ar-SA" sz="2800" u="sng" dirty="0"/>
          </a:p>
          <a:p>
            <a:pPr algn="r" rtl="1"/>
            <a:r>
              <a:rPr lang="ar-SA" sz="2800" dirty="0"/>
              <a:t>إذا قيمة (ت) تساوي :</a:t>
            </a:r>
          </a:p>
          <a:p>
            <a:pPr algn="r" rtl="1"/>
            <a:endParaRPr lang="ar-SA" sz="2800" dirty="0"/>
          </a:p>
          <a:p>
            <a:pPr algn="r" rtl="1"/>
            <a:endParaRPr lang="ar-SA" sz="2800" dirty="0"/>
          </a:p>
          <a:p>
            <a:pPr algn="r" rtl="1"/>
            <a:endParaRPr lang="ar-SA" sz="2800" dirty="0"/>
          </a:p>
          <a:p>
            <a:pPr algn="r" rtl="1"/>
            <a:r>
              <a:rPr lang="ar-SA" sz="2000" b="1" dirty="0">
                <a:solidFill>
                  <a:srgbClr val="FF0000"/>
                </a:solidFill>
              </a:rPr>
              <a:t>في هذه المعادلة ليس هناك مانع من الابتداء بـ </a:t>
            </a:r>
            <a:r>
              <a:rPr lang="en-US" sz="2000" b="1" dirty="0">
                <a:solidFill>
                  <a:srgbClr val="FF0000"/>
                </a:solidFill>
              </a:rPr>
              <a:t>X</a:t>
            </a:r>
            <a:r>
              <a:rPr lang="en-US" sz="2000" b="1" baseline="-25000" dirty="0">
                <a:solidFill>
                  <a:srgbClr val="FF0000"/>
                </a:solidFill>
              </a:rPr>
              <a:t>1</a:t>
            </a:r>
            <a:r>
              <a:rPr lang="ar-SA" sz="2000" b="1" dirty="0">
                <a:solidFill>
                  <a:srgbClr val="FF0000"/>
                </a:solidFill>
              </a:rPr>
              <a:t> أو </a:t>
            </a:r>
            <a:r>
              <a:rPr lang="en-US" sz="2000" b="1" dirty="0">
                <a:solidFill>
                  <a:srgbClr val="FF0000"/>
                </a:solidFill>
              </a:rPr>
              <a:t>X</a:t>
            </a:r>
            <a:r>
              <a:rPr lang="en-US" sz="2000" b="1" baseline="-25000" dirty="0">
                <a:solidFill>
                  <a:srgbClr val="FF0000"/>
                </a:solidFill>
              </a:rPr>
              <a:t>2</a:t>
            </a:r>
            <a:r>
              <a:rPr lang="ar-SA" sz="2000" b="1" dirty="0">
                <a:solidFill>
                  <a:srgbClr val="FF0000"/>
                </a:solidFill>
              </a:rPr>
              <a:t> في الترتيب ، لأن الإشارة ليس لها أي تأثير على النتيجة المتحصلة</a:t>
            </a:r>
            <a:endParaRPr lang="en-US" sz="2000" b="1" dirty="0"/>
          </a:p>
        </p:txBody>
      </p:sp>
      <p:sp>
        <p:nvSpPr>
          <p:cNvPr id="1844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49"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845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51"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845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5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5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5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56"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5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5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5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6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6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6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6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6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6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6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6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68"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8469"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1847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8434" name="Object 3"/>
          <p:cNvGraphicFramePr>
            <a:graphicFrameLocks noChangeAspect="1"/>
          </p:cNvGraphicFramePr>
          <p:nvPr/>
        </p:nvGraphicFramePr>
        <p:xfrm>
          <a:off x="3048000" y="1981200"/>
          <a:ext cx="3549650" cy="1219200"/>
        </p:xfrm>
        <a:graphic>
          <a:graphicData uri="http://schemas.openxmlformats.org/presentationml/2006/ole">
            <mc:AlternateContent xmlns:mc="http://schemas.openxmlformats.org/markup-compatibility/2006">
              <mc:Choice xmlns:v="urn:schemas-microsoft-com:vml" Requires="v">
                <p:oleObj spid="_x0000_s33806" name="Equation" r:id="rId4" imgW="2070100" imgH="812800" progId="Equation.3">
                  <p:embed/>
                </p:oleObj>
              </mc:Choice>
              <mc:Fallback>
                <p:oleObj name="Equation" r:id="rId4" imgW="2070100" imgH="812800" progId="Equation.3">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981200"/>
                        <a:ext cx="3549650"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7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8435" name="Object 5"/>
          <p:cNvGraphicFramePr>
            <a:graphicFrameLocks noChangeAspect="1"/>
          </p:cNvGraphicFramePr>
          <p:nvPr/>
        </p:nvGraphicFramePr>
        <p:xfrm>
          <a:off x="1752600" y="3657600"/>
          <a:ext cx="5530850" cy="1295400"/>
        </p:xfrm>
        <a:graphic>
          <a:graphicData uri="http://schemas.openxmlformats.org/presentationml/2006/ole">
            <mc:AlternateContent xmlns:mc="http://schemas.openxmlformats.org/markup-compatibility/2006">
              <mc:Choice xmlns:v="urn:schemas-microsoft-com:vml" Requires="v">
                <p:oleObj spid="_x0000_s33807" name="Equation" r:id="rId6" imgW="3124200" imgH="698500" progId="Equation.3">
                  <p:embed/>
                </p:oleObj>
              </mc:Choice>
              <mc:Fallback>
                <p:oleObj name="Equation" r:id="rId6" imgW="3124200" imgH="698500" progId="Equation.3">
                  <p:embed/>
                  <p:pic>
                    <p:nvPicPr>
                      <p:cNvPr id="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3657600"/>
                        <a:ext cx="5530850" cy="129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 name="Slide Number Placeholder 39"/>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529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2"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5303"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5304"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5"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530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7"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530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9" name="Text Box 7"/>
          <p:cNvSpPr txBox="1">
            <a:spLocks noChangeArrowheads="1"/>
          </p:cNvSpPr>
          <p:nvPr/>
        </p:nvSpPr>
        <p:spPr bwMode="auto">
          <a:xfrm>
            <a:off x="415925" y="2209800"/>
            <a:ext cx="8997950" cy="2246313"/>
          </a:xfrm>
          <a:prstGeom prst="rect">
            <a:avLst/>
          </a:prstGeom>
          <a:noFill/>
          <a:ln w="9525">
            <a:noFill/>
            <a:miter lim="800000"/>
            <a:headEnd/>
            <a:tailEnd/>
          </a:ln>
        </p:spPr>
        <p:txBody>
          <a:bodyPr>
            <a:spAutoFit/>
          </a:bodyPr>
          <a:lstStyle/>
          <a:p>
            <a:pPr algn="just" rtl="1"/>
            <a:r>
              <a:rPr lang="ar-SA" sz="2800" u="sng"/>
              <a:t>القرار :</a:t>
            </a:r>
            <a:endParaRPr lang="en-US" sz="2800"/>
          </a:p>
          <a:p>
            <a:pPr algn="just" rtl="1"/>
            <a:r>
              <a:rPr lang="ar-SA" sz="2800"/>
              <a:t>قيمة (ت) المحسوبة (5.57) أكبر من قيمـــة (ت) المجدولة   ( 1.980) .عند مستوى دلالة </a:t>
            </a:r>
            <a:r>
              <a:rPr lang="el-GR" sz="2800"/>
              <a:t>α</a:t>
            </a:r>
            <a:r>
              <a:rPr lang="ar-SA" sz="2800"/>
              <a:t> = 0.05 .</a:t>
            </a:r>
            <a:endParaRPr lang="en-US" sz="2800"/>
          </a:p>
          <a:p>
            <a:pPr algn="just" rtl="1"/>
            <a:r>
              <a:rPr lang="ar-SA" sz="2800">
                <a:sym typeface="Symbol" pitchFamily="18" charset="2"/>
              </a:rPr>
              <a:t></a:t>
            </a:r>
            <a:r>
              <a:rPr lang="ar-SA" sz="2800"/>
              <a:t> نرفض الفرضية الصفرية ونقبل البديلة، أي أن للبرنامج التدريبي تأثير إيجابي على تحصيل الطلاب وأدائهم في الكلية وذلك عند مستوى دلالة</a:t>
            </a:r>
            <a:r>
              <a:rPr lang="en-US" sz="2800"/>
              <a:t>α  </a:t>
            </a:r>
            <a:r>
              <a:rPr lang="ar-SA" sz="2800"/>
              <a:t>.05 </a:t>
            </a:r>
            <a:endParaRPr lang="en-US" sz="2800"/>
          </a:p>
        </p:txBody>
      </p:sp>
      <p:sp>
        <p:nvSpPr>
          <p:cNvPr id="5531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531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531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8"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1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2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30"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5331"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36" name="Slide Number Placeholder 35"/>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632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632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632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633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633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633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5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5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52"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53"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54"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55" name="Text Box 7"/>
          <p:cNvSpPr txBox="1">
            <a:spLocks noChangeArrowheads="1"/>
          </p:cNvSpPr>
          <p:nvPr/>
        </p:nvSpPr>
        <p:spPr bwMode="auto">
          <a:xfrm>
            <a:off x="439738" y="2895600"/>
            <a:ext cx="8997950" cy="1816100"/>
          </a:xfrm>
          <a:prstGeom prst="rect">
            <a:avLst/>
          </a:prstGeom>
          <a:noFill/>
          <a:ln w="9525">
            <a:noFill/>
            <a:miter lim="800000"/>
            <a:headEnd/>
            <a:tailEnd/>
          </a:ln>
        </p:spPr>
        <p:txBody>
          <a:bodyPr>
            <a:spAutoFit/>
          </a:bodyPr>
          <a:lstStyle/>
          <a:p>
            <a:pPr algn="ctr" rtl="1"/>
            <a:r>
              <a:rPr lang="ar-SA" sz="2800" b="1" dirty="0">
                <a:solidFill>
                  <a:srgbClr val="FF0000"/>
                </a:solidFill>
              </a:rPr>
              <a:t>حساب اختبار (ت) لعينتين غير مستقلتين (العينات المرتبطة)</a:t>
            </a:r>
          </a:p>
          <a:p>
            <a:pPr algn="ctr" rtl="1"/>
            <a:r>
              <a:rPr lang="ar-SA" sz="2800" b="1" dirty="0">
                <a:solidFill>
                  <a:srgbClr val="FF0000"/>
                </a:solidFill>
              </a:rPr>
              <a:t> </a:t>
            </a:r>
            <a:r>
              <a:rPr lang="en-US" sz="2800" b="1" dirty="0">
                <a:solidFill>
                  <a:srgbClr val="FF0000"/>
                </a:solidFill>
              </a:rPr>
              <a:t>Paired Samples T-Test </a:t>
            </a:r>
            <a:r>
              <a:rPr lang="ar-SA" sz="2800" b="1" dirty="0">
                <a:solidFill>
                  <a:srgbClr val="FF0000"/>
                </a:solidFill>
              </a:rPr>
              <a:t> من خلال الـ </a:t>
            </a:r>
            <a:r>
              <a:rPr lang="en-US" sz="2800" b="1" dirty="0">
                <a:solidFill>
                  <a:srgbClr val="FF0000"/>
                </a:solidFill>
              </a:rPr>
              <a:t>SPSS</a:t>
            </a:r>
            <a:endParaRPr lang="ar-SA" sz="2800" b="1" dirty="0">
              <a:solidFill>
                <a:srgbClr val="FF0000"/>
              </a:solidFill>
            </a:endParaRPr>
          </a:p>
          <a:p>
            <a:pPr algn="ctr" rtl="1"/>
            <a:endParaRPr lang="ar-SA" sz="2800" b="1" dirty="0">
              <a:solidFill>
                <a:srgbClr val="FF0000"/>
              </a:solidFill>
            </a:endParaRPr>
          </a:p>
          <a:p>
            <a:pPr algn="ctr" rtl="1"/>
            <a:endParaRPr lang="ar-SA" sz="2800" b="1" dirty="0">
              <a:solidFill>
                <a:srgbClr val="FF0000"/>
              </a:solidFill>
            </a:endParaRPr>
          </a:p>
        </p:txBody>
      </p:sp>
      <p:sp>
        <p:nvSpPr>
          <p:cNvPr id="36" name="Slide Number Placeholder 35"/>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73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4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4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0"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7351"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7352"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3"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735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5"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735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7" name="Text Box 7"/>
          <p:cNvSpPr txBox="1">
            <a:spLocks noChangeArrowheads="1"/>
          </p:cNvSpPr>
          <p:nvPr/>
        </p:nvSpPr>
        <p:spPr bwMode="auto">
          <a:xfrm>
            <a:off x="685800" y="1524000"/>
            <a:ext cx="8610600" cy="1816100"/>
          </a:xfrm>
          <a:prstGeom prst="rect">
            <a:avLst/>
          </a:prstGeom>
          <a:noFill/>
          <a:ln w="9525">
            <a:noFill/>
            <a:miter lim="800000"/>
            <a:headEnd/>
            <a:tailEnd/>
          </a:ln>
        </p:spPr>
        <p:txBody>
          <a:bodyPr>
            <a:spAutoFit/>
          </a:bodyPr>
          <a:lstStyle/>
          <a:p>
            <a:pPr algn="just" rtl="1"/>
            <a:r>
              <a:rPr lang="ar-SA" sz="2800"/>
              <a:t>لغرض حساب قيمة (ت) لنفس المثال السابق من خلال استخدام برنامج الـ </a:t>
            </a:r>
            <a:r>
              <a:rPr lang="en-US" sz="2800"/>
              <a:t>SPSS</a:t>
            </a:r>
            <a:r>
              <a:rPr lang="ar-SA" sz="2800"/>
              <a:t> نتبع الخطوات التالية :</a:t>
            </a:r>
            <a:endParaRPr lang="en-US" sz="2800"/>
          </a:p>
          <a:p>
            <a:pPr algn="just" rtl="1">
              <a:buFont typeface="Wingdings" pitchFamily="2" charset="2"/>
              <a:buChar char="ü"/>
            </a:pPr>
            <a:r>
              <a:rPr lang="ar-SA" sz="2800"/>
              <a:t>قم بإدخال البيانات المراد تحليلها من خلال شاشة تحرير البيانات </a:t>
            </a:r>
            <a:r>
              <a:rPr lang="en-US" sz="2800"/>
              <a:t>Data Editor</a:t>
            </a:r>
            <a:r>
              <a:rPr lang="ar-SA" sz="2800"/>
              <a:t> بالطريقة المناسبة كالتالي :</a:t>
            </a:r>
            <a:r>
              <a:rPr lang="ar-SA" sz="2800" b="1"/>
              <a:t> </a:t>
            </a:r>
            <a:endParaRPr lang="en-US" sz="2800"/>
          </a:p>
        </p:txBody>
      </p:sp>
      <p:sp>
        <p:nvSpPr>
          <p:cNvPr id="5735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9"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736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1"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736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6"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8"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7379"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pic>
        <p:nvPicPr>
          <p:cNvPr id="57380" name="Picture 2" descr="t-test Coreelated two1"/>
          <p:cNvPicPr>
            <a:picLocks noChangeAspect="1" noChangeArrowheads="1"/>
          </p:cNvPicPr>
          <p:nvPr/>
        </p:nvPicPr>
        <p:blipFill>
          <a:blip r:embed="rId3"/>
          <a:srcRect/>
          <a:stretch>
            <a:fillRect/>
          </a:stretch>
        </p:blipFill>
        <p:spPr bwMode="auto">
          <a:xfrm>
            <a:off x="1981200" y="3505200"/>
            <a:ext cx="5861050" cy="2667000"/>
          </a:xfrm>
          <a:prstGeom prst="rect">
            <a:avLst/>
          </a:prstGeom>
          <a:noFill/>
          <a:ln w="9525">
            <a:noFill/>
            <a:miter lim="800000"/>
            <a:headEnd/>
            <a:tailEnd/>
          </a:ln>
        </p:spPr>
      </p:pic>
      <p:sp>
        <p:nvSpPr>
          <p:cNvPr id="57381" name="AutoShape 3"/>
          <p:cNvSpPr>
            <a:spLocks noChangeArrowheads="1"/>
          </p:cNvSpPr>
          <p:nvPr/>
        </p:nvSpPr>
        <p:spPr bwMode="auto">
          <a:xfrm>
            <a:off x="2559050" y="4191000"/>
            <a:ext cx="2228850" cy="1981200"/>
          </a:xfrm>
          <a:prstGeom prst="roundRect">
            <a:avLst>
              <a:gd name="adj" fmla="val 16667"/>
            </a:avLst>
          </a:prstGeom>
          <a:noFill/>
          <a:ln w="28575">
            <a:solidFill>
              <a:srgbClr val="FF0000"/>
            </a:solidFill>
            <a:round/>
            <a:headEnd/>
            <a:tailEnd/>
          </a:ln>
        </p:spPr>
        <p:txBody>
          <a:bodyPr/>
          <a:lstStyle/>
          <a:p>
            <a:endParaRPr lang="ar-SA"/>
          </a:p>
        </p:txBody>
      </p:sp>
      <p:sp>
        <p:nvSpPr>
          <p:cNvPr id="38" name="Slide Number Placeholder 37"/>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837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4"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8375"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8376"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7"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837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9"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838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1" name="Text Box 7"/>
          <p:cNvSpPr txBox="1">
            <a:spLocks noChangeArrowheads="1"/>
          </p:cNvSpPr>
          <p:nvPr/>
        </p:nvSpPr>
        <p:spPr bwMode="auto">
          <a:xfrm>
            <a:off x="685800" y="2514600"/>
            <a:ext cx="8686800" cy="1816100"/>
          </a:xfrm>
          <a:prstGeom prst="rect">
            <a:avLst/>
          </a:prstGeom>
          <a:noFill/>
          <a:ln w="9525">
            <a:noFill/>
            <a:miter lim="800000"/>
            <a:headEnd/>
            <a:tailEnd/>
          </a:ln>
        </p:spPr>
        <p:txBody>
          <a:bodyPr>
            <a:spAutoFit/>
          </a:bodyPr>
          <a:lstStyle/>
          <a:p>
            <a:pPr algn="just" rtl="1"/>
            <a:r>
              <a:rPr lang="ar-SA" sz="2800">
                <a:solidFill>
                  <a:srgbClr val="5C8A00"/>
                </a:solidFill>
              </a:rPr>
              <a:t>لاحظ أنه تم إدخال البيانات بطريقة مختلفة عن ما تم اتباعه في حالة العينتين المستقلتين، هنا لابد من إدخال بيانات كل متغير في عمود منفصل عن الآخر، وقد تم إعطاء كل متغير اسم مختلف عن الآخر </a:t>
            </a:r>
            <a:r>
              <a:rPr lang="en-US" sz="2800">
                <a:solidFill>
                  <a:srgbClr val="5C8A00"/>
                </a:solidFill>
              </a:rPr>
              <a:t> posttest </a:t>
            </a:r>
            <a:r>
              <a:rPr lang="ar-SA" sz="2800">
                <a:solidFill>
                  <a:srgbClr val="5C8A00"/>
                </a:solidFill>
              </a:rPr>
              <a:t>و</a:t>
            </a:r>
            <a:r>
              <a:rPr lang="en-US" sz="2800">
                <a:solidFill>
                  <a:srgbClr val="5C8A00"/>
                </a:solidFill>
              </a:rPr>
              <a:t>pretest </a:t>
            </a:r>
          </a:p>
        </p:txBody>
      </p:sp>
      <p:sp>
        <p:nvSpPr>
          <p:cNvPr id="5838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838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838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40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40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402"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8403"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36" name="Slide Number Placeholder 35"/>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t-test Coreelated two4"/>
          <p:cNvPicPr>
            <a:picLocks noChangeAspect="1" noChangeArrowheads="1"/>
          </p:cNvPicPr>
          <p:nvPr/>
        </p:nvPicPr>
        <p:blipFill>
          <a:blip r:embed="rId3"/>
          <a:srcRect/>
          <a:stretch>
            <a:fillRect/>
          </a:stretch>
        </p:blipFill>
        <p:spPr bwMode="auto">
          <a:xfrm>
            <a:off x="2311400" y="3390900"/>
            <a:ext cx="5035550" cy="2705100"/>
          </a:xfrm>
          <a:prstGeom prst="rect">
            <a:avLst/>
          </a:prstGeom>
          <a:noFill/>
          <a:ln w="9525">
            <a:noFill/>
            <a:miter lim="800000"/>
            <a:headEnd/>
            <a:tailEnd/>
          </a:ln>
        </p:spPr>
      </p:pic>
      <p:sp>
        <p:nvSpPr>
          <p:cNvPr id="59395"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939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39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39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399"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9400"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9401"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02"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940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04"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940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06" name="Text Box 7"/>
          <p:cNvSpPr txBox="1">
            <a:spLocks noChangeArrowheads="1"/>
          </p:cNvSpPr>
          <p:nvPr/>
        </p:nvSpPr>
        <p:spPr bwMode="auto">
          <a:xfrm>
            <a:off x="762000" y="1600200"/>
            <a:ext cx="8610600" cy="1384300"/>
          </a:xfrm>
          <a:prstGeom prst="rect">
            <a:avLst/>
          </a:prstGeom>
          <a:noFill/>
          <a:ln w="9525">
            <a:noFill/>
            <a:miter lim="800000"/>
            <a:headEnd/>
            <a:tailEnd/>
          </a:ln>
        </p:spPr>
        <p:txBody>
          <a:bodyPr>
            <a:spAutoFit/>
          </a:bodyPr>
          <a:lstStyle/>
          <a:p>
            <a:pPr algn="just" rtl="1">
              <a:buFont typeface="Wingdings" pitchFamily="2" charset="2"/>
              <a:buChar char="ü"/>
            </a:pPr>
            <a:r>
              <a:rPr lang="ar-SA" sz="2800"/>
              <a:t>من القائمة "تحليل" </a:t>
            </a:r>
            <a:r>
              <a:rPr lang="en-US" sz="2800"/>
              <a:t>Analyze</a:t>
            </a:r>
            <a:r>
              <a:rPr lang="ar-SA" sz="2800"/>
              <a:t> اختر الأمر "مقارنة المتوسطات" </a:t>
            </a:r>
            <a:r>
              <a:rPr lang="en-US" sz="2800"/>
              <a:t>Compare Means</a:t>
            </a:r>
            <a:r>
              <a:rPr lang="ar-SA" sz="2800"/>
              <a:t> فتظهر قائمة أوامر فرعية اختر منها "اختبار (ت) للعينات المرتبطة" </a:t>
            </a:r>
            <a:r>
              <a:rPr lang="en-US" sz="2800"/>
              <a:t>Paired-Samples T-Test </a:t>
            </a:r>
            <a:r>
              <a:rPr lang="ar-SA" sz="2800"/>
              <a:t>كالتالي :</a:t>
            </a:r>
            <a:endParaRPr lang="en-US" sz="2800"/>
          </a:p>
        </p:txBody>
      </p:sp>
      <p:sp>
        <p:nvSpPr>
          <p:cNvPr id="5940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08"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940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0"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941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5"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1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20"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2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2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2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2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2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2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9427"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9428"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59429" name="AutoShape 3"/>
          <p:cNvSpPr>
            <a:spLocks noChangeArrowheads="1"/>
          </p:cNvSpPr>
          <p:nvPr/>
        </p:nvSpPr>
        <p:spPr bwMode="auto">
          <a:xfrm>
            <a:off x="5305425" y="4267200"/>
            <a:ext cx="2063750" cy="533400"/>
          </a:xfrm>
          <a:prstGeom prst="roundRect">
            <a:avLst>
              <a:gd name="adj" fmla="val 16667"/>
            </a:avLst>
          </a:prstGeom>
          <a:noFill/>
          <a:ln w="28575">
            <a:solidFill>
              <a:srgbClr val="FF0000"/>
            </a:solidFill>
            <a:round/>
            <a:headEnd/>
            <a:tailEnd/>
          </a:ln>
        </p:spPr>
        <p:txBody>
          <a:bodyPr/>
          <a:lstStyle/>
          <a:p>
            <a:endParaRPr lang="ar-SA"/>
          </a:p>
        </p:txBody>
      </p:sp>
      <p:sp>
        <p:nvSpPr>
          <p:cNvPr id="59430" name="AutoShape 3"/>
          <p:cNvSpPr>
            <a:spLocks noChangeArrowheads="1"/>
          </p:cNvSpPr>
          <p:nvPr/>
        </p:nvSpPr>
        <p:spPr bwMode="auto">
          <a:xfrm>
            <a:off x="3797300" y="3886200"/>
            <a:ext cx="1485900" cy="533400"/>
          </a:xfrm>
          <a:prstGeom prst="roundRect">
            <a:avLst>
              <a:gd name="adj" fmla="val 16667"/>
            </a:avLst>
          </a:prstGeom>
          <a:noFill/>
          <a:ln w="28575">
            <a:solidFill>
              <a:srgbClr val="FF0000"/>
            </a:solidFill>
            <a:round/>
            <a:headEnd/>
            <a:tailEnd/>
          </a:ln>
        </p:spPr>
        <p:txBody>
          <a:bodyPr/>
          <a:lstStyle/>
          <a:p>
            <a:endParaRPr lang="ar-SA"/>
          </a:p>
        </p:txBody>
      </p:sp>
      <p:sp>
        <p:nvSpPr>
          <p:cNvPr id="59431" name="AutoShape 3"/>
          <p:cNvSpPr>
            <a:spLocks noChangeArrowheads="1"/>
          </p:cNvSpPr>
          <p:nvPr/>
        </p:nvSpPr>
        <p:spPr bwMode="auto">
          <a:xfrm>
            <a:off x="3797300" y="3390900"/>
            <a:ext cx="825500" cy="381000"/>
          </a:xfrm>
          <a:prstGeom prst="roundRect">
            <a:avLst>
              <a:gd name="adj" fmla="val 16667"/>
            </a:avLst>
          </a:prstGeom>
          <a:noFill/>
          <a:ln w="28575">
            <a:solidFill>
              <a:srgbClr val="FF0000"/>
            </a:solidFill>
            <a:round/>
            <a:headEnd/>
            <a:tailEnd/>
          </a:ln>
        </p:spPr>
        <p:txBody>
          <a:bodyPr/>
          <a:lstStyle/>
          <a:p>
            <a:endParaRPr lang="ar-SA"/>
          </a:p>
        </p:txBody>
      </p:sp>
      <p:sp>
        <p:nvSpPr>
          <p:cNvPr id="40" name="Slide Number Placeholder 39"/>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t-test Coreelated two2"/>
          <p:cNvPicPr>
            <a:picLocks noChangeAspect="1" noChangeArrowheads="1"/>
          </p:cNvPicPr>
          <p:nvPr/>
        </p:nvPicPr>
        <p:blipFill>
          <a:blip r:embed="rId3"/>
          <a:srcRect/>
          <a:stretch>
            <a:fillRect/>
          </a:stretch>
        </p:blipFill>
        <p:spPr bwMode="auto">
          <a:xfrm>
            <a:off x="2057400" y="2743200"/>
            <a:ext cx="5448300" cy="3429000"/>
          </a:xfrm>
          <a:prstGeom prst="rect">
            <a:avLst/>
          </a:prstGeom>
          <a:noFill/>
          <a:ln w="9525">
            <a:noFill/>
            <a:miter lim="800000"/>
            <a:headEnd/>
            <a:tailEnd/>
          </a:ln>
        </p:spPr>
      </p:pic>
      <p:sp>
        <p:nvSpPr>
          <p:cNvPr id="6041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042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2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2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23"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0424"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042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2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04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2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042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0" name="Text Box 7"/>
          <p:cNvSpPr txBox="1">
            <a:spLocks noChangeArrowheads="1"/>
          </p:cNvSpPr>
          <p:nvPr/>
        </p:nvSpPr>
        <p:spPr bwMode="auto">
          <a:xfrm>
            <a:off x="685800" y="1538288"/>
            <a:ext cx="8686800" cy="954087"/>
          </a:xfrm>
          <a:prstGeom prst="rect">
            <a:avLst/>
          </a:prstGeom>
          <a:noFill/>
          <a:ln w="9525">
            <a:noFill/>
            <a:miter lim="800000"/>
            <a:headEnd/>
            <a:tailEnd/>
          </a:ln>
        </p:spPr>
        <p:txBody>
          <a:bodyPr>
            <a:spAutoFit/>
          </a:bodyPr>
          <a:lstStyle/>
          <a:p>
            <a:pPr algn="just" rtl="1">
              <a:buFont typeface="Wingdings" pitchFamily="2" charset="2"/>
              <a:buChar char="ü"/>
            </a:pPr>
            <a:r>
              <a:rPr lang="ar-SA" sz="2800"/>
              <a:t>بعد اختيار الأمر "اختبار (ت) للعينات المرتبطة" </a:t>
            </a:r>
            <a:r>
              <a:rPr lang="en-US" sz="2800"/>
              <a:t>Paired-Samples T-Test </a:t>
            </a:r>
            <a:r>
              <a:rPr lang="ar-SA" sz="2800"/>
              <a:t>سوف يظهر لك صندوق الحوار التالي :</a:t>
            </a:r>
            <a:endParaRPr lang="en-US" sz="2800"/>
          </a:p>
        </p:txBody>
      </p:sp>
      <p:sp>
        <p:nvSpPr>
          <p:cNvPr id="6043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2"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043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4"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043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39"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4"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4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5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0451"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0452"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60453" name="AutoShape 3"/>
          <p:cNvSpPr>
            <a:spLocks noChangeArrowheads="1"/>
          </p:cNvSpPr>
          <p:nvPr/>
        </p:nvSpPr>
        <p:spPr bwMode="auto">
          <a:xfrm>
            <a:off x="2052638" y="4800600"/>
            <a:ext cx="2063750" cy="1219200"/>
          </a:xfrm>
          <a:prstGeom prst="roundRect">
            <a:avLst>
              <a:gd name="adj" fmla="val 16667"/>
            </a:avLst>
          </a:prstGeom>
          <a:noFill/>
          <a:ln w="28575">
            <a:solidFill>
              <a:srgbClr val="FF0000"/>
            </a:solidFill>
            <a:round/>
            <a:headEnd/>
            <a:tailEnd/>
          </a:ln>
        </p:spPr>
        <p:txBody>
          <a:bodyPr/>
          <a:lstStyle/>
          <a:p>
            <a:endParaRPr lang="ar-SA"/>
          </a:p>
        </p:txBody>
      </p:sp>
      <p:sp>
        <p:nvSpPr>
          <p:cNvPr id="60454" name="AutoShape 3"/>
          <p:cNvSpPr>
            <a:spLocks noChangeArrowheads="1"/>
          </p:cNvSpPr>
          <p:nvPr/>
        </p:nvSpPr>
        <p:spPr bwMode="auto">
          <a:xfrm>
            <a:off x="3790950" y="3733800"/>
            <a:ext cx="825500" cy="533400"/>
          </a:xfrm>
          <a:prstGeom prst="roundRect">
            <a:avLst>
              <a:gd name="adj" fmla="val 16667"/>
            </a:avLst>
          </a:prstGeom>
          <a:noFill/>
          <a:ln w="28575">
            <a:solidFill>
              <a:srgbClr val="FF0000"/>
            </a:solidFill>
            <a:round/>
            <a:headEnd/>
            <a:tailEnd/>
          </a:ln>
        </p:spPr>
        <p:txBody>
          <a:bodyPr/>
          <a:lstStyle/>
          <a:p>
            <a:endParaRPr lang="ar-SA"/>
          </a:p>
        </p:txBody>
      </p:sp>
      <p:sp>
        <p:nvSpPr>
          <p:cNvPr id="60455" name="AutoShape 3"/>
          <p:cNvSpPr>
            <a:spLocks noChangeArrowheads="1"/>
          </p:cNvSpPr>
          <p:nvPr/>
        </p:nvSpPr>
        <p:spPr bwMode="auto">
          <a:xfrm>
            <a:off x="2139950" y="2940050"/>
            <a:ext cx="825500" cy="762000"/>
          </a:xfrm>
          <a:prstGeom prst="roundRect">
            <a:avLst>
              <a:gd name="adj" fmla="val 16667"/>
            </a:avLst>
          </a:prstGeom>
          <a:noFill/>
          <a:ln w="28575">
            <a:solidFill>
              <a:srgbClr val="FF0000"/>
            </a:solidFill>
            <a:round/>
            <a:headEnd/>
            <a:tailEnd/>
          </a:ln>
        </p:spPr>
        <p:txBody>
          <a:bodyPr/>
          <a:lstStyle/>
          <a:p>
            <a:endParaRPr lang="ar-SA"/>
          </a:p>
        </p:txBody>
      </p:sp>
      <p:sp>
        <p:nvSpPr>
          <p:cNvPr id="40" name="Slide Number Placeholder 39"/>
          <p:cNvSpPr>
            <a:spLocks noGrp="1"/>
          </p:cNvSpPr>
          <p:nvPr>
            <p:ph type="sldNum" sz="quarter" idx="10"/>
          </p:nvPr>
        </p:nvSpPr>
        <p:spPr/>
        <p:txBody>
          <a:bodyPr/>
          <a:lstStyle/>
          <a:p>
            <a:pPr>
              <a:defRPr/>
            </a:pPr>
            <a:fld id="{7B8EA862-7DD5-4A06-BDE1-DB7EC5FAA60C}" type="slidenum">
              <a:rPr lang="ar-SA" smtClean="0"/>
              <a:pPr>
                <a:defRPr/>
              </a:pPr>
              <a:t>37</a:t>
            </a:fld>
            <a:endParaRPr lang="en-US" dirty="0"/>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144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144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144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145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145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3" name="Text Box 7"/>
          <p:cNvSpPr txBox="1">
            <a:spLocks noChangeArrowheads="1"/>
          </p:cNvSpPr>
          <p:nvPr/>
        </p:nvSpPr>
        <p:spPr bwMode="auto">
          <a:xfrm>
            <a:off x="681038" y="1905000"/>
            <a:ext cx="8610600" cy="3540125"/>
          </a:xfrm>
          <a:prstGeom prst="rect">
            <a:avLst/>
          </a:prstGeom>
          <a:noFill/>
          <a:ln w="9525">
            <a:noFill/>
            <a:miter lim="800000"/>
            <a:headEnd/>
            <a:tailEnd/>
          </a:ln>
        </p:spPr>
        <p:txBody>
          <a:bodyPr>
            <a:spAutoFit/>
          </a:bodyPr>
          <a:lstStyle/>
          <a:p>
            <a:pPr algn="just" rtl="1">
              <a:buFont typeface="Wingdings" pitchFamily="2" charset="2"/>
              <a:buChar char="ü"/>
            </a:pPr>
            <a:r>
              <a:rPr lang="ar-SA" sz="2800"/>
              <a:t>من قائمة المتغيرات في الجهة اليسرى من صندوق الحوار حدد المتغيرين المرتبطين مع بعضها لتحليلها كأزواج، ونقلها إلى المستطيل الخاص بـ "المتغيرات الزوجية" </a:t>
            </a:r>
            <a:r>
              <a:rPr lang="en-US" sz="2800"/>
              <a:t>Paired Variables</a:t>
            </a:r>
            <a:r>
              <a:rPr lang="ar-SA" sz="2800"/>
              <a:t> (سوف تلاحظ أثناء التحديد ظهور اسم المتغير الأول واسم المتغير الثاني بعد كل عملية تحديد في المربع اسفل قائمة المتغيرات)، ثم بعد ذلك أنقر على السهم الذي يظهر مقابل المستطيل الخاص بـ "متغيرات الاختبار" ، ستلاحظ انتقال المتغير مباشرة في المستطيل "المتغيرات الزوجية" </a:t>
            </a:r>
            <a:r>
              <a:rPr lang="en-US" sz="2800"/>
              <a:t>Paired Variable(s)</a:t>
            </a:r>
            <a:r>
              <a:rPr lang="ar-SA" sz="2800"/>
              <a:t>، كرر نفس الإجراء مع المتغيرات الزوجية الأخرى والمراد تحليلها </a:t>
            </a:r>
            <a:endParaRPr lang="en-US" sz="2800"/>
          </a:p>
        </p:txBody>
      </p:sp>
      <p:sp>
        <p:nvSpPr>
          <p:cNvPr id="6145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5"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145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7"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145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2"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4"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1475"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36" name="Slide Number Placeholder 35"/>
          <p:cNvSpPr>
            <a:spLocks noGrp="1"/>
          </p:cNvSpPr>
          <p:nvPr>
            <p:ph type="sldNum" sz="quarter" idx="10"/>
          </p:nvPr>
        </p:nvSpPr>
        <p:spPr/>
        <p:txBody>
          <a:bodyPr/>
          <a:lstStyle/>
          <a:p>
            <a:pPr>
              <a:defRPr/>
            </a:pPr>
            <a:fld id="{7B8EA862-7DD5-4A06-BDE1-DB7EC5FAA60C}" type="slidenum">
              <a:rPr lang="ar-SA" smtClean="0"/>
              <a:pPr>
                <a:defRPr/>
              </a:pPr>
              <a:t>38</a:t>
            </a:fld>
            <a:endParaRPr lang="en-US" dirty="0"/>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h12_t15"/>
          <p:cNvPicPr>
            <a:picLocks noChangeAspect="1" noChangeArrowheads="1"/>
          </p:cNvPicPr>
          <p:nvPr/>
        </p:nvPicPr>
        <p:blipFill>
          <a:blip r:embed="rId3"/>
          <a:srcRect/>
          <a:stretch>
            <a:fillRect/>
          </a:stretch>
        </p:blipFill>
        <p:spPr bwMode="auto">
          <a:xfrm>
            <a:off x="2286000" y="2049463"/>
            <a:ext cx="5268913" cy="3513137"/>
          </a:xfrm>
          <a:prstGeom prst="rect">
            <a:avLst/>
          </a:prstGeom>
          <a:noFill/>
          <a:ln w="9525">
            <a:noFill/>
            <a:miter lim="800000"/>
            <a:headEnd/>
            <a:tailEnd/>
          </a:ln>
        </p:spPr>
      </p:pic>
      <p:sp>
        <p:nvSpPr>
          <p:cNvPr id="62467"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246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6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1"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2472"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2473"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4"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247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6"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247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9"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248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1"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24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6"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8"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2499"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62500" name="AutoShape 3"/>
          <p:cNvSpPr>
            <a:spLocks noChangeArrowheads="1"/>
          </p:cNvSpPr>
          <p:nvPr/>
        </p:nvSpPr>
        <p:spPr bwMode="auto">
          <a:xfrm>
            <a:off x="4656138" y="2293938"/>
            <a:ext cx="1944687" cy="811212"/>
          </a:xfrm>
          <a:prstGeom prst="roundRect">
            <a:avLst>
              <a:gd name="adj" fmla="val 16667"/>
            </a:avLst>
          </a:prstGeom>
          <a:noFill/>
          <a:ln w="28575">
            <a:solidFill>
              <a:srgbClr val="FF0000"/>
            </a:solidFill>
            <a:round/>
            <a:headEnd/>
            <a:tailEnd/>
          </a:ln>
        </p:spPr>
        <p:txBody>
          <a:bodyPr/>
          <a:lstStyle/>
          <a:p>
            <a:endParaRPr lang="ar-SA"/>
          </a:p>
        </p:txBody>
      </p:sp>
      <p:sp>
        <p:nvSpPr>
          <p:cNvPr id="62501" name="AutoShape 3"/>
          <p:cNvSpPr>
            <a:spLocks noChangeArrowheads="1"/>
          </p:cNvSpPr>
          <p:nvPr/>
        </p:nvSpPr>
        <p:spPr bwMode="auto">
          <a:xfrm>
            <a:off x="6629400" y="4668838"/>
            <a:ext cx="833438" cy="631825"/>
          </a:xfrm>
          <a:prstGeom prst="roundRect">
            <a:avLst>
              <a:gd name="adj" fmla="val 16667"/>
            </a:avLst>
          </a:prstGeom>
          <a:noFill/>
          <a:ln w="28575">
            <a:solidFill>
              <a:srgbClr val="FF0000"/>
            </a:solidFill>
            <a:round/>
            <a:headEnd/>
            <a:tailEnd/>
          </a:ln>
        </p:spPr>
        <p:txBody>
          <a:bodyPr/>
          <a:lstStyle/>
          <a:p>
            <a:endParaRPr lang="ar-SA"/>
          </a:p>
        </p:txBody>
      </p:sp>
      <p:sp>
        <p:nvSpPr>
          <p:cNvPr id="38" name="Slide Number Placeholder 37"/>
          <p:cNvSpPr>
            <a:spLocks noGrp="1"/>
          </p:cNvSpPr>
          <p:nvPr>
            <p:ph type="sldNum" sz="quarter" idx="10"/>
          </p:nvPr>
        </p:nvSpPr>
        <p:spPr/>
        <p:txBody>
          <a:bodyPr/>
          <a:lstStyle/>
          <a:p>
            <a:pPr>
              <a:defRPr/>
            </a:pPr>
            <a:fld id="{7B8EA862-7DD5-4A06-BDE1-DB7EC5FAA60C}" type="slidenum">
              <a:rPr lang="ar-SA" smtClean="0"/>
              <a:pPr>
                <a:defRPr/>
              </a:pPr>
              <a:t>39</a:t>
            </a:fld>
            <a:endParaRPr lang="en-US" dirty="0"/>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t-test Coreelated two3"/>
          <p:cNvPicPr>
            <a:picLocks noChangeAspect="1" noChangeArrowheads="1"/>
          </p:cNvPicPr>
          <p:nvPr/>
        </p:nvPicPr>
        <p:blipFill>
          <a:blip r:embed="rId3"/>
          <a:srcRect/>
          <a:stretch>
            <a:fillRect/>
          </a:stretch>
        </p:blipFill>
        <p:spPr bwMode="auto">
          <a:xfrm>
            <a:off x="1816100" y="4038600"/>
            <a:ext cx="6108700" cy="2133600"/>
          </a:xfrm>
          <a:prstGeom prst="rect">
            <a:avLst/>
          </a:prstGeom>
          <a:noFill/>
          <a:ln w="9525">
            <a:noFill/>
            <a:miter lim="800000"/>
            <a:headEnd/>
            <a:tailEnd/>
          </a:ln>
        </p:spPr>
      </p:pic>
      <p:sp>
        <p:nvSpPr>
          <p:cNvPr id="6349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349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49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49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49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3496"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3497"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498"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349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0"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350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2" name="Text Box 7"/>
          <p:cNvSpPr txBox="1">
            <a:spLocks noChangeArrowheads="1"/>
          </p:cNvSpPr>
          <p:nvPr/>
        </p:nvSpPr>
        <p:spPr bwMode="auto">
          <a:xfrm>
            <a:off x="577850" y="1447800"/>
            <a:ext cx="8997950" cy="2246313"/>
          </a:xfrm>
          <a:prstGeom prst="rect">
            <a:avLst/>
          </a:prstGeom>
          <a:noFill/>
          <a:ln w="9525">
            <a:noFill/>
            <a:miter lim="800000"/>
            <a:headEnd/>
            <a:tailEnd/>
          </a:ln>
        </p:spPr>
        <p:txBody>
          <a:bodyPr>
            <a:spAutoFit/>
          </a:bodyPr>
          <a:lstStyle/>
          <a:p>
            <a:pPr algn="just" rtl="1">
              <a:buFont typeface="Wingdings" pitchFamily="2" charset="2"/>
              <a:buChar char="ü"/>
            </a:pPr>
            <a:r>
              <a:rPr lang="ar-SA" sz="2800"/>
              <a:t>أنقر على زر "خيارات" </a:t>
            </a:r>
            <a:r>
              <a:rPr lang="en-US" sz="2800"/>
              <a:t>Options</a:t>
            </a:r>
            <a:r>
              <a:rPr lang="ar-SA" sz="2800"/>
              <a:t> في الجهة السفلية اليمنى من صندوق الحوار السابق وذلك عند الرغبة في تغيير قيمة "فترة الثقة" </a:t>
            </a:r>
            <a:r>
              <a:rPr lang="en-US" sz="2800"/>
              <a:t>Confidence Interval</a:t>
            </a:r>
            <a:r>
              <a:rPr lang="ar-SA" sz="2800"/>
              <a:t> حيث يظهر لك صندوق الحوار التالي والذي يتيح إمكانية تغيير فترة الثقة المختبرة (بشكل تلقائي سوف تظهر القيمة 95% ) ، وبعد الانتهاء من التعديل على هذا الصندوق الحواري أنقر على زر "استمرار" </a:t>
            </a:r>
            <a:r>
              <a:rPr lang="en-US" sz="2800"/>
              <a:t>Continue</a:t>
            </a:r>
            <a:r>
              <a:rPr lang="ar-SA" sz="2800"/>
              <a:t> .</a:t>
            </a:r>
            <a:endParaRPr lang="en-US" sz="2800"/>
          </a:p>
        </p:txBody>
      </p:sp>
      <p:sp>
        <p:nvSpPr>
          <p:cNvPr id="6350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4"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350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6"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350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0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1"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6"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1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2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2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2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3523"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3524"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63525" name="AutoShape 3"/>
          <p:cNvSpPr>
            <a:spLocks noChangeArrowheads="1"/>
          </p:cNvSpPr>
          <p:nvPr/>
        </p:nvSpPr>
        <p:spPr bwMode="auto">
          <a:xfrm>
            <a:off x="2601913" y="4419600"/>
            <a:ext cx="2724150" cy="762000"/>
          </a:xfrm>
          <a:prstGeom prst="roundRect">
            <a:avLst>
              <a:gd name="adj" fmla="val 16667"/>
            </a:avLst>
          </a:prstGeom>
          <a:noFill/>
          <a:ln w="28575">
            <a:solidFill>
              <a:srgbClr val="FF0000"/>
            </a:solidFill>
            <a:round/>
            <a:headEnd/>
            <a:tailEnd/>
          </a:ln>
        </p:spPr>
        <p:txBody>
          <a:bodyPr/>
          <a:lstStyle/>
          <a:p>
            <a:endParaRPr lang="ar-SA"/>
          </a:p>
        </p:txBody>
      </p:sp>
      <p:sp>
        <p:nvSpPr>
          <p:cNvPr id="63526" name="AutoShape 3"/>
          <p:cNvSpPr>
            <a:spLocks noChangeArrowheads="1"/>
          </p:cNvSpPr>
          <p:nvPr/>
        </p:nvSpPr>
        <p:spPr bwMode="auto">
          <a:xfrm>
            <a:off x="5695950" y="4572000"/>
            <a:ext cx="990600" cy="533400"/>
          </a:xfrm>
          <a:prstGeom prst="roundRect">
            <a:avLst>
              <a:gd name="adj" fmla="val 16667"/>
            </a:avLst>
          </a:prstGeom>
          <a:noFill/>
          <a:ln w="28575">
            <a:solidFill>
              <a:srgbClr val="FF0000"/>
            </a:solidFill>
            <a:round/>
            <a:headEnd/>
            <a:tailEnd/>
          </a:ln>
        </p:spPr>
        <p:txBody>
          <a:bodyPr/>
          <a:lstStyle/>
          <a:p>
            <a:endParaRPr lang="ar-SA"/>
          </a:p>
        </p:txBody>
      </p:sp>
      <p:sp>
        <p:nvSpPr>
          <p:cNvPr id="39" name="Slide Number Placeholder 38"/>
          <p:cNvSpPr>
            <a:spLocks noGrp="1"/>
          </p:cNvSpPr>
          <p:nvPr>
            <p:ph type="sldNum" sz="quarter" idx="10"/>
          </p:nvPr>
        </p:nvSpPr>
        <p:spPr/>
        <p:txBody>
          <a:bodyPr/>
          <a:lstStyle/>
          <a:p>
            <a:pPr>
              <a:defRPr/>
            </a:pPr>
            <a:fld id="{7B8EA862-7DD5-4A06-BDE1-DB7EC5FAA60C}" type="slidenum">
              <a:rPr lang="ar-SA" smtClean="0"/>
              <a:pPr>
                <a:defRPr/>
              </a:pPr>
              <a:t>40</a:t>
            </a:fld>
            <a:endParaRPr lang="en-US" dirty="0"/>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3" descr="t-test Coreelated two output2"/>
          <p:cNvPicPr>
            <a:picLocks noChangeAspect="1" noChangeArrowheads="1"/>
          </p:cNvPicPr>
          <p:nvPr/>
        </p:nvPicPr>
        <p:blipFill>
          <a:blip r:embed="rId3"/>
          <a:srcRect/>
          <a:stretch>
            <a:fillRect/>
          </a:stretch>
        </p:blipFill>
        <p:spPr bwMode="auto">
          <a:xfrm>
            <a:off x="2474913" y="4295775"/>
            <a:ext cx="5448300" cy="1905000"/>
          </a:xfrm>
          <a:prstGeom prst="rect">
            <a:avLst/>
          </a:prstGeom>
          <a:noFill/>
          <a:ln w="9525">
            <a:noFill/>
            <a:miter lim="800000"/>
            <a:headEnd/>
            <a:tailEnd/>
          </a:ln>
        </p:spPr>
      </p:pic>
      <p:sp>
        <p:nvSpPr>
          <p:cNvPr id="64515" name="AutoShape 3"/>
          <p:cNvSpPr>
            <a:spLocks noChangeArrowheads="1"/>
          </p:cNvSpPr>
          <p:nvPr/>
        </p:nvSpPr>
        <p:spPr bwMode="auto">
          <a:xfrm>
            <a:off x="6207125" y="5410200"/>
            <a:ext cx="990600" cy="533400"/>
          </a:xfrm>
          <a:prstGeom prst="roundRect">
            <a:avLst>
              <a:gd name="adj" fmla="val 16667"/>
            </a:avLst>
          </a:prstGeom>
          <a:noFill/>
          <a:ln w="28575">
            <a:solidFill>
              <a:srgbClr val="FF0000"/>
            </a:solidFill>
            <a:round/>
            <a:headEnd/>
            <a:tailEnd/>
          </a:ln>
        </p:spPr>
        <p:txBody>
          <a:bodyPr/>
          <a:lstStyle/>
          <a:p>
            <a:endParaRPr lang="ar-SA"/>
          </a:p>
        </p:txBody>
      </p:sp>
      <p:pic>
        <p:nvPicPr>
          <p:cNvPr id="64516" name="Picture 2" descr="t-test Coreelated two output1"/>
          <p:cNvPicPr>
            <a:picLocks noChangeAspect="1" noChangeArrowheads="1"/>
          </p:cNvPicPr>
          <p:nvPr/>
        </p:nvPicPr>
        <p:blipFill>
          <a:blip r:embed="rId4"/>
          <a:srcRect/>
          <a:stretch>
            <a:fillRect/>
          </a:stretch>
        </p:blipFill>
        <p:spPr bwMode="auto">
          <a:xfrm>
            <a:off x="2733675" y="2389188"/>
            <a:ext cx="4686300" cy="2130425"/>
          </a:xfrm>
          <a:prstGeom prst="rect">
            <a:avLst/>
          </a:prstGeom>
          <a:noFill/>
          <a:ln w="9525">
            <a:noFill/>
            <a:miter lim="800000"/>
            <a:headEnd/>
            <a:tailEnd/>
          </a:ln>
        </p:spPr>
      </p:pic>
      <p:sp>
        <p:nvSpPr>
          <p:cNvPr id="64517" name="AutoShape 3"/>
          <p:cNvSpPr>
            <a:spLocks noChangeArrowheads="1"/>
          </p:cNvSpPr>
          <p:nvPr/>
        </p:nvSpPr>
        <p:spPr bwMode="auto">
          <a:xfrm>
            <a:off x="2895600" y="3838575"/>
            <a:ext cx="4302125" cy="681038"/>
          </a:xfrm>
          <a:prstGeom prst="roundRect">
            <a:avLst>
              <a:gd name="adj" fmla="val 16667"/>
            </a:avLst>
          </a:prstGeom>
          <a:noFill/>
          <a:ln w="28575">
            <a:solidFill>
              <a:srgbClr val="FF0000"/>
            </a:solidFill>
            <a:round/>
            <a:headEnd/>
            <a:tailEnd/>
          </a:ln>
        </p:spPr>
        <p:txBody>
          <a:bodyPr/>
          <a:lstStyle/>
          <a:p>
            <a:endParaRPr lang="ar-SA"/>
          </a:p>
        </p:txBody>
      </p:sp>
      <p:sp>
        <p:nvSpPr>
          <p:cNvPr id="6451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451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2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2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22"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4523"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4524"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25"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452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27"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452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29" name="Text Box 7"/>
          <p:cNvSpPr txBox="1">
            <a:spLocks noChangeArrowheads="1"/>
          </p:cNvSpPr>
          <p:nvPr/>
        </p:nvSpPr>
        <p:spPr bwMode="auto">
          <a:xfrm>
            <a:off x="577850" y="1558925"/>
            <a:ext cx="8718550" cy="830263"/>
          </a:xfrm>
          <a:prstGeom prst="rect">
            <a:avLst/>
          </a:prstGeom>
          <a:noFill/>
          <a:ln w="9525">
            <a:noFill/>
            <a:miter lim="800000"/>
            <a:headEnd/>
            <a:tailEnd/>
          </a:ln>
        </p:spPr>
        <p:txBody>
          <a:bodyPr>
            <a:spAutoFit/>
          </a:bodyPr>
          <a:lstStyle/>
          <a:p>
            <a:pPr algn="just" rtl="1">
              <a:buFont typeface="Wingdings" pitchFamily="2" charset="2"/>
              <a:buChar char="ü"/>
            </a:pPr>
            <a:r>
              <a:rPr lang="ar-SA" sz="2400"/>
              <a:t>أنقر بعد ذلك على زر "موافق" </a:t>
            </a:r>
            <a:r>
              <a:rPr lang="en-US" sz="2400"/>
              <a:t>OK</a:t>
            </a:r>
            <a:r>
              <a:rPr lang="ar-SA" sz="2400"/>
              <a:t> سيؤدي ذلك إلى تنفيذ الاختبار، وستلاحظ ظهور النتائج في شاشة المخرجات كالتالي :</a:t>
            </a:r>
            <a:endParaRPr lang="en-US" sz="2400"/>
          </a:p>
        </p:txBody>
      </p:sp>
      <p:sp>
        <p:nvSpPr>
          <p:cNvPr id="6453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453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453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8"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3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4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4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4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4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4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4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4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4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4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4550"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4551"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40" name="Slide Number Placeholder 39"/>
          <p:cNvSpPr>
            <a:spLocks noGrp="1"/>
          </p:cNvSpPr>
          <p:nvPr>
            <p:ph type="sldNum" sz="quarter" idx="10"/>
          </p:nvPr>
        </p:nvSpPr>
        <p:spPr/>
        <p:txBody>
          <a:bodyPr/>
          <a:lstStyle/>
          <a:p>
            <a:pPr>
              <a:defRPr/>
            </a:pPr>
            <a:fld id="{7B8EA862-7DD5-4A06-BDE1-DB7EC5FAA60C}" type="slidenum">
              <a:rPr lang="ar-SA" smtClean="0"/>
              <a:pPr>
                <a:defRPr/>
              </a:pPr>
              <a:t>41</a:t>
            </a:fld>
            <a:endParaRPr lang="en-US" dirty="0"/>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553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2"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5543"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5544"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5"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554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7"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554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49" name="Text Box 7"/>
          <p:cNvSpPr txBox="1">
            <a:spLocks noChangeArrowheads="1"/>
          </p:cNvSpPr>
          <p:nvPr/>
        </p:nvSpPr>
        <p:spPr bwMode="auto">
          <a:xfrm>
            <a:off x="539750" y="1981200"/>
            <a:ext cx="8756650" cy="2678113"/>
          </a:xfrm>
          <a:prstGeom prst="rect">
            <a:avLst/>
          </a:prstGeom>
          <a:noFill/>
          <a:ln w="9525">
            <a:noFill/>
            <a:miter lim="800000"/>
            <a:headEnd/>
            <a:tailEnd/>
          </a:ln>
        </p:spPr>
        <p:txBody>
          <a:bodyPr>
            <a:spAutoFit/>
          </a:bodyPr>
          <a:lstStyle/>
          <a:p>
            <a:pPr algn="just" rtl="1"/>
            <a:r>
              <a:rPr lang="ar-SA" sz="2800"/>
              <a:t>نلاحظ أن برنامج الـ </a:t>
            </a:r>
            <a:r>
              <a:rPr lang="en-US" sz="2800"/>
              <a:t>SPSS</a:t>
            </a:r>
            <a:r>
              <a:rPr lang="ar-SA" sz="2800"/>
              <a:t> قام مباشرة بحساب الإحصاءات الأساسية للبيانات مثل المتوسط الحسابي للمتغير </a:t>
            </a:r>
            <a:r>
              <a:rPr lang="en-US" sz="2800"/>
              <a:t>Posttest</a:t>
            </a:r>
            <a:r>
              <a:rPr lang="ar-SA" sz="2800"/>
              <a:t> (58.660) والانحراف المعياري لنفس المتغير (8.00) ، أما المتغير </a:t>
            </a:r>
            <a:r>
              <a:rPr lang="en-US" sz="2800"/>
              <a:t>Pretest</a:t>
            </a:r>
            <a:r>
              <a:rPr lang="ar-SA" sz="2800"/>
              <a:t> فقد كان المتوسط الحسابي (54.280) والانحراف المعياري (7.00) .  بالإضافة إلى ذلك تم حساب معامل ارتباط بيرسون للمتغيرات موضع الدراسة </a:t>
            </a:r>
            <a:r>
              <a:rPr lang="en-US" sz="2800"/>
              <a:t>Paired Sample Correlation</a:t>
            </a:r>
            <a:r>
              <a:rPr lang="ar-SA" sz="2800"/>
              <a:t> وقد كانت قيمته (0.458) .</a:t>
            </a:r>
            <a:endParaRPr lang="en-US" sz="2800"/>
          </a:p>
        </p:txBody>
      </p:sp>
      <p:sp>
        <p:nvSpPr>
          <p:cNvPr id="6555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555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555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7"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8"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5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5"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6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5570"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5571"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36" name="Slide Number Placeholder 35"/>
          <p:cNvSpPr>
            <a:spLocks noGrp="1"/>
          </p:cNvSpPr>
          <p:nvPr>
            <p:ph type="sldNum" sz="quarter" idx="10"/>
          </p:nvPr>
        </p:nvSpPr>
        <p:spPr/>
        <p:txBody>
          <a:bodyPr/>
          <a:lstStyle/>
          <a:p>
            <a:pPr>
              <a:defRPr/>
            </a:pPr>
            <a:fld id="{7B8EA862-7DD5-4A06-BDE1-DB7EC5FAA60C}" type="slidenum">
              <a:rPr lang="ar-SA" smtClean="0"/>
              <a:pPr>
                <a:defRPr/>
              </a:pPr>
              <a:t>42</a:t>
            </a:fld>
            <a:endParaRPr lang="en-US" dirty="0"/>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656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6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6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6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656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656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6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657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657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3" name="Text Box 7"/>
          <p:cNvSpPr txBox="1">
            <a:spLocks noChangeArrowheads="1"/>
          </p:cNvSpPr>
          <p:nvPr/>
        </p:nvSpPr>
        <p:spPr bwMode="auto">
          <a:xfrm>
            <a:off x="693738" y="1905000"/>
            <a:ext cx="8610600" cy="3540125"/>
          </a:xfrm>
          <a:prstGeom prst="rect">
            <a:avLst/>
          </a:prstGeom>
          <a:noFill/>
          <a:ln w="9525">
            <a:noFill/>
            <a:miter lim="800000"/>
            <a:headEnd/>
            <a:tailEnd/>
          </a:ln>
        </p:spPr>
        <p:txBody>
          <a:bodyPr>
            <a:spAutoFit/>
          </a:bodyPr>
          <a:lstStyle/>
          <a:p>
            <a:pPr algn="just" rtl="1"/>
            <a:r>
              <a:rPr lang="ar-SA" sz="2800"/>
              <a:t>ثم بعد ذلك قام البرنامج بحساب قيمة (ت) للمتغيرات موضع الدراسة في الجدول المعنون بـ "اختبار العينات المرتبطة" </a:t>
            </a:r>
            <a:r>
              <a:rPr lang="en-US" sz="2800"/>
              <a:t>Paired Sample Test</a:t>
            </a:r>
            <a:r>
              <a:rPr lang="ar-SA" sz="2800"/>
              <a:t> ، ومن هذه النتائج نلاحظ أن قيمة (ت) المحسوبة </a:t>
            </a:r>
            <a:r>
              <a:rPr lang="en-US" sz="2800"/>
              <a:t>t-test</a:t>
            </a:r>
            <a:r>
              <a:rPr lang="ar-SA" sz="2800"/>
              <a:t> = 5.575 ، ودرجات الحرية </a:t>
            </a:r>
            <a:r>
              <a:rPr lang="en-US" sz="2800"/>
              <a:t>df</a:t>
            </a:r>
            <a:r>
              <a:rPr lang="ar-SA" sz="2800"/>
              <a:t> = 99 ، وقيمة </a:t>
            </a:r>
            <a:r>
              <a:rPr lang="en-US" sz="2800"/>
              <a:t>Sig. (2-tailed)</a:t>
            </a:r>
            <a:r>
              <a:rPr lang="ar-SA" sz="2800"/>
              <a:t> =0.000 ، وبما أن قيمة </a:t>
            </a:r>
            <a:r>
              <a:rPr lang="en-US" sz="2800"/>
              <a:t>Sig. (2-tailed)</a:t>
            </a:r>
            <a:r>
              <a:rPr lang="ar-SA" sz="2800"/>
              <a:t> في الجدول (0.000) أصغر من قيمة </a:t>
            </a:r>
            <a:r>
              <a:rPr lang="el-GR" sz="2800"/>
              <a:t>α</a:t>
            </a:r>
            <a:r>
              <a:rPr lang="ar-SA" sz="2800"/>
              <a:t> = 0.05 فإننا بالتالي نرفض الفرضية الصفرية ، أي أن أداء الطلاب في الكلية بعد أخذ البرنامج التدريبي كان أفضل من أدائهم قبل أخذ البرنامج التدريبي عند مستوى  </a:t>
            </a:r>
            <a:r>
              <a:rPr lang="el-GR" sz="2800"/>
              <a:t>α</a:t>
            </a:r>
            <a:r>
              <a:rPr lang="ar-SA" sz="2800"/>
              <a:t>  =  0.05 .</a:t>
            </a:r>
            <a:endParaRPr lang="en-US" sz="2800"/>
          </a:p>
        </p:txBody>
      </p:sp>
      <p:sp>
        <p:nvSpPr>
          <p:cNvPr id="6657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5"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657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7"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657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7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2"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8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9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9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9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9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6594" name="Rectangle 2"/>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6595" name="Rectangle 3"/>
          <p:cNvSpPr>
            <a:spLocks noChangeArrowheads="1"/>
          </p:cNvSpPr>
          <p:nvPr/>
        </p:nvSpPr>
        <p:spPr bwMode="auto">
          <a:xfrm>
            <a:off x="0" y="415925"/>
            <a:ext cx="184150" cy="368300"/>
          </a:xfrm>
          <a:prstGeom prst="rect">
            <a:avLst/>
          </a:prstGeom>
          <a:noFill/>
          <a:ln w="9525" algn="ctr">
            <a:noFill/>
            <a:miter lim="800000"/>
            <a:headEnd/>
            <a:tailEnd/>
          </a:ln>
        </p:spPr>
        <p:txBody>
          <a:bodyPr wrap="none" anchor="ctr">
            <a:spAutoFit/>
          </a:bodyPr>
          <a:lstStyle/>
          <a:p>
            <a:endParaRPr lang="ar-SA"/>
          </a:p>
        </p:txBody>
      </p:sp>
      <p:sp>
        <p:nvSpPr>
          <p:cNvPr id="36" name="Slide Number Placeholder 35"/>
          <p:cNvSpPr>
            <a:spLocks noGrp="1"/>
          </p:cNvSpPr>
          <p:nvPr>
            <p:ph type="sldNum" sz="quarter" idx="10"/>
          </p:nvPr>
        </p:nvSpPr>
        <p:spPr/>
        <p:txBody>
          <a:bodyPr/>
          <a:lstStyle/>
          <a:p>
            <a:pPr>
              <a:defRPr/>
            </a:pPr>
            <a:fld id="{7B8EA862-7DD5-4A06-BDE1-DB7EC5FAA60C}" type="slidenum">
              <a:rPr lang="ar-SA" smtClean="0"/>
              <a:pPr>
                <a:defRPr/>
              </a:pPr>
              <a:t>43</a:t>
            </a:fld>
            <a:endParaRPr lang="en-US" dirty="0"/>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44</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694</TotalTime>
  <Words>2193</Words>
  <Application>Microsoft Office PowerPoint</Application>
  <PresentationFormat>A4 Paper (210x297 mm)</PresentationFormat>
  <Paragraphs>270</Paragraphs>
  <Slides>44</Slides>
  <Notes>39</Notes>
  <HiddenSlides>0</HiddenSlides>
  <MMClips>0</MMClips>
  <ScaleCrop>false</ScaleCrop>
  <HeadingPairs>
    <vt:vector size="6" baseType="variant">
      <vt:variant>
        <vt:lpstr>نسق</vt:lpstr>
      </vt:variant>
      <vt:variant>
        <vt:i4>1</vt:i4>
      </vt:variant>
      <vt:variant>
        <vt:lpstr>خوادم OLE مضمنة</vt:lpstr>
      </vt:variant>
      <vt:variant>
        <vt:i4>2</vt:i4>
      </vt:variant>
      <vt:variant>
        <vt:lpstr>عناوين الشرائح</vt:lpstr>
      </vt:variant>
      <vt:variant>
        <vt:i4>44</vt:i4>
      </vt:variant>
    </vt:vector>
  </HeadingPairs>
  <TitlesOfParts>
    <vt:vector size="47" baseType="lpstr">
      <vt:lpstr>فورم لكلية ادارة الاعمال</vt:lpstr>
      <vt:lpstr>Equation</vt:lpstr>
      <vt:lpstr>Microsoft Equation 3.0</vt:lpstr>
      <vt:lpstr>عرض تقديمي في PowerPoint</vt:lpstr>
      <vt:lpstr>المحاضرة (8)</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kfu</cp:lastModifiedBy>
  <cp:revision>38</cp:revision>
  <cp:lastPrinted>2014-02-19T13:05:24Z</cp:lastPrinted>
  <dcterms:created xsi:type="dcterms:W3CDTF">2014-02-18T11:21:49Z</dcterms:created>
  <dcterms:modified xsi:type="dcterms:W3CDTF">2014-10-18T17:57:03Z</dcterms:modified>
</cp:coreProperties>
</file>