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56" r:id="rId2"/>
    <p:sldId id="268" r:id="rId3"/>
    <p:sldId id="267" r:id="rId4"/>
    <p:sldId id="269" r:id="rId5"/>
    <p:sldId id="270" r:id="rId6"/>
    <p:sldId id="305" r:id="rId7"/>
    <p:sldId id="271" r:id="rId8"/>
    <p:sldId id="272" r:id="rId9"/>
    <p:sldId id="273" r:id="rId10"/>
    <p:sldId id="274" r:id="rId11"/>
    <p:sldId id="280" r:id="rId12"/>
    <p:sldId id="281" r:id="rId13"/>
    <p:sldId id="282" r:id="rId14"/>
    <p:sldId id="283" r:id="rId15"/>
    <p:sldId id="275" r:id="rId16"/>
    <p:sldId id="276" r:id="rId17"/>
    <p:sldId id="284" r:id="rId18"/>
    <p:sldId id="277" r:id="rId19"/>
    <p:sldId id="278" r:id="rId20"/>
    <p:sldId id="279" r:id="rId21"/>
    <p:sldId id="296" r:id="rId22"/>
    <p:sldId id="297" r:id="rId23"/>
    <p:sldId id="298" r:id="rId24"/>
    <p:sldId id="299" r:id="rId25"/>
    <p:sldId id="300" r:id="rId26"/>
    <p:sldId id="301" r:id="rId27"/>
    <p:sldId id="285" r:id="rId28"/>
    <p:sldId id="286" r:id="rId29"/>
    <p:sldId id="287" r:id="rId30"/>
    <p:sldId id="302" r:id="rId31"/>
    <p:sldId id="288" r:id="rId32"/>
    <p:sldId id="289" r:id="rId33"/>
    <p:sldId id="290" r:id="rId34"/>
    <p:sldId id="303" r:id="rId35"/>
    <p:sldId id="304" r:id="rId36"/>
    <p:sldId id="266" r:id="rId3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940" autoAdjust="0"/>
    <p:restoredTop sz="94689" autoAdjust="0"/>
  </p:normalViewPr>
  <p:slideViewPr>
    <p:cSldViewPr>
      <p:cViewPr>
        <p:scale>
          <a:sx n="50" d="100"/>
          <a:sy n="50" d="100"/>
        </p:scale>
        <p:origin x="-2022" y="-48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8A6AC3-5B03-4FB0-8488-1BEA30B08FAC}" type="datetimeFigureOut">
              <a:rPr lang="en-US" smtClean="0"/>
              <a:pPr/>
              <a:t>11/21/2014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F2F5B3-A027-4AB2-A200-7F49ED898821}" type="slidenum">
              <a:rPr lang="en-US" smtClean="0"/>
              <a:pPr/>
              <a:t>‹#›</a:t>
            </a:fld>
            <a:endParaRPr lang="en-US"/>
          </a:p>
        </p:txBody>
      </p:sp>
    </p:spTree>
    <p:extLst>
      <p:ext uri="{BB962C8B-B14F-4D97-AF65-F5344CB8AC3E}">
        <p14:creationId xmlns:p14="http://schemas.microsoft.com/office/powerpoint/2010/main" val="2019370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التحليل الاحصائي</a:t>
            </a:r>
            <a:endParaRPr lang="ar-SA" sz="2800" b="1" dirty="0" smtClean="0">
              <a:solidFill>
                <a:srgbClr val="7F7F7F"/>
              </a:solidFill>
              <a:latin typeface="Calibri" pitchFamily="34" charset="0"/>
              <a:cs typeface="Times New Roman" pitchFamily="18" charset="0"/>
            </a:endParaRPr>
          </a:p>
          <a:p>
            <a:pPr algn="ctr" rtl="0"/>
            <a:r>
              <a:rPr lang="en-US" sz="2800" b="1" dirty="0" smtClean="0">
                <a:solidFill>
                  <a:srgbClr val="7F7F7F"/>
                </a:solidFill>
                <a:latin typeface="Calibri" pitchFamily="34" charset="0"/>
                <a:cs typeface="Times New Roman" pitchFamily="18" charset="0"/>
              </a:rPr>
              <a:t>QM.0606-202 </a:t>
            </a:r>
            <a:endParaRPr lang="ar-EG" sz="2800" b="1" smtClean="0">
              <a:solidFill>
                <a:srgbClr val="7F7F7F"/>
              </a:solidFill>
              <a:latin typeface="Calibri" pitchFamily="34" charset="0"/>
              <a:cs typeface="Times New Roman" pitchFamily="18" charset="0"/>
            </a:endParaRPr>
          </a:p>
          <a:p>
            <a:pPr algn="ctr" rtl="0"/>
            <a:r>
              <a:rPr lang="ar-SA" sz="3700" b="1"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EG" sz="2800" b="1" dirty="0" smtClean="0">
                <a:solidFill>
                  <a:srgbClr val="7F7F7F"/>
                </a:solidFill>
                <a:latin typeface="Calibri" pitchFamily="34" charset="0"/>
                <a:cs typeface="Times New Roman" pitchFamily="18" charset="0"/>
              </a:rPr>
              <a:t>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(11)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EG"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الاختبارات الاحصائية اللامعلمية</a:t>
            </a:r>
            <a:endPar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1- إختبارات جودة التوفيق :-</a:t>
            </a:r>
            <a:endParaRPr lang="ar-EG" b="1" u="sng" dirty="0"/>
          </a:p>
        </p:txBody>
      </p:sp>
      <p:sp>
        <p:nvSpPr>
          <p:cNvPr id="3" name="Content Placeholder 2"/>
          <p:cNvSpPr>
            <a:spLocks noGrp="1"/>
          </p:cNvSpPr>
          <p:nvPr>
            <p:ph idx="1"/>
          </p:nvPr>
        </p:nvSpPr>
        <p:spPr/>
        <p:txBody>
          <a:bodyPr/>
          <a:lstStyle/>
          <a:p>
            <a:pPr algn="just" rtl="1"/>
            <a:r>
              <a:rPr lang="ar-EG" dirty="0" smtClean="0"/>
              <a:t>إذا كان لدينا مجموعة من المفردات لعينة مأخوذة من مجتمع الدراسة و نرغب في التعرف على التوزيع الاحتمالي لهذه البيانات ، ويتم ذلك عن طريق ما يسمى بتوفيق المنحنيات حيث نبدأ بافتراض توزيع إحتمالى نظري يمكن أن تخضع له البيانات ، ويتوقف على بعض المقاييس الاحصائية الهامة للبيانات مثل الوسط الحسابي و الوسيط والانحراف المعياري  ، ثم تستخدم بيانات العينة و التوزيع الاحتمالي المفترض في تقدير معالم هذا التوزيع والذى يفيد بدوره في الحصول على الاحتمالات ومن ثم التكرارات المتوقعة .</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1- إختبارات جودة التوفيق :-</a:t>
            </a:r>
            <a:endParaRPr lang="ar-EG" b="1" dirty="0"/>
          </a:p>
        </p:txBody>
      </p:sp>
      <p:sp>
        <p:nvSpPr>
          <p:cNvPr id="3" name="Content Placeholder 2"/>
          <p:cNvSpPr>
            <a:spLocks noGrp="1"/>
          </p:cNvSpPr>
          <p:nvPr>
            <p:ph idx="1"/>
          </p:nvPr>
        </p:nvSpPr>
        <p:spPr/>
        <p:txBody>
          <a:bodyPr/>
          <a:lstStyle/>
          <a:p>
            <a:pPr algn="just" rtl="1"/>
            <a:r>
              <a:rPr lang="ar-EG" dirty="0" smtClean="0"/>
              <a:t>ثم تستخدم بيانات العينة و التوزيع الاحتمالي المفترض في تقدير معالم هذا التوزيع و الذي يفيد بدوره في الحصول على الاحتمالات ومن ثم التكرارات المتوقعة .</a:t>
            </a:r>
          </a:p>
          <a:p>
            <a:pPr algn="just" rtl="1"/>
            <a:r>
              <a:rPr lang="ar-EG" dirty="0" smtClean="0"/>
              <a:t>ومن ثم فإن جودة التوفيق هو اختبار إحصائي يمكن بإستخدامه معرفة هل التوزيع أو المنحنى الاحصائي النظري الذي تم توفيقه باستخدام بيانات العينة المأخوذه من المجتمع الأصلي يمثل تمثيلاً جيدا توزيع المتغير محل الدراسة في هذا المجتمع أم لا ؟ أو بمعنى أخر هل هناك إختلاف بين التوزيع الاحتمالي النظري الذي تم توفيقه و توزيع العينة ؟</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1- إختبار كا</a:t>
            </a:r>
            <a:r>
              <a:rPr lang="ar-EG" b="1" u="sng" baseline="30000" dirty="0" smtClean="0"/>
              <a:t>2</a:t>
            </a:r>
            <a:r>
              <a:rPr lang="ar-EG" b="1" u="sng" dirty="0" smtClean="0"/>
              <a:t> لجودة التوفيق :-</a:t>
            </a:r>
            <a:endParaRPr lang="ar-EG" b="1" u="sng" dirty="0"/>
          </a:p>
        </p:txBody>
      </p:sp>
      <p:sp>
        <p:nvSpPr>
          <p:cNvPr id="3" name="Content Placeholder 2"/>
          <p:cNvSpPr>
            <a:spLocks noGrp="1"/>
          </p:cNvSpPr>
          <p:nvPr>
            <p:ph idx="1"/>
          </p:nvPr>
        </p:nvSpPr>
        <p:spPr/>
        <p:txBody>
          <a:bodyPr/>
          <a:lstStyle/>
          <a:p>
            <a:pPr algn="just" rtl="1"/>
            <a:r>
              <a:rPr lang="ar-EG" dirty="0" smtClean="0"/>
              <a:t>يستخدم أختبار كا</a:t>
            </a:r>
            <a:r>
              <a:rPr lang="ar-EG" baseline="30000" dirty="0" smtClean="0"/>
              <a:t>2</a:t>
            </a:r>
            <a:r>
              <a:rPr lang="ar-EG" dirty="0" smtClean="0"/>
              <a:t> لاختبار ما اذا كانت بيانات العينة تتبع توزيع إحتمالى نظري معين أو للتأكد من صحة فرض معين ، ويتم ذلك من خلال معرفة ما إذا كان هناك فروق معنوية بين التكرارات الفعلية و التكرارات المتوقعة ، فكلما كان هذا الفرق صغير كلما اقترب التوزيعان الفعلي و النظري .</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071810"/>
            <a:ext cx="8915400" cy="1143000"/>
          </a:xfrm>
        </p:spPr>
        <p:txBody>
          <a:bodyPr/>
          <a:lstStyle/>
          <a:p>
            <a:pPr algn="ctr" rtl="1"/>
            <a:r>
              <a:rPr lang="ar-EG" sz="5400" b="1" u="sng" dirty="0" smtClean="0"/>
              <a:t>أولاً : إختبار كا2 لتوفيق التوزيعات الاحتمالية النظرية أو أي توزيع آخر غير محدد الصيغة </a:t>
            </a:r>
            <a:endParaRPr lang="ar-EG" sz="5400" b="1" u="sn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مثال (1) :-</a:t>
            </a:r>
            <a:endParaRPr lang="ar-EG" b="1" u="sng" dirty="0"/>
          </a:p>
        </p:txBody>
      </p:sp>
      <p:sp>
        <p:nvSpPr>
          <p:cNvPr id="3" name="Content Placeholder 2"/>
          <p:cNvSpPr>
            <a:spLocks noGrp="1"/>
          </p:cNvSpPr>
          <p:nvPr>
            <p:ph idx="1"/>
          </p:nvPr>
        </p:nvSpPr>
        <p:spPr/>
        <p:txBody>
          <a:bodyPr/>
          <a:lstStyle/>
          <a:p>
            <a:pPr algn="just" rtl="1"/>
            <a:r>
              <a:rPr lang="ar-EG" dirty="0" smtClean="0"/>
              <a:t>الجدول التالي يبين توزيع 200 طالب بكلية العلوم الإدارية و التخطيط بجامعة الملك فيصل حسب المعدل التراكمي للطالب :-</a:t>
            </a:r>
          </a:p>
          <a:p>
            <a:pPr algn="just" rtl="1"/>
            <a:endParaRPr lang="ar-EG" dirty="0" smtClean="0"/>
          </a:p>
          <a:p>
            <a:pPr algn="just" rtl="1"/>
            <a:endParaRPr lang="ar-EG" dirty="0" smtClean="0"/>
          </a:p>
          <a:p>
            <a:pPr algn="just" rtl="1"/>
            <a:endParaRPr lang="ar-EG" dirty="0" smtClean="0"/>
          </a:p>
          <a:p>
            <a:pPr algn="just" rtl="1"/>
            <a:r>
              <a:rPr lang="ar-EG" b="1" u="sng" dirty="0" smtClean="0"/>
              <a:t>و المطلوب :</a:t>
            </a:r>
            <a:r>
              <a:rPr lang="ar-EG" b="1" dirty="0" smtClean="0"/>
              <a:t> </a:t>
            </a:r>
            <a:r>
              <a:rPr lang="ar-EG" u="sng" dirty="0" smtClean="0"/>
              <a:t>توفيق توزيع منتظم </a:t>
            </a:r>
            <a:r>
              <a:rPr lang="ar-EG" dirty="0" smtClean="0"/>
              <a:t>يوضح توزيع الطلاب حسب المعدل التراكمي وإختبار جودة التوفيق بدرجة ثقة </a:t>
            </a:r>
            <a:r>
              <a:rPr lang="en-US" dirty="0" smtClean="0"/>
              <a:t>95%</a:t>
            </a:r>
            <a:r>
              <a:rPr lang="ar-EG" dirty="0" smtClean="0"/>
              <a:t> .</a:t>
            </a:r>
          </a:p>
          <a:p>
            <a:pPr algn="just" rtl="1"/>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graphicFrame>
        <p:nvGraphicFramePr>
          <p:cNvPr id="5" name="Table 4"/>
          <p:cNvGraphicFramePr>
            <a:graphicFrameLocks noGrp="1"/>
          </p:cNvGraphicFramePr>
          <p:nvPr/>
        </p:nvGraphicFramePr>
        <p:xfrm>
          <a:off x="1650997" y="2857496"/>
          <a:ext cx="6604003" cy="1280160"/>
        </p:xfrm>
        <a:graphic>
          <a:graphicData uri="http://schemas.openxmlformats.org/drawingml/2006/table">
            <a:tbl>
              <a:tblPr rtl="1" firstRow="1" bandRow="1">
                <a:tableStyleId>{5C22544A-7EE6-4342-B048-85BDC9FD1C3A}</a:tableStyleId>
              </a:tblPr>
              <a:tblGrid>
                <a:gridCol w="943429"/>
                <a:gridCol w="943429"/>
                <a:gridCol w="943429"/>
                <a:gridCol w="943429"/>
                <a:gridCol w="943429"/>
                <a:gridCol w="943429"/>
                <a:gridCol w="943429"/>
              </a:tblGrid>
              <a:tr h="370840">
                <a:tc>
                  <a:txBody>
                    <a:bodyPr/>
                    <a:lstStyle/>
                    <a:p>
                      <a:pPr algn="ctr" rtl="0"/>
                      <a:r>
                        <a:rPr lang="ar-EG" b="1" dirty="0" smtClean="0"/>
                        <a:t>المجموع</a:t>
                      </a:r>
                      <a:endParaRPr lang="ar-EG" b="1" dirty="0"/>
                    </a:p>
                  </a:txBody>
                  <a:tcPr/>
                </a:tc>
                <a:tc>
                  <a:txBody>
                    <a:bodyPr/>
                    <a:lstStyle/>
                    <a:p>
                      <a:pPr algn="ctr" rtl="0"/>
                      <a:r>
                        <a:rPr lang="en-US" b="1" dirty="0" smtClean="0"/>
                        <a:t>4 - 5</a:t>
                      </a:r>
                      <a:endParaRPr lang="ar-EG" b="1" dirty="0"/>
                    </a:p>
                  </a:txBody>
                  <a:tcPr/>
                </a:tc>
                <a:tc>
                  <a:txBody>
                    <a:bodyPr/>
                    <a:lstStyle/>
                    <a:p>
                      <a:pPr algn="ctr" rtl="0"/>
                      <a:r>
                        <a:rPr lang="en-US" b="1" dirty="0" smtClean="0"/>
                        <a:t>3 - </a:t>
                      </a:r>
                      <a:endParaRPr lang="ar-EG" b="1" dirty="0"/>
                    </a:p>
                  </a:txBody>
                  <a:tcPr/>
                </a:tc>
                <a:tc>
                  <a:txBody>
                    <a:bodyPr/>
                    <a:lstStyle/>
                    <a:p>
                      <a:pPr algn="ctr" rtl="0"/>
                      <a:r>
                        <a:rPr lang="en-US" b="1" dirty="0" smtClean="0"/>
                        <a:t>2 - </a:t>
                      </a:r>
                      <a:endParaRPr lang="ar-EG" b="1" dirty="0"/>
                    </a:p>
                  </a:txBody>
                  <a:tcPr/>
                </a:tc>
                <a:tc>
                  <a:txBody>
                    <a:bodyPr/>
                    <a:lstStyle/>
                    <a:p>
                      <a:pPr algn="ctr" rtl="0"/>
                      <a:r>
                        <a:rPr lang="en-US" b="1" dirty="0" smtClean="0"/>
                        <a:t>1 - </a:t>
                      </a:r>
                      <a:endParaRPr lang="ar-EG" b="1" dirty="0"/>
                    </a:p>
                  </a:txBody>
                  <a:tcPr/>
                </a:tc>
                <a:tc>
                  <a:txBody>
                    <a:bodyPr/>
                    <a:lstStyle/>
                    <a:p>
                      <a:pPr algn="ctr" rtl="0"/>
                      <a:r>
                        <a:rPr lang="en-US" b="1" dirty="0" smtClean="0"/>
                        <a:t>0 - </a:t>
                      </a:r>
                      <a:endParaRPr lang="ar-EG" b="1" dirty="0"/>
                    </a:p>
                  </a:txBody>
                  <a:tcPr/>
                </a:tc>
                <a:tc>
                  <a:txBody>
                    <a:bodyPr/>
                    <a:lstStyle/>
                    <a:p>
                      <a:pPr algn="ctr" rtl="0"/>
                      <a:r>
                        <a:rPr lang="ar-EG" b="1" dirty="0" smtClean="0"/>
                        <a:t>المعدل التراكمي </a:t>
                      </a:r>
                      <a:endParaRPr lang="ar-EG" b="1" dirty="0"/>
                    </a:p>
                  </a:txBody>
                  <a:tcPr/>
                </a:tc>
              </a:tr>
              <a:tr h="370840">
                <a:tc>
                  <a:txBody>
                    <a:bodyPr/>
                    <a:lstStyle/>
                    <a:p>
                      <a:pPr algn="ctr" rtl="0"/>
                      <a:r>
                        <a:rPr lang="en-US" b="1" dirty="0" smtClean="0"/>
                        <a:t>200</a:t>
                      </a:r>
                      <a:endParaRPr lang="ar-EG" b="1" dirty="0"/>
                    </a:p>
                  </a:txBody>
                  <a:tcPr/>
                </a:tc>
                <a:tc>
                  <a:txBody>
                    <a:bodyPr/>
                    <a:lstStyle/>
                    <a:p>
                      <a:pPr algn="ctr" rtl="0"/>
                      <a:r>
                        <a:rPr lang="en-US" b="1" dirty="0" smtClean="0"/>
                        <a:t>39</a:t>
                      </a:r>
                      <a:endParaRPr lang="ar-EG" b="1" dirty="0"/>
                    </a:p>
                  </a:txBody>
                  <a:tcPr/>
                </a:tc>
                <a:tc>
                  <a:txBody>
                    <a:bodyPr/>
                    <a:lstStyle/>
                    <a:p>
                      <a:pPr algn="ctr" rtl="0"/>
                      <a:r>
                        <a:rPr lang="en-US" b="1" dirty="0" smtClean="0"/>
                        <a:t>45</a:t>
                      </a:r>
                      <a:endParaRPr lang="ar-EG" b="1" dirty="0"/>
                    </a:p>
                  </a:txBody>
                  <a:tcPr/>
                </a:tc>
                <a:tc>
                  <a:txBody>
                    <a:bodyPr/>
                    <a:lstStyle/>
                    <a:p>
                      <a:pPr algn="ctr" rtl="0"/>
                      <a:r>
                        <a:rPr lang="en-US" b="1" dirty="0" smtClean="0"/>
                        <a:t>53</a:t>
                      </a:r>
                      <a:endParaRPr lang="ar-EG" b="1" dirty="0"/>
                    </a:p>
                  </a:txBody>
                  <a:tcPr/>
                </a:tc>
                <a:tc>
                  <a:txBody>
                    <a:bodyPr/>
                    <a:lstStyle/>
                    <a:p>
                      <a:pPr algn="ctr" rtl="0"/>
                      <a:r>
                        <a:rPr lang="en-US" b="1" dirty="0" smtClean="0"/>
                        <a:t>35</a:t>
                      </a:r>
                      <a:endParaRPr lang="ar-EG" b="1" dirty="0"/>
                    </a:p>
                  </a:txBody>
                  <a:tcPr/>
                </a:tc>
                <a:tc>
                  <a:txBody>
                    <a:bodyPr/>
                    <a:lstStyle/>
                    <a:p>
                      <a:pPr algn="ctr" rtl="0"/>
                      <a:r>
                        <a:rPr lang="en-US" b="1" dirty="0" smtClean="0"/>
                        <a:t>28</a:t>
                      </a:r>
                      <a:endParaRPr lang="ar-EG" b="1" dirty="0"/>
                    </a:p>
                  </a:txBody>
                  <a:tcPr/>
                </a:tc>
                <a:tc>
                  <a:txBody>
                    <a:bodyPr/>
                    <a:lstStyle/>
                    <a:p>
                      <a:pPr algn="ctr" rtl="0"/>
                      <a:r>
                        <a:rPr lang="ar-EG" b="1" dirty="0" smtClean="0"/>
                        <a:t>عدد الطلاب </a:t>
                      </a:r>
                      <a:endParaRPr lang="ar-EG" b="1"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الحل :-</a:t>
            </a:r>
            <a:endParaRPr lang="ar-EG" b="1" u="sng" dirty="0"/>
          </a:p>
        </p:txBody>
      </p:sp>
      <p:sp>
        <p:nvSpPr>
          <p:cNvPr id="3" name="Content Placeholder 2"/>
          <p:cNvSpPr>
            <a:spLocks noGrp="1"/>
          </p:cNvSpPr>
          <p:nvPr>
            <p:ph idx="1"/>
          </p:nvPr>
        </p:nvSpPr>
        <p:spPr/>
        <p:txBody>
          <a:bodyPr/>
          <a:lstStyle/>
          <a:p>
            <a:pPr algn="just" rtl="1"/>
            <a:r>
              <a:rPr lang="en-US" dirty="0" smtClean="0"/>
              <a:t>H</a:t>
            </a:r>
            <a:r>
              <a:rPr lang="en-US" baseline="-25000" dirty="0" smtClean="0"/>
              <a:t>O</a:t>
            </a:r>
            <a:r>
              <a:rPr lang="ar-EG" dirty="0" smtClean="0"/>
              <a:t> : توزيع الطلاب بكلية حسب فئات المعدل التراكمي يتبع التوزيع المنتظم .</a:t>
            </a:r>
          </a:p>
          <a:p>
            <a:pPr algn="just" rtl="1"/>
            <a:r>
              <a:rPr lang="en-US" dirty="0" smtClean="0"/>
              <a:t>H</a:t>
            </a:r>
            <a:r>
              <a:rPr lang="en-US" baseline="-25000" dirty="0" smtClean="0"/>
              <a:t>1</a:t>
            </a:r>
            <a:r>
              <a:rPr lang="ar-EG" dirty="0" smtClean="0"/>
              <a:t> : توزيع الطلاب بكلية حسب فئات المعدل التراكمي لا يتبع التوزيع المنتظم .</a:t>
            </a:r>
          </a:p>
          <a:p>
            <a:pPr algn="just" rtl="1"/>
            <a:r>
              <a:rPr lang="ar-EG" dirty="0" smtClean="0"/>
              <a:t>حيث أن هناك خمس فئات للمعدل التراكمي فيتم توزيع الطلاب على الخمس فئات بالتساوي و لكل فئة تتكرار متوقع يساوي مجموع التكرارات على خمسة </a:t>
            </a:r>
            <a:r>
              <a:rPr lang="en-US" dirty="0" smtClean="0"/>
              <a:t>(200/5 = 40 )</a:t>
            </a:r>
            <a:r>
              <a:rPr lang="ar-EG" dirty="0" smtClean="0"/>
              <a:t> ، كما يتضح من الجدول التالي :-</a:t>
            </a:r>
          </a:p>
          <a:p>
            <a:pPr algn="just" rtl="1"/>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b="1" u="sng" dirty="0"/>
          </a:p>
        </p:txBody>
      </p:sp>
      <p:graphicFrame>
        <p:nvGraphicFramePr>
          <p:cNvPr id="5" name="Content Placeholder 4"/>
          <p:cNvGraphicFramePr>
            <a:graphicFrameLocks noGrp="1"/>
          </p:cNvGraphicFramePr>
          <p:nvPr>
            <p:ph idx="1"/>
          </p:nvPr>
        </p:nvGraphicFramePr>
        <p:xfrm>
          <a:off x="495300" y="1600200"/>
          <a:ext cx="8915400" cy="2890520"/>
        </p:xfrm>
        <a:graphic>
          <a:graphicData uri="http://schemas.openxmlformats.org/drawingml/2006/table">
            <a:tbl>
              <a:tblPr rtl="1" firstRow="1" bandRow="1">
                <a:tableStyleId>{5C22544A-7EE6-4342-B048-85BDC9FD1C3A}</a:tableStyleId>
              </a:tblPr>
              <a:tblGrid>
                <a:gridCol w="1783080"/>
                <a:gridCol w="1783080"/>
                <a:gridCol w="1783080"/>
                <a:gridCol w="1783080"/>
                <a:gridCol w="1783080"/>
              </a:tblGrid>
              <a:tr h="370840">
                <a:tc>
                  <a:txBody>
                    <a:bodyPr/>
                    <a:lstStyle/>
                    <a:p>
                      <a:pPr algn="ctr" rtl="0"/>
                      <a:r>
                        <a:rPr lang="ar-EG" b="1" dirty="0" smtClean="0"/>
                        <a:t>فئات المعدل </a:t>
                      </a:r>
                    </a:p>
                    <a:p>
                      <a:pPr algn="ctr" rtl="0"/>
                      <a:r>
                        <a:rPr lang="ar-EG" b="1" dirty="0" smtClean="0"/>
                        <a:t>التراكمي </a:t>
                      </a:r>
                      <a:endParaRPr lang="ar-EG" b="1" dirty="0"/>
                    </a:p>
                  </a:txBody>
                  <a:tcPr/>
                </a:tc>
                <a:tc>
                  <a:txBody>
                    <a:bodyPr/>
                    <a:lstStyle/>
                    <a:p>
                      <a:pPr algn="ctr" rtl="0"/>
                      <a:r>
                        <a:rPr lang="ar-EG" b="1" dirty="0" smtClean="0"/>
                        <a:t>التكرارات </a:t>
                      </a:r>
                    </a:p>
                    <a:p>
                      <a:pPr algn="ctr" rtl="0"/>
                      <a:r>
                        <a:rPr lang="ar-EG" b="1" dirty="0" smtClean="0"/>
                        <a:t>المشاهدة  ش</a:t>
                      </a:r>
                      <a:endParaRPr lang="ar-EG" b="1" dirty="0"/>
                    </a:p>
                  </a:txBody>
                  <a:tcPr/>
                </a:tc>
                <a:tc>
                  <a:txBody>
                    <a:bodyPr/>
                    <a:lstStyle/>
                    <a:p>
                      <a:pPr algn="ctr" rtl="0"/>
                      <a:r>
                        <a:rPr lang="ar-EG" b="1" dirty="0" smtClean="0"/>
                        <a:t>التكرارات </a:t>
                      </a:r>
                    </a:p>
                    <a:p>
                      <a:pPr algn="ctr" rtl="0"/>
                      <a:r>
                        <a:rPr lang="ar-EG" b="1" dirty="0" smtClean="0"/>
                        <a:t>المتوقعة ت</a:t>
                      </a:r>
                      <a:endParaRPr lang="ar-EG" b="1" dirty="0"/>
                    </a:p>
                  </a:txBody>
                  <a:tcPr/>
                </a:tc>
                <a:tc>
                  <a:txBody>
                    <a:bodyPr/>
                    <a:lstStyle/>
                    <a:p>
                      <a:pPr algn="ctr" rtl="0"/>
                      <a:r>
                        <a:rPr lang="ar-EG" b="1" dirty="0" smtClean="0"/>
                        <a:t>( ش – ت )</a:t>
                      </a:r>
                      <a:r>
                        <a:rPr lang="ar-EG" b="1" baseline="30000" dirty="0" smtClean="0"/>
                        <a:t>2</a:t>
                      </a:r>
                      <a:endParaRPr lang="ar-EG" b="1" baseline="30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b="1" dirty="0" smtClean="0"/>
                        <a:t>( ش – ت )</a:t>
                      </a:r>
                      <a:r>
                        <a:rPr lang="ar-EG" b="1" baseline="30000" dirty="0" smtClean="0"/>
                        <a:t>2</a:t>
                      </a:r>
                    </a:p>
                    <a:p>
                      <a:pPr algn="ctr" rtl="0"/>
                      <a:r>
                        <a:rPr lang="ar-EG" b="1" dirty="0" smtClean="0"/>
                        <a:t>ت</a:t>
                      </a:r>
                      <a:endParaRPr lang="ar-EG" b="1" dirty="0"/>
                    </a:p>
                  </a:txBody>
                  <a:tcPr/>
                </a:tc>
              </a:tr>
              <a:tr h="370840">
                <a:tc>
                  <a:txBody>
                    <a:bodyPr/>
                    <a:lstStyle/>
                    <a:p>
                      <a:pPr algn="ctr" rtl="0"/>
                      <a:r>
                        <a:rPr lang="en-US" dirty="0" smtClean="0"/>
                        <a:t>0 - </a:t>
                      </a:r>
                      <a:endParaRPr lang="ar-EG" dirty="0"/>
                    </a:p>
                  </a:txBody>
                  <a:tcPr/>
                </a:tc>
                <a:tc>
                  <a:txBody>
                    <a:bodyPr/>
                    <a:lstStyle/>
                    <a:p>
                      <a:pPr algn="ctr" rtl="0"/>
                      <a:r>
                        <a:rPr lang="en-US" dirty="0" smtClean="0"/>
                        <a:t>28</a:t>
                      </a:r>
                      <a:endParaRPr lang="ar-EG" dirty="0"/>
                    </a:p>
                  </a:txBody>
                  <a:tcPr/>
                </a:tc>
                <a:tc>
                  <a:txBody>
                    <a:bodyPr/>
                    <a:lstStyle/>
                    <a:p>
                      <a:pPr algn="ctr" rtl="0"/>
                      <a:r>
                        <a:rPr lang="en-US" dirty="0" smtClean="0"/>
                        <a:t>40</a:t>
                      </a:r>
                      <a:endParaRPr lang="ar-EG" dirty="0"/>
                    </a:p>
                  </a:txBody>
                  <a:tcPr/>
                </a:tc>
                <a:tc>
                  <a:txBody>
                    <a:bodyPr/>
                    <a:lstStyle/>
                    <a:p>
                      <a:pPr algn="ctr" rtl="0"/>
                      <a:r>
                        <a:rPr lang="en-US" dirty="0" smtClean="0"/>
                        <a:t>144</a:t>
                      </a:r>
                      <a:endParaRPr lang="ar-EG" dirty="0"/>
                    </a:p>
                  </a:txBody>
                  <a:tcPr/>
                </a:tc>
                <a:tc>
                  <a:txBody>
                    <a:bodyPr/>
                    <a:lstStyle/>
                    <a:p>
                      <a:pPr algn="ctr" rtl="0"/>
                      <a:r>
                        <a:rPr lang="en-US" dirty="0" smtClean="0"/>
                        <a:t>3.6</a:t>
                      </a:r>
                      <a:endParaRPr lang="ar-EG" dirty="0"/>
                    </a:p>
                  </a:txBody>
                  <a:tcPr/>
                </a:tc>
              </a:tr>
              <a:tr h="370840">
                <a:tc>
                  <a:txBody>
                    <a:bodyPr/>
                    <a:lstStyle/>
                    <a:p>
                      <a:pPr algn="ctr" rtl="0"/>
                      <a:r>
                        <a:rPr lang="en-US" dirty="0" smtClean="0"/>
                        <a:t>1 - </a:t>
                      </a:r>
                      <a:endParaRPr lang="ar-EG" dirty="0"/>
                    </a:p>
                  </a:txBody>
                  <a:tcPr/>
                </a:tc>
                <a:tc>
                  <a:txBody>
                    <a:bodyPr/>
                    <a:lstStyle/>
                    <a:p>
                      <a:pPr algn="ctr" rtl="0"/>
                      <a:r>
                        <a:rPr lang="en-US" dirty="0" smtClean="0"/>
                        <a:t>35</a:t>
                      </a:r>
                      <a:endParaRPr lang="ar-EG" dirty="0"/>
                    </a:p>
                  </a:txBody>
                  <a:tcPr/>
                </a:tc>
                <a:tc>
                  <a:txBody>
                    <a:bodyPr/>
                    <a:lstStyle/>
                    <a:p>
                      <a:pPr algn="ctr" rtl="0"/>
                      <a:r>
                        <a:rPr lang="en-US" dirty="0" smtClean="0"/>
                        <a:t>40</a:t>
                      </a:r>
                      <a:endParaRPr lang="ar-EG" dirty="0"/>
                    </a:p>
                  </a:txBody>
                  <a:tcPr/>
                </a:tc>
                <a:tc>
                  <a:txBody>
                    <a:bodyPr/>
                    <a:lstStyle/>
                    <a:p>
                      <a:pPr algn="ctr" rtl="0"/>
                      <a:r>
                        <a:rPr lang="en-US" dirty="0" smtClean="0"/>
                        <a:t>25</a:t>
                      </a:r>
                      <a:endParaRPr lang="ar-EG" dirty="0"/>
                    </a:p>
                  </a:txBody>
                  <a:tcPr/>
                </a:tc>
                <a:tc>
                  <a:txBody>
                    <a:bodyPr/>
                    <a:lstStyle/>
                    <a:p>
                      <a:pPr algn="ctr" rtl="0"/>
                      <a:r>
                        <a:rPr lang="en-US" dirty="0" smtClean="0"/>
                        <a:t>0.625</a:t>
                      </a:r>
                      <a:endParaRPr lang="ar-EG" dirty="0"/>
                    </a:p>
                  </a:txBody>
                  <a:tcPr/>
                </a:tc>
              </a:tr>
              <a:tr h="370840">
                <a:tc>
                  <a:txBody>
                    <a:bodyPr/>
                    <a:lstStyle/>
                    <a:p>
                      <a:pPr algn="ctr" rtl="0"/>
                      <a:r>
                        <a:rPr lang="en-US" dirty="0" smtClean="0"/>
                        <a:t>2 - </a:t>
                      </a:r>
                      <a:endParaRPr lang="ar-EG" dirty="0"/>
                    </a:p>
                  </a:txBody>
                  <a:tcPr/>
                </a:tc>
                <a:tc>
                  <a:txBody>
                    <a:bodyPr/>
                    <a:lstStyle/>
                    <a:p>
                      <a:pPr algn="ctr" rtl="0"/>
                      <a:r>
                        <a:rPr lang="en-US" dirty="0" smtClean="0"/>
                        <a:t>53</a:t>
                      </a:r>
                      <a:endParaRPr lang="ar-EG" dirty="0"/>
                    </a:p>
                  </a:txBody>
                  <a:tcPr/>
                </a:tc>
                <a:tc>
                  <a:txBody>
                    <a:bodyPr/>
                    <a:lstStyle/>
                    <a:p>
                      <a:pPr algn="ctr" rtl="0"/>
                      <a:r>
                        <a:rPr lang="en-US" dirty="0" smtClean="0"/>
                        <a:t>40</a:t>
                      </a:r>
                      <a:endParaRPr lang="ar-EG" dirty="0"/>
                    </a:p>
                  </a:txBody>
                  <a:tcPr/>
                </a:tc>
                <a:tc>
                  <a:txBody>
                    <a:bodyPr/>
                    <a:lstStyle/>
                    <a:p>
                      <a:pPr algn="ctr" rtl="0"/>
                      <a:r>
                        <a:rPr lang="en-US" dirty="0" smtClean="0"/>
                        <a:t>169</a:t>
                      </a:r>
                      <a:endParaRPr lang="ar-EG" dirty="0"/>
                    </a:p>
                  </a:txBody>
                  <a:tcPr/>
                </a:tc>
                <a:tc>
                  <a:txBody>
                    <a:bodyPr/>
                    <a:lstStyle/>
                    <a:p>
                      <a:pPr algn="ctr" rtl="0"/>
                      <a:r>
                        <a:rPr lang="en-US" dirty="0" smtClean="0"/>
                        <a:t>4.225</a:t>
                      </a:r>
                      <a:endParaRPr lang="ar-EG" dirty="0"/>
                    </a:p>
                  </a:txBody>
                  <a:tcPr/>
                </a:tc>
              </a:tr>
              <a:tr h="370840">
                <a:tc>
                  <a:txBody>
                    <a:bodyPr/>
                    <a:lstStyle/>
                    <a:p>
                      <a:pPr algn="ctr" rtl="0"/>
                      <a:r>
                        <a:rPr lang="en-US" dirty="0" smtClean="0"/>
                        <a:t>3 - </a:t>
                      </a:r>
                      <a:endParaRPr lang="ar-EG" dirty="0"/>
                    </a:p>
                  </a:txBody>
                  <a:tcPr/>
                </a:tc>
                <a:tc>
                  <a:txBody>
                    <a:bodyPr/>
                    <a:lstStyle/>
                    <a:p>
                      <a:pPr algn="ctr" rtl="0"/>
                      <a:r>
                        <a:rPr lang="en-US" dirty="0" smtClean="0"/>
                        <a:t>45</a:t>
                      </a:r>
                      <a:endParaRPr lang="ar-EG" dirty="0"/>
                    </a:p>
                  </a:txBody>
                  <a:tcPr/>
                </a:tc>
                <a:tc>
                  <a:txBody>
                    <a:bodyPr/>
                    <a:lstStyle/>
                    <a:p>
                      <a:pPr algn="ctr" rtl="0"/>
                      <a:r>
                        <a:rPr lang="en-US" dirty="0" smtClean="0"/>
                        <a:t>40</a:t>
                      </a:r>
                      <a:endParaRPr lang="ar-EG" dirty="0"/>
                    </a:p>
                  </a:txBody>
                  <a:tcPr/>
                </a:tc>
                <a:tc>
                  <a:txBody>
                    <a:bodyPr/>
                    <a:lstStyle/>
                    <a:p>
                      <a:pPr algn="ctr" rtl="0"/>
                      <a:r>
                        <a:rPr lang="en-US" dirty="0" smtClean="0"/>
                        <a:t>25</a:t>
                      </a:r>
                      <a:endParaRPr lang="ar-EG" dirty="0"/>
                    </a:p>
                  </a:txBody>
                  <a:tcPr/>
                </a:tc>
                <a:tc>
                  <a:txBody>
                    <a:bodyPr/>
                    <a:lstStyle/>
                    <a:p>
                      <a:pPr algn="ctr" rtl="0"/>
                      <a:r>
                        <a:rPr lang="en-US" dirty="0" smtClean="0"/>
                        <a:t>0.625</a:t>
                      </a:r>
                      <a:endParaRPr lang="ar-EG" dirty="0"/>
                    </a:p>
                  </a:txBody>
                  <a:tcPr/>
                </a:tc>
              </a:tr>
              <a:tr h="370840">
                <a:tc>
                  <a:txBody>
                    <a:bodyPr/>
                    <a:lstStyle/>
                    <a:p>
                      <a:pPr algn="ctr" rtl="0"/>
                      <a:r>
                        <a:rPr lang="en-US" dirty="0" smtClean="0"/>
                        <a:t>4 - 5</a:t>
                      </a:r>
                      <a:endParaRPr lang="ar-EG" dirty="0"/>
                    </a:p>
                  </a:txBody>
                  <a:tcPr/>
                </a:tc>
                <a:tc>
                  <a:txBody>
                    <a:bodyPr/>
                    <a:lstStyle/>
                    <a:p>
                      <a:pPr algn="ctr" rtl="0"/>
                      <a:r>
                        <a:rPr lang="en-US" dirty="0" smtClean="0"/>
                        <a:t>39</a:t>
                      </a:r>
                      <a:endParaRPr lang="ar-EG" dirty="0"/>
                    </a:p>
                  </a:txBody>
                  <a:tcPr/>
                </a:tc>
                <a:tc>
                  <a:txBody>
                    <a:bodyPr/>
                    <a:lstStyle/>
                    <a:p>
                      <a:pPr algn="ctr" rtl="0"/>
                      <a:r>
                        <a:rPr lang="en-US" dirty="0" smtClean="0"/>
                        <a:t>40</a:t>
                      </a:r>
                      <a:endParaRPr lang="ar-EG" dirty="0"/>
                    </a:p>
                  </a:txBody>
                  <a:tcPr/>
                </a:tc>
                <a:tc>
                  <a:txBody>
                    <a:bodyPr/>
                    <a:lstStyle/>
                    <a:p>
                      <a:pPr algn="ctr" rtl="0"/>
                      <a:r>
                        <a:rPr lang="en-US" dirty="0" smtClean="0"/>
                        <a:t>1</a:t>
                      </a:r>
                      <a:endParaRPr lang="ar-EG" dirty="0"/>
                    </a:p>
                  </a:txBody>
                  <a:tcPr/>
                </a:tc>
                <a:tc>
                  <a:txBody>
                    <a:bodyPr/>
                    <a:lstStyle/>
                    <a:p>
                      <a:pPr algn="ctr" rtl="0"/>
                      <a:r>
                        <a:rPr lang="en-US" dirty="0" smtClean="0"/>
                        <a:t>0.025</a:t>
                      </a:r>
                      <a:endParaRPr lang="ar-EG" dirty="0"/>
                    </a:p>
                  </a:txBody>
                  <a:tcPr/>
                </a:tc>
              </a:tr>
              <a:tr h="370840">
                <a:tc>
                  <a:txBody>
                    <a:bodyPr/>
                    <a:lstStyle/>
                    <a:p>
                      <a:pPr algn="ctr" rtl="0"/>
                      <a:r>
                        <a:rPr lang="ar-EG" sz="2000" b="1" dirty="0" smtClean="0"/>
                        <a:t>المجموع</a:t>
                      </a:r>
                      <a:endParaRPr lang="ar-EG" sz="2000" b="1" dirty="0"/>
                    </a:p>
                  </a:txBody>
                  <a:tcPr/>
                </a:tc>
                <a:tc>
                  <a:txBody>
                    <a:bodyPr/>
                    <a:lstStyle/>
                    <a:p>
                      <a:pPr algn="ctr" rtl="0"/>
                      <a:r>
                        <a:rPr lang="en-US" sz="2000" b="1" dirty="0" smtClean="0"/>
                        <a:t>200</a:t>
                      </a:r>
                      <a:endParaRPr lang="ar-EG" sz="2000" b="1" dirty="0"/>
                    </a:p>
                  </a:txBody>
                  <a:tcPr/>
                </a:tc>
                <a:tc>
                  <a:txBody>
                    <a:bodyPr/>
                    <a:lstStyle/>
                    <a:p>
                      <a:pPr algn="ctr" rtl="0"/>
                      <a:r>
                        <a:rPr lang="en-US" sz="2000" b="1" dirty="0" smtClean="0"/>
                        <a:t>200</a:t>
                      </a:r>
                      <a:endParaRPr lang="ar-EG" sz="2000" b="1" dirty="0"/>
                    </a:p>
                  </a:txBody>
                  <a:tcPr/>
                </a:tc>
                <a:tc>
                  <a:txBody>
                    <a:bodyPr/>
                    <a:lstStyle/>
                    <a:p>
                      <a:pPr algn="ctr" rtl="0"/>
                      <a:endParaRPr lang="ar-EG" sz="2000" b="1" dirty="0"/>
                    </a:p>
                  </a:txBody>
                  <a:tcPr/>
                </a:tc>
                <a:tc>
                  <a:txBody>
                    <a:bodyPr/>
                    <a:lstStyle/>
                    <a:p>
                      <a:pPr algn="ctr" rtl="0"/>
                      <a:r>
                        <a:rPr lang="en-US" sz="2000" b="1" dirty="0" smtClean="0"/>
                        <a:t>9.1</a:t>
                      </a:r>
                      <a:endParaRPr lang="ar-EG" sz="2000" b="1" dirty="0"/>
                    </a:p>
                  </a:txBody>
                  <a:tcPr/>
                </a:tc>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cxnSp>
        <p:nvCxnSpPr>
          <p:cNvPr id="7" name="Straight Connector 6"/>
          <p:cNvCxnSpPr/>
          <p:nvPr/>
        </p:nvCxnSpPr>
        <p:spPr>
          <a:xfrm>
            <a:off x="952472" y="1928802"/>
            <a:ext cx="857256" cy="1588"/>
          </a:xfrm>
          <a:prstGeom prst="line">
            <a:avLst/>
          </a:prstGeom>
          <a:ln>
            <a:solidFill>
              <a:schemeClr val="tx1"/>
            </a:solidFill>
          </a:ln>
        </p:spPr>
        <p:style>
          <a:lnRef idx="3">
            <a:schemeClr val="accent1"/>
          </a:lnRef>
          <a:fillRef idx="0">
            <a:schemeClr val="accent1"/>
          </a:fillRef>
          <a:effectRef idx="2">
            <a:schemeClr val="accent1"/>
          </a:effectRef>
          <a:fontRef idx="minor">
            <a:schemeClr val="tx1"/>
          </a:fontRef>
        </p:style>
      </p:cxnSp>
      <p:sp>
        <p:nvSpPr>
          <p:cNvPr id="10" name="TextBox 9"/>
          <p:cNvSpPr txBox="1"/>
          <p:nvPr/>
        </p:nvSpPr>
        <p:spPr>
          <a:xfrm>
            <a:off x="2524108" y="5000636"/>
            <a:ext cx="4572032" cy="584775"/>
          </a:xfrm>
          <a:prstGeom prst="rect">
            <a:avLst/>
          </a:prstGeom>
          <a:noFill/>
        </p:spPr>
        <p:txBody>
          <a:bodyPr wrap="square" rtlCol="1">
            <a:spAutoFit/>
          </a:bodyPr>
          <a:lstStyle/>
          <a:p>
            <a:r>
              <a:rPr lang="ar-EG" sz="3200" b="1" dirty="0" smtClean="0"/>
              <a:t>إذاً كا </a:t>
            </a:r>
            <a:r>
              <a:rPr lang="ar-EG" sz="3200" b="1" baseline="30000" dirty="0" smtClean="0"/>
              <a:t>2</a:t>
            </a:r>
            <a:r>
              <a:rPr lang="ar-EG" sz="3200" b="1" dirty="0" smtClean="0"/>
              <a:t> المحسوبة =  </a:t>
            </a:r>
            <a:r>
              <a:rPr lang="en-US" sz="3200" b="1" dirty="0" smtClean="0"/>
              <a:t>9.1</a:t>
            </a:r>
            <a:endParaRPr lang="ar-EG" sz="3200" b="1" dirty="0"/>
          </a:p>
        </p:txBody>
      </p:sp>
      <p:cxnSp>
        <p:nvCxnSpPr>
          <p:cNvPr id="12" name="Straight Arrow Connector 11"/>
          <p:cNvCxnSpPr/>
          <p:nvPr/>
        </p:nvCxnSpPr>
        <p:spPr>
          <a:xfrm>
            <a:off x="1523976" y="4429132"/>
            <a:ext cx="2000264" cy="71438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dirty="0"/>
          </a:p>
        </p:txBody>
      </p:sp>
      <p:sp>
        <p:nvSpPr>
          <p:cNvPr id="3" name="Content Placeholder 2"/>
          <p:cNvSpPr>
            <a:spLocks noGrp="1"/>
          </p:cNvSpPr>
          <p:nvPr>
            <p:ph idx="1"/>
          </p:nvPr>
        </p:nvSpPr>
        <p:spPr/>
        <p:txBody>
          <a:bodyPr/>
          <a:lstStyle/>
          <a:p>
            <a:pPr algn="just" rtl="1"/>
            <a:r>
              <a:rPr lang="ar-EG" sz="2400" b="1" dirty="0" smtClean="0"/>
              <a:t>درجات الحرية = (عدد الفئات – 1 ) </a:t>
            </a:r>
          </a:p>
          <a:p>
            <a:pPr algn="just" rtl="1"/>
            <a:r>
              <a:rPr lang="ar-EG" sz="2400" b="1" dirty="0" smtClean="0"/>
              <a:t>                  = (5-1 ) =  </a:t>
            </a:r>
            <a:r>
              <a:rPr lang="en-US" sz="2400" b="1" dirty="0" smtClean="0"/>
              <a:t>4 </a:t>
            </a:r>
          </a:p>
          <a:p>
            <a:pPr algn="just" rtl="1"/>
            <a:r>
              <a:rPr lang="ar-EG" sz="2400" b="1" dirty="0" smtClean="0"/>
              <a:t>و عند مستوى معنوية </a:t>
            </a:r>
            <a:r>
              <a:rPr lang="en-US" sz="2400" b="1" dirty="0" smtClean="0"/>
              <a:t>5%</a:t>
            </a:r>
            <a:r>
              <a:rPr lang="ar-EG" sz="2400" b="1" dirty="0" smtClean="0"/>
              <a:t> فإن قيمتي كا </a:t>
            </a:r>
            <a:r>
              <a:rPr lang="ar-EG" sz="2400" b="1" baseline="30000" dirty="0" smtClean="0"/>
              <a:t>2 </a:t>
            </a:r>
            <a:r>
              <a:rPr lang="ar-EG" sz="2400" b="1" dirty="0" smtClean="0"/>
              <a:t>الجدولية هما </a:t>
            </a:r>
            <a:r>
              <a:rPr lang="en-US" sz="2400" b="1" dirty="0" smtClean="0"/>
              <a:t>(0.484 , 11.1 )</a:t>
            </a:r>
            <a:r>
              <a:rPr lang="ar-EG" sz="2400" b="1" dirty="0" smtClean="0"/>
              <a:t> و تكون منطقتي القبول و الرفض للفرض العدمي كما يلي :-</a:t>
            </a:r>
          </a:p>
          <a:p>
            <a:pPr algn="just" rtl="1"/>
            <a:r>
              <a:rPr lang="ar-EG" sz="2400" b="1" dirty="0" smtClean="0"/>
              <a:t>و حيث أن قيمة  كا </a:t>
            </a:r>
            <a:r>
              <a:rPr lang="ar-EG" sz="2400" b="1" baseline="30000" dirty="0" smtClean="0"/>
              <a:t>2</a:t>
            </a:r>
            <a:r>
              <a:rPr lang="ar-EG" sz="2400" b="1" dirty="0" smtClean="0"/>
              <a:t> المحسوبة تقع في منطقة القبول</a:t>
            </a:r>
          </a:p>
          <a:p>
            <a:pPr algn="just" rtl="1"/>
            <a:r>
              <a:rPr lang="ar-EG" sz="2400" b="1" dirty="0" smtClean="0"/>
              <a:t>لذلك نقبل الفرض العدمى و هو ما يعني أن منحنى</a:t>
            </a:r>
          </a:p>
          <a:p>
            <a:pPr algn="just" rtl="1"/>
            <a:r>
              <a:rPr lang="ar-EG" sz="2400" b="1" dirty="0" smtClean="0"/>
              <a:t>التوزيع المنتظم يعتبر توفيق جيد لتوزيع طلاب الكلية </a:t>
            </a:r>
          </a:p>
          <a:p>
            <a:pPr algn="just" rtl="1"/>
            <a:r>
              <a:rPr lang="ar-EG" sz="2400" b="1" dirty="0" smtClean="0"/>
              <a:t>حسب فئات المعدل التراكمي .</a:t>
            </a:r>
          </a:p>
          <a:p>
            <a:pPr algn="just" rtl="1"/>
            <a:endParaRPr lang="ar-EG" sz="2400" b="1" dirty="0" smtClean="0"/>
          </a:p>
          <a:p>
            <a:pPr algn="just" rtl="1"/>
            <a:endParaRPr lang="ar-EG" sz="2400" b="1" dirty="0" smtClean="0"/>
          </a:p>
          <a:p>
            <a:pPr algn="just" rtl="1"/>
            <a:endParaRPr lang="ar-EG" sz="24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pic>
        <p:nvPicPr>
          <p:cNvPr id="1027" name="Picture 3"/>
          <p:cNvPicPr>
            <a:picLocks noChangeAspect="1" noChangeArrowheads="1"/>
          </p:cNvPicPr>
          <p:nvPr/>
        </p:nvPicPr>
        <p:blipFill>
          <a:blip r:embed="rId2"/>
          <a:srcRect/>
          <a:stretch>
            <a:fillRect/>
          </a:stretch>
        </p:blipFill>
        <p:spPr bwMode="auto">
          <a:xfrm>
            <a:off x="23778" y="2857496"/>
            <a:ext cx="4029075" cy="2643206"/>
          </a:xfrm>
          <a:prstGeom prst="rect">
            <a:avLst/>
          </a:prstGeom>
          <a:noFill/>
          <a:ln w="9525">
            <a:noFill/>
            <a:miter lim="800000"/>
            <a:headEnd/>
            <a:tailEnd/>
          </a:ln>
          <a:effectLst/>
        </p:spPr>
      </p:pic>
      <p:sp>
        <p:nvSpPr>
          <p:cNvPr id="7" name="TextBox 6"/>
          <p:cNvSpPr txBox="1"/>
          <p:nvPr/>
        </p:nvSpPr>
        <p:spPr>
          <a:xfrm>
            <a:off x="1309662" y="3214686"/>
            <a:ext cx="785818" cy="369332"/>
          </a:xfrm>
          <a:prstGeom prst="rect">
            <a:avLst/>
          </a:prstGeom>
          <a:noFill/>
        </p:spPr>
        <p:txBody>
          <a:bodyPr wrap="square" rtlCol="1">
            <a:spAutoFit/>
          </a:bodyPr>
          <a:lstStyle/>
          <a:p>
            <a:r>
              <a:rPr lang="en-US" b="1" dirty="0" smtClean="0"/>
              <a:t>9.1</a:t>
            </a:r>
            <a:endParaRPr lang="ar-EG" b="1" dirty="0"/>
          </a:p>
        </p:txBody>
      </p:sp>
      <p:cxnSp>
        <p:nvCxnSpPr>
          <p:cNvPr id="8" name="Straight Arrow Connector 7"/>
          <p:cNvCxnSpPr/>
          <p:nvPr/>
        </p:nvCxnSpPr>
        <p:spPr>
          <a:xfrm rot="5400000">
            <a:off x="1030775" y="4220889"/>
            <a:ext cx="1487262" cy="7223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مثال (2) :-</a:t>
            </a:r>
            <a:endParaRPr lang="ar-EG" b="1" u="sng" dirty="0"/>
          </a:p>
        </p:txBody>
      </p:sp>
      <p:sp>
        <p:nvSpPr>
          <p:cNvPr id="3" name="Content Placeholder 2"/>
          <p:cNvSpPr>
            <a:spLocks noGrp="1"/>
          </p:cNvSpPr>
          <p:nvPr>
            <p:ph idx="1"/>
          </p:nvPr>
        </p:nvSpPr>
        <p:spPr/>
        <p:txBody>
          <a:bodyPr/>
          <a:lstStyle/>
          <a:p>
            <a:pPr algn="just" rtl="1"/>
            <a:r>
              <a:rPr lang="ar-EG" dirty="0" smtClean="0"/>
              <a:t>الجدول التالي يبين توزيع 100 موظف من موظفي إحدى الشركات حسب فئات الدخل الشهري ( بالريال ) :-</a:t>
            </a:r>
          </a:p>
          <a:p>
            <a:pPr algn="just" rtl="1"/>
            <a:endParaRPr lang="ar-EG" dirty="0" smtClean="0"/>
          </a:p>
          <a:p>
            <a:pPr algn="just" rtl="1"/>
            <a:endParaRPr lang="ar-EG" dirty="0" smtClean="0"/>
          </a:p>
          <a:p>
            <a:pPr algn="just" rtl="1"/>
            <a:endParaRPr lang="ar-EG" dirty="0" smtClean="0"/>
          </a:p>
          <a:p>
            <a:pPr algn="just" rtl="1"/>
            <a:r>
              <a:rPr lang="ar-EG" b="1" u="sng" dirty="0" smtClean="0"/>
              <a:t>و المطلوب :</a:t>
            </a:r>
            <a:r>
              <a:rPr lang="ar-EG" b="1" dirty="0" smtClean="0"/>
              <a:t> </a:t>
            </a:r>
            <a:r>
              <a:rPr lang="ar-EG" u="sng" dirty="0" smtClean="0"/>
              <a:t>توفيق توزيع منتظم </a:t>
            </a:r>
            <a:r>
              <a:rPr lang="ar-EG" dirty="0" smtClean="0"/>
              <a:t>يوضح توزيع الموظفين حسب الدخل الشهري وإختبار جودة التوفيق بدرجة ثقة </a:t>
            </a:r>
            <a:r>
              <a:rPr lang="en-US" dirty="0" smtClean="0"/>
              <a:t>95%</a:t>
            </a:r>
            <a:r>
              <a:rPr lang="ar-EG" dirty="0" smtClean="0"/>
              <a:t> .</a:t>
            </a:r>
          </a:p>
          <a:p>
            <a:pPr algn="just" rtl="1"/>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graphicFrame>
        <p:nvGraphicFramePr>
          <p:cNvPr id="5" name="Table 4"/>
          <p:cNvGraphicFramePr>
            <a:graphicFrameLocks noGrp="1"/>
          </p:cNvGraphicFramePr>
          <p:nvPr/>
        </p:nvGraphicFramePr>
        <p:xfrm>
          <a:off x="1650997" y="2857496"/>
          <a:ext cx="6604003" cy="1554480"/>
        </p:xfrm>
        <a:graphic>
          <a:graphicData uri="http://schemas.openxmlformats.org/drawingml/2006/table">
            <a:tbl>
              <a:tblPr rtl="1" firstRow="1" bandRow="1">
                <a:tableStyleId>{5C22544A-7EE6-4342-B048-85BDC9FD1C3A}</a:tableStyleId>
              </a:tblPr>
              <a:tblGrid>
                <a:gridCol w="943429"/>
                <a:gridCol w="943429"/>
                <a:gridCol w="943429"/>
                <a:gridCol w="943429"/>
                <a:gridCol w="943429"/>
                <a:gridCol w="943429"/>
                <a:gridCol w="943429"/>
              </a:tblGrid>
              <a:tr h="370840">
                <a:tc>
                  <a:txBody>
                    <a:bodyPr/>
                    <a:lstStyle/>
                    <a:p>
                      <a:pPr algn="ctr" rtl="0"/>
                      <a:r>
                        <a:rPr lang="ar-EG" b="1" dirty="0" smtClean="0"/>
                        <a:t>المجموع</a:t>
                      </a:r>
                      <a:endParaRPr lang="ar-EG" b="1" dirty="0"/>
                    </a:p>
                  </a:txBody>
                  <a:tcPr/>
                </a:tc>
                <a:tc>
                  <a:txBody>
                    <a:bodyPr/>
                    <a:lstStyle/>
                    <a:p>
                      <a:pPr algn="ctr" rtl="0"/>
                      <a:r>
                        <a:rPr lang="en-US" b="1" dirty="0" smtClean="0"/>
                        <a:t>500 - 600</a:t>
                      </a:r>
                      <a:endParaRPr lang="ar-EG" b="1" dirty="0"/>
                    </a:p>
                  </a:txBody>
                  <a:tcPr/>
                </a:tc>
                <a:tc>
                  <a:txBody>
                    <a:bodyPr/>
                    <a:lstStyle/>
                    <a:p>
                      <a:pPr algn="ctr" rtl="0"/>
                      <a:r>
                        <a:rPr lang="en-US" b="1" dirty="0" smtClean="0"/>
                        <a:t>400 - </a:t>
                      </a:r>
                      <a:endParaRPr lang="ar-EG" b="1" dirty="0"/>
                    </a:p>
                  </a:txBody>
                  <a:tcPr/>
                </a:tc>
                <a:tc>
                  <a:txBody>
                    <a:bodyPr/>
                    <a:lstStyle/>
                    <a:p>
                      <a:pPr algn="ctr" rtl="0"/>
                      <a:r>
                        <a:rPr lang="en-US" b="1" dirty="0" smtClean="0"/>
                        <a:t>300 - </a:t>
                      </a:r>
                      <a:endParaRPr lang="ar-EG" b="1" dirty="0"/>
                    </a:p>
                  </a:txBody>
                  <a:tcPr/>
                </a:tc>
                <a:tc>
                  <a:txBody>
                    <a:bodyPr/>
                    <a:lstStyle/>
                    <a:p>
                      <a:pPr algn="ctr" rtl="0"/>
                      <a:r>
                        <a:rPr lang="en-US" b="1" dirty="0" smtClean="0"/>
                        <a:t>200 - </a:t>
                      </a:r>
                      <a:endParaRPr lang="ar-EG" b="1" dirty="0"/>
                    </a:p>
                  </a:txBody>
                  <a:tcPr/>
                </a:tc>
                <a:tc>
                  <a:txBody>
                    <a:bodyPr/>
                    <a:lstStyle/>
                    <a:p>
                      <a:pPr algn="ctr" rtl="0"/>
                      <a:r>
                        <a:rPr lang="en-US" b="1" dirty="0" smtClean="0"/>
                        <a:t>100 - </a:t>
                      </a:r>
                      <a:endParaRPr lang="ar-EG" b="1" dirty="0"/>
                    </a:p>
                  </a:txBody>
                  <a:tcPr/>
                </a:tc>
                <a:tc>
                  <a:txBody>
                    <a:bodyPr/>
                    <a:lstStyle/>
                    <a:p>
                      <a:pPr algn="ctr" rtl="0"/>
                      <a:r>
                        <a:rPr lang="ar-EG" b="1" dirty="0" smtClean="0"/>
                        <a:t>فئات الدخل الشهرى</a:t>
                      </a:r>
                      <a:endParaRPr lang="ar-EG" b="1" dirty="0"/>
                    </a:p>
                  </a:txBody>
                  <a:tcPr/>
                </a:tc>
              </a:tr>
              <a:tr h="370840">
                <a:tc>
                  <a:txBody>
                    <a:bodyPr/>
                    <a:lstStyle/>
                    <a:p>
                      <a:pPr algn="ctr" rtl="0"/>
                      <a:r>
                        <a:rPr lang="en-US" b="1" dirty="0" smtClean="0"/>
                        <a:t>100</a:t>
                      </a:r>
                      <a:endParaRPr lang="ar-EG" b="1" dirty="0"/>
                    </a:p>
                  </a:txBody>
                  <a:tcPr/>
                </a:tc>
                <a:tc>
                  <a:txBody>
                    <a:bodyPr/>
                    <a:lstStyle/>
                    <a:p>
                      <a:pPr algn="ctr" rtl="0"/>
                      <a:r>
                        <a:rPr lang="en-US" b="1" dirty="0" smtClean="0"/>
                        <a:t>16</a:t>
                      </a:r>
                      <a:endParaRPr lang="ar-EG" b="1" dirty="0"/>
                    </a:p>
                  </a:txBody>
                  <a:tcPr/>
                </a:tc>
                <a:tc>
                  <a:txBody>
                    <a:bodyPr/>
                    <a:lstStyle/>
                    <a:p>
                      <a:pPr algn="ctr" rtl="0"/>
                      <a:r>
                        <a:rPr lang="en-US" b="1" dirty="0" smtClean="0"/>
                        <a:t>35</a:t>
                      </a:r>
                      <a:endParaRPr lang="ar-EG" b="1" dirty="0"/>
                    </a:p>
                  </a:txBody>
                  <a:tcPr/>
                </a:tc>
                <a:tc>
                  <a:txBody>
                    <a:bodyPr/>
                    <a:lstStyle/>
                    <a:p>
                      <a:pPr algn="ctr" rtl="0"/>
                      <a:r>
                        <a:rPr lang="en-US" b="1" dirty="0" smtClean="0"/>
                        <a:t>22</a:t>
                      </a:r>
                      <a:endParaRPr lang="ar-EG" b="1" dirty="0"/>
                    </a:p>
                  </a:txBody>
                  <a:tcPr/>
                </a:tc>
                <a:tc>
                  <a:txBody>
                    <a:bodyPr/>
                    <a:lstStyle/>
                    <a:p>
                      <a:pPr algn="ctr" rtl="0"/>
                      <a:r>
                        <a:rPr lang="en-US" b="1" dirty="0" smtClean="0"/>
                        <a:t>15</a:t>
                      </a:r>
                      <a:endParaRPr lang="ar-EG" b="1" dirty="0"/>
                    </a:p>
                  </a:txBody>
                  <a:tcPr/>
                </a:tc>
                <a:tc>
                  <a:txBody>
                    <a:bodyPr/>
                    <a:lstStyle/>
                    <a:p>
                      <a:pPr algn="ctr" rtl="0"/>
                      <a:r>
                        <a:rPr lang="en-US" b="1" dirty="0" smtClean="0"/>
                        <a:t>12</a:t>
                      </a:r>
                      <a:endParaRPr lang="ar-EG" b="1" dirty="0"/>
                    </a:p>
                  </a:txBody>
                  <a:tcPr/>
                </a:tc>
                <a:tc>
                  <a:txBody>
                    <a:bodyPr/>
                    <a:lstStyle/>
                    <a:p>
                      <a:pPr algn="ctr" rtl="0"/>
                      <a:r>
                        <a:rPr lang="ar-EG" b="1" dirty="0" smtClean="0"/>
                        <a:t>عدد الموظفين</a:t>
                      </a:r>
                      <a:endParaRPr lang="ar-EG" b="1"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الحل :-</a:t>
            </a:r>
            <a:endParaRPr lang="ar-EG" b="1" u="sng" dirty="0"/>
          </a:p>
        </p:txBody>
      </p:sp>
      <p:sp>
        <p:nvSpPr>
          <p:cNvPr id="3" name="Content Placeholder 2"/>
          <p:cNvSpPr>
            <a:spLocks noGrp="1"/>
          </p:cNvSpPr>
          <p:nvPr>
            <p:ph idx="1"/>
          </p:nvPr>
        </p:nvSpPr>
        <p:spPr/>
        <p:txBody>
          <a:bodyPr/>
          <a:lstStyle/>
          <a:p>
            <a:pPr algn="just" rtl="1"/>
            <a:r>
              <a:rPr lang="en-US" u="sng" dirty="0" smtClean="0"/>
              <a:t>H</a:t>
            </a:r>
            <a:r>
              <a:rPr lang="en-US" u="sng" baseline="-25000" dirty="0" smtClean="0"/>
              <a:t>O</a:t>
            </a:r>
            <a:r>
              <a:rPr lang="ar-EG" u="sng" dirty="0" smtClean="0"/>
              <a:t> : توزيع الموظفين حسب فئات الدخل الشهري يتبع التوزيع المنتظم .</a:t>
            </a:r>
          </a:p>
          <a:p>
            <a:pPr algn="just" rtl="1"/>
            <a:r>
              <a:rPr lang="en-US" u="sng" dirty="0" smtClean="0"/>
              <a:t>H</a:t>
            </a:r>
            <a:r>
              <a:rPr lang="en-US" u="sng" baseline="-25000" dirty="0" smtClean="0"/>
              <a:t>1</a:t>
            </a:r>
            <a:r>
              <a:rPr lang="ar-EG" u="sng" dirty="0" smtClean="0"/>
              <a:t> : توزيع الموظفين حسب فئات الدخل الشهري لا يتبع التوزيع المنتظم .</a:t>
            </a:r>
          </a:p>
          <a:p>
            <a:pPr algn="just" rtl="1"/>
            <a:r>
              <a:rPr lang="ar-EG" dirty="0" smtClean="0"/>
              <a:t>حيث أن هناك خمس فئات للدخل الشهري فيتم توزيع الموظفين على الخمس فئات بالتساوي و لكل فئة تتكرار متوقع يساوي مجموع التكرارات على خمسة </a:t>
            </a:r>
            <a:r>
              <a:rPr lang="en-US" dirty="0" smtClean="0"/>
              <a:t>(100/5 = 20 )</a:t>
            </a:r>
            <a:r>
              <a:rPr lang="ar-EG" dirty="0" smtClean="0"/>
              <a:t> ، كما يتضح من الجدول التالي :-</a:t>
            </a:r>
          </a:p>
          <a:p>
            <a:pPr algn="just" rtl="1"/>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b="1" u="sng" dirty="0"/>
          </a:p>
        </p:txBody>
      </p:sp>
      <p:graphicFrame>
        <p:nvGraphicFramePr>
          <p:cNvPr id="5" name="Content Placeholder 4"/>
          <p:cNvGraphicFramePr>
            <a:graphicFrameLocks noGrp="1"/>
          </p:cNvGraphicFramePr>
          <p:nvPr>
            <p:ph idx="1"/>
          </p:nvPr>
        </p:nvGraphicFramePr>
        <p:xfrm>
          <a:off x="495300" y="1600200"/>
          <a:ext cx="8915400" cy="2890520"/>
        </p:xfrm>
        <a:graphic>
          <a:graphicData uri="http://schemas.openxmlformats.org/drawingml/2006/table">
            <a:tbl>
              <a:tblPr rtl="1" firstRow="1" bandRow="1">
                <a:tableStyleId>{5C22544A-7EE6-4342-B048-85BDC9FD1C3A}</a:tableStyleId>
              </a:tblPr>
              <a:tblGrid>
                <a:gridCol w="1783080"/>
                <a:gridCol w="1783080"/>
                <a:gridCol w="1783080"/>
                <a:gridCol w="1783080"/>
                <a:gridCol w="1783080"/>
              </a:tblGrid>
              <a:tr h="370840">
                <a:tc>
                  <a:txBody>
                    <a:bodyPr/>
                    <a:lstStyle/>
                    <a:p>
                      <a:pPr algn="ctr" rtl="0"/>
                      <a:r>
                        <a:rPr lang="ar-EG" b="1" dirty="0" smtClean="0"/>
                        <a:t>فئات الدخل</a:t>
                      </a:r>
                    </a:p>
                    <a:p>
                      <a:pPr algn="ctr" rtl="0"/>
                      <a:r>
                        <a:rPr lang="ar-EG" b="1" dirty="0" smtClean="0"/>
                        <a:t>الشهري</a:t>
                      </a:r>
                      <a:endParaRPr lang="ar-EG" b="1" dirty="0"/>
                    </a:p>
                  </a:txBody>
                  <a:tcPr/>
                </a:tc>
                <a:tc>
                  <a:txBody>
                    <a:bodyPr/>
                    <a:lstStyle/>
                    <a:p>
                      <a:pPr algn="ctr" rtl="0"/>
                      <a:r>
                        <a:rPr lang="ar-EG" b="1" dirty="0" smtClean="0"/>
                        <a:t>التكرارات </a:t>
                      </a:r>
                    </a:p>
                    <a:p>
                      <a:pPr algn="ctr" rtl="0"/>
                      <a:r>
                        <a:rPr lang="ar-EG" b="1" dirty="0" smtClean="0"/>
                        <a:t>المشاهدة  ش</a:t>
                      </a:r>
                      <a:endParaRPr lang="ar-EG" b="1" dirty="0"/>
                    </a:p>
                  </a:txBody>
                  <a:tcPr/>
                </a:tc>
                <a:tc>
                  <a:txBody>
                    <a:bodyPr/>
                    <a:lstStyle/>
                    <a:p>
                      <a:pPr algn="ctr" rtl="0"/>
                      <a:r>
                        <a:rPr lang="ar-EG" b="1" dirty="0" smtClean="0"/>
                        <a:t>التكرارات </a:t>
                      </a:r>
                    </a:p>
                    <a:p>
                      <a:pPr algn="ctr" rtl="0"/>
                      <a:r>
                        <a:rPr lang="ar-EG" b="1" dirty="0" smtClean="0"/>
                        <a:t>المتوقعة ت</a:t>
                      </a:r>
                      <a:endParaRPr lang="ar-EG" b="1" dirty="0"/>
                    </a:p>
                  </a:txBody>
                  <a:tcPr/>
                </a:tc>
                <a:tc>
                  <a:txBody>
                    <a:bodyPr/>
                    <a:lstStyle/>
                    <a:p>
                      <a:pPr algn="ctr" rtl="0"/>
                      <a:r>
                        <a:rPr lang="ar-EG" b="1" dirty="0" smtClean="0"/>
                        <a:t>( ش – ت )</a:t>
                      </a:r>
                      <a:r>
                        <a:rPr lang="ar-EG" b="1" baseline="30000" dirty="0" smtClean="0"/>
                        <a:t>2</a:t>
                      </a:r>
                      <a:endParaRPr lang="ar-EG" b="1" baseline="30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b="1" dirty="0" smtClean="0"/>
                        <a:t>( ش – ت )</a:t>
                      </a:r>
                      <a:r>
                        <a:rPr lang="ar-EG" b="1" baseline="30000" dirty="0" smtClean="0"/>
                        <a:t>2</a:t>
                      </a:r>
                    </a:p>
                    <a:p>
                      <a:pPr algn="ctr" rtl="0"/>
                      <a:r>
                        <a:rPr lang="ar-EG" b="1" dirty="0" smtClean="0"/>
                        <a:t>ت</a:t>
                      </a:r>
                      <a:endParaRPr lang="ar-EG" b="1" dirty="0"/>
                    </a:p>
                  </a:txBody>
                  <a:tcPr/>
                </a:tc>
              </a:tr>
              <a:tr h="370840">
                <a:tc>
                  <a:txBody>
                    <a:bodyPr/>
                    <a:lstStyle/>
                    <a:p>
                      <a:pPr algn="ctr" rtl="0"/>
                      <a:r>
                        <a:rPr lang="en-US" dirty="0" smtClean="0"/>
                        <a:t>100 -</a:t>
                      </a:r>
                      <a:endParaRPr lang="ar-EG" dirty="0"/>
                    </a:p>
                  </a:txBody>
                  <a:tcPr/>
                </a:tc>
                <a:tc>
                  <a:txBody>
                    <a:bodyPr/>
                    <a:lstStyle/>
                    <a:p>
                      <a:pPr algn="ctr" rtl="0"/>
                      <a:r>
                        <a:rPr lang="en-US" dirty="0" smtClean="0"/>
                        <a:t>12</a:t>
                      </a:r>
                      <a:r>
                        <a:rPr lang="en-US" baseline="0" dirty="0" smtClean="0"/>
                        <a:t> </a:t>
                      </a:r>
                      <a:endParaRPr lang="ar-EG" dirty="0"/>
                    </a:p>
                  </a:txBody>
                  <a:tcPr/>
                </a:tc>
                <a:tc>
                  <a:txBody>
                    <a:bodyPr/>
                    <a:lstStyle/>
                    <a:p>
                      <a:pPr algn="ctr" rtl="0"/>
                      <a:r>
                        <a:rPr lang="en-US" dirty="0" smtClean="0"/>
                        <a:t>20</a:t>
                      </a:r>
                      <a:endParaRPr lang="ar-EG" dirty="0"/>
                    </a:p>
                  </a:txBody>
                  <a:tcPr/>
                </a:tc>
                <a:tc>
                  <a:txBody>
                    <a:bodyPr/>
                    <a:lstStyle/>
                    <a:p>
                      <a:pPr algn="ctr" rtl="0"/>
                      <a:r>
                        <a:rPr lang="en-US" dirty="0" smtClean="0"/>
                        <a:t>64</a:t>
                      </a:r>
                      <a:endParaRPr lang="ar-EG" dirty="0"/>
                    </a:p>
                  </a:txBody>
                  <a:tcPr/>
                </a:tc>
                <a:tc>
                  <a:txBody>
                    <a:bodyPr/>
                    <a:lstStyle/>
                    <a:p>
                      <a:pPr algn="ctr" rtl="0"/>
                      <a:r>
                        <a:rPr lang="en-US" dirty="0" smtClean="0"/>
                        <a:t>3.2</a:t>
                      </a:r>
                      <a:endParaRPr lang="ar-EG" dirty="0"/>
                    </a:p>
                  </a:txBody>
                  <a:tcPr/>
                </a:tc>
              </a:tr>
              <a:tr h="370840">
                <a:tc>
                  <a:txBody>
                    <a:bodyPr/>
                    <a:lstStyle/>
                    <a:p>
                      <a:pPr algn="ctr" rtl="0"/>
                      <a:r>
                        <a:rPr lang="en-US" dirty="0" smtClean="0"/>
                        <a:t>200 -</a:t>
                      </a:r>
                      <a:endParaRPr lang="ar-EG" dirty="0"/>
                    </a:p>
                  </a:txBody>
                  <a:tcPr/>
                </a:tc>
                <a:tc>
                  <a:txBody>
                    <a:bodyPr/>
                    <a:lstStyle/>
                    <a:p>
                      <a:pPr algn="ctr" rtl="0"/>
                      <a:r>
                        <a:rPr lang="en-US" dirty="0" smtClean="0"/>
                        <a:t>15</a:t>
                      </a:r>
                      <a:endParaRPr lang="ar-EG" dirty="0"/>
                    </a:p>
                  </a:txBody>
                  <a:tcPr/>
                </a:tc>
                <a:tc>
                  <a:txBody>
                    <a:bodyPr/>
                    <a:lstStyle/>
                    <a:p>
                      <a:pPr algn="ctr" rtl="0"/>
                      <a:r>
                        <a:rPr lang="en-US" dirty="0" smtClean="0"/>
                        <a:t>20</a:t>
                      </a:r>
                      <a:endParaRPr lang="ar-EG" dirty="0"/>
                    </a:p>
                  </a:txBody>
                  <a:tcPr/>
                </a:tc>
                <a:tc>
                  <a:txBody>
                    <a:bodyPr/>
                    <a:lstStyle/>
                    <a:p>
                      <a:pPr algn="ctr" rtl="0"/>
                      <a:r>
                        <a:rPr lang="en-US" dirty="0" smtClean="0"/>
                        <a:t>25</a:t>
                      </a:r>
                      <a:endParaRPr lang="ar-EG" dirty="0"/>
                    </a:p>
                  </a:txBody>
                  <a:tcPr/>
                </a:tc>
                <a:tc>
                  <a:txBody>
                    <a:bodyPr/>
                    <a:lstStyle/>
                    <a:p>
                      <a:pPr algn="ctr" rtl="0"/>
                      <a:r>
                        <a:rPr lang="en-US" dirty="0" smtClean="0"/>
                        <a:t>1.25</a:t>
                      </a:r>
                      <a:endParaRPr lang="ar-EG" dirty="0"/>
                    </a:p>
                  </a:txBody>
                  <a:tcPr/>
                </a:tc>
              </a:tr>
              <a:tr h="370840">
                <a:tc>
                  <a:txBody>
                    <a:bodyPr/>
                    <a:lstStyle/>
                    <a:p>
                      <a:pPr algn="ctr" rtl="0"/>
                      <a:r>
                        <a:rPr lang="en-US" dirty="0" smtClean="0"/>
                        <a:t>300 - </a:t>
                      </a:r>
                      <a:endParaRPr lang="ar-EG" dirty="0"/>
                    </a:p>
                  </a:txBody>
                  <a:tcPr/>
                </a:tc>
                <a:tc>
                  <a:txBody>
                    <a:bodyPr/>
                    <a:lstStyle/>
                    <a:p>
                      <a:pPr algn="ctr" rtl="0"/>
                      <a:r>
                        <a:rPr lang="en-US" dirty="0" smtClean="0"/>
                        <a:t>22</a:t>
                      </a:r>
                      <a:endParaRPr lang="ar-EG" dirty="0"/>
                    </a:p>
                  </a:txBody>
                  <a:tcPr/>
                </a:tc>
                <a:tc>
                  <a:txBody>
                    <a:bodyPr/>
                    <a:lstStyle/>
                    <a:p>
                      <a:pPr algn="ctr" rtl="0"/>
                      <a:r>
                        <a:rPr lang="en-US" dirty="0" smtClean="0"/>
                        <a:t>20</a:t>
                      </a:r>
                      <a:endParaRPr lang="ar-EG" dirty="0"/>
                    </a:p>
                  </a:txBody>
                  <a:tcPr/>
                </a:tc>
                <a:tc>
                  <a:txBody>
                    <a:bodyPr/>
                    <a:lstStyle/>
                    <a:p>
                      <a:pPr algn="ctr" rtl="0"/>
                      <a:r>
                        <a:rPr lang="en-US" dirty="0" smtClean="0"/>
                        <a:t>4</a:t>
                      </a:r>
                      <a:endParaRPr lang="ar-EG" dirty="0"/>
                    </a:p>
                  </a:txBody>
                  <a:tcPr/>
                </a:tc>
                <a:tc>
                  <a:txBody>
                    <a:bodyPr/>
                    <a:lstStyle/>
                    <a:p>
                      <a:pPr algn="ctr" rtl="0"/>
                      <a:r>
                        <a:rPr lang="en-US" dirty="0" smtClean="0"/>
                        <a:t>0.2</a:t>
                      </a:r>
                      <a:endParaRPr lang="ar-EG" dirty="0"/>
                    </a:p>
                  </a:txBody>
                  <a:tcPr/>
                </a:tc>
              </a:tr>
              <a:tr h="370840">
                <a:tc>
                  <a:txBody>
                    <a:bodyPr/>
                    <a:lstStyle/>
                    <a:p>
                      <a:pPr algn="ctr" rtl="0"/>
                      <a:r>
                        <a:rPr lang="en-US" dirty="0" smtClean="0"/>
                        <a:t>400 -</a:t>
                      </a:r>
                      <a:endParaRPr lang="ar-EG" dirty="0"/>
                    </a:p>
                  </a:txBody>
                  <a:tcPr/>
                </a:tc>
                <a:tc>
                  <a:txBody>
                    <a:bodyPr/>
                    <a:lstStyle/>
                    <a:p>
                      <a:pPr algn="ctr" rtl="0"/>
                      <a:r>
                        <a:rPr lang="en-US" dirty="0" smtClean="0"/>
                        <a:t>35</a:t>
                      </a:r>
                      <a:endParaRPr lang="ar-EG" dirty="0"/>
                    </a:p>
                  </a:txBody>
                  <a:tcPr/>
                </a:tc>
                <a:tc>
                  <a:txBody>
                    <a:bodyPr/>
                    <a:lstStyle/>
                    <a:p>
                      <a:pPr algn="ctr" rtl="0"/>
                      <a:r>
                        <a:rPr lang="en-US" dirty="0" smtClean="0"/>
                        <a:t>20</a:t>
                      </a:r>
                      <a:endParaRPr lang="ar-EG" dirty="0"/>
                    </a:p>
                  </a:txBody>
                  <a:tcPr/>
                </a:tc>
                <a:tc>
                  <a:txBody>
                    <a:bodyPr/>
                    <a:lstStyle/>
                    <a:p>
                      <a:pPr algn="ctr" rtl="0"/>
                      <a:r>
                        <a:rPr lang="en-US" dirty="0" smtClean="0"/>
                        <a:t>225</a:t>
                      </a:r>
                      <a:endParaRPr lang="ar-EG" dirty="0"/>
                    </a:p>
                  </a:txBody>
                  <a:tcPr/>
                </a:tc>
                <a:tc>
                  <a:txBody>
                    <a:bodyPr/>
                    <a:lstStyle/>
                    <a:p>
                      <a:pPr algn="ctr" rtl="0"/>
                      <a:r>
                        <a:rPr lang="en-US" dirty="0" smtClean="0"/>
                        <a:t>11.25</a:t>
                      </a:r>
                      <a:endParaRPr lang="ar-EG" dirty="0"/>
                    </a:p>
                  </a:txBody>
                  <a:tcPr/>
                </a:tc>
              </a:tr>
              <a:tr h="370840">
                <a:tc>
                  <a:txBody>
                    <a:bodyPr/>
                    <a:lstStyle/>
                    <a:p>
                      <a:pPr algn="ctr" rtl="0"/>
                      <a:r>
                        <a:rPr lang="en-US" dirty="0" smtClean="0"/>
                        <a:t>500 -600</a:t>
                      </a:r>
                      <a:endParaRPr lang="ar-EG" dirty="0"/>
                    </a:p>
                  </a:txBody>
                  <a:tcPr/>
                </a:tc>
                <a:tc>
                  <a:txBody>
                    <a:bodyPr/>
                    <a:lstStyle/>
                    <a:p>
                      <a:pPr algn="ctr" rtl="0"/>
                      <a:r>
                        <a:rPr lang="en-US" dirty="0" smtClean="0"/>
                        <a:t>16</a:t>
                      </a:r>
                      <a:endParaRPr lang="ar-EG" dirty="0"/>
                    </a:p>
                  </a:txBody>
                  <a:tcPr/>
                </a:tc>
                <a:tc>
                  <a:txBody>
                    <a:bodyPr/>
                    <a:lstStyle/>
                    <a:p>
                      <a:pPr algn="ctr" rtl="0"/>
                      <a:r>
                        <a:rPr lang="en-US" dirty="0" smtClean="0"/>
                        <a:t>20</a:t>
                      </a:r>
                      <a:endParaRPr lang="ar-EG" dirty="0"/>
                    </a:p>
                  </a:txBody>
                  <a:tcPr/>
                </a:tc>
                <a:tc>
                  <a:txBody>
                    <a:bodyPr/>
                    <a:lstStyle/>
                    <a:p>
                      <a:pPr algn="ctr" rtl="0"/>
                      <a:r>
                        <a:rPr lang="en-US" dirty="0" smtClean="0"/>
                        <a:t>16</a:t>
                      </a:r>
                      <a:endParaRPr lang="ar-EG" dirty="0"/>
                    </a:p>
                  </a:txBody>
                  <a:tcPr/>
                </a:tc>
                <a:tc>
                  <a:txBody>
                    <a:bodyPr/>
                    <a:lstStyle/>
                    <a:p>
                      <a:pPr algn="ctr" rtl="0"/>
                      <a:r>
                        <a:rPr lang="en-US" dirty="0" smtClean="0"/>
                        <a:t>0.8</a:t>
                      </a:r>
                      <a:endParaRPr lang="ar-EG" dirty="0"/>
                    </a:p>
                  </a:txBody>
                  <a:tcPr/>
                </a:tc>
              </a:tr>
              <a:tr h="370840">
                <a:tc>
                  <a:txBody>
                    <a:bodyPr/>
                    <a:lstStyle/>
                    <a:p>
                      <a:pPr algn="ctr" rtl="0"/>
                      <a:r>
                        <a:rPr lang="ar-EG" sz="2000" b="1" dirty="0" smtClean="0"/>
                        <a:t>المجموع</a:t>
                      </a:r>
                      <a:endParaRPr lang="ar-EG" sz="2000" b="1" dirty="0"/>
                    </a:p>
                  </a:txBody>
                  <a:tcPr/>
                </a:tc>
                <a:tc>
                  <a:txBody>
                    <a:bodyPr/>
                    <a:lstStyle/>
                    <a:p>
                      <a:pPr algn="ctr" rtl="0"/>
                      <a:r>
                        <a:rPr lang="en-US" sz="2000" b="1" dirty="0" smtClean="0"/>
                        <a:t>100</a:t>
                      </a:r>
                      <a:endParaRPr lang="ar-EG" sz="2000" b="1" dirty="0"/>
                    </a:p>
                  </a:txBody>
                  <a:tcPr/>
                </a:tc>
                <a:tc>
                  <a:txBody>
                    <a:bodyPr/>
                    <a:lstStyle/>
                    <a:p>
                      <a:pPr algn="ctr" rtl="0"/>
                      <a:r>
                        <a:rPr lang="en-US" sz="2000" b="1" dirty="0" smtClean="0"/>
                        <a:t>100</a:t>
                      </a:r>
                      <a:endParaRPr lang="ar-EG" sz="2000" b="1" dirty="0"/>
                    </a:p>
                  </a:txBody>
                  <a:tcPr/>
                </a:tc>
                <a:tc>
                  <a:txBody>
                    <a:bodyPr/>
                    <a:lstStyle/>
                    <a:p>
                      <a:pPr algn="ctr" rtl="0"/>
                      <a:endParaRPr lang="ar-EG" sz="2000" b="1" dirty="0"/>
                    </a:p>
                  </a:txBody>
                  <a:tcPr/>
                </a:tc>
                <a:tc>
                  <a:txBody>
                    <a:bodyPr/>
                    <a:lstStyle/>
                    <a:p>
                      <a:pPr algn="ctr" rtl="0"/>
                      <a:r>
                        <a:rPr lang="en-US" sz="2000" b="1" dirty="0" smtClean="0"/>
                        <a:t>16.7</a:t>
                      </a:r>
                      <a:endParaRPr lang="ar-EG" sz="2000" b="1" dirty="0"/>
                    </a:p>
                  </a:txBody>
                  <a:tcPr/>
                </a:tc>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cxnSp>
        <p:nvCxnSpPr>
          <p:cNvPr id="7" name="Straight Connector 6"/>
          <p:cNvCxnSpPr/>
          <p:nvPr/>
        </p:nvCxnSpPr>
        <p:spPr>
          <a:xfrm>
            <a:off x="952472" y="1928802"/>
            <a:ext cx="857256" cy="1588"/>
          </a:xfrm>
          <a:prstGeom prst="line">
            <a:avLst/>
          </a:prstGeom>
          <a:ln>
            <a:solidFill>
              <a:schemeClr val="tx1"/>
            </a:solidFill>
          </a:ln>
        </p:spPr>
        <p:style>
          <a:lnRef idx="3">
            <a:schemeClr val="accent1"/>
          </a:lnRef>
          <a:fillRef idx="0">
            <a:schemeClr val="accent1"/>
          </a:fillRef>
          <a:effectRef idx="2">
            <a:schemeClr val="accent1"/>
          </a:effectRef>
          <a:fontRef idx="minor">
            <a:schemeClr val="tx1"/>
          </a:fontRef>
        </p:style>
      </p:cxnSp>
      <p:sp>
        <p:nvSpPr>
          <p:cNvPr id="10" name="TextBox 9"/>
          <p:cNvSpPr txBox="1"/>
          <p:nvPr/>
        </p:nvSpPr>
        <p:spPr>
          <a:xfrm>
            <a:off x="2524108" y="5000636"/>
            <a:ext cx="4572032" cy="584775"/>
          </a:xfrm>
          <a:prstGeom prst="rect">
            <a:avLst/>
          </a:prstGeom>
          <a:noFill/>
        </p:spPr>
        <p:txBody>
          <a:bodyPr wrap="square" rtlCol="1">
            <a:spAutoFit/>
          </a:bodyPr>
          <a:lstStyle/>
          <a:p>
            <a:r>
              <a:rPr lang="ar-EG" sz="3200" b="1" dirty="0" smtClean="0"/>
              <a:t>إذاً كا </a:t>
            </a:r>
            <a:r>
              <a:rPr lang="ar-EG" sz="3200" b="1" baseline="30000" dirty="0" smtClean="0"/>
              <a:t>2</a:t>
            </a:r>
            <a:r>
              <a:rPr lang="ar-EG" sz="3200" b="1" dirty="0" smtClean="0"/>
              <a:t> المحسوبة =  </a:t>
            </a:r>
            <a:r>
              <a:rPr lang="en-US" sz="3200" b="1" dirty="0" smtClean="0"/>
              <a:t>16.7</a:t>
            </a:r>
            <a:endParaRPr lang="ar-EG" sz="3200" b="1" dirty="0"/>
          </a:p>
        </p:txBody>
      </p:sp>
      <p:cxnSp>
        <p:nvCxnSpPr>
          <p:cNvPr id="12" name="Straight Arrow Connector 11"/>
          <p:cNvCxnSpPr/>
          <p:nvPr/>
        </p:nvCxnSpPr>
        <p:spPr>
          <a:xfrm>
            <a:off x="1523976" y="4429132"/>
            <a:ext cx="2000264" cy="71438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dirty="0"/>
          </a:p>
        </p:txBody>
      </p:sp>
      <p:sp>
        <p:nvSpPr>
          <p:cNvPr id="3" name="Content Placeholder 2"/>
          <p:cNvSpPr>
            <a:spLocks noGrp="1"/>
          </p:cNvSpPr>
          <p:nvPr>
            <p:ph idx="1"/>
          </p:nvPr>
        </p:nvSpPr>
        <p:spPr/>
        <p:txBody>
          <a:bodyPr/>
          <a:lstStyle/>
          <a:p>
            <a:pPr algn="just" rtl="1"/>
            <a:r>
              <a:rPr lang="ar-EG" sz="2400" b="1" dirty="0" smtClean="0"/>
              <a:t>درجات الحرية = (عدد الفئات – 1 ) </a:t>
            </a:r>
          </a:p>
          <a:p>
            <a:pPr algn="just" rtl="1"/>
            <a:r>
              <a:rPr lang="ar-EG" sz="2400" b="1" dirty="0" smtClean="0"/>
              <a:t>                  = (5-1 ) =  </a:t>
            </a:r>
            <a:r>
              <a:rPr lang="en-US" sz="2400" b="1" dirty="0" smtClean="0"/>
              <a:t>4 </a:t>
            </a:r>
          </a:p>
          <a:p>
            <a:pPr algn="just" rtl="1"/>
            <a:r>
              <a:rPr lang="ar-EG" sz="2400" b="1" dirty="0" smtClean="0"/>
              <a:t>و عند مستوى معنوية </a:t>
            </a:r>
            <a:r>
              <a:rPr lang="en-US" sz="2400" b="1" dirty="0" smtClean="0"/>
              <a:t>5%</a:t>
            </a:r>
            <a:r>
              <a:rPr lang="ar-EG" sz="2400" b="1" dirty="0" smtClean="0"/>
              <a:t> فإن قيمتي كا </a:t>
            </a:r>
            <a:r>
              <a:rPr lang="ar-EG" sz="2400" b="1" baseline="30000" dirty="0" smtClean="0"/>
              <a:t>2 </a:t>
            </a:r>
            <a:r>
              <a:rPr lang="ar-EG" sz="2400" b="1" dirty="0" smtClean="0"/>
              <a:t>الجدولية هما </a:t>
            </a:r>
            <a:r>
              <a:rPr lang="en-US" sz="2400" b="1" dirty="0" smtClean="0"/>
              <a:t>(0.484 , 11.1 )</a:t>
            </a:r>
            <a:r>
              <a:rPr lang="ar-EG" sz="2400" b="1" dirty="0" smtClean="0"/>
              <a:t> و تكون منطقتي القبول و الرفض للفرض العدمي كما يلي :-</a:t>
            </a:r>
          </a:p>
          <a:p>
            <a:pPr algn="just" rtl="1"/>
            <a:r>
              <a:rPr lang="ar-EG" sz="2400" b="1" dirty="0" smtClean="0"/>
              <a:t>و حيث أن قيمة  كا </a:t>
            </a:r>
            <a:r>
              <a:rPr lang="ar-EG" sz="2400" b="1" baseline="30000" dirty="0" smtClean="0"/>
              <a:t>2</a:t>
            </a:r>
            <a:r>
              <a:rPr lang="ar-EG" sz="2400" b="1" dirty="0" smtClean="0"/>
              <a:t> المحسوبة تقع في منطقة الرفض</a:t>
            </a:r>
          </a:p>
          <a:p>
            <a:pPr algn="just" rtl="1"/>
            <a:r>
              <a:rPr lang="ar-EG" sz="2400" b="1" dirty="0" smtClean="0"/>
              <a:t>لذلك نرفض الفرض العدمى و نقبل الفرض البديل و هو</a:t>
            </a:r>
          </a:p>
          <a:p>
            <a:pPr algn="just" rtl="1"/>
            <a:r>
              <a:rPr lang="ar-EG" sz="2400" b="1" dirty="0" smtClean="0"/>
              <a:t> ما يعني أن منحنى التوزيع </a:t>
            </a:r>
            <a:r>
              <a:rPr lang="ar-EG" sz="2400" b="1" u="sng" dirty="0" smtClean="0"/>
              <a:t>المنتظم لا يعتبر </a:t>
            </a:r>
            <a:r>
              <a:rPr lang="ar-EG" sz="2400" b="1" dirty="0" smtClean="0"/>
              <a:t>توفيق </a:t>
            </a:r>
          </a:p>
          <a:p>
            <a:pPr algn="just" rtl="1"/>
            <a:r>
              <a:rPr lang="ar-EG" sz="2400" b="1" dirty="0" smtClean="0"/>
              <a:t>جيد لتوزيع الدخل الشهري للموظفين .</a:t>
            </a:r>
          </a:p>
          <a:p>
            <a:pPr algn="just" rtl="1"/>
            <a:endParaRPr lang="ar-EG" sz="2400" b="1" dirty="0" smtClean="0"/>
          </a:p>
          <a:p>
            <a:pPr algn="just" rtl="1"/>
            <a:endParaRPr lang="ar-EG" sz="2400" b="1" dirty="0" smtClean="0"/>
          </a:p>
          <a:p>
            <a:pPr algn="just" rtl="1"/>
            <a:endParaRPr lang="ar-EG" sz="24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pic>
        <p:nvPicPr>
          <p:cNvPr id="1027" name="Picture 3"/>
          <p:cNvPicPr>
            <a:picLocks noChangeAspect="1" noChangeArrowheads="1"/>
          </p:cNvPicPr>
          <p:nvPr/>
        </p:nvPicPr>
        <p:blipFill>
          <a:blip r:embed="rId2"/>
          <a:srcRect/>
          <a:stretch>
            <a:fillRect/>
          </a:stretch>
        </p:blipFill>
        <p:spPr bwMode="auto">
          <a:xfrm>
            <a:off x="23778" y="2857496"/>
            <a:ext cx="4029075" cy="2643206"/>
          </a:xfrm>
          <a:prstGeom prst="rect">
            <a:avLst/>
          </a:prstGeom>
          <a:noFill/>
          <a:ln w="9525">
            <a:noFill/>
            <a:miter lim="800000"/>
            <a:headEnd/>
            <a:tailEnd/>
          </a:ln>
          <a:effectLst/>
        </p:spPr>
      </p:pic>
      <p:sp>
        <p:nvSpPr>
          <p:cNvPr id="6" name="TextBox 5"/>
          <p:cNvSpPr txBox="1"/>
          <p:nvPr/>
        </p:nvSpPr>
        <p:spPr>
          <a:xfrm>
            <a:off x="2595546" y="3702610"/>
            <a:ext cx="785818" cy="369332"/>
          </a:xfrm>
          <a:prstGeom prst="rect">
            <a:avLst/>
          </a:prstGeom>
          <a:noFill/>
        </p:spPr>
        <p:txBody>
          <a:bodyPr wrap="square" rtlCol="1">
            <a:spAutoFit/>
          </a:bodyPr>
          <a:lstStyle/>
          <a:p>
            <a:r>
              <a:rPr lang="en-US" b="1" dirty="0" smtClean="0"/>
              <a:t>16.7</a:t>
            </a:r>
            <a:endParaRPr lang="ar-EG" b="1" dirty="0"/>
          </a:p>
        </p:txBody>
      </p:sp>
      <p:cxnSp>
        <p:nvCxnSpPr>
          <p:cNvPr id="8" name="Straight Arrow Connector 7"/>
          <p:cNvCxnSpPr/>
          <p:nvPr/>
        </p:nvCxnSpPr>
        <p:spPr>
          <a:xfrm rot="5400000">
            <a:off x="2560621" y="4464851"/>
            <a:ext cx="999338" cy="7223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مثال (3) :-</a:t>
            </a:r>
            <a:endParaRPr lang="ar-EG" dirty="0"/>
          </a:p>
        </p:txBody>
      </p:sp>
      <p:sp>
        <p:nvSpPr>
          <p:cNvPr id="3" name="Content Placeholder 2"/>
          <p:cNvSpPr>
            <a:spLocks noGrp="1"/>
          </p:cNvSpPr>
          <p:nvPr>
            <p:ph idx="1"/>
          </p:nvPr>
        </p:nvSpPr>
        <p:spPr/>
        <p:txBody>
          <a:bodyPr/>
          <a:lstStyle/>
          <a:p>
            <a:pPr algn="just" rtl="1"/>
            <a:r>
              <a:rPr lang="ar-EG" sz="2800" dirty="0" smtClean="0"/>
              <a:t>قامت إحدى شركات الادوية بتوريد 100 كرتونه مصل الحمة الشوكية لأحد المستشفيات كل كرتونة تحتوى على 30 زجاجة مصل و لوحظ توزيع عدد زجاجات المصل المكسورة بالكرتونة وكان كما يلي :-</a:t>
            </a:r>
          </a:p>
          <a:p>
            <a:pPr algn="just" rtl="1"/>
            <a:endParaRPr lang="ar-EG" sz="2800" dirty="0" smtClean="0"/>
          </a:p>
          <a:p>
            <a:pPr algn="just" rtl="1"/>
            <a:endParaRPr lang="ar-EG" sz="2800" dirty="0" smtClean="0"/>
          </a:p>
          <a:p>
            <a:pPr algn="just" rtl="1"/>
            <a:endParaRPr lang="ar-EG" sz="2800" dirty="0" smtClean="0"/>
          </a:p>
          <a:p>
            <a:pPr algn="just" rtl="1"/>
            <a:r>
              <a:rPr lang="ar-EG" sz="2800" b="1" u="sng" dirty="0" smtClean="0"/>
              <a:t>و المطلوب : </a:t>
            </a:r>
            <a:r>
              <a:rPr lang="ar-EG" sz="2800" dirty="0" smtClean="0"/>
              <a:t>توفيق دالة إحتمال </a:t>
            </a:r>
            <a:r>
              <a:rPr lang="ar-EG" sz="2800" u="sng" dirty="0" smtClean="0"/>
              <a:t>توزيع ذات الحدين </a:t>
            </a:r>
            <a:r>
              <a:rPr lang="ar-EG" sz="2800" dirty="0" smtClean="0"/>
              <a:t>لعدد زجاجات المصل المكسورة بالكرتونة في الشركة واختبار جودة التوفيق عند درجة الثقة </a:t>
            </a:r>
            <a:r>
              <a:rPr lang="en-US" sz="2800" dirty="0" smtClean="0"/>
              <a:t>95% </a:t>
            </a:r>
            <a:r>
              <a:rPr lang="ar-EG" sz="2800" dirty="0" smtClean="0"/>
              <a:t> .</a:t>
            </a:r>
          </a:p>
          <a:p>
            <a:pPr algn="just" rtl="1"/>
            <a:endParaRPr lang="ar-EG"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graphicFrame>
        <p:nvGraphicFramePr>
          <p:cNvPr id="5" name="Table 4"/>
          <p:cNvGraphicFramePr>
            <a:graphicFrameLocks noGrp="1"/>
          </p:cNvGraphicFramePr>
          <p:nvPr/>
        </p:nvGraphicFramePr>
        <p:xfrm>
          <a:off x="595282" y="3071810"/>
          <a:ext cx="8445544" cy="1010920"/>
        </p:xfrm>
        <a:graphic>
          <a:graphicData uri="http://schemas.openxmlformats.org/drawingml/2006/table">
            <a:tbl>
              <a:tblPr rtl="1" firstRow="1" bandRow="1">
                <a:tableStyleId>{5C22544A-7EE6-4342-B048-85BDC9FD1C3A}</a:tableStyleId>
              </a:tblPr>
              <a:tblGrid>
                <a:gridCol w="1055693"/>
                <a:gridCol w="1055693"/>
                <a:gridCol w="933462"/>
                <a:gridCol w="1023930"/>
                <a:gridCol w="1014406"/>
                <a:gridCol w="781044"/>
                <a:gridCol w="819144"/>
                <a:gridCol w="1762172"/>
              </a:tblGrid>
              <a:tr h="370840">
                <a:tc>
                  <a:txBody>
                    <a:bodyPr/>
                    <a:lstStyle/>
                    <a:p>
                      <a:pPr algn="ctr" rtl="0"/>
                      <a:r>
                        <a:rPr lang="ar-EG" b="1" dirty="0" smtClean="0"/>
                        <a:t>المجموع</a:t>
                      </a:r>
                      <a:endParaRPr lang="ar-EG" b="1" dirty="0"/>
                    </a:p>
                  </a:txBody>
                  <a:tcPr/>
                </a:tc>
                <a:tc>
                  <a:txBody>
                    <a:bodyPr/>
                    <a:lstStyle/>
                    <a:p>
                      <a:pPr algn="ctr" rtl="0"/>
                      <a:r>
                        <a:rPr lang="en-US" b="1" dirty="0" smtClean="0"/>
                        <a:t>5</a:t>
                      </a:r>
                      <a:endParaRPr lang="ar-EG" b="1" dirty="0"/>
                    </a:p>
                  </a:txBody>
                  <a:tcPr/>
                </a:tc>
                <a:tc>
                  <a:txBody>
                    <a:bodyPr/>
                    <a:lstStyle/>
                    <a:p>
                      <a:pPr algn="ctr" rtl="0"/>
                      <a:r>
                        <a:rPr lang="en-US" b="1" dirty="0" smtClean="0"/>
                        <a:t>4</a:t>
                      </a:r>
                      <a:endParaRPr lang="ar-EG" b="1" dirty="0"/>
                    </a:p>
                  </a:txBody>
                  <a:tcPr/>
                </a:tc>
                <a:tc>
                  <a:txBody>
                    <a:bodyPr/>
                    <a:lstStyle/>
                    <a:p>
                      <a:pPr algn="ctr" rtl="0"/>
                      <a:r>
                        <a:rPr lang="en-US" b="1" dirty="0" smtClean="0"/>
                        <a:t>3</a:t>
                      </a:r>
                      <a:endParaRPr lang="ar-EG" b="1" dirty="0"/>
                    </a:p>
                  </a:txBody>
                  <a:tcPr/>
                </a:tc>
                <a:tc>
                  <a:txBody>
                    <a:bodyPr/>
                    <a:lstStyle/>
                    <a:p>
                      <a:pPr algn="ctr" rtl="0"/>
                      <a:r>
                        <a:rPr lang="en-US" b="1" dirty="0" smtClean="0"/>
                        <a:t>2</a:t>
                      </a:r>
                      <a:endParaRPr lang="ar-EG" b="1" dirty="0"/>
                    </a:p>
                  </a:txBody>
                  <a:tcPr/>
                </a:tc>
                <a:tc>
                  <a:txBody>
                    <a:bodyPr/>
                    <a:lstStyle/>
                    <a:p>
                      <a:pPr algn="ctr" rtl="0"/>
                      <a:r>
                        <a:rPr lang="en-US" b="1" dirty="0" smtClean="0"/>
                        <a:t>1</a:t>
                      </a:r>
                      <a:endParaRPr lang="ar-EG" b="1" dirty="0"/>
                    </a:p>
                  </a:txBody>
                  <a:tcPr/>
                </a:tc>
                <a:tc>
                  <a:txBody>
                    <a:bodyPr/>
                    <a:lstStyle/>
                    <a:p>
                      <a:pPr algn="ctr" rtl="0"/>
                      <a:r>
                        <a:rPr lang="en-US" b="1" dirty="0" smtClean="0"/>
                        <a:t>0</a:t>
                      </a:r>
                      <a:endParaRPr lang="ar-EG" b="1" dirty="0"/>
                    </a:p>
                  </a:txBody>
                  <a:tcPr/>
                </a:tc>
                <a:tc>
                  <a:txBody>
                    <a:bodyPr/>
                    <a:lstStyle/>
                    <a:p>
                      <a:pPr algn="ctr" rtl="0"/>
                      <a:r>
                        <a:rPr lang="ar-EG" b="1" dirty="0" smtClean="0"/>
                        <a:t>عدد</a:t>
                      </a:r>
                      <a:r>
                        <a:rPr lang="ar-EG" b="1" baseline="0" dirty="0" smtClean="0"/>
                        <a:t> الزجاجات المكسورة بالكرتونه</a:t>
                      </a:r>
                      <a:endParaRPr lang="ar-EG" b="1" dirty="0"/>
                    </a:p>
                  </a:txBody>
                  <a:tcPr/>
                </a:tc>
              </a:tr>
              <a:tr h="370840">
                <a:tc>
                  <a:txBody>
                    <a:bodyPr/>
                    <a:lstStyle/>
                    <a:p>
                      <a:pPr algn="ctr" rtl="0"/>
                      <a:r>
                        <a:rPr lang="en-US" b="1" dirty="0" smtClean="0"/>
                        <a:t>100</a:t>
                      </a:r>
                      <a:endParaRPr lang="ar-EG" b="1" dirty="0"/>
                    </a:p>
                  </a:txBody>
                  <a:tcPr/>
                </a:tc>
                <a:tc>
                  <a:txBody>
                    <a:bodyPr/>
                    <a:lstStyle/>
                    <a:p>
                      <a:pPr algn="ctr" rtl="0"/>
                      <a:r>
                        <a:rPr lang="en-US" b="1" dirty="0" smtClean="0"/>
                        <a:t>2</a:t>
                      </a:r>
                      <a:endParaRPr lang="ar-EG" b="1" dirty="0"/>
                    </a:p>
                  </a:txBody>
                  <a:tcPr/>
                </a:tc>
                <a:tc>
                  <a:txBody>
                    <a:bodyPr/>
                    <a:lstStyle/>
                    <a:p>
                      <a:pPr algn="ctr" rtl="0"/>
                      <a:r>
                        <a:rPr lang="en-US" b="1" dirty="0" smtClean="0"/>
                        <a:t>3</a:t>
                      </a:r>
                      <a:endParaRPr lang="ar-EG" b="1" dirty="0"/>
                    </a:p>
                  </a:txBody>
                  <a:tcPr/>
                </a:tc>
                <a:tc>
                  <a:txBody>
                    <a:bodyPr/>
                    <a:lstStyle/>
                    <a:p>
                      <a:pPr algn="ctr" rtl="0"/>
                      <a:r>
                        <a:rPr lang="en-US" b="1" dirty="0" smtClean="0"/>
                        <a:t>10</a:t>
                      </a:r>
                      <a:endParaRPr lang="ar-EG" b="1" dirty="0"/>
                    </a:p>
                  </a:txBody>
                  <a:tcPr/>
                </a:tc>
                <a:tc>
                  <a:txBody>
                    <a:bodyPr/>
                    <a:lstStyle/>
                    <a:p>
                      <a:pPr algn="ctr" rtl="0"/>
                      <a:r>
                        <a:rPr lang="en-US" b="1" dirty="0" smtClean="0"/>
                        <a:t>35</a:t>
                      </a:r>
                      <a:endParaRPr lang="ar-EG" b="1" dirty="0"/>
                    </a:p>
                  </a:txBody>
                  <a:tcPr/>
                </a:tc>
                <a:tc>
                  <a:txBody>
                    <a:bodyPr/>
                    <a:lstStyle/>
                    <a:p>
                      <a:pPr algn="ctr" rtl="0"/>
                      <a:r>
                        <a:rPr lang="en-US" b="1" dirty="0" smtClean="0"/>
                        <a:t>28</a:t>
                      </a:r>
                      <a:endParaRPr lang="ar-EG" b="1" dirty="0"/>
                    </a:p>
                  </a:txBody>
                  <a:tcPr/>
                </a:tc>
                <a:tc>
                  <a:txBody>
                    <a:bodyPr/>
                    <a:lstStyle/>
                    <a:p>
                      <a:pPr algn="ctr" rtl="0"/>
                      <a:r>
                        <a:rPr lang="en-US" b="1" dirty="0" smtClean="0"/>
                        <a:t>22</a:t>
                      </a:r>
                      <a:endParaRPr lang="ar-EG" b="1" dirty="0"/>
                    </a:p>
                  </a:txBody>
                  <a:tcPr/>
                </a:tc>
                <a:tc>
                  <a:txBody>
                    <a:bodyPr/>
                    <a:lstStyle/>
                    <a:p>
                      <a:pPr algn="ctr" rtl="0"/>
                      <a:r>
                        <a:rPr lang="ar-EG" b="1" dirty="0" smtClean="0"/>
                        <a:t>عدد الكراتين</a:t>
                      </a:r>
                      <a:endParaRPr lang="ar-EG" b="1" dirty="0"/>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الحل :-</a:t>
            </a:r>
            <a:endParaRPr lang="ar-EG" dirty="0"/>
          </a:p>
        </p:txBody>
      </p:sp>
      <p:sp>
        <p:nvSpPr>
          <p:cNvPr id="3" name="Content Placeholder 2"/>
          <p:cNvSpPr>
            <a:spLocks noGrp="1"/>
          </p:cNvSpPr>
          <p:nvPr>
            <p:ph idx="1"/>
          </p:nvPr>
        </p:nvSpPr>
        <p:spPr/>
        <p:txBody>
          <a:bodyPr/>
          <a:lstStyle/>
          <a:p>
            <a:pPr algn="just" rtl="1"/>
            <a:r>
              <a:rPr lang="ar-EG" dirty="0" smtClean="0"/>
              <a:t>دالة التوزيع الاحتمال لتوزيع ذات الحدين تتوقف على معلمتين </a:t>
            </a:r>
            <a:r>
              <a:rPr lang="en-US" dirty="0" smtClean="0"/>
              <a:t>n</a:t>
            </a:r>
            <a:r>
              <a:rPr lang="ar-EG" dirty="0" smtClean="0"/>
              <a:t> و </a:t>
            </a:r>
            <a:r>
              <a:rPr lang="en-US" dirty="0" smtClean="0"/>
              <a:t>p</a:t>
            </a:r>
            <a:r>
              <a:rPr lang="ar-EG" dirty="0" smtClean="0"/>
              <a:t> أي عدد الفئات و الاحتمال :-</a:t>
            </a:r>
          </a:p>
          <a:p>
            <a:pPr algn="just" rtl="1"/>
            <a:r>
              <a:rPr lang="ar-EG" dirty="0" smtClean="0"/>
              <a:t>أولاً عدد الفئات تساوى </a:t>
            </a:r>
            <a:r>
              <a:rPr lang="en-US" dirty="0" smtClean="0"/>
              <a:t>5</a:t>
            </a:r>
            <a:r>
              <a:rPr lang="ar-EG" dirty="0" smtClean="0"/>
              <a:t> أي أن </a:t>
            </a:r>
            <a:r>
              <a:rPr lang="en-US" dirty="0" smtClean="0"/>
              <a:t> n = 5</a:t>
            </a:r>
            <a:r>
              <a:rPr lang="ar-EG" dirty="0" smtClean="0"/>
              <a:t> .</a:t>
            </a:r>
          </a:p>
          <a:p>
            <a:pPr algn="just" rtl="1"/>
            <a:r>
              <a:rPr lang="ar-EG" dirty="0" smtClean="0"/>
              <a:t>ثانياً : الاحتمال :-</a:t>
            </a:r>
          </a:p>
          <a:p>
            <a:pPr algn="just" rtl="1"/>
            <a:r>
              <a:rPr lang="ar-EG" dirty="0" smtClean="0"/>
              <a:t>نحسب المتوسط أولاً </a:t>
            </a:r>
          </a:p>
          <a:p>
            <a:pPr algn="just" rtl="1"/>
            <a:r>
              <a:rPr lang="ar-EG" dirty="0" smtClean="0"/>
              <a:t>لا تنسى أن :-                 </a:t>
            </a:r>
            <a:r>
              <a:rPr lang="en-US" dirty="0" smtClean="0"/>
              <a:t>µ = n p</a:t>
            </a:r>
          </a:p>
          <a:p>
            <a:pPr algn="ctr" rtl="1"/>
            <a:r>
              <a:rPr lang="en-US" dirty="0" smtClean="0"/>
              <a:t>  1.5 =  5  × P</a:t>
            </a:r>
          </a:p>
          <a:p>
            <a:pPr algn="ctr" rtl="1"/>
            <a:r>
              <a:rPr lang="en-US" dirty="0" smtClean="0"/>
              <a:t>P =  0.3</a:t>
            </a:r>
            <a:endParaRPr lang="ar-EG" dirty="0" smtClean="0"/>
          </a:p>
          <a:p>
            <a:pPr algn="just" rtl="1"/>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9218" name="Rectangle 2"/>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EG"/>
          </a:p>
        </p:txBody>
      </p:sp>
      <p:sp>
        <p:nvSpPr>
          <p:cNvPr id="9219" name="Rectangle 3"/>
          <p:cNvSpPr>
            <a:spLocks noChangeArrowheads="1"/>
          </p:cNvSpPr>
          <p:nvPr/>
        </p:nvSpPr>
        <p:spPr bwMode="auto">
          <a:xfrm>
            <a:off x="0" y="80010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1800" b="0" i="0" u="none" strike="noStrike" cap="none" normalizeH="0" baseline="0" smtClean="0">
              <a:ln>
                <a:noFill/>
              </a:ln>
              <a:solidFill>
                <a:schemeClr val="tx1"/>
              </a:solidFill>
              <a:effectLst/>
              <a:latin typeface="Arial" pitchFamily="34" charset="0"/>
              <a:cs typeface="Arial" pitchFamily="34" charset="0"/>
            </a:endParaRPr>
          </a:p>
        </p:txBody>
      </p:sp>
      <p:sp>
        <p:nvSpPr>
          <p:cNvPr id="9221" name="Rectangle 5"/>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EG"/>
          </a:p>
        </p:txBody>
      </p:sp>
      <p:pic>
        <p:nvPicPr>
          <p:cNvPr id="9220"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38091" y="3714752"/>
            <a:ext cx="6159543" cy="571504"/>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الحل :-</a:t>
            </a:r>
            <a:endParaRPr lang="ar-EG" b="1" u="sng" dirty="0"/>
          </a:p>
        </p:txBody>
      </p:sp>
      <p:sp>
        <p:nvSpPr>
          <p:cNvPr id="3" name="Content Placeholder 2"/>
          <p:cNvSpPr>
            <a:spLocks noGrp="1"/>
          </p:cNvSpPr>
          <p:nvPr>
            <p:ph idx="1"/>
          </p:nvPr>
        </p:nvSpPr>
        <p:spPr/>
        <p:txBody>
          <a:bodyPr/>
          <a:lstStyle/>
          <a:p>
            <a:pPr algn="just" rtl="1"/>
            <a:r>
              <a:rPr lang="en-US" u="sng" dirty="0" smtClean="0"/>
              <a:t>H</a:t>
            </a:r>
            <a:r>
              <a:rPr lang="en-US" u="sng" baseline="-25000" dirty="0" smtClean="0"/>
              <a:t>O</a:t>
            </a:r>
            <a:r>
              <a:rPr lang="ar-EG" u="sng" dirty="0" smtClean="0"/>
              <a:t> : عدد زجاجات المصل المكسورة بالكرتونة الواحدة يتبع التوزيع ثنائي الحدين بالمعلمتين </a:t>
            </a:r>
            <a:r>
              <a:rPr lang="en-US" u="sng" dirty="0" smtClean="0"/>
              <a:t>n = 5 , p = 0.3</a:t>
            </a:r>
            <a:r>
              <a:rPr lang="ar-EG" u="sng" dirty="0" smtClean="0"/>
              <a:t>.</a:t>
            </a:r>
          </a:p>
          <a:p>
            <a:pPr algn="just" rtl="1"/>
            <a:r>
              <a:rPr lang="en-US" u="sng" dirty="0" smtClean="0"/>
              <a:t>H</a:t>
            </a:r>
            <a:r>
              <a:rPr lang="en-US" u="sng" baseline="-25000" dirty="0" smtClean="0"/>
              <a:t>1</a:t>
            </a:r>
            <a:r>
              <a:rPr lang="ar-EG" u="sng" dirty="0" smtClean="0"/>
              <a:t> : عدد زجاجات المصل المكسورة بالكرتونة الواحدة </a:t>
            </a:r>
            <a:r>
              <a:rPr lang="ar-SA" u="sng" dirty="0" smtClean="0"/>
              <a:t>لا ت</a:t>
            </a:r>
            <a:r>
              <a:rPr lang="ar-EG" u="sng" dirty="0" smtClean="0"/>
              <a:t>تبع </a:t>
            </a:r>
            <a:r>
              <a:rPr lang="ar-EG" u="sng" dirty="0" smtClean="0"/>
              <a:t>التوزيع ثنائي الحدين بالمعلمتين </a:t>
            </a:r>
            <a:r>
              <a:rPr lang="en-US" u="sng" dirty="0" smtClean="0"/>
              <a:t>n = 5 , p = 0.3</a:t>
            </a:r>
            <a:r>
              <a:rPr lang="ar-EG" u="sng" dirty="0" smtClean="0"/>
              <a:t>.</a:t>
            </a:r>
          </a:p>
          <a:p>
            <a:pPr algn="just" rtl="1"/>
            <a:r>
              <a:rPr lang="ar-EG" dirty="0" smtClean="0"/>
              <a:t>و من خلال الاعتماد على معلمات التوزيع ثنائي الحدين يمكن تكوين جدول توزيع ثنائي الحدين ، كما يتضح من الجدول التالي :-</a:t>
            </a:r>
          </a:p>
          <a:p>
            <a:pPr algn="just" rtl="1"/>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الحل :-</a:t>
            </a:r>
            <a:endParaRPr lang="ar-EG" dirty="0"/>
          </a:p>
        </p:txBody>
      </p:sp>
      <p:graphicFrame>
        <p:nvGraphicFramePr>
          <p:cNvPr id="5" name="Content Placeholder 4"/>
          <p:cNvGraphicFramePr>
            <a:graphicFrameLocks noGrp="1"/>
          </p:cNvGraphicFramePr>
          <p:nvPr>
            <p:ph idx="1"/>
          </p:nvPr>
        </p:nvGraphicFramePr>
        <p:xfrm>
          <a:off x="495300" y="1600200"/>
          <a:ext cx="8915400" cy="3596640"/>
        </p:xfrm>
        <a:graphic>
          <a:graphicData uri="http://schemas.openxmlformats.org/drawingml/2006/table">
            <a:tbl>
              <a:tblPr rtl="1" firstRow="1" bandRow="1">
                <a:tableStyleId>{5C22544A-7EE6-4342-B048-85BDC9FD1C3A}</a:tableStyleId>
              </a:tblPr>
              <a:tblGrid>
                <a:gridCol w="1643082"/>
                <a:gridCol w="5219664"/>
                <a:gridCol w="2052654"/>
              </a:tblGrid>
              <a:tr h="370840">
                <a:tc>
                  <a:txBody>
                    <a:bodyPr/>
                    <a:lstStyle/>
                    <a:p>
                      <a:pPr algn="ctr" rtl="0"/>
                      <a:r>
                        <a:rPr lang="ar-EG" sz="2000" b="1" dirty="0" smtClean="0"/>
                        <a:t>التكرار</a:t>
                      </a:r>
                      <a:r>
                        <a:rPr lang="ar-EG" sz="2000" b="1" baseline="0" dirty="0" smtClean="0"/>
                        <a:t> المتوقع</a:t>
                      </a:r>
                      <a:endParaRPr lang="ar-EG" sz="2000" b="1" dirty="0"/>
                    </a:p>
                  </a:txBody>
                  <a:tcPr/>
                </a:tc>
                <a:tc>
                  <a:txBody>
                    <a:bodyPr/>
                    <a:lstStyle/>
                    <a:p>
                      <a:pPr algn="ctr" rtl="0"/>
                      <a:r>
                        <a:rPr lang="ar-EG" sz="2000" b="1" dirty="0" smtClean="0"/>
                        <a:t>الاحتمال</a:t>
                      </a:r>
                      <a:endParaRPr lang="ar-EG" sz="2000" b="1" dirty="0"/>
                    </a:p>
                  </a:txBody>
                  <a:tcPr/>
                </a:tc>
                <a:tc>
                  <a:txBody>
                    <a:bodyPr/>
                    <a:lstStyle/>
                    <a:p>
                      <a:pPr algn="ctr" rtl="0"/>
                      <a:r>
                        <a:rPr lang="ar-EG" sz="2000" b="1" dirty="0" smtClean="0"/>
                        <a:t>عدد</a:t>
                      </a:r>
                      <a:r>
                        <a:rPr lang="ar-EG" sz="2000" b="1" baseline="0" dirty="0" smtClean="0"/>
                        <a:t> الزجاجات المكسورة</a:t>
                      </a:r>
                      <a:endParaRPr lang="ar-EG" sz="2000" b="1" dirty="0"/>
                    </a:p>
                  </a:txBody>
                  <a:tcPr/>
                </a:tc>
              </a:tr>
              <a:tr h="370840">
                <a:tc>
                  <a:txBody>
                    <a:bodyPr/>
                    <a:lstStyle/>
                    <a:p>
                      <a:pPr algn="ctr" rtl="0"/>
                      <a:r>
                        <a:rPr lang="en-US" b="1" dirty="0" smtClean="0"/>
                        <a:t>16.81</a:t>
                      </a:r>
                      <a:endParaRPr lang="ar-EG" b="1" dirty="0"/>
                    </a:p>
                  </a:txBody>
                  <a:tcPr/>
                </a:tc>
                <a:tc>
                  <a:txBody>
                    <a:bodyPr/>
                    <a:lstStyle/>
                    <a:p>
                      <a:pPr algn="ctr" rtl="0"/>
                      <a:r>
                        <a:rPr lang="en-US" sz="2000" b="1" baseline="30000" dirty="0" smtClean="0"/>
                        <a:t>5</a:t>
                      </a:r>
                      <a:r>
                        <a:rPr lang="en-US" sz="2000" b="1" dirty="0" smtClean="0"/>
                        <a:t>c</a:t>
                      </a:r>
                      <a:r>
                        <a:rPr lang="en-US" sz="2000" b="1" baseline="-25000" dirty="0" smtClean="0"/>
                        <a:t>0</a:t>
                      </a:r>
                      <a:r>
                        <a:rPr lang="en-US" sz="2000" b="1" dirty="0" smtClean="0"/>
                        <a:t>  × (0.3)</a:t>
                      </a:r>
                      <a:r>
                        <a:rPr lang="en-US" sz="2000" b="1" baseline="30000" dirty="0" smtClean="0"/>
                        <a:t>0</a:t>
                      </a:r>
                      <a:r>
                        <a:rPr lang="en-US" sz="2000" b="1" dirty="0" smtClean="0"/>
                        <a:t> × (0.7)</a:t>
                      </a:r>
                      <a:r>
                        <a:rPr lang="en-US" sz="2000" b="1" kern="1200" baseline="30000" dirty="0" smtClean="0">
                          <a:solidFill>
                            <a:schemeClr val="dk1"/>
                          </a:solidFill>
                          <a:latin typeface="+mn-lt"/>
                          <a:ea typeface="+mn-ea"/>
                          <a:cs typeface="+mn-cs"/>
                        </a:rPr>
                        <a:t>5 </a:t>
                      </a:r>
                      <a:r>
                        <a:rPr lang="en-US" sz="2000" b="1" kern="1200" baseline="0" dirty="0" smtClean="0">
                          <a:solidFill>
                            <a:schemeClr val="dk1"/>
                          </a:solidFill>
                          <a:latin typeface="+mn-lt"/>
                          <a:ea typeface="+mn-ea"/>
                          <a:cs typeface="+mn-cs"/>
                        </a:rPr>
                        <a:t>= 0.1681</a:t>
                      </a:r>
                      <a:endParaRPr lang="ar-EG" sz="2000" b="1" kern="1200" baseline="0" dirty="0" smtClean="0">
                        <a:solidFill>
                          <a:schemeClr val="dk1"/>
                        </a:solidFill>
                        <a:latin typeface="+mn-lt"/>
                        <a:ea typeface="+mn-ea"/>
                        <a:cs typeface="+mn-cs"/>
                      </a:endParaRPr>
                    </a:p>
                  </a:txBody>
                  <a:tcPr/>
                </a:tc>
                <a:tc>
                  <a:txBody>
                    <a:bodyPr/>
                    <a:lstStyle/>
                    <a:p>
                      <a:pPr algn="ctr" rtl="0"/>
                      <a:r>
                        <a:rPr lang="en-US" b="1" dirty="0" smtClean="0"/>
                        <a:t>0</a:t>
                      </a:r>
                      <a:endParaRPr lang="ar-EG" b="1" dirty="0"/>
                    </a:p>
                  </a:txBody>
                  <a:tcPr/>
                </a:tc>
              </a:tr>
              <a:tr h="370840">
                <a:tc>
                  <a:txBody>
                    <a:bodyPr/>
                    <a:lstStyle/>
                    <a:p>
                      <a:pPr algn="ctr" rtl="0"/>
                      <a:r>
                        <a:rPr lang="en-US" b="1" dirty="0" smtClean="0"/>
                        <a:t>36.02</a:t>
                      </a:r>
                      <a:endParaRPr lang="ar-EG"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baseline="30000" dirty="0" smtClean="0"/>
                        <a:t>5</a:t>
                      </a:r>
                      <a:r>
                        <a:rPr lang="en-US" sz="2000" b="1" dirty="0" smtClean="0"/>
                        <a:t>c</a:t>
                      </a:r>
                      <a:r>
                        <a:rPr lang="en-US" sz="2000" b="1" baseline="-25000" dirty="0" smtClean="0"/>
                        <a:t>1</a:t>
                      </a:r>
                      <a:r>
                        <a:rPr lang="en-US" sz="2000" b="1" dirty="0" smtClean="0"/>
                        <a:t>  × (0.3)</a:t>
                      </a:r>
                      <a:r>
                        <a:rPr lang="en-US" sz="2000" b="1" baseline="30000" dirty="0" smtClean="0"/>
                        <a:t>1</a:t>
                      </a:r>
                      <a:r>
                        <a:rPr lang="en-US" sz="2000" b="1" dirty="0" smtClean="0"/>
                        <a:t> × (0.7)</a:t>
                      </a:r>
                      <a:r>
                        <a:rPr lang="en-US" sz="2000" b="1" kern="1200" baseline="30000" dirty="0" smtClean="0">
                          <a:solidFill>
                            <a:schemeClr val="dk1"/>
                          </a:solidFill>
                          <a:latin typeface="+mn-lt"/>
                          <a:ea typeface="+mn-ea"/>
                          <a:cs typeface="+mn-cs"/>
                        </a:rPr>
                        <a:t>4</a:t>
                      </a:r>
                      <a:r>
                        <a:rPr lang="en-US" sz="2000" b="1" kern="1200" baseline="0" dirty="0" smtClean="0">
                          <a:solidFill>
                            <a:schemeClr val="dk1"/>
                          </a:solidFill>
                          <a:latin typeface="+mn-lt"/>
                          <a:ea typeface="+mn-ea"/>
                          <a:cs typeface="+mn-cs"/>
                        </a:rPr>
                        <a:t>= 0.3602</a:t>
                      </a:r>
                      <a:endParaRPr lang="ar-EG" sz="2000" b="1" dirty="0"/>
                    </a:p>
                  </a:txBody>
                  <a:tcPr/>
                </a:tc>
                <a:tc>
                  <a:txBody>
                    <a:bodyPr/>
                    <a:lstStyle/>
                    <a:p>
                      <a:pPr algn="ctr" rtl="0"/>
                      <a:r>
                        <a:rPr lang="en-US" b="1" dirty="0" smtClean="0"/>
                        <a:t>1</a:t>
                      </a:r>
                      <a:endParaRPr lang="ar-EG" b="1" dirty="0"/>
                    </a:p>
                  </a:txBody>
                  <a:tcPr/>
                </a:tc>
              </a:tr>
              <a:tr h="370840">
                <a:tc>
                  <a:txBody>
                    <a:bodyPr/>
                    <a:lstStyle/>
                    <a:p>
                      <a:pPr algn="ctr" rtl="0"/>
                      <a:r>
                        <a:rPr lang="en-US" b="1" dirty="0" smtClean="0"/>
                        <a:t>30.87</a:t>
                      </a:r>
                      <a:endParaRPr lang="ar-EG"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baseline="30000" dirty="0" smtClean="0"/>
                        <a:t>5</a:t>
                      </a:r>
                      <a:r>
                        <a:rPr lang="en-US" sz="2000" b="1" dirty="0" smtClean="0"/>
                        <a:t>c</a:t>
                      </a:r>
                      <a:r>
                        <a:rPr lang="en-US" sz="2000" b="1" baseline="-25000" dirty="0" smtClean="0"/>
                        <a:t>2</a:t>
                      </a:r>
                      <a:r>
                        <a:rPr lang="en-US" sz="2000" b="1" dirty="0" smtClean="0"/>
                        <a:t>  × (0.3)</a:t>
                      </a:r>
                      <a:r>
                        <a:rPr lang="en-US" sz="2000" b="1" baseline="30000" dirty="0" smtClean="0"/>
                        <a:t>2</a:t>
                      </a:r>
                      <a:r>
                        <a:rPr lang="en-US" sz="2000" b="1" dirty="0" smtClean="0"/>
                        <a:t> × (0.7)</a:t>
                      </a:r>
                      <a:r>
                        <a:rPr lang="en-US" sz="2000" b="1" kern="1200" baseline="30000" dirty="0" smtClean="0">
                          <a:solidFill>
                            <a:schemeClr val="dk1"/>
                          </a:solidFill>
                          <a:latin typeface="+mn-lt"/>
                          <a:ea typeface="+mn-ea"/>
                          <a:cs typeface="+mn-cs"/>
                        </a:rPr>
                        <a:t>3</a:t>
                      </a:r>
                      <a:r>
                        <a:rPr lang="en-US" sz="2000" b="1" kern="1200" baseline="0" dirty="0" smtClean="0">
                          <a:solidFill>
                            <a:schemeClr val="dk1"/>
                          </a:solidFill>
                          <a:latin typeface="+mn-lt"/>
                          <a:ea typeface="+mn-ea"/>
                          <a:cs typeface="+mn-cs"/>
                        </a:rPr>
                        <a:t>= 0.3087</a:t>
                      </a:r>
                      <a:endParaRPr lang="ar-EG" sz="2000" b="1" dirty="0"/>
                    </a:p>
                  </a:txBody>
                  <a:tcPr/>
                </a:tc>
                <a:tc>
                  <a:txBody>
                    <a:bodyPr/>
                    <a:lstStyle/>
                    <a:p>
                      <a:pPr algn="ctr" rtl="0"/>
                      <a:r>
                        <a:rPr lang="en-US" b="1" dirty="0" smtClean="0"/>
                        <a:t>2</a:t>
                      </a:r>
                      <a:endParaRPr lang="ar-EG" b="1" dirty="0"/>
                    </a:p>
                  </a:txBody>
                  <a:tcPr/>
                </a:tc>
              </a:tr>
              <a:tr h="370840">
                <a:tc>
                  <a:txBody>
                    <a:bodyPr/>
                    <a:lstStyle/>
                    <a:p>
                      <a:pPr algn="ctr" rtl="0"/>
                      <a:r>
                        <a:rPr lang="en-US" b="1" dirty="0" smtClean="0"/>
                        <a:t>13.23</a:t>
                      </a:r>
                      <a:endParaRPr lang="ar-EG"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baseline="30000" dirty="0" smtClean="0"/>
                        <a:t>5</a:t>
                      </a:r>
                      <a:r>
                        <a:rPr lang="en-US" sz="2000" b="1" dirty="0" smtClean="0"/>
                        <a:t>c</a:t>
                      </a:r>
                      <a:r>
                        <a:rPr lang="en-US" sz="2000" b="1" baseline="-25000" dirty="0" smtClean="0"/>
                        <a:t>3</a:t>
                      </a:r>
                      <a:r>
                        <a:rPr lang="en-US" sz="2000" b="1" dirty="0" smtClean="0"/>
                        <a:t>  × (0.3)</a:t>
                      </a:r>
                      <a:r>
                        <a:rPr lang="en-US" sz="2000" b="1" baseline="30000" dirty="0" smtClean="0"/>
                        <a:t>3</a:t>
                      </a:r>
                      <a:r>
                        <a:rPr lang="en-US" sz="2000" b="1" dirty="0" smtClean="0"/>
                        <a:t> × (0.7)</a:t>
                      </a:r>
                      <a:r>
                        <a:rPr lang="en-US" sz="2000" b="1" kern="1200" baseline="30000" dirty="0" smtClean="0">
                          <a:solidFill>
                            <a:schemeClr val="dk1"/>
                          </a:solidFill>
                          <a:latin typeface="+mn-lt"/>
                          <a:ea typeface="+mn-ea"/>
                          <a:cs typeface="+mn-cs"/>
                        </a:rPr>
                        <a:t>2</a:t>
                      </a:r>
                      <a:r>
                        <a:rPr lang="en-US" sz="2000" b="1" kern="1200" baseline="0" dirty="0" smtClean="0">
                          <a:solidFill>
                            <a:schemeClr val="dk1"/>
                          </a:solidFill>
                          <a:latin typeface="+mn-lt"/>
                          <a:ea typeface="+mn-ea"/>
                          <a:cs typeface="+mn-cs"/>
                        </a:rPr>
                        <a:t>= 0.1323</a:t>
                      </a:r>
                      <a:endParaRPr lang="ar-EG" sz="2000" b="1" dirty="0"/>
                    </a:p>
                  </a:txBody>
                  <a:tcPr/>
                </a:tc>
                <a:tc>
                  <a:txBody>
                    <a:bodyPr/>
                    <a:lstStyle/>
                    <a:p>
                      <a:pPr algn="ctr" rtl="0"/>
                      <a:r>
                        <a:rPr lang="en-US" b="1" dirty="0" smtClean="0"/>
                        <a:t>3</a:t>
                      </a:r>
                      <a:endParaRPr lang="ar-EG" b="1" dirty="0"/>
                    </a:p>
                  </a:txBody>
                  <a:tcPr/>
                </a:tc>
              </a:tr>
              <a:tr h="370840">
                <a:tc>
                  <a:txBody>
                    <a:bodyPr/>
                    <a:lstStyle/>
                    <a:p>
                      <a:pPr algn="ctr" rtl="0"/>
                      <a:r>
                        <a:rPr lang="en-US" b="1" dirty="0" smtClean="0"/>
                        <a:t>2.84</a:t>
                      </a:r>
                      <a:endParaRPr lang="ar-EG"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baseline="30000" dirty="0" smtClean="0"/>
                        <a:t>5</a:t>
                      </a:r>
                      <a:r>
                        <a:rPr lang="en-US" sz="2000" b="1" dirty="0" smtClean="0"/>
                        <a:t>c</a:t>
                      </a:r>
                      <a:r>
                        <a:rPr lang="en-US" sz="2000" b="1" baseline="-25000" dirty="0" smtClean="0"/>
                        <a:t>4</a:t>
                      </a:r>
                      <a:r>
                        <a:rPr lang="en-US" sz="2000" b="1" dirty="0" smtClean="0"/>
                        <a:t>  × (0.3)</a:t>
                      </a:r>
                      <a:r>
                        <a:rPr lang="en-US" sz="2000" b="1" baseline="30000" dirty="0" smtClean="0"/>
                        <a:t>4</a:t>
                      </a:r>
                      <a:r>
                        <a:rPr lang="en-US" sz="2000" b="1" dirty="0" smtClean="0"/>
                        <a:t> × (0.7)</a:t>
                      </a:r>
                      <a:r>
                        <a:rPr lang="en-US" sz="2000" b="1" kern="1200" baseline="30000" dirty="0" smtClean="0">
                          <a:solidFill>
                            <a:schemeClr val="dk1"/>
                          </a:solidFill>
                          <a:latin typeface="+mn-lt"/>
                          <a:ea typeface="+mn-ea"/>
                          <a:cs typeface="+mn-cs"/>
                        </a:rPr>
                        <a:t>1</a:t>
                      </a:r>
                      <a:r>
                        <a:rPr lang="en-US" sz="2000" b="1" kern="1200" baseline="0" dirty="0" smtClean="0">
                          <a:solidFill>
                            <a:schemeClr val="dk1"/>
                          </a:solidFill>
                          <a:latin typeface="+mn-lt"/>
                          <a:ea typeface="+mn-ea"/>
                          <a:cs typeface="+mn-cs"/>
                        </a:rPr>
                        <a:t>= 0.0284</a:t>
                      </a:r>
                      <a:endParaRPr lang="ar-EG" sz="2000" b="1" dirty="0"/>
                    </a:p>
                  </a:txBody>
                  <a:tcPr/>
                </a:tc>
                <a:tc>
                  <a:txBody>
                    <a:bodyPr/>
                    <a:lstStyle/>
                    <a:p>
                      <a:pPr algn="ctr" rtl="0"/>
                      <a:r>
                        <a:rPr lang="en-US" b="1" dirty="0" smtClean="0"/>
                        <a:t>4</a:t>
                      </a:r>
                      <a:endParaRPr lang="ar-EG" b="1" dirty="0"/>
                    </a:p>
                  </a:txBody>
                  <a:tcPr/>
                </a:tc>
              </a:tr>
              <a:tr h="370840">
                <a:tc>
                  <a:txBody>
                    <a:bodyPr/>
                    <a:lstStyle/>
                    <a:p>
                      <a:pPr algn="ctr" rtl="0"/>
                      <a:r>
                        <a:rPr lang="en-US" b="1" dirty="0" smtClean="0"/>
                        <a:t>0.24</a:t>
                      </a:r>
                      <a:endParaRPr lang="ar-EG"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baseline="30000" dirty="0" smtClean="0"/>
                        <a:t>5</a:t>
                      </a:r>
                      <a:r>
                        <a:rPr lang="en-US" sz="2000" b="1" dirty="0" smtClean="0"/>
                        <a:t>c</a:t>
                      </a:r>
                      <a:r>
                        <a:rPr lang="en-US" sz="2000" b="1" baseline="-25000" dirty="0" smtClean="0"/>
                        <a:t>5</a:t>
                      </a:r>
                      <a:r>
                        <a:rPr lang="en-US" sz="2000" b="1" dirty="0" smtClean="0"/>
                        <a:t>  × (0.3)</a:t>
                      </a:r>
                      <a:r>
                        <a:rPr lang="en-US" sz="2000" b="1" baseline="30000" dirty="0" smtClean="0"/>
                        <a:t>5</a:t>
                      </a:r>
                      <a:r>
                        <a:rPr lang="en-US" sz="2000" b="1" dirty="0" smtClean="0"/>
                        <a:t> × (0.7)</a:t>
                      </a:r>
                      <a:r>
                        <a:rPr lang="en-US" sz="2000" b="1" kern="1200" baseline="30000" dirty="0" smtClean="0">
                          <a:solidFill>
                            <a:schemeClr val="dk1"/>
                          </a:solidFill>
                          <a:latin typeface="+mn-lt"/>
                          <a:ea typeface="+mn-ea"/>
                          <a:cs typeface="+mn-cs"/>
                        </a:rPr>
                        <a:t>0</a:t>
                      </a:r>
                      <a:r>
                        <a:rPr lang="en-US" sz="2000" b="1" kern="1200" baseline="0" dirty="0" smtClean="0">
                          <a:solidFill>
                            <a:schemeClr val="dk1"/>
                          </a:solidFill>
                          <a:latin typeface="+mn-lt"/>
                          <a:ea typeface="+mn-ea"/>
                          <a:cs typeface="+mn-cs"/>
                        </a:rPr>
                        <a:t>= 0.0024</a:t>
                      </a:r>
                      <a:endParaRPr lang="ar-EG" sz="2000" b="1" dirty="0"/>
                    </a:p>
                  </a:txBody>
                  <a:tcPr/>
                </a:tc>
                <a:tc>
                  <a:txBody>
                    <a:bodyPr/>
                    <a:lstStyle/>
                    <a:p>
                      <a:pPr algn="ctr" rtl="0"/>
                      <a:r>
                        <a:rPr lang="en-US" b="1" dirty="0" smtClean="0"/>
                        <a:t>5</a:t>
                      </a:r>
                      <a:endParaRPr lang="ar-EG" b="1" dirty="0"/>
                    </a:p>
                  </a:txBody>
                  <a:tcPr/>
                </a:tc>
              </a:tr>
              <a:tr h="370840">
                <a:tc>
                  <a:txBody>
                    <a:bodyPr/>
                    <a:lstStyle/>
                    <a:p>
                      <a:pPr algn="ctr" rtl="0"/>
                      <a:r>
                        <a:rPr lang="en-US" sz="2800" b="1" u="sng" dirty="0" smtClean="0">
                          <a:effectLst>
                            <a:outerShdw blurRad="38100" dist="38100" dir="2700000" algn="tl">
                              <a:srgbClr val="000000">
                                <a:alpha val="43137"/>
                              </a:srgbClr>
                            </a:outerShdw>
                          </a:effectLst>
                        </a:rPr>
                        <a:t>100</a:t>
                      </a:r>
                      <a:endParaRPr lang="ar-EG" sz="2800" b="1" u="sng" dirty="0">
                        <a:effectLst>
                          <a:outerShdw blurRad="38100" dist="38100" dir="2700000" algn="tl">
                            <a:srgbClr val="000000">
                              <a:alpha val="43137"/>
                            </a:srgbClr>
                          </a:outerShdw>
                        </a:effectLst>
                      </a:endParaRPr>
                    </a:p>
                  </a:txBody>
                  <a:tcPr/>
                </a:tc>
                <a:tc>
                  <a:txBody>
                    <a:bodyPr/>
                    <a:lstStyle/>
                    <a:p>
                      <a:pPr algn="ctr" rtl="0"/>
                      <a:r>
                        <a:rPr lang="en-US" sz="2800" b="1" u="sng" dirty="0" smtClean="0">
                          <a:effectLst>
                            <a:outerShdw blurRad="38100" dist="38100" dir="2700000" algn="tl">
                              <a:srgbClr val="000000">
                                <a:alpha val="43137"/>
                              </a:srgbClr>
                            </a:outerShdw>
                          </a:effectLst>
                        </a:rPr>
                        <a:t>1</a:t>
                      </a:r>
                      <a:endParaRPr lang="ar-EG" sz="2800" b="1" u="sng" dirty="0">
                        <a:effectLst>
                          <a:outerShdw blurRad="38100" dist="38100" dir="2700000" algn="tl">
                            <a:srgbClr val="000000">
                              <a:alpha val="43137"/>
                            </a:srgbClr>
                          </a:outerShdw>
                        </a:effectLst>
                      </a:endParaRPr>
                    </a:p>
                  </a:txBody>
                  <a:tcPr/>
                </a:tc>
                <a:tc>
                  <a:txBody>
                    <a:bodyPr/>
                    <a:lstStyle/>
                    <a:p>
                      <a:pPr algn="ctr" rtl="0"/>
                      <a:r>
                        <a:rPr lang="ar-EG" sz="2800" b="1" u="sng" dirty="0" smtClean="0">
                          <a:effectLst>
                            <a:outerShdw blurRad="38100" dist="38100" dir="2700000" algn="tl">
                              <a:srgbClr val="000000">
                                <a:alpha val="43137"/>
                              </a:srgbClr>
                            </a:outerShdw>
                          </a:effectLst>
                        </a:rPr>
                        <a:t>المجموع</a:t>
                      </a:r>
                      <a:endParaRPr lang="ar-EG" sz="2800" b="1" u="sng" dirty="0">
                        <a:effectLst>
                          <a:outerShdw blurRad="38100" dist="38100" dir="2700000" algn="tl">
                            <a:srgbClr val="000000">
                              <a:alpha val="43137"/>
                            </a:srgbClr>
                          </a:outerShdw>
                        </a:effectLst>
                      </a:endParaRPr>
                    </a:p>
                  </a:txBody>
                  <a:tcPr/>
                </a:tc>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6" name="TextBox 5"/>
          <p:cNvSpPr txBox="1"/>
          <p:nvPr/>
        </p:nvSpPr>
        <p:spPr>
          <a:xfrm>
            <a:off x="1845423" y="5467665"/>
            <a:ext cx="5864106" cy="461665"/>
          </a:xfrm>
          <a:prstGeom prst="rect">
            <a:avLst/>
          </a:prstGeom>
          <a:noFill/>
        </p:spPr>
        <p:txBody>
          <a:bodyPr wrap="none" rtlCol="1">
            <a:spAutoFit/>
          </a:bodyPr>
          <a:lstStyle/>
          <a:p>
            <a:r>
              <a:rPr lang="ar-EG" sz="2400" b="1" dirty="0" smtClean="0"/>
              <a:t>لاحظ أن التكرار المتوقع = الاحتمال × عدد الكراتين 100</a:t>
            </a:r>
            <a:endParaRPr lang="ar-EG" sz="24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dirty="0"/>
          </a:p>
        </p:txBody>
      </p:sp>
      <p:sp>
        <p:nvSpPr>
          <p:cNvPr id="3" name="Content Placeholder 2"/>
          <p:cNvSpPr>
            <a:spLocks noGrp="1"/>
          </p:cNvSpPr>
          <p:nvPr>
            <p:ph idx="1"/>
          </p:nvPr>
        </p:nvSpPr>
        <p:spPr/>
        <p:txBody>
          <a:bodyPr/>
          <a:lstStyle/>
          <a:p>
            <a:pPr algn="just" rtl="1"/>
            <a:r>
              <a:rPr lang="ar-EG" sz="2800" b="1" dirty="0" smtClean="0"/>
              <a:t>ولان إختبار كا2 يشترط ألا يقل التكرار المتوقع لاي خلية عن 5 ، لذلك سيتم دمج الخلايا الثلاثة الاخيرة لكي يصبح التكرار المتوقع لهم معا أكبر من أو يساوي 5 كما يتضح من الجدول التالي :-</a:t>
            </a:r>
          </a:p>
          <a:p>
            <a:pPr algn="just" rtl="1"/>
            <a:endParaRPr lang="ar-EG" sz="28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graphicFrame>
        <p:nvGraphicFramePr>
          <p:cNvPr id="5" name="Table 4"/>
          <p:cNvGraphicFramePr>
            <a:graphicFrameLocks noGrp="1"/>
          </p:cNvGraphicFramePr>
          <p:nvPr/>
        </p:nvGraphicFramePr>
        <p:xfrm>
          <a:off x="1523976" y="3064210"/>
          <a:ext cx="6604000" cy="2519680"/>
        </p:xfrm>
        <a:graphic>
          <a:graphicData uri="http://schemas.openxmlformats.org/drawingml/2006/table">
            <a:tbl>
              <a:tblPr rtl="1" firstRow="1" bandRow="1">
                <a:tableStyleId>{5C22544A-7EE6-4342-B048-85BDC9FD1C3A}</a:tableStyleId>
              </a:tblPr>
              <a:tblGrid>
                <a:gridCol w="1320800"/>
                <a:gridCol w="1320800"/>
                <a:gridCol w="1320800"/>
                <a:gridCol w="1320800"/>
                <a:gridCol w="132080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b="1" dirty="0" smtClean="0"/>
                        <a:t>عدد</a:t>
                      </a:r>
                      <a:r>
                        <a:rPr lang="ar-EG" b="1" baseline="0" dirty="0" smtClean="0"/>
                        <a:t> الزجاجات المكسورة</a:t>
                      </a:r>
                      <a:endParaRPr lang="ar-EG" b="1" dirty="0"/>
                    </a:p>
                  </a:txBody>
                  <a:tcPr/>
                </a:tc>
                <a:tc>
                  <a:txBody>
                    <a:bodyPr/>
                    <a:lstStyle/>
                    <a:p>
                      <a:pPr algn="ctr" rtl="0"/>
                      <a:r>
                        <a:rPr lang="ar-EG" b="1" dirty="0" smtClean="0"/>
                        <a:t>التكرارات </a:t>
                      </a:r>
                    </a:p>
                    <a:p>
                      <a:pPr algn="ctr" rtl="0"/>
                      <a:r>
                        <a:rPr lang="ar-EG" b="1" dirty="0" smtClean="0"/>
                        <a:t>المشاهدة  ش</a:t>
                      </a:r>
                      <a:endParaRPr lang="ar-EG" b="1" dirty="0"/>
                    </a:p>
                  </a:txBody>
                  <a:tcPr/>
                </a:tc>
                <a:tc>
                  <a:txBody>
                    <a:bodyPr/>
                    <a:lstStyle/>
                    <a:p>
                      <a:pPr algn="ctr" rtl="0"/>
                      <a:r>
                        <a:rPr lang="ar-EG" b="1" dirty="0" smtClean="0"/>
                        <a:t>التكرارات </a:t>
                      </a:r>
                    </a:p>
                    <a:p>
                      <a:pPr algn="ctr" rtl="0"/>
                      <a:r>
                        <a:rPr lang="ar-EG" b="1" dirty="0" smtClean="0"/>
                        <a:t>المتوقعة ت</a:t>
                      </a:r>
                      <a:endParaRPr lang="ar-EG" b="1" dirty="0"/>
                    </a:p>
                  </a:txBody>
                  <a:tcPr/>
                </a:tc>
                <a:tc>
                  <a:txBody>
                    <a:bodyPr/>
                    <a:lstStyle/>
                    <a:p>
                      <a:pPr algn="ctr" rtl="0"/>
                      <a:r>
                        <a:rPr lang="ar-EG" b="1" dirty="0" smtClean="0"/>
                        <a:t>( ش – ت )</a:t>
                      </a:r>
                      <a:r>
                        <a:rPr lang="ar-EG" b="1" baseline="30000" dirty="0" smtClean="0"/>
                        <a:t>2</a:t>
                      </a:r>
                      <a:endParaRPr lang="ar-EG" b="1" baseline="30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b="1" dirty="0" smtClean="0"/>
                        <a:t>( ش – ت )</a:t>
                      </a:r>
                      <a:r>
                        <a:rPr lang="ar-EG" b="1" baseline="30000" dirty="0" smtClean="0"/>
                        <a:t>2</a:t>
                      </a:r>
                    </a:p>
                    <a:p>
                      <a:pPr algn="ctr" rtl="0"/>
                      <a:r>
                        <a:rPr lang="ar-EG" b="1" dirty="0" smtClean="0"/>
                        <a:t>ت</a:t>
                      </a:r>
                      <a:endParaRPr lang="ar-EG" b="1" dirty="0"/>
                    </a:p>
                  </a:txBody>
                  <a:tcPr/>
                </a:tc>
              </a:tr>
              <a:tr h="370840">
                <a:tc>
                  <a:txBody>
                    <a:bodyPr/>
                    <a:lstStyle/>
                    <a:p>
                      <a:pPr algn="ctr" rtl="0"/>
                      <a:r>
                        <a:rPr lang="en-US" b="1" dirty="0" smtClean="0"/>
                        <a:t>0</a:t>
                      </a:r>
                      <a:endParaRPr lang="ar-EG" b="1" dirty="0"/>
                    </a:p>
                  </a:txBody>
                  <a:tcPr/>
                </a:tc>
                <a:tc>
                  <a:txBody>
                    <a:bodyPr/>
                    <a:lstStyle/>
                    <a:p>
                      <a:pPr algn="ctr" rtl="0"/>
                      <a:r>
                        <a:rPr lang="en-US" b="1" dirty="0" smtClean="0"/>
                        <a:t>22</a:t>
                      </a:r>
                      <a:endParaRPr lang="ar-EG" b="1" dirty="0"/>
                    </a:p>
                  </a:txBody>
                  <a:tcPr/>
                </a:tc>
                <a:tc>
                  <a:txBody>
                    <a:bodyPr/>
                    <a:lstStyle/>
                    <a:p>
                      <a:pPr algn="ctr" rtl="0"/>
                      <a:r>
                        <a:rPr lang="en-US" b="1" dirty="0" smtClean="0"/>
                        <a:t>16.81</a:t>
                      </a:r>
                      <a:endParaRPr lang="ar-EG" b="1" dirty="0"/>
                    </a:p>
                  </a:txBody>
                  <a:tcPr/>
                </a:tc>
                <a:tc>
                  <a:txBody>
                    <a:bodyPr/>
                    <a:lstStyle/>
                    <a:p>
                      <a:pPr algn="ctr" rtl="0"/>
                      <a:r>
                        <a:rPr lang="en-US" b="1" dirty="0" smtClean="0"/>
                        <a:t>26.94</a:t>
                      </a:r>
                      <a:endParaRPr lang="ar-EG" b="1" dirty="0"/>
                    </a:p>
                  </a:txBody>
                  <a:tcPr/>
                </a:tc>
                <a:tc>
                  <a:txBody>
                    <a:bodyPr/>
                    <a:lstStyle/>
                    <a:p>
                      <a:pPr algn="ctr" rtl="0"/>
                      <a:r>
                        <a:rPr lang="en-US" b="1" dirty="0" smtClean="0"/>
                        <a:t>1.60</a:t>
                      </a:r>
                      <a:endParaRPr lang="ar-EG" b="1" dirty="0"/>
                    </a:p>
                  </a:txBody>
                  <a:tcPr/>
                </a:tc>
              </a:tr>
              <a:tr h="370840">
                <a:tc>
                  <a:txBody>
                    <a:bodyPr/>
                    <a:lstStyle/>
                    <a:p>
                      <a:pPr algn="ctr" rtl="0"/>
                      <a:r>
                        <a:rPr lang="en-US" b="1" dirty="0" smtClean="0"/>
                        <a:t>1</a:t>
                      </a:r>
                      <a:endParaRPr lang="ar-EG" b="1" dirty="0"/>
                    </a:p>
                  </a:txBody>
                  <a:tcPr/>
                </a:tc>
                <a:tc>
                  <a:txBody>
                    <a:bodyPr/>
                    <a:lstStyle/>
                    <a:p>
                      <a:pPr algn="ctr" rtl="0"/>
                      <a:r>
                        <a:rPr lang="en-US" b="1" dirty="0" smtClean="0"/>
                        <a:t>28</a:t>
                      </a:r>
                      <a:endParaRPr lang="ar-EG" b="1" dirty="0"/>
                    </a:p>
                  </a:txBody>
                  <a:tcPr/>
                </a:tc>
                <a:tc>
                  <a:txBody>
                    <a:bodyPr/>
                    <a:lstStyle/>
                    <a:p>
                      <a:pPr algn="ctr" rtl="0"/>
                      <a:r>
                        <a:rPr lang="en-US" b="1" dirty="0" smtClean="0"/>
                        <a:t>36.02</a:t>
                      </a:r>
                      <a:endParaRPr lang="ar-EG" b="1" dirty="0"/>
                    </a:p>
                  </a:txBody>
                  <a:tcPr/>
                </a:tc>
                <a:tc>
                  <a:txBody>
                    <a:bodyPr/>
                    <a:lstStyle/>
                    <a:p>
                      <a:pPr algn="ctr" rtl="0"/>
                      <a:r>
                        <a:rPr lang="en-US" b="1" dirty="0" smtClean="0"/>
                        <a:t>64.32</a:t>
                      </a:r>
                      <a:endParaRPr lang="ar-EG" b="1" dirty="0"/>
                    </a:p>
                  </a:txBody>
                  <a:tcPr/>
                </a:tc>
                <a:tc>
                  <a:txBody>
                    <a:bodyPr/>
                    <a:lstStyle/>
                    <a:p>
                      <a:pPr algn="ctr" rtl="0"/>
                      <a:r>
                        <a:rPr lang="en-US" b="1" dirty="0" smtClean="0"/>
                        <a:t>1.79</a:t>
                      </a:r>
                      <a:endParaRPr lang="ar-EG" b="1" dirty="0"/>
                    </a:p>
                  </a:txBody>
                  <a:tcPr/>
                </a:tc>
              </a:tr>
              <a:tr h="370840">
                <a:tc>
                  <a:txBody>
                    <a:bodyPr/>
                    <a:lstStyle/>
                    <a:p>
                      <a:pPr algn="ctr" rtl="0"/>
                      <a:r>
                        <a:rPr lang="en-US" b="1" dirty="0" smtClean="0"/>
                        <a:t>2</a:t>
                      </a:r>
                      <a:endParaRPr lang="ar-EG" b="1" dirty="0"/>
                    </a:p>
                  </a:txBody>
                  <a:tcPr/>
                </a:tc>
                <a:tc>
                  <a:txBody>
                    <a:bodyPr/>
                    <a:lstStyle/>
                    <a:p>
                      <a:pPr algn="ctr" rtl="0"/>
                      <a:r>
                        <a:rPr lang="en-US" b="1" dirty="0" smtClean="0"/>
                        <a:t>35</a:t>
                      </a:r>
                      <a:endParaRPr lang="ar-EG" b="1" dirty="0"/>
                    </a:p>
                  </a:txBody>
                  <a:tcPr/>
                </a:tc>
                <a:tc>
                  <a:txBody>
                    <a:bodyPr/>
                    <a:lstStyle/>
                    <a:p>
                      <a:pPr algn="ctr" rtl="0"/>
                      <a:r>
                        <a:rPr lang="en-US" b="1" dirty="0" smtClean="0"/>
                        <a:t>30.87</a:t>
                      </a:r>
                      <a:endParaRPr lang="ar-EG" b="1" dirty="0"/>
                    </a:p>
                  </a:txBody>
                  <a:tcPr/>
                </a:tc>
                <a:tc>
                  <a:txBody>
                    <a:bodyPr/>
                    <a:lstStyle/>
                    <a:p>
                      <a:pPr algn="ctr" rtl="0"/>
                      <a:r>
                        <a:rPr lang="en-US" b="1" dirty="0" smtClean="0"/>
                        <a:t>17.06</a:t>
                      </a:r>
                      <a:endParaRPr lang="ar-EG" b="1" dirty="0"/>
                    </a:p>
                  </a:txBody>
                  <a:tcPr/>
                </a:tc>
                <a:tc>
                  <a:txBody>
                    <a:bodyPr/>
                    <a:lstStyle/>
                    <a:p>
                      <a:pPr algn="ctr" rtl="0"/>
                      <a:r>
                        <a:rPr lang="en-US" b="1" dirty="0" smtClean="0"/>
                        <a:t>0.55</a:t>
                      </a:r>
                      <a:endParaRPr lang="ar-EG" b="1" dirty="0"/>
                    </a:p>
                  </a:txBody>
                  <a:tcPr/>
                </a:tc>
              </a:tr>
              <a:tr h="370840">
                <a:tc>
                  <a:txBody>
                    <a:bodyPr/>
                    <a:lstStyle/>
                    <a:p>
                      <a:pPr algn="ctr" rtl="0"/>
                      <a:r>
                        <a:rPr lang="en-US" b="1" dirty="0" smtClean="0"/>
                        <a:t>3-5</a:t>
                      </a:r>
                      <a:endParaRPr lang="ar-EG" b="1" dirty="0"/>
                    </a:p>
                  </a:txBody>
                  <a:tcPr/>
                </a:tc>
                <a:tc>
                  <a:txBody>
                    <a:bodyPr/>
                    <a:lstStyle/>
                    <a:p>
                      <a:pPr algn="ctr" rtl="0"/>
                      <a:r>
                        <a:rPr lang="en-US" b="1" dirty="0" smtClean="0"/>
                        <a:t>15</a:t>
                      </a:r>
                      <a:endParaRPr lang="ar-EG" b="1" dirty="0"/>
                    </a:p>
                  </a:txBody>
                  <a:tcPr/>
                </a:tc>
                <a:tc>
                  <a:txBody>
                    <a:bodyPr/>
                    <a:lstStyle/>
                    <a:p>
                      <a:pPr algn="ctr" rtl="0"/>
                      <a:r>
                        <a:rPr lang="en-US" b="1" dirty="0" smtClean="0"/>
                        <a:t>16.31</a:t>
                      </a:r>
                      <a:endParaRPr lang="ar-EG" b="1" dirty="0"/>
                    </a:p>
                  </a:txBody>
                  <a:tcPr/>
                </a:tc>
                <a:tc>
                  <a:txBody>
                    <a:bodyPr/>
                    <a:lstStyle/>
                    <a:p>
                      <a:pPr algn="ctr" rtl="0"/>
                      <a:r>
                        <a:rPr lang="en-US" b="1" dirty="0" smtClean="0"/>
                        <a:t>1.72</a:t>
                      </a:r>
                      <a:endParaRPr lang="ar-EG" b="1" dirty="0"/>
                    </a:p>
                  </a:txBody>
                  <a:tcPr/>
                </a:tc>
                <a:tc>
                  <a:txBody>
                    <a:bodyPr/>
                    <a:lstStyle/>
                    <a:p>
                      <a:pPr algn="ctr" rtl="0"/>
                      <a:r>
                        <a:rPr lang="en-US" b="1" dirty="0" smtClean="0"/>
                        <a:t>0.11</a:t>
                      </a:r>
                      <a:endParaRPr lang="ar-EG" b="1" dirty="0"/>
                    </a:p>
                  </a:txBody>
                  <a:tcPr/>
                </a:tc>
              </a:tr>
              <a:tr h="370840">
                <a:tc>
                  <a:txBody>
                    <a:bodyPr/>
                    <a:lstStyle/>
                    <a:p>
                      <a:pPr algn="ctr" rtl="0"/>
                      <a:r>
                        <a:rPr lang="ar-EG" sz="2000" b="1" dirty="0" smtClean="0"/>
                        <a:t>المجموع</a:t>
                      </a:r>
                      <a:endParaRPr lang="ar-EG" sz="2000" b="1" dirty="0"/>
                    </a:p>
                  </a:txBody>
                  <a:tcPr/>
                </a:tc>
                <a:tc>
                  <a:txBody>
                    <a:bodyPr/>
                    <a:lstStyle/>
                    <a:p>
                      <a:pPr algn="ctr" rtl="0"/>
                      <a:r>
                        <a:rPr lang="en-US" sz="2000" b="1" dirty="0" smtClean="0"/>
                        <a:t>100</a:t>
                      </a:r>
                      <a:endParaRPr lang="ar-EG" sz="2000" b="1" dirty="0"/>
                    </a:p>
                  </a:txBody>
                  <a:tcPr/>
                </a:tc>
                <a:tc>
                  <a:txBody>
                    <a:bodyPr/>
                    <a:lstStyle/>
                    <a:p>
                      <a:pPr algn="ctr" rtl="0"/>
                      <a:r>
                        <a:rPr lang="en-US" sz="2000" b="1" dirty="0" smtClean="0"/>
                        <a:t>100</a:t>
                      </a:r>
                      <a:endParaRPr lang="ar-EG" sz="2000" b="1" dirty="0"/>
                    </a:p>
                  </a:txBody>
                  <a:tcPr/>
                </a:tc>
                <a:tc>
                  <a:txBody>
                    <a:bodyPr/>
                    <a:lstStyle/>
                    <a:p>
                      <a:pPr algn="ctr" rtl="0"/>
                      <a:endParaRPr lang="ar-EG" sz="2000" b="1" dirty="0"/>
                    </a:p>
                  </a:txBody>
                  <a:tcPr/>
                </a:tc>
                <a:tc>
                  <a:txBody>
                    <a:bodyPr/>
                    <a:lstStyle/>
                    <a:p>
                      <a:pPr algn="ctr" rtl="0"/>
                      <a:r>
                        <a:rPr lang="en-US" sz="2000" b="1" dirty="0" smtClean="0"/>
                        <a:t>4.05</a:t>
                      </a:r>
                      <a:endParaRPr lang="ar-EG" sz="2000" b="1" dirty="0"/>
                    </a:p>
                  </a:txBody>
                  <a:tcPr/>
                </a:tc>
              </a:tr>
            </a:tbl>
          </a:graphicData>
        </a:graphic>
      </p:graphicFrame>
      <p:cxnSp>
        <p:nvCxnSpPr>
          <p:cNvPr id="6" name="Straight Connector 5"/>
          <p:cNvCxnSpPr/>
          <p:nvPr/>
        </p:nvCxnSpPr>
        <p:spPr>
          <a:xfrm>
            <a:off x="1738290" y="3357562"/>
            <a:ext cx="857256" cy="1588"/>
          </a:xfrm>
          <a:prstGeom prst="line">
            <a:avLst/>
          </a:prstGeom>
          <a:ln>
            <a:solidFill>
              <a:schemeClr val="tx1"/>
            </a:solidFill>
          </a:ln>
        </p:spPr>
        <p:style>
          <a:lnRef idx="3">
            <a:schemeClr val="accent1"/>
          </a:lnRef>
          <a:fillRef idx="0">
            <a:schemeClr val="accent1"/>
          </a:fillRef>
          <a:effectRef idx="2">
            <a:schemeClr val="accent1"/>
          </a:effectRef>
          <a:fontRef idx="minor">
            <a:schemeClr val="tx1"/>
          </a:fontRef>
        </p:style>
      </p:cxnSp>
      <p:sp>
        <p:nvSpPr>
          <p:cNvPr id="7" name="TextBox 6"/>
          <p:cNvSpPr txBox="1"/>
          <p:nvPr/>
        </p:nvSpPr>
        <p:spPr>
          <a:xfrm>
            <a:off x="3381364" y="5715016"/>
            <a:ext cx="4572032" cy="584775"/>
          </a:xfrm>
          <a:prstGeom prst="rect">
            <a:avLst/>
          </a:prstGeom>
          <a:noFill/>
        </p:spPr>
        <p:txBody>
          <a:bodyPr wrap="square" rtlCol="1">
            <a:spAutoFit/>
          </a:bodyPr>
          <a:lstStyle/>
          <a:p>
            <a:r>
              <a:rPr lang="ar-EG" sz="3200" b="1" dirty="0" smtClean="0"/>
              <a:t>إذاً كا </a:t>
            </a:r>
            <a:r>
              <a:rPr lang="ar-EG" sz="3200" b="1" baseline="30000" dirty="0" smtClean="0"/>
              <a:t>2</a:t>
            </a:r>
            <a:r>
              <a:rPr lang="ar-EG" sz="3200" b="1" dirty="0" smtClean="0"/>
              <a:t> المحسوبة =  </a:t>
            </a:r>
            <a:r>
              <a:rPr lang="en-US" sz="3200" b="1" dirty="0" smtClean="0"/>
              <a:t>4.05</a:t>
            </a:r>
            <a:endParaRPr lang="ar-EG" sz="3200" b="1" dirty="0"/>
          </a:p>
        </p:txBody>
      </p:sp>
      <p:cxnSp>
        <p:nvCxnSpPr>
          <p:cNvPr id="8" name="Straight Arrow Connector 7"/>
          <p:cNvCxnSpPr/>
          <p:nvPr/>
        </p:nvCxnSpPr>
        <p:spPr>
          <a:xfrm>
            <a:off x="2309794" y="5429264"/>
            <a:ext cx="2071702" cy="42862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dirty="0"/>
          </a:p>
        </p:txBody>
      </p:sp>
      <p:sp>
        <p:nvSpPr>
          <p:cNvPr id="3" name="Content Placeholder 2"/>
          <p:cNvSpPr>
            <a:spLocks noGrp="1"/>
          </p:cNvSpPr>
          <p:nvPr>
            <p:ph idx="1"/>
          </p:nvPr>
        </p:nvSpPr>
        <p:spPr/>
        <p:txBody>
          <a:bodyPr/>
          <a:lstStyle/>
          <a:p>
            <a:pPr algn="just" rtl="1"/>
            <a:r>
              <a:rPr lang="ar-EG" sz="2400" b="1" dirty="0" smtClean="0"/>
              <a:t>درجات الحرية = عدد الخلايا بعد الدمج – عدد المعلمات =</a:t>
            </a:r>
          </a:p>
          <a:p>
            <a:pPr algn="just" rtl="1"/>
            <a:r>
              <a:rPr lang="ar-EG" sz="2400" b="1" dirty="0" smtClean="0"/>
              <a:t>                 =    4 – 2  = 2</a:t>
            </a:r>
          </a:p>
          <a:p>
            <a:pPr algn="just" rtl="1"/>
            <a:r>
              <a:rPr lang="ar-EG" sz="2400" b="1" dirty="0" smtClean="0"/>
              <a:t>و عند مستوى معنوية </a:t>
            </a:r>
            <a:r>
              <a:rPr lang="en-US" sz="2400" b="1" dirty="0" smtClean="0"/>
              <a:t>5%</a:t>
            </a:r>
            <a:r>
              <a:rPr lang="ar-EG" sz="2400" b="1" dirty="0" smtClean="0"/>
              <a:t> فإن قيمتي كا 2 الجدولية هما </a:t>
            </a:r>
            <a:r>
              <a:rPr lang="en-US" sz="2400" b="1" dirty="0" smtClean="0"/>
              <a:t>(0.0506 , 7.38 )</a:t>
            </a:r>
            <a:r>
              <a:rPr lang="ar-EG" sz="2400" b="1" dirty="0" smtClean="0"/>
              <a:t> و تكون منطقتي القبول و الرفض للفرض العدمي كما يلي :-</a:t>
            </a:r>
          </a:p>
          <a:p>
            <a:pPr algn="just" rtl="1"/>
            <a:r>
              <a:rPr lang="ar-EG" sz="2400" b="1" dirty="0" smtClean="0"/>
              <a:t>و حيث أن قيمة  كا </a:t>
            </a:r>
            <a:r>
              <a:rPr lang="ar-EG" sz="2400" b="1" baseline="30000" dirty="0" smtClean="0"/>
              <a:t>2</a:t>
            </a:r>
            <a:r>
              <a:rPr lang="ar-EG" sz="2400" b="1" dirty="0" smtClean="0"/>
              <a:t> المحسوبة تقع في منطقة القبول</a:t>
            </a:r>
          </a:p>
          <a:p>
            <a:pPr algn="just" rtl="1"/>
            <a:r>
              <a:rPr lang="ar-EG" sz="2400" b="1" dirty="0" smtClean="0"/>
              <a:t>لذلك نقبل الفرض العدمى و هو ما يعني أن منحنى</a:t>
            </a:r>
          </a:p>
          <a:p>
            <a:pPr algn="just" rtl="1"/>
            <a:r>
              <a:rPr lang="ar-EG" sz="2400" b="1" dirty="0" smtClean="0"/>
              <a:t>التوزيع ثنائي الحدين  يعتبر توفيق جيد لتوزيع عدد </a:t>
            </a:r>
          </a:p>
          <a:p>
            <a:pPr algn="just" rtl="1"/>
            <a:r>
              <a:rPr lang="ar-EG" sz="2400" b="1" dirty="0" smtClean="0"/>
              <a:t>الزجاجات حسب الزجاجات المكسورة .</a:t>
            </a:r>
            <a:endParaRPr lang="ar-EG" sz="24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pic>
        <p:nvPicPr>
          <p:cNvPr id="6145" name="Picture 1"/>
          <p:cNvPicPr>
            <a:picLocks noChangeAspect="1" noChangeArrowheads="1"/>
          </p:cNvPicPr>
          <p:nvPr/>
        </p:nvPicPr>
        <p:blipFill>
          <a:blip r:embed="rId2"/>
          <a:srcRect/>
          <a:stretch>
            <a:fillRect/>
          </a:stretch>
        </p:blipFill>
        <p:spPr bwMode="auto">
          <a:xfrm>
            <a:off x="380968" y="3000372"/>
            <a:ext cx="3381375" cy="19288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مثال (4) :-</a:t>
            </a:r>
            <a:endParaRPr lang="ar-EG" dirty="0"/>
          </a:p>
        </p:txBody>
      </p:sp>
      <p:sp>
        <p:nvSpPr>
          <p:cNvPr id="3" name="Content Placeholder 2"/>
          <p:cNvSpPr>
            <a:spLocks noGrp="1"/>
          </p:cNvSpPr>
          <p:nvPr>
            <p:ph idx="1"/>
          </p:nvPr>
        </p:nvSpPr>
        <p:spPr/>
        <p:txBody>
          <a:bodyPr/>
          <a:lstStyle/>
          <a:p>
            <a:pPr algn="just" rtl="1"/>
            <a:r>
              <a:rPr lang="ar-EG" sz="2800" dirty="0" smtClean="0"/>
              <a:t>قامت إحدى المطاعم بتوريد 207 صندوق لأحد المستشفيات كل صندوق يحتوى على 60 زجاجة مياه و لوحظ أن توزيع عدد زجاجات المياه المكسورة بالكرتونة كان كما يلي :-</a:t>
            </a:r>
          </a:p>
          <a:p>
            <a:pPr algn="just" rtl="1"/>
            <a:endParaRPr lang="ar-EG" sz="2800" dirty="0" smtClean="0"/>
          </a:p>
          <a:p>
            <a:pPr algn="just" rtl="1"/>
            <a:endParaRPr lang="ar-EG" sz="2800" dirty="0" smtClean="0"/>
          </a:p>
          <a:p>
            <a:pPr algn="just" rtl="1"/>
            <a:endParaRPr lang="ar-EG" sz="2800" dirty="0" smtClean="0"/>
          </a:p>
          <a:p>
            <a:pPr algn="just" rtl="1"/>
            <a:r>
              <a:rPr lang="ar-EG" sz="2800" b="1" u="sng" dirty="0" smtClean="0"/>
              <a:t>و المطلوب : </a:t>
            </a:r>
            <a:r>
              <a:rPr lang="ar-EG" sz="2800" dirty="0" smtClean="0"/>
              <a:t>توفيق دالة إحتمال </a:t>
            </a:r>
            <a:r>
              <a:rPr lang="ar-EG" sz="2800" u="sng" dirty="0" smtClean="0"/>
              <a:t>توزيع ذات الحدين </a:t>
            </a:r>
            <a:r>
              <a:rPr lang="ar-EG" sz="2800" dirty="0" smtClean="0"/>
              <a:t>لعدد زجاجات المياه المكسورة بالكرتونة واختبار جودة التوفيق عند درجة الثقة </a:t>
            </a:r>
            <a:r>
              <a:rPr lang="en-US" sz="2800" dirty="0" smtClean="0"/>
              <a:t>95% </a:t>
            </a:r>
            <a:r>
              <a:rPr lang="ar-EG" sz="2800" dirty="0" smtClean="0"/>
              <a:t> .</a:t>
            </a:r>
          </a:p>
          <a:p>
            <a:pPr algn="just" rtl="1"/>
            <a:endParaRPr lang="ar-EG"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graphicFrame>
        <p:nvGraphicFramePr>
          <p:cNvPr id="5" name="Table 4"/>
          <p:cNvGraphicFramePr>
            <a:graphicFrameLocks noGrp="1"/>
          </p:cNvGraphicFramePr>
          <p:nvPr/>
        </p:nvGraphicFramePr>
        <p:xfrm>
          <a:off x="595282" y="3071810"/>
          <a:ext cx="8445544" cy="1010920"/>
        </p:xfrm>
        <a:graphic>
          <a:graphicData uri="http://schemas.openxmlformats.org/drawingml/2006/table">
            <a:tbl>
              <a:tblPr rtl="1" firstRow="1" bandRow="1">
                <a:tableStyleId>{5C22544A-7EE6-4342-B048-85BDC9FD1C3A}</a:tableStyleId>
              </a:tblPr>
              <a:tblGrid>
                <a:gridCol w="1055693"/>
                <a:gridCol w="1055693"/>
                <a:gridCol w="933462"/>
                <a:gridCol w="1023930"/>
                <a:gridCol w="1014406"/>
                <a:gridCol w="781044"/>
                <a:gridCol w="819144"/>
                <a:gridCol w="1762172"/>
              </a:tblGrid>
              <a:tr h="370840">
                <a:tc>
                  <a:txBody>
                    <a:bodyPr/>
                    <a:lstStyle/>
                    <a:p>
                      <a:pPr algn="ctr" rtl="0"/>
                      <a:r>
                        <a:rPr lang="ar-EG" b="1" dirty="0" smtClean="0"/>
                        <a:t>المجموع</a:t>
                      </a:r>
                      <a:endParaRPr lang="ar-EG" b="1" dirty="0"/>
                    </a:p>
                  </a:txBody>
                  <a:tcPr/>
                </a:tc>
                <a:tc>
                  <a:txBody>
                    <a:bodyPr/>
                    <a:lstStyle/>
                    <a:p>
                      <a:pPr algn="ctr" rtl="0"/>
                      <a:r>
                        <a:rPr lang="en-US" b="1" dirty="0" smtClean="0"/>
                        <a:t>5</a:t>
                      </a:r>
                      <a:endParaRPr lang="ar-EG" b="1" dirty="0"/>
                    </a:p>
                  </a:txBody>
                  <a:tcPr/>
                </a:tc>
                <a:tc>
                  <a:txBody>
                    <a:bodyPr/>
                    <a:lstStyle/>
                    <a:p>
                      <a:pPr algn="ctr" rtl="0"/>
                      <a:r>
                        <a:rPr lang="en-US" b="1" dirty="0" smtClean="0"/>
                        <a:t>4</a:t>
                      </a:r>
                      <a:endParaRPr lang="ar-EG" b="1" dirty="0"/>
                    </a:p>
                  </a:txBody>
                  <a:tcPr/>
                </a:tc>
                <a:tc>
                  <a:txBody>
                    <a:bodyPr/>
                    <a:lstStyle/>
                    <a:p>
                      <a:pPr algn="ctr" rtl="0"/>
                      <a:r>
                        <a:rPr lang="en-US" b="1" dirty="0" smtClean="0"/>
                        <a:t>3</a:t>
                      </a:r>
                      <a:endParaRPr lang="ar-EG" b="1" dirty="0"/>
                    </a:p>
                  </a:txBody>
                  <a:tcPr/>
                </a:tc>
                <a:tc>
                  <a:txBody>
                    <a:bodyPr/>
                    <a:lstStyle/>
                    <a:p>
                      <a:pPr algn="ctr" rtl="0"/>
                      <a:r>
                        <a:rPr lang="en-US" b="1" dirty="0" smtClean="0"/>
                        <a:t>2</a:t>
                      </a:r>
                      <a:endParaRPr lang="ar-EG" b="1" dirty="0"/>
                    </a:p>
                  </a:txBody>
                  <a:tcPr/>
                </a:tc>
                <a:tc>
                  <a:txBody>
                    <a:bodyPr/>
                    <a:lstStyle/>
                    <a:p>
                      <a:pPr algn="ctr" rtl="0"/>
                      <a:r>
                        <a:rPr lang="en-US" b="1" dirty="0" smtClean="0"/>
                        <a:t>1</a:t>
                      </a:r>
                      <a:endParaRPr lang="ar-EG" b="1" dirty="0"/>
                    </a:p>
                  </a:txBody>
                  <a:tcPr/>
                </a:tc>
                <a:tc>
                  <a:txBody>
                    <a:bodyPr/>
                    <a:lstStyle/>
                    <a:p>
                      <a:pPr algn="ctr" rtl="0"/>
                      <a:r>
                        <a:rPr lang="en-US" b="1" dirty="0" smtClean="0"/>
                        <a:t>0</a:t>
                      </a:r>
                      <a:endParaRPr lang="ar-EG" b="1" dirty="0"/>
                    </a:p>
                  </a:txBody>
                  <a:tcPr/>
                </a:tc>
                <a:tc>
                  <a:txBody>
                    <a:bodyPr/>
                    <a:lstStyle/>
                    <a:p>
                      <a:pPr algn="ctr" rtl="0"/>
                      <a:r>
                        <a:rPr lang="ar-EG" b="1" dirty="0" smtClean="0"/>
                        <a:t>عدد</a:t>
                      </a:r>
                      <a:r>
                        <a:rPr lang="ar-EG" b="1" baseline="0" dirty="0" smtClean="0"/>
                        <a:t> زجاجات المياه  المكسورة بالكرتونه</a:t>
                      </a:r>
                      <a:endParaRPr lang="ar-EG" b="1" dirty="0"/>
                    </a:p>
                  </a:txBody>
                  <a:tcPr/>
                </a:tc>
              </a:tr>
              <a:tr h="370840">
                <a:tc>
                  <a:txBody>
                    <a:bodyPr/>
                    <a:lstStyle/>
                    <a:p>
                      <a:pPr algn="ctr" rtl="0"/>
                      <a:r>
                        <a:rPr lang="en-US" b="1" dirty="0" smtClean="0"/>
                        <a:t>207</a:t>
                      </a:r>
                      <a:endParaRPr lang="ar-EG" b="1" dirty="0"/>
                    </a:p>
                  </a:txBody>
                  <a:tcPr/>
                </a:tc>
                <a:tc>
                  <a:txBody>
                    <a:bodyPr/>
                    <a:lstStyle/>
                    <a:p>
                      <a:pPr algn="ctr" rtl="0"/>
                      <a:r>
                        <a:rPr lang="en-US" b="1" dirty="0" smtClean="0"/>
                        <a:t>7</a:t>
                      </a:r>
                      <a:endParaRPr lang="ar-EG" b="1" dirty="0"/>
                    </a:p>
                  </a:txBody>
                  <a:tcPr/>
                </a:tc>
                <a:tc>
                  <a:txBody>
                    <a:bodyPr/>
                    <a:lstStyle/>
                    <a:p>
                      <a:pPr algn="ctr" rtl="0"/>
                      <a:r>
                        <a:rPr lang="en-US" b="1" dirty="0" smtClean="0"/>
                        <a:t>9</a:t>
                      </a:r>
                      <a:endParaRPr lang="ar-EG" b="1" dirty="0"/>
                    </a:p>
                  </a:txBody>
                  <a:tcPr/>
                </a:tc>
                <a:tc>
                  <a:txBody>
                    <a:bodyPr/>
                    <a:lstStyle/>
                    <a:p>
                      <a:pPr algn="ctr" rtl="0"/>
                      <a:r>
                        <a:rPr lang="en-US" b="1" dirty="0" smtClean="0"/>
                        <a:t>29</a:t>
                      </a:r>
                      <a:endParaRPr lang="ar-EG" b="1" dirty="0"/>
                    </a:p>
                  </a:txBody>
                  <a:tcPr/>
                </a:tc>
                <a:tc>
                  <a:txBody>
                    <a:bodyPr/>
                    <a:lstStyle/>
                    <a:p>
                      <a:pPr algn="ctr" rtl="0"/>
                      <a:r>
                        <a:rPr lang="en-US" b="1" dirty="0" smtClean="0"/>
                        <a:t>72</a:t>
                      </a:r>
                      <a:endParaRPr lang="ar-EG" b="1" dirty="0"/>
                    </a:p>
                  </a:txBody>
                  <a:tcPr/>
                </a:tc>
                <a:tc>
                  <a:txBody>
                    <a:bodyPr/>
                    <a:lstStyle/>
                    <a:p>
                      <a:pPr algn="ctr" rtl="0"/>
                      <a:r>
                        <a:rPr lang="en-US" b="1" dirty="0" smtClean="0"/>
                        <a:t>50</a:t>
                      </a:r>
                      <a:endParaRPr lang="ar-EG" b="1" dirty="0"/>
                    </a:p>
                  </a:txBody>
                  <a:tcPr/>
                </a:tc>
                <a:tc>
                  <a:txBody>
                    <a:bodyPr/>
                    <a:lstStyle/>
                    <a:p>
                      <a:pPr algn="ctr" rtl="0"/>
                      <a:r>
                        <a:rPr lang="en-US" b="1" dirty="0" smtClean="0"/>
                        <a:t>40</a:t>
                      </a:r>
                      <a:endParaRPr lang="ar-EG" b="1" dirty="0"/>
                    </a:p>
                  </a:txBody>
                  <a:tcPr/>
                </a:tc>
                <a:tc>
                  <a:txBody>
                    <a:bodyPr/>
                    <a:lstStyle/>
                    <a:p>
                      <a:pPr algn="ctr" rtl="0"/>
                      <a:r>
                        <a:rPr lang="ar-EG" b="1" dirty="0" smtClean="0"/>
                        <a:t>عدد الكراتين</a:t>
                      </a:r>
                      <a:endParaRPr lang="ar-EG" b="1" dirty="0"/>
                    </a:p>
                  </a:txBody>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الحل :-</a:t>
            </a:r>
            <a:endParaRPr lang="ar-EG" dirty="0"/>
          </a:p>
        </p:txBody>
      </p:sp>
      <p:sp>
        <p:nvSpPr>
          <p:cNvPr id="3" name="Content Placeholder 2"/>
          <p:cNvSpPr>
            <a:spLocks noGrp="1"/>
          </p:cNvSpPr>
          <p:nvPr>
            <p:ph idx="1"/>
          </p:nvPr>
        </p:nvSpPr>
        <p:spPr/>
        <p:txBody>
          <a:bodyPr/>
          <a:lstStyle/>
          <a:p>
            <a:pPr algn="just" rtl="1"/>
            <a:r>
              <a:rPr lang="ar-EG" dirty="0" smtClean="0"/>
              <a:t>دالة التوزيع الاحتمال لتوزيع ذات الحدين تتوقف على معلمتين </a:t>
            </a:r>
            <a:r>
              <a:rPr lang="en-US" dirty="0" smtClean="0"/>
              <a:t>n</a:t>
            </a:r>
            <a:r>
              <a:rPr lang="ar-EG" dirty="0" smtClean="0"/>
              <a:t> و </a:t>
            </a:r>
            <a:r>
              <a:rPr lang="en-US" dirty="0" smtClean="0"/>
              <a:t>p</a:t>
            </a:r>
            <a:r>
              <a:rPr lang="ar-EG" dirty="0" smtClean="0"/>
              <a:t> أي عدد الفئات و الاحتمال :-</a:t>
            </a:r>
          </a:p>
          <a:p>
            <a:pPr algn="just" rtl="1"/>
            <a:r>
              <a:rPr lang="ar-EG" dirty="0" smtClean="0"/>
              <a:t>أولاً عدد الفئات تساوى </a:t>
            </a:r>
            <a:r>
              <a:rPr lang="en-US" dirty="0" smtClean="0"/>
              <a:t>5</a:t>
            </a:r>
            <a:r>
              <a:rPr lang="ar-EG" dirty="0" smtClean="0"/>
              <a:t> أي أن </a:t>
            </a:r>
            <a:r>
              <a:rPr lang="en-US" dirty="0" smtClean="0"/>
              <a:t> n = 5</a:t>
            </a:r>
            <a:r>
              <a:rPr lang="ar-EG" dirty="0" smtClean="0"/>
              <a:t> .</a:t>
            </a:r>
          </a:p>
          <a:p>
            <a:pPr algn="just" rtl="1"/>
            <a:r>
              <a:rPr lang="ar-EG" dirty="0" smtClean="0"/>
              <a:t>ثانياً : الاحتمال :-</a:t>
            </a:r>
          </a:p>
          <a:p>
            <a:pPr algn="just" rtl="1"/>
            <a:r>
              <a:rPr lang="ar-EG" dirty="0" smtClean="0"/>
              <a:t>نحسب المتوسط أولاً </a:t>
            </a:r>
          </a:p>
          <a:p>
            <a:pPr algn="just" rtl="1"/>
            <a:r>
              <a:rPr lang="ar-EG" dirty="0" smtClean="0"/>
              <a:t>لا تنسى أن :-                 </a:t>
            </a:r>
            <a:r>
              <a:rPr lang="en-US" dirty="0" smtClean="0"/>
              <a:t>µ = n p</a:t>
            </a:r>
          </a:p>
          <a:p>
            <a:pPr algn="ctr" rtl="1"/>
            <a:r>
              <a:rPr lang="en-US" dirty="0" smtClean="0"/>
              <a:t>  1.7 =  5  × P</a:t>
            </a:r>
          </a:p>
          <a:p>
            <a:pPr algn="ctr" rtl="1"/>
            <a:r>
              <a:rPr lang="en-US" dirty="0" smtClean="0"/>
              <a:t>P =  0.34</a:t>
            </a:r>
            <a:endParaRPr lang="ar-EG" dirty="0" smtClean="0"/>
          </a:p>
          <a:p>
            <a:pPr algn="just" rtl="1"/>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9218" name="Rectangle 2"/>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EG"/>
          </a:p>
        </p:txBody>
      </p:sp>
      <p:sp>
        <p:nvSpPr>
          <p:cNvPr id="9219" name="Rectangle 3"/>
          <p:cNvSpPr>
            <a:spLocks noChangeArrowheads="1"/>
          </p:cNvSpPr>
          <p:nvPr/>
        </p:nvSpPr>
        <p:spPr bwMode="auto">
          <a:xfrm>
            <a:off x="0" y="80010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1800" b="0" i="0" u="none" strike="noStrike" cap="none" normalizeH="0" baseline="0" smtClean="0">
              <a:ln>
                <a:noFill/>
              </a:ln>
              <a:solidFill>
                <a:schemeClr val="tx1"/>
              </a:solidFill>
              <a:effectLst/>
              <a:latin typeface="Arial" pitchFamily="34" charset="0"/>
              <a:cs typeface="Arial" pitchFamily="34" charset="0"/>
            </a:endParaRPr>
          </a:p>
        </p:txBody>
      </p:sp>
      <p:sp>
        <p:nvSpPr>
          <p:cNvPr id="9221" name="Rectangle 5"/>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EG"/>
          </a:p>
        </p:txBody>
      </p:sp>
      <p:sp>
        <p:nvSpPr>
          <p:cNvPr id="3891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EG"/>
          </a:p>
        </p:txBody>
      </p:sp>
      <p:pic>
        <p:nvPicPr>
          <p:cNvPr id="38913"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2854" y="3443290"/>
            <a:ext cx="6775472" cy="628652"/>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b="1" u="sng" dirty="0"/>
          </a:p>
        </p:txBody>
      </p:sp>
      <p:sp>
        <p:nvSpPr>
          <p:cNvPr id="3" name="Content Placeholder 2"/>
          <p:cNvSpPr>
            <a:spLocks noGrp="1"/>
          </p:cNvSpPr>
          <p:nvPr>
            <p:ph idx="1"/>
          </p:nvPr>
        </p:nvSpPr>
        <p:spPr/>
        <p:txBody>
          <a:bodyPr/>
          <a:lstStyle/>
          <a:p>
            <a:pPr algn="just" rtl="1"/>
            <a:r>
              <a:rPr lang="en-US" u="sng" dirty="0" smtClean="0"/>
              <a:t>H</a:t>
            </a:r>
            <a:r>
              <a:rPr lang="en-US" u="sng" baseline="-25000" dirty="0" smtClean="0"/>
              <a:t>O</a:t>
            </a:r>
            <a:r>
              <a:rPr lang="ar-EG" u="sng" dirty="0" smtClean="0"/>
              <a:t> : عدد زجاجات المياه المكسورة بالكرتونة الواحدة يتبع التوزيع ثنائي الحدين بالمعلمتين </a:t>
            </a:r>
            <a:r>
              <a:rPr lang="en-US" u="sng" dirty="0" smtClean="0"/>
              <a:t>n = 5 , p = 0.34</a:t>
            </a:r>
            <a:r>
              <a:rPr lang="ar-EG" u="sng" dirty="0" smtClean="0"/>
              <a:t>.</a:t>
            </a:r>
          </a:p>
          <a:p>
            <a:pPr algn="just" rtl="1"/>
            <a:r>
              <a:rPr lang="en-US" u="sng" dirty="0" smtClean="0"/>
              <a:t>H</a:t>
            </a:r>
            <a:r>
              <a:rPr lang="en-US" u="sng" baseline="-25000" dirty="0" smtClean="0"/>
              <a:t>1</a:t>
            </a:r>
            <a:r>
              <a:rPr lang="ar-EG" u="sng" dirty="0" smtClean="0"/>
              <a:t> : عدد زجاجات المياه المكسورة بالكرتونة الواحدة </a:t>
            </a:r>
            <a:r>
              <a:rPr lang="ar-SA" u="sng" dirty="0" smtClean="0"/>
              <a:t>لا ت</a:t>
            </a:r>
            <a:r>
              <a:rPr lang="ar-EG" u="sng" dirty="0" smtClean="0"/>
              <a:t>تبع </a:t>
            </a:r>
            <a:r>
              <a:rPr lang="ar-EG" u="sng" dirty="0" smtClean="0"/>
              <a:t>التوزيع ثنائي الحدين بالمعلمتين </a:t>
            </a:r>
            <a:r>
              <a:rPr lang="en-US" u="sng" dirty="0" smtClean="0"/>
              <a:t>n = 5 , p = 0.34</a:t>
            </a:r>
            <a:r>
              <a:rPr lang="ar-EG" u="sng" dirty="0" smtClean="0"/>
              <a:t>.</a:t>
            </a:r>
          </a:p>
          <a:p>
            <a:pPr algn="just" rtl="1"/>
            <a:r>
              <a:rPr lang="ar-EG" dirty="0" smtClean="0"/>
              <a:t>و من خلال الاعتماد على معلمات التوزيع ثنائي الحدين يمكن تكوين جدول توزيع ثنائي الحدين ، كما يتضح من الجدول التالي :-</a:t>
            </a:r>
          </a:p>
          <a:p>
            <a:pPr algn="just" rtl="1"/>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21291106"/>
              </p:ext>
            </p:extLst>
          </p:nvPr>
        </p:nvGraphicFramePr>
        <p:xfrm>
          <a:off x="495300" y="1600200"/>
          <a:ext cx="8915400" cy="3596640"/>
        </p:xfrm>
        <a:graphic>
          <a:graphicData uri="http://schemas.openxmlformats.org/drawingml/2006/table">
            <a:tbl>
              <a:tblPr rtl="1" firstRow="1" bandRow="1">
                <a:tableStyleId>{5C22544A-7EE6-4342-B048-85BDC9FD1C3A}</a:tableStyleId>
              </a:tblPr>
              <a:tblGrid>
                <a:gridCol w="1643082"/>
                <a:gridCol w="5219664"/>
                <a:gridCol w="2052654"/>
              </a:tblGrid>
              <a:tr h="370840">
                <a:tc>
                  <a:txBody>
                    <a:bodyPr/>
                    <a:lstStyle/>
                    <a:p>
                      <a:pPr algn="ctr" rtl="0"/>
                      <a:r>
                        <a:rPr lang="ar-EG" sz="2000" b="1" dirty="0" smtClean="0"/>
                        <a:t>التكرار</a:t>
                      </a:r>
                      <a:r>
                        <a:rPr lang="ar-EG" sz="2000" b="1" baseline="0" dirty="0" smtClean="0"/>
                        <a:t> المتوقع</a:t>
                      </a:r>
                      <a:endParaRPr lang="ar-EG" sz="2000" b="1" dirty="0"/>
                    </a:p>
                  </a:txBody>
                  <a:tcPr/>
                </a:tc>
                <a:tc>
                  <a:txBody>
                    <a:bodyPr/>
                    <a:lstStyle/>
                    <a:p>
                      <a:pPr algn="ctr" rtl="0"/>
                      <a:r>
                        <a:rPr lang="ar-EG" sz="2000" b="1" dirty="0" smtClean="0"/>
                        <a:t>الاحتمال</a:t>
                      </a:r>
                      <a:endParaRPr lang="ar-EG" sz="2000" b="1" dirty="0"/>
                    </a:p>
                  </a:txBody>
                  <a:tcPr/>
                </a:tc>
                <a:tc>
                  <a:txBody>
                    <a:bodyPr/>
                    <a:lstStyle/>
                    <a:p>
                      <a:pPr algn="ctr" rtl="0"/>
                      <a:r>
                        <a:rPr lang="ar-EG" sz="2000" b="1" dirty="0" smtClean="0"/>
                        <a:t>عدد</a:t>
                      </a:r>
                      <a:r>
                        <a:rPr lang="ar-EG" sz="2000" b="1" baseline="0" dirty="0" smtClean="0"/>
                        <a:t> الزجاجات المكسورة</a:t>
                      </a:r>
                      <a:endParaRPr lang="ar-EG" sz="2000" b="1" dirty="0"/>
                    </a:p>
                  </a:txBody>
                  <a:tcPr/>
                </a:tc>
              </a:tr>
              <a:tr h="370840">
                <a:tc>
                  <a:txBody>
                    <a:bodyPr/>
                    <a:lstStyle/>
                    <a:p>
                      <a:pPr algn="ctr" rtl="0"/>
                      <a:r>
                        <a:rPr lang="en-US" b="1" dirty="0" smtClean="0"/>
                        <a:t>25.9</a:t>
                      </a:r>
                      <a:endParaRPr lang="ar-EG" b="1" dirty="0"/>
                    </a:p>
                  </a:txBody>
                  <a:tcPr/>
                </a:tc>
                <a:tc>
                  <a:txBody>
                    <a:bodyPr/>
                    <a:lstStyle/>
                    <a:p>
                      <a:pPr algn="ctr" rtl="0"/>
                      <a:r>
                        <a:rPr lang="en-US" sz="2000" b="1" baseline="30000" dirty="0" smtClean="0"/>
                        <a:t>5</a:t>
                      </a:r>
                      <a:r>
                        <a:rPr lang="en-US" sz="2000" b="1" dirty="0" smtClean="0"/>
                        <a:t>c</a:t>
                      </a:r>
                      <a:r>
                        <a:rPr lang="en-US" sz="2000" b="1" baseline="-25000" dirty="0" smtClean="0"/>
                        <a:t>0</a:t>
                      </a:r>
                      <a:r>
                        <a:rPr lang="en-US" sz="2000" b="1" dirty="0" smtClean="0"/>
                        <a:t>  × (0.34)</a:t>
                      </a:r>
                      <a:r>
                        <a:rPr lang="en-US" sz="2000" b="1" baseline="30000" dirty="0" smtClean="0"/>
                        <a:t>0</a:t>
                      </a:r>
                      <a:r>
                        <a:rPr lang="en-US" sz="2000" b="1" dirty="0" smtClean="0"/>
                        <a:t> × (0.66)</a:t>
                      </a:r>
                      <a:r>
                        <a:rPr lang="en-US" sz="2000" b="1" kern="1200" baseline="30000" dirty="0" smtClean="0">
                          <a:solidFill>
                            <a:schemeClr val="dk1"/>
                          </a:solidFill>
                          <a:latin typeface="+mn-lt"/>
                          <a:ea typeface="+mn-ea"/>
                          <a:cs typeface="+mn-cs"/>
                        </a:rPr>
                        <a:t>5 </a:t>
                      </a:r>
                      <a:r>
                        <a:rPr lang="en-US" sz="2000" b="1" kern="1200" baseline="0" dirty="0" smtClean="0">
                          <a:solidFill>
                            <a:schemeClr val="dk1"/>
                          </a:solidFill>
                          <a:latin typeface="+mn-lt"/>
                          <a:ea typeface="+mn-ea"/>
                          <a:cs typeface="+mn-cs"/>
                        </a:rPr>
                        <a:t>= 0.1252</a:t>
                      </a:r>
                      <a:endParaRPr lang="ar-EG" sz="2000" b="1" kern="1200" baseline="0" dirty="0" smtClean="0">
                        <a:solidFill>
                          <a:schemeClr val="dk1"/>
                        </a:solidFill>
                        <a:latin typeface="+mn-lt"/>
                        <a:ea typeface="+mn-ea"/>
                        <a:cs typeface="+mn-cs"/>
                      </a:endParaRPr>
                    </a:p>
                  </a:txBody>
                  <a:tcPr/>
                </a:tc>
                <a:tc>
                  <a:txBody>
                    <a:bodyPr/>
                    <a:lstStyle/>
                    <a:p>
                      <a:pPr algn="ctr" rtl="0"/>
                      <a:r>
                        <a:rPr lang="en-US" b="1" dirty="0" smtClean="0"/>
                        <a:t>0</a:t>
                      </a:r>
                      <a:endParaRPr lang="ar-EG" b="1" dirty="0"/>
                    </a:p>
                  </a:txBody>
                  <a:tcPr/>
                </a:tc>
              </a:tr>
              <a:tr h="370840">
                <a:tc>
                  <a:txBody>
                    <a:bodyPr/>
                    <a:lstStyle/>
                    <a:p>
                      <a:pPr algn="ctr" rtl="0"/>
                      <a:r>
                        <a:rPr lang="en-US" b="1" dirty="0" smtClean="0"/>
                        <a:t>66.77</a:t>
                      </a:r>
                      <a:endParaRPr lang="ar-EG"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baseline="30000" dirty="0" smtClean="0"/>
                        <a:t>5</a:t>
                      </a:r>
                      <a:r>
                        <a:rPr lang="en-US" sz="2000" b="1" dirty="0" smtClean="0"/>
                        <a:t>c</a:t>
                      </a:r>
                      <a:r>
                        <a:rPr lang="en-US" sz="2000" b="1" baseline="-25000" dirty="0" smtClean="0"/>
                        <a:t>1</a:t>
                      </a:r>
                      <a:r>
                        <a:rPr lang="en-US" sz="2000" b="1" dirty="0" smtClean="0"/>
                        <a:t>  × (0.34)</a:t>
                      </a:r>
                      <a:r>
                        <a:rPr lang="en-US" sz="2000" b="1" baseline="30000" dirty="0" smtClean="0"/>
                        <a:t>1</a:t>
                      </a:r>
                      <a:r>
                        <a:rPr lang="en-US" sz="2000" b="1" dirty="0" smtClean="0"/>
                        <a:t> × (0.66)</a:t>
                      </a:r>
                      <a:r>
                        <a:rPr lang="en-US" sz="2000" b="1" kern="1200" baseline="30000" dirty="0" smtClean="0">
                          <a:solidFill>
                            <a:schemeClr val="dk1"/>
                          </a:solidFill>
                          <a:latin typeface="+mn-lt"/>
                          <a:ea typeface="+mn-ea"/>
                          <a:cs typeface="+mn-cs"/>
                        </a:rPr>
                        <a:t>4</a:t>
                      </a:r>
                      <a:r>
                        <a:rPr lang="en-US" sz="2000" b="1" kern="1200" baseline="0" dirty="0" smtClean="0">
                          <a:solidFill>
                            <a:schemeClr val="dk1"/>
                          </a:solidFill>
                          <a:latin typeface="+mn-lt"/>
                          <a:ea typeface="+mn-ea"/>
                          <a:cs typeface="+mn-cs"/>
                        </a:rPr>
                        <a:t>= 0.3226</a:t>
                      </a:r>
                      <a:endParaRPr lang="ar-EG" sz="2000" b="1" dirty="0"/>
                    </a:p>
                  </a:txBody>
                  <a:tcPr/>
                </a:tc>
                <a:tc>
                  <a:txBody>
                    <a:bodyPr/>
                    <a:lstStyle/>
                    <a:p>
                      <a:pPr algn="ctr" rtl="0"/>
                      <a:r>
                        <a:rPr lang="en-US" b="1" dirty="0" smtClean="0"/>
                        <a:t>1</a:t>
                      </a:r>
                      <a:endParaRPr lang="ar-EG" b="1" dirty="0"/>
                    </a:p>
                  </a:txBody>
                  <a:tcPr/>
                </a:tc>
              </a:tr>
              <a:tr h="370840">
                <a:tc>
                  <a:txBody>
                    <a:bodyPr/>
                    <a:lstStyle/>
                    <a:p>
                      <a:pPr algn="ctr" rtl="0"/>
                      <a:r>
                        <a:rPr lang="en-US" b="1" dirty="0" smtClean="0"/>
                        <a:t>68.795</a:t>
                      </a:r>
                      <a:endParaRPr lang="ar-EG"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baseline="30000" dirty="0" smtClean="0"/>
                        <a:t>5</a:t>
                      </a:r>
                      <a:r>
                        <a:rPr lang="en-US" sz="2000" b="1" dirty="0" smtClean="0"/>
                        <a:t>c</a:t>
                      </a:r>
                      <a:r>
                        <a:rPr lang="en-US" sz="2000" b="1" baseline="-25000" dirty="0" smtClean="0"/>
                        <a:t>2</a:t>
                      </a:r>
                      <a:r>
                        <a:rPr lang="en-US" sz="2000" b="1" dirty="0" smtClean="0"/>
                        <a:t>  × (0.34)</a:t>
                      </a:r>
                      <a:r>
                        <a:rPr lang="en-US" sz="2000" b="1" baseline="30000" dirty="0" smtClean="0"/>
                        <a:t>2</a:t>
                      </a:r>
                      <a:r>
                        <a:rPr lang="en-US" sz="2000" b="1" dirty="0" smtClean="0"/>
                        <a:t> × (0.66)</a:t>
                      </a:r>
                      <a:r>
                        <a:rPr lang="en-US" sz="2000" b="1" kern="1200" baseline="30000" dirty="0" smtClean="0">
                          <a:solidFill>
                            <a:schemeClr val="dk1"/>
                          </a:solidFill>
                          <a:latin typeface="+mn-lt"/>
                          <a:ea typeface="+mn-ea"/>
                          <a:cs typeface="+mn-cs"/>
                        </a:rPr>
                        <a:t>3</a:t>
                      </a:r>
                      <a:r>
                        <a:rPr lang="en-US" sz="2000" b="1" kern="1200" baseline="0" dirty="0" smtClean="0">
                          <a:solidFill>
                            <a:schemeClr val="dk1"/>
                          </a:solidFill>
                          <a:latin typeface="+mn-lt"/>
                          <a:ea typeface="+mn-ea"/>
                          <a:cs typeface="+mn-cs"/>
                        </a:rPr>
                        <a:t>= 0.3323</a:t>
                      </a:r>
                      <a:endParaRPr lang="ar-EG" sz="2000" b="1" dirty="0"/>
                    </a:p>
                  </a:txBody>
                  <a:tcPr/>
                </a:tc>
                <a:tc>
                  <a:txBody>
                    <a:bodyPr/>
                    <a:lstStyle/>
                    <a:p>
                      <a:pPr algn="ctr" rtl="0"/>
                      <a:r>
                        <a:rPr lang="en-US" b="1" dirty="0" smtClean="0"/>
                        <a:t>2</a:t>
                      </a:r>
                      <a:endParaRPr lang="ar-EG" b="1" dirty="0"/>
                    </a:p>
                  </a:txBody>
                  <a:tcPr/>
                </a:tc>
              </a:tr>
              <a:tr h="370840">
                <a:tc>
                  <a:txBody>
                    <a:bodyPr/>
                    <a:lstStyle/>
                    <a:p>
                      <a:pPr algn="ctr" rtl="0"/>
                      <a:r>
                        <a:rPr lang="en-US" b="1" dirty="0" smtClean="0"/>
                        <a:t>35.44</a:t>
                      </a:r>
                      <a:endParaRPr lang="ar-EG"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baseline="30000" dirty="0" smtClean="0"/>
                        <a:t>5</a:t>
                      </a:r>
                      <a:r>
                        <a:rPr lang="en-US" sz="2000" b="1" dirty="0" smtClean="0"/>
                        <a:t>c</a:t>
                      </a:r>
                      <a:r>
                        <a:rPr lang="en-US" sz="2000" b="1" baseline="-25000" dirty="0" smtClean="0"/>
                        <a:t>3</a:t>
                      </a:r>
                      <a:r>
                        <a:rPr lang="en-US" sz="2000" b="1" dirty="0" smtClean="0"/>
                        <a:t>  × (0.34)</a:t>
                      </a:r>
                      <a:r>
                        <a:rPr lang="en-US" sz="2000" b="1" baseline="30000" dirty="0" smtClean="0"/>
                        <a:t>3</a:t>
                      </a:r>
                      <a:r>
                        <a:rPr lang="en-US" sz="2000" b="1" dirty="0" smtClean="0"/>
                        <a:t> × (0.66)</a:t>
                      </a:r>
                      <a:r>
                        <a:rPr lang="en-US" sz="2000" b="1" kern="1200" baseline="30000" dirty="0" smtClean="0">
                          <a:solidFill>
                            <a:schemeClr val="dk1"/>
                          </a:solidFill>
                          <a:latin typeface="+mn-lt"/>
                          <a:ea typeface="+mn-ea"/>
                          <a:cs typeface="+mn-cs"/>
                        </a:rPr>
                        <a:t>2</a:t>
                      </a:r>
                      <a:r>
                        <a:rPr lang="en-US" sz="2000" b="1" kern="1200" baseline="0" dirty="0" smtClean="0">
                          <a:solidFill>
                            <a:schemeClr val="dk1"/>
                          </a:solidFill>
                          <a:latin typeface="+mn-lt"/>
                          <a:ea typeface="+mn-ea"/>
                          <a:cs typeface="+mn-cs"/>
                        </a:rPr>
                        <a:t>= 0.1712</a:t>
                      </a:r>
                      <a:endParaRPr lang="ar-EG" sz="2000" b="1" dirty="0"/>
                    </a:p>
                  </a:txBody>
                  <a:tcPr/>
                </a:tc>
                <a:tc>
                  <a:txBody>
                    <a:bodyPr/>
                    <a:lstStyle/>
                    <a:p>
                      <a:pPr algn="ctr" rtl="0"/>
                      <a:r>
                        <a:rPr lang="en-US" b="1" dirty="0" smtClean="0"/>
                        <a:t>3</a:t>
                      </a:r>
                      <a:endParaRPr lang="ar-EG" b="1" dirty="0"/>
                    </a:p>
                  </a:txBody>
                  <a:tcPr/>
                </a:tc>
              </a:tr>
              <a:tr h="370840">
                <a:tc>
                  <a:txBody>
                    <a:bodyPr/>
                    <a:lstStyle/>
                    <a:p>
                      <a:pPr algn="ctr" rtl="0"/>
                      <a:r>
                        <a:rPr lang="en-US" b="1" dirty="0" smtClean="0"/>
                        <a:t>9.128</a:t>
                      </a:r>
                      <a:endParaRPr lang="ar-EG"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baseline="30000" dirty="0" smtClean="0"/>
                        <a:t>5</a:t>
                      </a:r>
                      <a:r>
                        <a:rPr lang="en-US" sz="2000" b="1" dirty="0" smtClean="0"/>
                        <a:t>c</a:t>
                      </a:r>
                      <a:r>
                        <a:rPr lang="en-US" sz="2000" b="1" baseline="-25000" dirty="0" smtClean="0"/>
                        <a:t>4</a:t>
                      </a:r>
                      <a:r>
                        <a:rPr lang="en-US" sz="2000" b="1" dirty="0" smtClean="0"/>
                        <a:t>  × (0.34)</a:t>
                      </a:r>
                      <a:r>
                        <a:rPr lang="en-US" sz="2000" b="1" baseline="30000" dirty="0" smtClean="0"/>
                        <a:t>4</a:t>
                      </a:r>
                      <a:r>
                        <a:rPr lang="en-US" sz="2000" b="1" dirty="0" smtClean="0"/>
                        <a:t> × (0.66)</a:t>
                      </a:r>
                      <a:r>
                        <a:rPr lang="en-US" sz="2000" b="1" kern="1200" baseline="30000" dirty="0" smtClean="0">
                          <a:solidFill>
                            <a:schemeClr val="dk1"/>
                          </a:solidFill>
                          <a:latin typeface="+mn-lt"/>
                          <a:ea typeface="+mn-ea"/>
                          <a:cs typeface="+mn-cs"/>
                        </a:rPr>
                        <a:t>1</a:t>
                      </a:r>
                      <a:r>
                        <a:rPr lang="en-US" sz="2000" b="1" kern="1200" baseline="0" dirty="0" smtClean="0">
                          <a:solidFill>
                            <a:schemeClr val="dk1"/>
                          </a:solidFill>
                          <a:latin typeface="+mn-lt"/>
                          <a:ea typeface="+mn-ea"/>
                          <a:cs typeface="+mn-cs"/>
                        </a:rPr>
                        <a:t>= 0.0441</a:t>
                      </a:r>
                      <a:endParaRPr lang="ar-EG" sz="2000" b="1" dirty="0"/>
                    </a:p>
                  </a:txBody>
                  <a:tcPr/>
                </a:tc>
                <a:tc>
                  <a:txBody>
                    <a:bodyPr/>
                    <a:lstStyle/>
                    <a:p>
                      <a:pPr algn="ctr" rtl="0"/>
                      <a:r>
                        <a:rPr lang="en-US" b="1" dirty="0" smtClean="0"/>
                        <a:t>4</a:t>
                      </a:r>
                      <a:endParaRPr lang="ar-EG" b="1" dirty="0"/>
                    </a:p>
                  </a:txBody>
                  <a:tcPr/>
                </a:tc>
              </a:tr>
              <a:tr h="370840">
                <a:tc>
                  <a:txBody>
                    <a:bodyPr/>
                    <a:lstStyle/>
                    <a:p>
                      <a:pPr algn="ctr" rtl="0"/>
                      <a:r>
                        <a:rPr lang="en-US" b="1" dirty="0" smtClean="0"/>
                        <a:t>0.94</a:t>
                      </a:r>
                      <a:endParaRPr lang="ar-EG"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baseline="30000" dirty="0" smtClean="0"/>
                        <a:t>5</a:t>
                      </a:r>
                      <a:r>
                        <a:rPr lang="en-US" sz="2000" b="1" dirty="0" smtClean="0"/>
                        <a:t>c</a:t>
                      </a:r>
                      <a:r>
                        <a:rPr lang="en-US" sz="2000" b="1" baseline="-25000" dirty="0" smtClean="0"/>
                        <a:t>5</a:t>
                      </a:r>
                      <a:r>
                        <a:rPr lang="en-US" sz="2000" b="1" dirty="0" smtClean="0"/>
                        <a:t>  × (0.34)</a:t>
                      </a:r>
                      <a:r>
                        <a:rPr lang="en-US" sz="2000" b="1" baseline="30000" dirty="0" smtClean="0"/>
                        <a:t>5</a:t>
                      </a:r>
                      <a:r>
                        <a:rPr lang="en-US" sz="2000" b="1" dirty="0" smtClean="0"/>
                        <a:t> × (0.66)</a:t>
                      </a:r>
                      <a:r>
                        <a:rPr lang="en-US" sz="2000" b="1" kern="1200" baseline="30000" dirty="0" smtClean="0">
                          <a:solidFill>
                            <a:schemeClr val="dk1"/>
                          </a:solidFill>
                          <a:latin typeface="+mn-lt"/>
                          <a:ea typeface="+mn-ea"/>
                          <a:cs typeface="+mn-cs"/>
                        </a:rPr>
                        <a:t>0</a:t>
                      </a:r>
                      <a:r>
                        <a:rPr lang="en-US" sz="2000" b="1" kern="1200" baseline="0" dirty="0" smtClean="0">
                          <a:solidFill>
                            <a:schemeClr val="dk1"/>
                          </a:solidFill>
                          <a:latin typeface="+mn-lt"/>
                          <a:ea typeface="+mn-ea"/>
                          <a:cs typeface="+mn-cs"/>
                        </a:rPr>
                        <a:t>= 0.0045</a:t>
                      </a:r>
                      <a:endParaRPr lang="ar-EG" sz="2000" b="1" dirty="0"/>
                    </a:p>
                  </a:txBody>
                  <a:tcPr/>
                </a:tc>
                <a:tc>
                  <a:txBody>
                    <a:bodyPr/>
                    <a:lstStyle/>
                    <a:p>
                      <a:pPr algn="ctr" rtl="0"/>
                      <a:r>
                        <a:rPr lang="en-US" b="1" dirty="0" smtClean="0"/>
                        <a:t>5</a:t>
                      </a:r>
                      <a:endParaRPr lang="ar-EG" b="1" dirty="0"/>
                    </a:p>
                  </a:txBody>
                  <a:tcPr/>
                </a:tc>
              </a:tr>
              <a:tr h="370840">
                <a:tc>
                  <a:txBody>
                    <a:bodyPr/>
                    <a:lstStyle/>
                    <a:p>
                      <a:pPr algn="ctr" rtl="0"/>
                      <a:r>
                        <a:rPr lang="en-US" sz="2800" b="1" u="sng" dirty="0" smtClean="0">
                          <a:effectLst>
                            <a:outerShdw blurRad="38100" dist="38100" dir="2700000" algn="tl">
                              <a:srgbClr val="000000">
                                <a:alpha val="43137"/>
                              </a:srgbClr>
                            </a:outerShdw>
                          </a:effectLst>
                        </a:rPr>
                        <a:t>207</a:t>
                      </a:r>
                      <a:endParaRPr lang="ar-EG" sz="2800" b="1" u="sng" dirty="0">
                        <a:effectLst>
                          <a:outerShdw blurRad="38100" dist="38100" dir="2700000" algn="tl">
                            <a:srgbClr val="000000">
                              <a:alpha val="43137"/>
                            </a:srgbClr>
                          </a:outerShdw>
                        </a:effectLst>
                      </a:endParaRPr>
                    </a:p>
                  </a:txBody>
                  <a:tcPr/>
                </a:tc>
                <a:tc>
                  <a:txBody>
                    <a:bodyPr/>
                    <a:lstStyle/>
                    <a:p>
                      <a:pPr algn="ctr" rtl="0"/>
                      <a:r>
                        <a:rPr lang="en-US" sz="2800" b="1" u="sng" dirty="0" smtClean="0">
                          <a:effectLst>
                            <a:outerShdw blurRad="38100" dist="38100" dir="2700000" algn="tl">
                              <a:srgbClr val="000000">
                                <a:alpha val="43137"/>
                              </a:srgbClr>
                            </a:outerShdw>
                          </a:effectLst>
                        </a:rPr>
                        <a:t>1</a:t>
                      </a:r>
                      <a:endParaRPr lang="ar-EG" sz="2800" b="1" u="sng" dirty="0">
                        <a:effectLst>
                          <a:outerShdw blurRad="38100" dist="38100" dir="2700000" algn="tl">
                            <a:srgbClr val="000000">
                              <a:alpha val="43137"/>
                            </a:srgbClr>
                          </a:outerShdw>
                        </a:effectLst>
                      </a:endParaRPr>
                    </a:p>
                  </a:txBody>
                  <a:tcPr/>
                </a:tc>
                <a:tc>
                  <a:txBody>
                    <a:bodyPr/>
                    <a:lstStyle/>
                    <a:p>
                      <a:pPr algn="ctr" rtl="0"/>
                      <a:r>
                        <a:rPr lang="ar-EG" sz="2800" b="1" u="sng" dirty="0" smtClean="0">
                          <a:effectLst>
                            <a:outerShdw blurRad="38100" dist="38100" dir="2700000" algn="tl">
                              <a:srgbClr val="000000">
                                <a:alpha val="43137"/>
                              </a:srgbClr>
                            </a:outerShdw>
                          </a:effectLst>
                        </a:rPr>
                        <a:t>المجموع</a:t>
                      </a:r>
                      <a:endParaRPr lang="ar-EG" sz="2800" b="1" u="sng" dirty="0">
                        <a:effectLst>
                          <a:outerShdw blurRad="38100" dist="38100" dir="2700000" algn="tl">
                            <a:srgbClr val="000000">
                              <a:alpha val="43137"/>
                            </a:srgbClr>
                          </a:outerShdw>
                        </a:effectLst>
                      </a:endParaRPr>
                    </a:p>
                  </a:txBody>
                  <a:tcPr/>
                </a:tc>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6" name="TextBox 5"/>
          <p:cNvSpPr txBox="1"/>
          <p:nvPr/>
        </p:nvSpPr>
        <p:spPr>
          <a:xfrm>
            <a:off x="1814968" y="5467665"/>
            <a:ext cx="5894562" cy="461665"/>
          </a:xfrm>
          <a:prstGeom prst="rect">
            <a:avLst/>
          </a:prstGeom>
          <a:noFill/>
        </p:spPr>
        <p:txBody>
          <a:bodyPr wrap="none" rtlCol="1">
            <a:spAutoFit/>
          </a:bodyPr>
          <a:lstStyle/>
          <a:p>
            <a:r>
              <a:rPr lang="ar-EG" sz="2400" b="1" dirty="0" smtClean="0"/>
              <a:t>لاحظ أن التكرار المتوقع = الاحتمال × عدد الكراتين 207</a:t>
            </a:r>
            <a:endParaRPr lang="ar-EG" sz="24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dirty="0"/>
          </a:p>
        </p:txBody>
      </p:sp>
      <p:sp>
        <p:nvSpPr>
          <p:cNvPr id="3" name="Content Placeholder 2"/>
          <p:cNvSpPr>
            <a:spLocks noGrp="1"/>
          </p:cNvSpPr>
          <p:nvPr>
            <p:ph idx="1"/>
          </p:nvPr>
        </p:nvSpPr>
        <p:spPr/>
        <p:txBody>
          <a:bodyPr/>
          <a:lstStyle/>
          <a:p>
            <a:pPr algn="just" rtl="1"/>
            <a:r>
              <a:rPr lang="ar-EG" sz="2800" b="1" dirty="0" smtClean="0"/>
              <a:t>ولان إختبار كا2 يشترط ألا يقل التكرار المتوقع لاي خلية عن 5 ، لذلك سيتم دمج الخلايا الاثنين الاخيرة لكي يصبح التكرار المتوقع لهم معا أكبر من أو يساوي 5 كما يتضح من الجدول التالي :-</a:t>
            </a:r>
          </a:p>
          <a:p>
            <a:pPr algn="just" rtl="1"/>
            <a:endParaRPr lang="ar-EG" sz="28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graphicFrame>
        <p:nvGraphicFramePr>
          <p:cNvPr id="5" name="Table 4"/>
          <p:cNvGraphicFramePr>
            <a:graphicFrameLocks noGrp="1"/>
          </p:cNvGraphicFramePr>
          <p:nvPr/>
        </p:nvGraphicFramePr>
        <p:xfrm>
          <a:off x="1523976" y="2928934"/>
          <a:ext cx="6604000" cy="2890520"/>
        </p:xfrm>
        <a:graphic>
          <a:graphicData uri="http://schemas.openxmlformats.org/drawingml/2006/table">
            <a:tbl>
              <a:tblPr rtl="1" firstRow="1" bandRow="1">
                <a:tableStyleId>{5C22544A-7EE6-4342-B048-85BDC9FD1C3A}</a:tableStyleId>
              </a:tblPr>
              <a:tblGrid>
                <a:gridCol w="1320800"/>
                <a:gridCol w="1320800"/>
                <a:gridCol w="1320800"/>
                <a:gridCol w="1320800"/>
                <a:gridCol w="132080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b="1" dirty="0" smtClean="0"/>
                        <a:t>عدد</a:t>
                      </a:r>
                      <a:r>
                        <a:rPr lang="ar-EG" b="1" baseline="0" dirty="0" smtClean="0"/>
                        <a:t> الزجاجات المكسورة</a:t>
                      </a:r>
                      <a:endParaRPr lang="ar-EG" b="1" dirty="0"/>
                    </a:p>
                  </a:txBody>
                  <a:tcPr/>
                </a:tc>
                <a:tc>
                  <a:txBody>
                    <a:bodyPr/>
                    <a:lstStyle/>
                    <a:p>
                      <a:pPr algn="ctr" rtl="0"/>
                      <a:r>
                        <a:rPr lang="ar-EG" b="1" dirty="0" smtClean="0"/>
                        <a:t>التكرارات </a:t>
                      </a:r>
                    </a:p>
                    <a:p>
                      <a:pPr algn="ctr" rtl="0"/>
                      <a:r>
                        <a:rPr lang="ar-EG" b="1" dirty="0" smtClean="0"/>
                        <a:t>المشاهدة  ش</a:t>
                      </a:r>
                      <a:endParaRPr lang="ar-EG" b="1" dirty="0"/>
                    </a:p>
                  </a:txBody>
                  <a:tcPr/>
                </a:tc>
                <a:tc>
                  <a:txBody>
                    <a:bodyPr/>
                    <a:lstStyle/>
                    <a:p>
                      <a:pPr algn="ctr" rtl="0"/>
                      <a:r>
                        <a:rPr lang="ar-EG" b="1" dirty="0" smtClean="0"/>
                        <a:t>التكرارات </a:t>
                      </a:r>
                    </a:p>
                    <a:p>
                      <a:pPr algn="ctr" rtl="0"/>
                      <a:r>
                        <a:rPr lang="ar-EG" b="1" dirty="0" smtClean="0"/>
                        <a:t>المتوقعة ت</a:t>
                      </a:r>
                      <a:endParaRPr lang="ar-EG" b="1" dirty="0"/>
                    </a:p>
                  </a:txBody>
                  <a:tcPr/>
                </a:tc>
                <a:tc>
                  <a:txBody>
                    <a:bodyPr/>
                    <a:lstStyle/>
                    <a:p>
                      <a:pPr algn="ctr" rtl="0"/>
                      <a:r>
                        <a:rPr lang="ar-EG" b="1" dirty="0" smtClean="0"/>
                        <a:t>( ش – ت )</a:t>
                      </a:r>
                      <a:r>
                        <a:rPr lang="ar-EG" b="1" baseline="30000" dirty="0" smtClean="0"/>
                        <a:t>2</a:t>
                      </a:r>
                      <a:endParaRPr lang="ar-EG" b="1" baseline="30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b="1" dirty="0" smtClean="0"/>
                        <a:t>( ش – ت )</a:t>
                      </a:r>
                      <a:r>
                        <a:rPr lang="ar-EG" b="1" baseline="30000" dirty="0" smtClean="0"/>
                        <a:t>2</a:t>
                      </a:r>
                    </a:p>
                    <a:p>
                      <a:pPr algn="ctr" rtl="0"/>
                      <a:r>
                        <a:rPr lang="ar-EG" b="1" dirty="0" smtClean="0"/>
                        <a:t>ت</a:t>
                      </a:r>
                      <a:endParaRPr lang="ar-EG" b="1" dirty="0"/>
                    </a:p>
                  </a:txBody>
                  <a:tcPr/>
                </a:tc>
              </a:tr>
              <a:tr h="370840">
                <a:tc>
                  <a:txBody>
                    <a:bodyPr/>
                    <a:lstStyle/>
                    <a:p>
                      <a:pPr algn="ctr" rtl="0"/>
                      <a:r>
                        <a:rPr lang="en-US" b="1" dirty="0" smtClean="0"/>
                        <a:t>0</a:t>
                      </a:r>
                      <a:endParaRPr lang="ar-EG" b="1" dirty="0"/>
                    </a:p>
                  </a:txBody>
                  <a:tcPr/>
                </a:tc>
                <a:tc>
                  <a:txBody>
                    <a:bodyPr/>
                    <a:lstStyle/>
                    <a:p>
                      <a:pPr algn="ctr" rtl="0"/>
                      <a:r>
                        <a:rPr lang="en-US" b="1" dirty="0" smtClean="0"/>
                        <a:t>40</a:t>
                      </a:r>
                      <a:endParaRPr lang="ar-EG" b="1" dirty="0"/>
                    </a:p>
                  </a:txBody>
                  <a:tcPr/>
                </a:tc>
                <a:tc>
                  <a:txBody>
                    <a:bodyPr/>
                    <a:lstStyle/>
                    <a:p>
                      <a:pPr algn="ctr" rtl="0"/>
                      <a:r>
                        <a:rPr lang="en-US" b="1" dirty="0" smtClean="0"/>
                        <a:t>25.9</a:t>
                      </a:r>
                      <a:endParaRPr lang="ar-EG" b="1" dirty="0"/>
                    </a:p>
                  </a:txBody>
                  <a:tcPr/>
                </a:tc>
                <a:tc>
                  <a:txBody>
                    <a:bodyPr/>
                    <a:lstStyle/>
                    <a:p>
                      <a:pPr algn="ctr" rtl="0"/>
                      <a:r>
                        <a:rPr lang="en-US" b="1" dirty="0" smtClean="0"/>
                        <a:t>198.81</a:t>
                      </a:r>
                      <a:endParaRPr lang="ar-EG" b="1" dirty="0"/>
                    </a:p>
                  </a:txBody>
                  <a:tcPr/>
                </a:tc>
                <a:tc>
                  <a:txBody>
                    <a:bodyPr/>
                    <a:lstStyle/>
                    <a:p>
                      <a:pPr algn="ctr" rtl="0"/>
                      <a:r>
                        <a:rPr lang="en-US" b="1" dirty="0" smtClean="0"/>
                        <a:t>7.676</a:t>
                      </a:r>
                      <a:endParaRPr lang="ar-EG" b="1" dirty="0"/>
                    </a:p>
                  </a:txBody>
                  <a:tcPr/>
                </a:tc>
              </a:tr>
              <a:tr h="370840">
                <a:tc>
                  <a:txBody>
                    <a:bodyPr/>
                    <a:lstStyle/>
                    <a:p>
                      <a:pPr algn="ctr" rtl="0"/>
                      <a:r>
                        <a:rPr lang="en-US" b="1" dirty="0" smtClean="0"/>
                        <a:t>1</a:t>
                      </a:r>
                      <a:endParaRPr lang="ar-EG" b="1" dirty="0"/>
                    </a:p>
                  </a:txBody>
                  <a:tcPr/>
                </a:tc>
                <a:tc>
                  <a:txBody>
                    <a:bodyPr/>
                    <a:lstStyle/>
                    <a:p>
                      <a:pPr algn="ctr" rtl="0"/>
                      <a:r>
                        <a:rPr lang="en-US" b="1" dirty="0" smtClean="0"/>
                        <a:t>50</a:t>
                      </a:r>
                      <a:endParaRPr lang="ar-EG" b="1" dirty="0"/>
                    </a:p>
                  </a:txBody>
                  <a:tcPr/>
                </a:tc>
                <a:tc>
                  <a:txBody>
                    <a:bodyPr/>
                    <a:lstStyle/>
                    <a:p>
                      <a:pPr algn="ctr" rtl="0"/>
                      <a:r>
                        <a:rPr lang="en-US" b="1" dirty="0" smtClean="0"/>
                        <a:t>66.77</a:t>
                      </a:r>
                      <a:endParaRPr lang="ar-EG" b="1" dirty="0"/>
                    </a:p>
                  </a:txBody>
                  <a:tcPr/>
                </a:tc>
                <a:tc>
                  <a:txBody>
                    <a:bodyPr/>
                    <a:lstStyle/>
                    <a:p>
                      <a:pPr algn="ctr" rtl="0"/>
                      <a:r>
                        <a:rPr lang="en-US" b="1" dirty="0" smtClean="0"/>
                        <a:t>281.2329</a:t>
                      </a:r>
                      <a:endParaRPr lang="ar-EG" b="1" dirty="0"/>
                    </a:p>
                  </a:txBody>
                  <a:tcPr/>
                </a:tc>
                <a:tc>
                  <a:txBody>
                    <a:bodyPr/>
                    <a:lstStyle/>
                    <a:p>
                      <a:pPr algn="ctr" rtl="0"/>
                      <a:r>
                        <a:rPr lang="en-US" b="1" dirty="0" smtClean="0"/>
                        <a:t>4.211</a:t>
                      </a:r>
                      <a:endParaRPr lang="ar-EG" b="1" dirty="0"/>
                    </a:p>
                  </a:txBody>
                  <a:tcPr/>
                </a:tc>
              </a:tr>
              <a:tr h="370840">
                <a:tc>
                  <a:txBody>
                    <a:bodyPr/>
                    <a:lstStyle/>
                    <a:p>
                      <a:pPr algn="ctr" rtl="0"/>
                      <a:r>
                        <a:rPr lang="en-US" b="1" dirty="0" smtClean="0"/>
                        <a:t>2</a:t>
                      </a:r>
                      <a:endParaRPr lang="ar-EG" b="1" dirty="0"/>
                    </a:p>
                  </a:txBody>
                  <a:tcPr/>
                </a:tc>
                <a:tc>
                  <a:txBody>
                    <a:bodyPr/>
                    <a:lstStyle/>
                    <a:p>
                      <a:pPr algn="ctr" rtl="0"/>
                      <a:r>
                        <a:rPr lang="en-US" b="1" dirty="0" smtClean="0"/>
                        <a:t>72</a:t>
                      </a:r>
                      <a:endParaRPr lang="ar-EG" b="1" dirty="0"/>
                    </a:p>
                  </a:txBody>
                  <a:tcPr/>
                </a:tc>
                <a:tc>
                  <a:txBody>
                    <a:bodyPr/>
                    <a:lstStyle/>
                    <a:p>
                      <a:pPr algn="ctr" rtl="0"/>
                      <a:r>
                        <a:rPr lang="en-US" b="1" dirty="0" smtClean="0"/>
                        <a:t>68.795</a:t>
                      </a:r>
                      <a:endParaRPr lang="ar-EG" b="1" dirty="0"/>
                    </a:p>
                  </a:txBody>
                  <a:tcPr/>
                </a:tc>
                <a:tc>
                  <a:txBody>
                    <a:bodyPr/>
                    <a:lstStyle/>
                    <a:p>
                      <a:pPr algn="ctr" rtl="0"/>
                      <a:r>
                        <a:rPr lang="en-US" b="1" dirty="0" smtClean="0"/>
                        <a:t>10.27</a:t>
                      </a:r>
                      <a:endParaRPr lang="ar-EG" b="1" dirty="0"/>
                    </a:p>
                  </a:txBody>
                  <a:tcPr/>
                </a:tc>
                <a:tc>
                  <a:txBody>
                    <a:bodyPr/>
                    <a:lstStyle/>
                    <a:p>
                      <a:pPr algn="ctr" rtl="0"/>
                      <a:r>
                        <a:rPr lang="en-US" b="1" dirty="0" smtClean="0"/>
                        <a:t>0.149</a:t>
                      </a:r>
                      <a:endParaRPr lang="ar-EG" b="1" dirty="0"/>
                    </a:p>
                  </a:txBody>
                  <a:tcPr/>
                </a:tc>
              </a:tr>
              <a:tr h="370840">
                <a:tc>
                  <a:txBody>
                    <a:bodyPr/>
                    <a:lstStyle/>
                    <a:p>
                      <a:pPr algn="ctr" rtl="0"/>
                      <a:r>
                        <a:rPr lang="en-US" b="1" dirty="0" smtClean="0"/>
                        <a:t>3</a:t>
                      </a:r>
                      <a:endParaRPr lang="ar-EG" b="1" dirty="0"/>
                    </a:p>
                  </a:txBody>
                  <a:tcPr/>
                </a:tc>
                <a:tc>
                  <a:txBody>
                    <a:bodyPr/>
                    <a:lstStyle/>
                    <a:p>
                      <a:pPr algn="ctr" rtl="0"/>
                      <a:r>
                        <a:rPr lang="en-US" b="1" dirty="0" smtClean="0"/>
                        <a:t>29</a:t>
                      </a:r>
                      <a:endParaRPr lang="ar-EG" b="1" dirty="0"/>
                    </a:p>
                  </a:txBody>
                  <a:tcPr/>
                </a:tc>
                <a:tc>
                  <a:txBody>
                    <a:bodyPr/>
                    <a:lstStyle/>
                    <a:p>
                      <a:pPr algn="ctr" rtl="0"/>
                      <a:r>
                        <a:rPr lang="en-US" b="1" dirty="0" smtClean="0"/>
                        <a:t>35.44</a:t>
                      </a:r>
                      <a:endParaRPr lang="ar-EG" b="1" dirty="0"/>
                    </a:p>
                  </a:txBody>
                  <a:tcPr/>
                </a:tc>
                <a:tc>
                  <a:txBody>
                    <a:bodyPr/>
                    <a:lstStyle/>
                    <a:p>
                      <a:pPr algn="ctr" rtl="0"/>
                      <a:r>
                        <a:rPr lang="en-US" b="1" dirty="0" smtClean="0"/>
                        <a:t>41.47</a:t>
                      </a:r>
                      <a:endParaRPr lang="ar-EG" b="1" dirty="0"/>
                    </a:p>
                  </a:txBody>
                  <a:tcPr/>
                </a:tc>
                <a:tc>
                  <a:txBody>
                    <a:bodyPr/>
                    <a:lstStyle/>
                    <a:p>
                      <a:pPr algn="ctr" rtl="0"/>
                      <a:r>
                        <a:rPr lang="en-US" b="1" dirty="0" smtClean="0"/>
                        <a:t>1.17</a:t>
                      </a:r>
                      <a:endParaRPr lang="ar-EG" b="1" dirty="0"/>
                    </a:p>
                  </a:txBody>
                  <a:tcPr/>
                </a:tc>
              </a:tr>
              <a:tr h="370840">
                <a:tc>
                  <a:txBody>
                    <a:bodyPr/>
                    <a:lstStyle/>
                    <a:p>
                      <a:pPr algn="ctr" rtl="0"/>
                      <a:r>
                        <a:rPr lang="en-US" b="1" dirty="0" smtClean="0"/>
                        <a:t>4-5</a:t>
                      </a:r>
                      <a:endParaRPr lang="ar-EG" b="1" dirty="0"/>
                    </a:p>
                  </a:txBody>
                  <a:tcPr/>
                </a:tc>
                <a:tc>
                  <a:txBody>
                    <a:bodyPr/>
                    <a:lstStyle/>
                    <a:p>
                      <a:pPr algn="ctr" rtl="0"/>
                      <a:r>
                        <a:rPr lang="en-US" b="1" dirty="0" smtClean="0"/>
                        <a:t>16</a:t>
                      </a:r>
                      <a:endParaRPr lang="ar-EG" b="1" dirty="0"/>
                    </a:p>
                  </a:txBody>
                  <a:tcPr/>
                </a:tc>
                <a:tc>
                  <a:txBody>
                    <a:bodyPr/>
                    <a:lstStyle/>
                    <a:p>
                      <a:pPr algn="ctr" rtl="0"/>
                      <a:r>
                        <a:rPr lang="en-US" b="1" dirty="0" smtClean="0"/>
                        <a:t>10.07</a:t>
                      </a:r>
                      <a:endParaRPr lang="ar-EG" b="1" dirty="0"/>
                    </a:p>
                  </a:txBody>
                  <a:tcPr/>
                </a:tc>
                <a:tc>
                  <a:txBody>
                    <a:bodyPr/>
                    <a:lstStyle/>
                    <a:p>
                      <a:pPr algn="ctr" rtl="0"/>
                      <a:r>
                        <a:rPr lang="en-US" b="1" dirty="0" smtClean="0"/>
                        <a:t>35.16</a:t>
                      </a:r>
                      <a:endParaRPr lang="ar-EG" b="1" dirty="0"/>
                    </a:p>
                  </a:txBody>
                  <a:tcPr/>
                </a:tc>
                <a:tc>
                  <a:txBody>
                    <a:bodyPr/>
                    <a:lstStyle/>
                    <a:p>
                      <a:pPr algn="ctr" rtl="0"/>
                      <a:r>
                        <a:rPr lang="en-US" b="1" dirty="0" smtClean="0"/>
                        <a:t>3.49</a:t>
                      </a:r>
                      <a:endParaRPr lang="ar-EG" b="1" dirty="0"/>
                    </a:p>
                  </a:txBody>
                  <a:tcPr/>
                </a:tc>
              </a:tr>
              <a:tr h="370840">
                <a:tc>
                  <a:txBody>
                    <a:bodyPr/>
                    <a:lstStyle/>
                    <a:p>
                      <a:pPr algn="ctr" rtl="0"/>
                      <a:r>
                        <a:rPr lang="ar-EG" sz="2000" b="1" dirty="0" smtClean="0"/>
                        <a:t>المجموع</a:t>
                      </a:r>
                      <a:endParaRPr lang="ar-EG" sz="2000" b="1" dirty="0"/>
                    </a:p>
                  </a:txBody>
                  <a:tcPr/>
                </a:tc>
                <a:tc>
                  <a:txBody>
                    <a:bodyPr/>
                    <a:lstStyle/>
                    <a:p>
                      <a:pPr algn="ctr" rtl="0"/>
                      <a:r>
                        <a:rPr lang="en-US" sz="2000" b="1" dirty="0" smtClean="0"/>
                        <a:t>207</a:t>
                      </a:r>
                      <a:endParaRPr lang="ar-EG" sz="2000" b="1" dirty="0"/>
                    </a:p>
                  </a:txBody>
                  <a:tcPr/>
                </a:tc>
                <a:tc>
                  <a:txBody>
                    <a:bodyPr/>
                    <a:lstStyle/>
                    <a:p>
                      <a:pPr algn="ctr" rtl="0"/>
                      <a:r>
                        <a:rPr lang="en-US" sz="2000" b="1" dirty="0" smtClean="0"/>
                        <a:t>207</a:t>
                      </a:r>
                      <a:endParaRPr lang="ar-EG" sz="2000" b="1" dirty="0"/>
                    </a:p>
                  </a:txBody>
                  <a:tcPr/>
                </a:tc>
                <a:tc>
                  <a:txBody>
                    <a:bodyPr/>
                    <a:lstStyle/>
                    <a:p>
                      <a:pPr algn="ctr" rtl="0"/>
                      <a:endParaRPr lang="ar-EG" sz="2000" b="1" dirty="0"/>
                    </a:p>
                  </a:txBody>
                  <a:tcPr/>
                </a:tc>
                <a:tc>
                  <a:txBody>
                    <a:bodyPr/>
                    <a:lstStyle/>
                    <a:p>
                      <a:pPr algn="ctr" rtl="0"/>
                      <a:r>
                        <a:rPr lang="en-US" sz="2000" b="1" dirty="0" smtClean="0"/>
                        <a:t>16.7</a:t>
                      </a:r>
                      <a:endParaRPr lang="ar-EG" sz="2000" b="1" dirty="0"/>
                    </a:p>
                  </a:txBody>
                  <a:tcPr/>
                </a:tc>
              </a:tr>
            </a:tbl>
          </a:graphicData>
        </a:graphic>
      </p:graphicFrame>
      <p:cxnSp>
        <p:nvCxnSpPr>
          <p:cNvPr id="6" name="Straight Connector 5"/>
          <p:cNvCxnSpPr/>
          <p:nvPr/>
        </p:nvCxnSpPr>
        <p:spPr>
          <a:xfrm>
            <a:off x="1738290" y="3286124"/>
            <a:ext cx="857256" cy="1588"/>
          </a:xfrm>
          <a:prstGeom prst="line">
            <a:avLst/>
          </a:prstGeom>
          <a:ln>
            <a:solidFill>
              <a:schemeClr val="tx1"/>
            </a:solidFill>
          </a:ln>
        </p:spPr>
        <p:style>
          <a:lnRef idx="3">
            <a:schemeClr val="accent1"/>
          </a:lnRef>
          <a:fillRef idx="0">
            <a:schemeClr val="accent1"/>
          </a:fillRef>
          <a:effectRef idx="2">
            <a:schemeClr val="accent1"/>
          </a:effectRef>
          <a:fontRef idx="minor">
            <a:schemeClr val="tx1"/>
          </a:fontRef>
        </p:style>
      </p:cxnSp>
      <p:sp>
        <p:nvSpPr>
          <p:cNvPr id="7" name="TextBox 6"/>
          <p:cNvSpPr txBox="1"/>
          <p:nvPr/>
        </p:nvSpPr>
        <p:spPr>
          <a:xfrm>
            <a:off x="3381364" y="5715016"/>
            <a:ext cx="4572032" cy="584775"/>
          </a:xfrm>
          <a:prstGeom prst="rect">
            <a:avLst/>
          </a:prstGeom>
          <a:noFill/>
        </p:spPr>
        <p:txBody>
          <a:bodyPr wrap="square" rtlCol="1">
            <a:spAutoFit/>
          </a:bodyPr>
          <a:lstStyle/>
          <a:p>
            <a:r>
              <a:rPr lang="ar-EG" sz="3200" b="1" dirty="0" smtClean="0"/>
              <a:t>إذاً كا </a:t>
            </a:r>
            <a:r>
              <a:rPr lang="ar-EG" sz="3200" b="1" baseline="30000" dirty="0" smtClean="0"/>
              <a:t>2</a:t>
            </a:r>
            <a:r>
              <a:rPr lang="ar-EG" sz="3200" b="1" dirty="0" smtClean="0"/>
              <a:t> المحسوبة =  </a:t>
            </a:r>
            <a:r>
              <a:rPr lang="en-US" sz="3200" b="1" dirty="0" smtClean="0"/>
              <a:t>16.7</a:t>
            </a:r>
            <a:endParaRPr lang="ar-EG" sz="3200" b="1" dirty="0"/>
          </a:p>
        </p:txBody>
      </p:sp>
      <p:cxnSp>
        <p:nvCxnSpPr>
          <p:cNvPr id="8" name="Straight Arrow Connector 7"/>
          <p:cNvCxnSpPr/>
          <p:nvPr/>
        </p:nvCxnSpPr>
        <p:spPr>
          <a:xfrm>
            <a:off x="2381232" y="5643578"/>
            <a:ext cx="2000264" cy="21431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dirty="0"/>
          </a:p>
        </p:txBody>
      </p:sp>
      <p:sp>
        <p:nvSpPr>
          <p:cNvPr id="3" name="Content Placeholder 2"/>
          <p:cNvSpPr>
            <a:spLocks noGrp="1"/>
          </p:cNvSpPr>
          <p:nvPr>
            <p:ph idx="1"/>
          </p:nvPr>
        </p:nvSpPr>
        <p:spPr/>
        <p:txBody>
          <a:bodyPr/>
          <a:lstStyle/>
          <a:p>
            <a:pPr algn="just" rtl="1"/>
            <a:r>
              <a:rPr lang="ar-EG" sz="2400" b="1" dirty="0" smtClean="0"/>
              <a:t>درجات الحرية = عدد الخلايا بعد الدمج – عدد المعلمات =</a:t>
            </a:r>
          </a:p>
          <a:p>
            <a:pPr algn="just" rtl="1"/>
            <a:r>
              <a:rPr lang="ar-EG" sz="2400" b="1" dirty="0" smtClean="0"/>
              <a:t>                 =    5 – 2  = 3</a:t>
            </a:r>
          </a:p>
          <a:p>
            <a:pPr algn="just" rtl="1"/>
            <a:r>
              <a:rPr lang="ar-EG" sz="2400" b="1" dirty="0" smtClean="0"/>
              <a:t>و عند مستوى معنوية </a:t>
            </a:r>
            <a:r>
              <a:rPr lang="en-US" sz="2400" b="1" dirty="0" smtClean="0"/>
              <a:t>5%</a:t>
            </a:r>
            <a:r>
              <a:rPr lang="ar-EG" sz="2400" b="1" dirty="0" smtClean="0"/>
              <a:t> فإن قيمتي كا 2 الجدولية هما </a:t>
            </a:r>
            <a:r>
              <a:rPr lang="en-US" sz="2400" b="1" dirty="0" smtClean="0"/>
              <a:t>(0.216 , 9.346 )</a:t>
            </a:r>
            <a:r>
              <a:rPr lang="ar-EG" sz="2400" b="1" dirty="0" smtClean="0"/>
              <a:t> و تكون منطقتي القبول و الرفض للفرض العدمي كما يلي :-</a:t>
            </a:r>
          </a:p>
          <a:p>
            <a:pPr algn="just" rtl="1"/>
            <a:r>
              <a:rPr lang="ar-EG" sz="2400" b="1" dirty="0" smtClean="0"/>
              <a:t>و حيث أن قيمة  كا </a:t>
            </a:r>
            <a:r>
              <a:rPr lang="ar-EG" sz="2400" b="1" baseline="30000" dirty="0" smtClean="0"/>
              <a:t>2</a:t>
            </a:r>
            <a:r>
              <a:rPr lang="ar-EG" sz="2400" b="1" dirty="0" smtClean="0"/>
              <a:t> المحسوبة تقع في منطقة الرفض لذلك نقبل الفرض البديل و هو ما يعني أن منحنى التوزيع ثنائي الحدين  لا يعتبر توفيق جيد لتوزيع عدد الزجاجات حسب الزجاجات المكسورة .</a:t>
            </a:r>
            <a:endParaRPr lang="ar-EG" sz="24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مثال (5) :-</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pic>
        <p:nvPicPr>
          <p:cNvPr id="51201" name="Picture 1"/>
          <p:cNvPicPr>
            <a:picLocks noChangeAspect="1" noChangeArrowheads="1"/>
          </p:cNvPicPr>
          <p:nvPr/>
        </p:nvPicPr>
        <p:blipFill>
          <a:blip r:embed="rId2"/>
          <a:srcRect/>
          <a:stretch>
            <a:fillRect/>
          </a:stretch>
        </p:blipFill>
        <p:spPr bwMode="auto">
          <a:xfrm>
            <a:off x="666721" y="1571612"/>
            <a:ext cx="8715436" cy="2676525"/>
          </a:xfrm>
          <a:prstGeom prst="rect">
            <a:avLst/>
          </a:prstGeom>
          <a:noFill/>
          <a:ln w="9525">
            <a:noFill/>
            <a:miter lim="800000"/>
            <a:headEnd/>
            <a:tailEnd/>
          </a:ln>
          <a:effectLst/>
        </p:spPr>
      </p:pic>
      <p:pic>
        <p:nvPicPr>
          <p:cNvPr id="8" name="Picture 7" descr="C:\Users\frooce\Desktop\التقاط.PNG"/>
          <p:cNvPicPr/>
          <p:nvPr/>
        </p:nvPicPr>
        <p:blipFill>
          <a:blip r:embed="rId3"/>
          <a:srcRect/>
          <a:stretch>
            <a:fillRect/>
          </a:stretch>
        </p:blipFill>
        <p:spPr bwMode="auto">
          <a:xfrm>
            <a:off x="595282" y="4143380"/>
            <a:ext cx="8715436" cy="20002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الحل :-</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pic>
        <p:nvPicPr>
          <p:cNvPr id="50177" name="Picture 1"/>
          <p:cNvPicPr>
            <a:picLocks noChangeAspect="1" noChangeArrowheads="1"/>
          </p:cNvPicPr>
          <p:nvPr/>
        </p:nvPicPr>
        <p:blipFill>
          <a:blip r:embed="rId2"/>
          <a:srcRect/>
          <a:stretch>
            <a:fillRect/>
          </a:stretch>
        </p:blipFill>
        <p:spPr bwMode="auto">
          <a:xfrm>
            <a:off x="700088" y="1571613"/>
            <a:ext cx="8505825" cy="1500197"/>
          </a:xfrm>
          <a:prstGeom prst="rect">
            <a:avLst/>
          </a:prstGeom>
          <a:noFill/>
          <a:ln w="9525">
            <a:noFill/>
            <a:miter lim="800000"/>
            <a:headEnd/>
            <a:tailEnd/>
          </a:ln>
          <a:effectLst/>
        </p:spPr>
      </p:pic>
      <p:sp>
        <p:nvSpPr>
          <p:cNvPr id="7" name="TextBox 6"/>
          <p:cNvSpPr txBox="1"/>
          <p:nvPr/>
        </p:nvSpPr>
        <p:spPr>
          <a:xfrm>
            <a:off x="380968" y="3143248"/>
            <a:ext cx="9001679" cy="646331"/>
          </a:xfrm>
          <a:prstGeom prst="rect">
            <a:avLst/>
          </a:prstGeom>
          <a:noFill/>
        </p:spPr>
        <p:txBody>
          <a:bodyPr wrap="square" rtlCol="1">
            <a:spAutoFit/>
          </a:bodyPr>
          <a:lstStyle/>
          <a:p>
            <a:r>
              <a:rPr lang="ar-EG" b="1" dirty="0" smtClean="0"/>
              <a:t>لابد أولاً من الحصول على التكرار المتوقع و ذلك عن طريق تحويل النسب التي حصلنا عليها في التمرين إلى أعداد وذلك بضرب هده النسب في مجموع التكرارات  800</a:t>
            </a:r>
            <a:endParaRPr lang="ar-EG" b="1" dirty="0"/>
          </a:p>
        </p:txBody>
      </p:sp>
      <p:pic>
        <p:nvPicPr>
          <p:cNvPr id="50178" name="Picture 2"/>
          <p:cNvPicPr>
            <a:picLocks noChangeAspect="1" noChangeArrowheads="1"/>
          </p:cNvPicPr>
          <p:nvPr/>
        </p:nvPicPr>
        <p:blipFill>
          <a:blip r:embed="rId3"/>
          <a:srcRect/>
          <a:stretch>
            <a:fillRect/>
          </a:stretch>
        </p:blipFill>
        <p:spPr bwMode="auto">
          <a:xfrm>
            <a:off x="2238356" y="3776681"/>
            <a:ext cx="5381625" cy="2295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graphicFrame>
        <p:nvGraphicFramePr>
          <p:cNvPr id="5" name="Table 4"/>
          <p:cNvGraphicFramePr>
            <a:graphicFrameLocks noGrp="1"/>
          </p:cNvGraphicFramePr>
          <p:nvPr/>
        </p:nvGraphicFramePr>
        <p:xfrm>
          <a:off x="952471" y="1785926"/>
          <a:ext cx="8072495" cy="3714775"/>
        </p:xfrm>
        <a:graphic>
          <a:graphicData uri="http://schemas.openxmlformats.org/drawingml/2006/table">
            <a:tbl>
              <a:tblPr rtl="1" firstRow="1" bandRow="1">
                <a:tableStyleId>{5C22544A-7EE6-4342-B048-85BDC9FD1C3A}</a:tableStyleId>
              </a:tblPr>
              <a:tblGrid>
                <a:gridCol w="1614499"/>
                <a:gridCol w="1614499"/>
                <a:gridCol w="1614499"/>
                <a:gridCol w="1614499"/>
                <a:gridCol w="1614499"/>
              </a:tblGrid>
              <a:tr h="94367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b="1" dirty="0" smtClean="0"/>
                        <a:t>فصيلة الدم</a:t>
                      </a:r>
                      <a:endParaRPr lang="ar-EG" b="1" dirty="0"/>
                    </a:p>
                  </a:txBody>
                  <a:tcPr/>
                </a:tc>
                <a:tc>
                  <a:txBody>
                    <a:bodyPr/>
                    <a:lstStyle/>
                    <a:p>
                      <a:pPr algn="ctr" rtl="0"/>
                      <a:r>
                        <a:rPr lang="ar-EG" b="1" dirty="0" smtClean="0"/>
                        <a:t>التكرارات </a:t>
                      </a:r>
                    </a:p>
                    <a:p>
                      <a:pPr algn="ctr" rtl="0"/>
                      <a:r>
                        <a:rPr lang="ar-EG" b="1" dirty="0" smtClean="0"/>
                        <a:t>المشاهدة  ش</a:t>
                      </a:r>
                      <a:endParaRPr lang="ar-EG" b="1" dirty="0"/>
                    </a:p>
                  </a:txBody>
                  <a:tcPr/>
                </a:tc>
                <a:tc>
                  <a:txBody>
                    <a:bodyPr/>
                    <a:lstStyle/>
                    <a:p>
                      <a:pPr algn="ctr" rtl="0"/>
                      <a:r>
                        <a:rPr lang="ar-EG" b="1" dirty="0" smtClean="0"/>
                        <a:t>التكرارات </a:t>
                      </a:r>
                    </a:p>
                    <a:p>
                      <a:pPr algn="ctr" rtl="0"/>
                      <a:r>
                        <a:rPr lang="ar-EG" b="1" dirty="0" smtClean="0"/>
                        <a:t>المتوقعة ت</a:t>
                      </a:r>
                      <a:endParaRPr lang="ar-EG" b="1" dirty="0"/>
                    </a:p>
                  </a:txBody>
                  <a:tcPr/>
                </a:tc>
                <a:tc>
                  <a:txBody>
                    <a:bodyPr/>
                    <a:lstStyle/>
                    <a:p>
                      <a:pPr algn="ctr" rtl="0"/>
                      <a:r>
                        <a:rPr lang="ar-EG" b="1" dirty="0" smtClean="0"/>
                        <a:t>( ش – ت )</a:t>
                      </a:r>
                      <a:r>
                        <a:rPr lang="ar-EG" b="1" baseline="30000" dirty="0" smtClean="0"/>
                        <a:t>2</a:t>
                      </a:r>
                      <a:endParaRPr lang="ar-EG" b="1" baseline="30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b="1" dirty="0" smtClean="0"/>
                        <a:t>( ش – ت )</a:t>
                      </a:r>
                      <a:r>
                        <a:rPr lang="ar-EG" b="1" baseline="30000" dirty="0" smtClean="0"/>
                        <a:t>2</a:t>
                      </a:r>
                    </a:p>
                    <a:p>
                      <a:pPr algn="ctr" rtl="0"/>
                      <a:r>
                        <a:rPr lang="ar-EG" b="1" dirty="0" smtClean="0"/>
                        <a:t>ت</a:t>
                      </a:r>
                      <a:endParaRPr lang="ar-EG" b="1" dirty="0"/>
                    </a:p>
                  </a:txBody>
                  <a:tcPr/>
                </a:tc>
              </a:tr>
              <a:tr h="546731">
                <a:tc>
                  <a:txBody>
                    <a:bodyPr/>
                    <a:lstStyle/>
                    <a:p>
                      <a:pPr algn="ctr" rtl="0"/>
                      <a:r>
                        <a:rPr lang="en-US" b="1" dirty="0" smtClean="0"/>
                        <a:t>A</a:t>
                      </a:r>
                      <a:endParaRPr lang="ar-EG" b="1" dirty="0"/>
                    </a:p>
                  </a:txBody>
                  <a:tcPr/>
                </a:tc>
                <a:tc>
                  <a:txBody>
                    <a:bodyPr/>
                    <a:lstStyle/>
                    <a:p>
                      <a:pPr algn="ctr" rtl="0"/>
                      <a:r>
                        <a:rPr lang="en-US" b="1" dirty="0" smtClean="0"/>
                        <a:t>200</a:t>
                      </a:r>
                      <a:endParaRPr lang="ar-EG" b="1" dirty="0"/>
                    </a:p>
                  </a:txBody>
                  <a:tcPr/>
                </a:tc>
                <a:tc>
                  <a:txBody>
                    <a:bodyPr/>
                    <a:lstStyle/>
                    <a:p>
                      <a:pPr algn="ctr" rtl="0"/>
                      <a:r>
                        <a:rPr lang="en-US" b="1" dirty="0" smtClean="0"/>
                        <a:t>200</a:t>
                      </a:r>
                      <a:endParaRPr lang="ar-EG" b="1" dirty="0"/>
                    </a:p>
                  </a:txBody>
                  <a:tcPr/>
                </a:tc>
                <a:tc>
                  <a:txBody>
                    <a:bodyPr/>
                    <a:lstStyle/>
                    <a:p>
                      <a:pPr algn="ctr" rtl="0"/>
                      <a:r>
                        <a:rPr lang="en-US" b="1" dirty="0" smtClean="0"/>
                        <a:t>0</a:t>
                      </a:r>
                      <a:endParaRPr lang="ar-EG" b="1" dirty="0"/>
                    </a:p>
                  </a:txBody>
                  <a:tcPr/>
                </a:tc>
                <a:tc>
                  <a:txBody>
                    <a:bodyPr/>
                    <a:lstStyle/>
                    <a:p>
                      <a:pPr algn="ctr" rtl="0"/>
                      <a:r>
                        <a:rPr lang="en-US" b="1" dirty="0" smtClean="0"/>
                        <a:t>0</a:t>
                      </a:r>
                      <a:endParaRPr lang="ar-EG" b="1" dirty="0"/>
                    </a:p>
                  </a:txBody>
                  <a:tcPr/>
                </a:tc>
              </a:tr>
              <a:tr h="546731">
                <a:tc>
                  <a:txBody>
                    <a:bodyPr/>
                    <a:lstStyle/>
                    <a:p>
                      <a:pPr algn="ctr" rtl="0"/>
                      <a:r>
                        <a:rPr lang="en-US" b="1" dirty="0" smtClean="0"/>
                        <a:t>B</a:t>
                      </a:r>
                      <a:endParaRPr lang="ar-EG" b="1" dirty="0"/>
                    </a:p>
                  </a:txBody>
                  <a:tcPr/>
                </a:tc>
                <a:tc>
                  <a:txBody>
                    <a:bodyPr/>
                    <a:lstStyle/>
                    <a:p>
                      <a:pPr algn="ctr" rtl="0"/>
                      <a:r>
                        <a:rPr lang="en-US" b="1" dirty="0" smtClean="0"/>
                        <a:t>150</a:t>
                      </a:r>
                      <a:endParaRPr lang="ar-EG" b="1" dirty="0"/>
                    </a:p>
                  </a:txBody>
                  <a:tcPr/>
                </a:tc>
                <a:tc>
                  <a:txBody>
                    <a:bodyPr/>
                    <a:lstStyle/>
                    <a:p>
                      <a:pPr algn="ctr" rtl="0"/>
                      <a:r>
                        <a:rPr lang="en-US" b="1" dirty="0" smtClean="0"/>
                        <a:t>120</a:t>
                      </a:r>
                      <a:endParaRPr lang="ar-EG" b="1" dirty="0"/>
                    </a:p>
                  </a:txBody>
                  <a:tcPr/>
                </a:tc>
                <a:tc>
                  <a:txBody>
                    <a:bodyPr/>
                    <a:lstStyle/>
                    <a:p>
                      <a:pPr algn="ctr" rtl="0"/>
                      <a:r>
                        <a:rPr lang="en-US" b="1" dirty="0" smtClean="0"/>
                        <a:t>900</a:t>
                      </a:r>
                      <a:endParaRPr lang="ar-EG" b="1" dirty="0"/>
                    </a:p>
                  </a:txBody>
                  <a:tcPr/>
                </a:tc>
                <a:tc>
                  <a:txBody>
                    <a:bodyPr/>
                    <a:lstStyle/>
                    <a:p>
                      <a:pPr algn="ctr" rtl="0"/>
                      <a:r>
                        <a:rPr lang="en-US" b="1" dirty="0" smtClean="0"/>
                        <a:t>7.5</a:t>
                      </a:r>
                      <a:endParaRPr lang="ar-EG" b="1" dirty="0"/>
                    </a:p>
                  </a:txBody>
                  <a:tcPr/>
                </a:tc>
              </a:tr>
              <a:tr h="546731">
                <a:tc>
                  <a:txBody>
                    <a:bodyPr/>
                    <a:lstStyle/>
                    <a:p>
                      <a:pPr algn="ctr" rtl="0"/>
                      <a:r>
                        <a:rPr lang="en-US" b="1" dirty="0" smtClean="0"/>
                        <a:t>AB</a:t>
                      </a:r>
                      <a:endParaRPr lang="ar-EG" b="1" dirty="0"/>
                    </a:p>
                  </a:txBody>
                  <a:tcPr/>
                </a:tc>
                <a:tc>
                  <a:txBody>
                    <a:bodyPr/>
                    <a:lstStyle/>
                    <a:p>
                      <a:pPr algn="ctr" rtl="0"/>
                      <a:r>
                        <a:rPr lang="en-US" b="1" dirty="0" smtClean="0"/>
                        <a:t>100</a:t>
                      </a:r>
                      <a:endParaRPr lang="ar-EG" b="1" dirty="0"/>
                    </a:p>
                  </a:txBody>
                  <a:tcPr/>
                </a:tc>
                <a:tc>
                  <a:txBody>
                    <a:bodyPr/>
                    <a:lstStyle/>
                    <a:p>
                      <a:pPr algn="ctr" rtl="0"/>
                      <a:r>
                        <a:rPr lang="en-US" b="1" dirty="0" smtClean="0"/>
                        <a:t>120</a:t>
                      </a:r>
                      <a:endParaRPr lang="ar-EG" b="1" dirty="0"/>
                    </a:p>
                  </a:txBody>
                  <a:tcPr/>
                </a:tc>
                <a:tc>
                  <a:txBody>
                    <a:bodyPr/>
                    <a:lstStyle/>
                    <a:p>
                      <a:pPr algn="ctr" rtl="0"/>
                      <a:r>
                        <a:rPr lang="en-US" b="1" dirty="0" smtClean="0"/>
                        <a:t>400</a:t>
                      </a:r>
                      <a:endParaRPr lang="ar-EG" b="1" dirty="0"/>
                    </a:p>
                  </a:txBody>
                  <a:tcPr/>
                </a:tc>
                <a:tc>
                  <a:txBody>
                    <a:bodyPr/>
                    <a:lstStyle/>
                    <a:p>
                      <a:pPr algn="ctr" rtl="0"/>
                      <a:r>
                        <a:rPr lang="en-US" b="1" dirty="0" smtClean="0"/>
                        <a:t>3.33</a:t>
                      </a:r>
                      <a:endParaRPr lang="ar-EG" b="1" dirty="0"/>
                    </a:p>
                  </a:txBody>
                  <a:tcPr/>
                </a:tc>
              </a:tr>
              <a:tr h="546731">
                <a:tc>
                  <a:txBody>
                    <a:bodyPr/>
                    <a:lstStyle/>
                    <a:p>
                      <a:pPr algn="ctr" rtl="0"/>
                      <a:r>
                        <a:rPr lang="en-US" b="1" dirty="0" smtClean="0"/>
                        <a:t>O</a:t>
                      </a:r>
                      <a:endParaRPr lang="ar-EG" b="1" dirty="0"/>
                    </a:p>
                  </a:txBody>
                  <a:tcPr/>
                </a:tc>
                <a:tc>
                  <a:txBody>
                    <a:bodyPr/>
                    <a:lstStyle/>
                    <a:p>
                      <a:pPr algn="ctr" rtl="0"/>
                      <a:r>
                        <a:rPr lang="en-US" b="1" dirty="0" smtClean="0"/>
                        <a:t>350</a:t>
                      </a:r>
                      <a:endParaRPr lang="ar-EG" b="1" dirty="0"/>
                    </a:p>
                  </a:txBody>
                  <a:tcPr/>
                </a:tc>
                <a:tc>
                  <a:txBody>
                    <a:bodyPr/>
                    <a:lstStyle/>
                    <a:p>
                      <a:pPr algn="ctr" rtl="0"/>
                      <a:r>
                        <a:rPr lang="en-US" b="1" dirty="0" smtClean="0"/>
                        <a:t>360</a:t>
                      </a:r>
                      <a:endParaRPr lang="ar-EG" b="1" dirty="0"/>
                    </a:p>
                  </a:txBody>
                  <a:tcPr/>
                </a:tc>
                <a:tc>
                  <a:txBody>
                    <a:bodyPr/>
                    <a:lstStyle/>
                    <a:p>
                      <a:pPr algn="ctr" rtl="0"/>
                      <a:r>
                        <a:rPr lang="en-US" b="1" dirty="0" smtClean="0"/>
                        <a:t>100</a:t>
                      </a:r>
                      <a:endParaRPr lang="ar-EG" b="1" dirty="0"/>
                    </a:p>
                  </a:txBody>
                  <a:tcPr/>
                </a:tc>
                <a:tc>
                  <a:txBody>
                    <a:bodyPr/>
                    <a:lstStyle/>
                    <a:p>
                      <a:pPr algn="ctr" rtl="0"/>
                      <a:r>
                        <a:rPr lang="en-US" b="1" dirty="0" smtClean="0"/>
                        <a:t>0.2778</a:t>
                      </a:r>
                      <a:endParaRPr lang="ar-EG" b="1" dirty="0"/>
                    </a:p>
                  </a:txBody>
                  <a:tcPr/>
                </a:tc>
              </a:tr>
              <a:tr h="584178">
                <a:tc>
                  <a:txBody>
                    <a:bodyPr/>
                    <a:lstStyle/>
                    <a:p>
                      <a:pPr algn="ctr" rtl="0"/>
                      <a:r>
                        <a:rPr lang="ar-EG" sz="2000" b="1" dirty="0" smtClean="0"/>
                        <a:t>المجموع</a:t>
                      </a:r>
                      <a:endParaRPr lang="ar-EG" sz="2000" b="1" dirty="0"/>
                    </a:p>
                  </a:txBody>
                  <a:tcPr/>
                </a:tc>
                <a:tc>
                  <a:txBody>
                    <a:bodyPr/>
                    <a:lstStyle/>
                    <a:p>
                      <a:pPr algn="ctr" rtl="0"/>
                      <a:r>
                        <a:rPr lang="en-US" sz="2000" b="1" dirty="0" smtClean="0"/>
                        <a:t>800</a:t>
                      </a:r>
                      <a:endParaRPr lang="ar-EG" sz="2000" b="1" dirty="0"/>
                    </a:p>
                  </a:txBody>
                  <a:tcPr/>
                </a:tc>
                <a:tc>
                  <a:txBody>
                    <a:bodyPr/>
                    <a:lstStyle/>
                    <a:p>
                      <a:pPr algn="ctr" rtl="0"/>
                      <a:r>
                        <a:rPr lang="en-US" sz="2000" b="1" dirty="0" smtClean="0"/>
                        <a:t>800</a:t>
                      </a:r>
                      <a:endParaRPr lang="ar-EG" sz="2000" b="1" dirty="0"/>
                    </a:p>
                  </a:txBody>
                  <a:tcPr/>
                </a:tc>
                <a:tc>
                  <a:txBody>
                    <a:bodyPr/>
                    <a:lstStyle/>
                    <a:p>
                      <a:pPr algn="ctr" rtl="0"/>
                      <a:endParaRPr lang="ar-EG" sz="2000" b="1" dirty="0"/>
                    </a:p>
                  </a:txBody>
                  <a:tcPr/>
                </a:tc>
                <a:tc>
                  <a:txBody>
                    <a:bodyPr/>
                    <a:lstStyle/>
                    <a:p>
                      <a:pPr algn="ctr" rtl="0"/>
                      <a:r>
                        <a:rPr lang="en-US" sz="2000" b="1" dirty="0" smtClean="0"/>
                        <a:t>11.11</a:t>
                      </a:r>
                      <a:endParaRPr lang="ar-EG" sz="2000" b="1" dirty="0"/>
                    </a:p>
                  </a:txBody>
                  <a:tcPr/>
                </a:tc>
              </a:tr>
            </a:tbl>
          </a:graphicData>
        </a:graphic>
      </p:graphicFrame>
      <p:sp>
        <p:nvSpPr>
          <p:cNvPr id="6" name="TextBox 5"/>
          <p:cNvSpPr txBox="1"/>
          <p:nvPr/>
        </p:nvSpPr>
        <p:spPr>
          <a:xfrm>
            <a:off x="3024174" y="5500702"/>
            <a:ext cx="4572032" cy="584775"/>
          </a:xfrm>
          <a:prstGeom prst="rect">
            <a:avLst/>
          </a:prstGeom>
          <a:noFill/>
        </p:spPr>
        <p:txBody>
          <a:bodyPr wrap="square" rtlCol="1">
            <a:spAutoFit/>
          </a:bodyPr>
          <a:lstStyle/>
          <a:p>
            <a:r>
              <a:rPr lang="ar-EG" sz="3200" b="1" dirty="0" smtClean="0"/>
              <a:t>إذاً كا </a:t>
            </a:r>
            <a:r>
              <a:rPr lang="ar-EG" sz="3200" b="1" baseline="30000" dirty="0" smtClean="0"/>
              <a:t>2</a:t>
            </a:r>
            <a:r>
              <a:rPr lang="ar-EG" sz="3200" b="1" dirty="0" smtClean="0"/>
              <a:t> المحسوبة =  </a:t>
            </a:r>
            <a:r>
              <a:rPr lang="en-US" sz="3200" b="1" dirty="0" smtClean="0"/>
              <a:t>11.11</a:t>
            </a:r>
            <a:endParaRPr lang="ar-EG" sz="3200" b="1" dirty="0"/>
          </a:p>
        </p:txBody>
      </p:sp>
      <p:cxnSp>
        <p:nvCxnSpPr>
          <p:cNvPr id="7" name="Straight Arrow Connector 6"/>
          <p:cNvCxnSpPr/>
          <p:nvPr/>
        </p:nvCxnSpPr>
        <p:spPr>
          <a:xfrm>
            <a:off x="2024042" y="5286388"/>
            <a:ext cx="2000264" cy="35719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dirty="0"/>
          </a:p>
        </p:txBody>
      </p:sp>
      <p:sp>
        <p:nvSpPr>
          <p:cNvPr id="3" name="Content Placeholder 2"/>
          <p:cNvSpPr>
            <a:spLocks noGrp="1"/>
          </p:cNvSpPr>
          <p:nvPr>
            <p:ph idx="1"/>
          </p:nvPr>
        </p:nvSpPr>
        <p:spPr/>
        <p:txBody>
          <a:bodyPr/>
          <a:lstStyle/>
          <a:p>
            <a:pPr algn="just" rtl="1"/>
            <a:r>
              <a:rPr lang="ar-EG" sz="2400" b="1" dirty="0" smtClean="0"/>
              <a:t>درجات الحرية = 4 – 1 = 3</a:t>
            </a:r>
          </a:p>
          <a:p>
            <a:pPr algn="just" rtl="1"/>
            <a:r>
              <a:rPr lang="ar-EG" sz="2400" b="1" dirty="0" smtClean="0"/>
              <a:t>و عند مستوى معنوية </a:t>
            </a:r>
            <a:r>
              <a:rPr lang="en-US" sz="2400" b="1" dirty="0" smtClean="0"/>
              <a:t>5%</a:t>
            </a:r>
            <a:r>
              <a:rPr lang="ar-EG" sz="2400" b="1" dirty="0" smtClean="0"/>
              <a:t> فإن قيمتي كا 2 الجدولية هما </a:t>
            </a:r>
            <a:r>
              <a:rPr lang="en-US" sz="2400" b="1" dirty="0" smtClean="0"/>
              <a:t>(0.216 , 9.346 )</a:t>
            </a:r>
            <a:r>
              <a:rPr lang="ar-EG" sz="2400" b="1" dirty="0" smtClean="0"/>
              <a:t> و تكون منطقتي القبول و الرفض للفرض العدمي كما يلي :-</a:t>
            </a:r>
          </a:p>
          <a:p>
            <a:pPr algn="just" rtl="1"/>
            <a:r>
              <a:rPr lang="ar-EG" sz="2400" b="1" dirty="0" smtClean="0"/>
              <a:t>و حيث أن قيمة  كا </a:t>
            </a:r>
            <a:r>
              <a:rPr lang="ar-EG" sz="2400" b="1" baseline="30000" dirty="0" smtClean="0"/>
              <a:t>2</a:t>
            </a:r>
            <a:r>
              <a:rPr lang="ar-EG" sz="2400" b="1" dirty="0" smtClean="0"/>
              <a:t> المحسوبة تقع في منطقة الرفض لذلك نقبل الفرض البديل و هو ما يعني أن توزيع فصيلة الدم في المدينتين مختلف .</a:t>
            </a:r>
            <a:endParaRPr lang="ar-EG" sz="24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pic>
        <p:nvPicPr>
          <p:cNvPr id="5" name="Picture 4" descr="C:\Users\frooce\Desktop\التقاط.PNG"/>
          <p:cNvPicPr/>
          <p:nvPr/>
        </p:nvPicPr>
        <p:blipFill>
          <a:blip r:embed="rId2"/>
          <a:srcRect/>
          <a:stretch>
            <a:fillRect/>
          </a:stretch>
        </p:blipFill>
        <p:spPr bwMode="auto">
          <a:xfrm>
            <a:off x="595282" y="357166"/>
            <a:ext cx="8858312" cy="56864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مثال (6) :-</a:t>
            </a:r>
            <a:endParaRPr lang="ar-EG" dirty="0"/>
          </a:p>
        </p:txBody>
      </p:sp>
      <p:sp>
        <p:nvSpPr>
          <p:cNvPr id="3" name="Content Placeholder 2"/>
          <p:cNvSpPr>
            <a:spLocks noGrp="1"/>
          </p:cNvSpPr>
          <p:nvPr>
            <p:ph idx="1"/>
          </p:nvPr>
        </p:nvSpPr>
        <p:spPr/>
        <p:txBody>
          <a:bodyPr/>
          <a:lstStyle/>
          <a:p>
            <a:pPr algn="just" rtl="1"/>
            <a:r>
              <a:rPr lang="ar-EG" dirty="0" smtClean="0"/>
              <a:t>قام أحد الباحثين بإختبار مدى أتفاق نتائج الطلاب للمعدلات التراكمية مع التوزيع المنتظم و حصل على النتائج التالية :-</a:t>
            </a:r>
          </a:p>
          <a:p>
            <a:pPr algn="just" rtl="1"/>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graphicFrame>
        <p:nvGraphicFramePr>
          <p:cNvPr id="5" name="Content Placeholder 4"/>
          <p:cNvGraphicFramePr>
            <a:graphicFrameLocks/>
          </p:cNvGraphicFramePr>
          <p:nvPr/>
        </p:nvGraphicFramePr>
        <p:xfrm>
          <a:off x="1452538" y="2786058"/>
          <a:ext cx="7958163" cy="2865120"/>
        </p:xfrm>
        <a:graphic>
          <a:graphicData uri="http://schemas.openxmlformats.org/drawingml/2006/table">
            <a:tbl>
              <a:tblPr rtl="1" firstRow="1" bandRow="1">
                <a:tableStyleId>{5C22544A-7EE6-4342-B048-85BDC9FD1C3A}</a:tableStyleId>
              </a:tblPr>
              <a:tblGrid>
                <a:gridCol w="2652721"/>
                <a:gridCol w="2652721"/>
                <a:gridCol w="2652721"/>
              </a:tblGrid>
              <a:tr h="616953">
                <a:tc>
                  <a:txBody>
                    <a:bodyPr/>
                    <a:lstStyle/>
                    <a:p>
                      <a:pPr algn="ctr" rtl="0"/>
                      <a:r>
                        <a:rPr lang="ar-EG" b="1" dirty="0" smtClean="0"/>
                        <a:t>فئات المعدل </a:t>
                      </a:r>
                    </a:p>
                    <a:p>
                      <a:pPr algn="ctr" rtl="0"/>
                      <a:r>
                        <a:rPr lang="ar-EG" b="1" dirty="0" smtClean="0"/>
                        <a:t>التراكمي </a:t>
                      </a:r>
                      <a:endParaRPr lang="ar-EG" b="1" dirty="0"/>
                    </a:p>
                  </a:txBody>
                  <a:tcPr/>
                </a:tc>
                <a:tc>
                  <a:txBody>
                    <a:bodyPr/>
                    <a:lstStyle/>
                    <a:p>
                      <a:pPr algn="ctr" rtl="0"/>
                      <a:r>
                        <a:rPr lang="ar-EG" b="1" dirty="0" smtClean="0"/>
                        <a:t>التكرارات </a:t>
                      </a:r>
                    </a:p>
                    <a:p>
                      <a:pPr algn="ctr" rtl="0"/>
                      <a:r>
                        <a:rPr lang="ar-EG" b="1" dirty="0" smtClean="0"/>
                        <a:t>المشاهدة  ش</a:t>
                      </a:r>
                      <a:endParaRPr lang="ar-EG" b="1" dirty="0"/>
                    </a:p>
                  </a:txBody>
                  <a:tcPr/>
                </a:tc>
                <a:tc>
                  <a:txBody>
                    <a:bodyPr/>
                    <a:lstStyle/>
                    <a:p>
                      <a:pPr algn="ctr" rtl="0"/>
                      <a:r>
                        <a:rPr lang="ar-EG" b="1" dirty="0" smtClean="0"/>
                        <a:t>التكرارات </a:t>
                      </a:r>
                    </a:p>
                    <a:p>
                      <a:pPr algn="ctr" rtl="0"/>
                      <a:r>
                        <a:rPr lang="ar-EG" b="1" dirty="0" smtClean="0"/>
                        <a:t>المتوقعة ت</a:t>
                      </a:r>
                      <a:endParaRPr lang="ar-EG" b="1" dirty="0"/>
                    </a:p>
                  </a:txBody>
                  <a:tcPr/>
                </a:tc>
              </a:tr>
              <a:tr h="357441">
                <a:tc>
                  <a:txBody>
                    <a:bodyPr/>
                    <a:lstStyle/>
                    <a:p>
                      <a:pPr algn="ctr" rtl="0"/>
                      <a:r>
                        <a:rPr lang="en-US" dirty="0" smtClean="0"/>
                        <a:t>0 - </a:t>
                      </a:r>
                      <a:endParaRPr lang="ar-EG" dirty="0"/>
                    </a:p>
                  </a:txBody>
                  <a:tcPr/>
                </a:tc>
                <a:tc>
                  <a:txBody>
                    <a:bodyPr/>
                    <a:lstStyle/>
                    <a:p>
                      <a:pPr algn="ctr" rtl="0"/>
                      <a:r>
                        <a:rPr lang="en-US" dirty="0" smtClean="0"/>
                        <a:t>56</a:t>
                      </a:r>
                      <a:endParaRPr lang="ar-EG" dirty="0"/>
                    </a:p>
                  </a:txBody>
                  <a:tcPr/>
                </a:tc>
                <a:tc>
                  <a:txBody>
                    <a:bodyPr/>
                    <a:lstStyle/>
                    <a:p>
                      <a:pPr algn="ctr" rtl="0"/>
                      <a:r>
                        <a:rPr lang="en-US" dirty="0" smtClean="0"/>
                        <a:t>80</a:t>
                      </a:r>
                      <a:endParaRPr lang="ar-EG" dirty="0"/>
                    </a:p>
                  </a:txBody>
                  <a:tcPr/>
                </a:tc>
              </a:tr>
              <a:tr h="357441">
                <a:tc>
                  <a:txBody>
                    <a:bodyPr/>
                    <a:lstStyle/>
                    <a:p>
                      <a:pPr algn="ctr" rtl="0"/>
                      <a:r>
                        <a:rPr lang="en-US" dirty="0" smtClean="0"/>
                        <a:t>1 - </a:t>
                      </a:r>
                      <a:endParaRPr lang="ar-EG" dirty="0"/>
                    </a:p>
                  </a:txBody>
                  <a:tcPr/>
                </a:tc>
                <a:tc>
                  <a:txBody>
                    <a:bodyPr/>
                    <a:lstStyle/>
                    <a:p>
                      <a:pPr algn="ctr" rtl="0"/>
                      <a:r>
                        <a:rPr lang="en-US" dirty="0" smtClean="0"/>
                        <a:t>70</a:t>
                      </a:r>
                      <a:endParaRPr lang="ar-EG" dirty="0"/>
                    </a:p>
                  </a:txBody>
                  <a:tcPr/>
                </a:tc>
                <a:tc>
                  <a:txBody>
                    <a:bodyPr/>
                    <a:lstStyle/>
                    <a:p>
                      <a:pPr algn="ctr" rtl="0"/>
                      <a:r>
                        <a:rPr lang="en-US" dirty="0" smtClean="0"/>
                        <a:t>80</a:t>
                      </a:r>
                      <a:endParaRPr lang="ar-EG" dirty="0"/>
                    </a:p>
                  </a:txBody>
                  <a:tcPr/>
                </a:tc>
              </a:tr>
              <a:tr h="357441">
                <a:tc>
                  <a:txBody>
                    <a:bodyPr/>
                    <a:lstStyle/>
                    <a:p>
                      <a:pPr algn="ctr" rtl="0"/>
                      <a:r>
                        <a:rPr lang="en-US" dirty="0" smtClean="0"/>
                        <a:t>2 - </a:t>
                      </a:r>
                      <a:endParaRPr lang="ar-EG" dirty="0"/>
                    </a:p>
                  </a:txBody>
                  <a:tcPr/>
                </a:tc>
                <a:tc>
                  <a:txBody>
                    <a:bodyPr/>
                    <a:lstStyle/>
                    <a:p>
                      <a:pPr algn="ctr" rtl="0"/>
                      <a:r>
                        <a:rPr lang="en-US" dirty="0" smtClean="0"/>
                        <a:t>106</a:t>
                      </a:r>
                      <a:endParaRPr lang="ar-EG" dirty="0"/>
                    </a:p>
                  </a:txBody>
                  <a:tcPr/>
                </a:tc>
                <a:tc>
                  <a:txBody>
                    <a:bodyPr/>
                    <a:lstStyle/>
                    <a:p>
                      <a:pPr algn="ctr" rtl="0"/>
                      <a:r>
                        <a:rPr lang="en-US" dirty="0" smtClean="0"/>
                        <a:t>80</a:t>
                      </a:r>
                      <a:endParaRPr lang="ar-EG" dirty="0"/>
                    </a:p>
                  </a:txBody>
                  <a:tcPr/>
                </a:tc>
              </a:tr>
              <a:tr h="357441">
                <a:tc>
                  <a:txBody>
                    <a:bodyPr/>
                    <a:lstStyle/>
                    <a:p>
                      <a:pPr algn="ctr" rtl="0"/>
                      <a:r>
                        <a:rPr lang="en-US" dirty="0" smtClean="0"/>
                        <a:t>3 - </a:t>
                      </a:r>
                      <a:endParaRPr lang="ar-EG" dirty="0"/>
                    </a:p>
                  </a:txBody>
                  <a:tcPr/>
                </a:tc>
                <a:tc>
                  <a:txBody>
                    <a:bodyPr/>
                    <a:lstStyle/>
                    <a:p>
                      <a:pPr algn="ctr" rtl="0"/>
                      <a:r>
                        <a:rPr lang="en-US" dirty="0" smtClean="0"/>
                        <a:t>90</a:t>
                      </a:r>
                      <a:endParaRPr lang="ar-EG" dirty="0"/>
                    </a:p>
                  </a:txBody>
                  <a:tcPr/>
                </a:tc>
                <a:tc>
                  <a:txBody>
                    <a:bodyPr/>
                    <a:lstStyle/>
                    <a:p>
                      <a:pPr algn="ctr" rtl="0"/>
                      <a:r>
                        <a:rPr lang="en-US" dirty="0" smtClean="0"/>
                        <a:t>80</a:t>
                      </a:r>
                      <a:endParaRPr lang="ar-EG" dirty="0"/>
                    </a:p>
                  </a:txBody>
                  <a:tcPr/>
                </a:tc>
              </a:tr>
              <a:tr h="357441">
                <a:tc>
                  <a:txBody>
                    <a:bodyPr/>
                    <a:lstStyle/>
                    <a:p>
                      <a:pPr algn="ctr" rtl="0"/>
                      <a:r>
                        <a:rPr lang="en-US" dirty="0" smtClean="0"/>
                        <a:t>4 - 5</a:t>
                      </a:r>
                      <a:endParaRPr lang="ar-EG" dirty="0"/>
                    </a:p>
                  </a:txBody>
                  <a:tcPr/>
                </a:tc>
                <a:tc>
                  <a:txBody>
                    <a:bodyPr/>
                    <a:lstStyle/>
                    <a:p>
                      <a:pPr algn="ctr" rtl="0"/>
                      <a:r>
                        <a:rPr lang="en-US" dirty="0" smtClean="0"/>
                        <a:t>78</a:t>
                      </a:r>
                      <a:endParaRPr lang="ar-EG" dirty="0"/>
                    </a:p>
                  </a:txBody>
                  <a:tcPr/>
                </a:tc>
                <a:tc>
                  <a:txBody>
                    <a:bodyPr/>
                    <a:lstStyle/>
                    <a:p>
                      <a:pPr algn="ctr" rtl="0"/>
                      <a:r>
                        <a:rPr lang="en-US" dirty="0" smtClean="0"/>
                        <a:t>80</a:t>
                      </a:r>
                      <a:endParaRPr lang="ar-EG" dirty="0"/>
                    </a:p>
                  </a:txBody>
                  <a:tcPr/>
                </a:tc>
              </a:tr>
              <a:tr h="381923">
                <a:tc>
                  <a:txBody>
                    <a:bodyPr/>
                    <a:lstStyle/>
                    <a:p>
                      <a:pPr algn="ctr" rtl="0"/>
                      <a:r>
                        <a:rPr lang="ar-EG" sz="2000" b="1" dirty="0" smtClean="0"/>
                        <a:t>المجموع</a:t>
                      </a:r>
                      <a:endParaRPr lang="ar-EG" sz="2000" b="1" dirty="0"/>
                    </a:p>
                  </a:txBody>
                  <a:tcPr/>
                </a:tc>
                <a:tc>
                  <a:txBody>
                    <a:bodyPr/>
                    <a:lstStyle/>
                    <a:p>
                      <a:pPr algn="ctr" rtl="0"/>
                      <a:r>
                        <a:rPr lang="en-US" sz="2000" b="1" dirty="0" smtClean="0"/>
                        <a:t>400</a:t>
                      </a:r>
                      <a:endParaRPr lang="ar-EG" sz="2000" b="1" dirty="0"/>
                    </a:p>
                  </a:txBody>
                  <a:tcPr/>
                </a:tc>
                <a:tc>
                  <a:txBody>
                    <a:bodyPr/>
                    <a:lstStyle/>
                    <a:p>
                      <a:pPr algn="ctr" rtl="0"/>
                      <a:r>
                        <a:rPr lang="en-US" sz="2000" b="1" dirty="0" smtClean="0"/>
                        <a:t>400</a:t>
                      </a:r>
                      <a:endParaRPr lang="ar-EG" sz="2000" b="1" dirty="0"/>
                    </a:p>
                  </a:txBody>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مثال (6) :-</a:t>
            </a:r>
            <a:endParaRPr lang="ar-EG" dirty="0"/>
          </a:p>
        </p:txBody>
      </p:sp>
      <p:sp>
        <p:nvSpPr>
          <p:cNvPr id="3" name="Content Placeholder 2"/>
          <p:cNvSpPr>
            <a:spLocks noGrp="1"/>
          </p:cNvSpPr>
          <p:nvPr>
            <p:ph idx="1"/>
          </p:nvPr>
        </p:nvSpPr>
        <p:spPr/>
        <p:txBody>
          <a:bodyPr/>
          <a:lstStyle/>
          <a:p>
            <a:pPr algn="just" rtl="1"/>
            <a:r>
              <a:rPr lang="ar-EG" dirty="0" smtClean="0"/>
              <a:t>المطلوب :-</a:t>
            </a:r>
          </a:p>
          <a:p>
            <a:pPr algn="just" rtl="1"/>
            <a:r>
              <a:rPr lang="ar-EG" dirty="0" smtClean="0"/>
              <a:t>1- تقدير قيمة كا</a:t>
            </a:r>
            <a:r>
              <a:rPr lang="ar-EG" baseline="30000" dirty="0" smtClean="0"/>
              <a:t>2</a:t>
            </a:r>
            <a:r>
              <a:rPr lang="ar-EG" dirty="0" smtClean="0"/>
              <a:t> المحسوبة .</a:t>
            </a:r>
          </a:p>
          <a:p>
            <a:pPr algn="just" rtl="1"/>
            <a:r>
              <a:rPr lang="ar-EG" dirty="0" smtClean="0"/>
              <a:t>2- إذا علمت أن حدود قيمة كا</a:t>
            </a:r>
            <a:r>
              <a:rPr lang="ar-EG" baseline="30000" dirty="0" smtClean="0"/>
              <a:t>2</a:t>
            </a:r>
            <a:r>
              <a:rPr lang="ar-EG" dirty="0" smtClean="0"/>
              <a:t> الجدولية هي </a:t>
            </a:r>
            <a:r>
              <a:rPr lang="en-US" b="1" dirty="0" smtClean="0"/>
              <a:t>(0.484 , 11.1 )</a:t>
            </a:r>
            <a:r>
              <a:rPr lang="ar-EG" dirty="0" smtClean="0"/>
              <a:t> فهل يمكن قبول الفرض العدمي .</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b="1" u="sng" dirty="0"/>
          </a:p>
        </p:txBody>
      </p:sp>
      <p:graphicFrame>
        <p:nvGraphicFramePr>
          <p:cNvPr id="5" name="Content Placeholder 4"/>
          <p:cNvGraphicFramePr>
            <a:graphicFrameLocks noGrp="1"/>
          </p:cNvGraphicFramePr>
          <p:nvPr>
            <p:ph idx="1"/>
          </p:nvPr>
        </p:nvGraphicFramePr>
        <p:xfrm>
          <a:off x="495300" y="1600200"/>
          <a:ext cx="8915400" cy="2890520"/>
        </p:xfrm>
        <a:graphic>
          <a:graphicData uri="http://schemas.openxmlformats.org/drawingml/2006/table">
            <a:tbl>
              <a:tblPr rtl="1" firstRow="1" bandRow="1">
                <a:tableStyleId>{5C22544A-7EE6-4342-B048-85BDC9FD1C3A}</a:tableStyleId>
              </a:tblPr>
              <a:tblGrid>
                <a:gridCol w="1783080"/>
                <a:gridCol w="1783080"/>
                <a:gridCol w="1783080"/>
                <a:gridCol w="1783080"/>
                <a:gridCol w="1783080"/>
              </a:tblGrid>
              <a:tr h="370840">
                <a:tc>
                  <a:txBody>
                    <a:bodyPr/>
                    <a:lstStyle/>
                    <a:p>
                      <a:pPr algn="ctr" rtl="0"/>
                      <a:r>
                        <a:rPr lang="ar-EG" b="1" dirty="0" smtClean="0"/>
                        <a:t>فئات المعدل </a:t>
                      </a:r>
                    </a:p>
                    <a:p>
                      <a:pPr algn="ctr" rtl="0"/>
                      <a:r>
                        <a:rPr lang="ar-EG" b="1" dirty="0" smtClean="0"/>
                        <a:t>التراكمي </a:t>
                      </a:r>
                      <a:endParaRPr lang="ar-EG" b="1" dirty="0"/>
                    </a:p>
                  </a:txBody>
                  <a:tcPr/>
                </a:tc>
                <a:tc>
                  <a:txBody>
                    <a:bodyPr/>
                    <a:lstStyle/>
                    <a:p>
                      <a:pPr algn="ctr" rtl="0"/>
                      <a:r>
                        <a:rPr lang="ar-EG" b="1" dirty="0" smtClean="0"/>
                        <a:t>التكرارات </a:t>
                      </a:r>
                    </a:p>
                    <a:p>
                      <a:pPr algn="ctr" rtl="0"/>
                      <a:r>
                        <a:rPr lang="ar-EG" b="1" dirty="0" smtClean="0"/>
                        <a:t>المشاهدة  ش</a:t>
                      </a:r>
                      <a:endParaRPr lang="ar-EG" b="1" dirty="0"/>
                    </a:p>
                  </a:txBody>
                  <a:tcPr/>
                </a:tc>
                <a:tc>
                  <a:txBody>
                    <a:bodyPr/>
                    <a:lstStyle/>
                    <a:p>
                      <a:pPr algn="ctr" rtl="0"/>
                      <a:r>
                        <a:rPr lang="ar-EG" b="1" dirty="0" smtClean="0"/>
                        <a:t>التكرارات </a:t>
                      </a:r>
                    </a:p>
                    <a:p>
                      <a:pPr algn="ctr" rtl="0"/>
                      <a:r>
                        <a:rPr lang="ar-EG" b="1" dirty="0" smtClean="0"/>
                        <a:t>المتوقعة ت</a:t>
                      </a:r>
                      <a:endParaRPr lang="ar-EG" b="1" dirty="0"/>
                    </a:p>
                  </a:txBody>
                  <a:tcPr/>
                </a:tc>
                <a:tc>
                  <a:txBody>
                    <a:bodyPr/>
                    <a:lstStyle/>
                    <a:p>
                      <a:pPr algn="ctr" rtl="0"/>
                      <a:r>
                        <a:rPr lang="ar-EG" b="1" dirty="0" smtClean="0"/>
                        <a:t>( ش – ت )</a:t>
                      </a:r>
                      <a:r>
                        <a:rPr lang="ar-EG" b="1" baseline="30000" dirty="0" smtClean="0"/>
                        <a:t>2</a:t>
                      </a:r>
                      <a:endParaRPr lang="ar-EG" b="1" baseline="30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b="1" dirty="0" smtClean="0"/>
                        <a:t>( ش – ت )</a:t>
                      </a:r>
                      <a:r>
                        <a:rPr lang="ar-EG" b="1" baseline="30000" dirty="0" smtClean="0"/>
                        <a:t>2</a:t>
                      </a:r>
                    </a:p>
                    <a:p>
                      <a:pPr algn="ctr" rtl="0"/>
                      <a:r>
                        <a:rPr lang="ar-EG" b="1" dirty="0" smtClean="0"/>
                        <a:t>ت</a:t>
                      </a:r>
                      <a:endParaRPr lang="ar-EG" b="1" dirty="0"/>
                    </a:p>
                  </a:txBody>
                  <a:tcPr/>
                </a:tc>
              </a:tr>
              <a:tr h="370840">
                <a:tc>
                  <a:txBody>
                    <a:bodyPr/>
                    <a:lstStyle/>
                    <a:p>
                      <a:pPr algn="ctr" rtl="0"/>
                      <a:r>
                        <a:rPr lang="en-US" dirty="0" smtClean="0"/>
                        <a:t>0 - </a:t>
                      </a:r>
                      <a:endParaRPr lang="ar-EG" dirty="0"/>
                    </a:p>
                  </a:txBody>
                  <a:tcPr/>
                </a:tc>
                <a:tc>
                  <a:txBody>
                    <a:bodyPr/>
                    <a:lstStyle/>
                    <a:p>
                      <a:pPr algn="ctr" rtl="0"/>
                      <a:r>
                        <a:rPr lang="en-US" dirty="0" smtClean="0"/>
                        <a:t>56</a:t>
                      </a:r>
                      <a:endParaRPr lang="ar-EG" dirty="0"/>
                    </a:p>
                  </a:txBody>
                  <a:tcPr/>
                </a:tc>
                <a:tc>
                  <a:txBody>
                    <a:bodyPr/>
                    <a:lstStyle/>
                    <a:p>
                      <a:pPr algn="ctr" rtl="0"/>
                      <a:r>
                        <a:rPr lang="en-US" dirty="0" smtClean="0"/>
                        <a:t>80</a:t>
                      </a:r>
                      <a:endParaRPr lang="ar-EG" dirty="0"/>
                    </a:p>
                  </a:txBody>
                  <a:tcPr/>
                </a:tc>
                <a:tc>
                  <a:txBody>
                    <a:bodyPr/>
                    <a:lstStyle/>
                    <a:p>
                      <a:pPr algn="ctr" rtl="0"/>
                      <a:r>
                        <a:rPr lang="en-US" dirty="0" smtClean="0"/>
                        <a:t>576</a:t>
                      </a:r>
                      <a:endParaRPr lang="ar-EG" dirty="0"/>
                    </a:p>
                  </a:txBody>
                  <a:tcPr/>
                </a:tc>
                <a:tc>
                  <a:txBody>
                    <a:bodyPr/>
                    <a:lstStyle/>
                    <a:p>
                      <a:pPr algn="ctr" rtl="0"/>
                      <a:r>
                        <a:rPr lang="en-US" dirty="0" smtClean="0"/>
                        <a:t>7.2</a:t>
                      </a:r>
                      <a:endParaRPr lang="ar-EG" dirty="0"/>
                    </a:p>
                  </a:txBody>
                  <a:tcPr/>
                </a:tc>
              </a:tr>
              <a:tr h="370840">
                <a:tc>
                  <a:txBody>
                    <a:bodyPr/>
                    <a:lstStyle/>
                    <a:p>
                      <a:pPr algn="ctr" rtl="0"/>
                      <a:r>
                        <a:rPr lang="en-US" dirty="0" smtClean="0"/>
                        <a:t>1 - </a:t>
                      </a:r>
                      <a:endParaRPr lang="ar-EG" dirty="0"/>
                    </a:p>
                  </a:txBody>
                  <a:tcPr/>
                </a:tc>
                <a:tc>
                  <a:txBody>
                    <a:bodyPr/>
                    <a:lstStyle/>
                    <a:p>
                      <a:pPr algn="ctr" rtl="0"/>
                      <a:r>
                        <a:rPr lang="en-US" dirty="0" smtClean="0"/>
                        <a:t>70</a:t>
                      </a:r>
                      <a:endParaRPr lang="ar-EG" dirty="0"/>
                    </a:p>
                  </a:txBody>
                  <a:tcPr/>
                </a:tc>
                <a:tc>
                  <a:txBody>
                    <a:bodyPr/>
                    <a:lstStyle/>
                    <a:p>
                      <a:pPr algn="ctr" rtl="0"/>
                      <a:r>
                        <a:rPr lang="en-US" dirty="0" smtClean="0"/>
                        <a:t>80</a:t>
                      </a:r>
                      <a:endParaRPr lang="ar-EG" dirty="0"/>
                    </a:p>
                  </a:txBody>
                  <a:tcPr/>
                </a:tc>
                <a:tc>
                  <a:txBody>
                    <a:bodyPr/>
                    <a:lstStyle/>
                    <a:p>
                      <a:pPr algn="ctr" rtl="0"/>
                      <a:r>
                        <a:rPr lang="en-US" dirty="0" smtClean="0"/>
                        <a:t>100</a:t>
                      </a:r>
                      <a:endParaRPr lang="ar-EG" dirty="0"/>
                    </a:p>
                  </a:txBody>
                  <a:tcPr/>
                </a:tc>
                <a:tc>
                  <a:txBody>
                    <a:bodyPr/>
                    <a:lstStyle/>
                    <a:p>
                      <a:pPr algn="ctr" rtl="0"/>
                      <a:r>
                        <a:rPr lang="en-US" dirty="0" smtClean="0"/>
                        <a:t>1.25</a:t>
                      </a:r>
                      <a:endParaRPr lang="ar-EG" dirty="0"/>
                    </a:p>
                  </a:txBody>
                  <a:tcPr/>
                </a:tc>
              </a:tr>
              <a:tr h="370840">
                <a:tc>
                  <a:txBody>
                    <a:bodyPr/>
                    <a:lstStyle/>
                    <a:p>
                      <a:pPr algn="ctr" rtl="0"/>
                      <a:r>
                        <a:rPr lang="en-US" dirty="0" smtClean="0"/>
                        <a:t>2 - </a:t>
                      </a:r>
                      <a:endParaRPr lang="ar-EG" dirty="0"/>
                    </a:p>
                  </a:txBody>
                  <a:tcPr/>
                </a:tc>
                <a:tc>
                  <a:txBody>
                    <a:bodyPr/>
                    <a:lstStyle/>
                    <a:p>
                      <a:pPr algn="ctr" rtl="0"/>
                      <a:r>
                        <a:rPr lang="en-US" dirty="0" smtClean="0"/>
                        <a:t>106</a:t>
                      </a:r>
                      <a:endParaRPr lang="ar-EG" dirty="0"/>
                    </a:p>
                  </a:txBody>
                  <a:tcPr/>
                </a:tc>
                <a:tc>
                  <a:txBody>
                    <a:bodyPr/>
                    <a:lstStyle/>
                    <a:p>
                      <a:pPr algn="ctr" rtl="0"/>
                      <a:r>
                        <a:rPr lang="en-US" dirty="0" smtClean="0"/>
                        <a:t>80</a:t>
                      </a:r>
                      <a:endParaRPr lang="ar-EG" dirty="0"/>
                    </a:p>
                  </a:txBody>
                  <a:tcPr/>
                </a:tc>
                <a:tc>
                  <a:txBody>
                    <a:bodyPr/>
                    <a:lstStyle/>
                    <a:p>
                      <a:pPr algn="ctr" rtl="0"/>
                      <a:r>
                        <a:rPr lang="en-US" dirty="0" smtClean="0"/>
                        <a:t>676</a:t>
                      </a:r>
                      <a:endParaRPr lang="ar-EG" dirty="0"/>
                    </a:p>
                  </a:txBody>
                  <a:tcPr/>
                </a:tc>
                <a:tc>
                  <a:txBody>
                    <a:bodyPr/>
                    <a:lstStyle/>
                    <a:p>
                      <a:pPr algn="ctr" rtl="0"/>
                      <a:r>
                        <a:rPr lang="en-US" dirty="0" smtClean="0"/>
                        <a:t>8.45</a:t>
                      </a:r>
                      <a:endParaRPr lang="ar-EG" dirty="0"/>
                    </a:p>
                  </a:txBody>
                  <a:tcPr/>
                </a:tc>
              </a:tr>
              <a:tr h="370840">
                <a:tc>
                  <a:txBody>
                    <a:bodyPr/>
                    <a:lstStyle/>
                    <a:p>
                      <a:pPr algn="ctr" rtl="0"/>
                      <a:r>
                        <a:rPr lang="en-US" dirty="0" smtClean="0"/>
                        <a:t>3 - </a:t>
                      </a:r>
                      <a:endParaRPr lang="ar-EG" dirty="0"/>
                    </a:p>
                  </a:txBody>
                  <a:tcPr/>
                </a:tc>
                <a:tc>
                  <a:txBody>
                    <a:bodyPr/>
                    <a:lstStyle/>
                    <a:p>
                      <a:pPr algn="ctr" rtl="0"/>
                      <a:r>
                        <a:rPr lang="en-US" dirty="0" smtClean="0"/>
                        <a:t>90</a:t>
                      </a:r>
                      <a:endParaRPr lang="ar-EG" dirty="0"/>
                    </a:p>
                  </a:txBody>
                  <a:tcPr/>
                </a:tc>
                <a:tc>
                  <a:txBody>
                    <a:bodyPr/>
                    <a:lstStyle/>
                    <a:p>
                      <a:pPr algn="ctr" rtl="0"/>
                      <a:r>
                        <a:rPr lang="en-US" dirty="0" smtClean="0"/>
                        <a:t>80</a:t>
                      </a:r>
                      <a:endParaRPr lang="ar-EG" dirty="0"/>
                    </a:p>
                  </a:txBody>
                  <a:tcPr/>
                </a:tc>
                <a:tc>
                  <a:txBody>
                    <a:bodyPr/>
                    <a:lstStyle/>
                    <a:p>
                      <a:pPr algn="ctr" rtl="0"/>
                      <a:r>
                        <a:rPr lang="en-US" dirty="0" smtClean="0"/>
                        <a:t>100</a:t>
                      </a:r>
                      <a:endParaRPr lang="ar-EG" dirty="0"/>
                    </a:p>
                  </a:txBody>
                  <a:tcPr/>
                </a:tc>
                <a:tc>
                  <a:txBody>
                    <a:bodyPr/>
                    <a:lstStyle/>
                    <a:p>
                      <a:pPr algn="ctr" rtl="0"/>
                      <a:r>
                        <a:rPr lang="en-US" dirty="0" smtClean="0"/>
                        <a:t>1.25</a:t>
                      </a:r>
                      <a:endParaRPr lang="ar-EG" dirty="0"/>
                    </a:p>
                  </a:txBody>
                  <a:tcPr/>
                </a:tc>
              </a:tr>
              <a:tr h="370840">
                <a:tc>
                  <a:txBody>
                    <a:bodyPr/>
                    <a:lstStyle/>
                    <a:p>
                      <a:pPr algn="ctr" rtl="0"/>
                      <a:r>
                        <a:rPr lang="en-US" dirty="0" smtClean="0"/>
                        <a:t>4 - 5</a:t>
                      </a:r>
                      <a:endParaRPr lang="ar-EG" dirty="0"/>
                    </a:p>
                  </a:txBody>
                  <a:tcPr/>
                </a:tc>
                <a:tc>
                  <a:txBody>
                    <a:bodyPr/>
                    <a:lstStyle/>
                    <a:p>
                      <a:pPr algn="ctr" rtl="0"/>
                      <a:r>
                        <a:rPr lang="en-US" dirty="0" smtClean="0"/>
                        <a:t>78</a:t>
                      </a:r>
                      <a:endParaRPr lang="ar-EG" dirty="0"/>
                    </a:p>
                  </a:txBody>
                  <a:tcPr/>
                </a:tc>
                <a:tc>
                  <a:txBody>
                    <a:bodyPr/>
                    <a:lstStyle/>
                    <a:p>
                      <a:pPr algn="ctr" rtl="0"/>
                      <a:r>
                        <a:rPr lang="en-US" dirty="0" smtClean="0"/>
                        <a:t>80</a:t>
                      </a:r>
                      <a:endParaRPr lang="ar-EG" dirty="0"/>
                    </a:p>
                  </a:txBody>
                  <a:tcPr/>
                </a:tc>
                <a:tc>
                  <a:txBody>
                    <a:bodyPr/>
                    <a:lstStyle/>
                    <a:p>
                      <a:pPr algn="ctr" rtl="0"/>
                      <a:r>
                        <a:rPr lang="en-US" dirty="0" smtClean="0"/>
                        <a:t>4</a:t>
                      </a:r>
                      <a:endParaRPr lang="ar-EG" dirty="0"/>
                    </a:p>
                  </a:txBody>
                  <a:tcPr/>
                </a:tc>
                <a:tc>
                  <a:txBody>
                    <a:bodyPr/>
                    <a:lstStyle/>
                    <a:p>
                      <a:pPr algn="ctr" rtl="0"/>
                      <a:r>
                        <a:rPr lang="en-US" dirty="0" smtClean="0"/>
                        <a:t>0.05</a:t>
                      </a:r>
                      <a:endParaRPr lang="ar-EG" dirty="0"/>
                    </a:p>
                  </a:txBody>
                  <a:tcPr/>
                </a:tc>
              </a:tr>
              <a:tr h="370840">
                <a:tc>
                  <a:txBody>
                    <a:bodyPr/>
                    <a:lstStyle/>
                    <a:p>
                      <a:pPr algn="ctr" rtl="0"/>
                      <a:r>
                        <a:rPr lang="ar-EG" sz="2000" b="1" dirty="0" smtClean="0"/>
                        <a:t>المجموع</a:t>
                      </a:r>
                      <a:endParaRPr lang="ar-EG" sz="2000" b="1" dirty="0"/>
                    </a:p>
                  </a:txBody>
                  <a:tcPr/>
                </a:tc>
                <a:tc>
                  <a:txBody>
                    <a:bodyPr/>
                    <a:lstStyle/>
                    <a:p>
                      <a:pPr algn="ctr" rtl="0"/>
                      <a:r>
                        <a:rPr lang="en-US" sz="2000" b="1" dirty="0" smtClean="0"/>
                        <a:t>400</a:t>
                      </a:r>
                      <a:endParaRPr lang="ar-EG" sz="2000" b="1" dirty="0"/>
                    </a:p>
                  </a:txBody>
                  <a:tcPr/>
                </a:tc>
                <a:tc>
                  <a:txBody>
                    <a:bodyPr/>
                    <a:lstStyle/>
                    <a:p>
                      <a:pPr algn="ctr" rtl="0"/>
                      <a:r>
                        <a:rPr lang="en-US" sz="2000" b="1" dirty="0" smtClean="0"/>
                        <a:t>400</a:t>
                      </a:r>
                      <a:endParaRPr lang="ar-EG" sz="2000" b="1" dirty="0"/>
                    </a:p>
                  </a:txBody>
                  <a:tcPr/>
                </a:tc>
                <a:tc>
                  <a:txBody>
                    <a:bodyPr/>
                    <a:lstStyle/>
                    <a:p>
                      <a:pPr algn="ctr" rtl="0"/>
                      <a:endParaRPr lang="ar-EG" sz="2000" b="1" dirty="0"/>
                    </a:p>
                  </a:txBody>
                  <a:tcPr/>
                </a:tc>
                <a:tc>
                  <a:txBody>
                    <a:bodyPr/>
                    <a:lstStyle/>
                    <a:p>
                      <a:pPr algn="ctr" rtl="0"/>
                      <a:r>
                        <a:rPr lang="en-US" sz="2000" b="1" dirty="0" smtClean="0"/>
                        <a:t>18.2</a:t>
                      </a:r>
                      <a:endParaRPr lang="ar-EG" sz="2000" b="1" dirty="0"/>
                    </a:p>
                  </a:txBody>
                  <a:tcPr/>
                </a:tc>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cxnSp>
        <p:nvCxnSpPr>
          <p:cNvPr id="7" name="Straight Connector 6"/>
          <p:cNvCxnSpPr/>
          <p:nvPr/>
        </p:nvCxnSpPr>
        <p:spPr>
          <a:xfrm>
            <a:off x="952472" y="1928802"/>
            <a:ext cx="857256" cy="1588"/>
          </a:xfrm>
          <a:prstGeom prst="line">
            <a:avLst/>
          </a:prstGeom>
          <a:ln>
            <a:solidFill>
              <a:schemeClr val="tx1"/>
            </a:solidFill>
          </a:ln>
        </p:spPr>
        <p:style>
          <a:lnRef idx="3">
            <a:schemeClr val="accent1"/>
          </a:lnRef>
          <a:fillRef idx="0">
            <a:schemeClr val="accent1"/>
          </a:fillRef>
          <a:effectRef idx="2">
            <a:schemeClr val="accent1"/>
          </a:effectRef>
          <a:fontRef idx="minor">
            <a:schemeClr val="tx1"/>
          </a:fontRef>
        </p:style>
      </p:cxnSp>
      <p:sp>
        <p:nvSpPr>
          <p:cNvPr id="10" name="TextBox 9"/>
          <p:cNvSpPr txBox="1"/>
          <p:nvPr/>
        </p:nvSpPr>
        <p:spPr>
          <a:xfrm>
            <a:off x="2524108" y="5000636"/>
            <a:ext cx="4572032" cy="584775"/>
          </a:xfrm>
          <a:prstGeom prst="rect">
            <a:avLst/>
          </a:prstGeom>
          <a:noFill/>
        </p:spPr>
        <p:txBody>
          <a:bodyPr wrap="square" rtlCol="1">
            <a:spAutoFit/>
          </a:bodyPr>
          <a:lstStyle/>
          <a:p>
            <a:r>
              <a:rPr lang="ar-EG" sz="3200" b="1" dirty="0" smtClean="0"/>
              <a:t>إذاً كا </a:t>
            </a:r>
            <a:r>
              <a:rPr lang="ar-EG" sz="3200" b="1" baseline="30000" dirty="0" smtClean="0"/>
              <a:t>2</a:t>
            </a:r>
            <a:r>
              <a:rPr lang="ar-EG" sz="3200" b="1" dirty="0" smtClean="0"/>
              <a:t> المحسوبة =  </a:t>
            </a:r>
            <a:r>
              <a:rPr lang="en-US" sz="3200" b="1" dirty="0" smtClean="0"/>
              <a:t>18.2</a:t>
            </a:r>
            <a:endParaRPr lang="ar-EG" sz="3200" b="1" dirty="0"/>
          </a:p>
        </p:txBody>
      </p:sp>
      <p:cxnSp>
        <p:nvCxnSpPr>
          <p:cNvPr id="12" name="Straight Arrow Connector 11"/>
          <p:cNvCxnSpPr/>
          <p:nvPr/>
        </p:nvCxnSpPr>
        <p:spPr>
          <a:xfrm>
            <a:off x="1523976" y="4429132"/>
            <a:ext cx="2000264" cy="71438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dirty="0"/>
          </a:p>
        </p:txBody>
      </p:sp>
      <p:sp>
        <p:nvSpPr>
          <p:cNvPr id="3" name="Content Placeholder 2"/>
          <p:cNvSpPr>
            <a:spLocks noGrp="1"/>
          </p:cNvSpPr>
          <p:nvPr>
            <p:ph idx="1"/>
          </p:nvPr>
        </p:nvSpPr>
        <p:spPr/>
        <p:txBody>
          <a:bodyPr/>
          <a:lstStyle/>
          <a:p>
            <a:pPr algn="just" rtl="1"/>
            <a:r>
              <a:rPr lang="ar-EG" sz="2400" b="1" dirty="0" smtClean="0"/>
              <a:t>درجات الحرية = (عدد الفئات – 1 ) </a:t>
            </a:r>
          </a:p>
          <a:p>
            <a:pPr algn="just" rtl="1"/>
            <a:r>
              <a:rPr lang="ar-EG" sz="2400" b="1" dirty="0" smtClean="0"/>
              <a:t>                  = (5-1 ) =  </a:t>
            </a:r>
            <a:r>
              <a:rPr lang="en-US" sz="2400" b="1" dirty="0" smtClean="0"/>
              <a:t>4 </a:t>
            </a:r>
          </a:p>
          <a:p>
            <a:pPr algn="just" rtl="1"/>
            <a:r>
              <a:rPr lang="ar-EG" sz="2400" b="1" dirty="0" smtClean="0"/>
              <a:t>و عند مستوى معنوية </a:t>
            </a:r>
            <a:r>
              <a:rPr lang="en-US" sz="2400" b="1" dirty="0" smtClean="0"/>
              <a:t>5%</a:t>
            </a:r>
            <a:r>
              <a:rPr lang="ar-EG" sz="2400" b="1" dirty="0" smtClean="0"/>
              <a:t> فإن قيمتي كا </a:t>
            </a:r>
            <a:r>
              <a:rPr lang="ar-EG" sz="2400" b="1" baseline="30000" dirty="0" smtClean="0"/>
              <a:t>2 </a:t>
            </a:r>
            <a:r>
              <a:rPr lang="ar-EG" sz="2400" b="1" dirty="0" smtClean="0"/>
              <a:t>الجدولية هما </a:t>
            </a:r>
            <a:r>
              <a:rPr lang="en-US" sz="2400" b="1" dirty="0" smtClean="0"/>
              <a:t>(0.484 , 11.1 )</a:t>
            </a:r>
            <a:r>
              <a:rPr lang="ar-EG" sz="2400" b="1" dirty="0" smtClean="0"/>
              <a:t> و تكون منطقتي القبول و الرفض للفرض العدمي كما يلي :-</a:t>
            </a:r>
          </a:p>
          <a:p>
            <a:pPr algn="just" rtl="1"/>
            <a:r>
              <a:rPr lang="ar-EG" sz="2400" b="1" dirty="0" smtClean="0"/>
              <a:t>و حيث أن قيمة  كا </a:t>
            </a:r>
            <a:r>
              <a:rPr lang="ar-EG" sz="2400" b="1" baseline="30000" dirty="0" smtClean="0"/>
              <a:t>2</a:t>
            </a:r>
            <a:r>
              <a:rPr lang="ar-EG" sz="2400" b="1" dirty="0" smtClean="0"/>
              <a:t> المحسوبة تقع في منطقة الرفض</a:t>
            </a:r>
          </a:p>
          <a:p>
            <a:pPr algn="just" rtl="1"/>
            <a:r>
              <a:rPr lang="ar-EG" sz="2400" b="1" dirty="0" smtClean="0"/>
              <a:t>لذلك نقبل الفرض البديل و هو ما يعني أن منحنى</a:t>
            </a:r>
          </a:p>
          <a:p>
            <a:pPr algn="just" rtl="1"/>
            <a:r>
              <a:rPr lang="ar-EG" sz="2400" b="1" dirty="0" smtClean="0"/>
              <a:t>التوزيع المنتظم يعتبر توفيق جيد لتوزيع طلاب الكلية </a:t>
            </a:r>
          </a:p>
          <a:p>
            <a:pPr algn="just" rtl="1"/>
            <a:r>
              <a:rPr lang="ar-EG" sz="2400" b="1" dirty="0" smtClean="0"/>
              <a:t>حسب فئات المعدل التراكمي .</a:t>
            </a:r>
          </a:p>
          <a:p>
            <a:pPr algn="just" rtl="1"/>
            <a:endParaRPr lang="ar-EG" sz="2400" b="1" dirty="0" smtClean="0"/>
          </a:p>
          <a:p>
            <a:pPr algn="just" rtl="1"/>
            <a:endParaRPr lang="ar-EG" sz="2400" b="1" dirty="0" smtClean="0"/>
          </a:p>
          <a:p>
            <a:pPr algn="just" rtl="1"/>
            <a:endParaRPr lang="ar-EG" sz="24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pic>
        <p:nvPicPr>
          <p:cNvPr id="1027" name="Picture 3"/>
          <p:cNvPicPr>
            <a:picLocks noChangeAspect="1" noChangeArrowheads="1"/>
          </p:cNvPicPr>
          <p:nvPr/>
        </p:nvPicPr>
        <p:blipFill>
          <a:blip r:embed="rId2"/>
          <a:srcRect/>
          <a:stretch>
            <a:fillRect/>
          </a:stretch>
        </p:blipFill>
        <p:spPr bwMode="auto">
          <a:xfrm>
            <a:off x="23778" y="2857496"/>
            <a:ext cx="4029075" cy="2643206"/>
          </a:xfrm>
          <a:prstGeom prst="rect">
            <a:avLst/>
          </a:prstGeom>
          <a:noFill/>
          <a:ln w="9525">
            <a:noFill/>
            <a:miter lim="800000"/>
            <a:headEnd/>
            <a:tailEnd/>
          </a:ln>
          <a:effectLst/>
        </p:spPr>
      </p:pic>
      <p:sp>
        <p:nvSpPr>
          <p:cNvPr id="7" name="TextBox 6"/>
          <p:cNvSpPr txBox="1"/>
          <p:nvPr/>
        </p:nvSpPr>
        <p:spPr>
          <a:xfrm>
            <a:off x="2595546" y="3214686"/>
            <a:ext cx="785818" cy="369332"/>
          </a:xfrm>
          <a:prstGeom prst="rect">
            <a:avLst/>
          </a:prstGeom>
          <a:noFill/>
        </p:spPr>
        <p:txBody>
          <a:bodyPr wrap="square" rtlCol="1">
            <a:spAutoFit/>
          </a:bodyPr>
          <a:lstStyle/>
          <a:p>
            <a:r>
              <a:rPr lang="en-US" b="1" dirty="0" smtClean="0"/>
              <a:t>18.2</a:t>
            </a:r>
            <a:endParaRPr lang="ar-EG" b="1" dirty="0"/>
          </a:p>
        </p:txBody>
      </p:sp>
      <p:cxnSp>
        <p:nvCxnSpPr>
          <p:cNvPr id="8" name="Straight Arrow Connector 7"/>
          <p:cNvCxnSpPr/>
          <p:nvPr/>
        </p:nvCxnSpPr>
        <p:spPr>
          <a:xfrm rot="5400000">
            <a:off x="2316659" y="4220889"/>
            <a:ext cx="1487262" cy="7223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36</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888</TotalTime>
  <Words>2200</Words>
  <Application>Microsoft Office PowerPoint</Application>
  <PresentationFormat>A4 Paper (210x297 mm)</PresentationFormat>
  <Paragraphs>533</Paragraphs>
  <Slides>36</Slides>
  <Notes>0</Notes>
  <HiddenSlides>0</HiddenSlides>
  <MMClips>0</MMClips>
  <ScaleCrop>false</ScaleCrop>
  <HeadingPairs>
    <vt:vector size="4" baseType="variant">
      <vt:variant>
        <vt:lpstr>نسق</vt:lpstr>
      </vt:variant>
      <vt:variant>
        <vt:i4>1</vt:i4>
      </vt:variant>
      <vt:variant>
        <vt:lpstr>عناوين الشرائح</vt:lpstr>
      </vt:variant>
      <vt:variant>
        <vt:i4>36</vt:i4>
      </vt:variant>
    </vt:vector>
  </HeadingPairs>
  <TitlesOfParts>
    <vt:vector size="37" baseType="lpstr">
      <vt:lpstr>فورم لكلية ادارة الاعمال</vt:lpstr>
      <vt:lpstr>عرض تقديمي في PowerPoint</vt:lpstr>
      <vt:lpstr>المحاضرة (11) </vt:lpstr>
      <vt:lpstr>1- إختبارات جودة التوفيق :-</vt:lpstr>
      <vt:lpstr>1- إختبارات جودة التوفيق :-</vt:lpstr>
      <vt:lpstr>1- إختبار كا2 لجودة التوفيق :-</vt:lpstr>
      <vt:lpstr>أولاً : إختبار كا2 لتوفيق التوزيعات الاحتمالية النظرية أو أي توزيع آخر غير محدد الصيغة </vt:lpstr>
      <vt:lpstr>مثال (1) :-</vt:lpstr>
      <vt:lpstr>الحل :-</vt:lpstr>
      <vt:lpstr>تابع الحل :-</vt:lpstr>
      <vt:lpstr>تابع الحل :-</vt:lpstr>
      <vt:lpstr>مثال (2) :-</vt:lpstr>
      <vt:lpstr>الحل :-</vt:lpstr>
      <vt:lpstr>تابع الحل :-</vt:lpstr>
      <vt:lpstr>تابع الحل :-</vt:lpstr>
      <vt:lpstr>مثال (3) :-</vt:lpstr>
      <vt:lpstr>الحل :-</vt:lpstr>
      <vt:lpstr>الحل :-</vt:lpstr>
      <vt:lpstr>الحل :-</vt:lpstr>
      <vt:lpstr>تابع الحل :-</vt:lpstr>
      <vt:lpstr>تابع الحل :-</vt:lpstr>
      <vt:lpstr>مثال (4) :-</vt:lpstr>
      <vt:lpstr>الحل :-</vt:lpstr>
      <vt:lpstr>تابع الحل :-</vt:lpstr>
      <vt:lpstr>تابع الحل :-</vt:lpstr>
      <vt:lpstr>تابع الحل :-</vt:lpstr>
      <vt:lpstr>تابع الحل :-</vt:lpstr>
      <vt:lpstr>مثال (5) :-</vt:lpstr>
      <vt:lpstr>الحل :-</vt:lpstr>
      <vt:lpstr>تابع الحل :-</vt:lpstr>
      <vt:lpstr>تابع الحل :-</vt:lpstr>
      <vt:lpstr>عرض تقديمي في PowerPoint</vt:lpstr>
      <vt:lpstr>مثال (6) :-</vt:lpstr>
      <vt:lpstr>تابع مثال (6) :-</vt:lpstr>
      <vt:lpstr>تابع الحل :-</vt:lpstr>
      <vt:lpstr>تابع الحل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 User</dc:creator>
  <cp:lastModifiedBy>kfu</cp:lastModifiedBy>
  <cp:revision>72</cp:revision>
  <cp:lastPrinted>2014-02-19T13:05:24Z</cp:lastPrinted>
  <dcterms:created xsi:type="dcterms:W3CDTF">2014-02-18T11:21:49Z</dcterms:created>
  <dcterms:modified xsi:type="dcterms:W3CDTF">2014-11-21T05:45:26Z</dcterms:modified>
</cp:coreProperties>
</file>