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67" r:id="rId3"/>
    <p:sldId id="269" r:id="rId4"/>
    <p:sldId id="295" r:id="rId5"/>
    <p:sldId id="268" r:id="rId6"/>
    <p:sldId id="270" r:id="rId7"/>
    <p:sldId id="271" r:id="rId8"/>
    <p:sldId id="272" r:id="rId9"/>
    <p:sldId id="273" r:id="rId10"/>
    <p:sldId id="274" r:id="rId11"/>
    <p:sldId id="296" r:id="rId12"/>
    <p:sldId id="275" r:id="rId13"/>
    <p:sldId id="453" r:id="rId14"/>
    <p:sldId id="454" r:id="rId15"/>
    <p:sldId id="455" r:id="rId16"/>
    <p:sldId id="456" r:id="rId17"/>
    <p:sldId id="457" r:id="rId18"/>
    <p:sldId id="458" r:id="rId19"/>
    <p:sldId id="476" r:id="rId20"/>
    <p:sldId id="477" r:id="rId21"/>
    <p:sldId id="478" r:id="rId22"/>
    <p:sldId id="479" r:id="rId23"/>
    <p:sldId id="459" r:id="rId24"/>
    <p:sldId id="460" r:id="rId25"/>
    <p:sldId id="462" r:id="rId26"/>
    <p:sldId id="463" r:id="rId27"/>
    <p:sldId id="464" r:id="rId28"/>
    <p:sldId id="465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474" r:id="rId38"/>
    <p:sldId id="475" r:id="rId39"/>
    <p:sldId id="480" r:id="rId40"/>
    <p:sldId id="481" r:id="rId41"/>
    <p:sldId id="266" r:id="rId4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29" autoAdjust="0"/>
    <p:restoredTop sz="94624" autoAdjust="0"/>
  </p:normalViewPr>
  <p:slideViewPr>
    <p:cSldViewPr>
      <p:cViewPr>
        <p:scale>
          <a:sx n="50" d="100"/>
          <a:sy n="50" d="100"/>
        </p:scale>
        <p:origin x="-1818" y="-5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88123D-1F41-49E1-9862-10B55EAF13CB}" type="slidenum">
              <a:rPr lang="ar-JO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18558B-AD7B-46A1-A5B6-D3B66542E27F}" type="slidenum">
              <a:rPr lang="ar-JO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AF5B2C-09B8-4BDE-8BA9-EE86802E9257}" type="slidenum">
              <a:rPr lang="ar-JO" smtClean="0">
                <a:latin typeface="Arial" pitchFamily="34" charset="0"/>
                <a:cs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D755BF-F72D-4545-8844-5DC615082AC9}" type="slidenum">
              <a:rPr lang="ar-JO" smtClean="0">
                <a:latin typeface="Arial" pitchFamily="34" charset="0"/>
                <a:cs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FE9543-32DB-4A4D-8D85-5C76665DC482}" type="slidenum">
              <a:rPr lang="ar-JO" smtClean="0">
                <a:latin typeface="Arial" pitchFamily="34" charset="0"/>
                <a:cs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8EA52C-A390-4D9D-952A-AA3BA074D50F}" type="slidenum">
              <a:rPr lang="ar-JO" smtClean="0">
                <a:latin typeface="Arial" pitchFamily="34" charset="0"/>
                <a:cs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18558B-AD7B-46A1-A5B6-D3B66542E27F}" type="slidenum">
              <a:rPr lang="ar-JO" smtClean="0">
                <a:latin typeface="Arial" pitchFamily="34" charset="0"/>
                <a:cs typeface="Arial" pitchFamily="34" charset="0"/>
              </a:rPr>
              <a:pPr/>
              <a:t>19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AF5B2C-09B8-4BDE-8BA9-EE86802E9257}" type="slidenum">
              <a:rPr lang="ar-JO" smtClean="0">
                <a:latin typeface="Arial" pitchFamily="34" charset="0"/>
                <a:cs typeface="Arial" pitchFamily="34" charset="0"/>
              </a:rPr>
              <a:pPr/>
              <a:t>20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D755BF-F72D-4545-8844-5DC615082AC9}" type="slidenum">
              <a:rPr lang="ar-JO" smtClean="0">
                <a:latin typeface="Arial" pitchFamily="34" charset="0"/>
                <a:cs typeface="Arial" pitchFamily="34" charset="0"/>
              </a:rPr>
              <a:pPr/>
              <a:t>21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FE9543-32DB-4A4D-8D85-5C76665DC482}" type="slidenum">
              <a:rPr lang="ar-JO" smtClean="0">
                <a:latin typeface="Arial" pitchFamily="34" charset="0"/>
                <a:cs typeface="Arial" pitchFamily="34" charset="0"/>
              </a:rPr>
              <a:pPr/>
              <a:t>22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التحليل الاحصائي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QM.0606-202 </a:t>
            </a:r>
            <a:endParaRPr lang="ar-EG" sz="2800" b="1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ar-SA" sz="3700" b="1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(12)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الاختبارات الاحصائية اللامعلمية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071810"/>
            <a:ext cx="8915400" cy="1143000"/>
          </a:xfrm>
        </p:spPr>
        <p:txBody>
          <a:bodyPr/>
          <a:lstStyle/>
          <a:p>
            <a:pPr algn="ctr" rtl="1"/>
            <a:r>
              <a:rPr lang="ar-EG" b="1" u="sng" dirty="0" smtClean="0"/>
              <a:t>ثانياً : إختبار كا2 لإستقلال متغيرين ( ظاهرتين )في مجتمع واحد أو تجانس متغير ( ظاهرة ) ما في عدة مجتمعات </a:t>
            </a:r>
            <a:endParaRPr lang="ar-EG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4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تابع إختبارات جودة التوفيق :-</a:t>
            </a:r>
            <a:endParaRPr kumimoji="0" lang="ar-EG" sz="4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مثال (1) :-</a:t>
            </a:r>
            <a:endParaRPr lang="ar-EG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سحبت عينة عشوائية من 100 فرد من إحدى المدن وتم توزيعهم حسب النوع و مستوى التعليم و كانت بيانتهم كما يلي :-</a:t>
            </a:r>
          </a:p>
          <a:p>
            <a:pPr algn="just" rtl="1"/>
            <a:endParaRPr lang="ar-EG" dirty="0" smtClean="0"/>
          </a:p>
          <a:p>
            <a:pPr algn="just" rtl="1"/>
            <a:endParaRPr lang="ar-EG" dirty="0" smtClean="0"/>
          </a:p>
          <a:p>
            <a:pPr algn="just" rtl="1"/>
            <a:endParaRPr lang="ar-EG" dirty="0" smtClean="0"/>
          </a:p>
          <a:p>
            <a:pPr algn="just" rtl="1"/>
            <a:endParaRPr lang="ar-EG" dirty="0" smtClean="0"/>
          </a:p>
          <a:p>
            <a:pPr algn="just" rtl="1"/>
            <a:r>
              <a:rPr lang="ar-EG" dirty="0" smtClean="0"/>
              <a:t>المطلوب : إختبر الفرض القائل بوجود علاقة بين نوع الفرد و مستوى التعليم بدرجة ثقة 99%.</a:t>
            </a:r>
          </a:p>
          <a:p>
            <a:pPr algn="just" rtl="1"/>
            <a:endParaRPr lang="ar-EG" dirty="0" smtClean="0"/>
          </a:p>
          <a:p>
            <a:pPr algn="just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92338" y="2786058"/>
          <a:ext cx="6604000" cy="1752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مستوى التعليم</a:t>
                      </a:r>
                    </a:p>
                    <a:p>
                      <a:pPr algn="r" rtl="1"/>
                      <a:r>
                        <a:rPr lang="ar-EG" dirty="0" smtClean="0">
                          <a:solidFill>
                            <a:schemeClr val="tx1"/>
                          </a:solidFill>
                        </a:rPr>
                        <a:t>النوع</a:t>
                      </a:r>
                      <a:endParaRPr lang="ar-E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مؤهل متوسط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مؤهل فوق المتوسط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مؤهل مرتفع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المجموع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ذكر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60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أنثى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40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50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20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30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100</a:t>
                      </a:r>
                      <a:endParaRPr lang="ar-EG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الحل :-</a:t>
            </a:r>
            <a:endParaRPr lang="ar-EG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en-US" dirty="0" smtClean="0"/>
              <a:t>Ho</a:t>
            </a:r>
            <a:r>
              <a:rPr lang="ar-EG" dirty="0" smtClean="0"/>
              <a:t> : لا يوجد علاقة بين الفرد و مستوى التعليم .</a:t>
            </a:r>
          </a:p>
          <a:p>
            <a:pPr algn="just" rtl="1"/>
            <a:r>
              <a:rPr lang="en-US" dirty="0" smtClean="0"/>
              <a:t>H1</a:t>
            </a:r>
            <a:r>
              <a:rPr lang="ar-EG" dirty="0" smtClean="0"/>
              <a:t> : يوجد علاقة بين الفرد و مستوى التعليم .</a:t>
            </a:r>
          </a:p>
          <a:p>
            <a:pPr algn="just" rtl="1"/>
            <a:r>
              <a:rPr lang="ar-EG" dirty="0" smtClean="0"/>
              <a:t>و يحسب التكرار المتوقع لكل خلية عن طريق ضرب مجوع الصف في مجموع العمود و القسمة على المجموع و ذلك بالنسبة لكل خلية فمثلاً أول خلية </a:t>
            </a:r>
          </a:p>
          <a:p>
            <a:pPr algn="just" rtl="1"/>
            <a:r>
              <a:rPr lang="ar-EG" dirty="0" smtClean="0"/>
              <a:t>التكرار المتوقع لاول خلية =</a:t>
            </a:r>
          </a:p>
          <a:p>
            <a:pPr algn="just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596" y="3857628"/>
            <a:ext cx="4672017" cy="1785950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3881430" y="4500570"/>
            <a:ext cx="428628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cxnSp>
        <p:nvCxnSpPr>
          <p:cNvPr id="8" name="Straight Arrow Connector 7"/>
          <p:cNvCxnSpPr>
            <a:stCxn id="6" idx="4"/>
          </p:cNvCxnSpPr>
          <p:nvPr/>
        </p:nvCxnSpPr>
        <p:spPr>
          <a:xfrm rot="5400000">
            <a:off x="3880636" y="5072074"/>
            <a:ext cx="429422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2"/>
          </p:cNvCxnSpPr>
          <p:nvPr/>
        </p:nvCxnSpPr>
        <p:spPr>
          <a:xfrm rot="10800000" flipV="1">
            <a:off x="1452538" y="4679164"/>
            <a:ext cx="2428892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3881430" y="5286388"/>
            <a:ext cx="428628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3" name="Oval 12"/>
          <p:cNvSpPr/>
          <p:nvPr/>
        </p:nvSpPr>
        <p:spPr>
          <a:xfrm>
            <a:off x="1023910" y="4500570"/>
            <a:ext cx="428628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10322" y="4929198"/>
            <a:ext cx="1855404" cy="785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81031" y="1714488"/>
          <a:ext cx="8501125" cy="371477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00225"/>
                <a:gridCol w="807851"/>
                <a:gridCol w="892374"/>
                <a:gridCol w="861526"/>
                <a:gridCol w="838699"/>
                <a:gridCol w="860517"/>
                <a:gridCol w="839708"/>
                <a:gridCol w="1700225"/>
              </a:tblGrid>
              <a:tr h="678351">
                <a:tc rowSpan="2">
                  <a:txBody>
                    <a:bodyPr/>
                    <a:lstStyle/>
                    <a:p>
                      <a:pPr rtl="1"/>
                      <a:r>
                        <a:rPr lang="ar-EG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مستوى التعليم</a:t>
                      </a:r>
                    </a:p>
                    <a:p>
                      <a:pPr algn="r" rtl="1"/>
                      <a:r>
                        <a:rPr lang="ar-EG" dirty="0" smtClean="0">
                          <a:solidFill>
                            <a:schemeClr val="tx1"/>
                          </a:solidFill>
                        </a:rPr>
                        <a:t>النوع</a:t>
                      </a:r>
                      <a:endParaRPr lang="ar-E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مؤهل متوسط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مؤهل فوق المتوسط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مؤهل مرتفع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المجموع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35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>
                          <a:solidFill>
                            <a:srgbClr val="013E36"/>
                          </a:solidFill>
                        </a:rPr>
                        <a:t>ش</a:t>
                      </a:r>
                      <a:endParaRPr lang="ar-EG" b="1" dirty="0">
                        <a:solidFill>
                          <a:srgbClr val="013E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>
                          <a:solidFill>
                            <a:srgbClr val="C00000"/>
                          </a:solidFill>
                        </a:rPr>
                        <a:t>ت</a:t>
                      </a:r>
                      <a:endParaRPr lang="ar-EG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EG" sz="1800" b="1" kern="1200" dirty="0" smtClean="0">
                          <a:solidFill>
                            <a:srgbClr val="013E36"/>
                          </a:solidFill>
                          <a:latin typeface="+mn-lt"/>
                          <a:ea typeface="+mn-ea"/>
                          <a:cs typeface="+mn-cs"/>
                        </a:rPr>
                        <a:t>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EG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EG" sz="1800" b="1" kern="1200" dirty="0" smtClean="0">
                          <a:solidFill>
                            <a:srgbClr val="013E36"/>
                          </a:solidFill>
                          <a:latin typeface="+mn-lt"/>
                          <a:ea typeface="+mn-ea"/>
                          <a:cs typeface="+mn-cs"/>
                        </a:rPr>
                        <a:t>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EG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ar-EG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786025">
                <a:tc>
                  <a:txBody>
                    <a:bodyPr/>
                    <a:lstStyle/>
                    <a:p>
                      <a:pPr algn="r" rtl="1"/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ذكر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13E36"/>
                          </a:solidFill>
                        </a:rPr>
                        <a:t>35</a:t>
                      </a:r>
                      <a:endParaRPr lang="ar-EG" b="1" dirty="0">
                        <a:solidFill>
                          <a:srgbClr val="013E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30</a:t>
                      </a:r>
                      <a:endParaRPr lang="ar-EG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rgbClr val="013E36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ar-EG" sz="1800" b="1" kern="1200" dirty="0" smtClean="0">
                        <a:solidFill>
                          <a:srgbClr val="013E3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ar-EG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rgbClr val="013E36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ar-EG" sz="1800" b="1" kern="1200" dirty="0" smtClean="0">
                        <a:solidFill>
                          <a:srgbClr val="013E3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ar-EG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60</a:t>
                      </a:r>
                      <a:endParaRPr lang="ar-EG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025">
                <a:tc>
                  <a:txBody>
                    <a:bodyPr/>
                    <a:lstStyle/>
                    <a:p>
                      <a:pPr algn="r" rtl="1"/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أنثى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013E36"/>
                          </a:solidFill>
                        </a:rPr>
                        <a:t>15</a:t>
                      </a:r>
                      <a:endParaRPr lang="ar-EG" b="1" dirty="0">
                        <a:solidFill>
                          <a:srgbClr val="013E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20</a:t>
                      </a:r>
                      <a:endParaRPr lang="ar-EG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rgbClr val="013E36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ar-EG" sz="1800" b="1" kern="1200" dirty="0" smtClean="0">
                        <a:solidFill>
                          <a:srgbClr val="013E3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ar-EG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rgbClr val="013E36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ar-EG" sz="1800" b="1" kern="1200" dirty="0" smtClean="0">
                        <a:solidFill>
                          <a:srgbClr val="013E3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ar-EG" sz="1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40</a:t>
                      </a:r>
                      <a:endParaRPr lang="ar-EG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025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50</a:t>
                      </a:r>
                      <a:endParaRPr lang="ar-EG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20</a:t>
                      </a:r>
                      <a:endParaRPr lang="ar-EG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30</a:t>
                      </a:r>
                      <a:endParaRPr lang="ar-EG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100</a:t>
                      </a:r>
                      <a:endParaRPr lang="ar-EG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3850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1540"/>
                <a:gridCol w="891540"/>
                <a:gridCol w="1783080"/>
                <a:gridCol w="1783080"/>
                <a:gridCol w="1783080"/>
                <a:gridCol w="1783080"/>
              </a:tblGrid>
              <a:tr h="370840">
                <a:tc gridSpan="2">
                  <a:txBody>
                    <a:bodyPr/>
                    <a:lstStyle/>
                    <a:p>
                      <a:pPr rtl="1"/>
                      <a:r>
                        <a:rPr lang="ar-EG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مستوى التعليم</a:t>
                      </a:r>
                    </a:p>
                    <a:p>
                      <a:pPr algn="r" rtl="1"/>
                      <a:r>
                        <a:rPr lang="ar-EG" dirty="0" smtClean="0">
                          <a:solidFill>
                            <a:schemeClr val="tx1"/>
                          </a:solidFill>
                        </a:rPr>
                        <a:t>النوع</a:t>
                      </a:r>
                      <a:endParaRPr lang="ar-E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التكرارات </a:t>
                      </a:r>
                    </a:p>
                    <a:p>
                      <a:pPr algn="ctr" rtl="0"/>
                      <a:r>
                        <a:rPr lang="ar-EG" b="1" dirty="0" smtClean="0"/>
                        <a:t>المشاهدة  ش</a:t>
                      </a:r>
                      <a:endParaRPr lang="ar-EG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التكرارات </a:t>
                      </a:r>
                    </a:p>
                    <a:p>
                      <a:pPr algn="ctr" rtl="0"/>
                      <a:r>
                        <a:rPr lang="ar-EG" b="1" dirty="0" smtClean="0"/>
                        <a:t>المتوقعة ت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( ش – ت )</a:t>
                      </a:r>
                      <a:r>
                        <a:rPr lang="ar-EG" b="1" baseline="30000" dirty="0" smtClean="0"/>
                        <a:t>2</a:t>
                      </a:r>
                      <a:endParaRPr lang="ar-EG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b="1" dirty="0" smtClean="0"/>
                        <a:t>( ش – ت )</a:t>
                      </a:r>
                      <a:r>
                        <a:rPr lang="ar-EG" b="1" baseline="30000" dirty="0" smtClean="0"/>
                        <a:t>2</a:t>
                      </a:r>
                    </a:p>
                    <a:p>
                      <a:pPr algn="ctr" rtl="0"/>
                      <a:r>
                        <a:rPr lang="ar-EG" b="1" dirty="0" smtClean="0"/>
                        <a:t>ت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0"/>
                      <a:endParaRPr lang="en-US" dirty="0" smtClean="0"/>
                    </a:p>
                    <a:p>
                      <a:pPr algn="ctr" rtl="0"/>
                      <a:r>
                        <a:rPr lang="ar-EG" dirty="0" smtClean="0"/>
                        <a:t>ذكر</a:t>
                      </a:r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1400" dirty="0" smtClean="0"/>
                        <a:t>مؤهل متوسط</a:t>
                      </a:r>
                      <a:endParaRPr lang="ar-E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35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0.8333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1400" dirty="0" smtClean="0"/>
                        <a:t>مؤهل فوق المتوسط</a:t>
                      </a:r>
                      <a:endParaRPr lang="ar-E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0.75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1400" dirty="0" smtClean="0"/>
                        <a:t>مؤهل مرتفع</a:t>
                      </a:r>
                      <a:endParaRPr lang="ar-E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18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3.556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0"/>
                      <a:endParaRPr lang="en-US" dirty="0" smtClean="0"/>
                    </a:p>
                    <a:p>
                      <a:pPr algn="ctr" rtl="0"/>
                      <a:r>
                        <a:rPr lang="ar-EG" dirty="0" smtClean="0"/>
                        <a:t>أنثى</a:t>
                      </a:r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1400" dirty="0" smtClean="0"/>
                        <a:t>مؤهل متوسط</a:t>
                      </a:r>
                      <a:endParaRPr lang="ar-E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1.25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1400" dirty="0" smtClean="0"/>
                        <a:t>مؤهل فوق المتوسط</a:t>
                      </a:r>
                      <a:endParaRPr lang="ar-E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1.125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1400" dirty="0" smtClean="0"/>
                        <a:t>مؤهل مرتفع</a:t>
                      </a:r>
                      <a:endParaRPr lang="ar-E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5.333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 rtl="0"/>
                      <a:r>
                        <a:rPr lang="ar-EG" sz="2000" b="1" dirty="0" smtClean="0"/>
                        <a:t>المجموع</a:t>
                      </a:r>
                      <a:endParaRPr lang="ar-EG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100</a:t>
                      </a:r>
                      <a:endParaRPr lang="ar-EG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100</a:t>
                      </a:r>
                      <a:endParaRPr lang="ar-E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ar-E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12.8472</a:t>
                      </a:r>
                      <a:endParaRPr lang="ar-EG" sz="2000" b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1023910" y="1928802"/>
            <a:ext cx="78581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52736" y="5558869"/>
            <a:ext cx="4572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 smtClean="0"/>
              <a:t>إذاً كا </a:t>
            </a:r>
            <a:r>
              <a:rPr lang="ar-EG" sz="3200" b="1" baseline="30000" dirty="0" smtClean="0"/>
              <a:t>2</a:t>
            </a:r>
            <a:r>
              <a:rPr lang="ar-EG" sz="3200" b="1" dirty="0" smtClean="0"/>
              <a:t> المحسوبة =  </a:t>
            </a:r>
            <a:r>
              <a:rPr lang="en-US" sz="3200" b="1" dirty="0" smtClean="0"/>
              <a:t>12.8472</a:t>
            </a:r>
            <a:endParaRPr lang="ar-EG" sz="32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738290" y="5286388"/>
            <a:ext cx="2214578" cy="4153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sz="2400" dirty="0" smtClean="0"/>
              <a:t>من جدول توزيع كا2 و عند درجات الحرية = </a:t>
            </a:r>
          </a:p>
          <a:p>
            <a:pPr algn="just" rtl="1"/>
            <a:r>
              <a:rPr lang="ar-EG" sz="2400" dirty="0" smtClean="0"/>
              <a:t>       = (عدد الصفوف -1)(عدد الاعمدة -1 )  = </a:t>
            </a:r>
          </a:p>
          <a:p>
            <a:pPr algn="just" rtl="1"/>
            <a:r>
              <a:rPr lang="ar-EG" sz="2400" dirty="0" smtClean="0"/>
              <a:t>       = (2-1) (3-1) = 2</a:t>
            </a:r>
          </a:p>
          <a:p>
            <a:pPr algn="just" rtl="1"/>
            <a:r>
              <a:rPr lang="ar-EG" sz="2400" dirty="0" smtClean="0"/>
              <a:t>و لمستوى معنوية 1% نجد أن حدود فترة الثقة هي </a:t>
            </a:r>
            <a:r>
              <a:rPr lang="en-US" sz="2400" dirty="0" smtClean="0"/>
              <a:t>(0.01 , 10.6)</a:t>
            </a:r>
            <a:r>
              <a:rPr lang="ar-EG" sz="2400" dirty="0" smtClean="0"/>
              <a:t> كما يتضح من الشكل التالي :-</a:t>
            </a:r>
          </a:p>
          <a:p>
            <a:pPr algn="just" rtl="1"/>
            <a:r>
              <a:rPr lang="ar-EG" sz="2400" dirty="0" smtClean="0"/>
              <a:t>وحيث أن قيمة كا2 المحسوبة تقع في منطقة الرفض ، إذا</a:t>
            </a:r>
          </a:p>
          <a:p>
            <a:pPr algn="just" rtl="1"/>
            <a:r>
              <a:rPr lang="ar-EG" sz="2400" dirty="0" smtClean="0"/>
              <a:t> نرفض الفرض العدمى و نقبل الفرض البديل و القائل</a:t>
            </a:r>
          </a:p>
          <a:p>
            <a:pPr algn="just" rtl="1"/>
            <a:r>
              <a:rPr lang="ar-EG" sz="2400" dirty="0" smtClean="0"/>
              <a:t> بأنه توجد علاقة بين نوع الفرد و مستوى التعليم بدرجة</a:t>
            </a:r>
          </a:p>
          <a:p>
            <a:pPr algn="just" rtl="1"/>
            <a:r>
              <a:rPr lang="ar-EG" sz="2400" dirty="0" smtClean="0"/>
              <a:t> ثقة </a:t>
            </a:r>
            <a:r>
              <a:rPr lang="en-US" sz="2400" dirty="0" smtClean="0"/>
              <a:t>99%</a:t>
            </a:r>
            <a:r>
              <a:rPr lang="ar-EG" sz="2400" dirty="0" smtClean="0"/>
              <a:t> .</a:t>
            </a:r>
          </a:p>
          <a:p>
            <a:pPr algn="just" rtl="1"/>
            <a:endParaRPr lang="ar-EG" sz="2400" dirty="0" smtClean="0"/>
          </a:p>
          <a:p>
            <a:pPr algn="just" rtl="1"/>
            <a:endParaRPr lang="ar-E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68" y="3643314"/>
            <a:ext cx="350046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مثال (2) :-</a:t>
            </a:r>
            <a:endParaRPr lang="ar-EG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sz="2800" dirty="0" smtClean="0"/>
              <a:t>الجدول التالي يبين نتيجة أحد الاختبارات في نهاية دورة تدريبية موحده عقدت لثلاثة أقسام مختلفة بإحدى شركات الغزل و النسيج :-</a:t>
            </a:r>
          </a:p>
          <a:p>
            <a:pPr algn="just" rtl="1"/>
            <a:endParaRPr lang="ar-EG" sz="2800" dirty="0" smtClean="0"/>
          </a:p>
          <a:p>
            <a:pPr algn="just" rtl="1"/>
            <a:endParaRPr lang="ar-EG" sz="2800" dirty="0" smtClean="0"/>
          </a:p>
          <a:p>
            <a:pPr algn="just" rtl="1"/>
            <a:endParaRPr lang="ar-EG" sz="2800" dirty="0" smtClean="0"/>
          </a:p>
          <a:p>
            <a:pPr algn="just" rtl="1"/>
            <a:endParaRPr lang="ar-EG" sz="2800" dirty="0" smtClean="0"/>
          </a:p>
          <a:p>
            <a:pPr algn="just" rtl="1"/>
            <a:endParaRPr lang="ar-EG" sz="2800" dirty="0" smtClean="0"/>
          </a:p>
          <a:p>
            <a:pPr algn="just" rtl="1"/>
            <a:r>
              <a:rPr lang="ar-EG" sz="2800" dirty="0" smtClean="0"/>
              <a:t>و المطلوب : إختبار ما إذا كانت قدرات المتدربين متقاربة في الاقسام الثلاثة  بدرجة ثقة </a:t>
            </a:r>
            <a:r>
              <a:rPr lang="en-US" sz="2800" dirty="0" smtClean="0"/>
              <a:t>95%</a:t>
            </a:r>
            <a:r>
              <a:rPr lang="ar-EG" sz="2800" dirty="0" smtClean="0"/>
              <a:t> .</a:t>
            </a:r>
          </a:p>
          <a:p>
            <a:pPr algn="just" rtl="1"/>
            <a:endParaRPr lang="ar-EG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81098" y="2786058"/>
          <a:ext cx="7215240" cy="2123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803810"/>
                <a:gridCol w="1803810"/>
                <a:gridCol w="1803810"/>
                <a:gridCol w="180381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النتيجة</a:t>
                      </a:r>
                    </a:p>
                    <a:p>
                      <a:pPr algn="r" rtl="1"/>
                      <a:r>
                        <a:rPr lang="ar-EG" dirty="0" smtClean="0">
                          <a:solidFill>
                            <a:schemeClr val="tx1"/>
                          </a:solidFill>
                        </a:rPr>
                        <a:t>القسم</a:t>
                      </a:r>
                      <a:endParaRPr lang="ar-E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نجاح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فشل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المجموع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الغزل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65</a:t>
                      </a:r>
                      <a:endParaRPr lang="ar-EG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15</a:t>
                      </a:r>
                      <a:endParaRPr lang="ar-EG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80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النسيج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62</a:t>
                      </a:r>
                      <a:endParaRPr lang="ar-EG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8</a:t>
                      </a:r>
                      <a:endParaRPr lang="ar-EG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70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EG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الطباعة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38</a:t>
                      </a:r>
                      <a:endParaRPr lang="ar-EG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12</a:t>
                      </a:r>
                      <a:endParaRPr lang="ar-EG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50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165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35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200</a:t>
                      </a:r>
                      <a:endParaRPr lang="ar-EG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الحل :-</a:t>
            </a:r>
            <a:endParaRPr lang="ar-EG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en-US" dirty="0" smtClean="0"/>
              <a:t>Ho</a:t>
            </a:r>
            <a:r>
              <a:rPr lang="ar-EG" dirty="0" smtClean="0"/>
              <a:t> : قدرات المتدربين متقاربة في الاقسام الثلاثة .</a:t>
            </a:r>
          </a:p>
          <a:p>
            <a:pPr algn="just" rtl="1"/>
            <a:r>
              <a:rPr lang="en-US" dirty="0" smtClean="0"/>
              <a:t>H1</a:t>
            </a:r>
            <a:r>
              <a:rPr lang="ar-EG" dirty="0" smtClean="0"/>
              <a:t> : قدرات المتدربين غير متقاربة في الاقسام الثلاثة .</a:t>
            </a:r>
          </a:p>
          <a:p>
            <a:pPr algn="just" rtl="1"/>
            <a:r>
              <a:rPr lang="ar-EG" dirty="0" smtClean="0"/>
              <a:t>نحسب أولاً التكرار المتوقع لكل خلية بنفس الطريقة في المثال السابق ، فمثلاً بالنسبة للخلية الاولى :-</a:t>
            </a:r>
          </a:p>
          <a:p>
            <a:pPr algn="just" rtl="1"/>
            <a:r>
              <a:rPr lang="ar-EG" dirty="0" smtClean="0"/>
              <a:t>التكرار المتوقع للخلية الاولى :-</a:t>
            </a:r>
          </a:p>
          <a:p>
            <a:pPr algn="just" rtl="1"/>
            <a:endParaRPr lang="ar-EG" dirty="0" smtClean="0"/>
          </a:p>
          <a:p>
            <a:pPr algn="just" rtl="1"/>
            <a:endParaRPr lang="ar-EG" dirty="0" smtClean="0"/>
          </a:p>
          <a:p>
            <a:pPr algn="just" rtl="1"/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7512" y="4857760"/>
            <a:ext cx="2214578" cy="857256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8001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44" y="4000504"/>
            <a:ext cx="4608817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>
          <a:xfrm>
            <a:off x="3167050" y="4572008"/>
            <a:ext cx="500066" cy="3571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0" name="Oval 9"/>
          <p:cNvSpPr/>
          <p:nvPr/>
        </p:nvSpPr>
        <p:spPr>
          <a:xfrm>
            <a:off x="3167050" y="5572140"/>
            <a:ext cx="500066" cy="3571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1" name="Oval 10"/>
          <p:cNvSpPr/>
          <p:nvPr/>
        </p:nvSpPr>
        <p:spPr>
          <a:xfrm>
            <a:off x="809596" y="4572008"/>
            <a:ext cx="500066" cy="3571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cxnSp>
        <p:nvCxnSpPr>
          <p:cNvPr id="13" name="Straight Arrow Connector 12"/>
          <p:cNvCxnSpPr>
            <a:stCxn id="9" idx="4"/>
            <a:endCxn id="10" idx="0"/>
          </p:cNvCxnSpPr>
          <p:nvPr/>
        </p:nvCxnSpPr>
        <p:spPr>
          <a:xfrm rot="5400000">
            <a:off x="3095612" y="5250669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1238224" y="4714884"/>
            <a:ext cx="193041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3261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1540"/>
                <a:gridCol w="891540"/>
                <a:gridCol w="1783080"/>
                <a:gridCol w="1783080"/>
                <a:gridCol w="1783080"/>
                <a:gridCol w="1783080"/>
              </a:tblGrid>
              <a:tr h="370840">
                <a:tc gridSpan="2">
                  <a:txBody>
                    <a:bodyPr/>
                    <a:lstStyle/>
                    <a:p>
                      <a:pPr rtl="1"/>
                      <a:r>
                        <a:rPr lang="ar-EG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النتيجة</a:t>
                      </a:r>
                    </a:p>
                    <a:p>
                      <a:pPr algn="r" rtl="1"/>
                      <a:r>
                        <a:rPr lang="ar-EG" dirty="0" smtClean="0">
                          <a:solidFill>
                            <a:schemeClr val="tx1"/>
                          </a:solidFill>
                        </a:rPr>
                        <a:t>القسم</a:t>
                      </a:r>
                      <a:endParaRPr lang="ar-E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التكرارات </a:t>
                      </a:r>
                    </a:p>
                    <a:p>
                      <a:pPr algn="ctr" rtl="0"/>
                      <a:r>
                        <a:rPr lang="ar-EG" b="1" dirty="0" smtClean="0"/>
                        <a:t>المشاهدة  ش</a:t>
                      </a:r>
                      <a:endParaRPr lang="ar-EG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التكرارات </a:t>
                      </a:r>
                    </a:p>
                    <a:p>
                      <a:pPr algn="ctr" rtl="0"/>
                      <a:r>
                        <a:rPr lang="ar-EG" b="1" dirty="0" smtClean="0"/>
                        <a:t>المتوقعة ت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( ش – ت )</a:t>
                      </a:r>
                      <a:r>
                        <a:rPr lang="ar-EG" b="1" baseline="30000" dirty="0" smtClean="0"/>
                        <a:t>2</a:t>
                      </a:r>
                      <a:endParaRPr lang="ar-EG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b="1" dirty="0" smtClean="0"/>
                        <a:t>( ش – ت )</a:t>
                      </a:r>
                      <a:r>
                        <a:rPr lang="ar-EG" b="1" baseline="30000" dirty="0" smtClean="0"/>
                        <a:t>2</a:t>
                      </a:r>
                    </a:p>
                    <a:p>
                      <a:pPr algn="ctr" rtl="0"/>
                      <a:r>
                        <a:rPr lang="ar-EG" b="1" dirty="0" smtClean="0"/>
                        <a:t>ت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0"/>
                      <a:endParaRPr lang="en-US" dirty="0" smtClean="0"/>
                    </a:p>
                    <a:p>
                      <a:pPr algn="ctr" rtl="0"/>
                      <a:r>
                        <a:rPr lang="ar-EG" dirty="0" smtClean="0"/>
                        <a:t>نجاح</a:t>
                      </a:r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الغزل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65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0.015152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النسيج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62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57.75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18.0625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0.312771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الطباعة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38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41.25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10.5625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0.256061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0"/>
                      <a:endParaRPr lang="en-US" dirty="0" smtClean="0"/>
                    </a:p>
                    <a:p>
                      <a:pPr algn="ctr" rtl="0"/>
                      <a:r>
                        <a:rPr lang="ar-EG" dirty="0" smtClean="0"/>
                        <a:t>فشل</a:t>
                      </a:r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الغزل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0.071429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النسيج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12.25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18.0625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1.47449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الطباعة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ar-E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8.75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10.5625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1.207143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 rtl="0"/>
                      <a:r>
                        <a:rPr lang="ar-EG" sz="2000" b="1" dirty="0" smtClean="0"/>
                        <a:t>المجموع</a:t>
                      </a:r>
                      <a:endParaRPr lang="ar-EG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200</a:t>
                      </a:r>
                      <a:endParaRPr lang="ar-EG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200</a:t>
                      </a:r>
                      <a:endParaRPr lang="ar-E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ar-E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3.337</a:t>
                      </a:r>
                      <a:endParaRPr lang="ar-EG" sz="2000" b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1023910" y="1928802"/>
            <a:ext cx="78581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52736" y="5558869"/>
            <a:ext cx="45720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200" b="1" dirty="0" smtClean="0"/>
              <a:t>إذاً كا </a:t>
            </a:r>
            <a:r>
              <a:rPr lang="ar-EG" sz="3200" b="1" baseline="30000" dirty="0" smtClean="0"/>
              <a:t>2</a:t>
            </a:r>
            <a:r>
              <a:rPr lang="ar-EG" sz="3200" b="1" dirty="0" smtClean="0"/>
              <a:t> المحسوبة =  </a:t>
            </a:r>
            <a:r>
              <a:rPr lang="en-US" sz="3200" b="1" dirty="0" smtClean="0"/>
              <a:t>3.337</a:t>
            </a:r>
            <a:endParaRPr lang="ar-EG" sz="32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666852" y="4786322"/>
            <a:ext cx="2071702" cy="84398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dirty="0" smtClean="0"/>
              <a:t>و من جدول توزيع كا2 و عند درجات الحرية =</a:t>
            </a:r>
          </a:p>
          <a:p>
            <a:pPr algn="just" rtl="1"/>
            <a:r>
              <a:rPr lang="ar-EG" dirty="0" smtClean="0"/>
              <a:t>                         =   (3-1) (2-1) = 2</a:t>
            </a:r>
          </a:p>
          <a:p>
            <a:pPr algn="just" rtl="1"/>
            <a:r>
              <a:rPr lang="ar-EG" dirty="0" smtClean="0"/>
              <a:t>و لمستوى المعنوية </a:t>
            </a:r>
            <a:r>
              <a:rPr lang="en-US" dirty="0" smtClean="0"/>
              <a:t>0.05</a:t>
            </a:r>
            <a:r>
              <a:rPr lang="ar-EG" dirty="0" smtClean="0"/>
              <a:t> فإن حدود كا2 هي </a:t>
            </a:r>
            <a:r>
              <a:rPr lang="en-US" dirty="0" smtClean="0"/>
              <a:t>(0.0506 , 7.38)</a:t>
            </a:r>
            <a:endParaRPr lang="ar-EG" dirty="0" smtClean="0"/>
          </a:p>
          <a:p>
            <a:pPr algn="just" rtl="1"/>
            <a:r>
              <a:rPr lang="ar-EG" dirty="0" smtClean="0"/>
              <a:t>و حيث أن قيمة كا2 المحسوبة تقع في منطقة القبول ، فنقبل </a:t>
            </a:r>
            <a:r>
              <a:rPr lang="en-US" dirty="0" smtClean="0"/>
              <a:t>Ho</a:t>
            </a:r>
            <a:r>
              <a:rPr lang="ar-EG" dirty="0" smtClean="0"/>
              <a:t> أي يقبل الفرض الذي يقضي بأن قدرات المتدربين في الاقسام الثلاثة متقاربة عند مستوى المعنوية </a:t>
            </a:r>
            <a:r>
              <a:rPr lang="en-US" dirty="0" smtClean="0"/>
              <a:t>5%</a:t>
            </a:r>
            <a:r>
              <a:rPr lang="ar-EG" dirty="0" smtClean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914400" y="1600200"/>
            <a:ext cx="808355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800" dirty="0" smtClean="0"/>
              <a:t>يستخدم </a:t>
            </a:r>
            <a:r>
              <a:rPr lang="ar-SA" sz="2800" dirty="0"/>
              <a:t>توزيع      في إجراء العديد من الاختبارات الإحصائية مثل:</a:t>
            </a:r>
          </a:p>
          <a:p>
            <a:pPr algn="just" rtl="1"/>
            <a:r>
              <a:rPr lang="ar-SA" sz="2800" dirty="0"/>
              <a:t>الاختبارات المتعلقة بتباين مجتمع ما (وذلك لاختبار المشاكل التي تتطلب اختبار تشتت مجتمع ما)، ويتم ذلك من خلال استخدام المعادلة التالية:</a:t>
            </a:r>
          </a:p>
          <a:p>
            <a:pPr algn="just" rtl="1"/>
            <a:endParaRPr lang="ar-SA" sz="2800" dirty="0"/>
          </a:p>
          <a:p>
            <a:pPr algn="just" rtl="1"/>
            <a:endParaRPr lang="ar-SA" sz="2800" dirty="0"/>
          </a:p>
          <a:p>
            <a:pPr algn="just" rtl="1"/>
            <a:r>
              <a:rPr lang="ar-SA" sz="2800" dirty="0"/>
              <a:t>ويفترض في هذا الاختبار أن العينة مسحوبة من مجتمع معتدل وذلك من خلال مقارنة قيمة         المحسوبة من المعادلة بالقيمة الحرجة لـ        والمستخرجة من جداول      .</a:t>
            </a:r>
          </a:p>
        </p:txBody>
      </p:sp>
      <p:sp>
        <p:nvSpPr>
          <p:cNvPr id="12296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99300" y="6248400"/>
            <a:ext cx="23114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43FFB3A-B7E4-4D13-8E8D-524325AFF7B4}" type="slidenum">
              <a:rPr lang="ar-JO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525463"/>
            <a:ext cx="2428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1229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299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0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1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2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12303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4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5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6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7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8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09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10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311" name="Rectangle 8"/>
          <p:cNvSpPr>
            <a:spLocks noChangeArrowheads="1"/>
          </p:cNvSpPr>
          <p:nvPr/>
        </p:nvSpPr>
        <p:spPr bwMode="auto">
          <a:xfrm>
            <a:off x="0" y="6826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6948488" y="1643050"/>
          <a:ext cx="366712" cy="381000"/>
        </p:xfrm>
        <a:graphic>
          <a:graphicData uri="http://schemas.openxmlformats.org/presentationml/2006/ole">
            <p:oleObj spid="_x0000_s67586" name="Equation" r:id="rId4" imgW="203112" imgH="228501" progId="Equation.3">
              <p:embed/>
            </p:oleObj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609600" y="4614850"/>
          <a:ext cx="366713" cy="381000"/>
        </p:xfrm>
        <a:graphic>
          <a:graphicData uri="http://schemas.openxmlformats.org/presentationml/2006/ole">
            <p:oleObj spid="_x0000_s67587" name="Equation" r:id="rId5" imgW="203112" imgH="228501" progId="Equation.3">
              <p:embed/>
            </p:oleObj>
          </a:graphicData>
        </a:graphic>
      </p:graphicFrame>
      <p:graphicFrame>
        <p:nvGraphicFramePr>
          <p:cNvPr id="12292" name="Object 5"/>
          <p:cNvGraphicFramePr>
            <a:graphicFrameLocks noChangeAspect="1"/>
          </p:cNvGraphicFramePr>
          <p:nvPr/>
        </p:nvGraphicFramePr>
        <p:xfrm>
          <a:off x="5791200" y="4995850"/>
          <a:ext cx="366713" cy="381000"/>
        </p:xfrm>
        <a:graphic>
          <a:graphicData uri="http://schemas.openxmlformats.org/presentationml/2006/ole">
            <p:oleObj spid="_x0000_s67588" name="Equation" r:id="rId6" imgW="203112" imgH="228501" progId="Equation.3">
              <p:embed/>
            </p:oleObj>
          </a:graphicData>
        </a:graphic>
      </p:graphicFrame>
      <p:graphicFrame>
        <p:nvGraphicFramePr>
          <p:cNvPr id="12293" name="Object 8"/>
          <p:cNvGraphicFramePr>
            <a:graphicFrameLocks noChangeAspect="1"/>
          </p:cNvGraphicFramePr>
          <p:nvPr/>
        </p:nvGraphicFramePr>
        <p:xfrm>
          <a:off x="3708400" y="3352800"/>
          <a:ext cx="2190750" cy="914400"/>
        </p:xfrm>
        <a:graphic>
          <a:graphicData uri="http://schemas.openxmlformats.org/presentationml/2006/ole">
            <p:oleObj spid="_x0000_s67589" name="Equation" r:id="rId7" imgW="927100" imgH="419100" progId="Equation.3">
              <p:embed/>
            </p:oleObj>
          </a:graphicData>
        </a:graphic>
      </p:graphicFrame>
      <p:graphicFrame>
        <p:nvGraphicFramePr>
          <p:cNvPr id="12294" name="Object 9"/>
          <p:cNvGraphicFramePr>
            <a:graphicFrameLocks noChangeAspect="1"/>
          </p:cNvGraphicFramePr>
          <p:nvPr/>
        </p:nvGraphicFramePr>
        <p:xfrm>
          <a:off x="5791200" y="4614850"/>
          <a:ext cx="366713" cy="381000"/>
        </p:xfrm>
        <a:graphic>
          <a:graphicData uri="http://schemas.openxmlformats.org/presentationml/2006/ole">
            <p:oleObj spid="_x0000_s67590" name="Equation" r:id="rId8" imgW="203112" imgH="228501" progId="Equation.3">
              <p:embed/>
            </p:oleObj>
          </a:graphicData>
        </a:graphic>
      </p:graphicFrame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rtl="1"/>
            <a:r>
              <a:rPr lang="ar-SA" b="1" dirty="0" smtClean="0"/>
              <a:t>اختبار تباين المجتمع</a:t>
            </a:r>
            <a:endParaRPr lang="ar-SA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7"/>
          <p:cNvSpPr txBox="1">
            <a:spLocks noChangeArrowheads="1"/>
          </p:cNvSpPr>
          <p:nvPr/>
        </p:nvSpPr>
        <p:spPr bwMode="auto">
          <a:xfrm>
            <a:off x="546100" y="1828800"/>
            <a:ext cx="8763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800" dirty="0" smtClean="0"/>
              <a:t>إذا ع</a:t>
            </a:r>
            <a:r>
              <a:rPr lang="ar-EG" sz="2800" dirty="0" smtClean="0"/>
              <a:t>لمت</a:t>
            </a:r>
            <a:r>
              <a:rPr lang="ar-SA" sz="2800" dirty="0" smtClean="0"/>
              <a:t> </a:t>
            </a:r>
            <a:r>
              <a:rPr lang="ar-SA" sz="2800" dirty="0"/>
              <a:t>أن تباين قوة مقاومة الكسر للكابلات التي تنتجها إحدى الشركات لاتزيد عن </a:t>
            </a:r>
            <a:r>
              <a:rPr lang="en-US" sz="2800" dirty="0"/>
              <a:t>40000</a:t>
            </a:r>
            <a:r>
              <a:rPr lang="ar-SA" sz="2800" dirty="0"/>
              <a:t> ، وتستخدم الشركة الآن طريقة إنتاج جديدة يعتقد أنها ستزيد من تباين قوة مقاومة الكابلات للكسر، سحبت عينة عشوائية من عشرة كابلات فوجد تباينها يساوي </a:t>
            </a:r>
            <a:r>
              <a:rPr lang="en-US" sz="2800" dirty="0"/>
              <a:t>50000</a:t>
            </a:r>
            <a:r>
              <a:rPr lang="ar-SA" sz="2800" dirty="0"/>
              <a:t> .</a:t>
            </a:r>
          </a:p>
          <a:p>
            <a:pPr algn="just" rtl="1"/>
            <a:r>
              <a:rPr lang="ar-SA" sz="2800" dirty="0"/>
              <a:t>بافتراض أن قوة مقاومة الكسر للكابلات تتبع التوزيع المعتدل، اختبر الفرض القائل بوجود زيادة معنوية في التباين عند مستوى معنوية </a:t>
            </a:r>
            <a:r>
              <a:rPr lang="en-US" sz="2800" dirty="0"/>
              <a:t>0.01</a:t>
            </a:r>
            <a:r>
              <a:rPr lang="ar-SA" sz="2800" dirty="0"/>
              <a:t> </a:t>
            </a:r>
            <a:r>
              <a:rPr lang="el-GR" sz="2800" dirty="0"/>
              <a:t>α</a:t>
            </a:r>
            <a:r>
              <a:rPr lang="en-US" sz="2800" dirty="0"/>
              <a:t> =</a:t>
            </a:r>
            <a:r>
              <a:rPr lang="ar-SA" sz="2800" dirty="0"/>
              <a:t> .</a:t>
            </a:r>
          </a:p>
        </p:txBody>
      </p:sp>
      <p:sp>
        <p:nvSpPr>
          <p:cNvPr id="37891" name="Rectangle 11"/>
          <p:cNvSpPr>
            <a:spLocks noChangeArrowheads="1"/>
          </p:cNvSpPr>
          <p:nvPr/>
        </p:nvSpPr>
        <p:spPr bwMode="auto">
          <a:xfrm>
            <a:off x="0" y="525463"/>
            <a:ext cx="2428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4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5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37897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8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9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0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1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2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3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4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5" name="Rectangle 8"/>
          <p:cNvSpPr>
            <a:spLocks noChangeArrowheads="1"/>
          </p:cNvSpPr>
          <p:nvPr/>
        </p:nvSpPr>
        <p:spPr bwMode="auto">
          <a:xfrm>
            <a:off x="0" y="6826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مثال (3) :-</a:t>
            </a:r>
            <a:endParaRPr lang="ar-EG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1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19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13321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2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3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4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5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6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7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8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9" name="Text Box 7"/>
          <p:cNvSpPr txBox="1">
            <a:spLocks noChangeArrowheads="1"/>
          </p:cNvSpPr>
          <p:nvPr/>
        </p:nvSpPr>
        <p:spPr bwMode="auto">
          <a:xfrm>
            <a:off x="630238" y="1668463"/>
            <a:ext cx="8585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SA" sz="2800" dirty="0" smtClean="0"/>
              <a:t>وضع </a:t>
            </a:r>
            <a:r>
              <a:rPr lang="ar-SA" sz="2800" dirty="0"/>
              <a:t>فرض العدم والفرض البديل.</a:t>
            </a:r>
            <a:endParaRPr lang="en-US" sz="2800" dirty="0"/>
          </a:p>
          <a:p>
            <a:pPr algn="r" rtl="1"/>
            <a:r>
              <a:rPr lang="en-US" sz="2800" dirty="0"/>
              <a:t> </a:t>
            </a:r>
            <a:r>
              <a:rPr lang="ar-SA" sz="2800" b="1" dirty="0"/>
              <a:t>صياغة الفرضية الصفرية كالتالي</a:t>
            </a:r>
            <a:r>
              <a:rPr lang="ar-BH" sz="2800" b="1" dirty="0"/>
              <a:t>:</a:t>
            </a:r>
            <a:endParaRPr lang="ar-SA" sz="2800" b="1" dirty="0"/>
          </a:p>
          <a:p>
            <a:pPr algn="ctr" rtl="1"/>
            <a:r>
              <a:rPr lang="en-US" sz="2800" b="1" dirty="0"/>
              <a:t>H</a:t>
            </a:r>
            <a:r>
              <a:rPr lang="en-US" b="1" dirty="0"/>
              <a:t>0</a:t>
            </a:r>
            <a:r>
              <a:rPr lang="en-US" sz="2800" b="1" dirty="0"/>
              <a:t>:                        </a:t>
            </a:r>
            <a:r>
              <a:rPr lang="ar-SA" sz="2800" b="1" dirty="0"/>
              <a:t>    </a:t>
            </a:r>
            <a:r>
              <a:rPr lang="ar-BH" sz="2800" b="1" dirty="0"/>
              <a:t> </a:t>
            </a:r>
            <a:endParaRPr lang="ar-SA" sz="2800" b="1" dirty="0"/>
          </a:p>
          <a:p>
            <a:pPr algn="r" rtl="1"/>
            <a:endParaRPr lang="en-US" sz="2800" dirty="0"/>
          </a:p>
          <a:p>
            <a:pPr algn="r" rtl="1"/>
            <a:r>
              <a:rPr lang="ar-SA" sz="2800" dirty="0"/>
              <a:t>في حين تفترض الفرضية البديلة التالي :</a:t>
            </a:r>
          </a:p>
          <a:p>
            <a:pPr algn="ctr" rtl="1"/>
            <a:r>
              <a:rPr lang="ar-SA" sz="2800" b="1" dirty="0"/>
              <a:t>                    :</a:t>
            </a:r>
            <a:r>
              <a:rPr lang="en-US" sz="2800" b="1" dirty="0"/>
              <a:t>H</a:t>
            </a:r>
            <a:r>
              <a:rPr lang="en-US" sz="2800" b="1" baseline="-25000" dirty="0"/>
              <a:t>A</a:t>
            </a:r>
            <a:endParaRPr lang="en-US" sz="2800" baseline="-25000" dirty="0"/>
          </a:p>
          <a:p>
            <a:pPr algn="r" rtl="1"/>
            <a:endParaRPr lang="ar-SA" sz="2800" dirty="0"/>
          </a:p>
          <a:p>
            <a:pPr algn="r" rtl="1"/>
            <a:endParaRPr lang="en-US" sz="2800" dirty="0"/>
          </a:p>
        </p:txBody>
      </p:sp>
      <p:sp>
        <p:nvSpPr>
          <p:cNvPr id="13330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1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2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3" name="Rectangle 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4" name="Rectangle 8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5" name="Rectangle 10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6" name="Rectangle 1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7" name="Rectangle 1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4375150" y="2500306"/>
          <a:ext cx="2600325" cy="457200"/>
        </p:xfrm>
        <a:graphic>
          <a:graphicData uri="http://schemas.openxmlformats.org/presentationml/2006/ole">
            <p:oleObj spid="_x0000_s68610" name="Equation" r:id="rId4" imgW="748975" imgH="203112" progId="Equation.3">
              <p:embed/>
            </p:oleObj>
          </a:graphicData>
        </a:graphic>
      </p:graphicFrame>
      <p:graphicFrame>
        <p:nvGraphicFramePr>
          <p:cNvPr id="13315" name="Object 4"/>
          <p:cNvGraphicFramePr>
            <a:graphicFrameLocks noChangeAspect="1"/>
          </p:cNvGraphicFramePr>
          <p:nvPr/>
        </p:nvGraphicFramePr>
        <p:xfrm>
          <a:off x="4457700" y="3829056"/>
          <a:ext cx="2600325" cy="457200"/>
        </p:xfrm>
        <a:graphic>
          <a:graphicData uri="http://schemas.openxmlformats.org/presentationml/2006/ole">
            <p:oleObj spid="_x0000_s68611" name="Equation" r:id="rId5" imgW="748975" imgH="203112" progId="Equation.3">
              <p:embed/>
            </p:oleObj>
          </a:graphicData>
        </a:graphic>
      </p:graphicFrame>
      <p:sp>
        <p:nvSpPr>
          <p:cNvPr id="26" name="Slide Number Placeholder 2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الحل :-</a:t>
            </a:r>
            <a:endParaRPr lang="ar-EG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11"/>
          <p:cNvSpPr>
            <a:spLocks noChangeArrowheads="1"/>
          </p:cNvSpPr>
          <p:nvPr/>
        </p:nvSpPr>
        <p:spPr bwMode="auto">
          <a:xfrm>
            <a:off x="0" y="525463"/>
            <a:ext cx="2428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14342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4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5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6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14347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8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9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0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1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2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3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4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5" name="Rectangle 8"/>
          <p:cNvSpPr>
            <a:spLocks noChangeArrowheads="1"/>
          </p:cNvSpPr>
          <p:nvPr/>
        </p:nvSpPr>
        <p:spPr bwMode="auto">
          <a:xfrm>
            <a:off x="0" y="6826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6" name="Text Box 7"/>
          <p:cNvSpPr txBox="1">
            <a:spLocks noChangeArrowheads="1"/>
          </p:cNvSpPr>
          <p:nvPr/>
        </p:nvSpPr>
        <p:spPr bwMode="auto">
          <a:xfrm>
            <a:off x="533400" y="2590800"/>
            <a:ext cx="85852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SA" sz="2800" dirty="0"/>
              <a:t>تحديد مستوى الدلالة (       ): وهي </a:t>
            </a:r>
            <a:r>
              <a:rPr lang="en-US" sz="2800" dirty="0"/>
              <a:t>0.01</a:t>
            </a:r>
            <a:r>
              <a:rPr lang="ar-SA" sz="2800" dirty="0"/>
              <a:t>  .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2800" dirty="0"/>
              <a:t>درجات الحرية = </a:t>
            </a:r>
            <a:r>
              <a:rPr lang="en-US" sz="2800" dirty="0"/>
              <a:t>9</a:t>
            </a:r>
            <a:r>
              <a:rPr lang="ar-SA" sz="2800" dirty="0"/>
              <a:t> ، فإن قيمة         المجدولة هي </a:t>
            </a:r>
            <a:r>
              <a:rPr lang="en-US" sz="2800" dirty="0"/>
              <a:t>21.666</a:t>
            </a:r>
            <a:endParaRPr lang="ar-SA" sz="2800" dirty="0"/>
          </a:p>
          <a:p>
            <a:pPr algn="r" rtl="1"/>
            <a:endParaRPr lang="ar-SA" sz="2800" dirty="0"/>
          </a:p>
          <a:p>
            <a:pPr algn="r" rtl="1"/>
            <a:r>
              <a:rPr lang="ar-SA" sz="2800" dirty="0"/>
              <a:t>لذا فإن قاعدة القرار هي أن يتم رفض الفرضية الصفرية </a:t>
            </a:r>
            <a:r>
              <a:rPr lang="en-US" sz="2800" dirty="0"/>
              <a:t> H</a:t>
            </a:r>
            <a:r>
              <a:rPr lang="en-US" dirty="0"/>
              <a:t>0</a:t>
            </a:r>
            <a:r>
              <a:rPr lang="ar-SA" sz="2800" dirty="0"/>
              <a:t> عندما تكون </a:t>
            </a:r>
          </a:p>
          <a:p>
            <a:pPr algn="r" rtl="1"/>
            <a:endParaRPr lang="en-US" sz="2800" dirty="0"/>
          </a:p>
        </p:txBody>
      </p:sp>
      <p:sp>
        <p:nvSpPr>
          <p:cNvPr id="14357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9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0" name="Rectangle 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1" name="Rectangle 8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2" name="Rectangle 10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3" name="Rectangle 1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4" name="Rectangle 1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4338" name="Object 8"/>
          <p:cNvGraphicFramePr>
            <a:graphicFrameLocks noChangeAspect="1"/>
          </p:cNvGraphicFramePr>
          <p:nvPr/>
        </p:nvGraphicFramePr>
        <p:xfrm>
          <a:off x="5715000" y="2743200"/>
          <a:ext cx="330200" cy="304800"/>
        </p:xfrm>
        <a:graphic>
          <a:graphicData uri="http://schemas.openxmlformats.org/presentationml/2006/ole">
            <p:oleObj spid="_x0000_s69634" r:id="rId4" imgW="152334" imgH="139639" progId="">
              <p:embed/>
            </p:oleObj>
          </a:graphicData>
        </a:graphic>
      </p:graphicFrame>
      <p:graphicFrame>
        <p:nvGraphicFramePr>
          <p:cNvPr id="14339" name="Object 5"/>
          <p:cNvGraphicFramePr>
            <a:graphicFrameLocks noChangeAspect="1"/>
          </p:cNvGraphicFramePr>
          <p:nvPr/>
        </p:nvGraphicFramePr>
        <p:xfrm>
          <a:off x="4643438" y="3119438"/>
          <a:ext cx="365125" cy="381000"/>
        </p:xfrm>
        <a:graphic>
          <a:graphicData uri="http://schemas.openxmlformats.org/presentationml/2006/ole">
            <p:oleObj spid="_x0000_s69635" name="Equation" r:id="rId5" imgW="203112" imgH="228501" progId="Equation.3">
              <p:embed/>
            </p:oleObj>
          </a:graphicData>
        </a:graphic>
      </p:graphicFrame>
      <p:graphicFrame>
        <p:nvGraphicFramePr>
          <p:cNvPr id="14340" name="Object 6"/>
          <p:cNvGraphicFramePr>
            <a:graphicFrameLocks noChangeAspect="1"/>
          </p:cNvGraphicFramePr>
          <p:nvPr/>
        </p:nvGraphicFramePr>
        <p:xfrm>
          <a:off x="3657600" y="4570413"/>
          <a:ext cx="2952750" cy="533400"/>
        </p:xfrm>
        <a:graphic>
          <a:graphicData uri="http://schemas.openxmlformats.org/presentationml/2006/ole">
            <p:oleObj spid="_x0000_s69636" name="Equation" r:id="rId6" imgW="787400" imgH="228600" progId="Equation.3">
              <p:embed/>
            </p:oleObj>
          </a:graphicData>
        </a:graphic>
      </p:graphicFrame>
      <p:sp>
        <p:nvSpPr>
          <p:cNvPr id="29" name="Slide Number Placeholder 2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762000" y="1828800"/>
            <a:ext cx="84201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800" b="1" dirty="0"/>
              <a:t>وحيث أن قيمة       لاختبار تباين المجتمع يتم حسابها كالتالي :</a:t>
            </a:r>
          </a:p>
          <a:p>
            <a:pPr algn="r" rtl="1"/>
            <a:endParaRPr lang="ar-SA" sz="2800" b="1" dirty="0"/>
          </a:p>
          <a:p>
            <a:pPr algn="r" rtl="1"/>
            <a:endParaRPr lang="ar-SA" sz="2800" b="1" dirty="0"/>
          </a:p>
          <a:p>
            <a:pPr algn="r" rtl="1"/>
            <a:endParaRPr lang="ar-SA" sz="2800" b="1" dirty="0"/>
          </a:p>
          <a:p>
            <a:pPr algn="r" rtl="1"/>
            <a:r>
              <a:rPr lang="ar-SA" sz="2800" b="1" dirty="0"/>
              <a:t>وحيث أن قيمة        المحسوبة أقل من قيمة          المجدولة، فإننا بالتالي نقبل الفرضية الصفرية </a:t>
            </a:r>
            <a:r>
              <a:rPr lang="en-US" sz="2800" b="1" dirty="0"/>
              <a:t>H</a:t>
            </a:r>
            <a:r>
              <a:rPr lang="en-US" b="1" dirty="0"/>
              <a:t>0</a:t>
            </a:r>
            <a:r>
              <a:rPr lang="ar-SA" sz="2800" b="1" dirty="0"/>
              <a:t> عند مستوى دلالة </a:t>
            </a:r>
            <a:r>
              <a:rPr lang="en-US" sz="2800" b="1" dirty="0"/>
              <a:t>0.01</a:t>
            </a:r>
            <a:r>
              <a:rPr lang="ar-SA" sz="2800" b="1" dirty="0"/>
              <a:t> وبالتالي يمكننا القول أن بيانات العينة تدل على أن الزيادة الظاهرة في التباين ليست معنوية عند مستوى الدلالة المحدد ، والشكل التالي يوضح ذلك.</a:t>
            </a:r>
          </a:p>
        </p:txBody>
      </p:sp>
      <p:sp>
        <p:nvSpPr>
          <p:cNvPr id="15367" name="Rectangle 11"/>
          <p:cNvSpPr>
            <a:spLocks noChangeArrowheads="1"/>
          </p:cNvSpPr>
          <p:nvPr/>
        </p:nvSpPr>
        <p:spPr bwMode="auto">
          <a:xfrm>
            <a:off x="0" y="525463"/>
            <a:ext cx="2428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1536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0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1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2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5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6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7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8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9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80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81" name="Rectangle 8"/>
          <p:cNvSpPr>
            <a:spLocks noChangeArrowheads="1"/>
          </p:cNvSpPr>
          <p:nvPr/>
        </p:nvSpPr>
        <p:spPr bwMode="auto">
          <a:xfrm>
            <a:off x="0" y="6826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065213" y="2438400"/>
          <a:ext cx="8116887" cy="838200"/>
        </p:xfrm>
        <a:graphic>
          <a:graphicData uri="http://schemas.openxmlformats.org/presentationml/2006/ole">
            <p:oleObj spid="_x0000_s70658" name="Equation" r:id="rId4" imgW="3746500" imgH="419100" progId="Equation.3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505200" y="3598863"/>
          <a:ext cx="366713" cy="381000"/>
        </p:xfrm>
        <a:graphic>
          <a:graphicData uri="http://schemas.openxmlformats.org/presentationml/2006/ole">
            <p:oleObj spid="_x0000_s70659" name="Equation" r:id="rId5" imgW="203112" imgH="228501" progId="Equation.3">
              <p:embed/>
            </p:oleObj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6934200" y="3635375"/>
          <a:ext cx="366713" cy="381000"/>
        </p:xfrm>
        <a:graphic>
          <a:graphicData uri="http://schemas.openxmlformats.org/presentationml/2006/ole">
            <p:oleObj spid="_x0000_s70660" name="Equation" r:id="rId6" imgW="203112" imgH="228501" progId="Equation.3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6934200" y="1905000"/>
          <a:ext cx="366713" cy="381000"/>
        </p:xfrm>
        <a:graphic>
          <a:graphicData uri="http://schemas.openxmlformats.org/presentationml/2006/ole">
            <p:oleObj spid="_x0000_s70661" name="Equation" r:id="rId7" imgW="203112" imgH="228501" progId="Equation.3">
              <p:embed/>
            </p:oleObj>
          </a:graphicData>
        </a:graphic>
      </p:graphicFrame>
      <p:sp>
        <p:nvSpPr>
          <p:cNvPr id="22" name="Slide Number Placeholder 2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1"/>
          <p:cNvSpPr>
            <a:spLocks noChangeArrowheads="1"/>
          </p:cNvSpPr>
          <p:nvPr/>
        </p:nvSpPr>
        <p:spPr bwMode="auto">
          <a:xfrm>
            <a:off x="0" y="525463"/>
            <a:ext cx="2428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17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18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38920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21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22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23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24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25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26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27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8928" name="Rectangle 8"/>
          <p:cNvSpPr>
            <a:spLocks noChangeArrowheads="1"/>
          </p:cNvSpPr>
          <p:nvPr/>
        </p:nvSpPr>
        <p:spPr bwMode="auto">
          <a:xfrm>
            <a:off x="0" y="6826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166938" y="1893888"/>
            <a:ext cx="5575300" cy="3797300"/>
            <a:chOff x="3136900" y="1524000"/>
            <a:chExt cx="5576555" cy="3798332"/>
          </a:xfrm>
        </p:grpSpPr>
        <p:pic>
          <p:nvPicPr>
            <p:cNvPr id="38930" name="Picture 4" descr="http://www.statsoft.com/textbook/graphics/chi_chart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36900" y="1828800"/>
              <a:ext cx="4210050" cy="260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4" name="Straight Connector 23"/>
            <p:cNvCxnSpPr/>
            <p:nvPr/>
          </p:nvCxnSpPr>
          <p:spPr bwMode="auto">
            <a:xfrm rot="16200000" flipH="1">
              <a:off x="3521108" y="3083351"/>
              <a:ext cx="2286621" cy="8256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8932" name="TextBox 25"/>
            <p:cNvSpPr txBox="1">
              <a:spLocks noChangeArrowheads="1"/>
            </p:cNvSpPr>
            <p:nvPr/>
          </p:nvSpPr>
          <p:spPr bwMode="auto">
            <a:xfrm>
              <a:off x="4210050" y="1524000"/>
              <a:ext cx="74462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11.25</a:t>
              </a:r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 bwMode="auto">
            <a:xfrm rot="16200000" flipH="1">
              <a:off x="4366655" y="3882874"/>
              <a:ext cx="1751488" cy="8256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8934" name="TextBox 29"/>
            <p:cNvSpPr txBox="1">
              <a:spLocks noChangeArrowheads="1"/>
            </p:cNvSpPr>
            <p:nvPr/>
          </p:nvSpPr>
          <p:spPr bwMode="auto">
            <a:xfrm>
              <a:off x="4870450" y="4953000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21.666</a:t>
              </a:r>
              <a:endParaRPr lang="ar-SA"/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rot="10800000" flipV="1">
              <a:off x="5448820" y="2438649"/>
              <a:ext cx="2227763" cy="106709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8936" name="TextBox 34"/>
            <p:cNvSpPr txBox="1">
              <a:spLocks noChangeArrowheads="1"/>
            </p:cNvSpPr>
            <p:nvPr/>
          </p:nvSpPr>
          <p:spPr bwMode="auto">
            <a:xfrm>
              <a:off x="7494852" y="2133600"/>
              <a:ext cx="12186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ar-SA" b="1"/>
                <a:t>منطقة الرفض</a:t>
              </a:r>
            </a:p>
          </p:txBody>
        </p:sp>
      </p:grpSp>
      <p:sp>
        <p:nvSpPr>
          <p:cNvPr id="25" name="Slide Number Placeholder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7"/>
          <p:cNvSpPr txBox="1">
            <a:spLocks noChangeArrowheads="1"/>
          </p:cNvSpPr>
          <p:nvPr/>
        </p:nvSpPr>
        <p:spPr bwMode="auto">
          <a:xfrm>
            <a:off x="546100" y="1828800"/>
            <a:ext cx="8763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800" dirty="0" smtClean="0"/>
              <a:t>إذا ع</a:t>
            </a:r>
            <a:r>
              <a:rPr lang="ar-EG" sz="2800" dirty="0" smtClean="0"/>
              <a:t>لمت</a:t>
            </a:r>
            <a:r>
              <a:rPr lang="ar-SA" sz="2800" dirty="0" smtClean="0"/>
              <a:t> </a:t>
            </a:r>
            <a:r>
              <a:rPr lang="ar-SA" sz="2800" dirty="0"/>
              <a:t>أن تباين </a:t>
            </a:r>
            <a:r>
              <a:rPr lang="ar-EG" sz="2800" dirty="0" smtClean="0"/>
              <a:t>درجات الطلاب في جامعة الملك فيصل لا تقل عن 10 درجة</a:t>
            </a:r>
            <a:r>
              <a:rPr lang="ar-SA" sz="2800" dirty="0" smtClean="0"/>
              <a:t>، </a:t>
            </a:r>
            <a:r>
              <a:rPr lang="ar-SA" sz="2800" dirty="0"/>
              <a:t>وتستخدم </a:t>
            </a:r>
            <a:r>
              <a:rPr lang="ar-EG" sz="2800" dirty="0" smtClean="0"/>
              <a:t>الجامعة </a:t>
            </a:r>
            <a:r>
              <a:rPr lang="ar-SA" sz="2800" dirty="0" smtClean="0"/>
              <a:t>الآن </a:t>
            </a:r>
            <a:r>
              <a:rPr lang="ar-SA" sz="2800" dirty="0"/>
              <a:t>طريقة </a:t>
            </a:r>
            <a:r>
              <a:rPr lang="ar-SA" sz="2800" dirty="0" smtClean="0"/>
              <a:t>جديدة </a:t>
            </a:r>
            <a:r>
              <a:rPr lang="ar-EG" sz="2800" dirty="0" smtClean="0"/>
              <a:t>في التدريس </a:t>
            </a:r>
            <a:r>
              <a:rPr lang="ar-SA" sz="2800" dirty="0" smtClean="0"/>
              <a:t>يعتقد </a:t>
            </a:r>
            <a:r>
              <a:rPr lang="ar-SA" sz="2800" dirty="0"/>
              <a:t>أنها </a:t>
            </a:r>
            <a:r>
              <a:rPr lang="ar-SA" sz="2800" dirty="0" smtClean="0"/>
              <a:t>س</a:t>
            </a:r>
            <a:r>
              <a:rPr lang="ar-EG" sz="2800" dirty="0" smtClean="0"/>
              <a:t>تقلل</a:t>
            </a:r>
            <a:r>
              <a:rPr lang="ar-SA" sz="2800" dirty="0" smtClean="0"/>
              <a:t> </a:t>
            </a:r>
            <a:r>
              <a:rPr lang="ar-SA" sz="2800" dirty="0"/>
              <a:t>من تباين </a:t>
            </a:r>
            <a:r>
              <a:rPr lang="ar-EG" sz="2800" dirty="0" smtClean="0"/>
              <a:t>درجات الطلاب </a:t>
            </a:r>
            <a:r>
              <a:rPr lang="ar-SA" sz="2800" dirty="0" smtClean="0"/>
              <a:t>، </a:t>
            </a:r>
            <a:r>
              <a:rPr lang="ar-SA" sz="2800" dirty="0"/>
              <a:t>سحبت عينة عشوائية من </a:t>
            </a:r>
            <a:r>
              <a:rPr lang="ar-EG" sz="2800" dirty="0" smtClean="0"/>
              <a:t>12</a:t>
            </a:r>
            <a:r>
              <a:rPr lang="ar-SA" sz="2800" dirty="0" smtClean="0"/>
              <a:t> </a:t>
            </a:r>
            <a:r>
              <a:rPr lang="ar-EG" sz="2800" dirty="0" smtClean="0"/>
              <a:t>طالب</a:t>
            </a:r>
            <a:r>
              <a:rPr lang="ar-SA" sz="2800" dirty="0" smtClean="0"/>
              <a:t> </a:t>
            </a:r>
            <a:r>
              <a:rPr lang="ar-SA" sz="2800" dirty="0"/>
              <a:t>فوجد تباينها يساوي </a:t>
            </a:r>
            <a:r>
              <a:rPr lang="ar-EG" sz="2800" dirty="0" smtClean="0"/>
              <a:t>24</a:t>
            </a:r>
            <a:r>
              <a:rPr lang="ar-SA" sz="2800" dirty="0" smtClean="0"/>
              <a:t> </a:t>
            </a:r>
            <a:r>
              <a:rPr lang="ar-SA" sz="2800" dirty="0"/>
              <a:t>.</a:t>
            </a:r>
          </a:p>
          <a:p>
            <a:pPr algn="just" rtl="1"/>
            <a:r>
              <a:rPr lang="ar-SA" sz="2800" dirty="0"/>
              <a:t>بافتراض أن </a:t>
            </a:r>
            <a:r>
              <a:rPr lang="ar-EG" sz="2800" dirty="0" smtClean="0"/>
              <a:t>درجات الطلاب</a:t>
            </a:r>
            <a:r>
              <a:rPr lang="ar-SA" sz="2800" dirty="0" smtClean="0"/>
              <a:t> </a:t>
            </a:r>
            <a:r>
              <a:rPr lang="ar-SA" sz="2800" dirty="0"/>
              <a:t>تتبع التوزيع </a:t>
            </a:r>
            <a:r>
              <a:rPr lang="ar-SA" sz="2800" dirty="0" smtClean="0"/>
              <a:t>المعتدل</a:t>
            </a:r>
            <a:r>
              <a:rPr lang="ar-EG" sz="2800" dirty="0" smtClean="0"/>
              <a:t> </a:t>
            </a:r>
            <a:r>
              <a:rPr lang="ar-SA" sz="2800" dirty="0" smtClean="0"/>
              <a:t>، </a:t>
            </a:r>
            <a:r>
              <a:rPr lang="ar-SA" sz="2800" dirty="0"/>
              <a:t>اختبر الفرض القائل </a:t>
            </a:r>
            <a:r>
              <a:rPr lang="ar-SA" sz="2800" dirty="0" smtClean="0"/>
              <a:t>ب</a:t>
            </a:r>
            <a:r>
              <a:rPr lang="ar-EG" sz="2800" dirty="0" smtClean="0"/>
              <a:t>إنخفاض</a:t>
            </a:r>
            <a:r>
              <a:rPr lang="ar-SA" sz="2800" dirty="0" smtClean="0"/>
              <a:t> </a:t>
            </a:r>
            <a:r>
              <a:rPr lang="ar-SA" sz="2800" dirty="0"/>
              <a:t>معنوية </a:t>
            </a:r>
            <a:r>
              <a:rPr lang="ar-SA" sz="2800" dirty="0" smtClean="0"/>
              <a:t>التباين </a:t>
            </a:r>
            <a:r>
              <a:rPr lang="ar-SA" sz="2800" dirty="0"/>
              <a:t>عند مستوى معنوية </a:t>
            </a:r>
            <a:r>
              <a:rPr lang="en-US" sz="2800" dirty="0"/>
              <a:t>0.01</a:t>
            </a:r>
            <a:r>
              <a:rPr lang="ar-SA" sz="2800" dirty="0"/>
              <a:t> </a:t>
            </a:r>
            <a:r>
              <a:rPr lang="el-GR" sz="2800" dirty="0"/>
              <a:t>α</a:t>
            </a:r>
            <a:r>
              <a:rPr lang="en-US" sz="2800" dirty="0"/>
              <a:t> =</a:t>
            </a:r>
            <a:r>
              <a:rPr lang="ar-SA" sz="2800" dirty="0"/>
              <a:t> .</a:t>
            </a:r>
          </a:p>
        </p:txBody>
      </p:sp>
      <p:sp>
        <p:nvSpPr>
          <p:cNvPr id="37891" name="Rectangle 11"/>
          <p:cNvSpPr>
            <a:spLocks noChangeArrowheads="1"/>
          </p:cNvSpPr>
          <p:nvPr/>
        </p:nvSpPr>
        <p:spPr bwMode="auto">
          <a:xfrm>
            <a:off x="0" y="525463"/>
            <a:ext cx="2428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4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5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37897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8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899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0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1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2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3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4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7905" name="Rectangle 8"/>
          <p:cNvSpPr>
            <a:spLocks noChangeArrowheads="1"/>
          </p:cNvSpPr>
          <p:nvPr/>
        </p:nvSpPr>
        <p:spPr bwMode="auto">
          <a:xfrm>
            <a:off x="0" y="6826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مثال (4) :-</a:t>
            </a:r>
            <a:endParaRPr lang="ar-EG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1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19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13321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2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3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4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5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6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7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8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29" name="Text Box 7"/>
          <p:cNvSpPr txBox="1">
            <a:spLocks noChangeArrowheads="1"/>
          </p:cNvSpPr>
          <p:nvPr/>
        </p:nvSpPr>
        <p:spPr bwMode="auto">
          <a:xfrm>
            <a:off x="630238" y="1668463"/>
            <a:ext cx="8585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SA" sz="2800" dirty="0" smtClean="0"/>
              <a:t>وضع </a:t>
            </a:r>
            <a:r>
              <a:rPr lang="ar-SA" sz="2800" dirty="0"/>
              <a:t>فرض العدم والفرض البديل.</a:t>
            </a:r>
            <a:endParaRPr lang="en-US" sz="2800" dirty="0"/>
          </a:p>
          <a:p>
            <a:pPr algn="r" rtl="1"/>
            <a:r>
              <a:rPr lang="en-US" sz="2800" dirty="0"/>
              <a:t> </a:t>
            </a:r>
            <a:r>
              <a:rPr lang="ar-SA" sz="2800" b="1" dirty="0"/>
              <a:t>صياغة الفرضية الصفرية كالتالي</a:t>
            </a:r>
            <a:r>
              <a:rPr lang="ar-BH" sz="2800" b="1" dirty="0"/>
              <a:t>:</a:t>
            </a:r>
            <a:endParaRPr lang="ar-SA" sz="2800" b="1" dirty="0"/>
          </a:p>
          <a:p>
            <a:pPr algn="ctr" rtl="1"/>
            <a:r>
              <a:rPr lang="en-US" sz="2800" b="1" dirty="0"/>
              <a:t>H</a:t>
            </a:r>
            <a:r>
              <a:rPr lang="en-US" b="1" dirty="0"/>
              <a:t>0</a:t>
            </a:r>
            <a:r>
              <a:rPr lang="en-US" sz="2800" b="1" dirty="0"/>
              <a:t>:                        </a:t>
            </a:r>
            <a:r>
              <a:rPr lang="ar-SA" sz="2800" b="1" dirty="0"/>
              <a:t>    </a:t>
            </a:r>
            <a:r>
              <a:rPr lang="ar-BH" sz="2800" b="1" dirty="0"/>
              <a:t> </a:t>
            </a:r>
            <a:endParaRPr lang="ar-SA" sz="2800" b="1" dirty="0"/>
          </a:p>
          <a:p>
            <a:pPr algn="r" rtl="1"/>
            <a:endParaRPr lang="en-US" sz="2800" dirty="0"/>
          </a:p>
          <a:p>
            <a:pPr algn="r" rtl="1"/>
            <a:r>
              <a:rPr lang="ar-SA" sz="2800" dirty="0"/>
              <a:t>في حين تفترض الفرضية البديلة التالي :</a:t>
            </a:r>
          </a:p>
          <a:p>
            <a:pPr algn="ctr" rtl="1"/>
            <a:r>
              <a:rPr lang="ar-SA" sz="2800" b="1" dirty="0"/>
              <a:t>                    :</a:t>
            </a:r>
            <a:r>
              <a:rPr lang="en-US" sz="2800" b="1" dirty="0"/>
              <a:t>H</a:t>
            </a:r>
            <a:r>
              <a:rPr lang="en-US" sz="2800" b="1" baseline="-25000" dirty="0"/>
              <a:t>A</a:t>
            </a:r>
            <a:endParaRPr lang="en-US" sz="2800" baseline="-25000" dirty="0"/>
          </a:p>
          <a:p>
            <a:pPr algn="r" rtl="1"/>
            <a:endParaRPr lang="ar-SA" sz="2800" dirty="0"/>
          </a:p>
          <a:p>
            <a:pPr algn="r" rtl="1"/>
            <a:endParaRPr lang="en-US" sz="2800" dirty="0"/>
          </a:p>
        </p:txBody>
      </p:sp>
      <p:sp>
        <p:nvSpPr>
          <p:cNvPr id="13330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1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2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3" name="Rectangle 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4" name="Rectangle 8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5" name="Rectangle 10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6" name="Rectangle 1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3337" name="Rectangle 1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الحل :-</a:t>
            </a:r>
            <a:endParaRPr lang="ar-EG" b="1" u="sng" dirty="0"/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sp>
        <p:nvSpPr>
          <p:cNvPr id="102406" name="Rectangle 6"/>
          <p:cNvSpPr>
            <a:spLocks noChangeArrowheads="1"/>
          </p:cNvSpPr>
          <p:nvPr/>
        </p:nvSpPr>
        <p:spPr bwMode="auto">
          <a:xfrm>
            <a:off x="0" y="809625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08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sp>
        <p:nvSpPr>
          <p:cNvPr id="102409" name="Rectangle 9"/>
          <p:cNvSpPr>
            <a:spLocks noChangeArrowheads="1"/>
          </p:cNvSpPr>
          <p:nvPr/>
        </p:nvSpPr>
        <p:spPr bwMode="auto">
          <a:xfrm>
            <a:off x="0" y="809625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1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sp>
        <p:nvSpPr>
          <p:cNvPr id="102412" name="Rectangle 12"/>
          <p:cNvSpPr>
            <a:spLocks noChangeArrowheads="1"/>
          </p:cNvSpPr>
          <p:nvPr/>
        </p:nvSpPr>
        <p:spPr bwMode="auto">
          <a:xfrm>
            <a:off x="0" y="809625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pic>
        <p:nvPicPr>
          <p:cNvPr id="102413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81496" y="2571744"/>
            <a:ext cx="1000132" cy="432893"/>
          </a:xfrm>
          <a:prstGeom prst="rect">
            <a:avLst/>
          </a:prstGeom>
          <a:noFill/>
        </p:spPr>
      </p:pic>
      <p:sp>
        <p:nvSpPr>
          <p:cNvPr id="102415" name="Rectangle 15"/>
          <p:cNvSpPr>
            <a:spLocks noChangeArrowheads="1"/>
          </p:cNvSpPr>
          <p:nvPr/>
        </p:nvSpPr>
        <p:spPr bwMode="auto">
          <a:xfrm>
            <a:off x="0" y="809625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7" name="Rectangle 1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pic>
        <p:nvPicPr>
          <p:cNvPr id="102416" name="Picture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81496" y="3857628"/>
            <a:ext cx="928694" cy="401972"/>
          </a:xfrm>
          <a:prstGeom prst="rect">
            <a:avLst/>
          </a:prstGeom>
          <a:noFill/>
        </p:spPr>
      </p:pic>
      <p:sp>
        <p:nvSpPr>
          <p:cNvPr id="102418" name="Rectangle 18"/>
          <p:cNvSpPr>
            <a:spLocks noChangeArrowheads="1"/>
          </p:cNvSpPr>
          <p:nvPr/>
        </p:nvSpPr>
        <p:spPr bwMode="auto">
          <a:xfrm>
            <a:off x="0" y="809625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11"/>
          <p:cNvSpPr>
            <a:spLocks noChangeArrowheads="1"/>
          </p:cNvSpPr>
          <p:nvPr/>
        </p:nvSpPr>
        <p:spPr bwMode="auto">
          <a:xfrm>
            <a:off x="0" y="525463"/>
            <a:ext cx="2428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14342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4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5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6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14347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8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49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0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1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2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3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4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5" name="Rectangle 8"/>
          <p:cNvSpPr>
            <a:spLocks noChangeArrowheads="1"/>
          </p:cNvSpPr>
          <p:nvPr/>
        </p:nvSpPr>
        <p:spPr bwMode="auto">
          <a:xfrm>
            <a:off x="0" y="6826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6" name="Text Box 7"/>
          <p:cNvSpPr txBox="1">
            <a:spLocks noChangeArrowheads="1"/>
          </p:cNvSpPr>
          <p:nvPr/>
        </p:nvSpPr>
        <p:spPr bwMode="auto">
          <a:xfrm>
            <a:off x="533400" y="2590800"/>
            <a:ext cx="85852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SA" sz="2800" dirty="0"/>
              <a:t>تحديد مستوى الدلالة (       ): وهي </a:t>
            </a:r>
            <a:r>
              <a:rPr lang="en-US" sz="2800" dirty="0"/>
              <a:t>0.01</a:t>
            </a:r>
            <a:r>
              <a:rPr lang="ar-SA" sz="2800" dirty="0"/>
              <a:t>  .</a:t>
            </a:r>
          </a:p>
          <a:p>
            <a:pPr algn="r" rtl="1">
              <a:buFont typeface="Wingdings" pitchFamily="2" charset="2"/>
              <a:buChar char="q"/>
            </a:pPr>
            <a:r>
              <a:rPr lang="ar-SA" sz="2800" dirty="0"/>
              <a:t>درجات الحرية = </a:t>
            </a:r>
            <a:r>
              <a:rPr lang="en-US" sz="2800" dirty="0" smtClean="0"/>
              <a:t>11</a:t>
            </a:r>
            <a:r>
              <a:rPr lang="ar-SA" sz="2800" dirty="0" smtClean="0"/>
              <a:t> </a:t>
            </a:r>
            <a:r>
              <a:rPr lang="ar-SA" sz="2800" dirty="0"/>
              <a:t>، فإن قيمة         المجدولة هي </a:t>
            </a:r>
            <a:r>
              <a:rPr lang="en-US" sz="2800" dirty="0" smtClean="0"/>
              <a:t>24.725</a:t>
            </a:r>
            <a:endParaRPr lang="ar-SA" sz="2800" dirty="0"/>
          </a:p>
          <a:p>
            <a:pPr algn="r" rtl="1"/>
            <a:endParaRPr lang="ar-SA" sz="2800" dirty="0"/>
          </a:p>
          <a:p>
            <a:pPr algn="r" rtl="1"/>
            <a:r>
              <a:rPr lang="ar-SA" sz="2800" dirty="0"/>
              <a:t>لذا فإن قاعدة القرار هي أن يتم رفض الفرضية الصفرية </a:t>
            </a:r>
            <a:r>
              <a:rPr lang="en-US" sz="2800" dirty="0"/>
              <a:t> H</a:t>
            </a:r>
            <a:r>
              <a:rPr lang="en-US" dirty="0"/>
              <a:t>0</a:t>
            </a:r>
            <a:r>
              <a:rPr lang="ar-SA" sz="2800" dirty="0"/>
              <a:t> عندما تكون </a:t>
            </a:r>
          </a:p>
          <a:p>
            <a:pPr algn="r" rtl="1"/>
            <a:endParaRPr lang="en-US" sz="2800" dirty="0"/>
          </a:p>
        </p:txBody>
      </p:sp>
      <p:sp>
        <p:nvSpPr>
          <p:cNvPr id="14357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59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0" name="Rectangle 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1" name="Rectangle 8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2" name="Rectangle 10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3" name="Rectangle 1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4364" name="Rectangle 1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4338" name="Object 8"/>
          <p:cNvGraphicFramePr>
            <a:graphicFrameLocks noChangeAspect="1"/>
          </p:cNvGraphicFramePr>
          <p:nvPr/>
        </p:nvGraphicFramePr>
        <p:xfrm>
          <a:off x="5715000" y="2743200"/>
          <a:ext cx="330200" cy="304800"/>
        </p:xfrm>
        <a:graphic>
          <a:graphicData uri="http://schemas.openxmlformats.org/presentationml/2006/ole">
            <p:oleObj spid="_x0000_s103426" r:id="rId4" imgW="152334" imgH="139639" progId="">
              <p:embed/>
            </p:oleObj>
          </a:graphicData>
        </a:graphic>
      </p:graphicFrame>
      <p:graphicFrame>
        <p:nvGraphicFramePr>
          <p:cNvPr id="14339" name="Object 5"/>
          <p:cNvGraphicFramePr>
            <a:graphicFrameLocks noChangeAspect="1"/>
          </p:cNvGraphicFramePr>
          <p:nvPr/>
        </p:nvGraphicFramePr>
        <p:xfrm>
          <a:off x="4643438" y="3119438"/>
          <a:ext cx="365125" cy="381000"/>
        </p:xfrm>
        <a:graphic>
          <a:graphicData uri="http://schemas.openxmlformats.org/presentationml/2006/ole">
            <p:oleObj spid="_x0000_s103427" name="Equation" r:id="rId5" imgW="203112" imgH="228501" progId="Equation.3">
              <p:embed/>
            </p:oleObj>
          </a:graphicData>
        </a:graphic>
      </p:graphicFrame>
      <p:graphicFrame>
        <p:nvGraphicFramePr>
          <p:cNvPr id="14340" name="Object 6"/>
          <p:cNvGraphicFramePr>
            <a:graphicFrameLocks noChangeAspect="1"/>
          </p:cNvGraphicFramePr>
          <p:nvPr/>
        </p:nvGraphicFramePr>
        <p:xfrm>
          <a:off x="3657600" y="4570413"/>
          <a:ext cx="2952750" cy="533400"/>
        </p:xfrm>
        <a:graphic>
          <a:graphicData uri="http://schemas.openxmlformats.org/presentationml/2006/ole">
            <p:oleObj spid="_x0000_s103428" name="Equation" r:id="rId6" imgW="787320" imgH="228600" progId="Equation.3">
              <p:embed/>
            </p:oleObj>
          </a:graphicData>
        </a:graphic>
      </p:graphicFrame>
      <p:sp>
        <p:nvSpPr>
          <p:cNvPr id="29" name="Slide Number Placeholder 2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762000" y="1828800"/>
            <a:ext cx="84201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800" b="1" dirty="0"/>
              <a:t>وحيث أن قيمة       لاختبار تباين المجتمع يتم حسابها كالتالي :</a:t>
            </a:r>
          </a:p>
          <a:p>
            <a:pPr algn="r" rtl="1"/>
            <a:endParaRPr lang="ar-SA" sz="2800" b="1" dirty="0"/>
          </a:p>
          <a:p>
            <a:pPr algn="r" rtl="1"/>
            <a:endParaRPr lang="ar-SA" sz="2800" b="1" dirty="0"/>
          </a:p>
          <a:p>
            <a:pPr algn="r" rtl="1"/>
            <a:endParaRPr lang="ar-SA" sz="2800" b="1" dirty="0"/>
          </a:p>
          <a:p>
            <a:pPr algn="just" rtl="1"/>
            <a:r>
              <a:rPr lang="ar-SA" sz="2800" b="1" dirty="0"/>
              <a:t>وحيث أن قيمة        المحسوبة </a:t>
            </a:r>
            <a:r>
              <a:rPr lang="ar-SA" sz="2800" b="1" dirty="0" smtClean="0"/>
              <a:t>أ</a:t>
            </a:r>
            <a:r>
              <a:rPr lang="ar-EG" sz="2800" b="1" dirty="0" smtClean="0"/>
              <a:t>كبر</a:t>
            </a:r>
            <a:r>
              <a:rPr lang="ar-SA" sz="2800" b="1" dirty="0" smtClean="0"/>
              <a:t> </a:t>
            </a:r>
            <a:r>
              <a:rPr lang="ar-SA" sz="2800" b="1" dirty="0"/>
              <a:t>من قيمة       </a:t>
            </a:r>
            <a:r>
              <a:rPr lang="ar-SA" sz="2800" b="1" dirty="0" smtClean="0"/>
              <a:t>المجدولة</a:t>
            </a:r>
            <a:r>
              <a:rPr lang="ar-SA" sz="2800" b="1" dirty="0"/>
              <a:t>، فإننا بالتالي </a:t>
            </a:r>
            <a:r>
              <a:rPr lang="ar-SA" sz="2800" b="1" dirty="0" smtClean="0"/>
              <a:t>ن</a:t>
            </a:r>
            <a:r>
              <a:rPr lang="ar-EG" sz="2800" b="1" dirty="0" smtClean="0"/>
              <a:t>رفض</a:t>
            </a:r>
            <a:r>
              <a:rPr lang="ar-SA" sz="2800" b="1" dirty="0" smtClean="0"/>
              <a:t> </a:t>
            </a:r>
            <a:r>
              <a:rPr lang="ar-SA" sz="2800" b="1" dirty="0"/>
              <a:t>الفرضية الصفرية </a:t>
            </a:r>
            <a:r>
              <a:rPr lang="en-US" sz="2800" b="1" dirty="0"/>
              <a:t>H</a:t>
            </a:r>
            <a:r>
              <a:rPr lang="en-US" b="1" dirty="0"/>
              <a:t>0</a:t>
            </a:r>
            <a:r>
              <a:rPr lang="ar-SA" sz="2800" b="1" dirty="0"/>
              <a:t> عند مستوى دلالة </a:t>
            </a:r>
            <a:r>
              <a:rPr lang="en-US" sz="2800" b="1" dirty="0"/>
              <a:t>0.01</a:t>
            </a:r>
            <a:r>
              <a:rPr lang="ar-SA" sz="2800" b="1" dirty="0"/>
              <a:t>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  <p:sp>
        <p:nvSpPr>
          <p:cNvPr id="15367" name="Rectangle 11"/>
          <p:cNvSpPr>
            <a:spLocks noChangeArrowheads="1"/>
          </p:cNvSpPr>
          <p:nvPr/>
        </p:nvSpPr>
        <p:spPr bwMode="auto">
          <a:xfrm>
            <a:off x="0" y="525463"/>
            <a:ext cx="2428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/>
          </a:p>
        </p:txBody>
      </p:sp>
      <p:sp>
        <p:nvSpPr>
          <p:cNvPr id="1536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0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1" name="Rectangle 3"/>
          <p:cNvSpPr>
            <a:spLocks noChangeArrowheads="1"/>
          </p:cNvSpPr>
          <p:nvPr/>
        </p:nvSpPr>
        <p:spPr bwMode="auto">
          <a:xfrm>
            <a:off x="0" y="7207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2" name="Rectangle 8"/>
          <p:cNvSpPr>
            <a:spLocks noChangeArrowheads="1"/>
          </p:cNvSpPr>
          <p:nvPr/>
        </p:nvSpPr>
        <p:spPr bwMode="auto">
          <a:xfrm>
            <a:off x="0" y="5016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ar-SA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5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6" name="Rectangle 3"/>
          <p:cNvSpPr>
            <a:spLocks noChangeArrowheads="1"/>
          </p:cNvSpPr>
          <p:nvPr/>
        </p:nvSpPr>
        <p:spPr bwMode="auto">
          <a:xfrm>
            <a:off x="0" y="6064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7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8" name="Rectangle 4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79" name="Rectangle 5"/>
          <p:cNvSpPr>
            <a:spLocks noChangeArrowheads="1"/>
          </p:cNvSpPr>
          <p:nvPr/>
        </p:nvSpPr>
        <p:spPr bwMode="auto">
          <a:xfrm>
            <a:off x="0" y="-412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80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5381" name="Rectangle 8"/>
          <p:cNvSpPr>
            <a:spLocks noChangeArrowheads="1"/>
          </p:cNvSpPr>
          <p:nvPr/>
        </p:nvSpPr>
        <p:spPr bwMode="auto">
          <a:xfrm>
            <a:off x="0" y="6826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797050" y="2438400"/>
          <a:ext cx="6630988" cy="838200"/>
        </p:xfrm>
        <a:graphic>
          <a:graphicData uri="http://schemas.openxmlformats.org/presentationml/2006/ole">
            <p:oleObj spid="_x0000_s104450" name="Equation" r:id="rId4" imgW="3060360" imgH="419040" progId="Equation.3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2800337" y="3598863"/>
          <a:ext cx="366713" cy="381000"/>
        </p:xfrm>
        <a:graphic>
          <a:graphicData uri="http://schemas.openxmlformats.org/presentationml/2006/ole">
            <p:oleObj spid="_x0000_s104451" name="Equation" r:id="rId5" imgW="203112" imgH="228501" progId="Equation.3">
              <p:embed/>
            </p:oleObj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6667512" y="3571876"/>
          <a:ext cx="366713" cy="381000"/>
        </p:xfrm>
        <a:graphic>
          <a:graphicData uri="http://schemas.openxmlformats.org/presentationml/2006/ole">
            <p:oleObj spid="_x0000_s104452" name="Equation" r:id="rId6" imgW="203112" imgH="228501" progId="Equation.3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6934200" y="1905000"/>
          <a:ext cx="366713" cy="381000"/>
        </p:xfrm>
        <a:graphic>
          <a:graphicData uri="http://schemas.openxmlformats.org/presentationml/2006/ole">
            <p:oleObj spid="_x0000_s104453" name="Equation" r:id="rId7" imgW="203112" imgH="228501" progId="Equation.3">
              <p:embed/>
            </p:oleObj>
          </a:graphicData>
        </a:graphic>
      </p:graphicFrame>
      <p:sp>
        <p:nvSpPr>
          <p:cNvPr id="22" name="Slide Number Placeholder 2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ChangeArrowheads="1"/>
          </p:cNvSpPr>
          <p:nvPr/>
        </p:nvSpPr>
        <p:spPr bwMode="auto">
          <a:xfrm>
            <a:off x="914400" y="1709738"/>
            <a:ext cx="8229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 b="1" dirty="0" smtClean="0"/>
              <a:t>في </a:t>
            </a:r>
            <a:r>
              <a:rPr lang="ar-SA" sz="2400" b="1" dirty="0"/>
              <a:t>دراسة للعلاقة بين التقدير الذي يحصل عليه الطالب في الجامعة وجنسه أخذت عينة من نتائج الطلاب الذكور و الاناث وكانت كما يلي:</a:t>
            </a:r>
          </a:p>
          <a:p>
            <a:pPr algn="just" rtl="1"/>
            <a:endParaRPr lang="ar-SA" sz="2400" b="1" dirty="0">
              <a:solidFill>
                <a:srgbClr val="FF0000"/>
              </a:solidFill>
            </a:endParaRPr>
          </a:p>
          <a:p>
            <a:pPr algn="just" rtl="1"/>
            <a:r>
              <a:rPr lang="ar-SA" sz="2400" b="1" dirty="0">
                <a:solidFill>
                  <a:srgbClr val="FF0000"/>
                </a:solidFill>
              </a:rPr>
              <a:t>أولا: الاناث</a:t>
            </a:r>
            <a:endParaRPr lang="en-GB" sz="24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27200" y="3500438"/>
          <a:ext cx="6604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مثال (5)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4"/>
          <p:cNvSpPr>
            <a:spLocks noChangeArrowheads="1"/>
          </p:cNvSpPr>
          <p:nvPr/>
        </p:nvSpPr>
        <p:spPr bwMode="auto">
          <a:xfrm>
            <a:off x="914400" y="1500174"/>
            <a:ext cx="822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 b="1" dirty="0">
                <a:solidFill>
                  <a:srgbClr val="FF0000"/>
                </a:solidFill>
              </a:rPr>
              <a:t>ثانيا: الذكور</a:t>
            </a:r>
            <a:endParaRPr lang="en-GB" sz="24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27200" y="2071678"/>
          <a:ext cx="6604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راسب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مقبول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ممتاز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جيد جدا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93763" y="4300552"/>
            <a:ext cx="8229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 b="1" dirty="0">
                <a:solidFill>
                  <a:srgbClr val="FF0000"/>
                </a:solidFill>
              </a:rPr>
              <a:t>والمطلوب: </a:t>
            </a:r>
          </a:p>
          <a:p>
            <a:pPr algn="just" rtl="1"/>
            <a:r>
              <a:rPr lang="ar-SA" sz="2400" dirty="0"/>
              <a:t>هل </a:t>
            </a:r>
            <a:r>
              <a:rPr lang="ar-SA" sz="2400" dirty="0" smtClean="0"/>
              <a:t>تو</a:t>
            </a:r>
            <a:r>
              <a:rPr lang="ar-EG" sz="2400" dirty="0" smtClean="0"/>
              <a:t>ج</a:t>
            </a:r>
            <a:r>
              <a:rPr lang="ar-SA" sz="2400" dirty="0" smtClean="0"/>
              <a:t>د </a:t>
            </a:r>
            <a:r>
              <a:rPr lang="ar-SA" sz="2400" dirty="0"/>
              <a:t>علاقة بين تقدير الطالب وجنسه عند مستوى الدلالة 0.05 </a:t>
            </a:r>
            <a:r>
              <a:rPr lang="el-GR" sz="2400" dirty="0"/>
              <a:t>؟</a:t>
            </a:r>
            <a:r>
              <a:rPr lang="ar-SA" sz="2400" dirty="0"/>
              <a:t> </a:t>
            </a:r>
            <a:r>
              <a:rPr lang="el-GR" sz="2400" dirty="0"/>
              <a:t>α =</a:t>
            </a:r>
            <a:r>
              <a:rPr lang="ar-SA" sz="2400" dirty="0"/>
              <a:t> </a:t>
            </a:r>
          </a:p>
          <a:p>
            <a:pPr algn="just" rtl="1"/>
            <a:endParaRPr lang="en-GB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893763" y="1905000"/>
            <a:ext cx="8229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 b="1" dirty="0" smtClean="0">
                <a:solidFill>
                  <a:srgbClr val="009900"/>
                </a:solidFill>
              </a:rPr>
              <a:t>الفرضية </a:t>
            </a:r>
            <a:r>
              <a:rPr lang="ar-SA" sz="2400" b="1" dirty="0">
                <a:solidFill>
                  <a:srgbClr val="009900"/>
                </a:solidFill>
              </a:rPr>
              <a:t>الصفرية</a:t>
            </a:r>
            <a:r>
              <a:rPr lang="ar-SA" sz="2400" dirty="0">
                <a:solidFill>
                  <a:srgbClr val="009900"/>
                </a:solidFill>
              </a:rPr>
              <a:t>: </a:t>
            </a:r>
            <a:r>
              <a:rPr lang="ar-SA" sz="2400" dirty="0"/>
              <a:t>تقدير الطالب لا يعتمد على جنسه (متغير الجنس والتقدير مستقلان)</a:t>
            </a:r>
          </a:p>
          <a:p>
            <a:pPr algn="just" rtl="1"/>
            <a:r>
              <a:rPr lang="ar-SA" sz="2400" b="1" dirty="0">
                <a:solidFill>
                  <a:srgbClr val="009900"/>
                </a:solidFill>
              </a:rPr>
              <a:t>الفرضية البديلة</a:t>
            </a:r>
            <a:r>
              <a:rPr lang="ar-SA" sz="2400" dirty="0">
                <a:solidFill>
                  <a:srgbClr val="009900"/>
                </a:solidFill>
              </a:rPr>
              <a:t>: </a:t>
            </a:r>
            <a:r>
              <a:rPr lang="ar-SA" sz="2400" dirty="0"/>
              <a:t>تقدير الطالب يعتمد على جنسه (توجد علاقة بين جنس الطالب وتقديره) </a:t>
            </a:r>
          </a:p>
          <a:p>
            <a:pPr algn="just" rtl="1"/>
            <a:endParaRPr lang="ar-SA" sz="2400" dirty="0">
              <a:solidFill>
                <a:srgbClr val="FF0000"/>
              </a:solidFill>
            </a:endParaRPr>
          </a:p>
          <a:p>
            <a:pPr algn="just" rtl="1"/>
            <a:r>
              <a:rPr lang="ar-SA" sz="2400" dirty="0"/>
              <a:t>ثم نقوم بتعريف متغيرين نوعيين هما </a:t>
            </a:r>
            <a:r>
              <a:rPr lang="en-GB" sz="2400" dirty="0"/>
              <a:t>(</a:t>
            </a:r>
            <a:r>
              <a:rPr lang="en-GB" sz="2400" i="1" dirty="0"/>
              <a:t>Result</a:t>
            </a:r>
            <a:r>
              <a:rPr lang="en-GB" sz="2400" dirty="0"/>
              <a:t>)</a:t>
            </a:r>
            <a:r>
              <a:rPr lang="ar-SA" sz="2400" dirty="0"/>
              <a:t> و </a:t>
            </a:r>
            <a:r>
              <a:rPr lang="en-GB" sz="2400" dirty="0"/>
              <a:t>(</a:t>
            </a:r>
            <a:r>
              <a:rPr lang="en-GB" sz="2400" i="1" dirty="0"/>
              <a:t>Gender</a:t>
            </a:r>
            <a:r>
              <a:rPr lang="en-GB" sz="2400" dirty="0"/>
              <a:t>)</a:t>
            </a:r>
            <a:r>
              <a:rPr lang="ar-SA" sz="2400" dirty="0"/>
              <a:t> في شاشة تعريف المتغيرات بحيث يكون كود متغير </a:t>
            </a:r>
            <a:r>
              <a:rPr lang="en-GB" sz="2400" dirty="0"/>
              <a:t>(</a:t>
            </a:r>
            <a:r>
              <a:rPr lang="en-GB" sz="2400" i="1" dirty="0"/>
              <a:t>Result</a:t>
            </a:r>
            <a:r>
              <a:rPr lang="en-GB" sz="2400" dirty="0"/>
              <a:t>)</a:t>
            </a:r>
            <a:r>
              <a:rPr lang="ar-SA" sz="2400" dirty="0"/>
              <a:t> هو ( 0= راسب، 1=مقبول، 2=جيد، 3 جيد جدًا، 4=ممتاز) وكود المتغير </a:t>
            </a:r>
            <a:r>
              <a:rPr lang="en-GB" sz="2400" dirty="0"/>
              <a:t>(</a:t>
            </a:r>
            <a:r>
              <a:rPr lang="en-GB" sz="2400" i="1" dirty="0"/>
              <a:t>Gender</a:t>
            </a:r>
            <a:r>
              <a:rPr lang="en-GB" sz="2400" dirty="0"/>
              <a:t>)</a:t>
            </a:r>
            <a:r>
              <a:rPr lang="ar-SA" sz="2400" dirty="0"/>
              <a:t> هو ( 1=ذكر، 2=انثى)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ChangeArrowheads="1"/>
          </p:cNvSpPr>
          <p:nvPr/>
        </p:nvSpPr>
        <p:spPr bwMode="auto">
          <a:xfrm>
            <a:off x="914400" y="1709738"/>
            <a:ext cx="822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ندخل البيانات كما في الشكل التالي:</a:t>
            </a:r>
            <a:endParaRPr lang="en-GB" sz="2400"/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438400"/>
            <a:ext cx="20859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438400"/>
            <a:ext cx="20574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ChangeArrowheads="1"/>
          </p:cNvSpPr>
          <p:nvPr/>
        </p:nvSpPr>
        <p:spPr bwMode="auto">
          <a:xfrm>
            <a:off x="914400" y="1709738"/>
            <a:ext cx="8229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من قائمة التحليل </a:t>
            </a:r>
            <a:r>
              <a:rPr lang="en-GB" sz="2400" i="1"/>
              <a:t>Analyze</a:t>
            </a:r>
            <a:r>
              <a:rPr lang="ar-SA" sz="2400" i="1"/>
              <a:t> </a:t>
            </a:r>
            <a:r>
              <a:rPr lang="ar-SA" sz="2400"/>
              <a:t>نختار القائمة الفرعية للإحصاءات الوصفية </a:t>
            </a:r>
            <a:r>
              <a:rPr lang="en-GB" sz="2400" i="1"/>
              <a:t>Descriptive Statistics</a:t>
            </a:r>
            <a:r>
              <a:rPr lang="ar-SA" sz="2400" i="1"/>
              <a:t>  </a:t>
            </a:r>
            <a:r>
              <a:rPr lang="ar-SA" sz="2400"/>
              <a:t>ومن ثم نختار الأمر </a:t>
            </a:r>
            <a:r>
              <a:rPr lang="en-GB" sz="2400" i="1"/>
              <a:t>Cross tabs</a:t>
            </a:r>
            <a:r>
              <a:rPr lang="ar-SA" sz="2400" i="1"/>
              <a:t> </a:t>
            </a:r>
            <a:r>
              <a:rPr lang="ar-SA" sz="2400"/>
              <a:t>كما في الشكل التالي:</a:t>
            </a:r>
            <a:endParaRPr lang="en-GB" sz="2400"/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909888"/>
            <a:ext cx="4752975" cy="319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914400" y="1709738"/>
            <a:ext cx="822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يظهر المربع الحواري التالي:</a:t>
            </a:r>
            <a:endParaRPr lang="en-GB" sz="2400"/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438400"/>
            <a:ext cx="4800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ChangeArrowheads="1"/>
          </p:cNvSpPr>
          <p:nvPr/>
        </p:nvSpPr>
        <p:spPr bwMode="auto">
          <a:xfrm>
            <a:off x="914400" y="1709738"/>
            <a:ext cx="82296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ننقل المتغير </a:t>
            </a:r>
            <a:r>
              <a:rPr lang="en-GB" sz="2400" i="1"/>
              <a:t>Result</a:t>
            </a:r>
            <a:r>
              <a:rPr lang="ar-SA" sz="2400" i="1"/>
              <a:t> </a:t>
            </a:r>
            <a:r>
              <a:rPr lang="ar-SA" sz="2400"/>
              <a:t>لخانة الصفوف </a:t>
            </a:r>
            <a:r>
              <a:rPr lang="en-GB" sz="2400" i="1"/>
              <a:t>Rows</a:t>
            </a:r>
            <a:r>
              <a:rPr lang="ar-SA" sz="2400" i="1"/>
              <a:t> </a:t>
            </a:r>
            <a:r>
              <a:rPr lang="ar-SA" sz="2400"/>
              <a:t>والمتغير </a:t>
            </a:r>
            <a:r>
              <a:rPr lang="en-GB" sz="2400" i="1"/>
              <a:t>Gender</a:t>
            </a:r>
            <a:r>
              <a:rPr lang="ar-SA" sz="2400" i="1"/>
              <a:t> </a:t>
            </a:r>
            <a:r>
              <a:rPr lang="ar-SA" sz="2400"/>
              <a:t>لخانة الأعمدة </a:t>
            </a:r>
            <a:r>
              <a:rPr lang="en-GB" sz="2400" i="1"/>
              <a:t>Columns</a:t>
            </a:r>
            <a:r>
              <a:rPr lang="ar-SA" sz="2400" i="1"/>
              <a:t> </a:t>
            </a:r>
            <a:r>
              <a:rPr lang="ar-SA" sz="2400"/>
              <a:t>باستخدام الأسهم .</a:t>
            </a:r>
            <a:endParaRPr lang="en-GB" sz="2400"/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8950" y="2611438"/>
            <a:ext cx="40005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>
            <a:spLocks noChangeArrowheads="1"/>
          </p:cNvSpPr>
          <p:nvPr/>
        </p:nvSpPr>
        <p:spPr bwMode="auto">
          <a:xfrm>
            <a:off x="914400" y="1709738"/>
            <a:ext cx="822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ومن ثم نضغط على </a:t>
            </a:r>
            <a:r>
              <a:rPr lang="en-GB" sz="2400" i="1"/>
              <a:t>Statistics</a:t>
            </a:r>
            <a:r>
              <a:rPr lang="ar-SA" sz="2400" i="1"/>
              <a:t> </a:t>
            </a:r>
            <a:r>
              <a:rPr lang="ar-SA" sz="2400"/>
              <a:t>للحصول على المربع الحواري التالي:</a:t>
            </a:r>
            <a:endParaRPr lang="en-GB" sz="2400"/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9913" y="2971800"/>
            <a:ext cx="36290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ChangeArrowheads="1"/>
          </p:cNvSpPr>
          <p:nvPr/>
        </p:nvSpPr>
        <p:spPr bwMode="auto">
          <a:xfrm>
            <a:off x="944563" y="1600200"/>
            <a:ext cx="838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نضع علامة على خانة اختبار مربع كاي </a:t>
            </a:r>
            <a:r>
              <a:rPr lang="en-GB" sz="2400" i="1"/>
              <a:t>Chi-Square</a:t>
            </a:r>
            <a:r>
              <a:rPr lang="ar-SA" sz="2400" i="1"/>
              <a:t> </a:t>
            </a:r>
            <a:r>
              <a:rPr lang="ar-SA" sz="2400"/>
              <a:t>لحساب اختبار الاستقلالية ومن ثم نضغط على </a:t>
            </a:r>
            <a:r>
              <a:rPr lang="en-GB" sz="2400" i="1"/>
              <a:t>Continue</a:t>
            </a:r>
            <a:r>
              <a:rPr lang="ar-SA" sz="2400" i="1"/>
              <a:t> </a:t>
            </a:r>
            <a:r>
              <a:rPr lang="ar-SA" sz="2400"/>
              <a:t>للعودة للمربع الحواري السابق:</a:t>
            </a:r>
            <a:endParaRPr lang="en-GB" sz="2400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3388" y="2590800"/>
            <a:ext cx="401002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ChangeArrowheads="1"/>
          </p:cNvSpPr>
          <p:nvPr/>
        </p:nvSpPr>
        <p:spPr bwMode="auto">
          <a:xfrm>
            <a:off x="944563" y="1600200"/>
            <a:ext cx="838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لاظهار جدول التوقعات نضغط على زر </a:t>
            </a:r>
            <a:r>
              <a:rPr lang="en-GB" sz="2400"/>
              <a:t>Cell</a:t>
            </a:r>
            <a:r>
              <a:rPr lang="ar-SA" sz="2400"/>
              <a:t> ليظهر المربع الحواري التالي:</a:t>
            </a:r>
            <a:endParaRPr lang="en-GB" sz="2400"/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7263" y="2590800"/>
            <a:ext cx="298132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ChangeArrowheads="1"/>
          </p:cNvSpPr>
          <p:nvPr/>
        </p:nvSpPr>
        <p:spPr bwMode="auto">
          <a:xfrm>
            <a:off x="914400" y="1709738"/>
            <a:ext cx="82296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نختار الخيار </a:t>
            </a:r>
            <a:r>
              <a:rPr lang="en-GB" sz="2400" i="1"/>
              <a:t>Expected</a:t>
            </a:r>
            <a:r>
              <a:rPr lang="ar-SA" sz="2400" i="1"/>
              <a:t> </a:t>
            </a:r>
            <a:r>
              <a:rPr lang="ar-SA" sz="2400"/>
              <a:t>جدول توقعات ظهور البيانات ومن ثم نضغط </a:t>
            </a:r>
            <a:r>
              <a:rPr lang="en-GB" sz="2400" i="1"/>
              <a:t>Continue</a:t>
            </a:r>
            <a:r>
              <a:rPr lang="ar-SA" sz="2400" i="1"/>
              <a:t> </a:t>
            </a:r>
            <a:r>
              <a:rPr lang="ar-SA" sz="2400"/>
              <a:t>للعودة للمربع الحواري السابق.</a:t>
            </a:r>
            <a:endParaRPr lang="en-GB" sz="2400"/>
          </a:p>
        </p:txBody>
      </p:sp>
      <p:pic>
        <p:nvPicPr>
          <p:cNvPr id="747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5925" y="2667000"/>
            <a:ext cx="39624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ChangeArrowheads="1"/>
          </p:cNvSpPr>
          <p:nvPr/>
        </p:nvSpPr>
        <p:spPr bwMode="auto">
          <a:xfrm>
            <a:off x="914400" y="1709738"/>
            <a:ext cx="822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نضغط على </a:t>
            </a:r>
            <a:r>
              <a:rPr lang="en-GB" sz="2400" i="1"/>
              <a:t>Ok</a:t>
            </a:r>
            <a:r>
              <a:rPr lang="ar-SA" sz="2400" i="1"/>
              <a:t> </a:t>
            </a:r>
            <a:r>
              <a:rPr lang="ar-SA" sz="2400"/>
              <a:t>للحصول على النتائج.</a:t>
            </a:r>
            <a:endParaRPr lang="en-GB" sz="2400"/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657600"/>
            <a:ext cx="61722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0" name="Rectangle 5"/>
          <p:cNvSpPr>
            <a:spLocks noChangeArrowheads="1"/>
          </p:cNvSpPr>
          <p:nvPr/>
        </p:nvSpPr>
        <p:spPr bwMode="auto">
          <a:xfrm>
            <a:off x="1066800" y="2438400"/>
            <a:ext cx="8229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تتكون نتائج الأمر </a:t>
            </a:r>
            <a:r>
              <a:rPr lang="en-GB" sz="2400" i="1"/>
              <a:t>Cross tabulati</a:t>
            </a:r>
            <a:r>
              <a:rPr lang="ar-SA" sz="2400" i="1"/>
              <a:t> </a:t>
            </a:r>
            <a:r>
              <a:rPr lang="ar-SA" sz="2400"/>
              <a:t>من ثلاثة جداول:</a:t>
            </a:r>
          </a:p>
          <a:p>
            <a:pPr algn="just" rtl="1"/>
            <a:r>
              <a:rPr lang="ar-SA" sz="2400" u="sng">
                <a:solidFill>
                  <a:srgbClr val="FF0000"/>
                </a:solidFill>
              </a:rPr>
              <a:t>الأول</a:t>
            </a:r>
            <a:r>
              <a:rPr lang="ar-SA" sz="2400"/>
              <a:t> يصف حجم العينات المدخلة ونسب البيانات المفقودة كالتالي:</a:t>
            </a:r>
            <a:endParaRPr lang="en-GB" sz="24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14600"/>
            <a:ext cx="5867400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Rectangle 5"/>
          <p:cNvSpPr>
            <a:spLocks noChangeArrowheads="1"/>
          </p:cNvSpPr>
          <p:nvPr/>
        </p:nvSpPr>
        <p:spPr bwMode="auto">
          <a:xfrm>
            <a:off x="914400" y="1524000"/>
            <a:ext cx="8229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الجدول </a:t>
            </a:r>
            <a:r>
              <a:rPr lang="ar-SA" sz="2400" u="sng">
                <a:solidFill>
                  <a:srgbClr val="FF0000"/>
                </a:solidFill>
              </a:rPr>
              <a:t>الثاني</a:t>
            </a:r>
            <a:r>
              <a:rPr lang="ar-SA" sz="2400"/>
              <a:t> يبين جدول توزيع العينة حسب المتغيرين والقيم المتوقعة حسب اختبار الاستقلالية كالتالي:</a:t>
            </a:r>
            <a:endParaRPr lang="en-GB" sz="240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514600" y="2743200"/>
            <a:ext cx="2819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5" name="TextBox 3"/>
          <p:cNvSpPr txBox="1">
            <a:spLocks noChangeArrowheads="1"/>
          </p:cNvSpPr>
          <p:nvPr/>
        </p:nvSpPr>
        <p:spPr bwMode="auto">
          <a:xfrm>
            <a:off x="1524000" y="2330450"/>
            <a:ext cx="1681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/>
              <a:t>عدد الذكور الراسبين</a:t>
            </a:r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5791200" y="3733800"/>
            <a:ext cx="2667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7" name="TextBox 12"/>
          <p:cNvSpPr txBox="1">
            <a:spLocks noChangeArrowheads="1"/>
          </p:cNvSpPr>
          <p:nvPr/>
        </p:nvSpPr>
        <p:spPr bwMode="auto">
          <a:xfrm>
            <a:off x="8458200" y="3589338"/>
            <a:ext cx="10493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SA"/>
              <a:t>توقع الذكور</a:t>
            </a:r>
          </a:p>
          <a:p>
            <a:pPr algn="ctr"/>
            <a:r>
              <a:rPr lang="ar-SA"/>
              <a:t> الراسبين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5"/>
          <p:cNvSpPr>
            <a:spLocks noChangeArrowheads="1"/>
          </p:cNvSpPr>
          <p:nvPr/>
        </p:nvSpPr>
        <p:spPr bwMode="auto">
          <a:xfrm>
            <a:off x="911225" y="2286000"/>
            <a:ext cx="82296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/>
              <a:t>يبين </a:t>
            </a:r>
            <a:r>
              <a:rPr lang="ar-SA" sz="2400" u="sng">
                <a:solidFill>
                  <a:srgbClr val="FF0000"/>
                </a:solidFill>
              </a:rPr>
              <a:t>الجدول الثاني السابق</a:t>
            </a:r>
            <a:r>
              <a:rPr lang="ar-SA" sz="2400"/>
              <a:t> أن عدد البيانات المدخلة 72 ، عدد الذكور 37 (منهم 12 راسب وقيمتها المتوقعة 9.76 ، 5 مقبول وقيمتها المتوقعة 6.68 ،  9 جيد وقيمتها المتوقعة 8.74 ،  5 جيدجدا وقيمتها المتوقعة 6.17 ، و 6 ممتاز وقيمتها المتوقعة 5.65 ) والاناث 35 ( منهم 7 راسب وقيمتها المتوقعة 9.24 ،  8 مقبول وقيمتها المتوقعة 6.32 ،  8 جيد وقيمتها المتوقعة 8.26 ،  7 جيدجدا وقيمتها المتوقعة 5.83 ، و 5 ممتاز وقيمتها المتوقعة 5.35)</a:t>
            </a:r>
            <a:endParaRPr lang="en-GB" sz="24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895600"/>
            <a:ext cx="59817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1066800" y="1830388"/>
            <a:ext cx="822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 dirty="0"/>
              <a:t>الجدول </a:t>
            </a:r>
            <a:r>
              <a:rPr lang="ar-SA" sz="2400" u="sng" dirty="0" smtClean="0">
                <a:solidFill>
                  <a:srgbClr val="FF0000"/>
                </a:solidFill>
              </a:rPr>
              <a:t>الثالث</a:t>
            </a:r>
            <a:r>
              <a:rPr lang="ar-SA" sz="2400" dirty="0" smtClean="0"/>
              <a:t> </a:t>
            </a:r>
            <a:r>
              <a:rPr lang="ar-SA" sz="2400" dirty="0"/>
              <a:t>يبين نتيجة اختبار مربع كاي كالتالي:</a:t>
            </a:r>
            <a:endParaRPr lang="en-GB" sz="2400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905000" y="3200400"/>
            <a:ext cx="22860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715000" y="2819400"/>
            <a:ext cx="533400" cy="1371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7162800" y="4191000"/>
            <a:ext cx="12954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55" name="TextBox 8"/>
          <p:cNvSpPr txBox="1">
            <a:spLocks noChangeArrowheads="1"/>
          </p:cNvSpPr>
          <p:nvPr/>
        </p:nvSpPr>
        <p:spPr bwMode="auto">
          <a:xfrm>
            <a:off x="1346200" y="2711450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/>
              <a:t>قيمة الاختبار</a:t>
            </a:r>
            <a:endParaRPr lang="en-GB"/>
          </a:p>
        </p:txBody>
      </p:sp>
      <p:sp>
        <p:nvSpPr>
          <p:cNvPr id="78856" name="TextBox 11"/>
          <p:cNvSpPr txBox="1">
            <a:spLocks noChangeArrowheads="1"/>
          </p:cNvSpPr>
          <p:nvPr/>
        </p:nvSpPr>
        <p:spPr bwMode="auto">
          <a:xfrm>
            <a:off x="6324600" y="2711450"/>
            <a:ext cx="11255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/>
              <a:t>درجة الحرية</a:t>
            </a:r>
            <a:endParaRPr lang="en-GB"/>
          </a:p>
        </p:txBody>
      </p:sp>
      <p:sp>
        <p:nvSpPr>
          <p:cNvPr id="78857" name="TextBox 12"/>
          <p:cNvSpPr txBox="1">
            <a:spLocks noChangeArrowheads="1"/>
          </p:cNvSpPr>
          <p:nvPr/>
        </p:nvSpPr>
        <p:spPr bwMode="auto">
          <a:xfrm>
            <a:off x="8305800" y="4019550"/>
            <a:ext cx="11668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SA"/>
              <a:t>مستوى دلالة </a:t>
            </a:r>
          </a:p>
          <a:p>
            <a:pPr algn="ctr"/>
            <a:r>
              <a:rPr lang="ar-SA"/>
              <a:t>الاختبار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تابع الحل :-</a:t>
            </a:r>
            <a:endParaRPr lang="ar-EG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914400" y="2586038"/>
            <a:ext cx="82296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/>
            <a:r>
              <a:rPr lang="ar-SA" sz="2400" dirty="0"/>
              <a:t>يبين </a:t>
            </a:r>
            <a:r>
              <a:rPr lang="ar-SA" sz="2400" u="sng" dirty="0">
                <a:solidFill>
                  <a:srgbClr val="FF0000"/>
                </a:solidFill>
              </a:rPr>
              <a:t>الجدول الثالث السابق </a:t>
            </a:r>
            <a:r>
              <a:rPr lang="ar-SA" sz="2400" dirty="0"/>
              <a:t>أن قيمة اختبار مربع كاي هي 2.437 بدرجة حرية مقادرها 4 </a:t>
            </a:r>
          </a:p>
          <a:p>
            <a:pPr algn="just" rtl="1"/>
            <a:r>
              <a:rPr lang="ar-SA" sz="2000" b="1" dirty="0"/>
              <a:t>يتبين لنا من الجدول أن أقل قيمة لمستوى الدلالة هي 0.656 </a:t>
            </a:r>
            <a:r>
              <a:rPr lang="en-GB" sz="2000" b="1" dirty="0" err="1"/>
              <a:t>Asymp</a:t>
            </a:r>
            <a:r>
              <a:rPr lang="en-GB" sz="2000" b="1" dirty="0"/>
              <a:t>. Sig. (2-sided) =</a:t>
            </a:r>
            <a:r>
              <a:rPr lang="ar-SA" sz="2000" b="1" dirty="0"/>
              <a:t> وهي اكبر من مستوى الدلالة 0.005 </a:t>
            </a:r>
            <a:r>
              <a:rPr lang="el-GR" sz="2000" b="1" dirty="0"/>
              <a:t>α =</a:t>
            </a:r>
            <a:r>
              <a:rPr lang="ar-SA" sz="2000" b="1" dirty="0"/>
              <a:t> وبالتالي لا نستطيع </a:t>
            </a:r>
            <a:r>
              <a:rPr lang="ar-SA" sz="2000" b="1" dirty="0" smtClean="0"/>
              <a:t>رف</a:t>
            </a:r>
            <a:r>
              <a:rPr lang="ar-EG" sz="2000" b="1" dirty="0" smtClean="0"/>
              <a:t>ض</a:t>
            </a:r>
            <a:r>
              <a:rPr lang="ar-SA" sz="2000" b="1" dirty="0" smtClean="0"/>
              <a:t> </a:t>
            </a:r>
            <a:r>
              <a:rPr lang="ar-SA" sz="2000" b="1" dirty="0"/>
              <a:t>الفرضية الصفرية أي أن تقدير الطالب لا يعتمد على جنسه.</a:t>
            </a:r>
            <a:endParaRPr lang="en-GB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sz="2400" b="1" dirty="0" smtClean="0"/>
              <a:t>الجدول التالي يوضح  نتيجة إختبار مربع كاي (كا2) عند مستوى معنوية </a:t>
            </a:r>
            <a:r>
              <a:rPr lang="en-US" sz="2400" b="1" dirty="0" smtClean="0"/>
              <a:t>5% </a:t>
            </a:r>
            <a:r>
              <a:rPr lang="ar-EG" sz="2400" b="1" dirty="0" smtClean="0"/>
              <a:t>:-</a:t>
            </a:r>
          </a:p>
          <a:p>
            <a:pPr algn="just" rtl="1"/>
            <a:endParaRPr lang="en-US" sz="900" dirty="0" smtClean="0"/>
          </a:p>
          <a:p>
            <a:pPr algn="ctr"/>
            <a:r>
              <a:rPr lang="en-US" sz="2000" dirty="0" smtClean="0">
                <a:latin typeface="Adobe Garamond Pro Bold" pitchFamily="18" charset="0"/>
                <a:cs typeface="+mj-cs"/>
              </a:rPr>
              <a:t>Chi-Square Test</a:t>
            </a:r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09596" y="2714620"/>
          <a:ext cx="8501122" cy="1645920"/>
        </p:xfrm>
        <a:graphic>
          <a:graphicData uri="http://schemas.openxmlformats.org/drawingml/2006/table">
            <a:tbl>
              <a:tblPr rtl="1"/>
              <a:tblGrid>
                <a:gridCol w="2125280"/>
                <a:gridCol w="1436045"/>
                <a:gridCol w="2128619"/>
                <a:gridCol w="2811178"/>
              </a:tblGrid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</a:rPr>
                        <a:t>Asymp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</a:rPr>
                        <a:t> . Sig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</a:rPr>
                        <a:t>(2-sided)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df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</a:rPr>
                        <a:t>Value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endParaRPr lang="ar-EG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.0437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1.9496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Pearson Chi-Square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.0434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1.9672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Likelihood Ratio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.0390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.2384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Linear-by- Linear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>
                          <a:latin typeface="Times New Roman"/>
                          <a:ea typeface="Times New Roman"/>
                        </a:rPr>
                        <a:t>Association</a:t>
                      </a:r>
                      <a:endParaRPr lang="en-US" sz="12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endParaRPr lang="ar-EG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endParaRPr lang="ar-EG" sz="1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</a:rPr>
                        <a:t>32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1115" algn="l"/>
                        </a:tabLs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</a:rPr>
                        <a:t>N of Valid Cases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7393" name="Rectangle 1"/>
          <p:cNvSpPr>
            <a:spLocks noChangeArrowheads="1"/>
          </p:cNvSpPr>
          <p:nvPr/>
        </p:nvSpPr>
        <p:spPr bwMode="auto">
          <a:xfrm>
            <a:off x="2310989" y="4610409"/>
            <a:ext cx="70711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latinLnBrk="0">
              <a:lnSpc>
                <a:spcPct val="100000"/>
              </a:lnSpc>
              <a:spcBef>
                <a:spcPct val="20000"/>
              </a:spcBef>
              <a:buClrTx/>
              <a:buSzTx/>
              <a:tabLst/>
            </a:pPr>
            <a:r>
              <a:rPr lang="ar-EG" sz="2400" b="1" dirty="0" smtClean="0">
                <a:solidFill>
                  <a:srgbClr val="013E36"/>
                </a:solidFill>
                <a:latin typeface="+mn-lt"/>
                <a:cs typeface="Arial" charset="0"/>
              </a:rPr>
              <a:t>أجب عن الاسئلة التالية من خلال النتائج الواردة في الجدول السابق :-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just" rtl="1"/>
            <a:r>
              <a:rPr lang="ar-EG" b="1" u="sng" dirty="0" smtClean="0"/>
              <a:t>مثال (6) :-</a:t>
            </a:r>
            <a:endParaRPr lang="ar-EG" b="1" u="sng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الحل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sz="2400" b="1" u="sng" dirty="0" smtClean="0"/>
              <a:t>)</a:t>
            </a:r>
            <a:r>
              <a:rPr lang="ar-EG" sz="2400" b="1" u="sng" dirty="0" smtClean="0"/>
              <a:t>1</a:t>
            </a:r>
            <a:r>
              <a:rPr lang="ar-SA" sz="2400" b="1" u="sng" dirty="0" smtClean="0"/>
              <a:t>)	قيمة إحصائي الاختبار كا2</a:t>
            </a:r>
            <a:r>
              <a:rPr lang="ar-EG" sz="2400" b="1" u="sng" dirty="0" smtClean="0"/>
              <a:t> تساوي :-</a:t>
            </a:r>
            <a:endParaRPr lang="en-US" sz="2400" u="sng" dirty="0" smtClean="0"/>
          </a:p>
          <a:p>
            <a:pPr rtl="1"/>
            <a:r>
              <a:rPr lang="ar-SA" sz="1400" dirty="0" smtClean="0"/>
              <a:t>		(أ)	</a:t>
            </a:r>
            <a:r>
              <a:rPr lang="en-US" sz="1400" dirty="0" smtClean="0"/>
              <a:t>.2384</a:t>
            </a:r>
          </a:p>
          <a:p>
            <a:pPr rtl="1"/>
            <a:r>
              <a:rPr lang="ar-SA" sz="1400" dirty="0" smtClean="0"/>
              <a:t>		(ب)	</a:t>
            </a:r>
            <a:r>
              <a:rPr lang="en-US" sz="1400" dirty="0" smtClean="0"/>
              <a:t>1.9672</a:t>
            </a:r>
          </a:p>
          <a:p>
            <a:pPr rtl="1"/>
            <a:r>
              <a:rPr lang="ar-SA" sz="1400" dirty="0" smtClean="0"/>
              <a:t>		(ج)	</a:t>
            </a:r>
            <a:r>
              <a:rPr lang="en-US" sz="1400" u="sng" dirty="0" smtClean="0"/>
              <a:t>1.9496</a:t>
            </a:r>
          </a:p>
          <a:p>
            <a:pPr rtl="1"/>
            <a:r>
              <a:rPr lang="ar-SA" sz="1400" dirty="0" smtClean="0"/>
              <a:t>    </a:t>
            </a:r>
            <a:r>
              <a:rPr lang="en-US" sz="1400" dirty="0" smtClean="0"/>
              <a:t>     </a:t>
            </a:r>
            <a:r>
              <a:rPr lang="ar-SA" sz="1400" dirty="0" smtClean="0"/>
              <a:t>        (د)	لا شيء مما سبق</a:t>
            </a:r>
            <a:endParaRPr lang="en-US" sz="1400" dirty="0" smtClean="0"/>
          </a:p>
          <a:p>
            <a:pPr rtl="1"/>
            <a:r>
              <a:rPr lang="ar-EG" sz="1400" dirty="0" smtClean="0"/>
              <a:t> </a:t>
            </a:r>
            <a:r>
              <a:rPr lang="en-US" sz="2400" b="1" u="sng" dirty="0" smtClean="0"/>
              <a:t>)</a:t>
            </a:r>
            <a:r>
              <a:rPr lang="ar-EG" sz="2400" b="1" u="sng" dirty="0" smtClean="0"/>
              <a:t>2</a:t>
            </a:r>
            <a:r>
              <a:rPr lang="ar-SA" sz="2400" b="1" u="sng" dirty="0" smtClean="0"/>
              <a:t>)	قيمة مستوى الدلاله المحسوبة للإختبار</a:t>
            </a:r>
            <a:r>
              <a:rPr lang="ar-EG" sz="2400" b="1" u="sng" dirty="0" smtClean="0"/>
              <a:t> تساوي :-</a:t>
            </a:r>
            <a:endParaRPr lang="en-US" sz="2400" b="1" u="sng" dirty="0" smtClean="0"/>
          </a:p>
          <a:p>
            <a:pPr rtl="1"/>
            <a:r>
              <a:rPr lang="ar-SA" sz="1400" u="sng" dirty="0" smtClean="0"/>
              <a:t>		(أ)	</a:t>
            </a:r>
            <a:r>
              <a:rPr lang="en-US" sz="1400" u="sng" dirty="0" smtClean="0"/>
              <a:t>.0437</a:t>
            </a:r>
          </a:p>
          <a:p>
            <a:pPr rtl="1"/>
            <a:r>
              <a:rPr lang="ar-SA" sz="1400" dirty="0" smtClean="0"/>
              <a:t>		(ب)	</a:t>
            </a:r>
            <a:r>
              <a:rPr lang="en-US" sz="1400" dirty="0" smtClean="0"/>
              <a:t>.0434</a:t>
            </a:r>
          </a:p>
          <a:p>
            <a:pPr rtl="1"/>
            <a:r>
              <a:rPr lang="ar-SA" sz="1400" dirty="0" smtClean="0"/>
              <a:t>		(ج)	</a:t>
            </a:r>
            <a:r>
              <a:rPr lang="en-US" sz="1400" dirty="0" smtClean="0"/>
              <a:t>.0390</a:t>
            </a:r>
          </a:p>
          <a:p>
            <a:pPr rtl="1"/>
            <a:r>
              <a:rPr lang="ar-SA" sz="1400" dirty="0" smtClean="0"/>
              <a:t>            (د)	لا شيء مما سبق</a:t>
            </a:r>
            <a:endParaRPr lang="en-US" sz="1400" dirty="0" smtClean="0"/>
          </a:p>
          <a:p>
            <a:pPr rtl="1"/>
            <a:r>
              <a:rPr lang="ar-SA" sz="1400" dirty="0" smtClean="0"/>
              <a:t> </a:t>
            </a:r>
            <a:r>
              <a:rPr lang="en-US" sz="2400" b="1" u="sng" dirty="0" smtClean="0"/>
              <a:t>)</a:t>
            </a:r>
            <a:r>
              <a:rPr lang="ar-EG" sz="2400" b="1" u="sng" dirty="0" smtClean="0"/>
              <a:t>3</a:t>
            </a:r>
            <a:r>
              <a:rPr lang="ar-SA" sz="2400" b="1" u="sng" dirty="0" smtClean="0"/>
              <a:t>)	</a:t>
            </a:r>
            <a:r>
              <a:rPr lang="ar-EG" sz="2400" b="1" u="sng" dirty="0" smtClean="0"/>
              <a:t>من خلال مقارنة قيمة إحصائي الاختبار بقيمة حدود منطقتي القبول والرفض يمكن :-</a:t>
            </a:r>
            <a:endParaRPr lang="en-US" sz="2400" b="1" u="sng" dirty="0" smtClean="0"/>
          </a:p>
          <a:p>
            <a:pPr rtl="1"/>
            <a:r>
              <a:rPr lang="ar-SA" sz="1400" dirty="0" smtClean="0"/>
              <a:t>		(أ)	</a:t>
            </a:r>
            <a:r>
              <a:rPr lang="ar-EG" sz="1400" u="sng" dirty="0" smtClean="0"/>
              <a:t>قبول الفرض البديل </a:t>
            </a:r>
            <a:r>
              <a:rPr lang="ar-EG" sz="1400" dirty="0" smtClean="0"/>
              <a:t>.</a:t>
            </a:r>
            <a:endParaRPr lang="en-US" sz="1400" dirty="0" smtClean="0"/>
          </a:p>
          <a:p>
            <a:pPr rtl="1"/>
            <a:r>
              <a:rPr lang="ar-SA" sz="1400" dirty="0" smtClean="0"/>
              <a:t>		(ب)	قبول الفرض العدمي .</a:t>
            </a:r>
            <a:endParaRPr lang="en-US" sz="1400" dirty="0" smtClean="0"/>
          </a:p>
          <a:p>
            <a:pPr rtl="1"/>
            <a:r>
              <a:rPr lang="ar-SA" sz="1400" dirty="0" smtClean="0"/>
              <a:t>		(ج)	عدم قبول أي من الفرضين .</a:t>
            </a:r>
            <a:endParaRPr lang="en-US" sz="1400" dirty="0" smtClean="0"/>
          </a:p>
          <a:p>
            <a:pPr rtl="1"/>
            <a:r>
              <a:rPr lang="ar-SA" sz="1400" dirty="0" smtClean="0"/>
              <a:t>            (د)	لا شيء مما سبق</a:t>
            </a:r>
            <a:endParaRPr lang="en-US" sz="1400" dirty="0" smtClean="0"/>
          </a:p>
          <a:p>
            <a:pPr rtl="1"/>
            <a:r>
              <a:rPr lang="ar-EG" sz="1400" b="1" dirty="0" smtClean="0"/>
              <a:t> 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1026</TotalTime>
  <Words>1726</Words>
  <Application>Microsoft Office PowerPoint</Application>
  <PresentationFormat>A4 Paper (210x297 mm)</PresentationFormat>
  <Paragraphs>499</Paragraphs>
  <Slides>41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فورم لكلية ادارة الاعمال</vt:lpstr>
      <vt:lpstr>Equation</vt:lpstr>
      <vt:lpstr>Slide 1</vt:lpstr>
      <vt:lpstr>المحاضرة (12) </vt:lpstr>
      <vt:lpstr>ثانياً : إختبار كا2 لإستقلال متغيرين ( ظاهرتين )في مجتمع واحد أو تجانس متغير ( ظاهرة ) ما في عدة مجتمعات </vt:lpstr>
      <vt:lpstr>مثال (1) :-</vt:lpstr>
      <vt:lpstr>الحل :-</vt:lpstr>
      <vt:lpstr>تابع الحل :-</vt:lpstr>
      <vt:lpstr>تابع الحل :-</vt:lpstr>
      <vt:lpstr>تابع الحل :-</vt:lpstr>
      <vt:lpstr>مثال (2) :-</vt:lpstr>
      <vt:lpstr>الحل :-</vt:lpstr>
      <vt:lpstr>تابع الحل :-</vt:lpstr>
      <vt:lpstr>تابع الحل :-</vt:lpstr>
      <vt:lpstr>اختبار تباين المجتمع</vt:lpstr>
      <vt:lpstr>مثال (3) :-</vt:lpstr>
      <vt:lpstr>الحل :-</vt:lpstr>
      <vt:lpstr>تابع الحل :-</vt:lpstr>
      <vt:lpstr>تابع الحل :-</vt:lpstr>
      <vt:lpstr>تابع الحل :-</vt:lpstr>
      <vt:lpstr>مثال (4) :-</vt:lpstr>
      <vt:lpstr>الحل :-</vt:lpstr>
      <vt:lpstr>تابع الحل :-</vt:lpstr>
      <vt:lpstr>تابع الحل :-</vt:lpstr>
      <vt:lpstr>مثال (5) :-</vt:lpstr>
      <vt:lpstr>Slide 24</vt:lpstr>
      <vt:lpstr> الحل :-</vt:lpstr>
      <vt:lpstr>تابع الحل :-</vt:lpstr>
      <vt:lpstr>تابع الحل :-</vt:lpstr>
      <vt:lpstr>تابع الحل :-</vt:lpstr>
      <vt:lpstr>تابع الحل :-</vt:lpstr>
      <vt:lpstr>تابع الحل :-</vt:lpstr>
      <vt:lpstr>تابع الحل :-</vt:lpstr>
      <vt:lpstr>تابع الحل :-</vt:lpstr>
      <vt:lpstr>تابع الحل :-</vt:lpstr>
      <vt:lpstr>تابع الحل :-</vt:lpstr>
      <vt:lpstr>تابع الحل :-</vt:lpstr>
      <vt:lpstr>تابع الحل :-</vt:lpstr>
      <vt:lpstr>تابع الحل :-</vt:lpstr>
      <vt:lpstr>Slide 38</vt:lpstr>
      <vt:lpstr>مثال (6) :-</vt:lpstr>
      <vt:lpstr>الحل :-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DR-AHMED</cp:lastModifiedBy>
  <cp:revision>70</cp:revision>
  <cp:lastPrinted>2014-02-19T13:05:24Z</cp:lastPrinted>
  <dcterms:created xsi:type="dcterms:W3CDTF">2014-02-18T11:21:49Z</dcterms:created>
  <dcterms:modified xsi:type="dcterms:W3CDTF">2014-11-19T20:59:23Z</dcterms:modified>
</cp:coreProperties>
</file>