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256" r:id="rId2"/>
    <p:sldId id="267" r:id="rId3"/>
    <p:sldId id="442" r:id="rId4"/>
    <p:sldId id="301" r:id="rId5"/>
    <p:sldId id="305" r:id="rId6"/>
    <p:sldId id="306" r:id="rId7"/>
    <p:sldId id="307" r:id="rId8"/>
    <p:sldId id="308" r:id="rId9"/>
    <p:sldId id="309" r:id="rId10"/>
    <p:sldId id="310" r:id="rId11"/>
    <p:sldId id="311" r:id="rId12"/>
    <p:sldId id="312" r:id="rId13"/>
    <p:sldId id="313" r:id="rId14"/>
    <p:sldId id="482" r:id="rId15"/>
    <p:sldId id="483" r:id="rId16"/>
    <p:sldId id="443" r:id="rId17"/>
    <p:sldId id="314" r:id="rId18"/>
    <p:sldId id="315" r:id="rId19"/>
    <p:sldId id="319" r:id="rId20"/>
    <p:sldId id="320" r:id="rId21"/>
    <p:sldId id="321" r:id="rId22"/>
    <p:sldId id="322" r:id="rId23"/>
    <p:sldId id="323" r:id="rId24"/>
    <p:sldId id="324" r:id="rId25"/>
    <p:sldId id="325" r:id="rId26"/>
    <p:sldId id="326" r:id="rId27"/>
    <p:sldId id="484" r:id="rId28"/>
    <p:sldId id="485" r:id="rId29"/>
    <p:sldId id="486" r:id="rId30"/>
    <p:sldId id="444" r:id="rId31"/>
    <p:sldId id="327" r:id="rId32"/>
    <p:sldId id="330" r:id="rId33"/>
    <p:sldId id="331" r:id="rId34"/>
    <p:sldId id="332" r:id="rId35"/>
    <p:sldId id="333" r:id="rId36"/>
    <p:sldId id="334" r:id="rId37"/>
    <p:sldId id="335" r:id="rId38"/>
    <p:sldId id="336" r:id="rId39"/>
    <p:sldId id="337" r:id="rId40"/>
    <p:sldId id="338" r:id="rId41"/>
    <p:sldId id="339" r:id="rId42"/>
    <p:sldId id="340" r:id="rId43"/>
    <p:sldId id="487" r:id="rId44"/>
    <p:sldId id="451" r:id="rId45"/>
    <p:sldId id="452" r:id="rId46"/>
    <p:sldId id="445" r:id="rId47"/>
    <p:sldId id="446" r:id="rId48"/>
    <p:sldId id="447" r:id="rId49"/>
    <p:sldId id="448" r:id="rId50"/>
    <p:sldId id="449" r:id="rId51"/>
    <p:sldId id="450" r:id="rId52"/>
    <p:sldId id="266" r:id="rId5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24" autoAdjust="0"/>
  </p:normalViewPr>
  <p:slideViewPr>
    <p:cSldViewPr>
      <p:cViewPr>
        <p:scale>
          <a:sx n="75" d="100"/>
          <a:sy n="75" d="100"/>
        </p:scale>
        <p:origin x="-822" y="7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8A6AC3-5B03-4FB0-8488-1BEA30B08FAC}" type="datetimeFigureOut">
              <a:rPr lang="en-US" smtClean="0"/>
              <a:pPr/>
              <a:t>11/21/2014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7F2F5B3-A027-4AB2-A200-7F49ED898821}" type="slidenum">
              <a:rPr lang="en-US" smtClean="0"/>
              <a:pPr/>
              <a:t>‹#›</a:t>
            </a:fld>
            <a:endParaRPr lang="en-US"/>
          </a:p>
        </p:txBody>
      </p:sp>
    </p:spTree>
    <p:extLst>
      <p:ext uri="{BB962C8B-B14F-4D97-AF65-F5344CB8AC3E}">
        <p14:creationId xmlns:p14="http://schemas.microsoft.com/office/powerpoint/2010/main" val="2019370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EG" sz="2800" b="1" dirty="0" smtClean="0">
                <a:solidFill>
                  <a:srgbClr val="7F7F7F"/>
                </a:solidFill>
                <a:latin typeface="Calibri" pitchFamily="34" charset="0"/>
                <a:cs typeface="Times New Roman" pitchFamily="18" charset="0"/>
              </a:rPr>
              <a:t>التحليل الاحصائي</a:t>
            </a:r>
            <a:endParaRPr lang="ar-SA" sz="2800" b="1" dirty="0" smtClean="0">
              <a:solidFill>
                <a:srgbClr val="7F7F7F"/>
              </a:solidFill>
              <a:latin typeface="Calibri" pitchFamily="34" charset="0"/>
              <a:cs typeface="Times New Roman" pitchFamily="18" charset="0"/>
            </a:endParaRPr>
          </a:p>
          <a:p>
            <a:pPr algn="ctr" rtl="0"/>
            <a:r>
              <a:rPr lang="en-US" sz="2800" b="1" dirty="0" smtClean="0">
                <a:solidFill>
                  <a:srgbClr val="7F7F7F"/>
                </a:solidFill>
                <a:latin typeface="Calibri" pitchFamily="34" charset="0"/>
                <a:cs typeface="Times New Roman" pitchFamily="18" charset="0"/>
              </a:rPr>
              <a:t>QM.0606-202 </a:t>
            </a:r>
            <a:endParaRPr lang="ar-EG" sz="2800" b="1" smtClean="0">
              <a:solidFill>
                <a:srgbClr val="7F7F7F"/>
              </a:solidFill>
              <a:latin typeface="Calibri" pitchFamily="34" charset="0"/>
              <a:cs typeface="Times New Roman" pitchFamily="18" charset="0"/>
            </a:endParaRPr>
          </a:p>
          <a:p>
            <a:pPr algn="ctr" rtl="0"/>
            <a:r>
              <a:rPr lang="ar-SA" sz="3700" b="1"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EG" sz="2800" b="1" dirty="0" smtClean="0">
                <a:solidFill>
                  <a:srgbClr val="7F7F7F"/>
                </a:solidFill>
                <a:latin typeface="Calibri" pitchFamily="34" charset="0"/>
                <a:cs typeface="Times New Roman" pitchFamily="18" charset="0"/>
              </a:rPr>
              <a:t>أحمد محمد فرحان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(13)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EG"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تابع الاختبارات الاحصائية اللامعلمية</a:t>
            </a:r>
            <a:endPar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928942"/>
            <a:ext cx="8915400" cy="1143000"/>
          </a:xfrm>
        </p:spPr>
        <p:txBody>
          <a:bodyPr/>
          <a:lstStyle/>
          <a:p>
            <a:pPr algn="ctr" rtl="1"/>
            <a:r>
              <a:rPr lang="ar-EG" b="1" dirty="0" smtClean="0">
                <a:solidFill>
                  <a:srgbClr val="FF0000"/>
                </a:solidFill>
              </a:rPr>
              <a:t>2-</a:t>
            </a:r>
            <a:r>
              <a:rPr lang="ar-SA" b="1" dirty="0" smtClean="0">
                <a:solidFill>
                  <a:srgbClr val="FF0000"/>
                </a:solidFill>
              </a:rPr>
              <a:t>اختبار مان وتني </a:t>
            </a:r>
            <a:r>
              <a:rPr lang="en-GB" b="1" dirty="0" smtClean="0">
                <a:solidFill>
                  <a:srgbClr val="FF0000"/>
                </a:solidFill>
              </a:rPr>
              <a:t> Mann – Whitney</a:t>
            </a:r>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792163" y="1524000"/>
            <a:ext cx="8534400" cy="4400550"/>
          </a:xfrm>
          <a:prstGeom prst="rect">
            <a:avLst/>
          </a:prstGeom>
          <a:noFill/>
          <a:ln w="9525">
            <a:noFill/>
            <a:miter lim="800000"/>
            <a:headEnd/>
            <a:tailEnd/>
          </a:ln>
        </p:spPr>
        <p:txBody>
          <a:bodyPr>
            <a:spAutoFit/>
          </a:bodyPr>
          <a:lstStyle/>
          <a:p>
            <a:pPr algn="just" rtl="1"/>
            <a:r>
              <a:rPr lang="ar-SA" sz="2800" b="1" dirty="0">
                <a:solidFill>
                  <a:srgbClr val="009900"/>
                </a:solidFill>
              </a:rPr>
              <a:t>استخدامه:</a:t>
            </a:r>
            <a:endParaRPr lang="en-GB" sz="2800" dirty="0">
              <a:solidFill>
                <a:srgbClr val="009900"/>
              </a:solidFill>
            </a:endParaRPr>
          </a:p>
          <a:p>
            <a:pPr algn="just" rtl="1"/>
            <a:r>
              <a:rPr lang="ar-SA" sz="2800" dirty="0"/>
              <a:t>يعتبر هذا الاختبار بديل لا معلمي للاختبار الخاص </a:t>
            </a:r>
            <a:r>
              <a:rPr lang="ar-SA" sz="2800" u="sng" dirty="0"/>
              <a:t>بالفرق بين متوسطي مجتمعين</a:t>
            </a:r>
            <a:r>
              <a:rPr lang="ar-SA" sz="2800" dirty="0"/>
              <a:t> والمبني على أساس </a:t>
            </a:r>
            <a:r>
              <a:rPr lang="ar-SA" sz="2800" u="sng" dirty="0"/>
              <a:t>عينتين مستقلتين </a:t>
            </a:r>
            <a:r>
              <a:rPr lang="ar-SA" sz="2800" dirty="0"/>
              <a:t>أي أن هذا الاختبار بديل لاختبار </a:t>
            </a:r>
            <a:r>
              <a:rPr lang="en-US" sz="2800" dirty="0"/>
              <a:t>t</a:t>
            </a:r>
            <a:r>
              <a:rPr lang="ar-SA" sz="2800" dirty="0"/>
              <a:t> لعينتين مستقلتين، بل أنه أفضل منه خاصة إذا كانت العينتان مختارتين من مجتمعين لا يتبعان توزيعاً طبيعياً. </a:t>
            </a:r>
          </a:p>
          <a:p>
            <a:pPr algn="just" rtl="1"/>
            <a:r>
              <a:rPr lang="ar-SA" sz="2800" dirty="0"/>
              <a:t>ويعد هذا الاختبار أكثر الاختبارات اللابارامترية استخداماً فى البحوث عندما يكون المتغير التابع من المستوى الرتبى بدلاً من الدرجات الأصلية، كما يمكن استخدام هذا الاختبار إذا كانت المتغيرات من المستوى الفترى أو النسبى ولكنها لا تفى بشروط اختبار النسبة التائية مثل عدم إعتدالية التوزيع أو اختلاف التباين بين المجموعتين اختلافاً كبيراً.</a:t>
            </a:r>
            <a:endParaRPr lang="en-GB" sz="2800" dirty="0"/>
          </a:p>
        </p:txBody>
      </p:sp>
      <p:sp>
        <p:nvSpPr>
          <p:cNvPr id="37891" name="Rectangle 1"/>
          <p:cNvSpPr>
            <a:spLocks noChangeArrowheads="1"/>
          </p:cNvSpPr>
          <p:nvPr/>
        </p:nvSpPr>
        <p:spPr bwMode="auto">
          <a:xfrm>
            <a:off x="2452670" y="436563"/>
            <a:ext cx="6798656" cy="646331"/>
          </a:xfrm>
          <a:prstGeom prst="rect">
            <a:avLst/>
          </a:prstGeom>
          <a:noFill/>
          <a:ln w="9525">
            <a:noFill/>
            <a:miter lim="800000"/>
            <a:headEnd/>
            <a:tailEnd/>
          </a:ln>
        </p:spPr>
        <p:txBody>
          <a:bodyPr wrap="none">
            <a:spAutoFit/>
          </a:bodyPr>
          <a:lstStyle/>
          <a:p>
            <a:pPr algn="just" rtl="1"/>
            <a:r>
              <a:rPr lang="ar-SA" sz="3600" b="1" dirty="0">
                <a:solidFill>
                  <a:srgbClr val="FF0000"/>
                </a:solidFill>
              </a:rPr>
              <a:t>اختبار مان وتني </a:t>
            </a:r>
            <a:r>
              <a:rPr lang="en-GB" sz="3600" b="1" dirty="0">
                <a:solidFill>
                  <a:srgbClr val="FF0000"/>
                </a:solidFill>
              </a:rPr>
              <a:t> Mann – Whitney </a:t>
            </a:r>
            <a:r>
              <a:rPr lang="ar-EG" sz="3600" b="1" dirty="0" smtClean="0">
                <a:solidFill>
                  <a:srgbClr val="FF0000"/>
                </a:solidFill>
              </a:rPr>
              <a:t> </a:t>
            </a:r>
            <a:r>
              <a:rPr lang="ar-SA" sz="3600" b="1" dirty="0" smtClean="0">
                <a:solidFill>
                  <a:srgbClr val="FF0000"/>
                </a:solidFill>
              </a:rPr>
              <a:t>:</a:t>
            </a:r>
            <a:endParaRPr lang="en-GB" sz="3600" b="1" dirty="0">
              <a:solidFill>
                <a:srgbClr val="FF0000"/>
              </a:solidFill>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p:cNvSpPr>
            <a:spLocks noChangeArrowheads="1"/>
          </p:cNvSpPr>
          <p:nvPr/>
        </p:nvSpPr>
        <p:spPr bwMode="auto">
          <a:xfrm>
            <a:off x="533400" y="1447800"/>
            <a:ext cx="8610600" cy="3108543"/>
          </a:xfrm>
          <a:prstGeom prst="rect">
            <a:avLst/>
          </a:prstGeom>
          <a:noFill/>
          <a:ln w="9525">
            <a:noFill/>
            <a:miter lim="800000"/>
            <a:headEnd/>
            <a:tailEnd/>
          </a:ln>
        </p:spPr>
        <p:txBody>
          <a:bodyPr>
            <a:spAutoFit/>
          </a:bodyPr>
          <a:lstStyle/>
          <a:p>
            <a:pPr algn="r" rtl="1"/>
            <a:r>
              <a:rPr lang="ar-SA" sz="2800" dirty="0" smtClean="0"/>
              <a:t>فيما </a:t>
            </a:r>
            <a:r>
              <a:rPr lang="ar-SA" sz="2800" dirty="0"/>
              <a:t>يلى بيان بدرجات مجموعة من الطلاب فى مادة المحاسبة، فى كل من جامعة الملك فيصل وجامعة الدمام:</a:t>
            </a:r>
          </a:p>
          <a:p>
            <a:pPr algn="r" rtl="1"/>
            <a:r>
              <a:rPr lang="ar-SA" sz="2800" b="1" dirty="0"/>
              <a:t>(1) درجات مادة المحاسبة بكلية إدارة الأعمال جامعة الملك فيصل:</a:t>
            </a:r>
          </a:p>
          <a:p>
            <a:pPr algn="r" rtl="1"/>
            <a:endParaRPr lang="ar-SA" sz="2800" dirty="0"/>
          </a:p>
          <a:p>
            <a:pPr algn="r" rtl="1"/>
            <a:endParaRPr lang="ar-SA" sz="2800" dirty="0"/>
          </a:p>
          <a:p>
            <a:pPr algn="r" rtl="1"/>
            <a:endParaRPr lang="ar-SA" sz="2800" dirty="0"/>
          </a:p>
          <a:p>
            <a:pPr algn="r" rtl="1"/>
            <a:r>
              <a:rPr lang="ar-SA" sz="2800" b="1" dirty="0"/>
              <a:t>(2) درجات مادة المحاسبة بكلية إدارة الأعمال جامعة الدمام:</a:t>
            </a:r>
            <a:endParaRPr lang="en-GB" sz="2800" b="1" dirty="0"/>
          </a:p>
        </p:txBody>
      </p:sp>
      <p:graphicFrame>
        <p:nvGraphicFramePr>
          <p:cNvPr id="3" name="Table 2"/>
          <p:cNvGraphicFramePr>
            <a:graphicFrameLocks noGrp="1"/>
          </p:cNvGraphicFramePr>
          <p:nvPr/>
        </p:nvGraphicFramePr>
        <p:xfrm>
          <a:off x="1536700" y="2928934"/>
          <a:ext cx="6604000" cy="970280"/>
        </p:xfrm>
        <a:graphic>
          <a:graphicData uri="http://schemas.openxmlformats.org/drawingml/2006/table">
            <a:tbl>
              <a:tblPr firstRow="1" bandRow="1">
                <a:tableStyleId>{5940675A-B579-460E-94D1-54222C63F5DA}</a:tableStyleId>
              </a:tblPr>
              <a:tblGrid>
                <a:gridCol w="1320800"/>
                <a:gridCol w="1320800"/>
                <a:gridCol w="1320800"/>
                <a:gridCol w="1320800"/>
                <a:gridCol w="1320800"/>
              </a:tblGrid>
              <a:tr h="599440">
                <a:tc>
                  <a:txBody>
                    <a:bodyPr/>
                    <a:lstStyle/>
                    <a:p>
                      <a:pPr algn="ctr"/>
                      <a:r>
                        <a:rPr lang="ar-SA" dirty="0" smtClean="0"/>
                        <a:t>10</a:t>
                      </a:r>
                      <a:endParaRPr lang="en-GB" dirty="0"/>
                    </a:p>
                  </a:txBody>
                  <a:tcPr/>
                </a:tc>
                <a:tc>
                  <a:txBody>
                    <a:bodyPr/>
                    <a:lstStyle/>
                    <a:p>
                      <a:pPr algn="ctr"/>
                      <a:r>
                        <a:rPr lang="ar-SA" dirty="0" smtClean="0"/>
                        <a:t>14</a:t>
                      </a:r>
                      <a:endParaRPr lang="en-GB" dirty="0"/>
                    </a:p>
                  </a:txBody>
                  <a:tcPr/>
                </a:tc>
                <a:tc>
                  <a:txBody>
                    <a:bodyPr/>
                    <a:lstStyle/>
                    <a:p>
                      <a:pPr algn="ctr"/>
                      <a:r>
                        <a:rPr lang="ar-SA" dirty="0" smtClean="0"/>
                        <a:t>7</a:t>
                      </a:r>
                      <a:endParaRPr lang="en-GB" dirty="0"/>
                    </a:p>
                  </a:txBody>
                  <a:tcPr/>
                </a:tc>
                <a:tc>
                  <a:txBody>
                    <a:bodyPr/>
                    <a:lstStyle/>
                    <a:p>
                      <a:pPr algn="ctr"/>
                      <a:r>
                        <a:rPr lang="ar-SA" dirty="0" smtClean="0"/>
                        <a:t>8</a:t>
                      </a:r>
                      <a:endParaRPr lang="en-GB" dirty="0"/>
                    </a:p>
                  </a:txBody>
                  <a:tcPr/>
                </a:tc>
                <a:tc>
                  <a:txBody>
                    <a:bodyPr/>
                    <a:lstStyle/>
                    <a:p>
                      <a:pPr algn="ctr"/>
                      <a:r>
                        <a:rPr lang="ar-SA" dirty="0" smtClean="0"/>
                        <a:t>16</a:t>
                      </a:r>
                      <a:endParaRPr lang="en-GB" dirty="0"/>
                    </a:p>
                  </a:txBody>
                  <a:tcPr/>
                </a:tc>
              </a:tr>
              <a:tr h="370840">
                <a:tc>
                  <a:txBody>
                    <a:bodyPr/>
                    <a:lstStyle/>
                    <a:p>
                      <a:pPr algn="ctr"/>
                      <a:r>
                        <a:rPr lang="ar-SA" dirty="0" smtClean="0"/>
                        <a:t>3</a:t>
                      </a:r>
                      <a:endParaRPr lang="en-GB" dirty="0"/>
                    </a:p>
                  </a:txBody>
                  <a:tcPr/>
                </a:tc>
                <a:tc>
                  <a:txBody>
                    <a:bodyPr/>
                    <a:lstStyle/>
                    <a:p>
                      <a:pPr algn="ctr"/>
                      <a:r>
                        <a:rPr lang="ar-SA" dirty="0" smtClean="0"/>
                        <a:t>7</a:t>
                      </a:r>
                      <a:endParaRPr lang="en-GB" dirty="0"/>
                    </a:p>
                  </a:txBody>
                  <a:tcPr/>
                </a:tc>
                <a:tc>
                  <a:txBody>
                    <a:bodyPr/>
                    <a:lstStyle/>
                    <a:p>
                      <a:pPr algn="ctr"/>
                      <a:r>
                        <a:rPr lang="ar-SA" dirty="0" smtClean="0"/>
                        <a:t>15</a:t>
                      </a:r>
                      <a:endParaRPr lang="en-GB" dirty="0"/>
                    </a:p>
                  </a:txBody>
                  <a:tcPr/>
                </a:tc>
                <a:tc>
                  <a:txBody>
                    <a:bodyPr/>
                    <a:lstStyle/>
                    <a:p>
                      <a:pPr algn="ctr"/>
                      <a:r>
                        <a:rPr lang="ar-SA" dirty="0" smtClean="0"/>
                        <a:t>14</a:t>
                      </a:r>
                      <a:endParaRPr lang="en-GB" dirty="0"/>
                    </a:p>
                  </a:txBody>
                  <a:tcPr/>
                </a:tc>
                <a:tc>
                  <a:txBody>
                    <a:bodyPr/>
                    <a:lstStyle/>
                    <a:p>
                      <a:pPr algn="ctr"/>
                      <a:r>
                        <a:rPr lang="ar-SA" dirty="0" smtClean="0"/>
                        <a:t>7</a:t>
                      </a:r>
                      <a:endParaRPr lang="en-GB" dirty="0"/>
                    </a:p>
                  </a:txBody>
                  <a:tcPr/>
                </a:tc>
              </a:tr>
            </a:tbl>
          </a:graphicData>
        </a:graphic>
      </p:graphicFrame>
      <p:graphicFrame>
        <p:nvGraphicFramePr>
          <p:cNvPr id="4" name="Table 3"/>
          <p:cNvGraphicFramePr>
            <a:graphicFrameLocks noGrp="1"/>
          </p:cNvGraphicFramePr>
          <p:nvPr/>
        </p:nvGraphicFramePr>
        <p:xfrm>
          <a:off x="1524000" y="4714884"/>
          <a:ext cx="6604000" cy="970280"/>
        </p:xfrm>
        <a:graphic>
          <a:graphicData uri="http://schemas.openxmlformats.org/drawingml/2006/table">
            <a:tbl>
              <a:tblPr firstRow="1" bandRow="1">
                <a:tableStyleId>{5940675A-B579-460E-94D1-54222C63F5DA}</a:tableStyleId>
              </a:tblPr>
              <a:tblGrid>
                <a:gridCol w="1320800"/>
                <a:gridCol w="1320800"/>
                <a:gridCol w="1320800"/>
                <a:gridCol w="1320800"/>
                <a:gridCol w="1320800"/>
              </a:tblGrid>
              <a:tr h="599440">
                <a:tc>
                  <a:txBody>
                    <a:bodyPr/>
                    <a:lstStyle/>
                    <a:p>
                      <a:pPr algn="ctr"/>
                      <a:r>
                        <a:rPr lang="ar-SA" dirty="0" smtClean="0"/>
                        <a:t>13</a:t>
                      </a:r>
                      <a:endParaRPr lang="en-GB" dirty="0"/>
                    </a:p>
                  </a:txBody>
                  <a:tcPr/>
                </a:tc>
                <a:tc>
                  <a:txBody>
                    <a:bodyPr/>
                    <a:lstStyle/>
                    <a:p>
                      <a:pPr algn="ctr"/>
                      <a:r>
                        <a:rPr lang="ar-SA" dirty="0" smtClean="0"/>
                        <a:t>6</a:t>
                      </a:r>
                      <a:endParaRPr lang="en-GB" dirty="0"/>
                    </a:p>
                  </a:txBody>
                  <a:tcPr/>
                </a:tc>
                <a:tc>
                  <a:txBody>
                    <a:bodyPr/>
                    <a:lstStyle/>
                    <a:p>
                      <a:pPr algn="ctr"/>
                      <a:r>
                        <a:rPr lang="ar-SA" dirty="0" smtClean="0"/>
                        <a:t>5</a:t>
                      </a:r>
                      <a:endParaRPr lang="en-GB" dirty="0"/>
                    </a:p>
                  </a:txBody>
                  <a:tcPr/>
                </a:tc>
                <a:tc>
                  <a:txBody>
                    <a:bodyPr/>
                    <a:lstStyle/>
                    <a:p>
                      <a:pPr algn="ctr"/>
                      <a:r>
                        <a:rPr lang="ar-SA" dirty="0" smtClean="0"/>
                        <a:t>12</a:t>
                      </a:r>
                      <a:endParaRPr lang="en-GB" dirty="0"/>
                    </a:p>
                  </a:txBody>
                  <a:tcPr/>
                </a:tc>
                <a:tc>
                  <a:txBody>
                    <a:bodyPr/>
                    <a:lstStyle/>
                    <a:p>
                      <a:pPr algn="ctr"/>
                      <a:r>
                        <a:rPr lang="ar-SA" dirty="0" smtClean="0"/>
                        <a:t>3</a:t>
                      </a:r>
                      <a:endParaRPr lang="en-GB" dirty="0"/>
                    </a:p>
                  </a:txBody>
                  <a:tcPr/>
                </a:tc>
              </a:tr>
              <a:tr h="370840">
                <a:tc>
                  <a:txBody>
                    <a:bodyPr/>
                    <a:lstStyle/>
                    <a:p>
                      <a:pPr algn="ctr"/>
                      <a:r>
                        <a:rPr lang="ar-SA" dirty="0" smtClean="0"/>
                        <a:t>10</a:t>
                      </a:r>
                      <a:endParaRPr lang="en-GB" dirty="0"/>
                    </a:p>
                  </a:txBody>
                  <a:tcPr/>
                </a:tc>
                <a:tc>
                  <a:txBody>
                    <a:bodyPr/>
                    <a:lstStyle/>
                    <a:p>
                      <a:pPr algn="ctr"/>
                      <a:r>
                        <a:rPr lang="ar-SA" dirty="0" smtClean="0"/>
                        <a:t>11</a:t>
                      </a:r>
                      <a:endParaRPr lang="en-GB" dirty="0"/>
                    </a:p>
                  </a:txBody>
                  <a:tcPr/>
                </a:tc>
                <a:tc>
                  <a:txBody>
                    <a:bodyPr/>
                    <a:lstStyle/>
                    <a:p>
                      <a:pPr algn="ctr"/>
                      <a:r>
                        <a:rPr lang="ar-SA" dirty="0" smtClean="0"/>
                        <a:t>10</a:t>
                      </a:r>
                      <a:endParaRPr lang="en-GB" dirty="0"/>
                    </a:p>
                  </a:txBody>
                  <a:tcPr/>
                </a:tc>
                <a:tc>
                  <a:txBody>
                    <a:bodyPr/>
                    <a:lstStyle/>
                    <a:p>
                      <a:pPr algn="ctr"/>
                      <a:r>
                        <a:rPr lang="ar-SA" dirty="0" smtClean="0"/>
                        <a:t>10</a:t>
                      </a:r>
                      <a:endParaRPr lang="en-GB" dirty="0"/>
                    </a:p>
                  </a:txBody>
                  <a:tcPr/>
                </a:tc>
                <a:tc>
                  <a:txBody>
                    <a:bodyPr/>
                    <a:lstStyle/>
                    <a:p>
                      <a:pPr algn="ctr"/>
                      <a:r>
                        <a:rPr lang="ar-SA" dirty="0" smtClean="0"/>
                        <a:t>14</a:t>
                      </a:r>
                      <a:endParaRPr lang="en-GB" dirty="0"/>
                    </a:p>
                  </a:txBody>
                  <a:tcPr/>
                </a:tc>
              </a:tr>
            </a:tbl>
          </a:graphicData>
        </a:graphic>
      </p:graphicFrame>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6" name="Title 1"/>
          <p:cNvSpPr>
            <a:spLocks noGrp="1"/>
          </p:cNvSpPr>
          <p:nvPr>
            <p:ph type="title"/>
          </p:nvPr>
        </p:nvSpPr>
        <p:spPr>
          <a:xfrm>
            <a:off x="495300" y="274638"/>
            <a:ext cx="8915400" cy="1143000"/>
          </a:xfrm>
        </p:spPr>
        <p:txBody>
          <a:bodyPr/>
          <a:lstStyle/>
          <a:p>
            <a:pPr algn="just" rtl="1"/>
            <a:r>
              <a:rPr lang="ar-EG" b="1" u="sng" dirty="0" smtClean="0"/>
              <a:t>مثال (1) :-</a:t>
            </a:r>
            <a:endParaRPr lang="ar-EG" b="1" u="sng"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
          <p:cNvSpPr>
            <a:spLocks noChangeArrowheads="1"/>
          </p:cNvSpPr>
          <p:nvPr/>
        </p:nvSpPr>
        <p:spPr bwMode="auto">
          <a:xfrm>
            <a:off x="525463" y="2514600"/>
            <a:ext cx="8610600" cy="1816100"/>
          </a:xfrm>
          <a:prstGeom prst="rect">
            <a:avLst/>
          </a:prstGeom>
          <a:noFill/>
          <a:ln w="9525">
            <a:noFill/>
            <a:miter lim="800000"/>
            <a:headEnd/>
            <a:tailEnd/>
          </a:ln>
        </p:spPr>
        <p:txBody>
          <a:bodyPr>
            <a:spAutoFit/>
          </a:bodyPr>
          <a:lstStyle/>
          <a:p>
            <a:pPr algn="r" rtl="1"/>
            <a:r>
              <a:rPr lang="ar-SA" sz="2800" b="1">
                <a:solidFill>
                  <a:srgbClr val="009900"/>
                </a:solidFill>
              </a:rPr>
              <a:t>المطلوب:</a:t>
            </a:r>
            <a:endParaRPr lang="en-GB" sz="2800" b="1">
              <a:solidFill>
                <a:srgbClr val="009900"/>
              </a:solidFill>
            </a:endParaRPr>
          </a:p>
          <a:p>
            <a:pPr algn="just" rtl="1"/>
            <a:r>
              <a:rPr lang="ar-SA" sz="2800"/>
              <a:t>بإستخدام إختبار مان – ويتنى: إختبر هل هناك إختلاف فى متوسط درجات مادة المحاسبة بين جامعة الملك فيصل وجامعة الدمام وذلك عند مستوى معنوية </a:t>
            </a:r>
            <a:r>
              <a:rPr lang="en-GB" sz="2800"/>
              <a:t>5% </a:t>
            </a:r>
            <a:r>
              <a:rPr lang="ar-SA" sz="2800"/>
              <a:t> .</a:t>
            </a:r>
            <a:endParaRPr lang="en-GB" sz="280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381000" y="1447800"/>
            <a:ext cx="8991600" cy="4400550"/>
          </a:xfrm>
          <a:prstGeom prst="rect">
            <a:avLst/>
          </a:prstGeom>
          <a:noFill/>
          <a:ln w="9525">
            <a:noFill/>
            <a:miter lim="800000"/>
            <a:headEnd/>
            <a:tailEnd/>
          </a:ln>
        </p:spPr>
        <p:txBody>
          <a:bodyPr>
            <a:spAutoFit/>
          </a:bodyPr>
          <a:lstStyle/>
          <a:p>
            <a:pPr algn="just" rtl="1"/>
            <a:r>
              <a:rPr lang="ar-SA" sz="2800">
                <a:solidFill>
                  <a:srgbClr val="009900"/>
                </a:solidFill>
              </a:rPr>
              <a:t>أولا: ندخل البيانات كالتالي:</a:t>
            </a:r>
          </a:p>
          <a:p>
            <a:pPr algn="just" rtl="1"/>
            <a:endParaRPr lang="ar-SA" sz="2800"/>
          </a:p>
          <a:p>
            <a:pPr algn="just" rtl="1"/>
            <a:endParaRPr lang="ar-SA" sz="2800"/>
          </a:p>
          <a:p>
            <a:pPr algn="just" rtl="1"/>
            <a:endParaRPr lang="ar-SA" sz="2800"/>
          </a:p>
          <a:p>
            <a:pPr algn="just" rtl="1"/>
            <a:endParaRPr lang="ar-SA" sz="2800"/>
          </a:p>
          <a:p>
            <a:pPr algn="just" rtl="1"/>
            <a:endParaRPr lang="ar-SA" sz="2800"/>
          </a:p>
          <a:p>
            <a:pPr algn="just" rtl="1"/>
            <a:endParaRPr lang="ar-SA" sz="2800"/>
          </a:p>
          <a:p>
            <a:pPr algn="just" rtl="1"/>
            <a:r>
              <a:rPr lang="ar-SA" sz="2800" b="1">
                <a:solidFill>
                  <a:srgbClr val="FF0000"/>
                </a:solidFill>
              </a:rPr>
              <a:t>ملاحظة</a:t>
            </a:r>
            <a:r>
              <a:rPr lang="ar-SA" sz="2800"/>
              <a:t>: فى هذا التدريب نحن بصدد إدخال بيانات لعينات مستقلة، لذا تم إدخال جميع المشاهدات فى عمود، ووالترميز الخاصة بالعينات فى عمود آخر وذلك من خلال إعطاء الرقم (2) لبيانات العينة الأولى و (3) لبيانات العينة الثانية.</a:t>
            </a:r>
            <a:endParaRPr lang="en-GB" sz="2800"/>
          </a:p>
        </p:txBody>
      </p:sp>
      <p:pic>
        <p:nvPicPr>
          <p:cNvPr id="49155" name="Picture 2"/>
          <p:cNvPicPr>
            <a:picLocks noChangeAspect="1" noChangeArrowheads="1"/>
          </p:cNvPicPr>
          <p:nvPr/>
        </p:nvPicPr>
        <p:blipFill>
          <a:blip r:embed="rId2"/>
          <a:srcRect/>
          <a:stretch>
            <a:fillRect/>
          </a:stretch>
        </p:blipFill>
        <p:spPr bwMode="auto">
          <a:xfrm>
            <a:off x="2971800" y="2057400"/>
            <a:ext cx="3581400" cy="2362200"/>
          </a:xfrm>
          <a:prstGeom prst="rect">
            <a:avLst/>
          </a:prstGeom>
          <a:noFill/>
          <a:ln w="9525">
            <a:noFill/>
            <a:miter lim="800000"/>
            <a:headEnd/>
            <a:tailEnd/>
          </a:ln>
        </p:spPr>
      </p:pic>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p:cNvSpPr>
            <a:spLocks noChangeArrowheads="1"/>
          </p:cNvSpPr>
          <p:nvPr/>
        </p:nvSpPr>
        <p:spPr bwMode="auto">
          <a:xfrm>
            <a:off x="381000" y="1447800"/>
            <a:ext cx="8991600" cy="1816100"/>
          </a:xfrm>
          <a:prstGeom prst="rect">
            <a:avLst/>
          </a:prstGeom>
          <a:noFill/>
          <a:ln w="9525">
            <a:noFill/>
            <a:miter lim="800000"/>
            <a:headEnd/>
            <a:tailEnd/>
          </a:ln>
        </p:spPr>
        <p:txBody>
          <a:bodyPr>
            <a:spAutoFit/>
          </a:bodyPr>
          <a:lstStyle/>
          <a:p>
            <a:pPr algn="just" rtl="1"/>
            <a:r>
              <a:rPr lang="ar-SA" sz="2800">
                <a:solidFill>
                  <a:srgbClr val="009900"/>
                </a:solidFill>
              </a:rPr>
              <a:t>ثانيا: خطوات تنفيذ الاختبار:</a:t>
            </a:r>
          </a:p>
          <a:p>
            <a:pPr algn="just" rtl="1"/>
            <a:r>
              <a:rPr lang="ar-SA" sz="2800"/>
              <a:t>نضغط على قائمة </a:t>
            </a:r>
            <a:r>
              <a:rPr lang="en-GB" sz="2800"/>
              <a:t>Analyze</a:t>
            </a:r>
            <a:r>
              <a:rPr lang="ar-SA" sz="2800"/>
              <a:t> ومن القائمة الفرعية لـ  </a:t>
            </a:r>
            <a:r>
              <a:rPr lang="en-GB" sz="2800"/>
              <a:t>Nonparametric tests </a:t>
            </a:r>
            <a:r>
              <a:rPr lang="ar-SA" sz="2800"/>
              <a:t> نختار </a:t>
            </a:r>
            <a:r>
              <a:rPr lang="en-GB" sz="2800"/>
              <a:t>Independent Samples</a:t>
            </a:r>
            <a:r>
              <a:rPr lang="ar-SA" sz="2800"/>
              <a:t> 2 كما هو موضح بالشكل التالى:</a:t>
            </a:r>
          </a:p>
        </p:txBody>
      </p:sp>
      <p:pic>
        <p:nvPicPr>
          <p:cNvPr id="50179" name="Picture 2"/>
          <p:cNvPicPr>
            <a:picLocks noChangeAspect="1" noChangeArrowheads="1"/>
          </p:cNvPicPr>
          <p:nvPr/>
        </p:nvPicPr>
        <p:blipFill>
          <a:blip r:embed="rId2"/>
          <a:srcRect/>
          <a:stretch>
            <a:fillRect/>
          </a:stretch>
        </p:blipFill>
        <p:spPr bwMode="auto">
          <a:xfrm>
            <a:off x="2209800" y="3024188"/>
            <a:ext cx="4648200" cy="3181350"/>
          </a:xfrm>
          <a:prstGeom prst="rect">
            <a:avLst/>
          </a:prstGeom>
          <a:noFill/>
          <a:ln w="9525">
            <a:noFill/>
            <a:miter lim="800000"/>
            <a:headEnd/>
            <a:tailEnd/>
          </a:ln>
        </p:spPr>
      </p:pic>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5"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
          <p:cNvSpPr>
            <a:spLocks noChangeArrowheads="1"/>
          </p:cNvSpPr>
          <p:nvPr/>
        </p:nvSpPr>
        <p:spPr bwMode="auto">
          <a:xfrm>
            <a:off x="381000" y="1447800"/>
            <a:ext cx="8991600" cy="954088"/>
          </a:xfrm>
          <a:prstGeom prst="rect">
            <a:avLst/>
          </a:prstGeom>
          <a:noFill/>
          <a:ln w="9525">
            <a:noFill/>
            <a:miter lim="800000"/>
            <a:headEnd/>
            <a:tailEnd/>
          </a:ln>
        </p:spPr>
        <p:txBody>
          <a:bodyPr>
            <a:spAutoFit/>
          </a:bodyPr>
          <a:lstStyle/>
          <a:p>
            <a:pPr algn="just" rtl="1"/>
            <a:r>
              <a:rPr lang="ar-SA" sz="2800" b="1"/>
              <a:t>سوف يظهر لنا المربع الحوارى التالى: </a:t>
            </a:r>
          </a:p>
          <a:p>
            <a:pPr algn="just" rtl="1"/>
            <a:endParaRPr lang="ar-SA" sz="2800"/>
          </a:p>
        </p:txBody>
      </p:sp>
      <p:pic>
        <p:nvPicPr>
          <p:cNvPr id="51203" name="Picture 2"/>
          <p:cNvPicPr>
            <a:picLocks noChangeAspect="1" noChangeArrowheads="1"/>
          </p:cNvPicPr>
          <p:nvPr/>
        </p:nvPicPr>
        <p:blipFill>
          <a:blip r:embed="rId2"/>
          <a:srcRect/>
          <a:stretch>
            <a:fillRect/>
          </a:stretch>
        </p:blipFill>
        <p:spPr bwMode="auto">
          <a:xfrm>
            <a:off x="2295525" y="2286000"/>
            <a:ext cx="5162550" cy="3381375"/>
          </a:xfrm>
          <a:prstGeom prst="rect">
            <a:avLst/>
          </a:prstGeom>
          <a:noFill/>
          <a:ln w="9525">
            <a:noFill/>
            <a:miter lim="800000"/>
            <a:headEnd/>
            <a:tailEnd/>
          </a:ln>
        </p:spPr>
      </p:pic>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noChangeArrowheads="1"/>
          </p:cNvSpPr>
          <p:nvPr/>
        </p:nvSpPr>
        <p:spPr bwMode="auto">
          <a:xfrm>
            <a:off x="381000" y="1524000"/>
            <a:ext cx="8991600" cy="3108325"/>
          </a:xfrm>
          <a:prstGeom prst="rect">
            <a:avLst/>
          </a:prstGeom>
          <a:noFill/>
          <a:ln w="9525">
            <a:noFill/>
            <a:miter lim="800000"/>
            <a:headEnd/>
            <a:tailEnd/>
          </a:ln>
        </p:spPr>
        <p:txBody>
          <a:bodyPr>
            <a:spAutoFit/>
          </a:bodyPr>
          <a:lstStyle/>
          <a:p>
            <a:pPr algn="just" rtl="1"/>
            <a:r>
              <a:rPr lang="ar-SA" sz="2800"/>
              <a:t>انقل المتغير </a:t>
            </a:r>
            <a:r>
              <a:rPr lang="en-GB" sz="2800"/>
              <a:t>Samples</a:t>
            </a:r>
            <a:r>
              <a:rPr lang="ar-SA" sz="2800"/>
              <a:t> الى المربع الذى بعنوان </a:t>
            </a:r>
            <a:r>
              <a:rPr lang="en-GB" sz="2800"/>
              <a:t>Test Variable List</a:t>
            </a:r>
            <a:r>
              <a:rPr lang="ar-SA" sz="2800"/>
              <a:t> ، ثم انقل متغير الترميز </a:t>
            </a:r>
            <a:r>
              <a:rPr lang="en-GB" sz="2800"/>
              <a:t>codes</a:t>
            </a:r>
            <a:r>
              <a:rPr lang="ar-SA" sz="2800"/>
              <a:t> إلى المربع الذي بعنوان </a:t>
            </a:r>
            <a:r>
              <a:rPr lang="en-GB" sz="2800"/>
              <a:t>Grouping Variable</a:t>
            </a:r>
            <a:r>
              <a:rPr lang="ar-SA" sz="2800"/>
              <a:t>، ثم بعد ذلك اضغط على </a:t>
            </a:r>
            <a:r>
              <a:rPr lang="en-GB" sz="2800"/>
              <a:t>Define Groups</a:t>
            </a:r>
            <a:r>
              <a:rPr lang="ar-SA" sz="2800"/>
              <a:t> سوف يظهر لنا مربع حوارى جديد كما يلى:</a:t>
            </a:r>
          </a:p>
          <a:p>
            <a:pPr algn="just" rtl="1"/>
            <a:endParaRPr lang="ar-SA" sz="2800"/>
          </a:p>
          <a:p>
            <a:pPr algn="just" rtl="1"/>
            <a:endParaRPr lang="ar-SA" sz="2800"/>
          </a:p>
          <a:p>
            <a:pPr algn="just" rtl="1"/>
            <a:endParaRPr lang="ar-SA" sz="2800"/>
          </a:p>
        </p:txBody>
      </p:sp>
      <p:pic>
        <p:nvPicPr>
          <p:cNvPr id="52227" name="Picture 2"/>
          <p:cNvPicPr>
            <a:picLocks noChangeAspect="1" noChangeArrowheads="1"/>
          </p:cNvPicPr>
          <p:nvPr/>
        </p:nvPicPr>
        <p:blipFill>
          <a:blip r:embed="rId2"/>
          <a:srcRect/>
          <a:stretch>
            <a:fillRect/>
          </a:stretch>
        </p:blipFill>
        <p:spPr bwMode="auto">
          <a:xfrm>
            <a:off x="2362200" y="3581400"/>
            <a:ext cx="4724400" cy="1752600"/>
          </a:xfrm>
          <a:prstGeom prst="rect">
            <a:avLst/>
          </a:prstGeom>
          <a:noFill/>
          <a:ln w="9525">
            <a:noFill/>
            <a:miter lim="800000"/>
            <a:headEnd/>
            <a:tailEnd/>
          </a:ln>
        </p:spPr>
      </p:pic>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
          <p:cNvSpPr>
            <a:spLocks noChangeArrowheads="1"/>
          </p:cNvSpPr>
          <p:nvPr/>
        </p:nvSpPr>
        <p:spPr bwMode="auto">
          <a:xfrm>
            <a:off x="685800" y="2362200"/>
            <a:ext cx="8696325" cy="1816100"/>
          </a:xfrm>
          <a:prstGeom prst="rect">
            <a:avLst/>
          </a:prstGeom>
          <a:noFill/>
          <a:ln w="9525">
            <a:noFill/>
            <a:miter lim="800000"/>
            <a:headEnd/>
            <a:tailEnd/>
          </a:ln>
        </p:spPr>
        <p:txBody>
          <a:bodyPr>
            <a:spAutoFit/>
          </a:bodyPr>
          <a:lstStyle/>
          <a:p>
            <a:pPr marL="457200" indent="-457200" algn="just" rtl="1">
              <a:buFont typeface="Arial" pitchFamily="34" charset="0"/>
              <a:buChar char="•"/>
            </a:pPr>
            <a:r>
              <a:rPr lang="ar-SA" sz="2800"/>
              <a:t>فى خانة </a:t>
            </a:r>
            <a:r>
              <a:rPr lang="en-GB" sz="2800"/>
              <a:t>[Group 1 ]</a:t>
            </a:r>
            <a:r>
              <a:rPr lang="ar-SA" sz="2800"/>
              <a:t> اكتب الرمز الخاص بالعينة الاولى ( 2)، وفى خانة </a:t>
            </a:r>
            <a:r>
              <a:rPr lang="en-GB" sz="2800"/>
              <a:t>[Group 2 ]</a:t>
            </a:r>
            <a:r>
              <a:rPr lang="ar-SA" sz="2800"/>
              <a:t> اكتب الرمز الخاص بالعينة الثانية ( 3)</a:t>
            </a:r>
          </a:p>
          <a:p>
            <a:pPr marL="457200" indent="-457200" algn="just" rtl="1">
              <a:buFont typeface="Arial" pitchFamily="34" charset="0"/>
              <a:buChar char="•"/>
            </a:pPr>
            <a:r>
              <a:rPr lang="ar-SA" sz="2800"/>
              <a:t>ثم اضغط </a:t>
            </a:r>
            <a:r>
              <a:rPr lang="en-GB" sz="2800"/>
              <a:t>Continue</a:t>
            </a:r>
            <a:r>
              <a:rPr lang="ar-SA" sz="2800"/>
              <a:t> للعودة الى المربع الحوارى السابق</a:t>
            </a:r>
          </a:p>
          <a:p>
            <a:pPr marL="457200" indent="-457200" algn="just" rtl="1">
              <a:buFont typeface="Arial" pitchFamily="34" charset="0"/>
              <a:buChar char="•"/>
            </a:pPr>
            <a:r>
              <a:rPr lang="ar-SA" sz="2800"/>
              <a:t>ثم اضغط </a:t>
            </a:r>
            <a:r>
              <a:rPr lang="en-GB" sz="2800"/>
              <a:t>Ok</a:t>
            </a:r>
            <a:r>
              <a:rPr lang="ar-SA" sz="2800"/>
              <a:t> سوف تظهر لك نافذة المخرجات الخاصة بهذا الإختبار</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4"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a:srcRect/>
          <a:stretch>
            <a:fillRect/>
          </a:stretch>
        </p:blipFill>
        <p:spPr bwMode="auto">
          <a:xfrm>
            <a:off x="1981200" y="1600200"/>
            <a:ext cx="5715000" cy="1981200"/>
          </a:xfrm>
          <a:prstGeom prst="rect">
            <a:avLst/>
          </a:prstGeom>
          <a:noFill/>
          <a:ln w="9525">
            <a:noFill/>
            <a:miter lim="800000"/>
            <a:headEnd/>
            <a:tailEnd/>
          </a:ln>
        </p:spPr>
      </p:pic>
      <p:pic>
        <p:nvPicPr>
          <p:cNvPr id="54275" name="Picture 3"/>
          <p:cNvPicPr>
            <a:picLocks noChangeAspect="1" noChangeArrowheads="1"/>
          </p:cNvPicPr>
          <p:nvPr/>
        </p:nvPicPr>
        <p:blipFill>
          <a:blip r:embed="rId3"/>
          <a:srcRect/>
          <a:stretch>
            <a:fillRect/>
          </a:stretch>
        </p:blipFill>
        <p:spPr bwMode="auto">
          <a:xfrm>
            <a:off x="2743200" y="3567113"/>
            <a:ext cx="4191000" cy="2438400"/>
          </a:xfrm>
          <a:prstGeom prst="rect">
            <a:avLst/>
          </a:prstGeom>
          <a:noFill/>
          <a:ln w="9525">
            <a:noFill/>
            <a:miter lim="800000"/>
            <a:headEnd/>
            <a:tailEnd/>
          </a:ln>
        </p:spPr>
      </p:pic>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ChangeArrowheads="1"/>
          </p:cNvSpPr>
          <p:nvPr/>
        </p:nvSpPr>
        <p:spPr bwMode="auto">
          <a:xfrm>
            <a:off x="685800" y="2362200"/>
            <a:ext cx="8696325" cy="2246313"/>
          </a:xfrm>
          <a:prstGeom prst="rect">
            <a:avLst/>
          </a:prstGeom>
          <a:noFill/>
          <a:ln w="9525">
            <a:noFill/>
            <a:miter lim="800000"/>
            <a:headEnd/>
            <a:tailEnd/>
          </a:ln>
        </p:spPr>
        <p:txBody>
          <a:bodyPr>
            <a:spAutoFit/>
          </a:bodyPr>
          <a:lstStyle/>
          <a:p>
            <a:pPr algn="just" rtl="1"/>
            <a:r>
              <a:rPr lang="ar-SA" sz="2800"/>
              <a:t>يلاحظ من نتائج هذا الإختبار: أن قيمة </a:t>
            </a:r>
            <a:r>
              <a:rPr lang="en-GB" sz="2800"/>
              <a:t>P.Value</a:t>
            </a:r>
            <a:r>
              <a:rPr lang="ar-SA" sz="2800"/>
              <a:t> تساوى </a:t>
            </a:r>
            <a:r>
              <a:rPr lang="en-GB" sz="2800"/>
              <a:t>0.648</a:t>
            </a:r>
            <a:r>
              <a:rPr lang="ar-SA" sz="2800"/>
              <a:t> وهي أكبر من مستوى المعنوية  5</a:t>
            </a:r>
            <a:r>
              <a:rPr lang="en-GB" sz="2800"/>
              <a:t>%</a:t>
            </a:r>
            <a:r>
              <a:rPr lang="ar-SA" sz="2800"/>
              <a:t> وبالتالى فاننا </a:t>
            </a:r>
            <a:r>
              <a:rPr lang="ar-SA" sz="2800" u="sng"/>
              <a:t>نقبل الفرض العدمى </a:t>
            </a:r>
            <a:r>
              <a:rPr lang="ar-SA" sz="2800"/>
              <a:t>بأن متوسط درجات مادة المحاسبة فى كلية إدارة الأعمال جامعة الملك فيصل يساوى متوسط درجات مادة المحاسبة فى جامعة الدمام، أى أن الفروق بين الجامعتين غير معنوية.</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4"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EG" b="1" u="sng" dirty="0" smtClean="0"/>
              <a:t>مثال (2) :-</a:t>
            </a:r>
            <a:endParaRPr lang="ar-EG" b="1" u="sng" dirty="0"/>
          </a:p>
        </p:txBody>
      </p:sp>
      <p:sp>
        <p:nvSpPr>
          <p:cNvPr id="3" name="Content Placeholder 2"/>
          <p:cNvSpPr>
            <a:spLocks noGrp="1"/>
          </p:cNvSpPr>
          <p:nvPr>
            <p:ph idx="1"/>
          </p:nvPr>
        </p:nvSpPr>
        <p:spPr/>
        <p:txBody>
          <a:bodyPr/>
          <a:lstStyle/>
          <a:p>
            <a:pPr algn="just" rtl="1"/>
            <a:r>
              <a:rPr lang="ar-EG" sz="2400" b="1" dirty="0" smtClean="0"/>
              <a:t>" قام أحد الباحثين بمقارنة عينة من مرتبات موظفي القطاع الحكومي من مدينة الرياض بأخرى من مدينة جدة وذلك بصدد الوقوف على ما إذا كان هناك إختلاف في متوسط المرتبات وذلك عند مستوى معنوية </a:t>
            </a:r>
            <a:r>
              <a:rPr lang="en-US" sz="2400" b="1" dirty="0" smtClean="0"/>
              <a:t>5% </a:t>
            </a:r>
            <a:r>
              <a:rPr lang="ar-EG" sz="2400" b="1" dirty="0" smtClean="0"/>
              <a:t>، وبإستخدام البرنامج الاحصائي </a:t>
            </a:r>
            <a:r>
              <a:rPr lang="en-US" sz="2400" b="1" dirty="0" smtClean="0"/>
              <a:t>SPSS</a:t>
            </a:r>
            <a:r>
              <a:rPr lang="ar-EG" sz="2400" b="1" dirty="0" smtClean="0"/>
              <a:t> حصلنا على النتائج التالية :-</a:t>
            </a:r>
            <a:endParaRPr lang="en-US" sz="2400" dirty="0" smtClean="0"/>
          </a:p>
          <a:p>
            <a:pPr algn="ctr"/>
            <a:r>
              <a:rPr lang="en-US" sz="2400" b="1" dirty="0" smtClean="0">
                <a:latin typeface="Batang" pitchFamily="18" charset="-127"/>
                <a:ea typeface="Batang" pitchFamily="18" charset="-127"/>
              </a:rPr>
              <a:t>Test Statistics</a:t>
            </a:r>
            <a:endParaRPr lang="en-US" sz="2400" dirty="0" smtClean="0">
              <a:latin typeface="Batang" pitchFamily="18" charset="-127"/>
              <a:ea typeface="Batang" pitchFamily="18" charset="-127"/>
            </a:endParaRPr>
          </a:p>
          <a:p>
            <a:pPr algn="just"/>
            <a:endParaRPr lang="ar-EG"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graphicFrame>
        <p:nvGraphicFramePr>
          <p:cNvPr id="5" name="Table 4"/>
          <p:cNvGraphicFramePr>
            <a:graphicFrameLocks noGrp="1"/>
          </p:cNvGraphicFramePr>
          <p:nvPr/>
        </p:nvGraphicFramePr>
        <p:xfrm>
          <a:off x="2666984" y="3714752"/>
          <a:ext cx="4578369" cy="2141223"/>
        </p:xfrm>
        <a:graphic>
          <a:graphicData uri="http://schemas.openxmlformats.org/drawingml/2006/table">
            <a:tbl>
              <a:tblPr/>
              <a:tblGrid>
                <a:gridCol w="2680167"/>
                <a:gridCol w="1898202"/>
              </a:tblGrid>
              <a:tr h="291040">
                <a:tc>
                  <a:txBody>
                    <a:bodyPr/>
                    <a:lstStyle/>
                    <a:p>
                      <a:pPr algn="ctr" rtl="0">
                        <a:spcBef>
                          <a:spcPts val="600"/>
                        </a:spcBef>
                        <a:spcAft>
                          <a:spcPts val="0"/>
                        </a:spcAft>
                      </a:pP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1400" b="1">
                          <a:latin typeface="Times New Roman"/>
                          <a:ea typeface="Times New Roman"/>
                        </a:rPr>
                        <a:t>SAMPLES</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040">
                <a:tc>
                  <a:txBody>
                    <a:bodyPr/>
                    <a:lstStyle/>
                    <a:p>
                      <a:pPr algn="l" rtl="0">
                        <a:spcBef>
                          <a:spcPts val="600"/>
                        </a:spcBef>
                        <a:spcAft>
                          <a:spcPts val="0"/>
                        </a:spcAft>
                      </a:pPr>
                      <a:r>
                        <a:rPr lang="en-US" sz="1400" b="1">
                          <a:latin typeface="Times New Roman"/>
                          <a:ea typeface="Times New Roman"/>
                        </a:rPr>
                        <a:t>Mann-Whitney U</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1400" b="1">
                          <a:latin typeface="Times New Roman"/>
                          <a:ea typeface="Times New Roman"/>
                        </a:rPr>
                        <a:t>55.000</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040">
                <a:tc>
                  <a:txBody>
                    <a:bodyPr/>
                    <a:lstStyle/>
                    <a:p>
                      <a:pPr algn="l" rtl="0">
                        <a:spcBef>
                          <a:spcPts val="600"/>
                        </a:spcBef>
                        <a:spcAft>
                          <a:spcPts val="0"/>
                        </a:spcAft>
                      </a:pPr>
                      <a:r>
                        <a:rPr lang="en-US" sz="1400" b="1">
                          <a:latin typeface="Times New Roman"/>
                          <a:ea typeface="Times New Roman"/>
                        </a:rPr>
                        <a:t>Wilcoxon W</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1400" b="1">
                          <a:latin typeface="Times New Roman"/>
                          <a:ea typeface="Times New Roman"/>
                        </a:rPr>
                        <a:t>95.000</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040">
                <a:tc>
                  <a:txBody>
                    <a:bodyPr/>
                    <a:lstStyle/>
                    <a:p>
                      <a:pPr algn="l" rtl="0">
                        <a:spcBef>
                          <a:spcPts val="600"/>
                        </a:spcBef>
                        <a:spcAft>
                          <a:spcPts val="0"/>
                        </a:spcAft>
                      </a:pPr>
                      <a:r>
                        <a:rPr lang="en-US" sz="1400" b="1">
                          <a:latin typeface="Times New Roman"/>
                          <a:ea typeface="Times New Roman"/>
                        </a:rPr>
                        <a:t>Z</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1400" b="1">
                          <a:latin typeface="Times New Roman"/>
                          <a:ea typeface="Times New Roman"/>
                        </a:rPr>
                        <a:t>-.037</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040">
                <a:tc>
                  <a:txBody>
                    <a:bodyPr/>
                    <a:lstStyle/>
                    <a:p>
                      <a:pPr algn="l" rtl="0">
                        <a:spcBef>
                          <a:spcPts val="600"/>
                        </a:spcBef>
                        <a:spcAft>
                          <a:spcPts val="0"/>
                        </a:spcAft>
                      </a:pPr>
                      <a:r>
                        <a:rPr lang="en-US" sz="1400" b="1">
                          <a:latin typeface="Times New Roman"/>
                          <a:ea typeface="Times New Roman"/>
                        </a:rPr>
                        <a:t>Asymp . Sig . (2-tailed)</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1400" b="1">
                          <a:latin typeface="Times New Roman"/>
                          <a:ea typeface="Times New Roman"/>
                        </a:rPr>
                        <a:t>.028</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6023">
                <a:tc>
                  <a:txBody>
                    <a:bodyPr/>
                    <a:lstStyle/>
                    <a:p>
                      <a:pPr algn="l" rtl="0">
                        <a:spcBef>
                          <a:spcPts val="600"/>
                        </a:spcBef>
                        <a:spcAft>
                          <a:spcPts val="0"/>
                        </a:spcAft>
                      </a:pPr>
                      <a:r>
                        <a:rPr lang="en-US" sz="1400" b="1">
                          <a:latin typeface="Times New Roman"/>
                          <a:ea typeface="Times New Roman"/>
                        </a:rPr>
                        <a:t>Exact Sig .[2*(1-tailed</a:t>
                      </a:r>
                      <a:endParaRPr lang="en-US" sz="1200">
                        <a:latin typeface="Times New Roman"/>
                        <a:ea typeface="Times New Roman"/>
                      </a:endParaRPr>
                    </a:p>
                    <a:p>
                      <a:pPr algn="l" rtl="0">
                        <a:spcBef>
                          <a:spcPts val="600"/>
                        </a:spcBef>
                        <a:spcAft>
                          <a:spcPts val="0"/>
                        </a:spcAft>
                      </a:pPr>
                      <a:r>
                        <a:rPr lang="en-US" sz="1400" b="1">
                          <a:latin typeface="Times New Roman"/>
                          <a:ea typeface="Times New Roman"/>
                        </a:rPr>
                        <a:t>Sig.)]</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1400" b="1" dirty="0">
                          <a:latin typeface="Times New Roman"/>
                          <a:ea typeface="Times New Roman"/>
                        </a:rPr>
                        <a:t>.034</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الحل :-</a:t>
            </a:r>
            <a:endParaRPr lang="ar-EG" dirty="0"/>
          </a:p>
        </p:txBody>
      </p:sp>
      <p:sp>
        <p:nvSpPr>
          <p:cNvPr id="3" name="Content Placeholder 2"/>
          <p:cNvSpPr>
            <a:spLocks noGrp="1"/>
          </p:cNvSpPr>
          <p:nvPr>
            <p:ph idx="1"/>
          </p:nvPr>
        </p:nvSpPr>
        <p:spPr/>
        <p:txBody>
          <a:bodyPr/>
          <a:lstStyle/>
          <a:p>
            <a:pPr rtl="1"/>
            <a:r>
              <a:rPr lang="ar-EG" sz="2000" b="1" u="sng" dirty="0" smtClean="0"/>
              <a:t> </a:t>
            </a:r>
            <a:r>
              <a:rPr lang="en-US" sz="2000" b="1" u="sng" dirty="0" smtClean="0"/>
              <a:t>)</a:t>
            </a:r>
            <a:r>
              <a:rPr lang="ar-EG" sz="2000" b="1" u="sng" dirty="0" smtClean="0"/>
              <a:t>1</a:t>
            </a:r>
            <a:r>
              <a:rPr lang="ar-SA" sz="2000" b="1" u="sng" dirty="0" smtClean="0"/>
              <a:t>)	</a:t>
            </a:r>
            <a:r>
              <a:rPr lang="ar-EG" sz="2000" b="1" u="sng" dirty="0" smtClean="0"/>
              <a:t>    الاختبار المستخدم لدارسة الفرق بين متوسطي مجتمعين في هذه الحالة :-</a:t>
            </a:r>
            <a:endParaRPr lang="en-US" sz="2000" b="1" u="sng" dirty="0" smtClean="0"/>
          </a:p>
          <a:p>
            <a:pPr rtl="1"/>
            <a:r>
              <a:rPr lang="ar-SA" sz="1400" dirty="0" smtClean="0"/>
              <a:t>		(أ)	</a:t>
            </a:r>
            <a:r>
              <a:rPr lang="ar-EG" sz="1400" dirty="0" smtClean="0"/>
              <a:t>كا2 .</a:t>
            </a:r>
            <a:endParaRPr lang="en-US" sz="1400" dirty="0" smtClean="0"/>
          </a:p>
          <a:p>
            <a:pPr rtl="1"/>
            <a:r>
              <a:rPr lang="ar-SA" sz="1400" dirty="0" smtClean="0"/>
              <a:t>		(ب)	</a:t>
            </a:r>
            <a:r>
              <a:rPr lang="ar-SA" sz="1400" u="sng" dirty="0" smtClean="0"/>
              <a:t>مان وتني .</a:t>
            </a:r>
            <a:endParaRPr lang="en-US" sz="1400" u="sng" dirty="0" smtClean="0"/>
          </a:p>
          <a:p>
            <a:pPr rtl="1"/>
            <a:r>
              <a:rPr lang="ar-SA" sz="1400" dirty="0" smtClean="0"/>
              <a:t>		(ج)	ويلكوكسون .</a:t>
            </a:r>
            <a:endParaRPr lang="en-US" sz="1400" dirty="0" smtClean="0"/>
          </a:p>
          <a:p>
            <a:pPr rtl="1"/>
            <a:r>
              <a:rPr lang="ar-SA" sz="1400" dirty="0" smtClean="0"/>
              <a:t> </a:t>
            </a:r>
            <a:r>
              <a:rPr lang="en-US" sz="1400" dirty="0" smtClean="0"/>
              <a:t>        </a:t>
            </a:r>
            <a:r>
              <a:rPr lang="ar-SA" sz="1400" dirty="0" smtClean="0"/>
              <a:t>           (د)	لا شيء مما سبق</a:t>
            </a:r>
            <a:endParaRPr lang="en-US" sz="1400" dirty="0" smtClean="0"/>
          </a:p>
          <a:p>
            <a:pPr rtl="1"/>
            <a:r>
              <a:rPr lang="ar-SA" sz="1400" dirty="0" smtClean="0"/>
              <a:t> </a:t>
            </a:r>
            <a:endParaRPr lang="en-US" sz="1400" dirty="0" smtClean="0"/>
          </a:p>
          <a:p>
            <a:pPr rtl="1"/>
            <a:r>
              <a:rPr lang="en-US" sz="1800" b="1" u="sng" dirty="0" smtClean="0"/>
              <a:t>)</a:t>
            </a:r>
            <a:r>
              <a:rPr lang="ar-EG" sz="1800" b="1" u="sng" dirty="0" smtClean="0"/>
              <a:t>2</a:t>
            </a:r>
            <a:r>
              <a:rPr lang="ar-SA" sz="1800" b="1" u="sng" dirty="0" smtClean="0"/>
              <a:t>)</a:t>
            </a:r>
            <a:r>
              <a:rPr lang="ar-EG" sz="1800" b="1" u="sng" dirty="0" smtClean="0"/>
              <a:t>    قيمة إحصائي الاختبار تساوي :-</a:t>
            </a:r>
            <a:endParaRPr lang="en-US" sz="1800" u="sng" dirty="0" smtClean="0"/>
          </a:p>
          <a:p>
            <a:pPr rtl="1"/>
            <a:r>
              <a:rPr lang="ar-SA" sz="1400" dirty="0" smtClean="0"/>
              <a:t>		(أ)	</a:t>
            </a:r>
            <a:r>
              <a:rPr lang="en-US" sz="1400" dirty="0" smtClean="0"/>
              <a:t>-.037</a:t>
            </a:r>
          </a:p>
          <a:p>
            <a:pPr rtl="1"/>
            <a:r>
              <a:rPr lang="ar-SA" sz="1400" dirty="0" smtClean="0"/>
              <a:t>		(ب)	</a:t>
            </a:r>
            <a:r>
              <a:rPr lang="en-US" sz="1400" u="sng" dirty="0" smtClean="0"/>
              <a:t>.028</a:t>
            </a:r>
          </a:p>
          <a:p>
            <a:pPr rtl="1"/>
            <a:r>
              <a:rPr lang="ar-SA" sz="1400" dirty="0" smtClean="0"/>
              <a:t>		(ج)	</a:t>
            </a:r>
            <a:r>
              <a:rPr lang="en-US" sz="1400" dirty="0" smtClean="0"/>
              <a:t>.034</a:t>
            </a:r>
          </a:p>
          <a:p>
            <a:pPr rtl="1"/>
            <a:r>
              <a:rPr lang="ar-SA" sz="1400" dirty="0" smtClean="0"/>
              <a:t>       </a:t>
            </a:r>
            <a:r>
              <a:rPr lang="ar-EG" sz="1400" dirty="0" smtClean="0"/>
              <a:t>       </a:t>
            </a:r>
            <a:r>
              <a:rPr lang="ar-SA" sz="1400" dirty="0" smtClean="0"/>
              <a:t>     (د)	لا شيء مما سبق</a:t>
            </a:r>
            <a:endParaRPr lang="en-US" sz="1400" dirty="0" smtClean="0"/>
          </a:p>
          <a:p>
            <a:pPr rtl="1"/>
            <a:r>
              <a:rPr lang="ar-SA" sz="1400" dirty="0" smtClean="0"/>
              <a:t> </a:t>
            </a:r>
            <a:endParaRPr lang="en-US" sz="1400" dirty="0" smtClean="0"/>
          </a:p>
          <a:p>
            <a:pPr rtl="1"/>
            <a:r>
              <a:rPr lang="en-US" sz="1800" b="1" u="sng" dirty="0" smtClean="0"/>
              <a:t>)</a:t>
            </a:r>
            <a:r>
              <a:rPr lang="ar-EG" sz="1800" b="1" u="sng" dirty="0" smtClean="0"/>
              <a:t>3</a:t>
            </a:r>
            <a:r>
              <a:rPr lang="ar-SA" sz="1800" b="1" u="sng" dirty="0" smtClean="0"/>
              <a:t>)	</a:t>
            </a:r>
            <a:r>
              <a:rPr lang="ar-EG" sz="1800" b="1" u="sng" dirty="0" smtClean="0"/>
              <a:t>من خلال مقارنة قيمة إحصائي الاختبار بقيمة حدود منطقتي القبول والرفض يمكن :-</a:t>
            </a:r>
            <a:endParaRPr lang="en-US" sz="1800" u="sng" dirty="0" smtClean="0"/>
          </a:p>
          <a:p>
            <a:pPr rtl="1"/>
            <a:r>
              <a:rPr lang="ar-SA" sz="1400" dirty="0" smtClean="0"/>
              <a:t>		(أ)	</a:t>
            </a:r>
            <a:r>
              <a:rPr lang="ar-EG" sz="1400" u="sng" dirty="0" smtClean="0"/>
              <a:t>قبول الفرض البديل .</a:t>
            </a:r>
            <a:endParaRPr lang="en-US" sz="1400" u="sng" dirty="0" smtClean="0"/>
          </a:p>
          <a:p>
            <a:pPr rtl="1"/>
            <a:r>
              <a:rPr lang="ar-SA" sz="1400" dirty="0" smtClean="0"/>
              <a:t>		(ب)	قبول الفرض العدمي .</a:t>
            </a:r>
            <a:endParaRPr lang="en-US" sz="1400" dirty="0" smtClean="0"/>
          </a:p>
          <a:p>
            <a:pPr rtl="1"/>
            <a:r>
              <a:rPr lang="ar-SA" sz="1400" dirty="0" smtClean="0"/>
              <a:t>		(ج)	عدم قبول أي من الفرضين .</a:t>
            </a:r>
            <a:endParaRPr lang="en-US" sz="1400" dirty="0" smtClean="0"/>
          </a:p>
          <a:p>
            <a:pPr rtl="1"/>
            <a:r>
              <a:rPr lang="ar-EG" sz="1400" dirty="0" smtClean="0"/>
              <a:t>       </a:t>
            </a:r>
            <a:r>
              <a:rPr lang="ar-SA" sz="1400" dirty="0" smtClean="0"/>
              <a:t>            (د)	لا شيء مما سبق .</a:t>
            </a:r>
            <a:endParaRPr lang="en-US" sz="1400" dirty="0" smtClean="0"/>
          </a:p>
          <a:p>
            <a:pPr rtl="1"/>
            <a:r>
              <a:rPr lang="ar-EG" sz="1400" b="1" dirty="0" smtClean="0"/>
              <a:t> </a:t>
            </a:r>
            <a:endParaRPr lang="en-US" sz="1400" dirty="0" smtClean="0"/>
          </a:p>
          <a:p>
            <a:endParaRPr lang="ar-EG" sz="1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928942"/>
            <a:ext cx="8915400" cy="1143000"/>
          </a:xfrm>
        </p:spPr>
        <p:txBody>
          <a:bodyPr/>
          <a:lstStyle/>
          <a:p>
            <a:pPr algn="ctr" rtl="1"/>
            <a:r>
              <a:rPr lang="ar-EG" b="1" dirty="0" smtClean="0">
                <a:solidFill>
                  <a:srgbClr val="FF0000"/>
                </a:solidFill>
              </a:rPr>
              <a:t>3- </a:t>
            </a:r>
            <a:r>
              <a:rPr lang="ar-SA" b="1" dirty="0" smtClean="0">
                <a:solidFill>
                  <a:srgbClr val="FF0000"/>
                </a:solidFill>
              </a:rPr>
              <a:t>إختبار ويلكوكسون </a:t>
            </a:r>
            <a:r>
              <a:rPr lang="en-GB" b="1" dirty="0" smtClean="0">
                <a:solidFill>
                  <a:srgbClr val="FF0000"/>
                </a:solidFill>
              </a:rPr>
              <a:t>Test </a:t>
            </a:r>
            <a:r>
              <a:rPr lang="ar-EG" b="1" dirty="0" smtClean="0">
                <a:solidFill>
                  <a:srgbClr val="FF0000"/>
                </a:solidFill>
              </a:rPr>
              <a:t> </a:t>
            </a:r>
            <a:r>
              <a:rPr lang="en-GB" b="1" dirty="0" smtClean="0">
                <a:solidFill>
                  <a:srgbClr val="FF0000"/>
                </a:solidFill>
              </a:rPr>
              <a:t>Wilcoxon</a:t>
            </a:r>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
          <p:cNvSpPr>
            <a:spLocks noChangeArrowheads="1"/>
          </p:cNvSpPr>
          <p:nvPr/>
        </p:nvSpPr>
        <p:spPr bwMode="auto">
          <a:xfrm>
            <a:off x="549275" y="1676400"/>
            <a:ext cx="8610600" cy="3540125"/>
          </a:xfrm>
          <a:prstGeom prst="rect">
            <a:avLst/>
          </a:prstGeom>
          <a:noFill/>
          <a:ln w="9525">
            <a:noFill/>
            <a:miter lim="800000"/>
            <a:headEnd/>
            <a:tailEnd/>
          </a:ln>
        </p:spPr>
        <p:txBody>
          <a:bodyPr>
            <a:spAutoFit/>
          </a:bodyPr>
          <a:lstStyle/>
          <a:p>
            <a:pPr algn="just" rtl="1"/>
            <a:r>
              <a:rPr lang="ar-SA" sz="2800" b="1">
                <a:solidFill>
                  <a:srgbClr val="009900"/>
                </a:solidFill>
              </a:rPr>
              <a:t>استخدامه:</a:t>
            </a:r>
            <a:endParaRPr lang="en-GB" sz="2800" b="1">
              <a:solidFill>
                <a:srgbClr val="009900"/>
              </a:solidFill>
            </a:endParaRPr>
          </a:p>
          <a:p>
            <a:pPr algn="justLow" rtl="1"/>
            <a:r>
              <a:rPr lang="ar-SA" sz="2800">
                <a:cs typeface="Simplified Arabic" pitchFamily="18" charset="-78"/>
              </a:rPr>
              <a:t>ويسمى باختبار اشارات الرتب </a:t>
            </a:r>
            <a:r>
              <a:rPr lang="en-US" sz="2000">
                <a:cs typeface="Simplified Arabic" pitchFamily="18" charset="-78"/>
              </a:rPr>
              <a:t>Sign –rank</a:t>
            </a:r>
            <a:r>
              <a:rPr lang="ar-SA" sz="2800">
                <a:cs typeface="Simplified Arabic" pitchFamily="18" charset="-78"/>
              </a:rPr>
              <a:t>، ويستخدم هذا الاختبار فى تحديد ما إذا كان هناك اختلاف أو فروق بين عينتين مرتبطتين فيما يتعلق بمتغير تابع معين، ويعد </a:t>
            </a:r>
            <a:r>
              <a:rPr lang="ar-SA" sz="2800">
                <a:solidFill>
                  <a:srgbClr val="FF0000"/>
                </a:solidFill>
                <a:cs typeface="Simplified Arabic" pitchFamily="18" charset="-78"/>
              </a:rPr>
              <a:t>بديـلاً</a:t>
            </a:r>
            <a:r>
              <a:rPr lang="ar-SA" sz="2800">
                <a:cs typeface="Simplified Arabic" pitchFamily="18" charset="-78"/>
              </a:rPr>
              <a:t> </a:t>
            </a:r>
            <a:r>
              <a:rPr lang="ar-SA" sz="2800">
                <a:solidFill>
                  <a:srgbClr val="FF0000"/>
                </a:solidFill>
                <a:cs typeface="Simplified Arabic" pitchFamily="18" charset="-78"/>
              </a:rPr>
              <a:t>لابارامترياً لاختبار </a:t>
            </a:r>
            <a:r>
              <a:rPr lang="en-US" sz="2800">
                <a:solidFill>
                  <a:srgbClr val="FF0000"/>
                </a:solidFill>
                <a:cs typeface="Simplified Arabic" pitchFamily="18" charset="-78"/>
              </a:rPr>
              <a:t>T</a:t>
            </a:r>
            <a:r>
              <a:rPr lang="ar-SA" sz="2800">
                <a:solidFill>
                  <a:srgbClr val="FF0000"/>
                </a:solidFill>
                <a:cs typeface="Simplified Arabic" pitchFamily="18" charset="-78"/>
              </a:rPr>
              <a:t> لعينيتين مرتبطين</a:t>
            </a:r>
            <a:r>
              <a:rPr lang="ar-SA" sz="2800">
                <a:cs typeface="Simplified Arabic" pitchFamily="18" charset="-78"/>
              </a:rPr>
              <a:t>، وتشتمل العينتان على نفس المجموعة من الأفراد يجرى عليهم قياس قبلى </a:t>
            </a:r>
            <a:r>
              <a:rPr lang="en-US" sz="2000"/>
              <a:t>Pre test</a:t>
            </a:r>
            <a:r>
              <a:rPr lang="ar-SA" sz="2800"/>
              <a:t>، </a:t>
            </a:r>
            <a:r>
              <a:rPr lang="ar-SA" sz="2800">
                <a:cs typeface="Simplified Arabic" pitchFamily="18" charset="-78"/>
              </a:rPr>
              <a:t>وقياس بعدى </a:t>
            </a:r>
            <a:r>
              <a:rPr lang="en-US" sz="2000"/>
              <a:t>Post test</a:t>
            </a:r>
            <a:r>
              <a:rPr lang="ar-SA" sz="2800"/>
              <a:t> </a:t>
            </a:r>
            <a:r>
              <a:rPr lang="ar-SA" sz="2800">
                <a:cs typeface="Simplified Arabic" pitchFamily="18" charset="-78"/>
              </a:rPr>
              <a:t>وفى مثل هذه الحالة يكون لكل فرد من أفراد العينة درجتان أحداهما تمثل درجته فى الاختبار القبلى والثانية تمثل درجته فى الاختبار البعدى.  ويستخدم مع البيانات العددية فقط دون الاسمية</a:t>
            </a:r>
            <a:endParaRPr lang="en-US" sz="2800">
              <a:cs typeface="Simplified Arabic" pitchFamily="18" charset="-78"/>
            </a:endParaRPr>
          </a:p>
        </p:txBody>
      </p:sp>
      <p:sp>
        <p:nvSpPr>
          <p:cNvPr id="56323" name="Rectangle 2"/>
          <p:cNvSpPr>
            <a:spLocks noChangeArrowheads="1"/>
          </p:cNvSpPr>
          <p:nvPr/>
        </p:nvSpPr>
        <p:spPr bwMode="auto">
          <a:xfrm>
            <a:off x="3190875" y="457200"/>
            <a:ext cx="5969000" cy="584200"/>
          </a:xfrm>
          <a:prstGeom prst="rect">
            <a:avLst/>
          </a:prstGeom>
          <a:noFill/>
          <a:ln w="9525">
            <a:noFill/>
            <a:miter lim="800000"/>
            <a:headEnd/>
            <a:tailEnd/>
          </a:ln>
        </p:spPr>
        <p:txBody>
          <a:bodyPr wrap="none">
            <a:spAutoFit/>
          </a:bodyPr>
          <a:lstStyle/>
          <a:p>
            <a:pPr algn="r" rtl="1"/>
            <a:r>
              <a:rPr lang="ar-SA" sz="3200" b="1" dirty="0">
                <a:solidFill>
                  <a:srgbClr val="FF0000"/>
                </a:solidFill>
              </a:rPr>
              <a:t>إختبار ويلكوكسون </a:t>
            </a:r>
            <a:r>
              <a:rPr lang="en-GB" sz="3200" b="1" dirty="0">
                <a:solidFill>
                  <a:srgbClr val="FF0000"/>
                </a:solidFill>
              </a:rPr>
              <a:t>Test </a:t>
            </a:r>
            <a:r>
              <a:rPr lang="ar-SA" sz="3200" b="1" dirty="0">
                <a:solidFill>
                  <a:srgbClr val="FF0000"/>
                </a:solidFill>
              </a:rPr>
              <a:t> </a:t>
            </a:r>
            <a:r>
              <a:rPr lang="en-GB" sz="3200" b="1" dirty="0">
                <a:solidFill>
                  <a:srgbClr val="FF0000"/>
                </a:solidFill>
              </a:rPr>
              <a:t>: Wilcoxon</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
          <p:cNvSpPr>
            <a:spLocks noChangeArrowheads="1"/>
          </p:cNvSpPr>
          <p:nvPr/>
        </p:nvSpPr>
        <p:spPr bwMode="auto">
          <a:xfrm>
            <a:off x="561975" y="2209800"/>
            <a:ext cx="8610600" cy="2678113"/>
          </a:xfrm>
          <a:prstGeom prst="rect">
            <a:avLst/>
          </a:prstGeom>
          <a:noFill/>
          <a:ln w="9525">
            <a:noFill/>
            <a:miter lim="800000"/>
            <a:headEnd/>
            <a:tailEnd/>
          </a:ln>
        </p:spPr>
        <p:txBody>
          <a:bodyPr>
            <a:spAutoFit/>
          </a:bodyPr>
          <a:lstStyle/>
          <a:p>
            <a:pPr algn="just" rtl="1"/>
            <a:r>
              <a:rPr lang="ar-SA" sz="2800"/>
              <a:t>حتى نحسب اختبار ويلكوكسن يجب اولا أن نجد الفرق بين القيمتين من أجل كل زوج ومن ثم من أجل كافة الحالات التي يكون عندها الفرق غير معدوم، نرتب الفروقات بشكل تصاعدي متجاهلين إشارة الفروقات، ذلك يعني بأن نسند إلى الفرق الصغير في القيمة المطلقة الرتبة 1 ونسند إلى الفرق الصغير التالي الرتبة 2 وهكذا، أما في حالة الفروقات المتساوية (الحالات المتعادلة) نسند رتبة المتوسط إلى تلك الحالات.</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ChangeArrowheads="1"/>
          </p:cNvSpPr>
          <p:nvPr/>
        </p:nvSpPr>
        <p:spPr bwMode="auto">
          <a:xfrm>
            <a:off x="457200" y="1524000"/>
            <a:ext cx="8763000" cy="523220"/>
          </a:xfrm>
          <a:prstGeom prst="rect">
            <a:avLst/>
          </a:prstGeom>
          <a:noFill/>
          <a:ln w="9525">
            <a:noFill/>
            <a:miter lim="800000"/>
            <a:headEnd/>
            <a:tailEnd/>
          </a:ln>
        </p:spPr>
        <p:txBody>
          <a:bodyPr>
            <a:spAutoFit/>
          </a:bodyPr>
          <a:lstStyle/>
          <a:p>
            <a:pPr algn="r" rtl="1"/>
            <a:r>
              <a:rPr lang="ar-SA" sz="2800" dirty="0" smtClean="0"/>
              <a:t>تأثير </a:t>
            </a:r>
            <a:r>
              <a:rPr lang="ar-SA" sz="2800" dirty="0"/>
              <a:t>ممارسة الرياضة على إنقاص الوزن:</a:t>
            </a:r>
            <a:endParaRPr lang="en-GB" sz="2800" dirty="0"/>
          </a:p>
        </p:txBody>
      </p:sp>
      <p:sp>
        <p:nvSpPr>
          <p:cNvPr id="62467"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62468"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graphicFrame>
        <p:nvGraphicFramePr>
          <p:cNvPr id="6" name="Table 5"/>
          <p:cNvGraphicFramePr>
            <a:graphicFrameLocks noGrp="1"/>
          </p:cNvGraphicFramePr>
          <p:nvPr/>
        </p:nvGraphicFramePr>
        <p:xfrm>
          <a:off x="1981200" y="2357430"/>
          <a:ext cx="5334000" cy="3337560"/>
        </p:xfrm>
        <a:graphic>
          <a:graphicData uri="http://schemas.openxmlformats.org/drawingml/2006/table">
            <a:tbl>
              <a:tblPr firstRow="1" bandRow="1">
                <a:tableStyleId>{073A0DAA-6AF3-43AB-8588-CEC1D06C72B9}</a:tableStyleId>
              </a:tblPr>
              <a:tblGrid>
                <a:gridCol w="2667000"/>
                <a:gridCol w="26670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ar-SA" dirty="0" smtClean="0"/>
                        <a:t>الوزن بعد ممارسة الرياضة</a:t>
                      </a:r>
                      <a:endParaRPr lang="ar-SA" b="1" dirty="0" smtClean="0"/>
                    </a:p>
                  </a:txBody>
                  <a:tcPr/>
                </a:tc>
                <a:tc>
                  <a:txBody>
                    <a:bodyPr/>
                    <a:lstStyle/>
                    <a:p>
                      <a:r>
                        <a:rPr lang="ar-SA" dirty="0" smtClean="0"/>
                        <a:t>الوزن قبل ممارسة الرياضة </a:t>
                      </a:r>
                      <a:endParaRPr lang="en-GB" dirty="0"/>
                    </a:p>
                  </a:txBody>
                  <a:tcPr/>
                </a:tc>
              </a:tr>
              <a:tr h="370840">
                <a:tc>
                  <a:txBody>
                    <a:bodyPr/>
                    <a:lstStyle/>
                    <a:p>
                      <a:pPr algn="ctr"/>
                      <a:r>
                        <a:rPr lang="ar-SA" dirty="0" smtClean="0"/>
                        <a:t>80</a:t>
                      </a:r>
                      <a:endParaRPr lang="en-GB" dirty="0"/>
                    </a:p>
                  </a:txBody>
                  <a:tcPr/>
                </a:tc>
                <a:tc>
                  <a:txBody>
                    <a:bodyPr/>
                    <a:lstStyle/>
                    <a:p>
                      <a:pPr algn="ctr"/>
                      <a:r>
                        <a:rPr lang="ar-SA" dirty="0" smtClean="0"/>
                        <a:t>85</a:t>
                      </a:r>
                      <a:endParaRPr lang="en-GB" dirty="0"/>
                    </a:p>
                  </a:txBody>
                  <a:tcPr/>
                </a:tc>
              </a:tr>
              <a:tr h="370840">
                <a:tc>
                  <a:txBody>
                    <a:bodyPr/>
                    <a:lstStyle/>
                    <a:p>
                      <a:pPr algn="ctr"/>
                      <a:r>
                        <a:rPr lang="ar-SA" dirty="0" smtClean="0"/>
                        <a:t>85</a:t>
                      </a:r>
                      <a:endParaRPr lang="en-GB" dirty="0"/>
                    </a:p>
                  </a:txBody>
                  <a:tcPr/>
                </a:tc>
                <a:tc>
                  <a:txBody>
                    <a:bodyPr/>
                    <a:lstStyle/>
                    <a:p>
                      <a:pPr algn="ctr"/>
                      <a:r>
                        <a:rPr lang="ar-SA" dirty="0" smtClean="0"/>
                        <a:t>96</a:t>
                      </a:r>
                      <a:endParaRPr lang="en-GB" dirty="0"/>
                    </a:p>
                  </a:txBody>
                  <a:tcPr/>
                </a:tc>
              </a:tr>
              <a:tr h="370840">
                <a:tc>
                  <a:txBody>
                    <a:bodyPr/>
                    <a:lstStyle/>
                    <a:p>
                      <a:pPr algn="ctr"/>
                      <a:r>
                        <a:rPr lang="ar-SA" dirty="0" smtClean="0"/>
                        <a:t>85</a:t>
                      </a:r>
                      <a:endParaRPr lang="en-GB" dirty="0"/>
                    </a:p>
                  </a:txBody>
                  <a:tcPr/>
                </a:tc>
                <a:tc>
                  <a:txBody>
                    <a:bodyPr/>
                    <a:lstStyle/>
                    <a:p>
                      <a:pPr algn="ctr"/>
                      <a:r>
                        <a:rPr lang="ar-SA" dirty="0" smtClean="0"/>
                        <a:t>80</a:t>
                      </a:r>
                      <a:endParaRPr lang="en-GB" dirty="0"/>
                    </a:p>
                  </a:txBody>
                  <a:tcPr/>
                </a:tc>
              </a:tr>
              <a:tr h="370840">
                <a:tc>
                  <a:txBody>
                    <a:bodyPr/>
                    <a:lstStyle/>
                    <a:p>
                      <a:pPr algn="ctr"/>
                      <a:r>
                        <a:rPr lang="ar-SA" dirty="0" smtClean="0"/>
                        <a:t>82</a:t>
                      </a:r>
                      <a:endParaRPr lang="en-GB" dirty="0"/>
                    </a:p>
                  </a:txBody>
                  <a:tcPr/>
                </a:tc>
                <a:tc>
                  <a:txBody>
                    <a:bodyPr/>
                    <a:lstStyle/>
                    <a:p>
                      <a:pPr algn="ctr"/>
                      <a:r>
                        <a:rPr lang="ar-SA" dirty="0" smtClean="0"/>
                        <a:t>95</a:t>
                      </a:r>
                      <a:endParaRPr lang="en-GB" dirty="0"/>
                    </a:p>
                  </a:txBody>
                  <a:tcPr/>
                </a:tc>
              </a:tr>
              <a:tr h="370840">
                <a:tc>
                  <a:txBody>
                    <a:bodyPr/>
                    <a:lstStyle/>
                    <a:p>
                      <a:pPr algn="ctr"/>
                      <a:r>
                        <a:rPr lang="ar-SA" dirty="0" smtClean="0"/>
                        <a:t>75</a:t>
                      </a:r>
                      <a:endParaRPr lang="en-GB" dirty="0"/>
                    </a:p>
                  </a:txBody>
                  <a:tcPr/>
                </a:tc>
                <a:tc>
                  <a:txBody>
                    <a:bodyPr/>
                    <a:lstStyle/>
                    <a:p>
                      <a:pPr algn="ctr"/>
                      <a:r>
                        <a:rPr lang="ar-SA" dirty="0" smtClean="0"/>
                        <a:t>90</a:t>
                      </a:r>
                      <a:endParaRPr lang="en-GB" dirty="0"/>
                    </a:p>
                  </a:txBody>
                  <a:tcPr/>
                </a:tc>
              </a:tr>
              <a:tr h="370840">
                <a:tc>
                  <a:txBody>
                    <a:bodyPr/>
                    <a:lstStyle/>
                    <a:p>
                      <a:pPr algn="ctr"/>
                      <a:r>
                        <a:rPr lang="ar-SA" dirty="0" smtClean="0"/>
                        <a:t>80</a:t>
                      </a:r>
                      <a:endParaRPr lang="en-GB" dirty="0"/>
                    </a:p>
                  </a:txBody>
                  <a:tcPr/>
                </a:tc>
                <a:tc>
                  <a:txBody>
                    <a:bodyPr/>
                    <a:lstStyle/>
                    <a:p>
                      <a:pPr algn="ctr"/>
                      <a:r>
                        <a:rPr lang="ar-SA" dirty="0" smtClean="0"/>
                        <a:t>88</a:t>
                      </a:r>
                      <a:endParaRPr lang="en-GB" dirty="0"/>
                    </a:p>
                  </a:txBody>
                  <a:tcPr/>
                </a:tc>
              </a:tr>
              <a:tr h="370840">
                <a:tc>
                  <a:txBody>
                    <a:bodyPr/>
                    <a:lstStyle/>
                    <a:p>
                      <a:pPr algn="ctr"/>
                      <a:r>
                        <a:rPr lang="ar-SA" dirty="0" smtClean="0"/>
                        <a:t>84</a:t>
                      </a:r>
                      <a:endParaRPr lang="en-GB" dirty="0"/>
                    </a:p>
                  </a:txBody>
                  <a:tcPr/>
                </a:tc>
                <a:tc>
                  <a:txBody>
                    <a:bodyPr/>
                    <a:lstStyle/>
                    <a:p>
                      <a:pPr algn="ctr"/>
                      <a:r>
                        <a:rPr lang="ar-SA" dirty="0" smtClean="0"/>
                        <a:t>103</a:t>
                      </a:r>
                      <a:endParaRPr lang="en-GB" dirty="0"/>
                    </a:p>
                  </a:txBody>
                  <a:tcPr/>
                </a:tc>
              </a:tr>
              <a:tr h="370840">
                <a:tc>
                  <a:txBody>
                    <a:bodyPr/>
                    <a:lstStyle/>
                    <a:p>
                      <a:pPr algn="ctr"/>
                      <a:r>
                        <a:rPr lang="ar-SA" dirty="0" smtClean="0"/>
                        <a:t>86</a:t>
                      </a:r>
                      <a:endParaRPr lang="en-GB" dirty="0"/>
                    </a:p>
                  </a:txBody>
                  <a:tcPr/>
                </a:tc>
                <a:tc>
                  <a:txBody>
                    <a:bodyPr/>
                    <a:lstStyle/>
                    <a:p>
                      <a:pPr algn="ctr"/>
                      <a:r>
                        <a:rPr lang="ar-SA" dirty="0" smtClean="0"/>
                        <a:t>98</a:t>
                      </a:r>
                      <a:endParaRPr lang="en-GB" dirty="0"/>
                    </a:p>
                  </a:txBody>
                  <a:tcPr/>
                </a:tc>
              </a:tr>
            </a:tbl>
          </a:graphicData>
        </a:graphic>
      </p:graphicFrame>
      <p:sp>
        <p:nvSpPr>
          <p:cNvPr id="7" name="Slide Number Placeholder 6"/>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8" name="Title 1"/>
          <p:cNvSpPr>
            <a:spLocks noGrp="1"/>
          </p:cNvSpPr>
          <p:nvPr>
            <p:ph type="title"/>
          </p:nvPr>
        </p:nvSpPr>
        <p:spPr>
          <a:xfrm>
            <a:off x="495300" y="274638"/>
            <a:ext cx="8915400" cy="1143000"/>
          </a:xfrm>
        </p:spPr>
        <p:txBody>
          <a:bodyPr/>
          <a:lstStyle/>
          <a:p>
            <a:pPr algn="just" rtl="1"/>
            <a:r>
              <a:rPr lang="ar-EG" b="1" u="sng" dirty="0" smtClean="0"/>
              <a:t>مثال :-</a:t>
            </a:r>
            <a:endParaRPr lang="ar-EG" b="1" u="sng"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ChangeArrowheads="1"/>
          </p:cNvSpPr>
          <p:nvPr/>
        </p:nvSpPr>
        <p:spPr bwMode="auto">
          <a:xfrm>
            <a:off x="482600" y="2362200"/>
            <a:ext cx="8763000" cy="1384300"/>
          </a:xfrm>
          <a:prstGeom prst="rect">
            <a:avLst/>
          </a:prstGeom>
          <a:noFill/>
          <a:ln w="9525">
            <a:noFill/>
            <a:miter lim="800000"/>
            <a:headEnd/>
            <a:tailEnd/>
          </a:ln>
        </p:spPr>
        <p:txBody>
          <a:bodyPr>
            <a:spAutoFit/>
          </a:bodyPr>
          <a:lstStyle/>
          <a:p>
            <a:pPr algn="r" rtl="1"/>
            <a:r>
              <a:rPr lang="ar-SA" sz="2800" b="1" dirty="0">
                <a:solidFill>
                  <a:srgbClr val="FF0000"/>
                </a:solidFill>
              </a:rPr>
              <a:t>المطلوب: </a:t>
            </a:r>
          </a:p>
          <a:p>
            <a:pPr algn="r" rtl="1"/>
            <a:r>
              <a:rPr lang="ar-SA" sz="2800" dirty="0"/>
              <a:t>إختبار هل هناك إختلاف معنوى فى الوزن بسبب ممارسة الرياضة، بإستخدام إختبار ويلكوكسون  </a:t>
            </a:r>
            <a:r>
              <a:rPr lang="en-GB" sz="2800" dirty="0"/>
              <a:t>Wilcoxon</a:t>
            </a:r>
            <a:r>
              <a:rPr lang="ar-SA" sz="2800" dirty="0"/>
              <a:t> عند مستوى معنوية 5% .</a:t>
            </a:r>
            <a:endParaRPr lang="en-GB" sz="2800" dirty="0"/>
          </a:p>
        </p:txBody>
      </p:sp>
      <p:sp>
        <p:nvSpPr>
          <p:cNvPr id="63491"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63492"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ChangeArrowheads="1"/>
          </p:cNvSpPr>
          <p:nvPr/>
        </p:nvSpPr>
        <p:spPr bwMode="auto">
          <a:xfrm>
            <a:off x="482600" y="1447800"/>
            <a:ext cx="8763000" cy="1384300"/>
          </a:xfrm>
          <a:prstGeom prst="rect">
            <a:avLst/>
          </a:prstGeom>
          <a:noFill/>
          <a:ln w="9525">
            <a:noFill/>
            <a:miter lim="800000"/>
            <a:headEnd/>
            <a:tailEnd/>
          </a:ln>
        </p:spPr>
        <p:txBody>
          <a:bodyPr>
            <a:spAutoFit/>
          </a:bodyPr>
          <a:lstStyle/>
          <a:p>
            <a:pPr algn="just" rtl="1"/>
            <a:r>
              <a:rPr lang="ar-SA" sz="2800">
                <a:solidFill>
                  <a:srgbClr val="009900"/>
                </a:solidFill>
              </a:rPr>
              <a:t>أولا: ندخل البيانات كالتالي:</a:t>
            </a:r>
          </a:p>
          <a:p>
            <a:pPr algn="r" rtl="1"/>
            <a:r>
              <a:rPr lang="ar-SA" sz="2800" b="1"/>
              <a:t>حيث أننا بصدد عينات غير مستقلة، فإنه سيتم إدخال بيانات كل عينة فى عمود مستقل، كما يلى:</a:t>
            </a:r>
          </a:p>
        </p:txBody>
      </p:sp>
      <p:sp>
        <p:nvSpPr>
          <p:cNvPr id="64515"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64516"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pic>
        <p:nvPicPr>
          <p:cNvPr id="64517" name="Picture 1"/>
          <p:cNvPicPr>
            <a:picLocks noChangeAspect="1" noChangeArrowheads="1"/>
          </p:cNvPicPr>
          <p:nvPr/>
        </p:nvPicPr>
        <p:blipFill>
          <a:blip r:embed="rId2"/>
          <a:srcRect/>
          <a:stretch>
            <a:fillRect/>
          </a:stretch>
        </p:blipFill>
        <p:spPr bwMode="auto">
          <a:xfrm>
            <a:off x="2971800" y="2895600"/>
            <a:ext cx="4381500" cy="3190875"/>
          </a:xfrm>
          <a:prstGeom prst="rect">
            <a:avLst/>
          </a:prstGeom>
          <a:noFill/>
          <a:ln w="9525">
            <a:noFill/>
            <a:miter lim="800000"/>
            <a:headEnd/>
            <a:tailEnd/>
          </a:ln>
        </p:spPr>
      </p:pic>
      <p:sp>
        <p:nvSpPr>
          <p:cNvPr id="6" name="Slide Number Placeholder 5"/>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7" name="Title 1"/>
          <p:cNvSpPr>
            <a:spLocks noGrp="1"/>
          </p:cNvSpPr>
          <p:nvPr>
            <p:ph type="title"/>
          </p:nvPr>
        </p:nvSpPr>
        <p:spPr>
          <a:xfrm>
            <a:off x="495300" y="274638"/>
            <a:ext cx="8915400" cy="1143000"/>
          </a:xfrm>
        </p:spPr>
        <p:txBody>
          <a:bodyPr/>
          <a:lstStyle/>
          <a:p>
            <a:pPr algn="just" rtl="1"/>
            <a:r>
              <a:rPr lang="ar-EG" b="1" u="sng" dirty="0" smtClean="0"/>
              <a:t>الحل :-</a:t>
            </a:r>
            <a:endParaRPr lang="ar-EG" b="1" u="sng"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65539"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65540" name="Rectangle 5"/>
          <p:cNvSpPr>
            <a:spLocks noChangeArrowheads="1"/>
          </p:cNvSpPr>
          <p:nvPr/>
        </p:nvSpPr>
        <p:spPr bwMode="auto">
          <a:xfrm>
            <a:off x="381000" y="1447800"/>
            <a:ext cx="8991600" cy="1384300"/>
          </a:xfrm>
          <a:prstGeom prst="rect">
            <a:avLst/>
          </a:prstGeom>
          <a:noFill/>
          <a:ln w="9525">
            <a:noFill/>
            <a:miter lim="800000"/>
            <a:headEnd/>
            <a:tailEnd/>
          </a:ln>
        </p:spPr>
        <p:txBody>
          <a:bodyPr>
            <a:spAutoFit/>
          </a:bodyPr>
          <a:lstStyle/>
          <a:p>
            <a:pPr algn="just" rtl="1"/>
            <a:r>
              <a:rPr lang="ar-SA" sz="2800">
                <a:solidFill>
                  <a:srgbClr val="009900"/>
                </a:solidFill>
              </a:rPr>
              <a:t>ثانيا: خطوات تنفيذ الاختبار:</a:t>
            </a:r>
          </a:p>
          <a:p>
            <a:pPr algn="just" rtl="1"/>
            <a:r>
              <a:rPr lang="ar-SA" sz="2800"/>
              <a:t>نضغط على قائمة </a:t>
            </a:r>
            <a:r>
              <a:rPr lang="en-GB" sz="2800"/>
              <a:t>Analyze</a:t>
            </a:r>
            <a:r>
              <a:rPr lang="ar-SA" sz="2800"/>
              <a:t> ومن القائمة الفرعية لـ  </a:t>
            </a:r>
            <a:r>
              <a:rPr lang="en-GB" sz="2800"/>
              <a:t>Nonparametric tests </a:t>
            </a:r>
            <a:r>
              <a:rPr lang="ar-SA" sz="2800"/>
              <a:t> نختار </a:t>
            </a:r>
            <a:r>
              <a:rPr lang="en-GB" sz="2800"/>
              <a:t>Related Samples</a:t>
            </a:r>
            <a:r>
              <a:rPr lang="ar-SA" sz="2800"/>
              <a:t> 2 كما هو موضح بالشكل التالى:</a:t>
            </a:r>
          </a:p>
        </p:txBody>
      </p:sp>
      <p:pic>
        <p:nvPicPr>
          <p:cNvPr id="65541" name="Picture 2"/>
          <p:cNvPicPr>
            <a:picLocks noChangeAspect="1" noChangeArrowheads="1"/>
          </p:cNvPicPr>
          <p:nvPr/>
        </p:nvPicPr>
        <p:blipFill>
          <a:blip r:embed="rId2"/>
          <a:srcRect/>
          <a:stretch>
            <a:fillRect/>
          </a:stretch>
        </p:blipFill>
        <p:spPr bwMode="auto">
          <a:xfrm>
            <a:off x="2819400" y="3048000"/>
            <a:ext cx="4524375" cy="2705100"/>
          </a:xfrm>
          <a:prstGeom prst="rect">
            <a:avLst/>
          </a:prstGeom>
          <a:noFill/>
          <a:ln w="9525">
            <a:noFill/>
            <a:miter lim="800000"/>
            <a:headEnd/>
            <a:tailEnd/>
          </a:ln>
        </p:spPr>
      </p:pic>
      <p:sp>
        <p:nvSpPr>
          <p:cNvPr id="6" name="Slide Number Placeholder 5"/>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7"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66563"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66564" name="Rectangle 5"/>
          <p:cNvSpPr>
            <a:spLocks noChangeArrowheads="1"/>
          </p:cNvSpPr>
          <p:nvPr/>
        </p:nvSpPr>
        <p:spPr bwMode="auto">
          <a:xfrm>
            <a:off x="381000" y="1828800"/>
            <a:ext cx="8991600" cy="3108325"/>
          </a:xfrm>
          <a:prstGeom prst="rect">
            <a:avLst/>
          </a:prstGeom>
          <a:noFill/>
          <a:ln w="9525">
            <a:noFill/>
            <a:miter lim="800000"/>
            <a:headEnd/>
            <a:tailEnd/>
          </a:ln>
        </p:spPr>
        <p:txBody>
          <a:bodyPr>
            <a:spAutoFit/>
          </a:bodyPr>
          <a:lstStyle/>
          <a:p>
            <a:pPr algn="just" rtl="1"/>
            <a:r>
              <a:rPr lang="ar-SA" sz="2800"/>
              <a:t>اضغط بالماوس مرة واحدة على المتغير</a:t>
            </a:r>
            <a:r>
              <a:rPr lang="en-GB" sz="2800"/>
              <a:t> </a:t>
            </a:r>
            <a:r>
              <a:rPr lang="ar-SA" sz="2800"/>
              <a:t> </a:t>
            </a:r>
            <a:r>
              <a:rPr lang="en-GB" sz="2800"/>
              <a:t>before</a:t>
            </a:r>
            <a:r>
              <a:rPr lang="ar-SA" sz="2800"/>
              <a:t>  ثم على المتغير </a:t>
            </a:r>
            <a:r>
              <a:rPr lang="en-GB" sz="2800"/>
              <a:t>after</a:t>
            </a:r>
            <a:r>
              <a:rPr lang="ar-SA" sz="2800"/>
              <a:t> (لاحظ أنه قد تم تظليل المتغيرين معًا)، ثم قم بنقل هذين المتغيرين الى المربع الذي بعنوان </a:t>
            </a:r>
            <a:r>
              <a:rPr lang="en-GB" sz="2800"/>
              <a:t>Test Pair(s) List</a:t>
            </a:r>
            <a:r>
              <a:rPr lang="ar-SA" sz="2800"/>
              <a:t> وذلك من خلال الضغط على السهم الصغير الموجود بين المربعين.</a:t>
            </a:r>
          </a:p>
          <a:p>
            <a:pPr algn="just" rtl="1"/>
            <a:r>
              <a:rPr lang="ar-SA" sz="2800"/>
              <a:t>لاحظ فى نفس المربع الحوارى الذى أمامك: أن الإختيار الإفتراضى من جانب البرنامج هو اختبار ويلكوكسن، وهو الإختبار الذى نريده لذا سنتركة كما هو. إضغط  </a:t>
            </a:r>
            <a:r>
              <a:rPr lang="en-GB" sz="2800"/>
              <a:t>Ok</a:t>
            </a:r>
            <a:r>
              <a:rPr lang="ar-SA" sz="2800"/>
              <a:t>  ستظهر لك نافذة المخرجات الخاصة بهذا الإختبار كالتالي:</a:t>
            </a: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6"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67587"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pic>
        <p:nvPicPr>
          <p:cNvPr id="67588" name="Picture 2"/>
          <p:cNvPicPr>
            <a:picLocks noChangeAspect="1" noChangeArrowheads="1"/>
          </p:cNvPicPr>
          <p:nvPr/>
        </p:nvPicPr>
        <p:blipFill>
          <a:blip r:embed="rId2"/>
          <a:srcRect/>
          <a:stretch>
            <a:fillRect/>
          </a:stretch>
        </p:blipFill>
        <p:spPr bwMode="auto">
          <a:xfrm>
            <a:off x="2362200" y="1600200"/>
            <a:ext cx="5799138" cy="1706563"/>
          </a:xfrm>
          <a:prstGeom prst="rect">
            <a:avLst/>
          </a:prstGeom>
          <a:noFill/>
          <a:ln w="9525">
            <a:noFill/>
            <a:miter lim="800000"/>
            <a:headEnd/>
            <a:tailEnd/>
          </a:ln>
        </p:spPr>
      </p:pic>
      <p:pic>
        <p:nvPicPr>
          <p:cNvPr id="67589" name="Picture 3"/>
          <p:cNvPicPr>
            <a:picLocks noChangeAspect="1" noChangeArrowheads="1"/>
          </p:cNvPicPr>
          <p:nvPr/>
        </p:nvPicPr>
        <p:blipFill>
          <a:blip r:embed="rId3"/>
          <a:srcRect/>
          <a:stretch>
            <a:fillRect/>
          </a:stretch>
        </p:blipFill>
        <p:spPr bwMode="auto">
          <a:xfrm>
            <a:off x="3429000" y="3733800"/>
            <a:ext cx="3667125" cy="1917700"/>
          </a:xfrm>
          <a:prstGeom prst="rect">
            <a:avLst/>
          </a:prstGeom>
          <a:noFill/>
          <a:ln w="9525">
            <a:noFill/>
            <a:miter lim="800000"/>
            <a:headEnd/>
            <a:tailEnd/>
          </a:ln>
        </p:spPr>
      </p:pic>
      <p:sp>
        <p:nvSpPr>
          <p:cNvPr id="6" name="Slide Number Placeholder 5"/>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7"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68611"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68612" name="Rectangle 5"/>
          <p:cNvSpPr>
            <a:spLocks noChangeArrowheads="1"/>
          </p:cNvSpPr>
          <p:nvPr/>
        </p:nvSpPr>
        <p:spPr bwMode="auto">
          <a:xfrm>
            <a:off x="381000" y="1828800"/>
            <a:ext cx="8991600" cy="3540125"/>
          </a:xfrm>
          <a:prstGeom prst="rect">
            <a:avLst/>
          </a:prstGeom>
          <a:noFill/>
          <a:ln w="9525">
            <a:noFill/>
            <a:miter lim="800000"/>
            <a:headEnd/>
            <a:tailEnd/>
          </a:ln>
        </p:spPr>
        <p:txBody>
          <a:bodyPr>
            <a:spAutoFit/>
          </a:bodyPr>
          <a:lstStyle/>
          <a:p>
            <a:pPr algn="just" rtl="1"/>
            <a:r>
              <a:rPr lang="ar-SA" sz="2800" dirty="0"/>
              <a:t>قام البرنامج بحساب الفروق في الوزن على أساس التالي:</a:t>
            </a:r>
          </a:p>
          <a:p>
            <a:pPr algn="just" rtl="1"/>
            <a:endParaRPr lang="ar-SA" sz="2800" dirty="0"/>
          </a:p>
          <a:p>
            <a:pPr algn="ctr" rtl="1"/>
            <a:r>
              <a:rPr lang="ar-SA" sz="2800" dirty="0">
                <a:solidFill>
                  <a:srgbClr val="FF0000"/>
                </a:solidFill>
              </a:rPr>
              <a:t>الفرق = الوزن بعد ممارسة الرياضة – الوزن قبل ممارسة الرياضة</a:t>
            </a:r>
          </a:p>
          <a:p>
            <a:pPr algn="just" rtl="1"/>
            <a:endParaRPr lang="ar-SA" sz="2800" dirty="0"/>
          </a:p>
          <a:p>
            <a:pPr algn="just" rtl="1"/>
            <a:r>
              <a:rPr lang="ar-SA" sz="2800" dirty="0">
                <a:solidFill>
                  <a:srgbClr val="FF0000"/>
                </a:solidFill>
              </a:rPr>
              <a:t>ويلاحظ أيضا: </a:t>
            </a:r>
            <a:r>
              <a:rPr lang="ar-SA" sz="2800" dirty="0"/>
              <a:t>أن متوسط الرتب السالبة ( 4.93 ) أكبر من متوسط الرتب الموجبة (1.5)، وهذا معناه أن متوسط الوزن قبل ممارسة الرياضة أكبر من متوسط الوزن بعد ممارسة الرياضة (إذا فى غاية الأهمية أن نعرف الترتيب الذى إستخدمه البرنامج للعينتين)</a:t>
            </a: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
        <p:nvSpPr>
          <p:cNvPr id="6"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69635" name="Rectangle 4"/>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69636" name="Rectangle 5"/>
          <p:cNvSpPr>
            <a:spLocks noChangeArrowheads="1"/>
          </p:cNvSpPr>
          <p:nvPr/>
        </p:nvSpPr>
        <p:spPr bwMode="auto">
          <a:xfrm>
            <a:off x="838200" y="2667000"/>
            <a:ext cx="8382000" cy="1816100"/>
          </a:xfrm>
          <a:prstGeom prst="rect">
            <a:avLst/>
          </a:prstGeom>
          <a:noFill/>
          <a:ln w="9525">
            <a:noFill/>
            <a:miter lim="800000"/>
            <a:headEnd/>
            <a:tailEnd/>
          </a:ln>
        </p:spPr>
        <p:txBody>
          <a:bodyPr>
            <a:spAutoFit/>
          </a:bodyPr>
          <a:lstStyle/>
          <a:p>
            <a:pPr algn="just" rtl="1"/>
            <a:r>
              <a:rPr lang="ar-SA" sz="2800" dirty="0"/>
              <a:t>ويلاحظ من نتائج هذا الاختبار أن قيمة </a:t>
            </a:r>
            <a:r>
              <a:rPr lang="en-GB" sz="2800" dirty="0" err="1"/>
              <a:t>P.Value</a:t>
            </a:r>
            <a:r>
              <a:rPr lang="ar-SA" sz="2800" dirty="0"/>
              <a:t> تساوي </a:t>
            </a:r>
            <a:r>
              <a:rPr lang="en-GB" sz="2800" dirty="0"/>
              <a:t>0.021</a:t>
            </a:r>
            <a:r>
              <a:rPr lang="ar-SA" sz="2800" dirty="0"/>
              <a:t> وهي أقل من مستوى المعنوية </a:t>
            </a:r>
            <a:r>
              <a:rPr lang="en-GB" sz="2800" dirty="0"/>
              <a:t>5%</a:t>
            </a:r>
            <a:r>
              <a:rPr lang="ar-SA" sz="2800" dirty="0"/>
              <a:t> وبالتالى فإننا نقبل الفرض البديل بأن متوسط الوزن قبل ممارسة الرياضة يختلف معنويًا عن متوسط الوزن بعد ممارسة الرياضة.</a:t>
            </a:r>
          </a:p>
        </p:txBody>
      </p:sp>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
        <p:nvSpPr>
          <p:cNvPr id="6"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u="sng" dirty="0" smtClean="0"/>
              <a:t>مثال :-</a:t>
            </a:r>
            <a:endParaRPr lang="ar-EG" b="1" u="sng" dirty="0"/>
          </a:p>
        </p:txBody>
      </p:sp>
      <p:sp>
        <p:nvSpPr>
          <p:cNvPr id="3" name="Content Placeholder 2"/>
          <p:cNvSpPr>
            <a:spLocks noGrp="1"/>
          </p:cNvSpPr>
          <p:nvPr>
            <p:ph idx="1"/>
          </p:nvPr>
        </p:nvSpPr>
        <p:spPr/>
        <p:txBody>
          <a:bodyPr/>
          <a:lstStyle/>
          <a:p>
            <a:pPr algn="just" rtl="1"/>
            <a:r>
              <a:rPr lang="ar-SA" b="1" u="sng" dirty="0" smtClean="0"/>
              <a:t>إذا علمت أنه :- </a:t>
            </a:r>
            <a:endParaRPr lang="en-US" u="sng" dirty="0" smtClean="0"/>
          </a:p>
          <a:p>
            <a:pPr algn="just" rtl="1"/>
            <a:r>
              <a:rPr lang="ar-SA" b="1" dirty="0" smtClean="0"/>
              <a:t>" لدراسة تأثير أحد البرامج التدريبية  على مجموعة من الطلاب  تم إختبار مجموعة من الطلاب قبل البرنامج التدريبي على عينة من 8 طلاب و إختبار الطلاب بعد الحصول على البرنامج التدريبي ولاختبار هل هناك  إختلاف معنوي في مستوى تحصيل الطلاب ، عند مستوى معنوية </a:t>
            </a:r>
            <a:r>
              <a:rPr lang="en-US" b="1" dirty="0" smtClean="0"/>
              <a:t>5% </a:t>
            </a:r>
            <a:r>
              <a:rPr lang="ar-EG" b="1" dirty="0" smtClean="0"/>
              <a:t>، أستخدم الباحث البرنامج الاحصائي </a:t>
            </a:r>
            <a:r>
              <a:rPr lang="en-US" b="1" dirty="0" smtClean="0"/>
              <a:t>spss </a:t>
            </a:r>
            <a:r>
              <a:rPr lang="ar-EG" b="1" dirty="0" smtClean="0"/>
              <a:t> باستخدام إختبار ويلكوكسون </a:t>
            </a:r>
            <a:r>
              <a:rPr lang="en-US" b="1" dirty="0" smtClean="0"/>
              <a:t>Wilcoxon  </a:t>
            </a:r>
            <a:r>
              <a:rPr lang="ar-EG" b="1" dirty="0" smtClean="0"/>
              <a:t>و حصلنا على النتائج التالية :-</a:t>
            </a:r>
            <a:endParaRPr lang="en-US" dirty="0" smtClean="0"/>
          </a:p>
          <a:p>
            <a:pPr algn="just"/>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u="sng" dirty="0" smtClean="0"/>
              <a:t>تابع المثال :-</a:t>
            </a:r>
            <a:endParaRPr lang="ar-EG" b="1" u="sng" dirty="0"/>
          </a:p>
        </p:txBody>
      </p:sp>
      <p:sp>
        <p:nvSpPr>
          <p:cNvPr id="3" name="Content Placeholder 2"/>
          <p:cNvSpPr>
            <a:spLocks noGrp="1"/>
          </p:cNvSpPr>
          <p:nvPr>
            <p:ph idx="1"/>
          </p:nvPr>
        </p:nvSpPr>
        <p:spPr/>
        <p:txBody>
          <a:bodyPr/>
          <a:lstStyle/>
          <a:p>
            <a:pPr algn="ctr"/>
            <a:r>
              <a:rPr lang="en-US" b="1" dirty="0" smtClean="0"/>
              <a:t>Ranks</a:t>
            </a:r>
          </a:p>
          <a:p>
            <a:pPr algn="ctr"/>
            <a:endParaRPr lang="en-US" b="1" dirty="0" smtClean="0"/>
          </a:p>
          <a:p>
            <a:pPr algn="ctr"/>
            <a:endParaRPr lang="en-US" b="1" dirty="0" smtClean="0"/>
          </a:p>
          <a:p>
            <a:pPr algn="ctr"/>
            <a:endParaRPr lang="en-US" b="1" dirty="0" smtClean="0"/>
          </a:p>
          <a:p>
            <a:pPr algn="ctr"/>
            <a:r>
              <a:rPr lang="en-US" b="1" dirty="0" smtClean="0"/>
              <a:t>Test Statistics</a:t>
            </a:r>
            <a:endParaRPr lang="en-US" dirty="0" smtClean="0"/>
          </a:p>
          <a:p>
            <a:pPr algn="ctr"/>
            <a:endParaRPr lang="en-US" dirty="0" smtClean="0"/>
          </a:p>
          <a:p>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graphicFrame>
        <p:nvGraphicFramePr>
          <p:cNvPr id="5" name="Table 4"/>
          <p:cNvGraphicFramePr>
            <a:graphicFrameLocks noGrp="1"/>
          </p:cNvGraphicFramePr>
          <p:nvPr/>
        </p:nvGraphicFramePr>
        <p:xfrm>
          <a:off x="666720" y="2214554"/>
          <a:ext cx="8572560" cy="1691648"/>
        </p:xfrm>
        <a:graphic>
          <a:graphicData uri="http://schemas.openxmlformats.org/drawingml/2006/table">
            <a:tbl>
              <a:tblPr rtl="1"/>
              <a:tblGrid>
                <a:gridCol w="1444757"/>
                <a:gridCol w="1427076"/>
                <a:gridCol w="1074306"/>
                <a:gridCol w="2148613"/>
                <a:gridCol w="2477808"/>
              </a:tblGrid>
              <a:tr h="285752">
                <a:tc>
                  <a:txBody>
                    <a:bodyPr/>
                    <a:lstStyle/>
                    <a:p>
                      <a:pPr algn="ctr" rtl="0">
                        <a:spcBef>
                          <a:spcPts val="600"/>
                        </a:spcBef>
                        <a:spcAft>
                          <a:spcPts val="0"/>
                        </a:spcAft>
                      </a:pPr>
                      <a:r>
                        <a:rPr lang="en-US" sz="1800" b="1" dirty="0">
                          <a:latin typeface="Times New Roman"/>
                          <a:ea typeface="Times New Roman"/>
                        </a:rPr>
                        <a:t>Sum of Ranks</a:t>
                      </a:r>
                      <a:endParaRPr lang="en-US"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1800" b="1">
                          <a:latin typeface="Times New Roman"/>
                          <a:ea typeface="Times New Roman"/>
                        </a:rPr>
                        <a:t>Mean Rank</a:t>
                      </a:r>
                      <a:endParaRPr lang="en-US"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1800" b="1">
                          <a:latin typeface="Times New Roman"/>
                          <a:ea typeface="Times New Roman"/>
                        </a:rPr>
                        <a:t>N</a:t>
                      </a:r>
                      <a:endParaRPr lang="en-US"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Bef>
                          <a:spcPts val="600"/>
                        </a:spcBef>
                        <a:spcAft>
                          <a:spcPts val="0"/>
                        </a:spcAft>
                      </a:pPr>
                      <a:endParaRPr lang="en-US"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Bef>
                          <a:spcPts val="600"/>
                        </a:spcBef>
                        <a:spcAft>
                          <a:spcPts val="0"/>
                        </a:spcAft>
                      </a:pPr>
                      <a:endParaRPr lang="en-US" sz="1600">
                        <a:latin typeface="Times New Roman"/>
                        <a:ea typeface="Times New Roman"/>
                      </a:endParaRPr>
                    </a:p>
                  </a:txBody>
                  <a:tcPr marL="68580" marR="68580" marT="0" marB="0">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752">
                <a:tc>
                  <a:txBody>
                    <a:bodyPr/>
                    <a:lstStyle/>
                    <a:p>
                      <a:pPr algn="ctr" rtl="0">
                        <a:spcBef>
                          <a:spcPts val="600"/>
                        </a:spcBef>
                        <a:spcAft>
                          <a:spcPts val="0"/>
                        </a:spcAft>
                      </a:pPr>
                      <a:r>
                        <a:rPr lang="en-US" sz="1800" b="1">
                          <a:latin typeface="Times New Roman"/>
                          <a:ea typeface="Times New Roman"/>
                        </a:rPr>
                        <a:t>43.50</a:t>
                      </a:r>
                      <a:endParaRPr lang="en-US"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1800" b="1">
                          <a:latin typeface="Times New Roman"/>
                          <a:ea typeface="Times New Roman"/>
                        </a:rPr>
                        <a:t>2.36</a:t>
                      </a:r>
                      <a:endParaRPr lang="en-US"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1800" b="1">
                          <a:latin typeface="Times New Roman"/>
                          <a:ea typeface="Times New Roman"/>
                        </a:rPr>
                        <a:t>7</a:t>
                      </a:r>
                      <a:endParaRPr lang="en-US"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Bef>
                          <a:spcPts val="600"/>
                        </a:spcBef>
                        <a:spcAft>
                          <a:spcPts val="0"/>
                        </a:spcAft>
                      </a:pPr>
                      <a:r>
                        <a:rPr lang="en-US" sz="1800" b="1">
                          <a:latin typeface="Times New Roman"/>
                          <a:ea typeface="Times New Roman"/>
                        </a:rPr>
                        <a:t>Negative Ranks</a:t>
                      </a:r>
                      <a:endParaRPr lang="en-US"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Bef>
                          <a:spcPts val="600"/>
                        </a:spcBef>
                        <a:spcAft>
                          <a:spcPts val="0"/>
                        </a:spcAft>
                      </a:pPr>
                      <a:r>
                        <a:rPr lang="en-US" sz="1800" b="1">
                          <a:latin typeface="Times New Roman"/>
                          <a:ea typeface="Times New Roman"/>
                        </a:rPr>
                        <a:t>AFTER-BEFORE</a:t>
                      </a:r>
                      <a:endParaRPr lang="en-US" sz="1600">
                        <a:latin typeface="Times New Roman"/>
                        <a:ea typeface="Times New Roman"/>
                      </a:endParaRPr>
                    </a:p>
                  </a:txBody>
                  <a:tcPr marL="68580" marR="68580" marT="0" marB="0">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752">
                <a:tc>
                  <a:txBody>
                    <a:bodyPr/>
                    <a:lstStyle/>
                    <a:p>
                      <a:pPr algn="ctr" rtl="0">
                        <a:spcBef>
                          <a:spcPts val="600"/>
                        </a:spcBef>
                        <a:spcAft>
                          <a:spcPts val="0"/>
                        </a:spcAft>
                      </a:pPr>
                      <a:r>
                        <a:rPr lang="en-US" sz="1800" b="1">
                          <a:latin typeface="Times New Roman"/>
                          <a:ea typeface="Times New Roman"/>
                        </a:rPr>
                        <a:t>3.54</a:t>
                      </a:r>
                      <a:endParaRPr lang="en-US"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1800" b="1" dirty="0">
                          <a:latin typeface="Times New Roman"/>
                          <a:ea typeface="Times New Roman"/>
                        </a:rPr>
                        <a:t>3.54</a:t>
                      </a:r>
                      <a:endParaRPr lang="en-US"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1800" b="1">
                          <a:latin typeface="Times New Roman"/>
                          <a:ea typeface="Times New Roman"/>
                        </a:rPr>
                        <a:t>1</a:t>
                      </a:r>
                      <a:endParaRPr lang="en-US"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Bef>
                          <a:spcPts val="600"/>
                        </a:spcBef>
                        <a:spcAft>
                          <a:spcPts val="0"/>
                        </a:spcAft>
                      </a:pPr>
                      <a:r>
                        <a:rPr lang="en-US" sz="1800" b="1">
                          <a:latin typeface="Times New Roman"/>
                          <a:ea typeface="Times New Roman"/>
                        </a:rPr>
                        <a:t>Positive Ranks</a:t>
                      </a:r>
                      <a:endParaRPr lang="en-US"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Bef>
                          <a:spcPts val="600"/>
                        </a:spcBef>
                        <a:spcAft>
                          <a:spcPts val="0"/>
                        </a:spcAft>
                      </a:pPr>
                      <a:endParaRPr lang="en-US" sz="1600">
                        <a:latin typeface="Times New Roman"/>
                        <a:ea typeface="Times New Roman"/>
                      </a:endParaRPr>
                    </a:p>
                  </a:txBody>
                  <a:tcPr marL="68580" marR="68580" marT="0" marB="0">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752">
                <a:tc>
                  <a:txBody>
                    <a:bodyPr/>
                    <a:lstStyle/>
                    <a:p>
                      <a:pPr algn="ctr" rtl="0">
                        <a:spcBef>
                          <a:spcPts val="600"/>
                        </a:spcBef>
                        <a:spcAft>
                          <a:spcPts val="0"/>
                        </a:spcAft>
                      </a:pPr>
                      <a:endParaRPr lang="en-US"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endParaRPr lang="en-US"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1800" b="1">
                          <a:latin typeface="Times New Roman"/>
                          <a:ea typeface="Times New Roman"/>
                        </a:rPr>
                        <a:t>0</a:t>
                      </a:r>
                      <a:endParaRPr lang="en-US"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Bef>
                          <a:spcPts val="600"/>
                        </a:spcBef>
                        <a:spcAft>
                          <a:spcPts val="0"/>
                        </a:spcAft>
                      </a:pPr>
                      <a:r>
                        <a:rPr lang="en-US" sz="1800" b="1">
                          <a:latin typeface="Times New Roman"/>
                          <a:ea typeface="Times New Roman"/>
                        </a:rPr>
                        <a:t>Ties</a:t>
                      </a:r>
                      <a:endParaRPr lang="en-US"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Bef>
                          <a:spcPts val="600"/>
                        </a:spcBef>
                        <a:spcAft>
                          <a:spcPts val="0"/>
                        </a:spcAft>
                      </a:pPr>
                      <a:endParaRPr lang="en-US" sz="1600">
                        <a:latin typeface="Times New Roman"/>
                        <a:ea typeface="Times New Roman"/>
                      </a:endParaRPr>
                    </a:p>
                  </a:txBody>
                  <a:tcPr marL="68580" marR="68580" marT="0" marB="0">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752">
                <a:tc>
                  <a:txBody>
                    <a:bodyPr/>
                    <a:lstStyle/>
                    <a:p>
                      <a:pPr algn="ctr" rtl="0">
                        <a:spcBef>
                          <a:spcPts val="600"/>
                        </a:spcBef>
                        <a:spcAft>
                          <a:spcPts val="0"/>
                        </a:spcAft>
                      </a:pPr>
                      <a:endParaRPr lang="en-US"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endParaRPr lang="en-US"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1800" b="1">
                          <a:latin typeface="Times New Roman"/>
                          <a:ea typeface="Times New Roman"/>
                        </a:rPr>
                        <a:t>8</a:t>
                      </a:r>
                      <a:endParaRPr lang="en-US" sz="16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Bef>
                          <a:spcPts val="600"/>
                        </a:spcBef>
                        <a:spcAft>
                          <a:spcPts val="0"/>
                        </a:spcAft>
                      </a:pPr>
                      <a:r>
                        <a:rPr lang="en-US" sz="1800" b="1" dirty="0">
                          <a:latin typeface="Times New Roman"/>
                          <a:ea typeface="Times New Roman"/>
                        </a:rPr>
                        <a:t>Total</a:t>
                      </a:r>
                      <a:endParaRPr lang="en-US" sz="16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Bef>
                          <a:spcPts val="600"/>
                        </a:spcBef>
                        <a:spcAft>
                          <a:spcPts val="0"/>
                        </a:spcAft>
                      </a:pPr>
                      <a:endParaRPr lang="en-US" sz="1600" dirty="0">
                        <a:latin typeface="Times New Roman"/>
                        <a:ea typeface="Times New Roman"/>
                      </a:endParaRPr>
                    </a:p>
                  </a:txBody>
                  <a:tcPr marL="68580" marR="68580" marT="0" marB="0">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nvGraphicFramePr>
        <p:xfrm>
          <a:off x="2738422" y="4575824"/>
          <a:ext cx="4714908" cy="1567820"/>
        </p:xfrm>
        <a:graphic>
          <a:graphicData uri="http://schemas.openxmlformats.org/drawingml/2006/table">
            <a:tbl>
              <a:tblPr/>
              <a:tblGrid>
                <a:gridCol w="2952998"/>
                <a:gridCol w="1761910"/>
              </a:tblGrid>
              <a:tr h="783910">
                <a:tc>
                  <a:txBody>
                    <a:bodyPr/>
                    <a:lstStyle/>
                    <a:p>
                      <a:pPr algn="ctr" rtl="0">
                        <a:spcBef>
                          <a:spcPts val="600"/>
                        </a:spcBef>
                        <a:spcAft>
                          <a:spcPts val="0"/>
                        </a:spcAft>
                      </a:pPr>
                      <a:endParaRPr lang="en-US" sz="18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spcBef>
                          <a:spcPts val="600"/>
                        </a:spcBef>
                        <a:spcAft>
                          <a:spcPts val="0"/>
                        </a:spcAft>
                      </a:pPr>
                      <a:r>
                        <a:rPr lang="en-US" sz="2000" b="1">
                          <a:latin typeface="Times New Roman"/>
                          <a:ea typeface="Times New Roman"/>
                        </a:rPr>
                        <a:t>AFTER-BEFORE</a:t>
                      </a:r>
                      <a:endParaRPr lang="en-US" sz="18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955">
                <a:tc>
                  <a:txBody>
                    <a:bodyPr/>
                    <a:lstStyle/>
                    <a:p>
                      <a:pPr algn="l" rtl="0">
                        <a:spcBef>
                          <a:spcPts val="600"/>
                        </a:spcBef>
                        <a:spcAft>
                          <a:spcPts val="0"/>
                        </a:spcAft>
                      </a:pPr>
                      <a:r>
                        <a:rPr lang="en-US" sz="2000" b="1">
                          <a:latin typeface="Times New Roman"/>
                          <a:ea typeface="Times New Roman"/>
                        </a:rPr>
                        <a:t>Z</a:t>
                      </a:r>
                      <a:endParaRPr lang="en-US" sz="18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2000" b="1">
                          <a:latin typeface="Times New Roman"/>
                          <a:ea typeface="Times New Roman"/>
                        </a:rPr>
                        <a:t>-.313</a:t>
                      </a:r>
                      <a:endParaRPr lang="en-US" sz="18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955">
                <a:tc>
                  <a:txBody>
                    <a:bodyPr/>
                    <a:lstStyle/>
                    <a:p>
                      <a:pPr algn="l" rtl="0">
                        <a:spcBef>
                          <a:spcPts val="600"/>
                        </a:spcBef>
                        <a:spcAft>
                          <a:spcPts val="0"/>
                        </a:spcAft>
                      </a:pPr>
                      <a:r>
                        <a:rPr lang="en-US" sz="2000" b="1">
                          <a:latin typeface="Times New Roman"/>
                          <a:ea typeface="Times New Roman"/>
                        </a:rPr>
                        <a:t>Asymp . Sig . (2-tailed )</a:t>
                      </a:r>
                      <a:endParaRPr lang="en-US" sz="1800" b="1">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2000" b="1" dirty="0">
                          <a:latin typeface="Times New Roman"/>
                          <a:ea typeface="Times New Roman"/>
                        </a:rPr>
                        <a:t>.421</a:t>
                      </a:r>
                      <a:endParaRPr lang="en-US" sz="18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u="sng" dirty="0" smtClean="0"/>
              <a:t>الحل :-</a:t>
            </a:r>
            <a:endParaRPr lang="ar-EG" b="1" u="sng" dirty="0"/>
          </a:p>
        </p:txBody>
      </p:sp>
      <p:sp>
        <p:nvSpPr>
          <p:cNvPr id="3" name="Content Placeholder 2"/>
          <p:cNvSpPr>
            <a:spLocks noGrp="1"/>
          </p:cNvSpPr>
          <p:nvPr>
            <p:ph idx="1"/>
          </p:nvPr>
        </p:nvSpPr>
        <p:spPr/>
        <p:txBody>
          <a:bodyPr/>
          <a:lstStyle/>
          <a:p>
            <a:pPr rtl="1"/>
            <a:r>
              <a:rPr lang="en-US" sz="2000" b="1" dirty="0" smtClean="0"/>
              <a:t>)</a:t>
            </a:r>
            <a:r>
              <a:rPr lang="ar-EG" sz="2000" b="1" dirty="0" smtClean="0"/>
              <a:t>1</a:t>
            </a:r>
            <a:r>
              <a:rPr lang="ar-SA" sz="2000" b="1" dirty="0" smtClean="0"/>
              <a:t>)	</a:t>
            </a:r>
            <a:r>
              <a:rPr lang="ar-EG" sz="2000" b="1" dirty="0" smtClean="0"/>
              <a:t>من الجداول السابقة يمكن توضيح أن :-</a:t>
            </a:r>
            <a:endParaRPr lang="en-US" sz="2000" dirty="0" smtClean="0"/>
          </a:p>
          <a:p>
            <a:pPr rtl="1"/>
            <a:r>
              <a:rPr lang="ar-SA" sz="1800" dirty="0" smtClean="0"/>
              <a:t>	(أ)	</a:t>
            </a:r>
            <a:r>
              <a:rPr lang="ar-EG" sz="1800" dirty="0" smtClean="0"/>
              <a:t>مستوى الطلاب قبل الحصول على البرنامج التدريبي أفضل  من المستوى بعد الحصول على البرنامج  .</a:t>
            </a:r>
            <a:endParaRPr lang="en-US" sz="1800" dirty="0" smtClean="0"/>
          </a:p>
          <a:p>
            <a:pPr rtl="1"/>
            <a:r>
              <a:rPr lang="ar-SA" sz="1800" u="sng" dirty="0" smtClean="0"/>
              <a:t>	(ب)	</a:t>
            </a:r>
            <a:r>
              <a:rPr lang="ar-EG" sz="1800" u="sng" dirty="0" smtClean="0"/>
              <a:t>مستوى الطلاب بعد الحصول على البرنامج التدريبي أفضل  من المستوى قبل الحصول على البرنامج  .</a:t>
            </a:r>
            <a:endParaRPr lang="en-US" sz="1800" u="sng" dirty="0" smtClean="0"/>
          </a:p>
          <a:p>
            <a:pPr rtl="1"/>
            <a:r>
              <a:rPr lang="ar-SA" sz="1800" dirty="0" smtClean="0"/>
              <a:t>	(ج)	</a:t>
            </a:r>
            <a:r>
              <a:rPr lang="ar-EG" sz="1800" dirty="0" smtClean="0"/>
              <a:t>مستوى الطلاب قبل الحصول على البرنامج التدريبي مساوي  لمستوى بعد الحصول على البرنامج .</a:t>
            </a:r>
            <a:endParaRPr lang="en-US" sz="1800" dirty="0" smtClean="0"/>
          </a:p>
          <a:p>
            <a:pPr rtl="1"/>
            <a:r>
              <a:rPr lang="ar-SA" sz="1800" dirty="0" smtClean="0"/>
              <a:t>      (د)	لا شيء مما سبق</a:t>
            </a:r>
            <a:endParaRPr lang="en-US" sz="1800" dirty="0" smtClean="0"/>
          </a:p>
          <a:p>
            <a:pPr rtl="1"/>
            <a:r>
              <a:rPr lang="ar-EG" sz="1800" b="1" dirty="0" smtClean="0"/>
              <a:t> </a:t>
            </a:r>
            <a:endParaRPr lang="en-US" sz="1800" dirty="0" smtClean="0"/>
          </a:p>
          <a:p>
            <a:pPr rtl="1"/>
            <a:r>
              <a:rPr lang="en-US" sz="2000" b="1" dirty="0" smtClean="0"/>
              <a:t>)</a:t>
            </a:r>
            <a:r>
              <a:rPr lang="ar-EG" sz="2000" b="1" dirty="0" smtClean="0"/>
              <a:t>2</a:t>
            </a:r>
            <a:r>
              <a:rPr lang="ar-SA" sz="2000" b="1" dirty="0" smtClean="0"/>
              <a:t>)	</a:t>
            </a:r>
            <a:r>
              <a:rPr lang="ar-EG" sz="2000" b="1" dirty="0" smtClean="0"/>
              <a:t>من خلال مقارنة قيمة إحصائي الاختبار بقيمة حدود منطقتي القبول والرفض يمكن :-</a:t>
            </a:r>
            <a:endParaRPr lang="en-US" sz="2000" dirty="0" smtClean="0"/>
          </a:p>
          <a:p>
            <a:pPr rtl="1"/>
            <a:r>
              <a:rPr lang="ar-SA" sz="1800" dirty="0" smtClean="0"/>
              <a:t>	(أ)	</a:t>
            </a:r>
            <a:r>
              <a:rPr lang="ar-EG" sz="1800" dirty="0" smtClean="0"/>
              <a:t>قبول الفرض البديل .</a:t>
            </a:r>
            <a:endParaRPr lang="en-US" sz="1800" dirty="0" smtClean="0"/>
          </a:p>
          <a:p>
            <a:pPr rtl="1"/>
            <a:r>
              <a:rPr lang="ar-SA" sz="1800" u="sng" dirty="0" smtClean="0"/>
              <a:t>	(ب)	قبول الفرض العدمي .</a:t>
            </a:r>
            <a:endParaRPr lang="en-US" sz="1800" u="sng" dirty="0" smtClean="0"/>
          </a:p>
          <a:p>
            <a:pPr rtl="1"/>
            <a:r>
              <a:rPr lang="ar-SA" sz="1800" dirty="0" smtClean="0"/>
              <a:t>	(ج)	عدم قبول أي من الفرضين .</a:t>
            </a:r>
            <a:endParaRPr lang="en-US" sz="1800" dirty="0" smtClean="0"/>
          </a:p>
          <a:p>
            <a:pPr rtl="1"/>
            <a:r>
              <a:rPr lang="ar-SA" sz="1800" dirty="0" smtClean="0"/>
              <a:t>         (د)	لا شيء مما سبق .</a:t>
            </a:r>
            <a:endParaRPr lang="en-US" sz="1800" dirty="0" smtClean="0"/>
          </a:p>
          <a:p>
            <a:pPr rtl="1"/>
            <a:r>
              <a:rPr lang="ar-EG" sz="1800" dirty="0" smtClean="0"/>
              <a:t> </a:t>
            </a:r>
            <a:endParaRPr lang="en-US" sz="1800" dirty="0" smtClean="0"/>
          </a:p>
          <a:p>
            <a:endParaRPr lang="ar-EG" sz="1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092" y="3000372"/>
            <a:ext cx="9667908" cy="1143000"/>
          </a:xfrm>
        </p:spPr>
        <p:txBody>
          <a:bodyPr/>
          <a:lstStyle/>
          <a:p>
            <a:pPr algn="ctr" rtl="1"/>
            <a:r>
              <a:rPr lang="ar-EG" b="1" dirty="0" smtClean="0">
                <a:solidFill>
                  <a:srgbClr val="FF0000"/>
                </a:solidFill>
              </a:rPr>
              <a:t>3-</a:t>
            </a:r>
            <a:r>
              <a:rPr lang="ar-SA" b="1" dirty="0" smtClean="0">
                <a:solidFill>
                  <a:srgbClr val="FF0000"/>
                </a:solidFill>
              </a:rPr>
              <a:t>اختبار كروسكال واليس </a:t>
            </a:r>
            <a:r>
              <a:rPr lang="en-US" b="1" dirty="0" smtClean="0">
                <a:solidFill>
                  <a:srgbClr val="FF0000"/>
                </a:solidFill>
              </a:rPr>
              <a:t>Kruskal-Wallis Test</a:t>
            </a:r>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685800" y="381000"/>
            <a:ext cx="8534400" cy="584200"/>
          </a:xfrm>
          <a:prstGeom prst="rect">
            <a:avLst/>
          </a:prstGeom>
          <a:noFill/>
          <a:ln w="9525">
            <a:noFill/>
            <a:miter lim="800000"/>
            <a:headEnd/>
            <a:tailEnd/>
          </a:ln>
        </p:spPr>
        <p:txBody>
          <a:bodyPr>
            <a:spAutoFit/>
          </a:bodyPr>
          <a:lstStyle/>
          <a:p>
            <a:pPr algn="r" rtl="1"/>
            <a:r>
              <a:rPr lang="ar-SA" sz="3200" b="1" dirty="0">
                <a:solidFill>
                  <a:srgbClr val="FF0000"/>
                </a:solidFill>
              </a:rPr>
              <a:t>اختبار كروسكال واليس </a:t>
            </a:r>
            <a:r>
              <a:rPr lang="en-US" sz="3200" b="1" dirty="0" err="1">
                <a:solidFill>
                  <a:srgbClr val="FF0000"/>
                </a:solidFill>
              </a:rPr>
              <a:t>Kruskal</a:t>
            </a:r>
            <a:r>
              <a:rPr lang="en-US" sz="3200" b="1" dirty="0">
                <a:solidFill>
                  <a:srgbClr val="FF0000"/>
                </a:solidFill>
              </a:rPr>
              <a:t>-Wallis Test</a:t>
            </a:r>
            <a:r>
              <a:rPr lang="ar-SA" sz="3200" b="1" dirty="0">
                <a:solidFill>
                  <a:srgbClr val="FF0000"/>
                </a:solidFill>
              </a:rPr>
              <a:t>  :</a:t>
            </a:r>
            <a:endParaRPr lang="en-GB" sz="3200" b="1" dirty="0">
              <a:solidFill>
                <a:srgbClr val="FF0000"/>
              </a:solidFill>
            </a:endParaRPr>
          </a:p>
        </p:txBody>
      </p:sp>
      <p:sp>
        <p:nvSpPr>
          <p:cNvPr id="70659" name="Rectangle 3"/>
          <p:cNvSpPr>
            <a:spLocks noChangeArrowheads="1"/>
          </p:cNvSpPr>
          <p:nvPr/>
        </p:nvSpPr>
        <p:spPr bwMode="auto">
          <a:xfrm>
            <a:off x="381000" y="2133600"/>
            <a:ext cx="8991600" cy="2246769"/>
          </a:xfrm>
          <a:prstGeom prst="rect">
            <a:avLst/>
          </a:prstGeom>
          <a:noFill/>
          <a:ln w="9525">
            <a:noFill/>
            <a:miter lim="800000"/>
            <a:headEnd/>
            <a:tailEnd/>
          </a:ln>
        </p:spPr>
        <p:txBody>
          <a:bodyPr>
            <a:spAutoFit/>
          </a:bodyPr>
          <a:lstStyle/>
          <a:p>
            <a:pPr algn="just" rtl="1"/>
            <a:r>
              <a:rPr lang="ar-SA" sz="2800" b="1" dirty="0">
                <a:solidFill>
                  <a:srgbClr val="009900"/>
                </a:solidFill>
              </a:rPr>
              <a:t>استخدامه:</a:t>
            </a:r>
            <a:endParaRPr lang="en-GB" sz="2800" b="1" dirty="0">
              <a:solidFill>
                <a:srgbClr val="009900"/>
              </a:solidFill>
            </a:endParaRPr>
          </a:p>
          <a:p>
            <a:pPr algn="just" rtl="1"/>
            <a:r>
              <a:rPr lang="ar-SA" sz="2800" b="1" u="sng" dirty="0">
                <a:solidFill>
                  <a:srgbClr val="0070C0"/>
                </a:solidFill>
              </a:rPr>
              <a:t>يعتبر هذا الاختبار بديلاً لامعلميا لاختبار تحليل التباين في اتجاه واحد،</a:t>
            </a:r>
            <a:r>
              <a:rPr lang="ar-SA" sz="2800" b="1" dirty="0">
                <a:solidFill>
                  <a:srgbClr val="0070C0"/>
                </a:solidFill>
              </a:rPr>
              <a:t> </a:t>
            </a:r>
            <a:r>
              <a:rPr lang="ar-SA" sz="2800" dirty="0"/>
              <a:t>وهو مبني على مجموع الرتب ويستعمل </a:t>
            </a:r>
            <a:r>
              <a:rPr lang="ar-SA" sz="2800" dirty="0">
                <a:cs typeface="Simplified Arabic" pitchFamily="18" charset="-78"/>
              </a:rPr>
              <a:t>لاختبار الفروق بين ثلاث مجموعات أو أكثر </a:t>
            </a:r>
            <a:r>
              <a:rPr lang="ar-SA" sz="2800" dirty="0"/>
              <a:t>في مثل الحالة الآتية :</a:t>
            </a:r>
          </a:p>
          <a:p>
            <a:pPr algn="just" rtl="1"/>
            <a:endParaRPr lang="en-GB"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3"/>
          <p:cNvSpPr>
            <a:spLocks noChangeArrowheads="1"/>
          </p:cNvSpPr>
          <p:nvPr/>
        </p:nvSpPr>
        <p:spPr bwMode="auto">
          <a:xfrm>
            <a:off x="762000" y="2667000"/>
            <a:ext cx="8572500" cy="1816100"/>
          </a:xfrm>
          <a:prstGeom prst="rect">
            <a:avLst/>
          </a:prstGeom>
          <a:noFill/>
          <a:ln w="9525">
            <a:noFill/>
            <a:miter lim="800000"/>
            <a:headEnd/>
            <a:tailEnd/>
          </a:ln>
        </p:spPr>
        <p:txBody>
          <a:bodyPr>
            <a:spAutoFit/>
          </a:bodyPr>
          <a:lstStyle/>
          <a:p>
            <a:pPr algn="just" rtl="1"/>
            <a:r>
              <a:rPr lang="ar-SA" sz="2800" b="1" dirty="0">
                <a:solidFill>
                  <a:srgbClr val="FF0000"/>
                </a:solidFill>
              </a:rPr>
              <a:t>مثال:  </a:t>
            </a:r>
          </a:p>
          <a:p>
            <a:pPr algn="just" rtl="1"/>
            <a:r>
              <a:rPr lang="ar-SA" sz="2800" dirty="0"/>
              <a:t>الجدول التالى يوضح درجات مجموعة من الطلاب فى مادة الإقتصاد فى ثلاث جامعات هى:  جامعة الملك فيصل – جامعة الدمام – جامعة الملك سعود:</a:t>
            </a:r>
            <a:endParaRPr lang="en-GB" sz="2800" dirty="0"/>
          </a:p>
        </p:txBody>
      </p:sp>
      <p:sp>
        <p:nvSpPr>
          <p:cNvPr id="74755"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graphicFrame>
        <p:nvGraphicFramePr>
          <p:cNvPr id="5" name="Table 4"/>
          <p:cNvGraphicFramePr>
            <a:graphicFrameLocks noGrp="1"/>
          </p:cNvGraphicFramePr>
          <p:nvPr/>
        </p:nvGraphicFramePr>
        <p:xfrm>
          <a:off x="1524000" y="1752600"/>
          <a:ext cx="6603999" cy="4114800"/>
        </p:xfrm>
        <a:graphic>
          <a:graphicData uri="http://schemas.openxmlformats.org/drawingml/2006/table">
            <a:tbl>
              <a:tblPr firstRow="1" bandRow="1">
                <a:tableStyleId>{073A0DAA-6AF3-43AB-8588-CEC1D06C72B9}</a:tableStyleId>
              </a:tblPr>
              <a:tblGrid>
                <a:gridCol w="2201333"/>
                <a:gridCol w="2201333"/>
                <a:gridCol w="2201333"/>
              </a:tblGrid>
              <a:tr h="370840">
                <a:tc>
                  <a:txBody>
                    <a:bodyPr/>
                    <a:lstStyle/>
                    <a:p>
                      <a:pPr algn="ctr"/>
                      <a:r>
                        <a:rPr lang="ar-SA" sz="2400" dirty="0" smtClean="0"/>
                        <a:t>جامعة الم</a:t>
                      </a:r>
                      <a:r>
                        <a:rPr lang="ar-EG" sz="2400" dirty="0" smtClean="0"/>
                        <a:t>لك</a:t>
                      </a:r>
                      <a:r>
                        <a:rPr lang="ar-SA" sz="2400" dirty="0" smtClean="0"/>
                        <a:t> سعود</a:t>
                      </a:r>
                      <a:endParaRPr lang="en-GB" sz="2400" dirty="0"/>
                    </a:p>
                  </a:txBody>
                  <a:tcPr/>
                </a:tc>
                <a:tc>
                  <a:txBody>
                    <a:bodyPr/>
                    <a:lstStyle/>
                    <a:p>
                      <a:pPr algn="ctr"/>
                      <a:r>
                        <a:rPr lang="ar-SA" sz="2400" dirty="0" smtClean="0"/>
                        <a:t>جامعة الدمام</a:t>
                      </a:r>
                      <a:endParaRPr lang="en-GB" sz="2400" dirty="0"/>
                    </a:p>
                  </a:txBody>
                  <a:tcPr/>
                </a:tc>
                <a:tc>
                  <a:txBody>
                    <a:bodyPr/>
                    <a:lstStyle/>
                    <a:p>
                      <a:pPr algn="ctr"/>
                      <a:r>
                        <a:rPr lang="ar-SA" sz="2400" dirty="0" smtClean="0"/>
                        <a:t>جامعة الملك فيصل</a:t>
                      </a:r>
                      <a:endParaRPr lang="en-GB" sz="2400" dirty="0"/>
                    </a:p>
                  </a:txBody>
                  <a:tcPr/>
                </a:tc>
              </a:tr>
              <a:tr h="370840">
                <a:tc>
                  <a:txBody>
                    <a:bodyPr/>
                    <a:lstStyle/>
                    <a:p>
                      <a:pPr algn="ctr"/>
                      <a:r>
                        <a:rPr lang="ar-SA" sz="2400" dirty="0" smtClean="0"/>
                        <a:t>5</a:t>
                      </a:r>
                      <a:endParaRPr lang="en-GB" sz="2400" dirty="0"/>
                    </a:p>
                  </a:txBody>
                  <a:tcPr/>
                </a:tc>
                <a:tc>
                  <a:txBody>
                    <a:bodyPr/>
                    <a:lstStyle/>
                    <a:p>
                      <a:pPr algn="ctr"/>
                      <a:r>
                        <a:rPr lang="ar-SA" sz="2400" dirty="0" smtClean="0"/>
                        <a:t>4</a:t>
                      </a:r>
                      <a:endParaRPr lang="en-GB" sz="2400" dirty="0"/>
                    </a:p>
                  </a:txBody>
                  <a:tcPr/>
                </a:tc>
                <a:tc>
                  <a:txBody>
                    <a:bodyPr/>
                    <a:lstStyle/>
                    <a:p>
                      <a:pPr algn="ctr"/>
                      <a:r>
                        <a:rPr lang="ar-SA" sz="2400" dirty="0" smtClean="0"/>
                        <a:t>13</a:t>
                      </a:r>
                      <a:endParaRPr lang="en-GB" sz="2400" dirty="0"/>
                    </a:p>
                  </a:txBody>
                  <a:tcPr/>
                </a:tc>
              </a:tr>
              <a:tr h="370840">
                <a:tc>
                  <a:txBody>
                    <a:bodyPr/>
                    <a:lstStyle/>
                    <a:p>
                      <a:pPr algn="ctr"/>
                      <a:r>
                        <a:rPr lang="ar-SA" sz="2400" dirty="0" smtClean="0"/>
                        <a:t>6</a:t>
                      </a:r>
                      <a:endParaRPr lang="en-GB" sz="2400" dirty="0"/>
                    </a:p>
                  </a:txBody>
                  <a:tcPr/>
                </a:tc>
                <a:tc>
                  <a:txBody>
                    <a:bodyPr/>
                    <a:lstStyle/>
                    <a:p>
                      <a:pPr algn="ctr"/>
                      <a:r>
                        <a:rPr lang="ar-SA" sz="2400" dirty="0" smtClean="0"/>
                        <a:t>7</a:t>
                      </a:r>
                      <a:endParaRPr lang="en-GB" sz="2400" dirty="0"/>
                    </a:p>
                  </a:txBody>
                  <a:tcPr/>
                </a:tc>
                <a:tc>
                  <a:txBody>
                    <a:bodyPr/>
                    <a:lstStyle/>
                    <a:p>
                      <a:pPr algn="ctr"/>
                      <a:r>
                        <a:rPr lang="ar-SA" sz="2400" dirty="0" smtClean="0"/>
                        <a:t>14</a:t>
                      </a:r>
                      <a:endParaRPr lang="en-GB" sz="2400" dirty="0"/>
                    </a:p>
                  </a:txBody>
                  <a:tcPr/>
                </a:tc>
              </a:tr>
              <a:tr h="370840">
                <a:tc>
                  <a:txBody>
                    <a:bodyPr/>
                    <a:lstStyle/>
                    <a:p>
                      <a:pPr algn="ctr"/>
                      <a:r>
                        <a:rPr lang="ar-SA" sz="2400" dirty="0" smtClean="0"/>
                        <a:t>15</a:t>
                      </a:r>
                      <a:endParaRPr lang="en-GB" sz="2400" dirty="0"/>
                    </a:p>
                  </a:txBody>
                  <a:tcPr/>
                </a:tc>
                <a:tc>
                  <a:txBody>
                    <a:bodyPr/>
                    <a:lstStyle/>
                    <a:p>
                      <a:pPr algn="ctr"/>
                      <a:r>
                        <a:rPr lang="ar-SA" sz="2400" dirty="0" smtClean="0"/>
                        <a:t>10</a:t>
                      </a:r>
                      <a:endParaRPr lang="en-GB" sz="2400" dirty="0"/>
                    </a:p>
                  </a:txBody>
                  <a:tcPr/>
                </a:tc>
                <a:tc>
                  <a:txBody>
                    <a:bodyPr/>
                    <a:lstStyle/>
                    <a:p>
                      <a:pPr algn="ctr"/>
                      <a:r>
                        <a:rPr lang="ar-SA" sz="2400" dirty="0" smtClean="0"/>
                        <a:t>14</a:t>
                      </a:r>
                      <a:endParaRPr lang="en-GB" sz="2400" dirty="0"/>
                    </a:p>
                  </a:txBody>
                  <a:tcPr/>
                </a:tc>
              </a:tr>
              <a:tr h="370840">
                <a:tc>
                  <a:txBody>
                    <a:bodyPr/>
                    <a:lstStyle/>
                    <a:p>
                      <a:pPr algn="ctr"/>
                      <a:r>
                        <a:rPr lang="ar-SA" sz="2400" dirty="0" smtClean="0"/>
                        <a:t>10</a:t>
                      </a:r>
                      <a:endParaRPr lang="en-GB" sz="2400" dirty="0"/>
                    </a:p>
                  </a:txBody>
                  <a:tcPr/>
                </a:tc>
                <a:tc>
                  <a:txBody>
                    <a:bodyPr/>
                    <a:lstStyle/>
                    <a:p>
                      <a:pPr algn="ctr"/>
                      <a:r>
                        <a:rPr lang="ar-SA" sz="2400" dirty="0" smtClean="0"/>
                        <a:t>12</a:t>
                      </a:r>
                      <a:endParaRPr lang="en-GB" sz="2400" dirty="0"/>
                    </a:p>
                  </a:txBody>
                  <a:tcPr/>
                </a:tc>
                <a:tc>
                  <a:txBody>
                    <a:bodyPr/>
                    <a:lstStyle/>
                    <a:p>
                      <a:pPr algn="ctr"/>
                      <a:r>
                        <a:rPr lang="ar-SA" sz="2400" dirty="0" smtClean="0"/>
                        <a:t>15</a:t>
                      </a:r>
                      <a:endParaRPr lang="en-GB" sz="2400" dirty="0"/>
                    </a:p>
                  </a:txBody>
                  <a:tcPr/>
                </a:tc>
              </a:tr>
              <a:tr h="370840">
                <a:tc>
                  <a:txBody>
                    <a:bodyPr/>
                    <a:lstStyle/>
                    <a:p>
                      <a:pPr algn="ctr"/>
                      <a:r>
                        <a:rPr lang="ar-SA" sz="2400" dirty="0" smtClean="0"/>
                        <a:t>14</a:t>
                      </a:r>
                      <a:endParaRPr lang="en-GB" sz="2400" dirty="0"/>
                    </a:p>
                  </a:txBody>
                  <a:tcPr/>
                </a:tc>
                <a:tc>
                  <a:txBody>
                    <a:bodyPr/>
                    <a:lstStyle/>
                    <a:p>
                      <a:pPr algn="ctr"/>
                      <a:r>
                        <a:rPr lang="ar-SA" sz="2400" dirty="0" smtClean="0"/>
                        <a:t>6</a:t>
                      </a:r>
                      <a:endParaRPr lang="en-GB" sz="2400" dirty="0"/>
                    </a:p>
                  </a:txBody>
                  <a:tcPr/>
                </a:tc>
                <a:tc>
                  <a:txBody>
                    <a:bodyPr/>
                    <a:lstStyle/>
                    <a:p>
                      <a:pPr algn="ctr"/>
                      <a:r>
                        <a:rPr lang="ar-SA" sz="2400" dirty="0" smtClean="0"/>
                        <a:t>15</a:t>
                      </a:r>
                      <a:endParaRPr lang="en-GB" sz="2400" dirty="0"/>
                    </a:p>
                  </a:txBody>
                  <a:tcPr/>
                </a:tc>
              </a:tr>
              <a:tr h="370840">
                <a:tc>
                  <a:txBody>
                    <a:bodyPr/>
                    <a:lstStyle/>
                    <a:p>
                      <a:pPr algn="ctr"/>
                      <a:r>
                        <a:rPr lang="ar-SA" sz="2400" dirty="0" smtClean="0"/>
                        <a:t>6</a:t>
                      </a:r>
                      <a:endParaRPr lang="en-GB" sz="2400" dirty="0"/>
                    </a:p>
                  </a:txBody>
                  <a:tcPr/>
                </a:tc>
                <a:tc>
                  <a:txBody>
                    <a:bodyPr/>
                    <a:lstStyle/>
                    <a:p>
                      <a:pPr algn="ctr"/>
                      <a:r>
                        <a:rPr lang="ar-SA" sz="2400" dirty="0" smtClean="0"/>
                        <a:t>10</a:t>
                      </a:r>
                      <a:endParaRPr lang="en-GB" sz="2400" dirty="0"/>
                    </a:p>
                  </a:txBody>
                  <a:tcPr/>
                </a:tc>
                <a:tc>
                  <a:txBody>
                    <a:bodyPr/>
                    <a:lstStyle/>
                    <a:p>
                      <a:pPr algn="ctr"/>
                      <a:r>
                        <a:rPr lang="ar-SA" sz="2400" dirty="0" smtClean="0"/>
                        <a:t>17</a:t>
                      </a:r>
                      <a:endParaRPr lang="en-GB" sz="2400" dirty="0"/>
                    </a:p>
                  </a:txBody>
                  <a:tcPr/>
                </a:tc>
              </a:tr>
              <a:tr h="370840">
                <a:tc>
                  <a:txBody>
                    <a:bodyPr/>
                    <a:lstStyle/>
                    <a:p>
                      <a:pPr algn="ctr"/>
                      <a:r>
                        <a:rPr lang="ar-SA" sz="2400" dirty="0" smtClean="0"/>
                        <a:t>6</a:t>
                      </a:r>
                      <a:endParaRPr lang="en-GB" sz="2400" dirty="0"/>
                    </a:p>
                  </a:txBody>
                  <a:tcPr/>
                </a:tc>
                <a:tc>
                  <a:txBody>
                    <a:bodyPr/>
                    <a:lstStyle/>
                    <a:p>
                      <a:pPr algn="ctr"/>
                      <a:r>
                        <a:rPr lang="ar-SA" sz="2400" dirty="0" smtClean="0"/>
                        <a:t>13</a:t>
                      </a:r>
                      <a:endParaRPr lang="en-GB" sz="2400" dirty="0"/>
                    </a:p>
                  </a:txBody>
                  <a:tcPr/>
                </a:tc>
                <a:tc>
                  <a:txBody>
                    <a:bodyPr/>
                    <a:lstStyle/>
                    <a:p>
                      <a:pPr algn="ctr"/>
                      <a:r>
                        <a:rPr lang="ar-SA" sz="2400" dirty="0" smtClean="0"/>
                        <a:t>4</a:t>
                      </a:r>
                      <a:endParaRPr lang="en-GB" sz="2400" dirty="0"/>
                    </a:p>
                  </a:txBody>
                  <a:tcPr/>
                </a:tc>
              </a:tr>
              <a:tr h="370840">
                <a:tc>
                  <a:txBody>
                    <a:bodyPr/>
                    <a:lstStyle/>
                    <a:p>
                      <a:pPr algn="ctr"/>
                      <a:r>
                        <a:rPr lang="ar-SA" sz="2400" dirty="0" smtClean="0"/>
                        <a:t>12</a:t>
                      </a:r>
                      <a:endParaRPr lang="en-GB" sz="2400" dirty="0"/>
                    </a:p>
                  </a:txBody>
                  <a:tcPr/>
                </a:tc>
                <a:tc>
                  <a:txBody>
                    <a:bodyPr/>
                    <a:lstStyle/>
                    <a:p>
                      <a:pPr algn="ctr"/>
                      <a:r>
                        <a:rPr lang="ar-SA" sz="2400" dirty="0" smtClean="0"/>
                        <a:t>18</a:t>
                      </a:r>
                      <a:endParaRPr lang="en-GB" sz="2400" dirty="0"/>
                    </a:p>
                  </a:txBody>
                  <a:tcPr/>
                </a:tc>
                <a:tc>
                  <a:txBody>
                    <a:bodyPr/>
                    <a:lstStyle/>
                    <a:p>
                      <a:pPr algn="ctr"/>
                      <a:r>
                        <a:rPr lang="ar-SA" sz="2400" dirty="0" smtClean="0"/>
                        <a:t>16</a:t>
                      </a:r>
                      <a:endParaRPr lang="en-GB" sz="2400" dirty="0"/>
                    </a:p>
                  </a:txBody>
                  <a:tcPr/>
                </a:tc>
              </a:tr>
            </a:tbl>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3"/>
          <p:cNvSpPr>
            <a:spLocks noChangeArrowheads="1"/>
          </p:cNvSpPr>
          <p:nvPr/>
        </p:nvSpPr>
        <p:spPr bwMode="auto">
          <a:xfrm>
            <a:off x="762000" y="2667000"/>
            <a:ext cx="8458200" cy="1384300"/>
          </a:xfrm>
          <a:prstGeom prst="rect">
            <a:avLst/>
          </a:prstGeom>
          <a:noFill/>
          <a:ln w="9525">
            <a:noFill/>
            <a:miter lim="800000"/>
            <a:headEnd/>
            <a:tailEnd/>
          </a:ln>
        </p:spPr>
        <p:txBody>
          <a:bodyPr>
            <a:spAutoFit/>
          </a:bodyPr>
          <a:lstStyle/>
          <a:p>
            <a:pPr algn="just" rtl="1"/>
            <a:r>
              <a:rPr lang="ar-SA" sz="2800" b="1" dirty="0">
                <a:solidFill>
                  <a:srgbClr val="FF0000"/>
                </a:solidFill>
              </a:rPr>
              <a:t>المطلوب:  </a:t>
            </a:r>
          </a:p>
          <a:p>
            <a:pPr algn="just" rtl="1"/>
            <a:r>
              <a:rPr lang="ar-SA" sz="2800" dirty="0"/>
              <a:t>دراسة مدى وجود إختلاف بين مستوى الطلاب فى الجامعات الثلاثة السابقة بإستخدام إختبار كروسكال- والس، وذلك عند مستوى معنوية </a:t>
            </a:r>
            <a:r>
              <a:rPr lang="en-GB" sz="2800" dirty="0"/>
              <a:t>5%</a:t>
            </a:r>
          </a:p>
        </p:txBody>
      </p:sp>
      <p:sp>
        <p:nvSpPr>
          <p:cNvPr id="76803"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77827" name="Rectangle 2"/>
          <p:cNvSpPr>
            <a:spLocks noChangeArrowheads="1"/>
          </p:cNvSpPr>
          <p:nvPr/>
        </p:nvSpPr>
        <p:spPr bwMode="auto">
          <a:xfrm>
            <a:off x="571500" y="2362200"/>
            <a:ext cx="8763000" cy="2246313"/>
          </a:xfrm>
          <a:prstGeom prst="rect">
            <a:avLst/>
          </a:prstGeom>
          <a:noFill/>
          <a:ln w="9525">
            <a:noFill/>
            <a:miter lim="800000"/>
            <a:headEnd/>
            <a:tailEnd/>
          </a:ln>
        </p:spPr>
        <p:txBody>
          <a:bodyPr>
            <a:spAutoFit/>
          </a:bodyPr>
          <a:lstStyle/>
          <a:p>
            <a:pPr algn="just" rtl="1"/>
            <a:r>
              <a:rPr lang="ar-SA" sz="2800" b="1">
                <a:solidFill>
                  <a:srgbClr val="009900"/>
                </a:solidFill>
              </a:rPr>
              <a:t>أولا: ندخل البيانات كالتالي:</a:t>
            </a:r>
          </a:p>
          <a:p>
            <a:pPr algn="just" rtl="1"/>
            <a:r>
              <a:rPr lang="ar-SA" sz="2800"/>
              <a:t>حيث أننا بصدد ثلاث عينات مستقلة، لذا تم إدخال قيم المشاهدات فى عمود، والرموز الخاصة بالعينات فى عمود اخر، حيث تم إعطاء الرمز ( 1) لبيانات العينة الأولى، والرمز (2) لبيانات العينة الثانية، والرمز رقم ( 3) لبيانات العينة الثالثة كما يلي:</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35</a:t>
            </a:fld>
            <a:endParaRPr lang="en-US" dirty="0"/>
          </a:p>
        </p:txBody>
      </p:sp>
      <p:sp>
        <p:nvSpPr>
          <p:cNvPr id="5" name="Title 1"/>
          <p:cNvSpPr>
            <a:spLocks noGrp="1"/>
          </p:cNvSpPr>
          <p:nvPr>
            <p:ph type="title"/>
          </p:nvPr>
        </p:nvSpPr>
        <p:spPr>
          <a:xfrm>
            <a:off x="495300" y="274638"/>
            <a:ext cx="8915400" cy="1143000"/>
          </a:xfrm>
        </p:spPr>
        <p:txBody>
          <a:bodyPr/>
          <a:lstStyle/>
          <a:p>
            <a:pPr algn="just" rtl="1"/>
            <a:r>
              <a:rPr lang="ar-EG" b="1" u="sng" dirty="0" smtClean="0"/>
              <a:t> الحل :-</a:t>
            </a:r>
            <a:endParaRPr lang="ar-EG" b="1" u="sng"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pic>
        <p:nvPicPr>
          <p:cNvPr id="78851" name="Picture 2"/>
          <p:cNvPicPr>
            <a:picLocks noChangeAspect="1" noChangeArrowheads="1"/>
          </p:cNvPicPr>
          <p:nvPr/>
        </p:nvPicPr>
        <p:blipFill>
          <a:blip r:embed="rId2"/>
          <a:srcRect/>
          <a:stretch>
            <a:fillRect/>
          </a:stretch>
        </p:blipFill>
        <p:spPr bwMode="auto">
          <a:xfrm>
            <a:off x="1866900" y="1600200"/>
            <a:ext cx="6172200" cy="4343400"/>
          </a:xfrm>
          <a:prstGeom prst="rect">
            <a:avLst/>
          </a:prstGeom>
          <a:noFill/>
          <a:ln w="9525">
            <a:noFill/>
            <a:miter lim="800000"/>
            <a:headEnd/>
            <a:tailEnd/>
          </a:ln>
        </p:spPr>
      </p:pic>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36</a:t>
            </a:fld>
            <a:endParaRPr lang="en-US" dirty="0"/>
          </a:p>
        </p:txBody>
      </p:sp>
      <p:sp>
        <p:nvSpPr>
          <p:cNvPr id="5"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79875" name="Rectangle 3"/>
          <p:cNvSpPr>
            <a:spLocks noChangeArrowheads="1"/>
          </p:cNvSpPr>
          <p:nvPr/>
        </p:nvSpPr>
        <p:spPr bwMode="auto">
          <a:xfrm>
            <a:off x="381000" y="1447800"/>
            <a:ext cx="8991600" cy="1816100"/>
          </a:xfrm>
          <a:prstGeom prst="rect">
            <a:avLst/>
          </a:prstGeom>
          <a:noFill/>
          <a:ln w="9525">
            <a:noFill/>
            <a:miter lim="800000"/>
            <a:headEnd/>
            <a:tailEnd/>
          </a:ln>
        </p:spPr>
        <p:txBody>
          <a:bodyPr>
            <a:spAutoFit/>
          </a:bodyPr>
          <a:lstStyle/>
          <a:p>
            <a:pPr algn="just" rtl="1"/>
            <a:r>
              <a:rPr lang="ar-SA" sz="2800">
                <a:solidFill>
                  <a:srgbClr val="009900"/>
                </a:solidFill>
              </a:rPr>
              <a:t>ثانيا: خطوات تنفيذ الاختبار:</a:t>
            </a:r>
          </a:p>
          <a:p>
            <a:pPr algn="just" rtl="1"/>
            <a:r>
              <a:rPr lang="ar-SA" sz="2800"/>
              <a:t>نضغط على قائمة </a:t>
            </a:r>
            <a:r>
              <a:rPr lang="en-GB" sz="2800"/>
              <a:t>Analyze</a:t>
            </a:r>
            <a:r>
              <a:rPr lang="ar-SA" sz="2800"/>
              <a:t> ومن القائمة الفرعية لـ  </a:t>
            </a:r>
            <a:r>
              <a:rPr lang="en-GB" sz="2800"/>
              <a:t>Nonparametric tests </a:t>
            </a:r>
            <a:r>
              <a:rPr lang="ar-SA" sz="2800"/>
              <a:t> نختار </a:t>
            </a:r>
            <a:r>
              <a:rPr lang="en-GB" sz="2800"/>
              <a:t>independent  Samples</a:t>
            </a:r>
            <a:r>
              <a:rPr lang="ar-SA" sz="2800"/>
              <a:t> </a:t>
            </a:r>
            <a:r>
              <a:rPr lang="en-GB" sz="2800"/>
              <a:t>k</a:t>
            </a:r>
            <a:r>
              <a:rPr lang="ar-SA" sz="2800"/>
              <a:t> كما هو موضح بالشكل التالى:</a:t>
            </a:r>
          </a:p>
        </p:txBody>
      </p:sp>
      <p:pic>
        <p:nvPicPr>
          <p:cNvPr id="79876" name="Picture 2"/>
          <p:cNvPicPr>
            <a:picLocks noChangeAspect="1" noChangeArrowheads="1"/>
          </p:cNvPicPr>
          <p:nvPr/>
        </p:nvPicPr>
        <p:blipFill>
          <a:blip r:embed="rId2"/>
          <a:srcRect/>
          <a:stretch>
            <a:fillRect/>
          </a:stretch>
        </p:blipFill>
        <p:spPr bwMode="auto">
          <a:xfrm>
            <a:off x="2627313" y="3251200"/>
            <a:ext cx="4714875" cy="2752725"/>
          </a:xfrm>
          <a:prstGeom prst="rect">
            <a:avLst/>
          </a:prstGeom>
          <a:noFill/>
          <a:ln w="9525">
            <a:noFill/>
            <a:miter lim="800000"/>
            <a:headEnd/>
            <a:tailEnd/>
          </a:ln>
        </p:spPr>
      </p:pic>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37</a:t>
            </a:fld>
            <a:endParaRPr lang="en-US" dirty="0"/>
          </a:p>
        </p:txBody>
      </p:sp>
      <p:sp>
        <p:nvSpPr>
          <p:cNvPr id="6"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80899" name="Rectangle 2"/>
          <p:cNvSpPr>
            <a:spLocks noChangeArrowheads="1"/>
          </p:cNvSpPr>
          <p:nvPr/>
        </p:nvSpPr>
        <p:spPr bwMode="auto">
          <a:xfrm>
            <a:off x="571500" y="2438400"/>
            <a:ext cx="8763000" cy="1816100"/>
          </a:xfrm>
          <a:prstGeom prst="rect">
            <a:avLst/>
          </a:prstGeom>
          <a:noFill/>
          <a:ln w="9525">
            <a:noFill/>
            <a:miter lim="800000"/>
            <a:headEnd/>
            <a:tailEnd/>
          </a:ln>
        </p:spPr>
        <p:txBody>
          <a:bodyPr>
            <a:spAutoFit/>
          </a:bodyPr>
          <a:lstStyle/>
          <a:p>
            <a:pPr marL="457200" indent="-457200" algn="just" rtl="1">
              <a:buFont typeface="Arial" pitchFamily="34" charset="0"/>
              <a:buChar char="•"/>
            </a:pPr>
            <a:r>
              <a:rPr lang="ar-SA" sz="2800"/>
              <a:t>انقل المتغير </a:t>
            </a:r>
            <a:r>
              <a:rPr lang="en-GB" sz="2800"/>
              <a:t>samples</a:t>
            </a:r>
            <a:r>
              <a:rPr lang="ar-SA" sz="2800"/>
              <a:t> الى المربع الذى بعنوان </a:t>
            </a:r>
            <a:r>
              <a:rPr lang="en-GB" sz="2800"/>
              <a:t>Test Variable List</a:t>
            </a:r>
            <a:r>
              <a:rPr lang="ar-SA" sz="2800"/>
              <a:t>  ثم انقل متغير الاكواد </a:t>
            </a:r>
            <a:r>
              <a:rPr lang="en-GB" sz="2800"/>
              <a:t>codes</a:t>
            </a:r>
            <a:r>
              <a:rPr lang="ar-SA" sz="2800"/>
              <a:t> الى المربع الصغير الذى بعنوان  </a:t>
            </a:r>
            <a:r>
              <a:rPr lang="en-GB" sz="2800"/>
              <a:t>Grouping Variable</a:t>
            </a:r>
            <a:r>
              <a:rPr lang="ar-SA" sz="2800"/>
              <a:t> (لاحظ أن الإختيار الإفتراضى من جانب البرنامج هو إختبار كروسكال – والس)</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38</a:t>
            </a:fld>
            <a:endParaRPr lang="en-US" dirty="0"/>
          </a:p>
        </p:txBody>
      </p:sp>
      <p:sp>
        <p:nvSpPr>
          <p:cNvPr id="5"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81923" name="Rectangle 2"/>
          <p:cNvSpPr>
            <a:spLocks noChangeArrowheads="1"/>
          </p:cNvSpPr>
          <p:nvPr/>
        </p:nvSpPr>
        <p:spPr bwMode="auto">
          <a:xfrm>
            <a:off x="571500" y="1752600"/>
            <a:ext cx="8763000" cy="523875"/>
          </a:xfrm>
          <a:prstGeom prst="rect">
            <a:avLst/>
          </a:prstGeom>
          <a:noFill/>
          <a:ln w="9525">
            <a:noFill/>
            <a:miter lim="800000"/>
            <a:headEnd/>
            <a:tailEnd/>
          </a:ln>
        </p:spPr>
        <p:txBody>
          <a:bodyPr>
            <a:spAutoFit/>
          </a:bodyPr>
          <a:lstStyle/>
          <a:p>
            <a:pPr marL="457200" indent="-457200" algn="just" rtl="1">
              <a:buFont typeface="Arial" pitchFamily="34" charset="0"/>
              <a:buChar char="•"/>
            </a:pPr>
            <a:r>
              <a:rPr lang="ar-SA" sz="2800"/>
              <a:t>اضغط  </a:t>
            </a:r>
            <a:r>
              <a:rPr lang="en-GB" sz="2800"/>
              <a:t>Define Groups</a:t>
            </a:r>
            <a:r>
              <a:rPr lang="ar-SA" sz="2800"/>
              <a:t> سوف يظهر مربع حوارى جديد كما يلى:</a:t>
            </a:r>
          </a:p>
        </p:txBody>
      </p:sp>
      <p:pic>
        <p:nvPicPr>
          <p:cNvPr id="81924" name="Picture 2"/>
          <p:cNvPicPr>
            <a:picLocks noChangeAspect="1" noChangeArrowheads="1"/>
          </p:cNvPicPr>
          <p:nvPr/>
        </p:nvPicPr>
        <p:blipFill>
          <a:blip r:embed="rId2"/>
          <a:srcRect/>
          <a:stretch>
            <a:fillRect/>
          </a:stretch>
        </p:blipFill>
        <p:spPr bwMode="auto">
          <a:xfrm>
            <a:off x="2338388" y="2971800"/>
            <a:ext cx="5229225" cy="2171700"/>
          </a:xfrm>
          <a:prstGeom prst="rect">
            <a:avLst/>
          </a:prstGeom>
          <a:noFill/>
          <a:ln w="9525">
            <a:noFill/>
            <a:miter lim="800000"/>
            <a:headEnd/>
            <a:tailEnd/>
          </a:ln>
        </p:spPr>
      </p:pic>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39</a:t>
            </a:fld>
            <a:endParaRPr lang="en-US" dirty="0"/>
          </a:p>
        </p:txBody>
      </p:sp>
      <p:sp>
        <p:nvSpPr>
          <p:cNvPr id="6"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82947" name="Rectangle 2"/>
          <p:cNvSpPr>
            <a:spLocks noChangeArrowheads="1"/>
          </p:cNvSpPr>
          <p:nvPr/>
        </p:nvSpPr>
        <p:spPr bwMode="auto">
          <a:xfrm>
            <a:off x="600075" y="2133600"/>
            <a:ext cx="8763000" cy="2246313"/>
          </a:xfrm>
          <a:prstGeom prst="rect">
            <a:avLst/>
          </a:prstGeom>
          <a:noFill/>
          <a:ln w="9525">
            <a:noFill/>
            <a:miter lim="800000"/>
            <a:headEnd/>
            <a:tailEnd/>
          </a:ln>
        </p:spPr>
        <p:txBody>
          <a:bodyPr>
            <a:spAutoFit/>
          </a:bodyPr>
          <a:lstStyle/>
          <a:p>
            <a:pPr marL="457200" indent="-457200" algn="just" rtl="1">
              <a:buFont typeface="Arial" pitchFamily="34" charset="0"/>
              <a:buChar char="•"/>
            </a:pPr>
            <a:r>
              <a:rPr lang="ar-SA" sz="2800"/>
              <a:t>فى خانة </a:t>
            </a:r>
            <a:r>
              <a:rPr lang="en-GB" sz="2800"/>
              <a:t>Minimum</a:t>
            </a:r>
            <a:r>
              <a:rPr lang="ar-SA" sz="2800"/>
              <a:t> اكتب أصغر الرمز (1) ، وفى خانة </a:t>
            </a:r>
            <a:r>
              <a:rPr lang="en-GB" sz="2800"/>
              <a:t>Maximum</a:t>
            </a:r>
            <a:r>
              <a:rPr lang="ar-SA" sz="2800"/>
              <a:t> اكتب أكبر الرمز (3) ، ثم اضغط  </a:t>
            </a:r>
            <a:r>
              <a:rPr lang="en-GB" sz="2800"/>
              <a:t>Continue</a:t>
            </a:r>
            <a:r>
              <a:rPr lang="ar-SA" sz="2800"/>
              <a:t> للعودة الى المربع الحوارى السابق.</a:t>
            </a:r>
          </a:p>
          <a:p>
            <a:pPr marL="457200" indent="-457200" algn="just" rtl="1">
              <a:buFont typeface="Arial" pitchFamily="34" charset="0"/>
              <a:buChar char="•"/>
            </a:pPr>
            <a:r>
              <a:rPr lang="ar-SA" sz="2800"/>
              <a:t>ثم اضغط </a:t>
            </a:r>
            <a:r>
              <a:rPr lang="en-GB" sz="2800"/>
              <a:t>Ok</a:t>
            </a:r>
            <a:r>
              <a:rPr lang="ar-SA" sz="2800"/>
              <a:t> سوف تظهر لك نافذة المخرجات الخاصة بهذا الإختبار كالتالي:</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40</a:t>
            </a:fld>
            <a:endParaRPr lang="en-US" dirty="0"/>
          </a:p>
        </p:txBody>
      </p:sp>
      <p:sp>
        <p:nvSpPr>
          <p:cNvPr id="5"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pic>
        <p:nvPicPr>
          <p:cNvPr id="83971" name="Picture 2"/>
          <p:cNvPicPr>
            <a:picLocks noChangeAspect="1" noChangeArrowheads="1"/>
          </p:cNvPicPr>
          <p:nvPr/>
        </p:nvPicPr>
        <p:blipFill>
          <a:blip r:embed="rId2"/>
          <a:srcRect/>
          <a:stretch>
            <a:fillRect/>
          </a:stretch>
        </p:blipFill>
        <p:spPr bwMode="auto">
          <a:xfrm>
            <a:off x="2514600" y="1371600"/>
            <a:ext cx="4700588" cy="2279650"/>
          </a:xfrm>
          <a:prstGeom prst="rect">
            <a:avLst/>
          </a:prstGeom>
          <a:noFill/>
          <a:ln w="9525">
            <a:noFill/>
            <a:miter lim="800000"/>
            <a:headEnd/>
            <a:tailEnd/>
          </a:ln>
        </p:spPr>
      </p:pic>
      <p:pic>
        <p:nvPicPr>
          <p:cNvPr id="83972" name="Picture 3"/>
          <p:cNvPicPr>
            <a:picLocks noChangeAspect="1" noChangeArrowheads="1"/>
          </p:cNvPicPr>
          <p:nvPr/>
        </p:nvPicPr>
        <p:blipFill>
          <a:blip r:embed="rId3"/>
          <a:srcRect/>
          <a:stretch>
            <a:fillRect/>
          </a:stretch>
        </p:blipFill>
        <p:spPr bwMode="auto">
          <a:xfrm>
            <a:off x="3505200" y="3662363"/>
            <a:ext cx="3352800" cy="2362200"/>
          </a:xfrm>
          <a:prstGeom prst="rect">
            <a:avLst/>
          </a:prstGeom>
          <a:noFill/>
          <a:ln w="9525">
            <a:noFill/>
            <a:miter lim="800000"/>
            <a:headEnd/>
            <a:tailEnd/>
          </a:ln>
        </p:spPr>
      </p:pic>
      <p:sp>
        <p:nvSpPr>
          <p:cNvPr id="5" name="Slide Number Placeholder 4"/>
          <p:cNvSpPr>
            <a:spLocks noGrp="1"/>
          </p:cNvSpPr>
          <p:nvPr>
            <p:ph type="sldNum" sz="quarter" idx="10"/>
          </p:nvPr>
        </p:nvSpPr>
        <p:spPr/>
        <p:txBody>
          <a:bodyPr/>
          <a:lstStyle/>
          <a:p>
            <a:pPr>
              <a:defRPr/>
            </a:pPr>
            <a:fld id="{7B8EA862-7DD5-4A06-BDE1-DB7EC5FAA60C}" type="slidenum">
              <a:rPr lang="ar-SA" smtClean="0"/>
              <a:pPr>
                <a:defRPr/>
              </a:pPr>
              <a:t>41</a:t>
            </a:fld>
            <a:endParaRPr lang="en-US" dirty="0"/>
          </a:p>
        </p:txBody>
      </p:sp>
      <p:sp>
        <p:nvSpPr>
          <p:cNvPr id="6"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ChangeArrowheads="1"/>
          </p:cNvSpPr>
          <p:nvPr/>
        </p:nvSpPr>
        <p:spPr bwMode="auto">
          <a:xfrm>
            <a:off x="0" y="0"/>
            <a:ext cx="9906000" cy="0"/>
          </a:xfrm>
          <a:prstGeom prst="rect">
            <a:avLst/>
          </a:prstGeom>
          <a:noFill/>
          <a:ln w="9525">
            <a:noFill/>
            <a:miter lim="800000"/>
            <a:headEnd/>
            <a:tailEnd/>
          </a:ln>
        </p:spPr>
        <p:txBody>
          <a:bodyPr wrap="none" anchor="ctr">
            <a:spAutoFit/>
          </a:bodyPr>
          <a:lstStyle/>
          <a:p>
            <a:endParaRPr lang="en-GB"/>
          </a:p>
        </p:txBody>
      </p:sp>
      <p:sp>
        <p:nvSpPr>
          <p:cNvPr id="84995" name="Rectangle 2"/>
          <p:cNvSpPr>
            <a:spLocks noChangeArrowheads="1"/>
          </p:cNvSpPr>
          <p:nvPr/>
        </p:nvSpPr>
        <p:spPr bwMode="auto">
          <a:xfrm>
            <a:off x="600075" y="2133600"/>
            <a:ext cx="8763000" cy="2678113"/>
          </a:xfrm>
          <a:prstGeom prst="rect">
            <a:avLst/>
          </a:prstGeom>
          <a:noFill/>
          <a:ln w="9525">
            <a:noFill/>
            <a:miter lim="800000"/>
            <a:headEnd/>
            <a:tailEnd/>
          </a:ln>
        </p:spPr>
        <p:txBody>
          <a:bodyPr>
            <a:spAutoFit/>
          </a:bodyPr>
          <a:lstStyle/>
          <a:p>
            <a:pPr algn="just" rtl="1"/>
            <a:r>
              <a:rPr lang="ar-SA" sz="2800" dirty="0"/>
              <a:t>يلاحظ من نتائج هذا الإختبار أن قيمة </a:t>
            </a:r>
            <a:r>
              <a:rPr lang="en-GB" sz="2800" dirty="0" err="1"/>
              <a:t>P.Value</a:t>
            </a:r>
            <a:r>
              <a:rPr lang="ar-SA" sz="2800" dirty="0"/>
              <a:t> تساوى </a:t>
            </a:r>
            <a:r>
              <a:rPr lang="en-GB" sz="2800" dirty="0"/>
              <a:t>0.095</a:t>
            </a:r>
            <a:r>
              <a:rPr lang="ar-SA" sz="2800" dirty="0"/>
              <a:t> وهى أكبر من مستوى المعنوية 5% ، </a:t>
            </a:r>
          </a:p>
          <a:p>
            <a:pPr algn="just" rtl="1"/>
            <a:endParaRPr lang="ar-SA" sz="2800" dirty="0"/>
          </a:p>
          <a:p>
            <a:pPr algn="just" rtl="1"/>
            <a:r>
              <a:rPr lang="ar-SA" sz="2800" dirty="0"/>
              <a:t>وبالتالى فاننا نقبل الفرض العدمى بأن متوسط درجات مادة الإقتصاد فى كلية إدارة الأعمال فى الجامعات الثلاثة متساوى، أي أن الفروق بين الجامعات الثلاثة غير معنوية.</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42</a:t>
            </a:fld>
            <a:endParaRPr lang="en-US" dirty="0"/>
          </a:p>
        </p:txBody>
      </p:sp>
      <p:sp>
        <p:nvSpPr>
          <p:cNvPr id="5" name="Title 1"/>
          <p:cNvSpPr>
            <a:spLocks noGrp="1"/>
          </p:cNvSpPr>
          <p:nvPr>
            <p:ph type="title"/>
          </p:nvPr>
        </p:nvSpPr>
        <p:spPr>
          <a:xfrm>
            <a:off x="495300" y="274638"/>
            <a:ext cx="8915400" cy="1143000"/>
          </a:xfrm>
        </p:spPr>
        <p:txBody>
          <a:bodyPr/>
          <a:lstStyle/>
          <a:p>
            <a:pPr algn="just" rtl="1"/>
            <a:r>
              <a:rPr lang="ar-EG" b="1" u="sng" dirty="0" smtClean="0"/>
              <a:t>تابع الحل :-</a:t>
            </a:r>
            <a:endParaRPr lang="ar-EG" b="1" u="sng"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مثال :-</a:t>
            </a:r>
            <a:endParaRPr lang="ar-EG" dirty="0"/>
          </a:p>
        </p:txBody>
      </p:sp>
      <p:sp>
        <p:nvSpPr>
          <p:cNvPr id="3" name="Content Placeholder 2"/>
          <p:cNvSpPr>
            <a:spLocks noGrp="1"/>
          </p:cNvSpPr>
          <p:nvPr>
            <p:ph idx="1"/>
          </p:nvPr>
        </p:nvSpPr>
        <p:spPr/>
        <p:txBody>
          <a:bodyPr/>
          <a:lstStyle/>
          <a:p>
            <a:pPr algn="just" rtl="1"/>
            <a:r>
              <a:rPr lang="ar-SA" sz="1800" b="1" dirty="0" smtClean="0"/>
              <a:t>" قام أحد الباحثين بدراسة درجات مجموعة من الطلاب فى مادة التحليل الاحصائي فى ثلاث جامعات هى:  جامعة الملك فيصل – جامعة الدمام – جامعة الملك سعود ، وذلك لدراسة مدى وجود إختلاف بين مستوى الطلاب فى الجامعات الثلاثة السابقة بإستخدام إختبار كروسكال- والس، وذلك عند مستوى معنوية </a:t>
            </a:r>
            <a:r>
              <a:rPr lang="en-GB" sz="1800" b="1" dirty="0" smtClean="0"/>
              <a:t>5% </a:t>
            </a:r>
            <a:r>
              <a:rPr lang="ar-SA" sz="1800" b="1" dirty="0" smtClean="0"/>
              <a:t>، تم الحصول على النتائج التالية باستخدام البرنامج الاحصائي </a:t>
            </a:r>
            <a:r>
              <a:rPr lang="en-US" sz="1800" b="1" dirty="0" smtClean="0"/>
              <a:t>SPSS </a:t>
            </a:r>
            <a:r>
              <a:rPr lang="ar-EG" sz="1800" b="1" dirty="0" smtClean="0"/>
              <a:t>:-</a:t>
            </a:r>
            <a:endParaRPr lang="en-US" sz="1600" dirty="0" smtClean="0"/>
          </a:p>
          <a:p>
            <a:pPr algn="ctr"/>
            <a:r>
              <a:rPr lang="en-US" sz="1600" b="1" dirty="0" smtClean="0"/>
              <a:t>Test Statistics</a:t>
            </a:r>
          </a:p>
          <a:p>
            <a:pPr algn="just"/>
            <a:endParaRPr lang="en-US" sz="1600" b="1" dirty="0" smtClean="0"/>
          </a:p>
          <a:p>
            <a:pPr algn="just"/>
            <a:endParaRPr lang="en-US" sz="1600" b="1" dirty="0" smtClean="0"/>
          </a:p>
          <a:p>
            <a:pPr algn="just"/>
            <a:endParaRPr lang="en-US" sz="1600" b="1" dirty="0" smtClean="0"/>
          </a:p>
          <a:p>
            <a:pPr algn="just"/>
            <a:endParaRPr lang="en-US" sz="1600" b="1" dirty="0" smtClean="0"/>
          </a:p>
          <a:p>
            <a:pPr algn="just"/>
            <a:endParaRPr lang="en-US" sz="1600" dirty="0" smtClean="0"/>
          </a:p>
          <a:p>
            <a:pPr algn="just" rtl="1"/>
            <a:r>
              <a:rPr lang="en-US" sz="1600" b="1" dirty="0" smtClean="0"/>
              <a:t>)</a:t>
            </a:r>
            <a:r>
              <a:rPr lang="ar-EG" sz="1600" b="1" dirty="0" smtClean="0"/>
              <a:t>1</a:t>
            </a:r>
            <a:r>
              <a:rPr lang="ar-SA" sz="1600" b="1" dirty="0" smtClean="0"/>
              <a:t>)		</a:t>
            </a:r>
            <a:r>
              <a:rPr lang="ar-EG" sz="1600" b="1" dirty="0" smtClean="0"/>
              <a:t>من الجدول السابق يمكن :-</a:t>
            </a:r>
            <a:endParaRPr lang="en-US" sz="1600" dirty="0" smtClean="0"/>
          </a:p>
          <a:p>
            <a:pPr algn="just" rtl="1"/>
            <a:r>
              <a:rPr lang="ar-SA" sz="1600" u="sng" dirty="0" smtClean="0"/>
              <a:t>	(أ)	</a:t>
            </a:r>
            <a:r>
              <a:rPr lang="ar-EG" sz="1600" u="sng" dirty="0" smtClean="0"/>
              <a:t>قبول الفرض البديل القائل بمعنوية الفروق بين الجامعات الثلاثة .</a:t>
            </a:r>
            <a:endParaRPr lang="en-US" sz="1600" u="sng" dirty="0" smtClean="0"/>
          </a:p>
          <a:p>
            <a:pPr algn="just" rtl="1"/>
            <a:r>
              <a:rPr lang="ar-SA" sz="1600" dirty="0" smtClean="0"/>
              <a:t>	(ب)	قبول الفرض العدمي القائل بأن الفروق بين الجامعات الثلاثة غير معنوية .</a:t>
            </a:r>
            <a:endParaRPr lang="en-US" sz="1600" dirty="0" smtClean="0"/>
          </a:p>
          <a:p>
            <a:pPr algn="just" rtl="1"/>
            <a:r>
              <a:rPr lang="ar-SA" sz="1600" dirty="0" smtClean="0"/>
              <a:t>	(ج)	قبول الفرض العدمي القائل بأن الفروق بين الجامعات الثلاثة معنوية .</a:t>
            </a:r>
            <a:endParaRPr lang="en-US" sz="1600" dirty="0" smtClean="0"/>
          </a:p>
          <a:p>
            <a:pPr algn="just" rtl="1"/>
            <a:r>
              <a:rPr lang="ar-SA" sz="1600" dirty="0" smtClean="0"/>
              <a:t>         (د)	لا شيء مما سبق .</a:t>
            </a:r>
            <a:endParaRPr lang="en-US" sz="1600" dirty="0" smtClean="0"/>
          </a:p>
          <a:p>
            <a:pPr algn="just"/>
            <a:endParaRPr lang="ar-EG" sz="16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43</a:t>
            </a:fld>
            <a:endParaRPr lang="en-US" dirty="0"/>
          </a:p>
        </p:txBody>
      </p:sp>
      <p:graphicFrame>
        <p:nvGraphicFramePr>
          <p:cNvPr id="5" name="Table 4"/>
          <p:cNvGraphicFramePr>
            <a:graphicFrameLocks noGrp="1"/>
          </p:cNvGraphicFramePr>
          <p:nvPr/>
        </p:nvGraphicFramePr>
        <p:xfrm>
          <a:off x="2644770" y="3218502"/>
          <a:ext cx="4594246" cy="1210632"/>
        </p:xfrm>
        <a:graphic>
          <a:graphicData uri="http://schemas.openxmlformats.org/drawingml/2006/table">
            <a:tbl>
              <a:tblPr/>
              <a:tblGrid>
                <a:gridCol w="2027775"/>
                <a:gridCol w="2566471"/>
              </a:tblGrid>
              <a:tr h="302658">
                <a:tc>
                  <a:txBody>
                    <a:bodyPr/>
                    <a:lstStyle/>
                    <a:p>
                      <a:pPr algn="ctr" rtl="0">
                        <a:spcBef>
                          <a:spcPts val="600"/>
                        </a:spcBef>
                        <a:spcAft>
                          <a:spcPts val="0"/>
                        </a:spcAft>
                      </a:pP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1400" b="1">
                          <a:latin typeface="Times New Roman"/>
                          <a:ea typeface="Times New Roman"/>
                        </a:rPr>
                        <a:t>SAMPLES</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658">
                <a:tc>
                  <a:txBody>
                    <a:bodyPr/>
                    <a:lstStyle/>
                    <a:p>
                      <a:pPr algn="l" rtl="0">
                        <a:spcBef>
                          <a:spcPts val="600"/>
                        </a:spcBef>
                        <a:spcAft>
                          <a:spcPts val="0"/>
                        </a:spcAft>
                      </a:pPr>
                      <a:r>
                        <a:rPr lang="en-US" sz="1400" b="1">
                          <a:latin typeface="Times New Roman"/>
                          <a:ea typeface="Times New Roman"/>
                        </a:rPr>
                        <a:t>Ci-Square</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1400" b="1">
                          <a:latin typeface="Times New Roman"/>
                          <a:ea typeface="Times New Roman"/>
                        </a:rPr>
                        <a:t>.706</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658">
                <a:tc>
                  <a:txBody>
                    <a:bodyPr/>
                    <a:lstStyle/>
                    <a:p>
                      <a:pPr algn="l" rtl="0">
                        <a:spcBef>
                          <a:spcPts val="600"/>
                        </a:spcBef>
                        <a:spcAft>
                          <a:spcPts val="0"/>
                        </a:spcAft>
                      </a:pPr>
                      <a:r>
                        <a:rPr lang="en-US" sz="1400" b="1">
                          <a:latin typeface="Times New Roman"/>
                          <a:ea typeface="Times New Roman"/>
                        </a:rPr>
                        <a:t>df</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1400" b="1">
                          <a:latin typeface="Times New Roman"/>
                          <a:ea typeface="Times New Roman"/>
                        </a:rPr>
                        <a:t>2</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658">
                <a:tc>
                  <a:txBody>
                    <a:bodyPr/>
                    <a:lstStyle/>
                    <a:p>
                      <a:pPr algn="l" rtl="0">
                        <a:spcBef>
                          <a:spcPts val="600"/>
                        </a:spcBef>
                        <a:spcAft>
                          <a:spcPts val="0"/>
                        </a:spcAft>
                      </a:pPr>
                      <a:r>
                        <a:rPr lang="en-US" sz="1400" b="1">
                          <a:latin typeface="Times New Roman"/>
                          <a:ea typeface="Times New Roman"/>
                        </a:rPr>
                        <a:t>Asymp . Sig .</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Bef>
                          <a:spcPts val="600"/>
                        </a:spcBef>
                        <a:spcAft>
                          <a:spcPts val="0"/>
                        </a:spcAft>
                      </a:pPr>
                      <a:r>
                        <a:rPr lang="en-US" sz="1400" b="1" dirty="0">
                          <a:latin typeface="Times New Roman"/>
                          <a:ea typeface="Times New Roman"/>
                        </a:rPr>
                        <a:t>.025</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idx="1"/>
          </p:nvPr>
        </p:nvSpPr>
        <p:spPr>
          <a:xfrm>
            <a:off x="609600" y="2971800"/>
            <a:ext cx="8915400" cy="1828800"/>
          </a:xfrm>
          <a:ln>
            <a:solidFill>
              <a:schemeClr val="accent1"/>
            </a:solidFill>
          </a:ln>
        </p:spPr>
        <p:txBody>
          <a:bodyPr>
            <a:noAutofit/>
          </a:bodyPr>
          <a:lstStyle/>
          <a:p>
            <a:pPr algn="ctr" rtl="1">
              <a:defRPr/>
            </a:pPr>
            <a:r>
              <a:rPr lang="ar-EG" b="1" dirty="0" smtClean="0">
                <a:solidFill>
                  <a:srgbClr val="FF0000"/>
                </a:solidFill>
                <a:effectLst>
                  <a:outerShdw blurRad="38100" dist="38100" dir="2700000" algn="tl">
                    <a:srgbClr val="04617B"/>
                  </a:outerShdw>
                </a:effectLst>
                <a:latin typeface="Times New Roman" pitchFamily="18" charset="0"/>
                <a:ea typeface="Majalla UI"/>
                <a:cs typeface="Times New Roman" pitchFamily="18" charset="0"/>
              </a:rPr>
              <a:t>4- </a:t>
            </a:r>
            <a:r>
              <a:rPr lang="ar-SA" b="1" dirty="0" smtClean="0">
                <a:solidFill>
                  <a:srgbClr val="FF0000"/>
                </a:solidFill>
                <a:effectLst>
                  <a:outerShdw blurRad="38100" dist="38100" dir="2700000" algn="tl">
                    <a:srgbClr val="04617B"/>
                  </a:outerShdw>
                </a:effectLst>
                <a:latin typeface="Times New Roman" pitchFamily="18" charset="0"/>
                <a:ea typeface="Majalla UI"/>
                <a:cs typeface="Times New Roman" pitchFamily="18" charset="0"/>
              </a:rPr>
              <a:t>حساب </a:t>
            </a:r>
            <a:r>
              <a:rPr lang="ar-SA" b="1" dirty="0">
                <a:solidFill>
                  <a:srgbClr val="FF0000"/>
                </a:solidFill>
                <a:effectLst>
                  <a:outerShdw blurRad="38100" dist="38100" dir="2700000" algn="tl">
                    <a:srgbClr val="04617B"/>
                  </a:outerShdw>
                </a:effectLst>
                <a:latin typeface="Times New Roman" pitchFamily="18" charset="0"/>
                <a:ea typeface="Majalla UI"/>
                <a:cs typeface="Times New Roman" pitchFamily="18" charset="0"/>
              </a:rPr>
              <a:t>اختبار كولومجروف سيمرنوف لجودة التوافيق</a:t>
            </a:r>
          </a:p>
          <a:p>
            <a:pPr algn="ctr" rtl="1">
              <a:defRPr/>
            </a:pPr>
            <a:r>
              <a:rPr lang="en-US" b="1" dirty="0">
                <a:solidFill>
                  <a:srgbClr val="FF0000"/>
                </a:solidFill>
                <a:effectLst>
                  <a:outerShdw blurRad="38100" dist="38100" dir="2700000" algn="tl">
                    <a:srgbClr val="04617B"/>
                  </a:outerShdw>
                </a:effectLst>
                <a:latin typeface="Times New Roman" pitchFamily="18" charset="0"/>
                <a:ea typeface="Majalla UI"/>
                <a:cs typeface="Times New Roman" pitchFamily="18" charset="0"/>
              </a:rPr>
              <a:t>Kolmogorov-Smirnov </a:t>
            </a:r>
            <a:r>
              <a:rPr lang="ar-SA" b="1" dirty="0">
                <a:solidFill>
                  <a:srgbClr val="FF0000"/>
                </a:solidFill>
                <a:effectLst>
                  <a:outerShdw blurRad="38100" dist="38100" dir="2700000" algn="tl">
                    <a:srgbClr val="04617B"/>
                  </a:outerShdw>
                </a:effectLst>
                <a:latin typeface="Times New Roman" pitchFamily="18" charset="0"/>
                <a:ea typeface="Majalla UI"/>
                <a:cs typeface="Times New Roman" pitchFamily="18" charset="0"/>
              </a:rPr>
              <a:t> -</a:t>
            </a:r>
            <a:r>
              <a:rPr lang="en-US" b="1" dirty="0">
                <a:solidFill>
                  <a:srgbClr val="FF0000"/>
                </a:solidFill>
                <a:effectLst>
                  <a:outerShdw blurRad="38100" dist="38100" dir="2700000" algn="tl">
                    <a:srgbClr val="04617B"/>
                  </a:outerShdw>
                </a:effectLst>
                <a:latin typeface="Times New Roman" pitchFamily="18" charset="0"/>
                <a:ea typeface="Majalla UI"/>
                <a:cs typeface="Times New Roman" pitchFamily="18" charset="0"/>
              </a:rPr>
              <a:t>Goodness of Fit Test </a:t>
            </a:r>
            <a:endParaRPr lang="ar-SA" b="1" dirty="0">
              <a:solidFill>
                <a:srgbClr val="FF0000"/>
              </a:solidFill>
              <a:effectLst>
                <a:outerShdw blurRad="38100" dist="38100" dir="2700000" algn="tl">
                  <a:srgbClr val="04617B"/>
                </a:outerShdw>
              </a:effectLst>
              <a:latin typeface="Times New Roman" pitchFamily="18" charset="0"/>
              <a:ea typeface="Majalla UI"/>
              <a:cs typeface="Times New Roman" pitchFamily="18" charset="0"/>
            </a:endParaRPr>
          </a:p>
          <a:p>
            <a:pPr algn="ctr" rtl="1" eaLnBrk="1" fontAlgn="auto" hangingPunct="1">
              <a:spcAft>
                <a:spcPts val="0"/>
              </a:spcAft>
              <a:buClr>
                <a:schemeClr val="accent3"/>
              </a:buClr>
              <a:defRPr/>
            </a:pPr>
            <a:r>
              <a:rPr lang="ar-SA" b="1" dirty="0" smtClean="0">
                <a:solidFill>
                  <a:srgbClr val="FF0000"/>
                </a:solidFill>
                <a:effectLst>
                  <a:outerShdw blurRad="38100" dist="38100" dir="2700000" algn="tl">
                    <a:srgbClr val="04617B"/>
                  </a:outerShdw>
                </a:effectLst>
                <a:latin typeface="Times New Roman" pitchFamily="18" charset="0"/>
                <a:ea typeface="Majalla UI"/>
                <a:cs typeface="Times New Roman" pitchFamily="18" charset="0"/>
              </a:rPr>
              <a:t>من </a:t>
            </a:r>
            <a:r>
              <a:rPr lang="ar-SA" b="1" dirty="0">
                <a:solidFill>
                  <a:srgbClr val="FF0000"/>
                </a:solidFill>
                <a:effectLst>
                  <a:outerShdw blurRad="38100" dist="38100" dir="2700000" algn="tl">
                    <a:srgbClr val="04617B"/>
                  </a:outerShdw>
                </a:effectLst>
                <a:latin typeface="Times New Roman" pitchFamily="18" charset="0"/>
                <a:ea typeface="Majalla UI"/>
                <a:cs typeface="Times New Roman" pitchFamily="18" charset="0"/>
              </a:rPr>
              <a:t>خلال برنامج </a:t>
            </a:r>
            <a:r>
              <a:rPr lang="en-GB" b="1" dirty="0">
                <a:solidFill>
                  <a:srgbClr val="FF0000"/>
                </a:solidFill>
                <a:effectLst>
                  <a:outerShdw blurRad="38100" dist="38100" dir="2700000" algn="tl">
                    <a:srgbClr val="04617B"/>
                  </a:outerShdw>
                </a:effectLst>
                <a:latin typeface="Times New Roman" pitchFamily="18" charset="0"/>
                <a:ea typeface="Majalla UI"/>
                <a:cs typeface="Times New Roman" pitchFamily="18" charset="0"/>
              </a:rPr>
              <a:t>SPSS</a:t>
            </a:r>
            <a:endParaRPr lang="ar-EG" b="1" dirty="0">
              <a:solidFill>
                <a:srgbClr val="FF0000"/>
              </a:solidFill>
              <a:effectLst>
                <a:outerShdw blurRad="38100" dist="38100" dir="2700000" algn="tl">
                  <a:srgbClr val="04617B"/>
                </a:outerShdw>
              </a:effectLst>
              <a:latin typeface="Times New Roman" pitchFamily="18" charset="0"/>
              <a:ea typeface="Majalla UI"/>
              <a:cs typeface="Times New Roman" pitchFamily="18" charset="0"/>
            </a:endParaRPr>
          </a:p>
          <a:p>
            <a:pPr algn="ctr" rtl="1" eaLnBrk="1" fontAlgn="auto" hangingPunct="1">
              <a:spcAft>
                <a:spcPts val="0"/>
              </a:spcAft>
              <a:buClr>
                <a:schemeClr val="accent3"/>
              </a:buClr>
              <a:defRPr/>
            </a:pPr>
            <a:r>
              <a:rPr lang="en-GB" b="1" dirty="0" smtClean="0">
                <a:solidFill>
                  <a:srgbClr val="FF0000"/>
                </a:solidFill>
                <a:effectLst>
                  <a:outerShdw blurRad="38100" dist="38100" dir="2700000" algn="tl">
                    <a:srgbClr val="04617B"/>
                  </a:outerShdw>
                </a:effectLst>
                <a:latin typeface="Times New Roman" pitchFamily="18" charset="0"/>
                <a:ea typeface="Majalla UI"/>
                <a:cs typeface="Times New Roman" pitchFamily="18" charset="0"/>
              </a:rPr>
              <a:t> </a:t>
            </a:r>
            <a:endParaRPr lang="ar-SA" b="1" dirty="0" smtClean="0">
              <a:solidFill>
                <a:srgbClr val="FF0000"/>
              </a:solidFill>
              <a:effectLst>
                <a:outerShdw blurRad="38100" dist="38100" dir="2700000" algn="tl">
                  <a:srgbClr val="04617B"/>
                </a:outerShdw>
              </a:effectLst>
              <a:latin typeface="Times New Roman" pitchFamily="18" charset="0"/>
              <a:cs typeface="Times New Roman" pitchFamily="18"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44</a:t>
            </a:fld>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
          <p:cNvSpPr>
            <a:spLocks noChangeArrowheads="1"/>
          </p:cNvSpPr>
          <p:nvPr/>
        </p:nvSpPr>
        <p:spPr bwMode="auto">
          <a:xfrm>
            <a:off x="685800" y="265113"/>
            <a:ext cx="8534400" cy="954087"/>
          </a:xfrm>
          <a:prstGeom prst="rect">
            <a:avLst/>
          </a:prstGeom>
          <a:noFill/>
          <a:ln w="9525">
            <a:noFill/>
            <a:miter lim="800000"/>
            <a:headEnd/>
            <a:tailEnd/>
          </a:ln>
        </p:spPr>
        <p:txBody>
          <a:bodyPr>
            <a:spAutoFit/>
          </a:bodyPr>
          <a:lstStyle/>
          <a:p>
            <a:pPr algn="r" rtl="1"/>
            <a:r>
              <a:rPr lang="ar-SA" sz="2800" b="1">
                <a:solidFill>
                  <a:srgbClr val="FF0000"/>
                </a:solidFill>
              </a:rPr>
              <a:t>اختبار كولومجروف سيمرنوف لجودة التوافيق</a:t>
            </a:r>
          </a:p>
          <a:p>
            <a:pPr algn="r" rtl="1"/>
            <a:r>
              <a:rPr lang="en-US" sz="2800" b="1">
                <a:solidFill>
                  <a:srgbClr val="FF0000"/>
                </a:solidFill>
              </a:rPr>
              <a:t>Kolmogorov-Smirnov </a:t>
            </a:r>
            <a:r>
              <a:rPr lang="ar-SA" sz="2800" b="1">
                <a:solidFill>
                  <a:srgbClr val="FF0000"/>
                </a:solidFill>
              </a:rPr>
              <a:t> -</a:t>
            </a:r>
            <a:r>
              <a:rPr lang="en-US" sz="2800" b="1">
                <a:solidFill>
                  <a:srgbClr val="FF0000"/>
                </a:solidFill>
              </a:rPr>
              <a:t>Goodness of Fit Test </a:t>
            </a:r>
            <a:r>
              <a:rPr lang="ar-SA" sz="2800" b="1">
                <a:solidFill>
                  <a:srgbClr val="FF0000"/>
                </a:solidFill>
              </a:rPr>
              <a:t> :</a:t>
            </a:r>
            <a:endParaRPr lang="en-GB" sz="2800" b="1">
              <a:solidFill>
                <a:srgbClr val="FF0000"/>
              </a:solidFill>
            </a:endParaRPr>
          </a:p>
        </p:txBody>
      </p:sp>
      <p:sp>
        <p:nvSpPr>
          <p:cNvPr id="80899" name="Rectangle 3"/>
          <p:cNvSpPr>
            <a:spLocks noChangeArrowheads="1"/>
          </p:cNvSpPr>
          <p:nvPr/>
        </p:nvSpPr>
        <p:spPr bwMode="auto">
          <a:xfrm>
            <a:off x="533400" y="1981200"/>
            <a:ext cx="8839200" cy="3108325"/>
          </a:xfrm>
          <a:prstGeom prst="rect">
            <a:avLst/>
          </a:prstGeom>
          <a:noFill/>
          <a:ln w="9525">
            <a:noFill/>
            <a:miter lim="800000"/>
            <a:headEnd/>
            <a:tailEnd/>
          </a:ln>
        </p:spPr>
        <p:txBody>
          <a:bodyPr>
            <a:spAutoFit/>
          </a:bodyPr>
          <a:lstStyle/>
          <a:p>
            <a:pPr algn="just" rtl="1"/>
            <a:r>
              <a:rPr lang="ar-SA" sz="2800" b="1">
                <a:solidFill>
                  <a:srgbClr val="009900"/>
                </a:solidFill>
              </a:rPr>
              <a:t>استخدامه:</a:t>
            </a:r>
            <a:endParaRPr lang="en-GB" sz="2800" b="1">
              <a:solidFill>
                <a:srgbClr val="009900"/>
              </a:solidFill>
            </a:endParaRPr>
          </a:p>
          <a:p>
            <a:pPr algn="just" rtl="1"/>
            <a:r>
              <a:rPr lang="ar-SA" sz="2800"/>
              <a:t>يستخدم هذا الاختبار لمعرفة إذا ما كانت العينة موضع الاهتمام تتبع توزيعاً احتمالياً معينا </a:t>
            </a:r>
            <a:r>
              <a:rPr lang="ar-SA" sz="2800" b="1" u="sng">
                <a:solidFill>
                  <a:srgbClr val="0070C0"/>
                </a:solidFill>
              </a:rPr>
              <a:t>ويستخدم عوضاً عن اختبار مربع كاي </a:t>
            </a:r>
            <a:r>
              <a:rPr lang="ar-SA" sz="2800"/>
              <a:t>عندما يكون مجموع التكرارات أقل من 30 أو يكون التكرار المتوقع لأي خلية أقل من خمسة وعملية ضم الخلايا تؤدي إلى فقد كثير من درجات الحرية مما يتعذر معه إجراء الاختبار أو أن تكون عملية الضم غير مناسبة. ويفضل استخدامه أيضاً في حالة كون التوزيع الاحتمالي لمتغير متصل. </a:t>
            </a:r>
            <a:endParaRPr lang="en-GB" sz="280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45</a:t>
            </a:fld>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2"/>
          <a:srcRect/>
          <a:stretch>
            <a:fillRect/>
          </a:stretch>
        </p:blipFill>
        <p:spPr bwMode="auto">
          <a:xfrm>
            <a:off x="2438400" y="2514600"/>
            <a:ext cx="4457700" cy="3586163"/>
          </a:xfrm>
          <a:prstGeom prst="rect">
            <a:avLst/>
          </a:prstGeom>
          <a:noFill/>
          <a:ln w="9525">
            <a:noFill/>
            <a:miter lim="800000"/>
            <a:headEnd/>
            <a:tailEnd/>
          </a:ln>
        </p:spPr>
      </p:pic>
      <p:sp>
        <p:nvSpPr>
          <p:cNvPr id="84995" name="Rectangle 4"/>
          <p:cNvSpPr>
            <a:spLocks noChangeArrowheads="1"/>
          </p:cNvSpPr>
          <p:nvPr/>
        </p:nvSpPr>
        <p:spPr bwMode="auto">
          <a:xfrm>
            <a:off x="914400" y="1709738"/>
            <a:ext cx="8229600" cy="461962"/>
          </a:xfrm>
          <a:prstGeom prst="rect">
            <a:avLst/>
          </a:prstGeom>
          <a:noFill/>
          <a:ln w="9525">
            <a:noFill/>
            <a:miter lim="800000"/>
            <a:headEnd/>
            <a:tailEnd/>
          </a:ln>
        </p:spPr>
        <p:txBody>
          <a:bodyPr>
            <a:spAutoFit/>
          </a:bodyPr>
          <a:lstStyle/>
          <a:p>
            <a:pPr algn="just" rtl="1"/>
            <a:r>
              <a:rPr lang="ar-SA" sz="2400"/>
              <a:t>ندخل البيانات في متغير نسميه</a:t>
            </a:r>
            <a:r>
              <a:rPr lang="en-GB" sz="2400"/>
              <a:t> </a:t>
            </a:r>
            <a:r>
              <a:rPr lang="ar-SA" sz="2400"/>
              <a:t> </a:t>
            </a:r>
            <a:r>
              <a:rPr lang="en-GB" sz="2400" i="1"/>
              <a:t>Dinner</a:t>
            </a:r>
            <a:r>
              <a:rPr lang="ar-SA" sz="2400" i="1"/>
              <a:t> </a:t>
            </a:r>
            <a:r>
              <a:rPr lang="ar-SA" sz="2400"/>
              <a:t>كما في الشكل التالي:</a:t>
            </a:r>
            <a:endParaRPr lang="en-GB" sz="240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46</a:t>
            </a:fld>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p:cNvPicPr>
            <a:picLocks noChangeAspect="1" noChangeArrowheads="1"/>
          </p:cNvPicPr>
          <p:nvPr/>
        </p:nvPicPr>
        <p:blipFill>
          <a:blip r:embed="rId2"/>
          <a:srcRect/>
          <a:stretch>
            <a:fillRect/>
          </a:stretch>
        </p:blipFill>
        <p:spPr bwMode="auto">
          <a:xfrm>
            <a:off x="2209800" y="2590800"/>
            <a:ext cx="5086350" cy="3565525"/>
          </a:xfrm>
          <a:prstGeom prst="rect">
            <a:avLst/>
          </a:prstGeom>
          <a:noFill/>
          <a:ln w="9525">
            <a:noFill/>
            <a:miter lim="800000"/>
            <a:headEnd/>
            <a:tailEnd/>
          </a:ln>
        </p:spPr>
      </p:pic>
      <p:sp>
        <p:nvSpPr>
          <p:cNvPr id="86019" name="Rectangle 3"/>
          <p:cNvSpPr>
            <a:spLocks noChangeArrowheads="1"/>
          </p:cNvSpPr>
          <p:nvPr/>
        </p:nvSpPr>
        <p:spPr bwMode="auto">
          <a:xfrm>
            <a:off x="914400" y="1600200"/>
            <a:ext cx="8382000" cy="830263"/>
          </a:xfrm>
          <a:prstGeom prst="rect">
            <a:avLst/>
          </a:prstGeom>
          <a:noFill/>
          <a:ln w="9525">
            <a:noFill/>
            <a:miter lim="800000"/>
            <a:headEnd/>
            <a:tailEnd/>
          </a:ln>
        </p:spPr>
        <p:txBody>
          <a:bodyPr>
            <a:spAutoFit/>
          </a:bodyPr>
          <a:lstStyle/>
          <a:p>
            <a:pPr algn="just" rtl="1"/>
            <a:r>
              <a:rPr lang="ar-SA" sz="2400"/>
              <a:t>من قائمة التحليل </a:t>
            </a:r>
            <a:r>
              <a:rPr lang="en-GB" sz="2400" i="1"/>
              <a:t>Analyze</a:t>
            </a:r>
            <a:r>
              <a:rPr lang="ar-SA" sz="2400" i="1"/>
              <a:t> </a:t>
            </a:r>
            <a:r>
              <a:rPr lang="ar-SA" sz="2400"/>
              <a:t>نختار القائمة الفرعية الاحصاءات الغير بارامترية </a:t>
            </a:r>
            <a:r>
              <a:rPr lang="en-GB" sz="2400" i="1"/>
              <a:t>Non-Parametric Test</a:t>
            </a:r>
            <a:r>
              <a:rPr lang="ar-SA" sz="2400" i="1"/>
              <a:t> </a:t>
            </a:r>
            <a:r>
              <a:rPr lang="ar-SA" sz="2400"/>
              <a:t>ومن ثم نختار الأمر </a:t>
            </a:r>
            <a:r>
              <a:rPr lang="en-GB" sz="2400" i="1"/>
              <a:t>1-Sample K-S </a:t>
            </a:r>
            <a:endParaRPr lang="en-GB" sz="240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47</a:t>
            </a:fld>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ChangeArrowheads="1"/>
          </p:cNvSpPr>
          <p:nvPr/>
        </p:nvSpPr>
        <p:spPr bwMode="auto">
          <a:xfrm>
            <a:off x="944563" y="1830388"/>
            <a:ext cx="8382000" cy="461962"/>
          </a:xfrm>
          <a:prstGeom prst="rect">
            <a:avLst/>
          </a:prstGeom>
          <a:noFill/>
          <a:ln w="9525">
            <a:noFill/>
            <a:miter lim="800000"/>
            <a:headEnd/>
            <a:tailEnd/>
          </a:ln>
        </p:spPr>
        <p:txBody>
          <a:bodyPr>
            <a:spAutoFit/>
          </a:bodyPr>
          <a:lstStyle/>
          <a:p>
            <a:pPr algn="just" rtl="1"/>
            <a:r>
              <a:rPr lang="ar-SA" sz="2400"/>
              <a:t>يظهر المربع الحواري التالي:</a:t>
            </a:r>
            <a:endParaRPr lang="en-GB" sz="2400"/>
          </a:p>
        </p:txBody>
      </p:sp>
      <p:pic>
        <p:nvPicPr>
          <p:cNvPr id="87043" name="Picture 2"/>
          <p:cNvPicPr>
            <a:picLocks noChangeAspect="1" noChangeArrowheads="1"/>
          </p:cNvPicPr>
          <p:nvPr/>
        </p:nvPicPr>
        <p:blipFill>
          <a:blip r:embed="rId2"/>
          <a:srcRect/>
          <a:stretch>
            <a:fillRect/>
          </a:stretch>
        </p:blipFill>
        <p:spPr bwMode="auto">
          <a:xfrm>
            <a:off x="2743200" y="2743200"/>
            <a:ext cx="4048125" cy="2638425"/>
          </a:xfrm>
          <a:prstGeom prst="rect">
            <a:avLst/>
          </a:prstGeom>
          <a:noFill/>
          <a:ln w="9525">
            <a:noFill/>
            <a:miter lim="800000"/>
            <a:headEnd/>
            <a:tailEnd/>
          </a:ln>
        </p:spPr>
      </p:pic>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48</a:t>
            </a:fld>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3"/>
          <p:cNvSpPr>
            <a:spLocks noChangeArrowheads="1"/>
          </p:cNvSpPr>
          <p:nvPr/>
        </p:nvSpPr>
        <p:spPr bwMode="auto">
          <a:xfrm>
            <a:off x="941388" y="2743200"/>
            <a:ext cx="8126412" cy="1570038"/>
          </a:xfrm>
          <a:prstGeom prst="rect">
            <a:avLst/>
          </a:prstGeom>
          <a:noFill/>
          <a:ln w="9525">
            <a:noFill/>
            <a:miter lim="800000"/>
            <a:headEnd/>
            <a:tailEnd/>
          </a:ln>
        </p:spPr>
        <p:txBody>
          <a:bodyPr>
            <a:spAutoFit/>
          </a:bodyPr>
          <a:lstStyle/>
          <a:p>
            <a:pPr algn="just" rtl="1"/>
            <a:r>
              <a:rPr lang="ar-SA" sz="2400"/>
              <a:t>يمكنك المربع الحواري السابق من اختيار التوزيع الذي تريد اختباره هل هو توزيع طبيعي </a:t>
            </a:r>
            <a:r>
              <a:rPr lang="en-GB" sz="2400" i="1"/>
              <a:t>Normal</a:t>
            </a:r>
            <a:r>
              <a:rPr lang="ar-SA" sz="2400" i="1"/>
              <a:t> </a:t>
            </a:r>
            <a:r>
              <a:rPr lang="ar-SA" sz="2400"/>
              <a:t>أو بواسون </a:t>
            </a:r>
            <a:r>
              <a:rPr lang="en-GB" sz="2400" i="1"/>
              <a:t>Poisson</a:t>
            </a:r>
            <a:r>
              <a:rPr lang="ar-SA" sz="2400" i="1"/>
              <a:t> </a:t>
            </a:r>
            <a:r>
              <a:rPr lang="ar-SA" sz="2400"/>
              <a:t>أو منتظم </a:t>
            </a:r>
            <a:r>
              <a:rPr lang="en-GB" sz="2400" i="1"/>
              <a:t>Uniform</a:t>
            </a:r>
            <a:r>
              <a:rPr lang="ar-SA" sz="2400" i="1"/>
              <a:t> </a:t>
            </a:r>
            <a:r>
              <a:rPr lang="ar-SA" sz="2400"/>
              <a:t>أو أسي </a:t>
            </a:r>
            <a:r>
              <a:rPr lang="en-GB" sz="2400" i="1"/>
              <a:t>Exponential</a:t>
            </a:r>
            <a:r>
              <a:rPr lang="ar-SA" sz="2400" i="1"/>
              <a:t> </a:t>
            </a:r>
            <a:r>
              <a:rPr lang="ar-SA" sz="2400"/>
              <a:t>فنختار التوزيع الطبيعي كما في الشكل أعلاه ونضغط </a:t>
            </a:r>
            <a:r>
              <a:rPr lang="en-GB" sz="2400" i="1"/>
              <a:t>Ok</a:t>
            </a:r>
            <a:r>
              <a:rPr lang="ar-SA" sz="2400" i="1"/>
              <a:t> </a:t>
            </a:r>
            <a:r>
              <a:rPr lang="ar-SA" sz="2400"/>
              <a:t>للحصول على النتائج التالية:</a:t>
            </a:r>
            <a:endParaRPr lang="en-GB" sz="240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49</a:t>
            </a:fld>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3"/>
          <p:cNvSpPr>
            <a:spLocks noChangeArrowheads="1"/>
          </p:cNvSpPr>
          <p:nvPr/>
        </p:nvSpPr>
        <p:spPr bwMode="auto">
          <a:xfrm>
            <a:off x="874713" y="4800600"/>
            <a:ext cx="8382000" cy="830263"/>
          </a:xfrm>
          <a:prstGeom prst="rect">
            <a:avLst/>
          </a:prstGeom>
          <a:noFill/>
          <a:ln w="9525">
            <a:noFill/>
            <a:miter lim="800000"/>
            <a:headEnd/>
            <a:tailEnd/>
          </a:ln>
        </p:spPr>
        <p:txBody>
          <a:bodyPr>
            <a:spAutoFit/>
          </a:bodyPr>
          <a:lstStyle/>
          <a:p>
            <a:pPr algn="just" rtl="1"/>
            <a:r>
              <a:rPr lang="ar-SA" sz="2400"/>
              <a:t>تبين النتائج أعلاه أن متوسط عدد الزبائن هو 15.26 بانحراف معياري قدره 6.782 وأن قيمة اختبار كولموجروف سميرنوف لجودة المطابقة هو 0.573</a:t>
            </a:r>
            <a:endParaRPr lang="en-GB" sz="2400"/>
          </a:p>
        </p:txBody>
      </p:sp>
      <p:pic>
        <p:nvPicPr>
          <p:cNvPr id="89091" name="Picture 2"/>
          <p:cNvPicPr>
            <a:picLocks noChangeAspect="1" noChangeArrowheads="1"/>
          </p:cNvPicPr>
          <p:nvPr/>
        </p:nvPicPr>
        <p:blipFill>
          <a:blip r:embed="rId2"/>
          <a:srcRect/>
          <a:stretch>
            <a:fillRect/>
          </a:stretch>
        </p:blipFill>
        <p:spPr bwMode="auto">
          <a:xfrm>
            <a:off x="1752600" y="1497013"/>
            <a:ext cx="5181600" cy="3151187"/>
          </a:xfrm>
          <a:prstGeom prst="rect">
            <a:avLst/>
          </a:prstGeom>
          <a:noFill/>
          <a:ln w="9525">
            <a:noFill/>
            <a:miter lim="800000"/>
            <a:headEnd/>
            <a:tailEnd/>
          </a:ln>
        </p:spPr>
      </p:pic>
      <p:cxnSp>
        <p:nvCxnSpPr>
          <p:cNvPr id="5" name="Straight Arrow Connector 4"/>
          <p:cNvCxnSpPr/>
          <p:nvPr/>
        </p:nvCxnSpPr>
        <p:spPr>
          <a:xfrm flipH="1">
            <a:off x="6324600" y="2667000"/>
            <a:ext cx="1066800" cy="76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6283325" y="3051175"/>
            <a:ext cx="1066800" cy="76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6261100" y="3276600"/>
            <a:ext cx="977900" cy="222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6248400" y="3841750"/>
            <a:ext cx="1752600" cy="444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6248400" y="4057650"/>
            <a:ext cx="1752600" cy="2857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6261100" y="2857500"/>
            <a:ext cx="1663700" cy="76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9098" name="TextBox 5"/>
          <p:cNvSpPr txBox="1">
            <a:spLocks noChangeArrowheads="1"/>
          </p:cNvSpPr>
          <p:nvPr/>
        </p:nvSpPr>
        <p:spPr bwMode="auto">
          <a:xfrm>
            <a:off x="7391400" y="2433638"/>
            <a:ext cx="698500" cy="276225"/>
          </a:xfrm>
          <a:prstGeom prst="rect">
            <a:avLst/>
          </a:prstGeom>
          <a:noFill/>
          <a:ln w="9525">
            <a:noFill/>
            <a:miter lim="800000"/>
            <a:headEnd/>
            <a:tailEnd/>
          </a:ln>
        </p:spPr>
        <p:txBody>
          <a:bodyPr wrap="none">
            <a:spAutoFit/>
          </a:bodyPr>
          <a:lstStyle/>
          <a:p>
            <a:r>
              <a:rPr lang="ar-SA" sz="1200"/>
              <a:t>حجم العينة</a:t>
            </a:r>
            <a:endParaRPr lang="en-GB" sz="1200"/>
          </a:p>
        </p:txBody>
      </p:sp>
      <p:sp>
        <p:nvSpPr>
          <p:cNvPr id="89099" name="TextBox 14"/>
          <p:cNvSpPr txBox="1">
            <a:spLocks noChangeArrowheads="1"/>
          </p:cNvSpPr>
          <p:nvPr/>
        </p:nvSpPr>
        <p:spPr bwMode="auto">
          <a:xfrm>
            <a:off x="8001000" y="2627313"/>
            <a:ext cx="917575" cy="276225"/>
          </a:xfrm>
          <a:prstGeom prst="rect">
            <a:avLst/>
          </a:prstGeom>
          <a:noFill/>
          <a:ln w="9525">
            <a:noFill/>
            <a:miter lim="800000"/>
            <a:headEnd/>
            <a:tailEnd/>
          </a:ln>
        </p:spPr>
        <p:txBody>
          <a:bodyPr wrap="none">
            <a:spAutoFit/>
          </a:bodyPr>
          <a:lstStyle/>
          <a:p>
            <a:r>
              <a:rPr lang="ar-SA" sz="1200"/>
              <a:t>متوسط البيانات</a:t>
            </a:r>
            <a:endParaRPr lang="en-GB" sz="1200"/>
          </a:p>
        </p:txBody>
      </p:sp>
      <p:sp>
        <p:nvSpPr>
          <p:cNvPr id="89100" name="TextBox 16"/>
          <p:cNvSpPr txBox="1">
            <a:spLocks noChangeArrowheads="1"/>
          </p:cNvSpPr>
          <p:nvPr/>
        </p:nvSpPr>
        <p:spPr bwMode="auto">
          <a:xfrm>
            <a:off x="7542213" y="2917825"/>
            <a:ext cx="1520825" cy="276225"/>
          </a:xfrm>
          <a:prstGeom prst="rect">
            <a:avLst/>
          </a:prstGeom>
          <a:noFill/>
          <a:ln w="9525">
            <a:noFill/>
            <a:miter lim="800000"/>
            <a:headEnd/>
            <a:tailEnd/>
          </a:ln>
        </p:spPr>
        <p:txBody>
          <a:bodyPr wrap="none">
            <a:spAutoFit/>
          </a:bodyPr>
          <a:lstStyle/>
          <a:p>
            <a:r>
              <a:rPr lang="ar-SA" sz="1200"/>
              <a:t>الانحراف المعياري للبيانات</a:t>
            </a:r>
            <a:endParaRPr lang="en-GB" sz="1200"/>
          </a:p>
        </p:txBody>
      </p:sp>
      <p:sp>
        <p:nvSpPr>
          <p:cNvPr id="89101" name="TextBox 17"/>
          <p:cNvSpPr txBox="1">
            <a:spLocks noChangeArrowheads="1"/>
          </p:cNvSpPr>
          <p:nvPr/>
        </p:nvSpPr>
        <p:spPr bwMode="auto">
          <a:xfrm>
            <a:off x="7283450" y="3194050"/>
            <a:ext cx="2403475" cy="277813"/>
          </a:xfrm>
          <a:prstGeom prst="rect">
            <a:avLst/>
          </a:prstGeom>
          <a:noFill/>
          <a:ln w="9525">
            <a:noFill/>
            <a:miter lim="800000"/>
            <a:headEnd/>
            <a:tailEnd/>
          </a:ln>
        </p:spPr>
        <p:txBody>
          <a:bodyPr wrap="none">
            <a:spAutoFit/>
          </a:bodyPr>
          <a:lstStyle/>
          <a:p>
            <a:r>
              <a:rPr lang="ar-SA" sz="1200"/>
              <a:t>أكبر فرق بين البيانات ودالة التوزيع الاحتمالية</a:t>
            </a:r>
            <a:endParaRPr lang="en-GB" sz="1200"/>
          </a:p>
        </p:txBody>
      </p:sp>
      <p:sp>
        <p:nvSpPr>
          <p:cNvPr id="89102" name="TextBox 22"/>
          <p:cNvSpPr txBox="1">
            <a:spLocks noChangeArrowheads="1"/>
          </p:cNvSpPr>
          <p:nvPr/>
        </p:nvSpPr>
        <p:spPr bwMode="auto">
          <a:xfrm>
            <a:off x="8089900" y="3657600"/>
            <a:ext cx="1428750" cy="276225"/>
          </a:xfrm>
          <a:prstGeom prst="rect">
            <a:avLst/>
          </a:prstGeom>
          <a:noFill/>
          <a:ln w="9525">
            <a:noFill/>
            <a:miter lim="800000"/>
            <a:headEnd/>
            <a:tailEnd/>
          </a:ln>
        </p:spPr>
        <p:txBody>
          <a:bodyPr wrap="none">
            <a:spAutoFit/>
          </a:bodyPr>
          <a:lstStyle/>
          <a:p>
            <a:r>
              <a:rPr lang="ar-SA" sz="1200"/>
              <a:t>قيمة اختبار جودة المطابقة</a:t>
            </a:r>
            <a:endParaRPr lang="en-GB" sz="1200"/>
          </a:p>
        </p:txBody>
      </p:sp>
      <p:sp>
        <p:nvSpPr>
          <p:cNvPr id="89103" name="TextBox 28"/>
          <p:cNvSpPr txBox="1">
            <a:spLocks noChangeArrowheads="1"/>
          </p:cNvSpPr>
          <p:nvPr/>
        </p:nvSpPr>
        <p:spPr bwMode="auto">
          <a:xfrm>
            <a:off x="8089900" y="4178300"/>
            <a:ext cx="1220788" cy="277813"/>
          </a:xfrm>
          <a:prstGeom prst="rect">
            <a:avLst/>
          </a:prstGeom>
          <a:noFill/>
          <a:ln w="9525">
            <a:noFill/>
            <a:miter lim="800000"/>
            <a:headEnd/>
            <a:tailEnd/>
          </a:ln>
        </p:spPr>
        <p:txBody>
          <a:bodyPr wrap="none">
            <a:spAutoFit/>
          </a:bodyPr>
          <a:lstStyle/>
          <a:p>
            <a:r>
              <a:rPr lang="ar-SA" sz="1200"/>
              <a:t>مستوى دلالة الاختبار</a:t>
            </a:r>
            <a:endParaRPr lang="en-GB" sz="1200"/>
          </a:p>
        </p:txBody>
      </p:sp>
      <p:sp>
        <p:nvSpPr>
          <p:cNvPr id="16" name="Slide Number Placeholder 15"/>
          <p:cNvSpPr>
            <a:spLocks noGrp="1"/>
          </p:cNvSpPr>
          <p:nvPr>
            <p:ph type="sldNum" sz="quarter" idx="10"/>
          </p:nvPr>
        </p:nvSpPr>
        <p:spPr/>
        <p:txBody>
          <a:bodyPr/>
          <a:lstStyle/>
          <a:p>
            <a:pPr>
              <a:defRPr/>
            </a:pPr>
            <a:fld id="{7B8EA862-7DD5-4A06-BDE1-DB7EC5FAA60C}" type="slidenum">
              <a:rPr lang="ar-SA" smtClean="0"/>
              <a:pPr>
                <a:defRPr/>
              </a:pPr>
              <a:t>50</a:t>
            </a:fld>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3"/>
          <p:cNvSpPr>
            <a:spLocks noChangeArrowheads="1"/>
          </p:cNvSpPr>
          <p:nvPr/>
        </p:nvSpPr>
        <p:spPr bwMode="auto">
          <a:xfrm>
            <a:off x="904875" y="1731968"/>
            <a:ext cx="8382000" cy="2554288"/>
          </a:xfrm>
          <a:prstGeom prst="rect">
            <a:avLst/>
          </a:prstGeom>
          <a:noFill/>
          <a:ln w="9525">
            <a:noFill/>
            <a:miter lim="800000"/>
            <a:headEnd/>
            <a:tailEnd/>
          </a:ln>
        </p:spPr>
        <p:txBody>
          <a:bodyPr>
            <a:spAutoFit/>
          </a:bodyPr>
          <a:lstStyle/>
          <a:p>
            <a:pPr algn="just" rtl="1"/>
            <a:r>
              <a:rPr lang="ar-SA" sz="2000" b="1" dirty="0">
                <a:solidFill>
                  <a:srgbClr val="009900"/>
                </a:solidFill>
              </a:rPr>
              <a:t>القرار:</a:t>
            </a:r>
          </a:p>
          <a:p>
            <a:pPr algn="just" rtl="1"/>
            <a:r>
              <a:rPr lang="ar-SA" sz="2000" dirty="0"/>
              <a:t>يبين الجدول السابق أن قيمة مستوى دلالة الاختبار هي </a:t>
            </a:r>
            <a:r>
              <a:rPr lang="ar-SA" sz="2000" i="1" dirty="0"/>
              <a:t>0.898 </a:t>
            </a:r>
            <a:r>
              <a:rPr lang="en-GB" sz="2000" i="1" dirty="0" err="1"/>
              <a:t>Asymp</a:t>
            </a:r>
            <a:r>
              <a:rPr lang="en-GB" sz="2000" i="1" dirty="0"/>
              <a:t>. Sig. (2-tailed) =</a:t>
            </a:r>
            <a:r>
              <a:rPr lang="ar-SA" sz="2000" i="1" dirty="0"/>
              <a:t>  </a:t>
            </a:r>
            <a:r>
              <a:rPr lang="ar-SA" sz="2000" dirty="0"/>
              <a:t>وهي اكبر من مستوى دلالة الفرضية الصفرية 0.05 </a:t>
            </a:r>
            <a:r>
              <a:rPr lang="el-GR" sz="2000" dirty="0"/>
              <a:t>α =</a:t>
            </a:r>
            <a:r>
              <a:rPr lang="ar-SA" sz="2000" dirty="0"/>
              <a:t> وبالتالي نقبل الفرضية الصفرية، </a:t>
            </a:r>
            <a:r>
              <a:rPr lang="ar-SA" sz="2000" u="sng" dirty="0"/>
              <a:t>أي أن البيانات تتبع التوزيع الطبيعي</a:t>
            </a:r>
            <a:r>
              <a:rPr lang="ar-SA" sz="2000" dirty="0"/>
              <a:t> وبالتالي نستنتج ان البيانات تتبع التوزيع الطبيعي بمتوسط قدره </a:t>
            </a:r>
            <a:r>
              <a:rPr lang="en-GB" sz="2000" dirty="0"/>
              <a:t>15.26</a:t>
            </a:r>
            <a:r>
              <a:rPr lang="ar-SA" sz="2000" dirty="0"/>
              <a:t> وانحراف معياري </a:t>
            </a:r>
            <a:r>
              <a:rPr lang="en-GB" sz="2000" dirty="0"/>
              <a:t>6.782</a:t>
            </a:r>
            <a:r>
              <a:rPr lang="ar-SA" sz="2000" dirty="0"/>
              <a:t> أي (</a:t>
            </a:r>
            <a:r>
              <a:rPr lang="en-GB" sz="2000" dirty="0"/>
              <a:t>15.26,6.782</a:t>
            </a:r>
            <a:r>
              <a:rPr lang="ar-SA" sz="2000" dirty="0"/>
              <a:t> ) </a:t>
            </a:r>
            <a:r>
              <a:rPr lang="en-GB" sz="2000" i="1" dirty="0"/>
              <a:t>X </a:t>
            </a:r>
            <a:r>
              <a:rPr lang="en-GB" sz="2000" dirty="0"/>
              <a:t>: </a:t>
            </a:r>
            <a:r>
              <a:rPr lang="en-GB" sz="2000" i="1" dirty="0"/>
              <a:t>N</a:t>
            </a:r>
            <a:r>
              <a:rPr lang="ar-SA" sz="2000" i="1" dirty="0"/>
              <a:t> </a:t>
            </a:r>
          </a:p>
          <a:p>
            <a:pPr algn="just" rtl="1"/>
            <a:endParaRPr lang="ar-SA" sz="2000" i="1" dirty="0"/>
          </a:p>
          <a:p>
            <a:pPr algn="just" rtl="1"/>
            <a:r>
              <a:rPr lang="ar-SA" sz="2000" b="1" i="1" dirty="0">
                <a:solidFill>
                  <a:srgbClr val="FF0000"/>
                </a:solidFill>
              </a:rPr>
              <a:t>وإذا أردنا اختبار أن التوزيع يتبع توزيع بواسون نختار من الشاشة المخصصة لذلك توزيع بواسون وهكذا مع باقي التوزيعات.</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51</a:t>
            </a:fld>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52</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1022</TotalTime>
  <Words>1970</Words>
  <Application>Microsoft Office PowerPoint</Application>
  <PresentationFormat>A4 Paper (210x297 mm)</PresentationFormat>
  <Paragraphs>341</Paragraphs>
  <Slides>52</Slides>
  <Notes>0</Notes>
  <HiddenSlides>0</HiddenSlides>
  <MMClips>0</MMClips>
  <ScaleCrop>false</ScaleCrop>
  <HeadingPairs>
    <vt:vector size="4" baseType="variant">
      <vt:variant>
        <vt:lpstr>نسق</vt:lpstr>
      </vt:variant>
      <vt:variant>
        <vt:i4>1</vt:i4>
      </vt:variant>
      <vt:variant>
        <vt:lpstr>عناوين الشرائح</vt:lpstr>
      </vt:variant>
      <vt:variant>
        <vt:i4>52</vt:i4>
      </vt:variant>
    </vt:vector>
  </HeadingPairs>
  <TitlesOfParts>
    <vt:vector size="53" baseType="lpstr">
      <vt:lpstr>فورم لكلية ادارة الاعمال</vt:lpstr>
      <vt:lpstr>عرض تقديمي في PowerPoint</vt:lpstr>
      <vt:lpstr>المحاضرة (13) </vt:lpstr>
      <vt:lpstr>2-اختبار مان وتني  Mann – Whitney</vt:lpstr>
      <vt:lpstr>عرض تقديمي في PowerPoint</vt:lpstr>
      <vt:lpstr>مثال (1) :-</vt:lpstr>
      <vt:lpstr>عرض تقديمي في PowerPoint</vt:lpstr>
      <vt:lpstr>تابع الحل :-</vt:lpstr>
      <vt:lpstr>تابع الحل :-</vt:lpstr>
      <vt:lpstr>تابع الحل :-</vt:lpstr>
      <vt:lpstr>تابع الحل :-</vt:lpstr>
      <vt:lpstr>تابع الحل :-</vt:lpstr>
      <vt:lpstr>تابع الحل :-</vt:lpstr>
      <vt:lpstr>تابع الحل :-</vt:lpstr>
      <vt:lpstr>مثال (2) :-</vt:lpstr>
      <vt:lpstr>الحل :-</vt:lpstr>
      <vt:lpstr>3- إختبار ويلكوكسون Test  Wilcoxon</vt:lpstr>
      <vt:lpstr>عرض تقديمي في PowerPoint</vt:lpstr>
      <vt:lpstr>عرض تقديمي في PowerPoint</vt:lpstr>
      <vt:lpstr>مثال :-</vt:lpstr>
      <vt:lpstr>عرض تقديمي في PowerPoint</vt:lpstr>
      <vt:lpstr>الحل :-</vt:lpstr>
      <vt:lpstr>تابع الحل :-</vt:lpstr>
      <vt:lpstr>تابع الحل :-</vt:lpstr>
      <vt:lpstr>تابع الحل :-</vt:lpstr>
      <vt:lpstr>تابع الحل :-</vt:lpstr>
      <vt:lpstr>تابع الحل :-</vt:lpstr>
      <vt:lpstr>مثال :-</vt:lpstr>
      <vt:lpstr>تابع المثال :-</vt:lpstr>
      <vt:lpstr>الحل :-</vt:lpstr>
      <vt:lpstr>3-اختبار كروسكال واليس Kruskal-Wallis Test</vt:lpstr>
      <vt:lpstr>عرض تقديمي في PowerPoint</vt:lpstr>
      <vt:lpstr>عرض تقديمي في PowerPoint</vt:lpstr>
      <vt:lpstr>عرض تقديمي في PowerPoint</vt:lpstr>
      <vt:lpstr>عرض تقديمي في PowerPoint</vt:lpstr>
      <vt:lpstr> الحل :-</vt:lpstr>
      <vt:lpstr>تابع الحل :-</vt:lpstr>
      <vt:lpstr>تابع الحل :-</vt:lpstr>
      <vt:lpstr>تابع الحل :-</vt:lpstr>
      <vt:lpstr>تابع الحل :-</vt:lpstr>
      <vt:lpstr>تابع الحل :-</vt:lpstr>
      <vt:lpstr>تابع الحل :-</vt:lpstr>
      <vt:lpstr>تابع الحل :-</vt:lpstr>
      <vt:lpstr>مثال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 User</dc:creator>
  <cp:lastModifiedBy>kfu</cp:lastModifiedBy>
  <cp:revision>72</cp:revision>
  <cp:lastPrinted>2014-02-19T13:05:24Z</cp:lastPrinted>
  <dcterms:created xsi:type="dcterms:W3CDTF">2014-02-18T11:21:49Z</dcterms:created>
  <dcterms:modified xsi:type="dcterms:W3CDTF">2014-11-21T07:58:36Z</dcterms:modified>
</cp:coreProperties>
</file>