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67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266" r:id="rId5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24" autoAdjust="0"/>
  </p:normalViewPr>
  <p:slideViewPr>
    <p:cSldViewPr>
      <p:cViewPr>
        <p:scale>
          <a:sx n="80" d="100"/>
          <a:sy n="80" d="100"/>
        </p:scale>
        <p:origin x="-660" y="6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11/22/2014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55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832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432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915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51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7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90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733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5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072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التحليل الاحصائي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QM.0606-202 </a:t>
            </a:r>
            <a:endParaRPr lang="ar-EG" sz="2800" b="1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ar-SA" sz="3700" b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(14)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تمارين مراجعة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6720" y="1423109"/>
            <a:ext cx="8643998" cy="460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3596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3844" y="1571612"/>
            <a:ext cx="918399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9859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34681" y="1643050"/>
            <a:ext cx="830459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015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23567" y="1500174"/>
            <a:ext cx="848233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83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3844" y="1571612"/>
            <a:ext cx="8643999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012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1034" y="1643050"/>
            <a:ext cx="842968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139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6720" y="1500174"/>
            <a:ext cx="8643998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010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09596" y="1500174"/>
            <a:ext cx="8429684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01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5282" y="1500174"/>
            <a:ext cx="8715436" cy="4017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72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8159" y="1629569"/>
            <a:ext cx="8429684" cy="42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74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8159" y="1643050"/>
            <a:ext cx="857256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4253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6720" y="1428736"/>
            <a:ext cx="885831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083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8159" y="1505744"/>
            <a:ext cx="8643998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995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1035" y="1571612"/>
            <a:ext cx="8715436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29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rtl="1"/>
                <a:r>
                  <a:rPr lang="ar-EG" sz="1800" b="1" dirty="0" smtClean="0"/>
                  <a:t>(33</a:t>
                </a:r>
                <a:r>
                  <a:rPr lang="ar-SA" sz="1800" b="1" dirty="0" smtClean="0"/>
                  <a:t>)إذا </a:t>
                </a:r>
                <a:r>
                  <a:rPr lang="ar-SA" sz="1800" b="1" dirty="0"/>
                  <a:t>كانت </a:t>
                </a:r>
                <a:r>
                  <a:rPr lang="en-US" sz="1800" b="1" dirty="0"/>
                  <a:t>A, B , C </a:t>
                </a:r>
                <a:r>
                  <a:rPr lang="ar-EG" sz="1800" b="1" dirty="0"/>
                  <a:t> ثلاث حوادث فإن العلاقة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ar-EG" sz="1800" b="1" dirty="0"/>
                  <a:t> تساوي :-</a:t>
                </a:r>
                <a:endParaRPr lang="en-US" sz="1800" dirty="0"/>
              </a:p>
              <a:p>
                <a:pPr rtl="1"/>
                <a:r>
                  <a:rPr lang="ar-SA" sz="18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∩(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/>
                  <a:t>		(ب)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∪(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/>
                  <a:t>		(ج)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∪(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rtl="1"/>
                <a:r>
                  <a:rPr lang="ar-SA" sz="1800" b="1" dirty="0"/>
                  <a:t> </a:t>
                </a:r>
                <a:endParaRPr lang="en-US" sz="1800" dirty="0"/>
              </a:p>
              <a:p>
                <a:pPr rtl="1"/>
                <a:r>
                  <a:rPr lang="en-US" sz="1800" b="1" dirty="0" smtClean="0"/>
                  <a:t>)</a:t>
                </a:r>
                <a:r>
                  <a:rPr lang="ar-EG" sz="1800" b="1" dirty="0" smtClean="0"/>
                  <a:t>34</a:t>
                </a:r>
                <a:r>
                  <a:rPr lang="ar-SA" sz="1800" b="1" dirty="0" smtClean="0"/>
                  <a:t>)إذا </a:t>
                </a:r>
                <a:r>
                  <a:rPr lang="ar-SA" sz="1800" b="1" dirty="0"/>
                  <a:t>كانت </a:t>
                </a:r>
                <a:r>
                  <a:rPr lang="en-US" sz="1800" b="1" dirty="0"/>
                  <a:t>A, B , C </a:t>
                </a:r>
                <a:r>
                  <a:rPr lang="ar-EG" sz="1800" b="1" dirty="0"/>
                  <a:t> ثلاث حوادث فإن العلاقة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∩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ar-EG" sz="1800" b="1" dirty="0"/>
                  <a:t>  تساوي :-</a:t>
                </a:r>
                <a:endParaRPr lang="en-US" sz="1800" dirty="0"/>
              </a:p>
              <a:p>
                <a:pPr rtl="1"/>
                <a:r>
                  <a:rPr lang="ar-SA" sz="1800" dirty="0"/>
                  <a:t>		(أ)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∩(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/>
                  <a:t>		(ب)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∩(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∪(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algn="just" rtl="1"/>
                <a:endParaRPr lang="ar-SA" sz="1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t="-809" r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rtl="1"/>
                <a:r>
                  <a:rPr lang="ar-SA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يراد شراء ثلاث أنواع من 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الكتب الدراسية</a:t>
                </a:r>
                <a:r>
                  <a:rPr lang="en-US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</a:t>
                </a:r>
                <a:r>
                  <a:rPr lang="en-US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</a:t>
                </a:r>
                <a:r>
                  <a:rPr lang="en-US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</a:t>
                </a: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فإن :-</a:t>
                </a:r>
                <a:endParaRPr lang="en-US" sz="2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en-US" sz="1800" b="1" dirty="0" smtClean="0"/>
                  <a:t>)</a:t>
                </a:r>
                <a:r>
                  <a:rPr lang="ar-EG" sz="1800" b="1" dirty="0" smtClean="0"/>
                  <a:t>35</a:t>
                </a:r>
                <a:r>
                  <a:rPr lang="ar-SA" sz="1800" b="1" dirty="0" smtClean="0"/>
                  <a:t>)</a:t>
                </a:r>
                <a:r>
                  <a:rPr lang="ar-SA" sz="1800" b="1" dirty="0"/>
                  <a:t>		توافر أنواع </a:t>
                </a:r>
                <a:r>
                  <a:rPr lang="ar-EG" sz="1800" b="1" dirty="0"/>
                  <a:t>الكتب الدراسية</a:t>
                </a:r>
                <a:r>
                  <a:rPr lang="ar-SA" sz="1800" b="1" dirty="0"/>
                  <a:t>الثلاثة يرمز لها بالرمز :-</a:t>
                </a:r>
                <a:endParaRPr lang="en-US" sz="1800" dirty="0"/>
              </a:p>
              <a:p>
                <a:pPr rtl="1"/>
                <a:r>
                  <a:rPr lang="ar-SA" sz="1800" dirty="0"/>
                  <a:t>		(أ)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/>
                  <a:t>		(ب)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8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8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8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rtl="1"/>
                <a:r>
                  <a:rPr lang="en-US" sz="1800" dirty="0"/>
                  <a:t> </a:t>
                </a:r>
                <a:r>
                  <a:rPr lang="en-US" sz="1800" b="1" dirty="0" smtClean="0"/>
                  <a:t>)</a:t>
                </a:r>
                <a:r>
                  <a:rPr lang="ar-EG" sz="1800" b="1" dirty="0" smtClean="0"/>
                  <a:t>36</a:t>
                </a:r>
                <a:r>
                  <a:rPr lang="ar-SA" sz="1800" b="1" dirty="0" smtClean="0"/>
                  <a:t>)</a:t>
                </a:r>
                <a:r>
                  <a:rPr lang="ar-SA" sz="1800" b="1" dirty="0"/>
                  <a:t>		عدم توافر </a:t>
                </a:r>
                <a:r>
                  <a:rPr lang="ar-EG" sz="1800" b="1" dirty="0"/>
                  <a:t>الكتب الدراسية</a:t>
                </a:r>
                <a:r>
                  <a:rPr lang="ar-SA" sz="1800" b="1" dirty="0"/>
                  <a:t>الثلاثة يرمز لها بالرمز :-</a:t>
                </a:r>
                <a:endParaRPr lang="en-US" sz="1800" dirty="0"/>
              </a:p>
              <a:p>
                <a:pPr rtl="1"/>
                <a:r>
                  <a:rPr lang="ar-SA" sz="1800" dirty="0"/>
                  <a:t>		(أ)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8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/>
                  <a:t>		(ج)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rtl="1"/>
                <a:r>
                  <a:rPr lang="en-US" sz="1800" dirty="0"/>
                  <a:t> </a:t>
                </a:r>
                <a:endParaRPr lang="ar-SA" sz="1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t="-943" r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3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793704"/>
              </a:xfrm>
            </p:spPr>
            <p:txBody>
              <a:bodyPr/>
              <a:lstStyle/>
              <a:p>
                <a:pPr rtl="1"/>
                <a:r>
                  <a:rPr lang="en-US" sz="1600" b="1" dirty="0" smtClean="0"/>
                  <a:t>)</a:t>
                </a:r>
                <a:r>
                  <a:rPr lang="ar-EG" sz="1600" b="1" dirty="0" smtClean="0"/>
                  <a:t>37</a:t>
                </a:r>
                <a:r>
                  <a:rPr lang="ar-SA" sz="1600" b="1" dirty="0" smtClean="0"/>
                  <a:t>)توافر </a:t>
                </a:r>
                <a:r>
                  <a:rPr lang="ar-SA" sz="1600" b="1" dirty="0"/>
                  <a:t>نوع واحد من </a:t>
                </a:r>
                <a:r>
                  <a:rPr lang="ar-EG" sz="1600" b="1" dirty="0"/>
                  <a:t>الكتب الدراسية</a:t>
                </a:r>
                <a:r>
                  <a:rPr lang="ar-SA" sz="1600" b="1" dirty="0" smtClean="0"/>
                  <a:t>على </a:t>
                </a:r>
                <a:r>
                  <a:rPr lang="ar-SA" sz="1600" b="1" dirty="0"/>
                  <a:t>الأقل </a:t>
                </a:r>
                <a:r>
                  <a:rPr lang="en-US" sz="1600" b="1" dirty="0"/>
                  <a:t>A</a:t>
                </a:r>
                <a:r>
                  <a:rPr lang="ar-EG" sz="1600" b="1" dirty="0"/>
                  <a:t> أو </a:t>
                </a:r>
                <a:r>
                  <a:rPr lang="en-US" sz="1600" b="1" dirty="0"/>
                  <a:t>B</a:t>
                </a:r>
                <a:r>
                  <a:rPr lang="ar-EG" sz="1600" b="1" dirty="0"/>
                  <a:t> أو </a:t>
                </a:r>
                <a:r>
                  <a:rPr lang="en-US" sz="1600" b="1" dirty="0"/>
                  <a:t>C</a:t>
                </a:r>
                <a:r>
                  <a:rPr lang="ar-EG" sz="1600" b="1" dirty="0"/>
                  <a:t> أو كلها يرمز لها بالرمز </a:t>
                </a:r>
                <a:r>
                  <a:rPr lang="ar-SA" sz="1600" b="1" dirty="0"/>
                  <a:t>:-</a:t>
                </a:r>
                <a:endParaRPr lang="en-US" sz="1600" dirty="0"/>
              </a:p>
              <a:p>
                <a:pPr rtl="1"/>
                <a:r>
                  <a:rPr lang="ar-SA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600" dirty="0"/>
                  <a:t>		(ب)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600" dirty="0"/>
              </a:p>
              <a:p>
                <a:pPr rtl="1"/>
                <a:r>
                  <a:rPr lang="ar-SA" sz="1600" dirty="0"/>
                  <a:t>		(ج)	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600" dirty="0"/>
              </a:p>
              <a:p>
                <a:pPr rtl="1"/>
                <a:r>
                  <a:rPr lang="ar-SA" sz="1600" dirty="0" smtClean="0"/>
                  <a:t>		(</a:t>
                </a:r>
                <a:r>
                  <a:rPr lang="ar-SA" sz="1600" dirty="0"/>
                  <a:t>د)	لا شيء مما سبق</a:t>
                </a:r>
                <a:endParaRPr lang="en-US" sz="1600" dirty="0"/>
              </a:p>
              <a:p>
                <a:pPr rtl="1"/>
                <a:r>
                  <a:rPr lang="en-US" sz="1600" dirty="0"/>
                  <a:t> </a:t>
                </a:r>
                <a:r>
                  <a:rPr lang="en-US" sz="1600" b="1" dirty="0" smtClean="0"/>
                  <a:t>)</a:t>
                </a:r>
                <a:r>
                  <a:rPr lang="ar-EG" sz="1600" b="1" dirty="0" smtClean="0"/>
                  <a:t>38</a:t>
                </a:r>
                <a:r>
                  <a:rPr lang="ar-SA" sz="1600" b="1" dirty="0" smtClean="0"/>
                  <a:t>)توافر ال</a:t>
                </a:r>
                <a:r>
                  <a:rPr lang="ar-EG" sz="1600" b="1" dirty="0" smtClean="0"/>
                  <a:t>كتاب الدراسي</a:t>
                </a:r>
                <a:r>
                  <a:rPr lang="en-US" sz="1600" b="1" dirty="0"/>
                  <a:t>A</a:t>
                </a:r>
                <a:r>
                  <a:rPr lang="ar-EG" sz="1600" b="1" dirty="0"/>
                  <a:t> فقط يمكن الرمز له بالرمز </a:t>
                </a:r>
                <a:r>
                  <a:rPr lang="ar-SA" sz="1600" b="1" dirty="0"/>
                  <a:t>:-</a:t>
                </a:r>
                <a:endParaRPr lang="en-US" sz="1600" dirty="0"/>
              </a:p>
              <a:p>
                <a:pPr rtl="1"/>
                <a:r>
                  <a:rPr lang="ar-SA" sz="1600" dirty="0"/>
                  <a:t>		(أ)	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600" dirty="0"/>
              </a:p>
              <a:p>
                <a:pPr rtl="1"/>
                <a:r>
                  <a:rPr lang="ar-SA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sz="16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600" dirty="0"/>
                  <a:t>		(ج)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1600" dirty="0"/>
              </a:p>
              <a:p>
                <a:pPr rtl="1"/>
                <a:r>
                  <a:rPr lang="ar-SA" sz="1600" dirty="0" smtClean="0"/>
                  <a:t>		(</a:t>
                </a:r>
                <a:r>
                  <a:rPr lang="ar-SA" sz="1600" dirty="0"/>
                  <a:t>د)	لا شيء مما سبق</a:t>
                </a:r>
                <a:endParaRPr lang="en-US" sz="1600" dirty="0"/>
              </a:p>
              <a:p>
                <a:pPr rtl="1"/>
                <a:r>
                  <a:rPr lang="en-US" sz="1600" dirty="0"/>
                  <a:t> </a:t>
                </a:r>
                <a:r>
                  <a:rPr lang="en-US" sz="1600" b="1" dirty="0" smtClean="0"/>
                  <a:t>)</a:t>
                </a:r>
                <a:r>
                  <a:rPr lang="ar-EG" sz="1600" b="1" dirty="0" smtClean="0"/>
                  <a:t>39</a:t>
                </a:r>
                <a:r>
                  <a:rPr lang="ar-SA" sz="1600" b="1" dirty="0" smtClean="0"/>
                  <a:t>)توافر </a:t>
                </a:r>
                <a:r>
                  <a:rPr lang="ar-SA" sz="1600" b="1" dirty="0"/>
                  <a:t>نوع واحد فقط من </a:t>
                </a:r>
                <a:r>
                  <a:rPr lang="ar-SA" sz="1600" b="1" dirty="0" smtClean="0"/>
                  <a:t>ا</a:t>
                </a:r>
                <a:r>
                  <a:rPr lang="ar-EG" sz="1600" b="1" dirty="0" smtClean="0"/>
                  <a:t>لكتب الدراسية</a:t>
                </a:r>
                <a:r>
                  <a:rPr lang="ar-SA" sz="1600" b="1" dirty="0"/>
                  <a:t>يمكن الرمز له بالرمز :-</a:t>
                </a:r>
                <a:endParaRPr lang="en-US" sz="1600" dirty="0"/>
              </a:p>
              <a:p>
                <a:pPr rtl="1"/>
                <a:r>
                  <a:rPr lang="ar-SA" sz="1600" dirty="0"/>
                  <a:t>		(أ)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∪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∪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600" dirty="0"/>
              </a:p>
              <a:p>
                <a:pPr rtl="1"/>
                <a:r>
                  <a:rPr lang="ar-SA" sz="1600" dirty="0"/>
                  <a:t>		(ب)	</a:t>
                </a:r>
                <a:r>
                  <a:rPr lang="en-US" sz="1600" dirty="0"/>
                  <a:t>A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latin typeface="Cambria Math" panose="020405030504060302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endParaRPr lang="en-US" sz="1600" dirty="0"/>
              </a:p>
              <a:p>
                <a:pPr rtl="1"/>
                <a:r>
                  <a:rPr lang="ar-SA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:r>
                  <a:rPr 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(A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𝐶</m:t>
                        </m:r>
                      </m:e>
                    </m:bar>
                    <m:r>
                      <a:rPr lang="en-US" sz="1600" b="0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∪(</m:t>
                    </m:r>
                    <m:r>
                      <m:rPr>
                        <m:nor/>
                      </m:rPr>
                      <a:rPr lang="en-US" sz="1600" b="0" i="0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m:t>B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𝐴</m:t>
                        </m:r>
                      </m:e>
                    </m:ba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𝐶</m:t>
                        </m:r>
                      </m:e>
                    </m:bar>
                    <m:r>
                      <a:rPr lang="en-US" sz="1600" b="0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∪</m:t>
                    </m:r>
                    <m:r>
                      <m:rPr>
                        <m:nor/>
                      </m:rPr>
                      <a:rPr lang="en-US" sz="1600" b="0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r>
                      <m:rPr>
                        <m:nor/>
                      </m:rPr>
                      <a:rPr lang="en-US" sz="1600" b="0" i="0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m:t>C</m:t>
                    </m: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𝐵</m:t>
                        </m:r>
                      </m:e>
                    </m:bar>
                    <m:r>
                      <a:rPr lang="en-US" sz="1600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∩</m:t>
                    </m:r>
                    <m:bar>
                      <m:barPr>
                        <m:pos m:val="top"/>
                        <m:ctrlPr>
                          <a:rPr lang="en-US" sz="16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bar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𝐴</m:t>
                        </m:r>
                      </m:e>
                    </m:bar>
                    <m:r>
                      <a:rPr lang="en-US" sz="1600" b="0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ar-EG" sz="16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600" dirty="0" smtClean="0"/>
                  <a:t>		(</a:t>
                </a:r>
                <a:r>
                  <a:rPr lang="ar-SA" sz="1600" dirty="0"/>
                  <a:t>د)	لا شيء مما سبق</a:t>
                </a:r>
                <a:endParaRPr lang="en-US" sz="1600" dirty="0"/>
              </a:p>
              <a:p>
                <a:pPr algn="just" rtl="1"/>
                <a:endParaRPr lang="ar-SA" sz="16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793704"/>
              </a:xfrm>
              <a:blipFill rotWithShape="1">
                <a:blip r:embed="rId3"/>
                <a:stretch>
                  <a:fillRect t="-509" r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16496" y="1916832"/>
          <a:ext cx="8915400" cy="9906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طلاب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طالبات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محاسبة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نظم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إدارة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00672" y="1412776"/>
            <a:ext cx="72588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الجدول التالي يمثل توزيع مجموعة من الطلاب والطالبات حسب التخصص الدقيق بكلية إدارة الأعمال :-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تم اختيار احد الدارسين من الجدول السابق بطريقة عشوائية ، أحسب الاحتمالات التالية :-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5640" y="3014950"/>
            <a:ext cx="2967880" cy="33855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40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(ب)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0.46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41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تكون طالبه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(أ)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0.54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(د)	لا شيء مما سبق</a:t>
            </a:r>
            <a:endParaRPr lang="en-US" altLang="en-US" sz="1400" dirty="0" smtClean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42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من قسم المحاسبة </a:t>
            </a:r>
            <a:r>
              <a:rPr lang="ar-SA" altLang="en-US" sz="1200" u="sng" dirty="0">
                <a:ea typeface="Times New Roman" pitchFamily="18" charset="0"/>
              </a:rPr>
              <a:t>:-</a:t>
            </a:r>
            <a:endParaRPr lang="en-US" altLang="en-US" sz="1200" u="sng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(ج)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0.24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200" dirty="0" smtClean="0">
                <a:ea typeface="Times New Roman" pitchFamily="18" charset="0"/>
              </a:rPr>
              <a:t>                     </a:t>
            </a:r>
            <a:r>
              <a:rPr lang="ar-SA" altLang="en-US" sz="1200" dirty="0" smtClean="0">
                <a:ea typeface="Times New Roman" pitchFamily="18" charset="0"/>
              </a:rPr>
              <a:t>(</a:t>
            </a:r>
            <a:r>
              <a:rPr lang="ar-SA" altLang="en-US" sz="1200" dirty="0">
                <a:ea typeface="Times New Roman" pitchFamily="18" charset="0"/>
              </a:rPr>
              <a:t>د)	لا شيء مما سبق</a:t>
            </a:r>
            <a:endParaRPr lang="en-US" altLang="en-US" sz="1200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endParaRPr lang="en-US" altLang="en-US" sz="1200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16496" y="1916832"/>
          <a:ext cx="8915400" cy="9906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طلاب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طالبات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محاسبة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نظم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إدارة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00672" y="1412776"/>
            <a:ext cx="72588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الجدول التالي يمثل توزيع مجموعة من الطلاب والطالبات حسب التخصص الدقيق بكلية إدارة الأعمال :-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تم اختيار احد الدارسين من الجدول السابق بطريقة عشوائية ، أحسب الاحتمالات التالية :-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5640" y="3014950"/>
            <a:ext cx="2967880" cy="33855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40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(ب)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0.46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41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تكون طالبه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(أ)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0.54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(د)	لا شيء مما سبق</a:t>
            </a:r>
            <a:endParaRPr lang="en-US" altLang="en-US" sz="1400" dirty="0" smtClean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42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من قسم المحاسبة </a:t>
            </a:r>
            <a:r>
              <a:rPr lang="ar-SA" altLang="en-US" sz="1200" u="sng" dirty="0">
                <a:ea typeface="Times New Roman" pitchFamily="18" charset="0"/>
              </a:rPr>
              <a:t>:-</a:t>
            </a:r>
            <a:endParaRPr lang="en-US" altLang="en-US" sz="1200" u="sng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(ج)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0.24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200" dirty="0" smtClean="0">
                <a:ea typeface="Times New Roman" pitchFamily="18" charset="0"/>
              </a:rPr>
              <a:t>                     </a:t>
            </a:r>
            <a:r>
              <a:rPr lang="ar-SA" altLang="en-US" sz="1200" dirty="0" smtClean="0">
                <a:ea typeface="Times New Roman" pitchFamily="18" charset="0"/>
              </a:rPr>
              <a:t>(</a:t>
            </a:r>
            <a:r>
              <a:rPr lang="ar-SA" altLang="en-US" sz="1200" dirty="0">
                <a:ea typeface="Times New Roman" pitchFamily="18" charset="0"/>
              </a:rPr>
              <a:t>د)	لا شيء مما سبق</a:t>
            </a:r>
            <a:endParaRPr lang="en-US" altLang="en-US" sz="1200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endParaRPr lang="en-US" altLang="en-US" sz="1200" dirty="0">
              <a:ea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6384" y="3037016"/>
            <a:ext cx="3080792" cy="34163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43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من قسم المحاسبة وطالب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(ب)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0.10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0.46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44</a:t>
            </a:r>
            <a:r>
              <a:rPr lang="ar-SA" altLang="en-US" sz="1400" b="1" u="sng" dirty="0" smtClean="0">
                <a:ea typeface="Times New Roman" pitchFamily="18" charset="0"/>
              </a:rPr>
              <a:t>)أن </a:t>
            </a:r>
            <a:r>
              <a:rPr lang="ar-SA" altLang="en-US" sz="1400" b="1" u="sng" dirty="0">
                <a:ea typeface="Times New Roman" pitchFamily="18" charset="0"/>
              </a:rPr>
              <a:t>يكون طالبه أو من قسم المحاسبة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(أ)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0.64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0.78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0.54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45</a:t>
            </a:r>
            <a:r>
              <a:rPr lang="ar-SA" altLang="en-US" sz="1400" b="1" u="sng" dirty="0" smtClean="0">
                <a:ea typeface="Times New Roman" pitchFamily="18" charset="0"/>
              </a:rPr>
              <a:t>)أن </a:t>
            </a:r>
            <a:r>
              <a:rPr lang="ar-SA" altLang="en-US" sz="1400" b="1" u="sng" dirty="0">
                <a:ea typeface="Times New Roman" pitchFamily="18" charset="0"/>
              </a:rPr>
              <a:t>يكون من قسم الإدارة أو 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0.78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0.32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(ج)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0.58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</a:t>
            </a:r>
            <a:r>
              <a:rPr lang="ar-SA" altLang="en-US" sz="1400" dirty="0" smtClean="0">
                <a:ea typeface="Times New Roman" pitchFamily="18" charset="0"/>
              </a:rPr>
              <a:t>لا </a:t>
            </a:r>
            <a:r>
              <a:rPr lang="ar-SA" altLang="en-US" sz="1400" dirty="0">
                <a:ea typeface="Times New Roman" pitchFamily="18" charset="0"/>
              </a:rPr>
              <a:t>شيء مما سبق</a:t>
            </a:r>
            <a:endParaRPr lang="en-US" altLang="en-US" sz="600" dirty="0"/>
          </a:p>
        </p:txBody>
      </p:sp>
    </p:spTree>
    <p:extLst>
      <p:ext uri="{BB962C8B-B14F-4D97-AF65-F5344CB8AC3E}">
        <p14:creationId xmlns:p14="http://schemas.microsoft.com/office/powerpoint/2010/main" val="14944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39717"/>
              </p:ext>
            </p:extLst>
          </p:nvPr>
        </p:nvGraphicFramePr>
        <p:xfrm>
          <a:off x="416496" y="1916832"/>
          <a:ext cx="8915400" cy="9906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طلاب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طالبات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محاسبة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نظم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إدارة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300">
                          <a:effectLst/>
                        </a:rPr>
                        <a:t>المجموع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00672" y="1412776"/>
            <a:ext cx="72588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tabLst>
                <a:tab pos="2190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الجدول التالي يمثل توزيع مجموعة من الطلاب والطالبات حسب التخصص الدقيق بكلية إدارة الأعمال :-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9075" algn="l"/>
              </a:tabLst>
            </a:pPr>
            <a:r>
              <a:rPr kumimoji="0" lang="ar-SA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تم اختيار احد الدارسين من الجدول السابق بطريقة عشوائية ، أحسب الاحتمالات التالية :-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5640" y="3014950"/>
            <a:ext cx="2967880" cy="33855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40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(ب)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0.46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41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تكون طالبه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(أ)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0.54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(د)	لا شيء مما سبق</a:t>
            </a:r>
            <a:endParaRPr lang="en-US" altLang="en-US" sz="1400" dirty="0" smtClean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42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من قسم المحاسبة </a:t>
            </a:r>
            <a:r>
              <a:rPr lang="ar-SA" altLang="en-US" sz="1200" u="sng" dirty="0">
                <a:ea typeface="Times New Roman" pitchFamily="18" charset="0"/>
              </a:rPr>
              <a:t>:-</a:t>
            </a:r>
            <a:endParaRPr lang="en-US" altLang="en-US" sz="1200" u="sng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0.54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0.46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ar-SA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(ج)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0.24</a:t>
            </a:r>
          </a:p>
          <a:p>
            <a:pPr algn="justLow" eaLnBrk="0" hangingPunct="0">
              <a:tabLst>
                <a:tab pos="219075" algn="l"/>
              </a:tabLst>
            </a:pPr>
            <a:r>
              <a:rPr lang="en-US" altLang="en-US" sz="1200" dirty="0" smtClean="0">
                <a:ea typeface="Times New Roman" pitchFamily="18" charset="0"/>
              </a:rPr>
              <a:t>                     </a:t>
            </a:r>
            <a:r>
              <a:rPr lang="ar-SA" altLang="en-US" sz="1200" dirty="0" smtClean="0">
                <a:ea typeface="Times New Roman" pitchFamily="18" charset="0"/>
              </a:rPr>
              <a:t>(</a:t>
            </a:r>
            <a:r>
              <a:rPr lang="ar-SA" altLang="en-US" sz="1200" dirty="0">
                <a:ea typeface="Times New Roman" pitchFamily="18" charset="0"/>
              </a:rPr>
              <a:t>د)	لا شيء مما سبق</a:t>
            </a:r>
            <a:endParaRPr lang="en-US" altLang="en-US" sz="1200" dirty="0">
              <a:ea typeface="Times New Roman" pitchFamily="18" charset="0"/>
            </a:endParaRPr>
          </a:p>
          <a:p>
            <a:pPr algn="justLow" eaLnBrk="0" hangingPunct="0">
              <a:tabLst>
                <a:tab pos="219075" algn="l"/>
              </a:tabLst>
            </a:pPr>
            <a:endParaRPr lang="en-US" altLang="en-US" sz="1200" dirty="0">
              <a:ea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6384" y="3037016"/>
            <a:ext cx="3080792" cy="34163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43</a:t>
            </a:r>
            <a:r>
              <a:rPr lang="ar-SA" altLang="en-US" sz="1400" b="1" u="sng" dirty="0" smtClean="0">
                <a:ea typeface="Times New Roman" pitchFamily="18" charset="0"/>
              </a:rPr>
              <a:t>)احتمال </a:t>
            </a:r>
            <a:r>
              <a:rPr lang="ar-SA" altLang="en-US" sz="1400" b="1" u="sng" dirty="0">
                <a:ea typeface="Times New Roman" pitchFamily="18" charset="0"/>
              </a:rPr>
              <a:t>أن يكون من قسم المحاسبة وطالب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0.24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(ب)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0.10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0.46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44</a:t>
            </a:r>
            <a:r>
              <a:rPr lang="ar-SA" altLang="en-US" sz="1400" b="1" u="sng" dirty="0" smtClean="0">
                <a:ea typeface="Times New Roman" pitchFamily="18" charset="0"/>
              </a:rPr>
              <a:t>)أن </a:t>
            </a:r>
            <a:r>
              <a:rPr lang="ar-SA" altLang="en-US" sz="1400" b="1" u="sng" dirty="0">
                <a:ea typeface="Times New Roman" pitchFamily="18" charset="0"/>
              </a:rPr>
              <a:t>يكون طالبه أو من قسم المحاسبة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(أ)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0.64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0.78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(ج)	</a:t>
            </a:r>
            <a:r>
              <a:rPr lang="en-US" altLang="en-US" sz="1200" dirty="0">
                <a:ea typeface="Times New Roman" pitchFamily="18" charset="0"/>
              </a:rPr>
              <a:t>0.54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لا شيء مما سبق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b="1" u="sng" dirty="0" smtClean="0">
                <a:ea typeface="Times New Roman" pitchFamily="18" charset="0"/>
              </a:rPr>
              <a:t>)</a:t>
            </a:r>
            <a:r>
              <a:rPr lang="ar-EG" altLang="en-US" sz="1400" b="1" u="sng" dirty="0" smtClean="0">
                <a:ea typeface="Times New Roman" pitchFamily="18" charset="0"/>
              </a:rPr>
              <a:t>45</a:t>
            </a:r>
            <a:r>
              <a:rPr lang="ar-SA" altLang="en-US" sz="1400" b="1" u="sng" dirty="0" smtClean="0">
                <a:ea typeface="Times New Roman" pitchFamily="18" charset="0"/>
              </a:rPr>
              <a:t>)أن </a:t>
            </a:r>
            <a:r>
              <a:rPr lang="ar-SA" altLang="en-US" sz="1400" b="1" u="sng" dirty="0">
                <a:ea typeface="Times New Roman" pitchFamily="18" charset="0"/>
              </a:rPr>
              <a:t>يكون من قسم الإدارة أو طالب :-</a:t>
            </a:r>
            <a:endParaRPr lang="en-US" altLang="en-US" sz="600" u="sng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(أ)	</a:t>
            </a:r>
            <a:r>
              <a:rPr lang="en-US" altLang="en-US" sz="1200" dirty="0">
                <a:ea typeface="Times New Roman" pitchFamily="18" charset="0"/>
              </a:rPr>
              <a:t>0.78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ea typeface="Times New Roman" pitchFamily="18" charset="0"/>
              </a:rPr>
              <a:t>		(ب)	</a:t>
            </a:r>
            <a:r>
              <a:rPr lang="en-US" altLang="en-US" sz="1200" dirty="0">
                <a:ea typeface="Times New Roman" pitchFamily="18" charset="0"/>
              </a:rPr>
              <a:t>0.32</a:t>
            </a:r>
            <a:endParaRPr lang="en-US" altLang="en-US" sz="600" dirty="0"/>
          </a:p>
          <a:p>
            <a:pPr lvl="0" algn="justLow" eaLnBrk="0" hangingPunct="0">
              <a:tabLst>
                <a:tab pos="219075" algn="l"/>
              </a:tabLst>
            </a:pPr>
            <a:r>
              <a:rPr lang="ar-SA" altLang="en-US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		(ج)	</a:t>
            </a:r>
            <a:r>
              <a:rPr lang="en-US" altLang="en-US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0.58</a:t>
            </a:r>
            <a:endParaRPr lang="en-US" altLang="en-US" sz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Low" eaLnBrk="0" hangingPunct="0">
              <a:tabLst>
                <a:tab pos="219075" algn="l"/>
              </a:tabLst>
            </a:pPr>
            <a:r>
              <a:rPr lang="en-US" altLang="en-US" sz="1400" dirty="0" smtClean="0">
                <a:ea typeface="Times New Roman" pitchFamily="18" charset="0"/>
              </a:rPr>
              <a:t>                 </a:t>
            </a:r>
            <a:r>
              <a:rPr lang="ar-SA" altLang="en-US" sz="1400" dirty="0" smtClean="0">
                <a:ea typeface="Times New Roman" pitchFamily="18" charset="0"/>
              </a:rPr>
              <a:t>(</a:t>
            </a:r>
            <a:r>
              <a:rPr lang="ar-SA" altLang="en-US" sz="1400" dirty="0">
                <a:ea typeface="Times New Roman" pitchFamily="18" charset="0"/>
              </a:rPr>
              <a:t>د)	</a:t>
            </a:r>
            <a:r>
              <a:rPr lang="ar-SA" altLang="en-US" sz="1400" dirty="0" smtClean="0">
                <a:ea typeface="Times New Roman" pitchFamily="18" charset="0"/>
              </a:rPr>
              <a:t>لا </a:t>
            </a:r>
            <a:r>
              <a:rPr lang="ar-SA" altLang="en-US" sz="1400" dirty="0">
                <a:ea typeface="Times New Roman" pitchFamily="18" charset="0"/>
              </a:rPr>
              <a:t>شيء مما سبق</a:t>
            </a:r>
            <a:endParaRPr lang="en-US" altLang="en-US" sz="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"/>
              <p:cNvSpPr>
                <a:spLocks noChangeArrowheads="1"/>
              </p:cNvSpPr>
              <p:nvPr/>
            </p:nvSpPr>
            <p:spPr bwMode="auto">
              <a:xfrm>
                <a:off x="262718" y="2749160"/>
                <a:ext cx="3094181" cy="33172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algn="l" rtl="0"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 rtl="0"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 rtl="0"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 rtl="0"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 rtl="0"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algn="l" rt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algn="l" rt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algn="l" rt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algn="l" rt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19075" algn="l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19075" algn="l"/>
                  </a:tabLst>
                </a:pPr>
                <a:r>
                  <a:rPr kumimoji="0" lang="en-US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)</a:t>
                </a:r>
                <a:r>
                  <a:rPr kumimoji="0" lang="ar-EG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46</a:t>
                </a:r>
                <a:r>
                  <a:rPr kumimoji="0" lang="ar-SA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)احتمال أن يكون من قسم المحاسبة بشرط أن </a:t>
                </a:r>
                <a:endParaRPr kumimoji="0" lang="ar-EG" altLang="en-US" sz="1400" b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endParaRP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19075" algn="l"/>
                  </a:tabLst>
                </a:pPr>
                <a:r>
                  <a:rPr kumimoji="0" lang="ar-SA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تكون طالبة :-</a:t>
                </a:r>
                <a:endParaRPr kumimoji="0" lang="en-US" altLang="en-US" sz="6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  <a:p>
                <a:pPr algn="r" rtl="1"/>
                <a:r>
                  <a:rPr lang="ar-SA" sz="14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:r>
                  <a:rPr lang="ar-SA" sz="14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r" rtl="1"/>
                <a:r>
                  <a:rPr lang="ar-SA" sz="1400" dirty="0"/>
                  <a:t>		(ب)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1400" dirty="0"/>
              </a:p>
              <a:p>
                <a:pPr algn="r" rtl="1"/>
                <a:r>
                  <a:rPr lang="ar-SA" sz="1400" dirty="0"/>
                  <a:t>		(ج)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54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1400" dirty="0"/>
              </a:p>
              <a:p>
                <a:pPr algn="r" rtl="1"/>
                <a:r>
                  <a:rPr lang="ar-SA" sz="1400" dirty="0" smtClean="0"/>
                  <a:t>(</a:t>
                </a:r>
                <a:r>
                  <a:rPr lang="ar-SA" sz="1400" dirty="0"/>
                  <a:t>د)	لا شيء مما سبق</a:t>
                </a:r>
                <a:endParaRPr lang="en-US" sz="1400" dirty="0"/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19075" algn="l"/>
                  </a:tabLst>
                </a:pPr>
                <a:endParaRPr kumimoji="0" lang="en-US" altLang="en-US" sz="6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19075" algn="l"/>
                  </a:tabLst>
                </a:pPr>
                <a:r>
                  <a:rPr kumimoji="0" lang="en-US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)</a:t>
                </a:r>
                <a:r>
                  <a:rPr kumimoji="0" lang="ar-EG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47</a:t>
                </a:r>
                <a:r>
                  <a:rPr kumimoji="0" lang="ar-SA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)احتمال أن يكون طالب بشرط أنه من </a:t>
                </a:r>
                <a:endParaRPr kumimoji="0" lang="ar-EG" altLang="en-US" sz="1400" b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endParaRP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219075" algn="l"/>
                  </a:tabLst>
                </a:pPr>
                <a:r>
                  <a:rPr kumimoji="0" lang="ar-SA" altLang="en-US" sz="1400" b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ea typeface="Times New Roman" pitchFamily="18" charset="0"/>
                    <a:cs typeface="Arial" pitchFamily="34" charset="0"/>
                  </a:rPr>
                  <a:t>قسم الادارة :-</a:t>
                </a:r>
                <a:endParaRPr kumimoji="0" lang="en-US" altLang="en-US" sz="6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  <a:p>
                <a:pPr algn="r" rtl="1"/>
                <a:r>
                  <a:rPr lang="ar-SA" sz="1400" dirty="0"/>
                  <a:t>	(أ)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1400" dirty="0"/>
              </a:p>
              <a:p>
                <a:pPr algn="r" rtl="1"/>
                <a:r>
                  <a:rPr lang="ar-SA" sz="14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400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r" rtl="1"/>
                <a:r>
                  <a:rPr lang="ar-SA" sz="1400" dirty="0"/>
                  <a:t>		(ج)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1400" dirty="0"/>
              </a:p>
              <a:p>
                <a:pPr algn="r" rtl="1"/>
                <a:r>
                  <a:rPr lang="ar-SA" sz="1400" dirty="0" smtClean="0"/>
                  <a:t>		(</a:t>
                </a:r>
                <a:r>
                  <a:rPr lang="ar-SA" sz="1400" dirty="0"/>
                  <a:t>د)	لا شيء مما سبق</a:t>
                </a:r>
                <a:endParaRPr lang="en-US" sz="1400" dirty="0"/>
              </a:p>
            </p:txBody>
          </p:sp>
        </mc:Choice>
        <mc:Fallback xmlns="">
          <p:sp>
            <p:nvSpPr>
              <p:cNvPr id="1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718" y="2749160"/>
                <a:ext cx="3094181" cy="3317255"/>
              </a:xfrm>
              <a:prstGeom prst="rect">
                <a:avLst/>
              </a:prstGeom>
              <a:blipFill rotWithShape="1">
                <a:blip r:embed="rId3"/>
                <a:stretch>
                  <a:fillRect r="-1378" b="-14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rtl="1"/>
                <a:r>
                  <a:rPr lang="ar-SA" sz="1800" b="1" dirty="0"/>
                  <a:t>إذا علمت أنه :-</a:t>
                </a:r>
                <a:endParaRPr lang="en-US" sz="1800" dirty="0"/>
              </a:p>
              <a:p>
                <a:pPr rtl="1"/>
                <a:r>
                  <a:rPr lang="ar-SA" sz="1800" b="1" dirty="0"/>
                  <a:t>" مصنع لإنتاج لعب الأطفال يمتلك ثلاث آلات </a:t>
                </a:r>
                <a:r>
                  <a:rPr lang="en-US" sz="1800" b="1" dirty="0"/>
                  <a:t>A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 B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C</a:t>
                </a:r>
                <a:r>
                  <a:rPr lang="ar-EG" sz="1800" b="1" dirty="0"/>
                  <a:t> ، تنتج الآلة الأولى </a:t>
                </a:r>
                <a:r>
                  <a:rPr lang="en-US" sz="1800" b="1" dirty="0"/>
                  <a:t>25% </a:t>
                </a:r>
                <a:r>
                  <a:rPr lang="ar-EG" sz="1800" b="1" dirty="0"/>
                  <a:t> من الإنتاج و الألة الثانية </a:t>
                </a:r>
                <a:r>
                  <a:rPr lang="en-US" sz="1800" b="1" dirty="0"/>
                  <a:t>40% </a:t>
                </a:r>
                <a:r>
                  <a:rPr lang="ar-EG" sz="1800" b="1" dirty="0"/>
                  <a:t> من الإنتاج و الباقي من إنتاج الآلة الثالثة فإذا كانت نسبة المعيب في الآلات الثلاثة على الترتيب هو</a:t>
                </a:r>
                <a:r>
                  <a:rPr lang="en-US" sz="1800" b="1" dirty="0"/>
                  <a:t>3% </a:t>
                </a:r>
                <a:r>
                  <a:rPr lang="ar-EG" sz="1800" b="1" dirty="0"/>
                  <a:t>و </a:t>
                </a:r>
                <a:r>
                  <a:rPr lang="en-US" sz="1800" b="1" dirty="0"/>
                  <a:t>4%</a:t>
                </a:r>
                <a:r>
                  <a:rPr lang="ar-EG" sz="1800" b="1" dirty="0"/>
                  <a:t> و </a:t>
                </a:r>
                <a:r>
                  <a:rPr lang="en-US" sz="1800" b="1" dirty="0"/>
                  <a:t>6%</a:t>
                </a:r>
                <a:r>
                  <a:rPr lang="ar-EG" sz="1800" b="1" dirty="0"/>
                  <a:t> ، سحبت وحدة واحدة عشوائياً من إنتاج المصنع " ، احسب الاحتمالات التالية :- </a:t>
                </a:r>
                <a:endParaRPr lang="en-US" sz="1800" dirty="0"/>
              </a:p>
              <a:p>
                <a:pPr rtl="1"/>
                <a:endParaRPr lang="ar-SA" sz="1800" b="1" u="sng" dirty="0" smtClean="0"/>
              </a:p>
              <a:p>
                <a:pPr rtl="1"/>
                <a:r>
                  <a:rPr lang="en-US" sz="1800" b="1" u="sng" dirty="0" smtClean="0"/>
                  <a:t> )</a:t>
                </a:r>
                <a:r>
                  <a:rPr lang="ar-EG" sz="1800" b="1" u="sng" dirty="0" smtClean="0"/>
                  <a:t>48</a:t>
                </a:r>
                <a:r>
                  <a:rPr lang="ar-SA" sz="1800" b="1" u="sng" dirty="0" smtClean="0"/>
                  <a:t>)</a:t>
                </a:r>
                <a:r>
                  <a:rPr lang="ar-SA" sz="1800" b="1" u="sng" dirty="0"/>
                  <a:t>		احتمال أن تكون الوحدة المسحوبة معيبة :-</a:t>
                </a:r>
                <a:endParaRPr lang="en-US" sz="1800" b="1" u="sng" dirty="0"/>
              </a:p>
              <a:p>
                <a:pPr rtl="1"/>
                <a:r>
                  <a:rPr lang="ar-SA" sz="1800" dirty="0"/>
                  <a:t>		(أ)	</a:t>
                </a:r>
                <a:r>
                  <a:rPr lang="en-US" sz="1800" dirty="0"/>
                  <a:t>0.25</a:t>
                </a:r>
                <a14:m>
                  <m:oMath xmlns:m="http://schemas.openxmlformats.org/officeDocument/2006/math">
                    <m:r>
                      <a:rPr lang="ar-SA" sz="18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97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94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sz="1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0.25</a:t>
                </a:r>
                <a14:m>
                  <m:oMath xmlns:m="http://schemas.openxmlformats.org/officeDocument/2006/math">
                    <m:r>
                      <a:rPr lang="ar-SA" sz="1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𝟎𝟑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𝟎𝟒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𝟎𝟔</m:t>
                    </m:r>
                  </m:oMath>
                </a14:m>
                <a:endParaRPr lang="en-US" sz="1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/>
                  <a:t>		(ج)	</a:t>
                </a:r>
                <a:r>
                  <a:rPr lang="en-US" sz="1800" dirty="0"/>
                  <a:t>0.75</a:t>
                </a:r>
                <a14:m>
                  <m:oMath xmlns:m="http://schemas.openxmlformats.org/officeDocument/2006/math">
                    <m:r>
                      <a:rPr lang="ar-SA" sz="18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03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65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06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algn="just" rtl="1"/>
                <a:endParaRPr lang="ar-SA" sz="1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958" t="-809" r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rtl="1"/>
                <a:r>
                  <a:rPr lang="ar-SA" sz="1800" b="1" dirty="0"/>
                  <a:t>إذا علمت أنه :-</a:t>
                </a:r>
                <a:endParaRPr lang="en-US" sz="1800" dirty="0"/>
              </a:p>
              <a:p>
                <a:pPr rtl="1"/>
                <a:r>
                  <a:rPr lang="ar-SA" sz="1800" b="1" dirty="0"/>
                  <a:t>" مصنع لإنتاج لعب الأطفال يمتلك ثلاث آلات </a:t>
                </a:r>
                <a:r>
                  <a:rPr lang="en-US" sz="1800" b="1" dirty="0"/>
                  <a:t>A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 B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C</a:t>
                </a:r>
                <a:r>
                  <a:rPr lang="ar-EG" sz="1800" b="1" dirty="0"/>
                  <a:t> ، تنتج الآلة الأولى </a:t>
                </a:r>
                <a:r>
                  <a:rPr lang="en-US" sz="1800" b="1" dirty="0"/>
                  <a:t>25% </a:t>
                </a:r>
                <a:r>
                  <a:rPr lang="ar-EG" sz="1800" b="1" dirty="0"/>
                  <a:t> من الإنتاج و الألة الثانية </a:t>
                </a:r>
                <a:r>
                  <a:rPr lang="en-US" sz="1800" b="1" dirty="0"/>
                  <a:t>40% </a:t>
                </a:r>
                <a:r>
                  <a:rPr lang="ar-EG" sz="1800" b="1" dirty="0"/>
                  <a:t> من الإنتاج و الباقي من إنتاج الآلة الثالثة فإذا كانت نسبة المعيب في الآلات الثلاثة على الترتيب هو</a:t>
                </a:r>
                <a:r>
                  <a:rPr lang="en-US" sz="1800" b="1" dirty="0"/>
                  <a:t>3% </a:t>
                </a:r>
                <a:r>
                  <a:rPr lang="ar-EG" sz="1800" b="1" dirty="0"/>
                  <a:t>و </a:t>
                </a:r>
                <a:r>
                  <a:rPr lang="en-US" sz="1800" b="1" dirty="0"/>
                  <a:t>4%</a:t>
                </a:r>
                <a:r>
                  <a:rPr lang="ar-EG" sz="1800" b="1" dirty="0"/>
                  <a:t> و </a:t>
                </a:r>
                <a:r>
                  <a:rPr lang="en-US" sz="1800" b="1" dirty="0"/>
                  <a:t>6%</a:t>
                </a:r>
                <a:r>
                  <a:rPr lang="ar-EG" sz="1800" b="1" dirty="0"/>
                  <a:t> ، سحبت وحدة واحدة عشوائياً من إنتاج المصنع " ، احسب الاحتمالات التالية :- </a:t>
                </a:r>
                <a:endParaRPr lang="en-US" sz="1800" dirty="0"/>
              </a:p>
              <a:p>
                <a:pPr rtl="1"/>
                <a:endParaRPr lang="ar-SA" sz="1800" b="1" u="sng" dirty="0" smtClean="0"/>
              </a:p>
              <a:p>
                <a:pPr rtl="1"/>
                <a:r>
                  <a:rPr lang="en-US" sz="1800" b="1" u="sng" dirty="0"/>
                  <a:t> </a:t>
                </a:r>
                <a:r>
                  <a:rPr lang="en-US" sz="1800" b="1" u="sng" dirty="0" smtClean="0"/>
                  <a:t>)</a:t>
                </a:r>
                <a:r>
                  <a:rPr lang="ar-EG" sz="1800" b="1" u="sng" dirty="0" smtClean="0"/>
                  <a:t>49</a:t>
                </a:r>
                <a:r>
                  <a:rPr lang="ar-SA" sz="1800" b="1" u="sng" dirty="0" smtClean="0"/>
                  <a:t>)</a:t>
                </a:r>
                <a:r>
                  <a:rPr lang="ar-SA" sz="1800" b="1" u="sng" dirty="0"/>
                  <a:t>		احتمال أن تكون الوحدة المسحوبة جيدة :-</a:t>
                </a:r>
                <a:endParaRPr lang="en-US" sz="1800" b="1" u="sng" dirty="0"/>
              </a:p>
              <a:p>
                <a:pPr rtl="1"/>
                <a:r>
                  <a:rPr lang="ar-SA" sz="18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:r>
                  <a:rPr lang="en-US" sz="1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0.25</a:t>
                </a:r>
                <a14:m>
                  <m:oMath xmlns:m="http://schemas.openxmlformats.org/officeDocument/2006/math">
                    <m:r>
                      <a:rPr lang="ar-SA" sz="1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𝟗𝟕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𝟗𝟔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𝟗𝟒</m:t>
                    </m:r>
                  </m:oMath>
                </a14:m>
                <a:endParaRPr lang="en-US" sz="1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1800" dirty="0"/>
                  <a:t>		(ب)	</a:t>
                </a:r>
                <a:r>
                  <a:rPr lang="en-US" sz="1800" dirty="0"/>
                  <a:t>0.25</a:t>
                </a:r>
                <a14:m>
                  <m:oMath xmlns:m="http://schemas.openxmlformats.org/officeDocument/2006/math">
                    <m:r>
                      <a:rPr lang="ar-SA" sz="18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03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06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/>
                  <a:t>		(ج)	</a:t>
                </a:r>
                <a:r>
                  <a:rPr lang="en-US" sz="1800" dirty="0"/>
                  <a:t>0.75</a:t>
                </a:r>
                <a14:m>
                  <m:oMath xmlns:m="http://schemas.openxmlformats.org/officeDocument/2006/math">
                    <m:r>
                      <a:rPr lang="ar-SA" sz="18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03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65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06</m:t>
                    </m:r>
                  </m:oMath>
                </a14:m>
                <a:endParaRPr lang="en-US" sz="1800" dirty="0"/>
              </a:p>
              <a:p>
                <a:pPr rtl="1"/>
                <a:r>
                  <a:rPr lang="ar-SA" sz="1800" dirty="0" smtClean="0"/>
                  <a:t>		(</a:t>
                </a:r>
                <a:r>
                  <a:rPr lang="ar-SA" sz="1800" dirty="0"/>
                  <a:t>د)	لا شيء مما سبق</a:t>
                </a:r>
                <a:endParaRPr lang="en-US" sz="1800" dirty="0"/>
              </a:p>
              <a:p>
                <a:pPr rtl="1"/>
                <a:endParaRPr lang="ar-SA" sz="1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958" t="-809" r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1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pPr rtl="1"/>
                <a:r>
                  <a:rPr lang="ar-SA" sz="1800" b="1" dirty="0"/>
                  <a:t>إذا علمت أنه :-</a:t>
                </a:r>
                <a:endParaRPr lang="en-US" sz="1800" dirty="0"/>
              </a:p>
              <a:p>
                <a:pPr rtl="1"/>
                <a:r>
                  <a:rPr lang="ar-SA" sz="1800" b="1" dirty="0"/>
                  <a:t>" مصنع لإنتاج لعب الأطفال يمتلك ثلاث آلات </a:t>
                </a:r>
                <a:r>
                  <a:rPr lang="en-US" sz="1800" b="1" dirty="0"/>
                  <a:t>A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 B</a:t>
                </a:r>
                <a:r>
                  <a:rPr lang="ar-EG" sz="1800" b="1" dirty="0"/>
                  <a:t> و</a:t>
                </a:r>
                <a:r>
                  <a:rPr lang="en-US" sz="1800" b="1" dirty="0"/>
                  <a:t>C</a:t>
                </a:r>
                <a:r>
                  <a:rPr lang="ar-EG" sz="1800" b="1" dirty="0"/>
                  <a:t> ، تنتج الآلة الأولى </a:t>
                </a:r>
                <a:r>
                  <a:rPr lang="en-US" sz="1800" b="1" dirty="0"/>
                  <a:t>25% </a:t>
                </a:r>
                <a:r>
                  <a:rPr lang="ar-EG" sz="1800" b="1" dirty="0"/>
                  <a:t> من الإنتاج و الألة الثانية </a:t>
                </a:r>
                <a:r>
                  <a:rPr lang="en-US" sz="1800" b="1" dirty="0"/>
                  <a:t>40% </a:t>
                </a:r>
                <a:r>
                  <a:rPr lang="ar-EG" sz="1800" b="1" dirty="0"/>
                  <a:t> من الإنتاج و الباقي من إنتاج الآلة الثالثة فإذا كانت نسبة المعيب في الآلات الثلاثة على الترتيب هو</a:t>
                </a:r>
                <a:r>
                  <a:rPr lang="en-US" sz="1800" b="1" dirty="0"/>
                  <a:t>3% </a:t>
                </a:r>
                <a:r>
                  <a:rPr lang="ar-EG" sz="1800" b="1" dirty="0"/>
                  <a:t>و </a:t>
                </a:r>
                <a:r>
                  <a:rPr lang="en-US" sz="1800" b="1" dirty="0"/>
                  <a:t>4%</a:t>
                </a:r>
                <a:r>
                  <a:rPr lang="ar-EG" sz="1800" b="1" dirty="0"/>
                  <a:t> و </a:t>
                </a:r>
                <a:r>
                  <a:rPr lang="en-US" sz="1800" b="1" dirty="0"/>
                  <a:t>6%</a:t>
                </a:r>
                <a:r>
                  <a:rPr lang="ar-EG" sz="1800" b="1" dirty="0"/>
                  <a:t> ، سحبت وحدة واحدة عشوائياً من إنتاج المصنع " ، احسب الاحتمالات التالية :- </a:t>
                </a:r>
                <a:endParaRPr lang="en-US" sz="1800" dirty="0"/>
              </a:p>
              <a:p>
                <a:pPr rtl="1"/>
                <a:endParaRPr lang="ar-SA" sz="1050" b="1" u="sng" dirty="0" smtClean="0"/>
              </a:p>
              <a:p>
                <a:pPr rtl="1"/>
                <a:r>
                  <a:rPr lang="ar-SA" sz="2000" b="1" u="sng" dirty="0"/>
                  <a:t> </a:t>
                </a:r>
                <a:r>
                  <a:rPr lang="en-US" sz="2000" b="1" u="sng" dirty="0" smtClean="0"/>
                  <a:t>)</a:t>
                </a:r>
                <a:r>
                  <a:rPr lang="ar-EG" sz="2000" b="1" u="sng" dirty="0" smtClean="0"/>
                  <a:t>50</a:t>
                </a:r>
                <a:r>
                  <a:rPr lang="ar-SA" sz="2000" b="1" u="sng" dirty="0" smtClean="0"/>
                  <a:t>)</a:t>
                </a:r>
                <a:r>
                  <a:rPr lang="ar-SA" sz="2000" b="1" u="sng" dirty="0"/>
                  <a:t>		احتمال أن تكون الوحدة معيبة و من إنتاج الآلة الثالثة :-</a:t>
                </a:r>
                <a:endParaRPr lang="en-US" sz="2000" b="1" u="sng" dirty="0"/>
              </a:p>
              <a:p>
                <a:pPr rtl="1"/>
                <a:r>
                  <a:rPr lang="ar-SA" sz="2000" dirty="0"/>
                  <a:t>		(أ)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ar-SA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97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96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94</m:t>
                        </m:r>
                      </m:den>
                    </m:f>
                  </m:oMath>
                </a14:m>
                <a:endParaRPr lang="en-US" sz="2000" dirty="0"/>
              </a:p>
              <a:p>
                <a:pPr rtl="1"/>
                <a:r>
                  <a:rPr lang="ar-SA" sz="2000" dirty="0"/>
                  <a:t>		(ب)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04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ar-SA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03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06</m:t>
                        </m:r>
                      </m:den>
                    </m:f>
                  </m:oMath>
                </a14:m>
                <a:endParaRPr lang="en-US" sz="2000" dirty="0"/>
              </a:p>
              <a:p>
                <a:pPr rtl="1"/>
                <a:r>
                  <a:rPr lang="ar-SA" sz="2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𝟎𝟔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𝟑𝟓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ar-SA" sz="2000" b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𝟎𝟑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𝟒𝟎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𝟎𝟒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𝟑𝟓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𝟎𝟔</m:t>
                        </m:r>
                      </m:den>
                    </m:f>
                  </m:oMath>
                </a14:m>
                <a:endParaRPr lang="en-U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sz="2000" dirty="0" smtClean="0"/>
                  <a:t>		(</a:t>
                </a:r>
                <a:r>
                  <a:rPr lang="ar-SA" sz="2000" dirty="0"/>
                  <a:t>د)	لا شيء مما سبق</a:t>
                </a:r>
                <a:endParaRPr lang="en-US" sz="2000" dirty="0"/>
              </a:p>
              <a:p>
                <a:pPr algn="just" rtl="1"/>
                <a:endParaRPr lang="ar-SA" sz="1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958" t="-809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 smtClean="0"/>
              <a:t>إذا </a:t>
            </a:r>
            <a:r>
              <a:rPr lang="ar-SA" sz="1800" b="1" dirty="0"/>
              <a:t>علمت أنه :-</a:t>
            </a:r>
            <a:endParaRPr lang="en-US" sz="1800" dirty="0"/>
          </a:p>
          <a:p>
            <a:pPr rtl="1"/>
            <a:r>
              <a:rPr lang="ar-EG" sz="1800" dirty="0"/>
              <a:t>"أحد المصانع وجد أنه من بين كل </a:t>
            </a:r>
            <a:r>
              <a:rPr lang="en-US" sz="1800" dirty="0"/>
              <a:t>1000</a:t>
            </a:r>
            <a:r>
              <a:rPr lang="ar-EG" sz="1800" dirty="0"/>
              <a:t> وحدة هناك </a:t>
            </a:r>
            <a:r>
              <a:rPr lang="en-US" sz="1800" dirty="0"/>
              <a:t>150</a:t>
            </a:r>
            <a:r>
              <a:rPr lang="ar-EG" sz="1800" dirty="0"/>
              <a:t> وحدة معيبة ، أخذت عينة مكونة من خمس وحدات ، فإذا علمت أن هذه الظاهرة تتبع التوزيع ثنائي الحدين " أوجد الاحتمالات التالية :-</a:t>
            </a:r>
            <a:endParaRPr lang="en-US" sz="1800" dirty="0"/>
          </a:p>
          <a:p>
            <a:pPr rtl="1"/>
            <a:endParaRPr lang="ar-SA" sz="1800" b="1" dirty="0" smtClean="0"/>
          </a:p>
          <a:p>
            <a:pPr rtl="1"/>
            <a:r>
              <a:rPr lang="en-US" sz="1800" b="1" dirty="0" smtClean="0"/>
              <a:t>)</a:t>
            </a:r>
            <a:r>
              <a:rPr lang="ar-EG" sz="1800" b="1" dirty="0" smtClean="0"/>
              <a:t>51</a:t>
            </a:r>
            <a:r>
              <a:rPr lang="ar-SA" sz="1800" b="1" dirty="0" smtClean="0"/>
              <a:t>)</a:t>
            </a:r>
            <a:r>
              <a:rPr lang="ar-SA" sz="1800" b="1" dirty="0"/>
              <a:t>		احتمال أن تكون الوحدات المختارة كلها سليمة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0.5563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0.4437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0.8352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</a:t>
            </a:r>
            <a:r>
              <a:rPr lang="ar-SA" sz="1800" dirty="0" smtClean="0"/>
              <a:t>سبق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 smtClean="0"/>
              <a:t>إذا </a:t>
            </a:r>
            <a:r>
              <a:rPr lang="ar-SA" sz="1800" b="1" dirty="0"/>
              <a:t>علمت أنه :-</a:t>
            </a:r>
            <a:endParaRPr lang="en-US" sz="1800" dirty="0"/>
          </a:p>
          <a:p>
            <a:pPr rtl="1"/>
            <a:r>
              <a:rPr lang="ar-EG" sz="1800" dirty="0"/>
              <a:t>"أحد المصانع وجد أنه من بين كل </a:t>
            </a:r>
            <a:r>
              <a:rPr lang="en-US" sz="1800" dirty="0"/>
              <a:t>1000</a:t>
            </a:r>
            <a:r>
              <a:rPr lang="ar-EG" sz="1800" dirty="0"/>
              <a:t> وحدة هناك </a:t>
            </a:r>
            <a:r>
              <a:rPr lang="en-US" sz="1800" dirty="0"/>
              <a:t>150</a:t>
            </a:r>
            <a:r>
              <a:rPr lang="ar-EG" sz="1800" dirty="0"/>
              <a:t> وحدة معيبة ، أخذت عينة مكونة من خمس وحدات ، فإذا علمت أن هذه الظاهرة تتبع التوزيع ثنائي الحدين " أوجد الاحتمالات التالية :-</a:t>
            </a:r>
            <a:endParaRPr lang="en-US" sz="1800" dirty="0"/>
          </a:p>
          <a:p>
            <a:pPr rtl="1"/>
            <a:endParaRPr lang="ar-SA" sz="1800" dirty="0" smtClean="0"/>
          </a:p>
          <a:p>
            <a:pPr rtl="1"/>
            <a:r>
              <a:rPr lang="ar-SA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52</a:t>
            </a:r>
            <a:r>
              <a:rPr lang="ar-SA" sz="1800" b="1" dirty="0" smtClean="0"/>
              <a:t>)</a:t>
            </a:r>
            <a:r>
              <a:rPr lang="ar-SA" sz="1800" b="1" dirty="0"/>
              <a:t>		احتمال وجود وحدة على الأكثر معيبة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0.4437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0.3915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0.8352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</a:t>
            </a:r>
            <a:r>
              <a:rPr lang="ar-SA" sz="1800" dirty="0" smtClean="0"/>
              <a:t>سبق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 smtClean="0"/>
              <a:t>إذا </a:t>
            </a:r>
            <a:r>
              <a:rPr lang="ar-SA" sz="1800" b="1" dirty="0"/>
              <a:t>علمت أنه :-</a:t>
            </a:r>
            <a:endParaRPr lang="en-US" sz="1800" dirty="0"/>
          </a:p>
          <a:p>
            <a:pPr rtl="1"/>
            <a:r>
              <a:rPr lang="ar-EG" sz="1800" dirty="0"/>
              <a:t>"أحد المصانع وجد أنه من بين كل </a:t>
            </a:r>
            <a:r>
              <a:rPr lang="en-US" sz="1800" dirty="0"/>
              <a:t>1000</a:t>
            </a:r>
            <a:r>
              <a:rPr lang="ar-EG" sz="1800" dirty="0"/>
              <a:t> وحدة هناك </a:t>
            </a:r>
            <a:r>
              <a:rPr lang="en-US" sz="1800" dirty="0"/>
              <a:t>150</a:t>
            </a:r>
            <a:r>
              <a:rPr lang="ar-EG" sz="1800" dirty="0"/>
              <a:t> وحدة معيبة ، أخذت عينة مكونة من خمس وحدات ، فإذا علمت أن هذه الظاهرة تتبع التوزيع ثنائي الحدين " أوجد الاحتمالات التالية :-</a:t>
            </a:r>
            <a:endParaRPr lang="en-US" sz="1800" dirty="0"/>
          </a:p>
          <a:p>
            <a:pPr rtl="1"/>
            <a:endParaRPr lang="ar-SA" sz="1800" dirty="0" smtClean="0"/>
          </a:p>
          <a:p>
            <a:pPr rtl="1"/>
            <a:r>
              <a:rPr lang="ar-SA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53</a:t>
            </a:r>
            <a:r>
              <a:rPr lang="ar-SA" sz="1800" b="1" dirty="0" smtClean="0"/>
              <a:t>)</a:t>
            </a:r>
            <a:r>
              <a:rPr lang="ar-SA" sz="1800" b="1" dirty="0"/>
              <a:t>		</a:t>
            </a:r>
            <a:r>
              <a:rPr lang="ar-EG" sz="1800" b="1" dirty="0"/>
              <a:t>احتمال وجود وحدتان معيبتان على الأقل :-</a:t>
            </a:r>
            <a:endParaRPr lang="en-US" sz="1800" dirty="0"/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0.8325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0.1648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0.8500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9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 smtClean="0"/>
              <a:t>إذا </a:t>
            </a:r>
            <a:r>
              <a:rPr lang="ar-SA" sz="1800" b="1" dirty="0"/>
              <a:t>علمت أنه :-</a:t>
            </a:r>
            <a:endParaRPr lang="en-US" sz="1800" dirty="0"/>
          </a:p>
          <a:p>
            <a:pPr rtl="1"/>
            <a:r>
              <a:rPr lang="ar-EG" sz="1800" dirty="0"/>
              <a:t>"أحد المصانع وجد أنه من بين كل </a:t>
            </a:r>
            <a:r>
              <a:rPr lang="en-US" sz="1800" dirty="0"/>
              <a:t>1000</a:t>
            </a:r>
            <a:r>
              <a:rPr lang="ar-EG" sz="1800" dirty="0"/>
              <a:t> وحدة هناك </a:t>
            </a:r>
            <a:r>
              <a:rPr lang="en-US" sz="1800" dirty="0"/>
              <a:t>150</a:t>
            </a:r>
            <a:r>
              <a:rPr lang="ar-EG" sz="1800" dirty="0"/>
              <a:t> وحدة معيبة ، أخذت عينة مكونة من خمس وحدات ، فإذا علمت أن هذه الظاهرة تتبع التوزيع ثنائي الحدين " أوجد الاحتمالات التالية :-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54</a:t>
            </a:r>
            <a:r>
              <a:rPr lang="ar-SA" sz="1800" b="1" dirty="0" smtClean="0"/>
              <a:t>)</a:t>
            </a:r>
            <a:r>
              <a:rPr lang="ar-SA" sz="1800" b="1" dirty="0"/>
              <a:t>		القيمة المتوقعة للتوزيع المعبر عن عدد الوحدات المعيبة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0.15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5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0.75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</a:p>
          <a:p>
            <a:pPr rtl="1"/>
            <a:r>
              <a:rPr lang="en-US" sz="1800" b="1" dirty="0" smtClean="0"/>
              <a:t>)</a:t>
            </a:r>
            <a:r>
              <a:rPr lang="ar-EG" sz="1800" b="1" dirty="0" smtClean="0"/>
              <a:t>55</a:t>
            </a:r>
            <a:r>
              <a:rPr lang="ar-SA" sz="1800" b="1" dirty="0" smtClean="0"/>
              <a:t>)</a:t>
            </a:r>
            <a:r>
              <a:rPr lang="ar-SA" sz="1800" b="1" dirty="0"/>
              <a:t>		قيمة التباين  للتوزيع المعبر عن عدد الوحدات المعيبة</a:t>
            </a:r>
            <a:endParaRPr lang="en-US" sz="1800" dirty="0"/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0.6375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0.8536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0.7984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</a:p>
          <a:p>
            <a:pPr algn="just" rtl="1"/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/>
              <a:t>إذا علمت أنه :-</a:t>
            </a:r>
            <a:endParaRPr lang="en-US" sz="1800" dirty="0"/>
          </a:p>
          <a:p>
            <a:pPr rtl="1"/>
            <a:r>
              <a:rPr lang="ar-EG" sz="1800" dirty="0"/>
              <a:t>" </a:t>
            </a:r>
            <a:r>
              <a:rPr lang="ar-SA" sz="1800" dirty="0"/>
              <a:t>إذا كان من المعلوم أن عدد الوحدات التي تستهلكها الأسرة من سلعة معينة خلال الشهر تتبع توزيع بواسون بمتوسط </a:t>
            </a:r>
            <a:r>
              <a:rPr lang="en-US" sz="1800" dirty="0"/>
              <a:t>3</a:t>
            </a:r>
            <a:r>
              <a:rPr lang="ar-SA" sz="1800" dirty="0"/>
              <a:t> وحدات شهريا، إذا عرف المتغير العشوائي  </a:t>
            </a:r>
            <a:r>
              <a:rPr lang="en-US" sz="1800" dirty="0"/>
              <a:t>x</a:t>
            </a:r>
            <a:r>
              <a:rPr lang="ar-SA" sz="1800" dirty="0"/>
              <a:t> بأنه عدد الوحدات التي تستهلكها الأسرة خلال الشهر من هذه السلعة "</a:t>
            </a:r>
            <a:endParaRPr lang="en-US" sz="1800" dirty="0"/>
          </a:p>
          <a:p>
            <a:pPr rtl="1"/>
            <a:r>
              <a:rPr lang="en-US" sz="1800" b="1" dirty="0" smtClean="0"/>
              <a:t>)</a:t>
            </a:r>
            <a:r>
              <a:rPr lang="ar-EG" sz="1800" b="1" dirty="0" smtClean="0"/>
              <a:t>56</a:t>
            </a:r>
            <a:r>
              <a:rPr lang="ar-SA" sz="1800" b="1" dirty="0" smtClean="0"/>
              <a:t>)</a:t>
            </a:r>
            <a:r>
              <a:rPr lang="ar-SA" sz="1800" b="1" dirty="0"/>
              <a:t>		ما نوع المتغير العشوائي :-</a:t>
            </a:r>
            <a:endParaRPr lang="en-US" sz="1800" dirty="0"/>
          </a:p>
          <a:p>
            <a:pPr rtl="1"/>
            <a:r>
              <a:rPr lang="ar-SA" sz="1800" dirty="0"/>
              <a:t>		(أ)	متغير وصفي .</a:t>
            </a:r>
            <a:endParaRPr lang="en-US" sz="1800" dirty="0"/>
          </a:p>
          <a:p>
            <a:pPr rtl="1"/>
            <a:r>
              <a:rPr lang="ar-SA" sz="1800" dirty="0"/>
              <a:t>		(ب)	متغير كمي متصل .</a:t>
            </a:r>
            <a:endParaRPr lang="en-US" sz="1800" dirty="0"/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متغير كمي منفصل .</a:t>
            </a:r>
            <a:endParaRPr 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57</a:t>
            </a:r>
            <a:r>
              <a:rPr lang="ar-SA" sz="1800" b="1" dirty="0" smtClean="0"/>
              <a:t>)</a:t>
            </a:r>
            <a:r>
              <a:rPr lang="ar-SA" sz="1800" b="1" dirty="0"/>
              <a:t>		احتمال أن الأسرة تستهلك وحدتين خلال الشهر يساوي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0.0498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0.2240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0.4983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/>
              <a:t>إذا علمت أنه :-</a:t>
            </a:r>
            <a:endParaRPr lang="en-US" sz="1800" dirty="0"/>
          </a:p>
          <a:p>
            <a:pPr rtl="1"/>
            <a:r>
              <a:rPr lang="ar-EG" sz="1800" dirty="0"/>
              <a:t>" </a:t>
            </a:r>
            <a:r>
              <a:rPr lang="ar-SA" sz="1800" dirty="0"/>
              <a:t>إذا كان من المعلوم أن عدد الوحدات التي تستهلكها الأسرة من سلعة معينة خلال الشهر تتبع توزيع بواسون بمتوسط </a:t>
            </a:r>
            <a:r>
              <a:rPr lang="en-US" sz="1800" dirty="0"/>
              <a:t>3</a:t>
            </a:r>
            <a:r>
              <a:rPr lang="ar-SA" sz="1800" dirty="0"/>
              <a:t> وحدات شهريا، إذا عرف المتغير العشوائي  </a:t>
            </a:r>
            <a:r>
              <a:rPr lang="en-US" sz="1800" dirty="0"/>
              <a:t>x</a:t>
            </a:r>
            <a:r>
              <a:rPr lang="ar-SA" sz="1800" dirty="0"/>
              <a:t> بأنه عدد الوحدات التي تستهلكها الأسرة خلال الشهر من هذه السلعة "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58</a:t>
            </a:r>
            <a:r>
              <a:rPr lang="ar-SA" sz="1800" b="1" dirty="0" smtClean="0"/>
              <a:t>)</a:t>
            </a:r>
            <a:r>
              <a:rPr lang="ar-SA" sz="1800" b="1" dirty="0"/>
              <a:t>		احتمال أن أسرة ما تستهلك </a:t>
            </a:r>
            <a:r>
              <a:rPr lang="en-US" sz="1800" b="1" dirty="0"/>
              <a:t>3</a:t>
            </a:r>
            <a:r>
              <a:rPr lang="ar-SA" sz="1800" b="1" dirty="0"/>
              <a:t> وحدات على الأكثر خلال الشهر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0.4983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0.2240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0.6474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59</a:t>
            </a:r>
            <a:r>
              <a:rPr lang="ar-SA" sz="1800" b="1" dirty="0" smtClean="0"/>
              <a:t>)</a:t>
            </a:r>
            <a:r>
              <a:rPr lang="ar-SA" sz="1800" b="1" dirty="0"/>
              <a:t>		القيمة المتوقعة للتوزيع السابق :-</a:t>
            </a:r>
            <a:endParaRPr lang="en-US" sz="1800" dirty="0"/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pPr rtl="1"/>
            <a:r>
              <a:rPr lang="ar-SA" sz="1800" dirty="0"/>
              <a:t>		(ب)	</a:t>
            </a:r>
            <a:r>
              <a:rPr lang="en-US" sz="1800" dirty="0"/>
              <a:t>9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1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en-US" sz="1800" dirty="0"/>
              <a:t> </a:t>
            </a:r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/>
              <a:t>إذا علمت أنه :-</a:t>
            </a:r>
            <a:endParaRPr lang="en-US" sz="1800" dirty="0"/>
          </a:p>
          <a:p>
            <a:pPr rtl="1"/>
            <a:r>
              <a:rPr lang="ar-EG" sz="1800" dirty="0"/>
              <a:t>" </a:t>
            </a:r>
            <a:r>
              <a:rPr lang="ar-SA" sz="1800" dirty="0"/>
              <a:t>إذا كان من المعلوم أن عدد الوحدات التي تستهلكها الأسرة من سلعة معينة خلال الشهر تتبع توزيع بواسون بمتوسط </a:t>
            </a:r>
            <a:r>
              <a:rPr lang="en-US" sz="1800" dirty="0"/>
              <a:t>3</a:t>
            </a:r>
            <a:r>
              <a:rPr lang="ar-SA" sz="1800" dirty="0"/>
              <a:t> وحدات شهريا، إذا عرف المتغير العشوائي  </a:t>
            </a:r>
            <a:r>
              <a:rPr lang="en-US" sz="1800" dirty="0"/>
              <a:t>x</a:t>
            </a:r>
            <a:r>
              <a:rPr lang="ar-SA" sz="1800" dirty="0"/>
              <a:t> بأنه عدد الوحدات التي تستهلكها الأسرة خلال الشهر من هذه السلعة "</a:t>
            </a:r>
            <a:endParaRPr lang="en-US" sz="1800" dirty="0"/>
          </a:p>
          <a:p>
            <a:pPr rtl="1"/>
            <a:r>
              <a:rPr lang="en-US" sz="1800" b="1" dirty="0" smtClean="0"/>
              <a:t>)</a:t>
            </a:r>
            <a:r>
              <a:rPr lang="ar-EG" sz="1800" b="1" dirty="0" smtClean="0"/>
              <a:t>60</a:t>
            </a:r>
            <a:r>
              <a:rPr lang="ar-SA" sz="1800" b="1" dirty="0" smtClean="0"/>
              <a:t>)</a:t>
            </a:r>
            <a:r>
              <a:rPr lang="ar-SA" sz="1800" b="1" dirty="0"/>
              <a:t>		قيمة الانحراف المعياري للتوزيع السابق تساوي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3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1.732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0.0498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  <a:r>
              <a:rPr lang="en-US" sz="1800" b="1" dirty="0" smtClean="0"/>
              <a:t>)</a:t>
            </a:r>
            <a:r>
              <a:rPr lang="ar-EG" sz="1800" b="1" dirty="0" smtClean="0"/>
              <a:t>61</a:t>
            </a:r>
            <a:r>
              <a:rPr lang="ar-SA" sz="1800" b="1" dirty="0" smtClean="0"/>
              <a:t>)</a:t>
            </a:r>
            <a:r>
              <a:rPr lang="ar-SA" sz="1800" b="1" dirty="0"/>
              <a:t>		معامل الاختلاف النسبي للتوزيع السابق يساوي :-</a:t>
            </a:r>
            <a:endParaRPr lang="en-US" sz="1800" dirty="0"/>
          </a:p>
          <a:p>
            <a:pPr rtl="1"/>
            <a:r>
              <a:rPr lang="ar-SA" sz="1800" dirty="0"/>
              <a:t>		(أ)	</a:t>
            </a:r>
            <a:r>
              <a:rPr lang="en-US" sz="1800" dirty="0"/>
              <a:t>100%</a:t>
            </a:r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57.7%</a:t>
            </a:r>
          </a:p>
          <a:p>
            <a:pPr rtl="1"/>
            <a:r>
              <a:rPr lang="ar-SA" sz="1800" dirty="0"/>
              <a:t>		(ج)	</a:t>
            </a:r>
            <a:r>
              <a:rPr lang="en-US" sz="1800" dirty="0"/>
              <a:t>90%</a:t>
            </a: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32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b="1" dirty="0"/>
              <a:t>إذا علمت أنه :-</a:t>
            </a:r>
            <a:endParaRPr lang="en-US" sz="1800" dirty="0"/>
          </a:p>
          <a:p>
            <a:pPr rtl="1"/>
            <a:r>
              <a:rPr lang="ar-EG" sz="1800" dirty="0"/>
              <a:t>" </a:t>
            </a:r>
            <a:r>
              <a:rPr lang="ar-SA" sz="1800" dirty="0"/>
              <a:t>إذا كان من المعلوم أن عدد الوحدات التي تستهلكها الأسرة من سلعة معينة خلال الشهر تتبع توزيع بواسون بمتوسط </a:t>
            </a:r>
            <a:r>
              <a:rPr lang="en-US" sz="1800" dirty="0"/>
              <a:t>3</a:t>
            </a:r>
            <a:r>
              <a:rPr lang="ar-SA" sz="1800" dirty="0"/>
              <a:t> وحدات شهريا، إذا عرف المتغير العشوائي  </a:t>
            </a:r>
            <a:r>
              <a:rPr lang="en-US" sz="1800" dirty="0"/>
              <a:t>x</a:t>
            </a:r>
            <a:r>
              <a:rPr lang="ar-SA" sz="1800" dirty="0"/>
              <a:t> بأنه عدد الوحدات التي تستهلكها الأسرة خلال الشهر من هذه السلعة "</a:t>
            </a:r>
            <a:endParaRPr lang="en-US" sz="1800" dirty="0"/>
          </a:p>
          <a:p>
            <a:pPr rtl="1"/>
            <a:endParaRPr lang="ar-SA" sz="1800" b="1" dirty="0" smtClean="0"/>
          </a:p>
          <a:p>
            <a:pPr rtl="1"/>
            <a:r>
              <a:rPr lang="en-US" sz="1800" b="1" dirty="0" smtClean="0"/>
              <a:t>)</a:t>
            </a:r>
            <a:r>
              <a:rPr lang="ar-EG" sz="1800" b="1" dirty="0" smtClean="0"/>
              <a:t>62</a:t>
            </a:r>
            <a:r>
              <a:rPr lang="ar-SA" sz="1800" b="1" dirty="0" smtClean="0"/>
              <a:t>)</a:t>
            </a:r>
            <a:r>
              <a:rPr lang="ar-SA" sz="1800" b="1" dirty="0"/>
              <a:t>		شكل التوزيع السابق :-</a:t>
            </a:r>
            <a:endParaRPr lang="en-US" sz="1800" dirty="0"/>
          </a:p>
          <a:p>
            <a:pPr rtl="1"/>
            <a:r>
              <a:rPr lang="ar-SA" sz="1800" dirty="0"/>
              <a:t>		(أ)	توزيع سالب الالتواء .</a:t>
            </a:r>
            <a:endParaRPr lang="en-US" sz="1800" dirty="0"/>
          </a:p>
          <a:p>
            <a:pPr rtl="1"/>
            <a:r>
              <a:rPr lang="ar-SA" sz="1800" dirty="0"/>
              <a:t>		(ب)	توزيع متماثل .</a:t>
            </a:r>
            <a:endParaRPr lang="en-US" sz="1800" dirty="0"/>
          </a:p>
          <a:p>
            <a:pPr rtl="1"/>
            <a:r>
              <a:rPr lang="ar-S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توزيع موجب الالتواء .</a:t>
            </a:r>
            <a:endParaRPr 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1800" dirty="0" smtClean="0"/>
              <a:t>		(</a:t>
            </a:r>
            <a:r>
              <a:rPr lang="ar-SA" sz="1800" dirty="0"/>
              <a:t>د)	لا شيء مما سبق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  <a:endParaRPr lang="en-US" sz="1800" dirty="0"/>
          </a:p>
          <a:p>
            <a:pPr algn="just" rtl="1"/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68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just" rtl="1"/>
            <a:r>
              <a:rPr lang="ar-SA" sz="1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ar-EG" sz="1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</a:t>
            </a:r>
            <a:r>
              <a:rPr lang="ar-SA" sz="1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ar-EG" sz="1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عرف كل من المصطلحات التالية :-</a:t>
            </a:r>
          </a:p>
          <a:p>
            <a:pPr algn="just" rtl="1"/>
            <a:r>
              <a:rPr lang="ar-EG" sz="1800" dirty="0" smtClean="0"/>
              <a:t>1- أسلوب الحصر الشامل .</a:t>
            </a:r>
          </a:p>
          <a:p>
            <a:pPr algn="just" rtl="1"/>
            <a:r>
              <a:rPr lang="ar-EG" sz="1800" dirty="0" smtClean="0"/>
              <a:t>2-أسلوب المعاينة .</a:t>
            </a:r>
          </a:p>
          <a:p>
            <a:pPr algn="just" rtl="1"/>
            <a:r>
              <a:rPr lang="ar-EG" sz="1800" dirty="0" smtClean="0"/>
              <a:t>3-العينة العشوائية .</a:t>
            </a:r>
          </a:p>
          <a:p>
            <a:pPr algn="just" rtl="1"/>
            <a:r>
              <a:rPr lang="ar-EG" sz="1800" dirty="0" smtClean="0"/>
              <a:t>4-العينة المنتظمة .</a:t>
            </a:r>
          </a:p>
          <a:p>
            <a:pPr algn="just" rtl="1"/>
            <a:r>
              <a:rPr lang="ar-EG" sz="1800" dirty="0" smtClean="0"/>
              <a:t>5-العينة العنقودية .</a:t>
            </a:r>
          </a:p>
          <a:p>
            <a:pPr algn="just" rtl="1"/>
            <a:r>
              <a:rPr lang="ar-EG" sz="1800" dirty="0" smtClean="0"/>
              <a:t>6-العينة الطبقية .</a:t>
            </a:r>
          </a:p>
          <a:p>
            <a:pPr algn="just" rtl="1"/>
            <a:r>
              <a:rPr lang="ar-EG" sz="1800" dirty="0" smtClean="0"/>
              <a:t>7-عينة الصدفة .</a:t>
            </a:r>
          </a:p>
          <a:p>
            <a:pPr algn="just" rtl="1"/>
            <a:r>
              <a:rPr lang="ar-EG" sz="1800" dirty="0" smtClean="0"/>
              <a:t>8-العيمنة العمدية .</a:t>
            </a:r>
          </a:p>
          <a:p>
            <a:pPr algn="just" rtl="1"/>
            <a:r>
              <a:rPr lang="ar-EG" sz="1800" dirty="0" smtClean="0"/>
              <a:t>9-العينة الحصية .</a:t>
            </a:r>
          </a:p>
          <a:p>
            <a:pPr algn="just" rtl="1"/>
            <a:r>
              <a:rPr lang="ar-EG" sz="1800" dirty="0" smtClean="0"/>
              <a:t> </a:t>
            </a:r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1600" b="1" dirty="0" smtClean="0"/>
              <a:t>)</a:t>
            </a:r>
            <a:r>
              <a:rPr lang="ar-EG" sz="1600" b="1" dirty="0" smtClean="0"/>
              <a:t>64</a:t>
            </a:r>
            <a:r>
              <a:rPr lang="ar-SA" sz="1600" b="1" dirty="0" smtClean="0"/>
              <a:t>)</a:t>
            </a:r>
            <a:r>
              <a:rPr lang="ar-SA" sz="1600" b="1" dirty="0"/>
              <a:t>		</a:t>
            </a:r>
            <a:r>
              <a:rPr lang="ar-EG" sz="1600" b="1" dirty="0"/>
              <a:t>إذا قدمت إليك النتائج التالية كمخرجات للبرنامج الإحصائي </a:t>
            </a:r>
            <a:r>
              <a:rPr lang="en-US" sz="1600" b="1" dirty="0"/>
              <a:t>SPSS</a:t>
            </a:r>
            <a:r>
              <a:rPr lang="ar-EG" sz="1600" b="1" dirty="0"/>
              <a:t> </a:t>
            </a:r>
            <a:r>
              <a:rPr lang="ar-EG" sz="1600" b="1" dirty="0" smtClean="0"/>
              <a:t>:-</a:t>
            </a:r>
            <a:endParaRPr lang="en-US" sz="1600" dirty="0"/>
          </a:p>
          <a:p>
            <a:pPr rtl="1"/>
            <a:r>
              <a:rPr lang="ar-EG" sz="1600" b="1" dirty="0"/>
              <a:t> </a:t>
            </a:r>
            <a:endParaRPr lang="en-US" sz="1600" dirty="0"/>
          </a:p>
          <a:p>
            <a:pPr algn="l"/>
            <a:r>
              <a:rPr lang="en-US" sz="1600" b="1" dirty="0"/>
              <a:t>T – TEST</a:t>
            </a:r>
            <a:endParaRPr lang="en-US" sz="1600" dirty="0"/>
          </a:p>
          <a:p>
            <a:pPr algn="l"/>
            <a:r>
              <a:rPr lang="en-US" sz="1600" b="1" dirty="0"/>
              <a:t>Paired Samples test</a:t>
            </a:r>
            <a:endParaRPr lang="en-US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pPr rtl="1"/>
            <a:r>
              <a:rPr lang="ar-EG" sz="1600" b="1" dirty="0"/>
              <a:t>من خلال الجدول السابق يمكن :-</a:t>
            </a:r>
            <a:endParaRPr lang="en-US" sz="1600" dirty="0"/>
          </a:p>
          <a:p>
            <a:pPr rtl="1"/>
            <a:r>
              <a:rPr lang="ar-S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ar-SA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ar-EG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 الفرض </a:t>
            </a:r>
            <a:r>
              <a:rPr lang="ar-EG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العدمي </a:t>
            </a:r>
            <a:r>
              <a:rPr lang="ar-EG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1600" dirty="0"/>
              <a:t>		(ب)	</a:t>
            </a:r>
            <a:r>
              <a:rPr lang="ar-EG" sz="1600" dirty="0"/>
              <a:t>قبول الفرض البديل .</a:t>
            </a:r>
            <a:endParaRPr lang="en-US" sz="1600" dirty="0"/>
          </a:p>
          <a:p>
            <a:pPr rtl="1"/>
            <a:r>
              <a:rPr lang="ar-SA" sz="1600" dirty="0"/>
              <a:t>		(ج)	رفض كل من الفرضين .</a:t>
            </a:r>
            <a:endParaRPr lang="en-US" sz="1600" dirty="0"/>
          </a:p>
          <a:p>
            <a:pPr rtl="1"/>
            <a:r>
              <a:rPr lang="ar-EG" sz="1600" dirty="0" smtClean="0"/>
              <a:t>    </a:t>
            </a:r>
            <a:r>
              <a:rPr lang="ar-SA" sz="1600" dirty="0" smtClean="0"/>
              <a:t>            </a:t>
            </a:r>
            <a:r>
              <a:rPr lang="ar-SA" sz="1600" dirty="0"/>
              <a:t>(د)	لا شيء مما سبق</a:t>
            </a:r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34673"/>
              </p:ext>
            </p:extLst>
          </p:nvPr>
        </p:nvGraphicFramePr>
        <p:xfrm>
          <a:off x="1208584" y="2780928"/>
          <a:ext cx="6875780" cy="2087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2145"/>
                <a:gridCol w="730250"/>
                <a:gridCol w="868680"/>
                <a:gridCol w="868680"/>
                <a:gridCol w="650875"/>
                <a:gridCol w="652145"/>
                <a:gridCol w="633730"/>
                <a:gridCol w="606425"/>
                <a:gridCol w="606425"/>
                <a:gridCol w="606425"/>
              </a:tblGrid>
              <a:tr h="0">
                <a:tc rowSpan="3" grid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Paired Difference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df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Sig. 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(2-tailed)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Std.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Deviation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Std. Error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95% Confidence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Interval of the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Difference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Upper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Pair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Posttest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Pretest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4.3800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7.8570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.7857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.3765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5.9390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0.8546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.376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3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1600" b="1" dirty="0" smtClean="0"/>
              <a:t>)</a:t>
            </a:r>
            <a:r>
              <a:rPr lang="ar-EG" sz="1600" b="1" dirty="0" smtClean="0"/>
              <a:t>65</a:t>
            </a:r>
            <a:r>
              <a:rPr lang="ar-SA" sz="1600" b="1" dirty="0" smtClean="0"/>
              <a:t>)</a:t>
            </a:r>
            <a:r>
              <a:rPr lang="ar-SA" sz="1600" b="1" dirty="0"/>
              <a:t>		</a:t>
            </a:r>
            <a:r>
              <a:rPr lang="ar-EG" sz="1600" b="1" dirty="0"/>
              <a:t>إذا قدمت إليك النتائج التالية كمخرجات للبرنامج الإحصائي </a:t>
            </a:r>
            <a:r>
              <a:rPr lang="en-US" sz="1600" b="1" dirty="0"/>
              <a:t>SPSS</a:t>
            </a:r>
            <a:r>
              <a:rPr lang="ar-EG" sz="1600" b="1" dirty="0"/>
              <a:t> :-</a:t>
            </a:r>
            <a:endParaRPr lang="en-US" sz="1600" dirty="0"/>
          </a:p>
          <a:p>
            <a:pPr algn="l"/>
            <a:r>
              <a:rPr lang="ar-EG" sz="1600" b="1" dirty="0"/>
              <a:t> </a:t>
            </a:r>
            <a:r>
              <a:rPr lang="en-US" sz="1600" b="1" dirty="0" smtClean="0"/>
              <a:t>T </a:t>
            </a:r>
            <a:r>
              <a:rPr lang="en-US" sz="1600" b="1" dirty="0"/>
              <a:t>– TEST</a:t>
            </a:r>
            <a:endParaRPr lang="en-US" sz="1600" dirty="0"/>
          </a:p>
          <a:p>
            <a:pPr algn="l"/>
            <a:r>
              <a:rPr lang="en-US" sz="1600" b="1" dirty="0"/>
              <a:t>Paired Samples test</a:t>
            </a:r>
            <a:endParaRPr lang="en-US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endParaRPr lang="ar-EG" sz="1600" dirty="0"/>
          </a:p>
          <a:p>
            <a:endParaRPr lang="ar-EG" sz="1600" dirty="0" smtClean="0"/>
          </a:p>
          <a:p>
            <a:endParaRPr lang="ar-EG" sz="1600" dirty="0"/>
          </a:p>
          <a:p>
            <a:pPr rtl="1"/>
            <a:r>
              <a:rPr lang="ar-EG" sz="1600" b="1" dirty="0"/>
              <a:t>من خلال الجدول السابق يمكن :-</a:t>
            </a:r>
            <a:endParaRPr lang="en-US" sz="1600" dirty="0"/>
          </a:p>
          <a:p>
            <a:pPr rtl="1"/>
            <a:r>
              <a:rPr lang="ar-SA" sz="1600" dirty="0"/>
              <a:t>		(أ)	</a:t>
            </a:r>
            <a:r>
              <a:rPr lang="ar-EG" sz="1600" dirty="0"/>
              <a:t>قبول الفرض </a:t>
            </a:r>
            <a:r>
              <a:rPr lang="ar-EG" sz="1600" dirty="0" err="1"/>
              <a:t>العدمى</a:t>
            </a:r>
            <a:r>
              <a:rPr lang="ar-EG" sz="1600" dirty="0"/>
              <a:t> .</a:t>
            </a:r>
            <a:endParaRPr lang="en-US" sz="1600" dirty="0"/>
          </a:p>
          <a:p>
            <a:pPr rtl="1"/>
            <a:r>
              <a:rPr lang="ar-SA" sz="1600" dirty="0"/>
              <a:t>		</a:t>
            </a:r>
            <a:r>
              <a:rPr lang="ar-SA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ar-EG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 الفرض البديل .</a:t>
            </a:r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1600" dirty="0"/>
              <a:t>		(ج)	رفض كل من الفرضين .</a:t>
            </a:r>
            <a:endParaRPr lang="en-US" sz="1600" dirty="0"/>
          </a:p>
          <a:p>
            <a:pPr rtl="1"/>
            <a:r>
              <a:rPr lang="ar-EG" sz="1600" dirty="0" smtClean="0"/>
              <a:t>   </a:t>
            </a:r>
            <a:r>
              <a:rPr lang="ar-SA" sz="1600" dirty="0" smtClean="0"/>
              <a:t>            </a:t>
            </a:r>
            <a:r>
              <a:rPr lang="ar-SA" sz="1600" dirty="0"/>
              <a:t>(د)	لا شيء مما سبق</a:t>
            </a:r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117774"/>
              </p:ext>
            </p:extLst>
          </p:nvPr>
        </p:nvGraphicFramePr>
        <p:xfrm>
          <a:off x="1515110" y="2565256"/>
          <a:ext cx="6875780" cy="2087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2145"/>
                <a:gridCol w="730250"/>
                <a:gridCol w="868680"/>
                <a:gridCol w="868680"/>
                <a:gridCol w="650875"/>
                <a:gridCol w="652145"/>
                <a:gridCol w="633730"/>
                <a:gridCol w="606425"/>
                <a:gridCol w="606425"/>
                <a:gridCol w="606425"/>
              </a:tblGrid>
              <a:tr h="0">
                <a:tc rowSpan="3" grid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Paired Difference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df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Sig. 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(2-tailed)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Std.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Deviation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Std. Error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95% Confidence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Interval of the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Difference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Upper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Pair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Posttest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Pretest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4.3800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7.8570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.7857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2.8210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5.9390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5.575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8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b="1" dirty="0"/>
              <a:t>إذا علمت أنه :-</a:t>
            </a:r>
            <a:endParaRPr lang="en-US" sz="2000" dirty="0"/>
          </a:p>
          <a:p>
            <a:pPr rtl="1"/>
            <a:r>
              <a:rPr lang="ar-SA" sz="2000" b="1" dirty="0"/>
              <a:t>" إذا كان لدينا ثلاث منتجات لإحدى الشركات الصناعية ، وتم تقييمها من قبل مجموعة من المستهلكين وحصلنا على النتائج التالية (عند مستوى معنوية </a:t>
            </a:r>
            <a:r>
              <a:rPr lang="en-US" sz="2000" b="1" dirty="0"/>
              <a:t>5%</a:t>
            </a:r>
            <a:r>
              <a:rPr lang="ar-EG" sz="2000" b="1" dirty="0"/>
              <a:t> ) </a:t>
            </a:r>
            <a:r>
              <a:rPr lang="ar-SA" sz="2000" b="1" dirty="0"/>
              <a:t>: -</a:t>
            </a:r>
            <a:endParaRPr lang="en-US" sz="2000" dirty="0"/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2094172"/>
                  </p:ext>
                </p:extLst>
              </p:nvPr>
            </p:nvGraphicFramePr>
            <p:xfrm>
              <a:off x="1717993" y="2708921"/>
              <a:ext cx="6979423" cy="191429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996669"/>
                    <a:gridCol w="996669"/>
                    <a:gridCol w="996669"/>
                    <a:gridCol w="997354"/>
                    <a:gridCol w="997354"/>
                    <a:gridCol w="997354"/>
                    <a:gridCol w="997354"/>
                  </a:tblGrid>
                  <a:tr h="259074">
                    <a:tc rowSpan="7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400" dirty="0">
                              <a:effectLst/>
                            </a:rPr>
                            <a:t> </a:t>
                          </a:r>
                          <a:endParaRPr lang="en-US" sz="12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400">
                              <a:effectLst/>
                            </a:rPr>
                            <a:t>المنتج الاول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المنتج الثاني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المنتج الثالث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28120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121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144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77579"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المجموع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50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514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35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263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20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 dirty="0">
                              <a:effectLst/>
                            </a:rPr>
                            <a:t>102</a:t>
                          </a:r>
                          <a:endParaRPr lang="en-US" sz="12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844135"/>
                  </p:ext>
                </p:extLst>
              </p:nvPr>
            </p:nvGraphicFramePr>
            <p:xfrm>
              <a:off x="1717993" y="2708921"/>
              <a:ext cx="6979423" cy="191429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996669"/>
                    <a:gridCol w="996669"/>
                    <a:gridCol w="996669"/>
                    <a:gridCol w="997354"/>
                    <a:gridCol w="997354"/>
                    <a:gridCol w="997354"/>
                    <a:gridCol w="997354"/>
                  </a:tblGrid>
                  <a:tr h="259074">
                    <a:tc rowSpan="7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400" dirty="0">
                              <a:effectLst/>
                            </a:rPr>
                            <a:t> </a:t>
                          </a:r>
                          <a:endParaRPr lang="en-US" sz="12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400">
                              <a:effectLst/>
                            </a:rPr>
                            <a:t>المنتج الاول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المنتج الثاني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المنتج الثالث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28120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1227" t="-106383" r="-501840" b="-5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0000" t="-106383" r="-398780" b="-5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1840" t="-106383" r="-301227" b="-5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99390" t="-106383" r="-199390" b="-5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502454" t="-106383" r="-100613" b="-5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598780" t="-106383" b="-517021"/>
                          </a:stretch>
                        </a:blipFill>
                      </a:tcPr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121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192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12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144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81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36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  <a:tr h="277579">
                    <a:tc>
                      <a:txBody>
                        <a:bodyPr/>
                        <a:lstStyle/>
                        <a:p>
                          <a:pPr algn="ctr" rtl="0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EG" sz="1400">
                              <a:effectLst/>
                            </a:rPr>
                            <a:t>المجموع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50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514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35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263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effectLst/>
                            </a:rPr>
                            <a:t>20</a:t>
                          </a:r>
                          <a:endParaRPr lang="en-US" sz="12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spcAft>
                              <a:spcPts val="0"/>
                            </a:spcAft>
                          </a:pPr>
                          <a:r>
                            <a:rPr lang="en-US" sz="1500" dirty="0">
                              <a:effectLst/>
                            </a:rPr>
                            <a:t>102</a:t>
                          </a:r>
                          <a:endParaRPr lang="en-US" sz="12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 anchor="b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4988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66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مجموع المربعات الكلي  يساوي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en-US" sz="2000" dirty="0"/>
              <a:t>879</a:t>
            </a:r>
          </a:p>
          <a:p>
            <a:pPr rtl="1"/>
            <a:r>
              <a:rPr lang="ar-SA" sz="2000" dirty="0"/>
              <a:t>		(ب)	</a:t>
            </a:r>
            <a:r>
              <a:rPr lang="en-US" sz="2000" dirty="0"/>
              <a:t>105</a:t>
            </a:r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</a:t>
            </a:r>
            <a:r>
              <a:rPr lang="ar-EG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144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SA" sz="2000" dirty="0"/>
              <a:t> 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67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مجموع المربعات بين المجموعات يساوي :-</a:t>
            </a:r>
            <a:endParaRPr lang="en-US" sz="2000" dirty="0"/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</a:p>
          <a:p>
            <a:pPr rtl="1"/>
            <a:r>
              <a:rPr lang="ar-SA" sz="2000" dirty="0"/>
              <a:t>		(ب)	</a:t>
            </a:r>
            <a:r>
              <a:rPr lang="en-US" sz="2000" dirty="0"/>
              <a:t>105</a:t>
            </a:r>
          </a:p>
          <a:p>
            <a:pPr rtl="1"/>
            <a:r>
              <a:rPr lang="ar-SA" sz="2000" dirty="0"/>
              <a:t>		(ج)	</a:t>
            </a:r>
            <a:r>
              <a:rPr lang="en-US" sz="2000" dirty="0"/>
              <a:t>35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66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68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مجموع المربعات داخل المجموعات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en-US" sz="2000" dirty="0"/>
              <a:t>22</a:t>
            </a:r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</a:t>
            </a:r>
          </a:p>
          <a:p>
            <a:pPr rtl="1"/>
            <a:r>
              <a:rPr lang="ar-SA" sz="2000" dirty="0"/>
              <a:t>		(ج)	</a:t>
            </a:r>
            <a:r>
              <a:rPr lang="en-US" sz="2000" dirty="0"/>
              <a:t>18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SA" sz="2000" dirty="0"/>
              <a:t> 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69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درجات الحرية الكلية تساوي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en-US" sz="2000" dirty="0"/>
              <a:t>2</a:t>
            </a:r>
          </a:p>
          <a:p>
            <a:pPr rtl="1"/>
            <a:r>
              <a:rPr lang="ar-SA" sz="2000" dirty="0"/>
              <a:t>		(ب)	</a:t>
            </a:r>
            <a:r>
              <a:rPr lang="en-US" sz="2000" dirty="0"/>
              <a:t>12</a:t>
            </a:r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57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70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قيمة إحصائي الاختبار </a:t>
            </a:r>
            <a:r>
              <a:rPr lang="en-US" sz="2000" b="1" dirty="0"/>
              <a:t>F</a:t>
            </a:r>
            <a:r>
              <a:rPr lang="ar-EG" sz="2000" b="1" dirty="0"/>
              <a:t> تساوي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en-US" sz="2000" dirty="0"/>
              <a:t>45</a:t>
            </a:r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  <a:p>
            <a:pPr rtl="1"/>
            <a:r>
              <a:rPr lang="ar-SA" sz="2000" dirty="0"/>
              <a:t>		(ج)	</a:t>
            </a:r>
            <a:r>
              <a:rPr lang="en-US" sz="2000" dirty="0"/>
              <a:t>15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SA" sz="2000" dirty="0"/>
              <a:t> 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71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من خلال مقارنة قيمة إحصائي الاختبار بقيمة حدود منطقتي القبول والرفض ( إذا علمت أن قيمة </a:t>
            </a:r>
            <a:r>
              <a:rPr lang="en-US" sz="2000" b="1" dirty="0"/>
              <a:t>F </a:t>
            </a:r>
            <a:r>
              <a:rPr lang="ar-EG" sz="2000" b="1" dirty="0"/>
              <a:t>الجدولية تساوي </a:t>
            </a:r>
            <a:r>
              <a:rPr lang="en-US" sz="2000" b="1" dirty="0"/>
              <a:t>3.88</a:t>
            </a:r>
            <a:r>
              <a:rPr lang="ar-EG" sz="2000" b="1" dirty="0"/>
              <a:t> ) يمكن :-</a:t>
            </a:r>
            <a:endParaRPr lang="en-US" sz="2000" dirty="0"/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ar-EG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 الفرض البديل .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000" dirty="0"/>
              <a:t>		(ب)	قبول الفرض العدمي .</a:t>
            </a:r>
            <a:endParaRPr lang="en-US" sz="2000" dirty="0"/>
          </a:p>
          <a:p>
            <a:pPr rtl="1"/>
            <a:r>
              <a:rPr lang="ar-SA" sz="2000" dirty="0"/>
              <a:t>		(ج)	عدم قبول أي من الفرضين .</a:t>
            </a:r>
            <a:endParaRPr lang="en-US" sz="2000" dirty="0"/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626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1800" b="1" dirty="0"/>
              <a:t>إذا علمت أنه :-</a:t>
            </a:r>
            <a:endParaRPr lang="en-US" sz="1800" dirty="0"/>
          </a:p>
          <a:p>
            <a:pPr rtl="1"/>
            <a:r>
              <a:rPr lang="ar-SA" sz="1800" b="1" dirty="0"/>
              <a:t>قام أحد الباحثين بتفريغ ما تم الحصول عليه من معلومات في جدول تحليل التباين كالتالي (عند مستوى معنوية </a:t>
            </a:r>
            <a:r>
              <a:rPr lang="en-US" sz="1800" b="1" dirty="0"/>
              <a:t>5%</a:t>
            </a:r>
            <a:r>
              <a:rPr lang="ar-EG" sz="1800" b="1" dirty="0"/>
              <a:t> ) </a:t>
            </a:r>
            <a:r>
              <a:rPr lang="ar-SA" sz="1800" b="1" dirty="0"/>
              <a:t>:</a:t>
            </a:r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5300" y="2217261"/>
          <a:ext cx="8915400" cy="32918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109728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مصدر التباين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مجموع المربعات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درجات الحرية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df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متوسط المربعات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قيمة </a:t>
                      </a:r>
                      <a:r>
                        <a:rPr lang="en-US" sz="1400">
                          <a:effectLst/>
                        </a:rPr>
                        <a:t>F 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بين المجموعات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Between groups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…..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 rowSpan="3"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…….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داخل المجموعات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Within groups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……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……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….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</a:rPr>
                        <a:t>الكلي (المجموع)</a:t>
                      </a:r>
                      <a:endParaRPr lang="en-US" sz="1200">
                        <a:effectLst/>
                      </a:endParaRPr>
                    </a:p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280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4295" marR="74295" marT="12065" marB="0" anchor="ctr"/>
                </a:tc>
                <a:tc>
                  <a:txBody>
                    <a:bodyPr/>
                    <a:lstStyle/>
                    <a:p>
                      <a:pPr rtl="1"/>
                      <a:endParaRPr lang="en-US" sz="1000" dirty="0">
                        <a:effectLst/>
                        <a:latin typeface="Times New Roman"/>
                      </a:endParaRPr>
                    </a:p>
                  </a:txBody>
                  <a:tcPr marL="74295" marR="74295" marT="1206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400" b="1" dirty="0" smtClean="0"/>
              <a:t>)</a:t>
            </a:r>
            <a:r>
              <a:rPr lang="ar-EG" sz="2400" b="1" dirty="0" smtClean="0"/>
              <a:t>72</a:t>
            </a:r>
            <a:r>
              <a:rPr lang="ar-SA" sz="2400" b="1" dirty="0" smtClean="0"/>
              <a:t>)</a:t>
            </a:r>
            <a:r>
              <a:rPr lang="ar-SA" sz="2400" b="1" dirty="0"/>
              <a:t>		قيمة إحصائي الاختبار </a:t>
            </a:r>
            <a:r>
              <a:rPr lang="en-US" sz="2400" b="1" dirty="0"/>
              <a:t>F</a:t>
            </a:r>
            <a:r>
              <a:rPr lang="ar-EG" sz="2400" b="1" dirty="0"/>
              <a:t> تساوي :-</a:t>
            </a:r>
            <a:endParaRPr lang="en-US" sz="2400" dirty="0"/>
          </a:p>
          <a:p>
            <a:pPr rtl="1"/>
            <a:r>
              <a:rPr lang="ar-SA" sz="2400" dirty="0"/>
              <a:t>		(أ)	</a:t>
            </a:r>
            <a:r>
              <a:rPr lang="en-US" sz="2400" dirty="0"/>
              <a:t>10</a:t>
            </a:r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  <a:p>
            <a:pPr rtl="1"/>
            <a:r>
              <a:rPr lang="ar-SA" sz="2400" dirty="0"/>
              <a:t>		(ج)	</a:t>
            </a:r>
            <a:r>
              <a:rPr lang="en-US" sz="2400" dirty="0"/>
              <a:t>80</a:t>
            </a:r>
          </a:p>
          <a:p>
            <a:pPr rtl="1"/>
            <a:r>
              <a:rPr lang="ar-SA" sz="2400" dirty="0" smtClean="0"/>
              <a:t>        </a:t>
            </a:r>
            <a:r>
              <a:rPr lang="ar-SA" sz="2400" dirty="0"/>
              <a:t>(د)	لا شيء مما سبق</a:t>
            </a:r>
            <a:endParaRPr lang="en-US" sz="2400" dirty="0"/>
          </a:p>
          <a:p>
            <a:pPr rtl="1"/>
            <a:r>
              <a:rPr lang="en-US" sz="2400" b="1" dirty="0" smtClean="0"/>
              <a:t>)</a:t>
            </a:r>
            <a:r>
              <a:rPr lang="ar-EG" sz="2400" b="1" dirty="0" smtClean="0"/>
              <a:t>73</a:t>
            </a:r>
            <a:r>
              <a:rPr lang="ar-SA" sz="2400" b="1" dirty="0" smtClean="0"/>
              <a:t>)</a:t>
            </a:r>
            <a:r>
              <a:rPr lang="ar-SA" sz="2400" b="1" dirty="0"/>
              <a:t>		</a:t>
            </a:r>
            <a:r>
              <a:rPr lang="ar-EG" sz="2400" b="1" dirty="0"/>
              <a:t>من خلال مقارنة قيمة إحصائي الاختبار بقيمة حدود منطقتي القبول والرفض ( إذا علمت أن قيمة </a:t>
            </a:r>
            <a:r>
              <a:rPr lang="en-US" sz="2400" b="1" dirty="0"/>
              <a:t>F </a:t>
            </a:r>
            <a:r>
              <a:rPr lang="ar-EG" sz="2400" b="1" dirty="0"/>
              <a:t>الجدولية تساوي </a:t>
            </a:r>
            <a:r>
              <a:rPr lang="en-US" sz="2400" b="1" dirty="0"/>
              <a:t>7.88</a:t>
            </a:r>
            <a:r>
              <a:rPr lang="ar-EG" sz="2400" b="1" dirty="0"/>
              <a:t> ) يمكن :-</a:t>
            </a:r>
            <a:endParaRPr lang="en-US" sz="2400" dirty="0"/>
          </a:p>
          <a:p>
            <a:pPr rtl="1"/>
            <a:r>
              <a:rPr lang="ar-SA" sz="2400" dirty="0"/>
              <a:t>		(أ)	</a:t>
            </a:r>
            <a:r>
              <a:rPr lang="ar-EG" sz="2400" dirty="0"/>
              <a:t>قبول الفرض البديل .</a:t>
            </a:r>
            <a:endParaRPr lang="en-US" sz="2400" dirty="0"/>
          </a:p>
          <a:p>
            <a:pPr rtl="1"/>
            <a:r>
              <a:rPr lang="ar-SA" sz="2400" dirty="0"/>
              <a:t>		</a:t>
            </a:r>
            <a:r>
              <a:rPr lang="ar-SA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قبول الفرض العدمي .</a:t>
            </a:r>
            <a:endParaRPr lang="en-U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400" dirty="0"/>
              <a:t>		(ج)	عدم قبول أي من الفرضين .</a:t>
            </a:r>
            <a:endParaRPr lang="en-US" sz="2400" dirty="0"/>
          </a:p>
          <a:p>
            <a:pPr rtl="1"/>
            <a:r>
              <a:rPr lang="ar-SA" sz="2400" dirty="0"/>
              <a:t>            (د)	لا شيء مما سبق</a:t>
            </a:r>
            <a:endParaRPr lang="en-US" sz="2400" dirty="0"/>
          </a:p>
          <a:p>
            <a:pPr rtl="1"/>
            <a:r>
              <a:rPr lang="ar-EG" sz="2400" dirty="0"/>
              <a:t> 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3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sz="2000" b="1" dirty="0"/>
              <a:t>الجدول التالي يوضح  نتيجة إختبار مربع كاي (كا2) عند مستوى معنوية </a:t>
            </a:r>
            <a:r>
              <a:rPr lang="en-US" sz="2000" b="1" dirty="0"/>
              <a:t>5%</a:t>
            </a:r>
            <a:r>
              <a:rPr lang="ar-EG" sz="2000" b="1" dirty="0"/>
              <a:t> :-</a:t>
            </a:r>
            <a:endParaRPr lang="en-US" sz="2000" dirty="0"/>
          </a:p>
          <a:p>
            <a:pPr algn="l"/>
            <a:r>
              <a:rPr lang="en-US" sz="2000" b="1" dirty="0"/>
              <a:t>Chi-Square Test</a:t>
            </a:r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587080"/>
              </p:ext>
            </p:extLst>
          </p:nvPr>
        </p:nvGraphicFramePr>
        <p:xfrm>
          <a:off x="1352599" y="2564904"/>
          <a:ext cx="6912769" cy="223224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28193"/>
                <a:gridCol w="1167734"/>
                <a:gridCol w="1730906"/>
                <a:gridCol w="2285936"/>
              </a:tblGrid>
              <a:tr h="68207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Asymp . Sig</a:t>
                      </a:r>
                      <a:endParaRPr lang="en-US" sz="1200">
                        <a:effectLst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(2-sided)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df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Value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9365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.0437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1.9496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Pearson Chi-Square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9365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.0434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1.9672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Likelihood Ratio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207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.0390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.2384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Linear-by- Linear</a:t>
                      </a:r>
                      <a:endParaRPr lang="en-US" sz="1200">
                        <a:effectLst/>
                      </a:endParaRPr>
                    </a:p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Association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9365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dirty="0">
                          <a:effectLst/>
                        </a:rPr>
                        <a:t>N of Valid Cases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34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sz="2000" b="1" dirty="0"/>
              <a:t>أجب عن الاسئلة التالية من خلال النتائج الواردة في الجدول السابق :-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74</a:t>
            </a:r>
            <a:r>
              <a:rPr lang="ar-SA" sz="2000" b="1" dirty="0" smtClean="0"/>
              <a:t>)</a:t>
            </a:r>
            <a:r>
              <a:rPr lang="ar-SA" sz="2000" b="1" dirty="0"/>
              <a:t>		قيمة إحصائي الاختبار كا2</a:t>
            </a:r>
            <a:r>
              <a:rPr lang="ar-EG" sz="2000" b="1" dirty="0"/>
              <a:t> تساوي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en-US" sz="2000" dirty="0"/>
              <a:t>.2384</a:t>
            </a:r>
          </a:p>
          <a:p>
            <a:pPr rtl="1"/>
            <a:r>
              <a:rPr lang="ar-SA" sz="2000" dirty="0"/>
              <a:t>		(ب)	</a:t>
            </a:r>
            <a:r>
              <a:rPr lang="en-US" sz="2000" dirty="0"/>
              <a:t>1.9672</a:t>
            </a:r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(ج)	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1.9496</a:t>
            </a:r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EG" sz="2000" dirty="0"/>
              <a:t> 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75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من خلال مقارنة قيمة إحصائي الاختبار بقيمة حدود منطقتي القبول والرفض يمكن :-</a:t>
            </a:r>
            <a:endParaRPr lang="en-US" sz="2000" dirty="0"/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(أ)	</a:t>
            </a:r>
            <a:r>
              <a:rPr lang="ar-EG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قبول الفرض البديل .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000" dirty="0"/>
              <a:t>		(ب)	قبول الفرض العدمي .</a:t>
            </a:r>
            <a:endParaRPr lang="en-US" sz="2000" dirty="0"/>
          </a:p>
          <a:p>
            <a:pPr rtl="1"/>
            <a:r>
              <a:rPr lang="ar-SA" sz="2000" dirty="0"/>
              <a:t>		(ج)	عدم قبول أي من الفرضين .</a:t>
            </a:r>
            <a:endParaRPr lang="en-US" sz="2000" dirty="0"/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EG" sz="2000" b="1" dirty="0"/>
              <a:t> 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95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EG" sz="1800" b="1" dirty="0"/>
              <a:t>" قام أحد الباحثين بمقارنة عينة من درجات الطلاب في مادة المحاسبة بكلية إدارة الاعمال جامعة الملك فيصل بأخرى من جامعة الدمام وذلك بصدد الوقوف على ما إذا كان هناك </a:t>
            </a:r>
            <a:r>
              <a:rPr lang="ar-EG" sz="1800" b="1" dirty="0" smtClean="0"/>
              <a:t>اختلاف </a:t>
            </a:r>
            <a:r>
              <a:rPr lang="ar-EG" sz="1800" b="1" dirty="0"/>
              <a:t>في متوسط  الدرجات وذلك عند مستوى معنوية </a:t>
            </a:r>
            <a:r>
              <a:rPr lang="en-US" sz="1800" b="1" dirty="0"/>
              <a:t>5%</a:t>
            </a:r>
            <a:r>
              <a:rPr lang="ar-EG" sz="1800" b="1" dirty="0"/>
              <a:t> ، </a:t>
            </a:r>
            <a:r>
              <a:rPr lang="ar-EG" sz="1800" b="1" dirty="0" smtClean="0"/>
              <a:t>وباستخدام </a:t>
            </a:r>
            <a:r>
              <a:rPr lang="ar-EG" sz="1800" b="1" dirty="0"/>
              <a:t>البرنامج الاحصائي </a:t>
            </a:r>
            <a:r>
              <a:rPr lang="en-US" sz="1800" b="1" dirty="0"/>
              <a:t>SPSS</a:t>
            </a:r>
            <a:r>
              <a:rPr lang="ar-EG" sz="1800" b="1" dirty="0"/>
              <a:t> حصلنا على النتائج التالية :-</a:t>
            </a:r>
            <a:endParaRPr lang="en-US" sz="1800" dirty="0"/>
          </a:p>
          <a:p>
            <a:pPr algn="l"/>
            <a:r>
              <a:rPr lang="en-US" sz="1800" b="1" dirty="0"/>
              <a:t>Test </a:t>
            </a:r>
            <a:r>
              <a:rPr lang="en-US" sz="1800" b="1" dirty="0" smtClean="0"/>
              <a:t>Statistics</a:t>
            </a:r>
            <a:endParaRPr lang="ar-EG" sz="1800" b="1" dirty="0" smtClean="0"/>
          </a:p>
          <a:p>
            <a:pPr algn="l"/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57907"/>
              </p:ext>
            </p:extLst>
          </p:nvPr>
        </p:nvGraphicFramePr>
        <p:xfrm>
          <a:off x="2216696" y="2708920"/>
          <a:ext cx="5040559" cy="29523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0732"/>
                <a:gridCol w="2089827"/>
              </a:tblGrid>
              <a:tr h="401287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SAMPLES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1287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Mann-Whitney U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44.000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1287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Wilcoxon W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99.000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1287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Z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-.457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1287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Asymp . Sig . (2-tailed)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.648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45891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Exact Sig .[2*(1-tailed</a:t>
                      </a:r>
                      <a:endParaRPr lang="en-US" sz="1200">
                        <a:effectLst/>
                      </a:endParaRPr>
                    </a:p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Sig.)]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.684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92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76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الاختبار المستخدم لدارسة الفرق بين متوسطي مجتمعين في هذه الحالة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ar-EG" sz="2000" dirty="0"/>
              <a:t>كا2 .</a:t>
            </a:r>
            <a:endParaRPr lang="en-US" sz="2000" dirty="0"/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مان وتني .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000" dirty="0"/>
              <a:t>		(ج)	ويلكوكسون .</a:t>
            </a:r>
            <a:endParaRPr lang="en-US" sz="2000" dirty="0"/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pPr rtl="1"/>
            <a:r>
              <a:rPr lang="ar-SA" sz="2000" dirty="0"/>
              <a:t> </a:t>
            </a:r>
            <a:endParaRPr lang="en-US" sz="2000" dirty="0"/>
          </a:p>
          <a:p>
            <a:pPr rtl="1"/>
            <a:r>
              <a:rPr lang="en-US" sz="2000" b="1" dirty="0" smtClean="0"/>
              <a:t>)</a:t>
            </a:r>
            <a:r>
              <a:rPr lang="ar-EG" sz="2000" b="1" dirty="0" smtClean="0"/>
              <a:t>77</a:t>
            </a:r>
            <a:r>
              <a:rPr lang="ar-SA" sz="2000" b="1" dirty="0" smtClean="0"/>
              <a:t>)</a:t>
            </a:r>
            <a:r>
              <a:rPr lang="ar-SA" sz="2000" b="1" dirty="0"/>
              <a:t>		</a:t>
            </a:r>
            <a:r>
              <a:rPr lang="ar-EG" sz="2000" b="1" dirty="0"/>
              <a:t>من خلال مقارنة قيمة إحصائي الاختبار بقيمة حدود منطقتي القبول والرفض يمكن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ar-EG" sz="2000" dirty="0"/>
              <a:t>قبول الفرض البديل .</a:t>
            </a:r>
            <a:endParaRPr lang="en-US" sz="2000" dirty="0"/>
          </a:p>
          <a:p>
            <a:pPr rtl="1"/>
            <a:r>
              <a:rPr lang="ar-SA" sz="2000" dirty="0"/>
              <a:t>		</a:t>
            </a:r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(ب)	قبول الفرض العدمي .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000" dirty="0"/>
              <a:t>		(ج)	عدم قبول أي من الفرضين .</a:t>
            </a:r>
            <a:endParaRPr lang="en-US" sz="2000" dirty="0"/>
          </a:p>
          <a:p>
            <a:pPr rtl="1"/>
            <a:r>
              <a:rPr lang="ar-SA" sz="2000" dirty="0"/>
              <a:t>            (د)	لا شيء مما سبق .</a:t>
            </a:r>
            <a:endParaRPr lang="en-US" sz="2000" dirty="0"/>
          </a:p>
          <a:p>
            <a:pPr rtl="1"/>
            <a:r>
              <a:rPr lang="ar-EG" sz="2000" b="1" dirty="0"/>
              <a:t> 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97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1600" b="1" dirty="0" smtClean="0"/>
              <a:t>)</a:t>
            </a:r>
            <a:r>
              <a:rPr lang="ar-EG" sz="1600" b="1" dirty="0" smtClean="0"/>
              <a:t>78</a:t>
            </a:r>
            <a:r>
              <a:rPr lang="ar-SA" sz="1600" b="1" dirty="0" smtClean="0"/>
              <a:t>)</a:t>
            </a:r>
            <a:r>
              <a:rPr lang="ar-SA" sz="1600" b="1" dirty="0"/>
              <a:t>	</a:t>
            </a:r>
            <a:r>
              <a:rPr lang="ar-SA" sz="1600" b="1" dirty="0" smtClean="0"/>
              <a:t>" </a:t>
            </a:r>
            <a:r>
              <a:rPr lang="ar-SA" sz="1600" b="1" dirty="0"/>
              <a:t>لدراسة تأثير أحد البرامج التدريبية  على مجموعة من الطلاب  تم إختبار مجموعة من الطلاب قبل البرنامج التدريبي على عينة من 8 طلاب و إختبار الطلاب بعد الحصول على البرنامج التدريبي ولاختبار هل هناك  </a:t>
            </a:r>
            <a:r>
              <a:rPr lang="ar-SA" sz="1600" b="1" dirty="0" smtClean="0"/>
              <a:t>اختلاف </a:t>
            </a:r>
            <a:r>
              <a:rPr lang="ar-SA" sz="1600" b="1" dirty="0"/>
              <a:t>معنوي في مستوى تحصيل الطلاب ، عند مستوى معنوية </a:t>
            </a:r>
            <a:r>
              <a:rPr lang="en-US" sz="1600" b="1" dirty="0"/>
              <a:t>5%</a:t>
            </a:r>
            <a:r>
              <a:rPr lang="ar-EG" sz="1600" b="1" dirty="0"/>
              <a:t> ، أستخدم الباحث البرنامج الاحصائي </a:t>
            </a:r>
            <a:r>
              <a:rPr lang="en-US" sz="1600" b="1" dirty="0" err="1"/>
              <a:t>spss</a:t>
            </a:r>
            <a:r>
              <a:rPr lang="ar-EG" sz="1600" b="1" dirty="0"/>
              <a:t> باستخدام إختبار ويلكوكسون </a:t>
            </a:r>
            <a:r>
              <a:rPr lang="en-US" sz="1600" b="1" dirty="0"/>
              <a:t>Wilcoxon </a:t>
            </a:r>
            <a:r>
              <a:rPr lang="ar-EG" sz="1600" b="1" dirty="0"/>
              <a:t> و حصلنا على النتائج التالية :-</a:t>
            </a:r>
            <a:endParaRPr lang="en-US" sz="1600" dirty="0"/>
          </a:p>
          <a:p>
            <a:pPr algn="ctr"/>
            <a:r>
              <a:rPr lang="en-US" sz="1600" b="1" dirty="0" smtClean="0"/>
              <a:t>Ranks</a:t>
            </a:r>
            <a:endParaRPr lang="ar-EG" sz="1600" b="1" dirty="0" smtClean="0"/>
          </a:p>
          <a:p>
            <a:pPr algn="ctr"/>
            <a:endParaRPr lang="ar-EG" sz="1600" b="1" dirty="0"/>
          </a:p>
          <a:p>
            <a:pPr algn="ctr"/>
            <a:endParaRPr lang="ar-EG" sz="1600" b="1" dirty="0" smtClean="0"/>
          </a:p>
          <a:p>
            <a:pPr algn="ctr"/>
            <a:endParaRPr lang="ar-EG" sz="1600" b="1" dirty="0"/>
          </a:p>
          <a:p>
            <a:pPr algn="ctr"/>
            <a:endParaRPr lang="ar-EG" sz="1600" b="1" dirty="0" smtClean="0"/>
          </a:p>
          <a:p>
            <a:pPr algn="ctr"/>
            <a:endParaRPr lang="ar-EG" sz="1600" b="1" dirty="0"/>
          </a:p>
          <a:p>
            <a:pPr algn="ctr"/>
            <a:r>
              <a:rPr lang="en-US" sz="1600" b="1" dirty="0"/>
              <a:t>Test Statistics</a:t>
            </a:r>
            <a:endParaRPr lang="en-US" sz="1600" dirty="0"/>
          </a:p>
          <a:p>
            <a:pPr algn="ctr"/>
            <a:endParaRPr lang="ar-EG" sz="1600" b="1" dirty="0" smtClean="0"/>
          </a:p>
          <a:p>
            <a:pPr algn="ctr"/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776069"/>
              </p:ext>
            </p:extLst>
          </p:nvPr>
        </p:nvGraphicFramePr>
        <p:xfrm>
          <a:off x="1720215" y="2996952"/>
          <a:ext cx="6465570" cy="12801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660"/>
                <a:gridCol w="1076325"/>
                <a:gridCol w="810260"/>
                <a:gridCol w="1620520"/>
                <a:gridCol w="1868805"/>
              </a:tblGrid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Sum of Ranks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Rank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43.50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2.36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Negative Ranks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AFTER-BEFORE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3.54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3.54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Positive Ranks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69432"/>
              </p:ext>
            </p:extLst>
          </p:nvPr>
        </p:nvGraphicFramePr>
        <p:xfrm>
          <a:off x="3287712" y="4941168"/>
          <a:ext cx="3330575" cy="640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5975"/>
                <a:gridCol w="1244600"/>
              </a:tblGrid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AFTER-BEFORE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Z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-.313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Asymp . Sig . (2-tailed 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.421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82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/>
              <a:t>تمارين مراجعة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b="1" dirty="0"/>
              <a:t>		</a:t>
            </a:r>
            <a:r>
              <a:rPr lang="ar-EG" sz="2000" b="1" dirty="0"/>
              <a:t>من الجداول السابقة يمكن توضيح أن :-</a:t>
            </a:r>
            <a:endParaRPr lang="en-US" sz="2000" dirty="0"/>
          </a:p>
          <a:p>
            <a:pPr rtl="1"/>
            <a:r>
              <a:rPr lang="ar-SA" sz="2000" dirty="0"/>
              <a:t>		(أ)	</a:t>
            </a:r>
            <a:r>
              <a:rPr lang="ar-EG" sz="2000" dirty="0"/>
              <a:t>مستوى الطلاب قبل الحصول على البرنامج التدريبي أفضل  من المستوى بعد الحصول على البرنامج  .</a:t>
            </a:r>
            <a:endParaRPr lang="en-US" sz="2000" dirty="0"/>
          </a:p>
          <a:p>
            <a:pPr rtl="1"/>
            <a:r>
              <a:rPr lang="ar-S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ar-EG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مستوى الطلاب بعد الحصول على البرنامج التدريبي أفضل  من المستوى قبل الحصول على البرنامج  .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SA" sz="2000" dirty="0"/>
              <a:t>		(ج)	</a:t>
            </a:r>
            <a:r>
              <a:rPr lang="ar-EG" sz="2000" dirty="0"/>
              <a:t>مستوى الطلاب قبل الحصول على البرنامج التدريبي مساوي  لمستوى بعد الحصول على البرنامج .</a:t>
            </a:r>
            <a:endParaRPr lang="en-US" sz="2000" dirty="0"/>
          </a:p>
          <a:p>
            <a:pPr rtl="1"/>
            <a:r>
              <a:rPr lang="ar-SA" sz="2000" dirty="0"/>
              <a:t>            (د)	لا شيء مما سبق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89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1033</TotalTime>
  <Words>1570</Words>
  <Application>Microsoft Office PowerPoint</Application>
  <PresentationFormat>A4 Paper (210x297 mm)</PresentationFormat>
  <Paragraphs>813</Paragraphs>
  <Slides>49</Slides>
  <Notes>46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49</vt:i4>
      </vt:variant>
    </vt:vector>
  </HeadingPairs>
  <TitlesOfParts>
    <vt:vector size="50" baseType="lpstr">
      <vt:lpstr>فورم لكلية ادارة الاعمال</vt:lpstr>
      <vt:lpstr>عرض تقديمي في PowerPoint</vt:lpstr>
      <vt:lpstr>المحاضرة (14) 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تمارين مراجعة :-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kfu</cp:lastModifiedBy>
  <cp:revision>79</cp:revision>
  <cp:lastPrinted>2014-02-19T13:05:24Z</cp:lastPrinted>
  <dcterms:created xsi:type="dcterms:W3CDTF">2014-02-18T11:21:49Z</dcterms:created>
  <dcterms:modified xsi:type="dcterms:W3CDTF">2014-11-22T08:23:38Z</dcterms:modified>
</cp:coreProperties>
</file>