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326" r:id="rId4"/>
    <p:sldId id="314" r:id="rId5"/>
    <p:sldId id="323" r:id="rId6"/>
    <p:sldId id="324" r:id="rId7"/>
    <p:sldId id="325" r:id="rId8"/>
    <p:sldId id="320" r:id="rId9"/>
    <p:sldId id="321" r:id="rId10"/>
    <p:sldId id="322" r:id="rId11"/>
    <p:sldId id="327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8" d="100"/>
          <a:sy n="78" d="100"/>
        </p:scale>
        <p:origin x="1152" y="17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9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722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37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26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345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9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.jp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4.wmf"/><Relationship Id="rId15" Type="http://schemas.openxmlformats.org/officeDocument/2006/relationships/image" Target="../media/image3.jpg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jpg"/><Relationship Id="rId1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4.wmf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jpg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  <a:endParaRPr lang="en-US" sz="2800" b="1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ar-SA" sz="3700" b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33400" y="3603625"/>
            <a:ext cx="8877300" cy="1553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مقدمة الى إدارة الاعمال الالكترونية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Introduction to e-</a:t>
            </a:r>
            <a:r>
              <a:rPr lang="en-US" sz="4000" b="1" spc="50" dirty="0" err="1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Bussiness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مفهوم الانترنت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38" y="258684"/>
            <a:ext cx="1136467" cy="1044190"/>
          </a:xfrm>
          <a:prstGeom prst="rect">
            <a:avLst/>
          </a:prstGeom>
        </p:spPr>
      </p:pic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1064568" y="1700808"/>
            <a:ext cx="796761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</a:pPr>
            <a:r>
              <a:rPr lang="en-US" sz="2400" dirty="0" smtClean="0"/>
              <a:t>Interconnection of networks</a:t>
            </a:r>
          </a:p>
          <a:p>
            <a:pPr marL="0" indent="0">
              <a:buClr>
                <a:srgbClr val="FF0000"/>
              </a:buClr>
            </a:pPr>
            <a:r>
              <a:rPr lang="ar-SA" sz="2400" dirty="0" smtClean="0"/>
              <a:t>مجموعة من الشبكات المترابطة والمتداخلة المنتشرة في جميع انحاء العالم. </a:t>
            </a:r>
          </a:p>
          <a:p>
            <a:pPr marL="0" indent="0">
              <a:buClr>
                <a:srgbClr val="FF0000"/>
              </a:buClr>
            </a:pPr>
            <a:r>
              <a:rPr lang="ar-SA" sz="2400" dirty="0" smtClean="0"/>
              <a:t>قواعد بيانات - معلومات  </a:t>
            </a:r>
          </a:p>
          <a:p>
            <a:pPr marL="0" indent="0">
              <a:buClr>
                <a:srgbClr val="FF0000"/>
              </a:buClr>
            </a:pPr>
            <a:r>
              <a:rPr lang="ar-SA" sz="2400" dirty="0" smtClean="0"/>
              <a:t>نظام دولي من شبكات كمبيوتر مترابطة ومتداخلة وفق مقاييس معينة تخدم مليارات المستخدمين المنتشرين في العالم، تتألف من شبكات خاصه ،عامة ،اكاديمية ،اعمال ، حكومية ..الخ ذات نطاق يمكن ان يكون محليا او دوليا وفيها كميات ضخمة من مصادر البيانات والمعلومات تخدم البشرية.</a:t>
            </a:r>
          </a:p>
        </p:txBody>
      </p:sp>
    </p:spTree>
    <p:extLst>
      <p:ext uri="{BB962C8B-B14F-4D97-AF65-F5344CB8AC3E}">
        <p14:creationId xmlns:p14="http://schemas.microsoft.com/office/powerpoint/2010/main" val="3243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العلاقة مع الانترنت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869338"/>
              </p:ext>
            </p:extLst>
          </p:nvPr>
        </p:nvGraphicFramePr>
        <p:xfrm>
          <a:off x="7140859" y="2011883"/>
          <a:ext cx="1506711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Microsoft ClipArt Gallery" r:id="rId4" imgW="3492500" imgH="2082800" progId="MS_ClipArt_Gallery">
                  <p:embed/>
                </p:oleObj>
              </mc:Choice>
              <mc:Fallback>
                <p:oleObj name="Microsoft ClipArt Gallery" r:id="rId4" imgW="3492500" imgH="20828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859" y="2011883"/>
                        <a:ext cx="1506711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644702"/>
              </p:ext>
            </p:extLst>
          </p:nvPr>
        </p:nvGraphicFramePr>
        <p:xfrm>
          <a:off x="975589" y="1963512"/>
          <a:ext cx="936104" cy="1031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Microsoft ClipArt Gallery" r:id="rId6" imgW="2857500" imgH="3263900" progId="MS_ClipArt_Gallery">
                  <p:embed/>
                </p:oleObj>
              </mc:Choice>
              <mc:Fallback>
                <p:oleObj name="Microsoft ClipArt Gallery" r:id="rId6" imgW="2857500" imgH="32639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589" y="1963512"/>
                        <a:ext cx="936104" cy="1031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48" y="2515939"/>
            <a:ext cx="792088" cy="5270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74" y="3783303"/>
            <a:ext cx="1448595" cy="1372354"/>
          </a:xfrm>
          <a:prstGeom prst="rect">
            <a:avLst/>
          </a:prstGeom>
        </p:spPr>
      </p:pic>
      <p:graphicFrame>
        <p:nvGraphicFramePr>
          <p:cNvPr id="12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23379"/>
              </p:ext>
            </p:extLst>
          </p:nvPr>
        </p:nvGraphicFramePr>
        <p:xfrm>
          <a:off x="7894215" y="4147419"/>
          <a:ext cx="808856" cy="865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Microsoft ClipArt Gallery" r:id="rId10" imgW="3403600" imgH="3365500" progId="MS_ClipArt_Gallery">
                  <p:embed/>
                </p:oleObj>
              </mc:Choice>
              <mc:Fallback>
                <p:oleObj name="Microsoft ClipArt Gallery" r:id="rId10" imgW="3403600" imgH="3365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4215" y="4147419"/>
                        <a:ext cx="808856" cy="8657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256568"/>
              </p:ext>
            </p:extLst>
          </p:nvPr>
        </p:nvGraphicFramePr>
        <p:xfrm>
          <a:off x="2792760" y="4869160"/>
          <a:ext cx="1024880" cy="926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Microsoft ClipArt Gallery" r:id="rId12" imgW="4978400" imgH="3073400" progId="MS_ClipArt_Gallery">
                  <p:embed/>
                </p:oleObj>
              </mc:Choice>
              <mc:Fallback>
                <p:oleObj name="Microsoft ClipArt Gallery" r:id="rId12" imgW="4978400" imgH="30734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760" y="4869160"/>
                        <a:ext cx="1024880" cy="926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442" y="5085184"/>
            <a:ext cx="1352550" cy="8477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640" y="2813099"/>
            <a:ext cx="2228850" cy="20478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776" y="1501528"/>
            <a:ext cx="1689919" cy="137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71732" y="1417638"/>
            <a:ext cx="367240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الطبع والنسخ بكميات كبير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المستخدمين والمستهدفين غير معروفين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انتشار جغرافي واسع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يوفر اتصال باتجاه واحد</a:t>
            </a:r>
            <a:endParaRPr lang="en-US" sz="2400" dirty="0" smtClean="0"/>
          </a:p>
        </p:txBody>
      </p:sp>
      <p:graphicFrame>
        <p:nvGraphicFramePr>
          <p:cNvPr id="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200262"/>
              </p:ext>
            </p:extLst>
          </p:nvPr>
        </p:nvGraphicFramePr>
        <p:xfrm>
          <a:off x="8481392" y="1628800"/>
          <a:ext cx="930647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Microsoft ClipArt Gallery" r:id="rId3" imgW="3492500" imgH="2082800" progId="MS_ClipArt_Gallery">
                  <p:embed/>
                </p:oleObj>
              </mc:Choice>
              <mc:Fallback>
                <p:oleObj name="Microsoft ClipArt Gallery" r:id="rId3" imgW="3492500" imgH="20828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392" y="1628800"/>
                        <a:ext cx="930647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العلاقة مع الانترنت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790" y="4581128"/>
            <a:ext cx="792088" cy="527099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91712" y="3949954"/>
            <a:ext cx="40324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اتصال مباشر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المستخدمين والمستهدفين معروفين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توزع جغرافي واسع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الاتصال باتجاهين</a:t>
            </a:r>
            <a:endParaRPr lang="en-US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609" y="1628800"/>
            <a:ext cx="842148" cy="797825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21226" y="1417638"/>
            <a:ext cx="3672408" cy="136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تواصل شخصي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اتصال باتجاهين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انتشار جغرافي واسع</a:t>
            </a:r>
            <a:endParaRPr lang="en-US" sz="2400" dirty="0" smtClean="0"/>
          </a:p>
        </p:txBody>
      </p:sp>
      <p:graphicFrame>
        <p:nvGraphicFramePr>
          <p:cNvPr id="13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408866"/>
              </p:ext>
            </p:extLst>
          </p:nvPr>
        </p:nvGraphicFramePr>
        <p:xfrm>
          <a:off x="3878255" y="3089312"/>
          <a:ext cx="808856" cy="865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Microsoft ClipArt Gallery" r:id="rId7" imgW="3403600" imgH="3365500" progId="MS_ClipArt_Gallery">
                  <p:embed/>
                </p:oleObj>
              </mc:Choice>
              <mc:Fallback>
                <p:oleObj name="Microsoft ClipArt Gallery" r:id="rId7" imgW="3403600" imgH="33655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255" y="3089312"/>
                        <a:ext cx="808856" cy="8657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72717" y="2840545"/>
            <a:ext cx="3672408" cy="136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شريحة المستخدمين ضحمة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اتصال باتجاه واحد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انتشار جغرافي واسع</a:t>
            </a:r>
            <a:endParaRPr lang="en-US" sz="2400" dirty="0" smtClean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774" y="4558355"/>
            <a:ext cx="1194782" cy="748842"/>
          </a:xfrm>
          <a:prstGeom prst="rect">
            <a:avLst/>
          </a:prstGeom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21226" y="4426582"/>
            <a:ext cx="3672408" cy="136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اتصال باتجاهين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تواصل لحظي مع المستخدمين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تواصل متنقل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7645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36976" y="1417638"/>
            <a:ext cx="3672408" cy="17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نقل سريع للبيانات الورقية 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عرض باتجاه واحد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شائع لأغراض العرض والطلب</a:t>
            </a:r>
            <a:endParaRPr lang="en-US" sz="240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العلاقة مع الانترنت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736975" y="3569436"/>
            <a:ext cx="3241639" cy="222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خدمات سريعة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معلومات عن المستخدمين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قواعد بيانات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الاتصال لحظي</a:t>
            </a:r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انتشار واسع</a:t>
            </a:r>
            <a:endParaRPr lang="en-US" dirty="0" smtClean="0"/>
          </a:p>
        </p:txBody>
      </p:sp>
      <p:graphicFrame>
        <p:nvGraphicFramePr>
          <p:cNvPr id="17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11329"/>
              </p:ext>
            </p:extLst>
          </p:nvPr>
        </p:nvGraphicFramePr>
        <p:xfrm>
          <a:off x="8524166" y="1717706"/>
          <a:ext cx="1024880" cy="926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Microsoft ClipArt Gallery" r:id="rId3" imgW="4978400" imgH="3073400" progId="MS_ClipArt_Gallery">
                  <p:embed/>
                </p:oleObj>
              </mc:Choice>
              <mc:Fallback>
                <p:oleObj name="Microsoft ClipArt Gallery" r:id="rId3" imgW="4978400" imgH="3073400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166" y="1717706"/>
                        <a:ext cx="1024880" cy="926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789" y="3924689"/>
            <a:ext cx="1689919" cy="137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93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العلاقة مع الانترنت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2958" y="1844824"/>
            <a:ext cx="3989673" cy="335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انتشار واسع للبيانات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معلومات موحدة </a:t>
            </a:r>
            <a:endParaRPr lang="en-US" sz="2400" dirty="0" smtClean="0"/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طرق تفاعل مختلفة</a:t>
            </a:r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قنوات تفاعل مختلفة</a:t>
            </a:r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لها مقاييس عامة في الاعمال</a:t>
            </a:r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التسويق – العرض والطلب</a:t>
            </a:r>
          </a:p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2400" dirty="0" smtClean="0"/>
              <a:t>..................الخ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952" y="2348880"/>
            <a:ext cx="2228850" cy="2047875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6476" y="5327997"/>
            <a:ext cx="943304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ar-SA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توفر الانترنت جميع المتطلبات اللازمة للتجارة وادارة الاعمال ؟</a:t>
            </a:r>
            <a:endParaRPr lang="en-US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674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488" y="1371600"/>
            <a:ext cx="9104312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معالجة المعاملات </a:t>
            </a:r>
            <a:r>
              <a:rPr lang="en-US" sz="2600" dirty="0" smtClean="0"/>
              <a:t>Transaction processing (TPS)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الإدارة ودعم اتخاذ القرار </a:t>
            </a:r>
            <a:r>
              <a:rPr lang="en-US" sz="2600" dirty="0" smtClean="0"/>
              <a:t>Management and Decision Support (MIS/DSS)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تخطيط موارد المؤسسات </a:t>
            </a:r>
            <a:r>
              <a:rPr lang="en-US" sz="2600" dirty="0"/>
              <a:t>Enterprise Resource </a:t>
            </a:r>
            <a:r>
              <a:rPr lang="en-US" sz="2600" dirty="0" smtClean="0"/>
              <a:t>Planning</a:t>
            </a:r>
            <a:r>
              <a:rPr lang="ar-SA" sz="2600" dirty="0" smtClean="0"/>
              <a:t> </a:t>
            </a:r>
            <a:r>
              <a:rPr lang="en-US" sz="2600" dirty="0" smtClean="0"/>
              <a:t>(</a:t>
            </a:r>
            <a:r>
              <a:rPr lang="en-US" sz="2600" dirty="0"/>
              <a:t>ERP</a:t>
            </a:r>
            <a:r>
              <a:rPr lang="en-US" sz="2600" dirty="0" smtClean="0"/>
              <a:t>)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إدارة علاقات العملاء </a:t>
            </a:r>
            <a:r>
              <a:rPr lang="en-US" sz="2600" dirty="0" smtClean="0"/>
              <a:t>Customer Relationship Management (CRM)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إدارة المعرفة </a:t>
            </a:r>
            <a:r>
              <a:rPr lang="en-US" sz="2600" dirty="0" smtClean="0"/>
              <a:t>Knowledge Management (KM)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نظم الاتصالات والشبكات الاجتماعية</a:t>
            </a:r>
            <a:r>
              <a:rPr lang="ar-SA" sz="2600" dirty="0"/>
              <a:t> </a:t>
            </a:r>
            <a:r>
              <a:rPr lang="en-US" sz="2600" dirty="0" smtClean="0"/>
              <a:t>Communication and social network systems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نظم إدارة الكفاءات </a:t>
            </a:r>
            <a:r>
              <a:rPr lang="en-US" sz="2600" dirty="0" smtClean="0"/>
              <a:t>Talent Management Systems</a:t>
            </a:r>
            <a:endParaRPr lang="ar-SA" sz="2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أنظمة المعلومات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0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تقنية المعلومات لا تفعل شيئا بمفردها – يجب أن تستخدم بذكاء عن طريق ناس أذكياء لديهم المعرفة بأمور التقنية.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الناس، العمليات التجارية، التقنية، الأهداف النهائية، تغيير السوق، الشركاء والمنافسون، المخاوف الأخلاقية، المخاوف القانونية – تتفاعل جميعها لتحديد نجاح أو فشل التنفيذ.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التوازن الصحيح؟ هو الذي يجمع بين المعرفة والحكمة في آن واحد.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48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668072" cy="1337319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عمليات بيع او شراء وتبادل السلع من خلال الانترنت.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نشاطات تجارية تعقد من خلال الانترنت.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أحيانا يشترط ان يكون فيها اجراء عملية مالية.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وتعتبر التجارة الإلكترونية بشكل عام </a:t>
            </a:r>
            <a:r>
              <a:rPr lang="ar-SA" dirty="0" smtClean="0"/>
              <a:t>الجانب الذي يمثل مبيعات الاعمال الإلكترونية</a:t>
            </a:r>
            <a:r>
              <a:rPr lang="ar-SA" dirty="0"/>
              <a:t>. وتتكون أيضا من تبادل البيانات لتسهيل </a:t>
            </a:r>
            <a:r>
              <a:rPr lang="ar-SA" dirty="0" smtClean="0"/>
              <a:t>الأمور المالية كالتمويل والدفع للمعاملات التجارية الخاصة </a:t>
            </a:r>
            <a:r>
              <a:rPr lang="ar-SA" dirty="0" err="1" smtClean="0"/>
              <a:t>بالاعمال</a:t>
            </a:r>
            <a:r>
              <a:rPr lang="ar-SA" dirty="0" smtClean="0"/>
              <a:t> الالكترونية.</a:t>
            </a:r>
          </a:p>
          <a:p>
            <a:pPr marL="0" indent="0" rtl="1"/>
            <a:endParaRPr lang="ar-S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7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915400" cy="378559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هذا المفهوم أوسع من التجارة الالكترونية ، يشمل كافة نشاطات واعمال المنشأة – ولا تقتصر على عمليات البيع والشراء- التعاون مع الاعمال الأخرى وتبادل المعلومات معها وخدمة العملاء والزبائن وإدارة الاعمال وإدارة الموظفين والشئون المالية والنتاج والتسويق وغيرها.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الاعمال –نشاطاتها- التي تشغل بشكل جزئي او كلي من خلال الانترنت، وعادة تقدم خدمات </a:t>
            </a:r>
            <a:r>
              <a:rPr lang="ar-SA" dirty="0" err="1" smtClean="0"/>
              <a:t>للاعمال</a:t>
            </a:r>
            <a:r>
              <a:rPr lang="ar-SA" dirty="0" smtClean="0"/>
              <a:t> الأخرى.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إدارة الاعمال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bussiness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6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553</TotalTime>
  <Words>480</Words>
  <Application>Microsoft Office PowerPoint</Application>
  <PresentationFormat>A4 Paper (210x297 mm)</PresentationFormat>
  <Paragraphs>92</Paragraphs>
  <Slides>12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Microsoft ClipArt Gallery</vt:lpstr>
      <vt:lpstr>PowerPoint Presentation</vt:lpstr>
      <vt:lpstr>المحاضرة الأولى</vt:lpstr>
      <vt:lpstr>مفهوم الانترنت Internet</vt:lpstr>
      <vt:lpstr>العلاقة مع الانترنت </vt:lpstr>
      <vt:lpstr>العلاقة مع الانترنت </vt:lpstr>
      <vt:lpstr>العلاقة مع الانترنت </vt:lpstr>
      <vt:lpstr>العلاقة مع الانترنت </vt:lpstr>
      <vt:lpstr>أنواع أنظمة المعلومات </vt:lpstr>
      <vt:lpstr>PowerPoint Presentation</vt:lpstr>
      <vt:lpstr>التجارة الالكترونية  e-commerce</vt:lpstr>
      <vt:lpstr>إدارة الاعمال الالكترونية  e-bussiness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45</cp:revision>
  <dcterms:created xsi:type="dcterms:W3CDTF">2014-02-23T07:16:21Z</dcterms:created>
  <dcterms:modified xsi:type="dcterms:W3CDTF">2014-03-09T09:27:23Z</dcterms:modified>
</cp:coreProperties>
</file>