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31" r:id="rId4"/>
    <p:sldId id="330" r:id="rId5"/>
    <p:sldId id="336" r:id="rId6"/>
    <p:sldId id="335" r:id="rId7"/>
    <p:sldId id="311" r:id="rId8"/>
    <p:sldId id="312" r:id="rId9"/>
    <p:sldId id="313" r:id="rId10"/>
    <p:sldId id="316" r:id="rId11"/>
    <p:sldId id="317" r:id="rId12"/>
    <p:sldId id="319" r:id="rId13"/>
    <p:sldId id="321" r:id="rId14"/>
    <p:sldId id="332" r:id="rId15"/>
    <p:sldId id="333" r:id="rId16"/>
    <p:sldId id="334"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013E36"/>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38" autoAdjust="0"/>
    <p:restoredTop sz="94664" autoAdjust="0"/>
  </p:normalViewPr>
  <p:slideViewPr>
    <p:cSldViewPr>
      <p:cViewPr varScale="1">
        <p:scale>
          <a:sx n="78" d="100"/>
          <a:sy n="78" d="100"/>
        </p:scale>
        <p:origin x="690"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02253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3363365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59796CC5-9251-433B-9357-D62F06B97B1A}" type="slidenum">
              <a:rPr lang="ar-SA" smtClean="0"/>
              <a:pPr/>
              <a:t>5</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4933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AF51E4D-274C-4D2E-95C5-769366CF3DAC}" type="slidenum">
              <a:rPr lang="ar-SA" smtClean="0"/>
              <a:pPr/>
              <a:t>6</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28783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623926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954104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542529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493866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54903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08022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2242944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3685788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859338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smtClean="0">
                <a:solidFill>
                  <a:srgbClr val="7F7F7F"/>
                </a:solidFill>
                <a:latin typeface="Calibri" pitchFamily="34" charset="0"/>
                <a:cs typeface="Times New Roman" pitchFamily="18" charset="0"/>
              </a:rPr>
              <a:t>E-Business </a:t>
            </a:r>
          </a:p>
          <a:p>
            <a:pPr algn="ctr" rtl="0"/>
            <a:r>
              <a:rPr lang="ar-SA" sz="3700" b="1"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مصلح </a:t>
            </a:r>
            <a:r>
              <a:rPr lang="ar-SA" sz="2800" b="1" dirty="0" err="1" smtClean="0">
                <a:solidFill>
                  <a:srgbClr val="7F7F7F"/>
                </a:solidFill>
                <a:latin typeface="Calibri" pitchFamily="34" charset="0"/>
                <a:cs typeface="Times New Roman" pitchFamily="18" charset="0"/>
              </a:rPr>
              <a:t>العضايله</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الثانية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16496" y="32273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إدارة الاعمال الالكترونية</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915400" cy="3785592"/>
          </a:xfrm>
        </p:spPr>
        <p:txBody>
          <a:bodyPr/>
          <a:lstStyle/>
          <a:p>
            <a:pPr marL="457200" indent="-457200" rtl="1">
              <a:buFont typeface="Arial" panose="020B0604020202020204" pitchFamily="34" charset="0"/>
              <a:buChar char="•"/>
            </a:pPr>
            <a:r>
              <a:rPr lang="ar-SA" dirty="0" smtClean="0"/>
              <a:t>هذا المفهوم أوسع من التجارة الالكترونية ، يشمل كافة نشاطات واعمال المنشأة – ولا تقتصر على عمليات البيع والشراء- التعاون مع الاعمال الأخرى وتبادل المعلومات معها وخدمة العملاء والزبائن وإدارة الاعمال وإدارة الموظفين والشئون المالية والنتاج والتسويق وغيرها.</a:t>
            </a:r>
          </a:p>
          <a:p>
            <a:pPr marL="457200" indent="-457200" rtl="1">
              <a:buFont typeface="Arial" panose="020B0604020202020204" pitchFamily="34" charset="0"/>
              <a:buChar char="•"/>
            </a:pPr>
            <a:r>
              <a:rPr lang="ar-SA" dirty="0" smtClean="0"/>
              <a:t>الاعمال –نشاطاتها- التي تشغل بشكل جزئي او كلي من خلال الانترنت، وعادة تقدم خدمات </a:t>
            </a:r>
            <a:r>
              <a:rPr lang="ar-SA" dirty="0" err="1" smtClean="0"/>
              <a:t>للاعمال</a:t>
            </a:r>
            <a:r>
              <a:rPr lang="ar-SA" dirty="0" smtClean="0"/>
              <a:t> الأخرى.</a:t>
            </a:r>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إدارة الاعمال الالكترونية  </a:t>
            </a:r>
            <a:r>
              <a:rPr lang="en-US" dirty="0" smtClean="0">
                <a:effectLst>
                  <a:outerShdw blurRad="38100" dist="38100" dir="2700000" algn="tl">
                    <a:srgbClr val="000000">
                      <a:alpha val="43137"/>
                    </a:srgbClr>
                  </a:outerShdw>
                </a:effectLst>
              </a:rPr>
              <a:t>e-</a:t>
            </a:r>
            <a:r>
              <a:rPr lang="en-US" dirty="0" err="1" smtClean="0">
                <a:effectLst>
                  <a:outerShdw blurRad="38100" dist="38100" dir="2700000" algn="tl">
                    <a:srgbClr val="000000">
                      <a:alpha val="43137"/>
                    </a:srgbClr>
                  </a:outerShdw>
                </a:effectLst>
              </a:rPr>
              <a:t>bussiness</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1475292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668072" cy="1337319"/>
          </a:xfrm>
        </p:spPr>
        <p:txBody>
          <a:bodyPr/>
          <a:lstStyle/>
          <a:p>
            <a:pPr marL="457200" indent="-457200" rtl="1">
              <a:buFont typeface="Arial" panose="020B0604020202020204" pitchFamily="34" charset="0"/>
              <a:buChar char="•"/>
            </a:pPr>
            <a:r>
              <a:rPr lang="ar-SA" dirty="0" smtClean="0"/>
              <a:t>عمليات بيع او شراء وتبادل السلع من خلال الانترنت.</a:t>
            </a:r>
          </a:p>
          <a:p>
            <a:pPr marL="457200" indent="-457200" rtl="1">
              <a:buFont typeface="Arial" panose="020B0604020202020204" pitchFamily="34" charset="0"/>
              <a:buChar char="•"/>
            </a:pPr>
            <a:r>
              <a:rPr lang="ar-SA" dirty="0" smtClean="0"/>
              <a:t>نشاطات تجارية تعقد من خلال الانترنت.</a:t>
            </a:r>
          </a:p>
          <a:p>
            <a:pPr marL="457200" indent="-457200" rtl="1">
              <a:buFont typeface="Arial" panose="020B0604020202020204" pitchFamily="34" charset="0"/>
              <a:buChar char="•"/>
            </a:pPr>
            <a:r>
              <a:rPr lang="ar-SA" dirty="0" smtClean="0"/>
              <a:t>أحيانا يشترط ان يكون فيها اجراء عملية مالية.</a:t>
            </a:r>
          </a:p>
          <a:p>
            <a:pPr marL="457200" indent="-457200" rtl="1">
              <a:buFont typeface="Arial" panose="020B0604020202020204" pitchFamily="34" charset="0"/>
              <a:buChar char="•"/>
            </a:pPr>
            <a:r>
              <a:rPr lang="ar-SA" dirty="0"/>
              <a:t>وتعتبر التجارة الإلكترونية بشكل عام </a:t>
            </a:r>
            <a:r>
              <a:rPr lang="ar-SA" dirty="0" smtClean="0"/>
              <a:t>الجانب الذي يمثل مبيعات الاعمال الإلكترونية</a:t>
            </a:r>
            <a:r>
              <a:rPr lang="ar-SA" dirty="0"/>
              <a:t>. وتتكون أيضا من تبادل البيانات لتسهيل </a:t>
            </a:r>
            <a:r>
              <a:rPr lang="ar-SA" dirty="0" smtClean="0"/>
              <a:t>الأمور المالية كالتمويل والدفع للمعاملات التجارية الخاصة بالأعمال الالكترونية.</a:t>
            </a:r>
          </a:p>
          <a:p>
            <a:pPr marL="0" indent="0" rtl="1"/>
            <a:endParaRPr lang="ar-SA"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التجارة الالكترونية  </a:t>
            </a:r>
            <a:r>
              <a:rPr lang="en-US" dirty="0" smtClean="0">
                <a:effectLst>
                  <a:outerShdw blurRad="38100" dist="38100" dir="2700000" algn="tl">
                    <a:srgbClr val="000000">
                      <a:alpha val="43137"/>
                    </a:srgbClr>
                  </a:outerShdw>
                </a:effectLst>
              </a:rPr>
              <a:t>e-commerce</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Tree>
    <p:extLst>
      <p:ext uri="{BB962C8B-B14F-4D97-AF65-F5344CB8AC3E}">
        <p14:creationId xmlns:p14="http://schemas.microsoft.com/office/powerpoint/2010/main" val="25805264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noFill/>
        </p:spPr>
        <p:txBody>
          <a:bodyPr/>
          <a:lstStyle/>
          <a:p>
            <a:pPr eaLnBrk="1" hangingPunct="1"/>
            <a:r>
              <a:rPr lang="ar-SA" dirty="0" smtClean="0"/>
              <a:t>أنواع شبكات الأعمال الالكترونية</a:t>
            </a:r>
            <a:endParaRPr lang="en-US" dirty="0" smtClean="0">
              <a:cs typeface="Times New Roman" pitchFamily="18" charset="0"/>
            </a:endParaRPr>
          </a:p>
        </p:txBody>
      </p:sp>
      <p:sp>
        <p:nvSpPr>
          <p:cNvPr id="11267" name="Rectangle 3"/>
          <p:cNvSpPr>
            <a:spLocks noGrp="1" noRot="1" noChangeArrowheads="1"/>
          </p:cNvSpPr>
          <p:nvPr>
            <p:ph idx="1"/>
          </p:nvPr>
        </p:nvSpPr>
        <p:spPr>
          <a:xfrm>
            <a:off x="495300" y="1600200"/>
            <a:ext cx="8778180" cy="4493096"/>
          </a:xfrm>
          <a:noFill/>
        </p:spPr>
        <p:txBody>
          <a:bodyPr/>
          <a:lstStyle/>
          <a:p>
            <a:pPr algn="r" rtl="1" eaLnBrk="1" hangingPunct="1">
              <a:defRPr/>
            </a:pPr>
            <a:r>
              <a:rPr lang="ar-SA" b="1" dirty="0" smtClean="0">
                <a:solidFill>
                  <a:srgbClr val="FF0000"/>
                </a:solidFill>
              </a:rPr>
              <a:t>شبكة الانترنت </a:t>
            </a:r>
            <a:r>
              <a:rPr lang="en-US" b="1" dirty="0" smtClean="0">
                <a:solidFill>
                  <a:srgbClr val="FF0000"/>
                </a:solidFill>
              </a:rPr>
              <a:t>internet</a:t>
            </a:r>
            <a:r>
              <a:rPr lang="ar-SA" b="1" dirty="0" smtClean="0">
                <a:solidFill>
                  <a:srgbClr val="FF0000"/>
                </a:solidFill>
              </a:rPr>
              <a:t>:</a:t>
            </a:r>
            <a:r>
              <a:rPr lang="ar-SA" dirty="0" smtClean="0">
                <a:solidFill>
                  <a:srgbClr val="FF0000"/>
                </a:solidFill>
              </a:rPr>
              <a:t> </a:t>
            </a:r>
            <a:r>
              <a:rPr lang="ar-SA" sz="1950" dirty="0"/>
              <a:t>عبارة عن شبكة ضخمة تتكون من عدد كبير من شبكات الحاسب المنتشرة في أنحاء كثيرة من العالم ومرتبطة مع بعضها بما يسمى ببروتوكول الانترنت للمشاركة في المعلومات، وتشكل الشبكة العنكبوتية العالمية (</a:t>
            </a:r>
            <a:r>
              <a:rPr lang="en-US" sz="1950" dirty="0"/>
              <a:t>world wide web</a:t>
            </a:r>
            <a:r>
              <a:rPr lang="ar-SA" sz="1950" dirty="0"/>
              <a:t>) (</a:t>
            </a:r>
            <a:r>
              <a:rPr lang="en-US" sz="1950" dirty="0"/>
              <a:t>www</a:t>
            </a:r>
            <a:r>
              <a:rPr lang="ar-SA" sz="1950" dirty="0"/>
              <a:t>) الجزء الأهم من الانترنت.</a:t>
            </a:r>
          </a:p>
          <a:p>
            <a:pPr algn="r" rtl="1" eaLnBrk="1" hangingPunct="1">
              <a:defRPr/>
            </a:pPr>
            <a:r>
              <a:rPr lang="ar-SA" b="1" dirty="0" smtClean="0">
                <a:solidFill>
                  <a:srgbClr val="FF0000"/>
                </a:solidFill>
              </a:rPr>
              <a:t>شبكة الانترانت</a:t>
            </a:r>
            <a:r>
              <a:rPr lang="en-US" b="1" dirty="0" smtClean="0">
                <a:solidFill>
                  <a:srgbClr val="FF0000"/>
                </a:solidFill>
              </a:rPr>
              <a:t> intranet </a:t>
            </a:r>
            <a:r>
              <a:rPr lang="ar-SA" b="1" dirty="0" smtClean="0">
                <a:solidFill>
                  <a:srgbClr val="FF0000"/>
                </a:solidFill>
              </a:rPr>
              <a:t>:</a:t>
            </a:r>
            <a:r>
              <a:rPr lang="ar-SA" dirty="0" smtClean="0">
                <a:solidFill>
                  <a:srgbClr val="FF0000"/>
                </a:solidFill>
              </a:rPr>
              <a:t> </a:t>
            </a:r>
            <a:r>
              <a:rPr lang="ar-SA" sz="1950" dirty="0"/>
              <a:t>هي شبكة الشركة الخاصة </a:t>
            </a:r>
            <a:r>
              <a:rPr lang="ar-SA" sz="1950" dirty="0" smtClean="0"/>
              <a:t>التي </a:t>
            </a:r>
            <a:r>
              <a:rPr lang="ar-SA" sz="1950" dirty="0"/>
              <a:t>تصمم لتلبية احتياجات العاملين من المعلومات الداخلية أو من اجل تبادل البيانات والمعلومات عن عمليات وأنشطة المنظمة، </a:t>
            </a:r>
            <a:r>
              <a:rPr lang="ar-SA" sz="1950" dirty="0" smtClean="0"/>
              <a:t>يتم </a:t>
            </a:r>
            <a:r>
              <a:rPr lang="ar-SA" sz="1950" dirty="0"/>
              <a:t>تنفيذها في مقر الشركة أو في فروعها </a:t>
            </a:r>
            <a:r>
              <a:rPr lang="ar-SA" sz="1950" dirty="0" smtClean="0"/>
              <a:t>ولا </a:t>
            </a:r>
            <a:r>
              <a:rPr lang="ar-SA" sz="1950" dirty="0"/>
              <a:t>يستطيع الأشخاص من غير العاملين في المؤسسة من الدخول الى مواقع الشبكة</a:t>
            </a:r>
            <a:r>
              <a:rPr lang="ar-SA" sz="1950" dirty="0" smtClean="0"/>
              <a:t>.</a:t>
            </a:r>
            <a:endParaRPr lang="en-US" sz="1950" dirty="0" smtClean="0"/>
          </a:p>
          <a:p>
            <a:pPr rtl="1">
              <a:defRPr/>
            </a:pPr>
            <a:r>
              <a:rPr lang="ar-SA" b="1" dirty="0">
                <a:solidFill>
                  <a:srgbClr val="FF0000"/>
                </a:solidFill>
              </a:rPr>
              <a:t>شبكة الاكسترانت</a:t>
            </a:r>
            <a:r>
              <a:rPr lang="en-US" b="1" dirty="0">
                <a:solidFill>
                  <a:srgbClr val="FF0000"/>
                </a:solidFill>
              </a:rPr>
              <a:t> extranet </a:t>
            </a:r>
            <a:r>
              <a:rPr lang="ar-SA" b="1" dirty="0">
                <a:solidFill>
                  <a:srgbClr val="FF0000"/>
                </a:solidFill>
              </a:rPr>
              <a:t>: </a:t>
            </a:r>
            <a:r>
              <a:rPr lang="ar-SA" sz="1950" dirty="0"/>
              <a:t>هي شبكة المؤسسة الخاصة التي تصمم لتلبية حاجات </a:t>
            </a:r>
            <a:r>
              <a:rPr lang="ar-SA" sz="1950" dirty="0" smtClean="0"/>
              <a:t>فئة من الناس </a:t>
            </a:r>
            <a:r>
              <a:rPr lang="ar-SA" sz="1950" dirty="0"/>
              <a:t>من المعلومات ومتطلبات المنظمات الأخرى الموجودة في بيئة الأعمال، ويتطلب الدخول إليها استخدام كلمة مرور لان الشبكة غير موجهة الى الجمهور </a:t>
            </a:r>
            <a:r>
              <a:rPr lang="ar-SA" sz="1950" dirty="0" smtClean="0"/>
              <a:t>العام</a:t>
            </a:r>
            <a:r>
              <a:rPr lang="en-US" sz="1950" dirty="0" smtClean="0"/>
              <a:t> </a:t>
            </a:r>
            <a:r>
              <a:rPr lang="ar-SA" sz="1950" dirty="0" smtClean="0"/>
              <a:t>تصمم </a:t>
            </a:r>
            <a:r>
              <a:rPr lang="ar-SA" sz="1950" dirty="0"/>
              <a:t>لتلبية احتياجات المستفيدين في خارج المنظمة من المجهزين والزبائن ومجموعات المؤثرين </a:t>
            </a:r>
            <a:r>
              <a:rPr lang="ar-SA" sz="1950" dirty="0" smtClean="0"/>
              <a:t>وأصحاب </a:t>
            </a:r>
            <a:r>
              <a:rPr lang="ar-SA" sz="1950" dirty="0"/>
              <a:t>الأسهم</a:t>
            </a:r>
            <a:endParaRPr lang="en-US" sz="1950" dirty="0"/>
          </a:p>
          <a:p>
            <a:pPr algn="r" rtl="1" eaLnBrk="1" hangingPunct="1">
              <a:defRPr/>
            </a:pPr>
            <a:endParaRPr lang="ar-SA" sz="1950" dirty="0"/>
          </a:p>
        </p:txBody>
      </p:sp>
    </p:spTree>
    <p:extLst>
      <p:ext uri="{BB962C8B-B14F-4D97-AF65-F5344CB8AC3E}">
        <p14:creationId xmlns:p14="http://schemas.microsoft.com/office/powerpoint/2010/main" val="4188822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noFill/>
        </p:spPr>
        <p:txBody>
          <a:bodyPr/>
          <a:lstStyle/>
          <a:p>
            <a:pPr eaLnBrk="1" hangingPunct="1"/>
            <a:r>
              <a:rPr lang="ar-SA" sz="3250" dirty="0"/>
              <a:t>علاقة الاعمال الالكترونية بالمصطلحات المرادفة</a:t>
            </a:r>
            <a:endParaRPr lang="en-US" sz="3250" dirty="0">
              <a:cs typeface="Times New Roman" pitchFamily="18" charset="0"/>
            </a:endParaRPr>
          </a:p>
        </p:txBody>
      </p:sp>
      <p:sp>
        <p:nvSpPr>
          <p:cNvPr id="4099" name="Rectangle 3"/>
          <p:cNvSpPr>
            <a:spLocks noGrp="1" noRot="1" noChangeArrowheads="1"/>
          </p:cNvSpPr>
          <p:nvPr>
            <p:ph idx="1"/>
          </p:nvPr>
        </p:nvSpPr>
        <p:spPr/>
        <p:txBody>
          <a:bodyPr/>
          <a:lstStyle/>
          <a:p>
            <a:pPr eaLnBrk="1" hangingPunct="1">
              <a:buFont typeface="Arial" charset="0"/>
              <a:buNone/>
            </a:pPr>
            <a:r>
              <a:rPr lang="ar-SA" dirty="0" smtClean="0"/>
              <a:t>				</a:t>
            </a:r>
          </a:p>
          <a:p>
            <a:pPr eaLnBrk="1" hangingPunct="1">
              <a:buFont typeface="Arial" charset="0"/>
              <a:buNone/>
            </a:pPr>
            <a:r>
              <a:rPr lang="ar-SA" dirty="0"/>
              <a:t> </a:t>
            </a:r>
            <a:r>
              <a:rPr lang="ar-SA" dirty="0" smtClean="0"/>
              <a:t>                             </a:t>
            </a:r>
            <a:r>
              <a:rPr lang="ar-SA" dirty="0" smtClean="0">
                <a:solidFill>
                  <a:srgbClr val="FF0000"/>
                </a:solidFill>
              </a:rPr>
              <a:t>الادارة الالكترونية  </a:t>
            </a:r>
            <a:endParaRPr lang="en-US" dirty="0" smtClean="0">
              <a:solidFill>
                <a:srgbClr val="FF0000"/>
              </a:solidFill>
            </a:endParaRPr>
          </a:p>
        </p:txBody>
      </p:sp>
      <p:sp>
        <p:nvSpPr>
          <p:cNvPr id="4100" name="Line 4"/>
          <p:cNvSpPr>
            <a:spLocks noChangeShapeType="1"/>
          </p:cNvSpPr>
          <p:nvPr/>
        </p:nvSpPr>
        <p:spPr bwMode="auto">
          <a:xfrm flipH="1">
            <a:off x="2729311" y="3018830"/>
            <a:ext cx="4037211" cy="0"/>
          </a:xfrm>
          <a:prstGeom prst="line">
            <a:avLst/>
          </a:prstGeom>
          <a:noFill/>
          <a:ln w="9525">
            <a:solidFill>
              <a:schemeClr val="tx1"/>
            </a:solidFill>
            <a:round/>
            <a:headEnd/>
            <a:tailEnd/>
          </a:ln>
        </p:spPr>
        <p:txBody>
          <a:bodyPr/>
          <a:lstStyle/>
          <a:p>
            <a:endParaRPr lang="en-US"/>
          </a:p>
        </p:txBody>
      </p:sp>
      <p:sp>
        <p:nvSpPr>
          <p:cNvPr id="4101" name="Line 5"/>
          <p:cNvSpPr>
            <a:spLocks noChangeShapeType="1"/>
          </p:cNvSpPr>
          <p:nvPr/>
        </p:nvSpPr>
        <p:spPr bwMode="auto">
          <a:xfrm flipH="1" flipV="1">
            <a:off x="4880991" y="2666704"/>
            <a:ext cx="13965" cy="352126"/>
          </a:xfrm>
          <a:prstGeom prst="line">
            <a:avLst/>
          </a:prstGeom>
          <a:noFill/>
          <a:ln w="9525">
            <a:solidFill>
              <a:schemeClr val="tx1"/>
            </a:solidFill>
            <a:round/>
            <a:headEnd/>
            <a:tailEnd/>
          </a:ln>
        </p:spPr>
        <p:txBody>
          <a:bodyPr/>
          <a:lstStyle/>
          <a:p>
            <a:endParaRPr lang="en-US"/>
          </a:p>
        </p:txBody>
      </p:sp>
      <p:sp>
        <p:nvSpPr>
          <p:cNvPr id="4102" name="Line 8"/>
          <p:cNvSpPr>
            <a:spLocks noChangeShapeType="1"/>
          </p:cNvSpPr>
          <p:nvPr/>
        </p:nvSpPr>
        <p:spPr bwMode="auto">
          <a:xfrm>
            <a:off x="6766520" y="3018831"/>
            <a:ext cx="0" cy="292795"/>
          </a:xfrm>
          <a:prstGeom prst="line">
            <a:avLst/>
          </a:prstGeom>
          <a:noFill/>
          <a:ln w="9525">
            <a:solidFill>
              <a:schemeClr val="tx1"/>
            </a:solidFill>
            <a:round/>
            <a:headEnd/>
            <a:tailEnd/>
          </a:ln>
        </p:spPr>
        <p:txBody>
          <a:bodyPr/>
          <a:lstStyle/>
          <a:p>
            <a:endParaRPr lang="en-US"/>
          </a:p>
        </p:txBody>
      </p:sp>
      <p:sp>
        <p:nvSpPr>
          <p:cNvPr id="4103" name="Line 9"/>
          <p:cNvSpPr>
            <a:spLocks noChangeShapeType="1"/>
          </p:cNvSpPr>
          <p:nvPr/>
        </p:nvSpPr>
        <p:spPr bwMode="auto">
          <a:xfrm flipH="1">
            <a:off x="5772052" y="3897214"/>
            <a:ext cx="1930896" cy="0"/>
          </a:xfrm>
          <a:prstGeom prst="line">
            <a:avLst/>
          </a:prstGeom>
          <a:noFill/>
          <a:ln w="9525">
            <a:solidFill>
              <a:schemeClr val="tx1"/>
            </a:solidFill>
            <a:round/>
            <a:headEnd/>
            <a:tailEnd/>
          </a:ln>
        </p:spPr>
        <p:txBody>
          <a:bodyPr/>
          <a:lstStyle/>
          <a:p>
            <a:endParaRPr lang="en-US"/>
          </a:p>
        </p:txBody>
      </p:sp>
      <p:sp>
        <p:nvSpPr>
          <p:cNvPr id="4104" name="Line 10"/>
          <p:cNvSpPr>
            <a:spLocks noChangeShapeType="1"/>
          </p:cNvSpPr>
          <p:nvPr/>
        </p:nvSpPr>
        <p:spPr bwMode="auto">
          <a:xfrm>
            <a:off x="7702947" y="3897215"/>
            <a:ext cx="0" cy="233461"/>
          </a:xfrm>
          <a:prstGeom prst="line">
            <a:avLst/>
          </a:prstGeom>
          <a:noFill/>
          <a:ln w="9525">
            <a:solidFill>
              <a:schemeClr val="tx1"/>
            </a:solidFill>
            <a:round/>
            <a:headEnd/>
            <a:tailEnd/>
          </a:ln>
        </p:spPr>
        <p:txBody>
          <a:bodyPr/>
          <a:lstStyle/>
          <a:p>
            <a:endParaRPr lang="en-US"/>
          </a:p>
        </p:txBody>
      </p:sp>
      <p:sp>
        <p:nvSpPr>
          <p:cNvPr id="4105" name="Line 12"/>
          <p:cNvSpPr>
            <a:spLocks noChangeShapeType="1"/>
          </p:cNvSpPr>
          <p:nvPr/>
        </p:nvSpPr>
        <p:spPr bwMode="auto">
          <a:xfrm>
            <a:off x="5772051" y="3897214"/>
            <a:ext cx="0" cy="175419"/>
          </a:xfrm>
          <a:prstGeom prst="line">
            <a:avLst/>
          </a:prstGeom>
          <a:noFill/>
          <a:ln w="9525">
            <a:solidFill>
              <a:schemeClr val="tx1"/>
            </a:solidFill>
            <a:round/>
            <a:headEnd/>
            <a:tailEnd/>
          </a:ln>
        </p:spPr>
        <p:txBody>
          <a:bodyPr/>
          <a:lstStyle/>
          <a:p>
            <a:endParaRPr lang="en-US"/>
          </a:p>
        </p:txBody>
      </p:sp>
      <p:sp>
        <p:nvSpPr>
          <p:cNvPr id="4106" name="Line 13"/>
          <p:cNvSpPr>
            <a:spLocks noChangeShapeType="1"/>
          </p:cNvSpPr>
          <p:nvPr/>
        </p:nvSpPr>
        <p:spPr bwMode="auto">
          <a:xfrm>
            <a:off x="5772051" y="4706416"/>
            <a:ext cx="0" cy="234752"/>
          </a:xfrm>
          <a:prstGeom prst="line">
            <a:avLst/>
          </a:prstGeom>
          <a:noFill/>
          <a:ln w="9525">
            <a:solidFill>
              <a:schemeClr val="tx1"/>
            </a:solidFill>
            <a:round/>
            <a:headEnd/>
            <a:tailEnd/>
          </a:ln>
        </p:spPr>
        <p:txBody>
          <a:bodyPr/>
          <a:lstStyle/>
          <a:p>
            <a:endParaRPr lang="en-US"/>
          </a:p>
        </p:txBody>
      </p:sp>
      <p:sp>
        <p:nvSpPr>
          <p:cNvPr id="4107" name="Line 14"/>
          <p:cNvSpPr>
            <a:spLocks noChangeShapeType="1"/>
          </p:cNvSpPr>
          <p:nvPr/>
        </p:nvSpPr>
        <p:spPr bwMode="auto">
          <a:xfrm flipH="1">
            <a:off x="5070377" y="4891683"/>
            <a:ext cx="1638102" cy="0"/>
          </a:xfrm>
          <a:prstGeom prst="line">
            <a:avLst/>
          </a:prstGeom>
          <a:noFill/>
          <a:ln w="9525">
            <a:solidFill>
              <a:schemeClr val="tx1"/>
            </a:solidFill>
            <a:round/>
            <a:headEnd/>
            <a:tailEnd/>
          </a:ln>
        </p:spPr>
        <p:txBody>
          <a:bodyPr/>
          <a:lstStyle/>
          <a:p>
            <a:endParaRPr lang="en-US"/>
          </a:p>
        </p:txBody>
      </p:sp>
      <p:sp>
        <p:nvSpPr>
          <p:cNvPr id="4108" name="Line 16"/>
          <p:cNvSpPr>
            <a:spLocks noChangeShapeType="1"/>
          </p:cNvSpPr>
          <p:nvPr/>
        </p:nvSpPr>
        <p:spPr bwMode="auto">
          <a:xfrm>
            <a:off x="5070376" y="4891683"/>
            <a:ext cx="0" cy="233462"/>
          </a:xfrm>
          <a:prstGeom prst="line">
            <a:avLst/>
          </a:prstGeom>
          <a:noFill/>
          <a:ln w="9525">
            <a:solidFill>
              <a:schemeClr val="tx1"/>
            </a:solidFill>
            <a:round/>
            <a:headEnd/>
            <a:tailEnd/>
          </a:ln>
        </p:spPr>
        <p:txBody>
          <a:bodyPr/>
          <a:lstStyle/>
          <a:p>
            <a:endParaRPr lang="en-US"/>
          </a:p>
        </p:txBody>
      </p:sp>
      <p:sp>
        <p:nvSpPr>
          <p:cNvPr id="4109" name="Line 17"/>
          <p:cNvSpPr>
            <a:spLocks noChangeShapeType="1"/>
          </p:cNvSpPr>
          <p:nvPr/>
        </p:nvSpPr>
        <p:spPr bwMode="auto">
          <a:xfrm>
            <a:off x="5772051" y="4891683"/>
            <a:ext cx="0" cy="233462"/>
          </a:xfrm>
          <a:prstGeom prst="line">
            <a:avLst/>
          </a:prstGeom>
          <a:noFill/>
          <a:ln w="9525">
            <a:solidFill>
              <a:schemeClr val="tx1"/>
            </a:solidFill>
            <a:round/>
            <a:headEnd/>
            <a:tailEnd/>
          </a:ln>
        </p:spPr>
        <p:txBody>
          <a:bodyPr/>
          <a:lstStyle/>
          <a:p>
            <a:endParaRPr lang="en-US"/>
          </a:p>
        </p:txBody>
      </p:sp>
      <p:sp>
        <p:nvSpPr>
          <p:cNvPr id="4110" name="Line 18"/>
          <p:cNvSpPr>
            <a:spLocks noChangeShapeType="1"/>
          </p:cNvSpPr>
          <p:nvPr/>
        </p:nvSpPr>
        <p:spPr bwMode="auto">
          <a:xfrm>
            <a:off x="6708478" y="4891683"/>
            <a:ext cx="0" cy="233462"/>
          </a:xfrm>
          <a:prstGeom prst="line">
            <a:avLst/>
          </a:prstGeom>
          <a:noFill/>
          <a:ln w="9525">
            <a:solidFill>
              <a:schemeClr val="tx1"/>
            </a:solidFill>
            <a:round/>
            <a:headEnd/>
            <a:tailEnd/>
          </a:ln>
        </p:spPr>
        <p:txBody>
          <a:bodyPr/>
          <a:lstStyle/>
          <a:p>
            <a:endParaRPr lang="en-US"/>
          </a:p>
        </p:txBody>
      </p:sp>
      <p:sp>
        <p:nvSpPr>
          <p:cNvPr id="4111" name="Text Box 19"/>
          <p:cNvSpPr txBox="1">
            <a:spLocks noChangeArrowheads="1"/>
          </p:cNvSpPr>
          <p:nvPr/>
        </p:nvSpPr>
        <p:spPr bwMode="auto">
          <a:xfrm>
            <a:off x="6005514" y="3370957"/>
            <a:ext cx="1611782" cy="369332"/>
          </a:xfrm>
          <a:prstGeom prst="rect">
            <a:avLst/>
          </a:prstGeom>
          <a:solidFill>
            <a:srgbClr val="00B050"/>
          </a:solidFill>
          <a:ln w="9525">
            <a:noFill/>
            <a:miter lim="800000"/>
            <a:headEnd/>
            <a:tailEnd/>
          </a:ln>
        </p:spPr>
        <p:txBody>
          <a:bodyPr wrap="square">
            <a:spAutoFit/>
          </a:bodyPr>
          <a:lstStyle/>
          <a:p>
            <a:r>
              <a:rPr lang="ar-SA" dirty="0"/>
              <a:t>الاعمال الالكترونية</a:t>
            </a:r>
            <a:endParaRPr lang="en-US" dirty="0"/>
          </a:p>
        </p:txBody>
      </p:sp>
      <p:sp>
        <p:nvSpPr>
          <p:cNvPr id="4112" name="Text Box 20"/>
          <p:cNvSpPr txBox="1">
            <a:spLocks noChangeArrowheads="1"/>
          </p:cNvSpPr>
          <p:nvPr/>
        </p:nvSpPr>
        <p:spPr bwMode="auto">
          <a:xfrm>
            <a:off x="6897217" y="4306095"/>
            <a:ext cx="1872208" cy="369332"/>
          </a:xfrm>
          <a:prstGeom prst="rect">
            <a:avLst/>
          </a:prstGeom>
          <a:solidFill>
            <a:srgbClr val="FFC000"/>
          </a:solidFill>
          <a:ln w="9525">
            <a:noFill/>
            <a:miter lim="800000"/>
            <a:headEnd/>
            <a:tailEnd/>
          </a:ln>
        </p:spPr>
        <p:txBody>
          <a:bodyPr wrap="square">
            <a:spAutoFit/>
          </a:bodyPr>
          <a:lstStyle/>
          <a:p>
            <a:r>
              <a:rPr lang="ar-SA" dirty="0"/>
              <a:t>الاعمال غير التجارية</a:t>
            </a:r>
            <a:endParaRPr lang="en-US" dirty="0"/>
          </a:p>
        </p:txBody>
      </p:sp>
      <p:sp>
        <p:nvSpPr>
          <p:cNvPr id="4113" name="Text Box 21"/>
          <p:cNvSpPr txBox="1">
            <a:spLocks noChangeArrowheads="1"/>
          </p:cNvSpPr>
          <p:nvPr/>
        </p:nvSpPr>
        <p:spPr bwMode="auto">
          <a:xfrm>
            <a:off x="4953000" y="4267643"/>
            <a:ext cx="1520724" cy="369332"/>
          </a:xfrm>
          <a:prstGeom prst="rect">
            <a:avLst/>
          </a:prstGeom>
          <a:solidFill>
            <a:srgbClr val="FFC000"/>
          </a:solidFill>
          <a:ln w="9525">
            <a:noFill/>
            <a:miter lim="800000"/>
            <a:headEnd/>
            <a:tailEnd/>
          </a:ln>
        </p:spPr>
        <p:txBody>
          <a:bodyPr wrap="square">
            <a:spAutoFit/>
          </a:bodyPr>
          <a:lstStyle/>
          <a:p>
            <a:r>
              <a:rPr lang="ar-SA" dirty="0"/>
              <a:t>التجارة الالكترونية</a:t>
            </a:r>
            <a:endParaRPr lang="en-US" dirty="0"/>
          </a:p>
        </p:txBody>
      </p:sp>
      <p:sp>
        <p:nvSpPr>
          <p:cNvPr id="4114" name="Text Box 22"/>
          <p:cNvSpPr txBox="1">
            <a:spLocks noChangeArrowheads="1"/>
          </p:cNvSpPr>
          <p:nvPr/>
        </p:nvSpPr>
        <p:spPr bwMode="auto">
          <a:xfrm>
            <a:off x="4133951" y="5301855"/>
            <a:ext cx="2763266" cy="369332"/>
          </a:xfrm>
          <a:prstGeom prst="rect">
            <a:avLst/>
          </a:prstGeom>
          <a:noFill/>
          <a:ln w="9525">
            <a:noFill/>
            <a:miter lim="800000"/>
            <a:headEnd/>
            <a:tailEnd/>
          </a:ln>
        </p:spPr>
        <p:txBody>
          <a:bodyPr wrap="square">
            <a:spAutoFit/>
          </a:bodyPr>
          <a:lstStyle/>
          <a:p>
            <a:r>
              <a:rPr lang="en-US" dirty="0"/>
              <a:t>B2B   </a:t>
            </a:r>
            <a:r>
              <a:rPr lang="en-US" dirty="0" smtClean="0"/>
              <a:t>   </a:t>
            </a:r>
            <a:r>
              <a:rPr lang="en-US" dirty="0"/>
              <a:t>B2C   </a:t>
            </a:r>
            <a:r>
              <a:rPr lang="en-US" dirty="0" smtClean="0"/>
              <a:t>     </a:t>
            </a:r>
            <a:r>
              <a:rPr lang="en-US" dirty="0"/>
              <a:t>C2C</a:t>
            </a:r>
          </a:p>
        </p:txBody>
      </p:sp>
      <p:sp>
        <p:nvSpPr>
          <p:cNvPr id="4115" name="Line 24"/>
          <p:cNvSpPr>
            <a:spLocks noChangeShapeType="1"/>
          </p:cNvSpPr>
          <p:nvPr/>
        </p:nvSpPr>
        <p:spPr bwMode="auto">
          <a:xfrm>
            <a:off x="6766520" y="3662463"/>
            <a:ext cx="0" cy="234752"/>
          </a:xfrm>
          <a:prstGeom prst="line">
            <a:avLst/>
          </a:prstGeom>
          <a:noFill/>
          <a:ln w="9525">
            <a:solidFill>
              <a:schemeClr val="tx1"/>
            </a:solidFill>
            <a:round/>
            <a:headEnd/>
            <a:tailEnd/>
          </a:ln>
        </p:spPr>
        <p:txBody>
          <a:bodyPr/>
          <a:lstStyle/>
          <a:p>
            <a:endParaRPr lang="en-US"/>
          </a:p>
        </p:txBody>
      </p:sp>
      <p:sp>
        <p:nvSpPr>
          <p:cNvPr id="4116" name="Line 25"/>
          <p:cNvSpPr>
            <a:spLocks noChangeShapeType="1"/>
          </p:cNvSpPr>
          <p:nvPr/>
        </p:nvSpPr>
        <p:spPr bwMode="auto">
          <a:xfrm>
            <a:off x="2729309" y="3018831"/>
            <a:ext cx="0" cy="292795"/>
          </a:xfrm>
          <a:prstGeom prst="line">
            <a:avLst/>
          </a:prstGeom>
          <a:noFill/>
          <a:ln w="9525">
            <a:solidFill>
              <a:schemeClr val="tx1"/>
            </a:solidFill>
            <a:round/>
            <a:headEnd/>
            <a:tailEnd/>
          </a:ln>
        </p:spPr>
        <p:txBody>
          <a:bodyPr/>
          <a:lstStyle/>
          <a:p>
            <a:endParaRPr lang="en-US"/>
          </a:p>
        </p:txBody>
      </p:sp>
      <p:sp>
        <p:nvSpPr>
          <p:cNvPr id="4117" name="Line 26"/>
          <p:cNvSpPr>
            <a:spLocks noChangeShapeType="1"/>
          </p:cNvSpPr>
          <p:nvPr/>
        </p:nvSpPr>
        <p:spPr bwMode="auto">
          <a:xfrm flipH="1">
            <a:off x="1559422" y="3897214"/>
            <a:ext cx="2574528" cy="0"/>
          </a:xfrm>
          <a:prstGeom prst="line">
            <a:avLst/>
          </a:prstGeom>
          <a:noFill/>
          <a:ln w="9525">
            <a:solidFill>
              <a:schemeClr val="tx1"/>
            </a:solidFill>
            <a:round/>
            <a:headEnd/>
            <a:tailEnd/>
          </a:ln>
        </p:spPr>
        <p:txBody>
          <a:bodyPr/>
          <a:lstStyle/>
          <a:p>
            <a:endParaRPr lang="en-US"/>
          </a:p>
        </p:txBody>
      </p:sp>
      <p:sp>
        <p:nvSpPr>
          <p:cNvPr id="4118" name="Line 27"/>
          <p:cNvSpPr>
            <a:spLocks noChangeShapeType="1"/>
          </p:cNvSpPr>
          <p:nvPr/>
        </p:nvSpPr>
        <p:spPr bwMode="auto">
          <a:xfrm>
            <a:off x="1559422" y="3897214"/>
            <a:ext cx="0" cy="292794"/>
          </a:xfrm>
          <a:prstGeom prst="line">
            <a:avLst/>
          </a:prstGeom>
          <a:noFill/>
          <a:ln w="9525">
            <a:solidFill>
              <a:schemeClr val="tx1"/>
            </a:solidFill>
            <a:round/>
            <a:headEnd/>
            <a:tailEnd/>
          </a:ln>
        </p:spPr>
        <p:txBody>
          <a:bodyPr/>
          <a:lstStyle/>
          <a:p>
            <a:endParaRPr lang="en-US"/>
          </a:p>
        </p:txBody>
      </p:sp>
      <p:sp>
        <p:nvSpPr>
          <p:cNvPr id="4119" name="Line 28"/>
          <p:cNvSpPr>
            <a:spLocks noChangeShapeType="1"/>
          </p:cNvSpPr>
          <p:nvPr/>
        </p:nvSpPr>
        <p:spPr bwMode="auto">
          <a:xfrm>
            <a:off x="2320429" y="3897214"/>
            <a:ext cx="0" cy="292794"/>
          </a:xfrm>
          <a:prstGeom prst="line">
            <a:avLst/>
          </a:prstGeom>
          <a:noFill/>
          <a:ln w="9525">
            <a:solidFill>
              <a:schemeClr val="tx1"/>
            </a:solidFill>
            <a:round/>
            <a:headEnd/>
            <a:tailEnd/>
          </a:ln>
        </p:spPr>
        <p:txBody>
          <a:bodyPr/>
          <a:lstStyle/>
          <a:p>
            <a:endParaRPr lang="en-US"/>
          </a:p>
        </p:txBody>
      </p:sp>
      <p:sp>
        <p:nvSpPr>
          <p:cNvPr id="4120" name="Line 29"/>
          <p:cNvSpPr>
            <a:spLocks noChangeShapeType="1"/>
          </p:cNvSpPr>
          <p:nvPr/>
        </p:nvSpPr>
        <p:spPr bwMode="auto">
          <a:xfrm>
            <a:off x="3139480" y="3897214"/>
            <a:ext cx="0" cy="292794"/>
          </a:xfrm>
          <a:prstGeom prst="line">
            <a:avLst/>
          </a:prstGeom>
          <a:noFill/>
          <a:ln w="9525">
            <a:solidFill>
              <a:schemeClr val="tx1"/>
            </a:solidFill>
            <a:round/>
            <a:headEnd/>
            <a:tailEnd/>
          </a:ln>
        </p:spPr>
        <p:txBody>
          <a:bodyPr/>
          <a:lstStyle/>
          <a:p>
            <a:endParaRPr lang="en-US"/>
          </a:p>
        </p:txBody>
      </p:sp>
      <p:sp>
        <p:nvSpPr>
          <p:cNvPr id="4121" name="Text Box 31"/>
          <p:cNvSpPr txBox="1">
            <a:spLocks noChangeArrowheads="1"/>
          </p:cNvSpPr>
          <p:nvPr/>
        </p:nvSpPr>
        <p:spPr bwMode="auto">
          <a:xfrm>
            <a:off x="1749075" y="3345320"/>
            <a:ext cx="1687264" cy="369332"/>
          </a:xfrm>
          <a:prstGeom prst="rect">
            <a:avLst/>
          </a:prstGeom>
          <a:solidFill>
            <a:srgbClr val="00B050"/>
          </a:solidFill>
          <a:ln w="9525">
            <a:noFill/>
            <a:miter lim="800000"/>
            <a:headEnd/>
            <a:tailEnd/>
          </a:ln>
        </p:spPr>
        <p:txBody>
          <a:bodyPr wrap="square">
            <a:spAutoFit/>
          </a:bodyPr>
          <a:lstStyle/>
          <a:p>
            <a:r>
              <a:rPr lang="ar-SA" dirty="0"/>
              <a:t>الحكومة الالكترونية</a:t>
            </a:r>
            <a:endParaRPr lang="en-US" dirty="0"/>
          </a:p>
        </p:txBody>
      </p:sp>
      <p:sp>
        <p:nvSpPr>
          <p:cNvPr id="4122" name="Line 32"/>
          <p:cNvSpPr>
            <a:spLocks noChangeShapeType="1"/>
          </p:cNvSpPr>
          <p:nvPr/>
        </p:nvSpPr>
        <p:spPr bwMode="auto">
          <a:xfrm>
            <a:off x="2729309" y="3662463"/>
            <a:ext cx="0" cy="234752"/>
          </a:xfrm>
          <a:prstGeom prst="line">
            <a:avLst/>
          </a:prstGeom>
          <a:noFill/>
          <a:ln w="9525">
            <a:solidFill>
              <a:schemeClr val="tx1"/>
            </a:solidFill>
            <a:round/>
            <a:headEnd/>
            <a:tailEnd/>
          </a:ln>
        </p:spPr>
        <p:txBody>
          <a:bodyPr/>
          <a:lstStyle/>
          <a:p>
            <a:endParaRPr lang="en-US"/>
          </a:p>
        </p:txBody>
      </p:sp>
      <p:sp>
        <p:nvSpPr>
          <p:cNvPr id="4123" name="Text Box 33"/>
          <p:cNvSpPr txBox="1">
            <a:spLocks noChangeArrowheads="1"/>
          </p:cNvSpPr>
          <p:nvPr/>
        </p:nvSpPr>
        <p:spPr bwMode="auto">
          <a:xfrm>
            <a:off x="763356" y="4313397"/>
            <a:ext cx="3582963" cy="369332"/>
          </a:xfrm>
          <a:prstGeom prst="rect">
            <a:avLst/>
          </a:prstGeom>
          <a:noFill/>
          <a:ln w="9525">
            <a:noFill/>
            <a:miter lim="800000"/>
            <a:headEnd/>
            <a:tailEnd/>
          </a:ln>
        </p:spPr>
        <p:txBody>
          <a:bodyPr wrap="square">
            <a:spAutoFit/>
          </a:bodyPr>
          <a:lstStyle/>
          <a:p>
            <a:r>
              <a:rPr lang="en-US" dirty="0"/>
              <a:t>B2G </a:t>
            </a:r>
            <a:r>
              <a:rPr lang="en-US" dirty="0" smtClean="0"/>
              <a:t>      </a:t>
            </a:r>
            <a:r>
              <a:rPr lang="en-US" dirty="0"/>
              <a:t>G2G   </a:t>
            </a:r>
            <a:r>
              <a:rPr lang="en-US" dirty="0" smtClean="0"/>
              <a:t>  C2G      G2B</a:t>
            </a:r>
            <a:endParaRPr lang="en-US" dirty="0"/>
          </a:p>
        </p:txBody>
      </p:sp>
      <p:sp>
        <p:nvSpPr>
          <p:cNvPr id="4124" name="Line 35"/>
          <p:cNvSpPr>
            <a:spLocks noChangeShapeType="1"/>
          </p:cNvSpPr>
          <p:nvPr/>
        </p:nvSpPr>
        <p:spPr bwMode="auto">
          <a:xfrm>
            <a:off x="4133950" y="3897214"/>
            <a:ext cx="0" cy="292794"/>
          </a:xfrm>
          <a:prstGeom prst="line">
            <a:avLst/>
          </a:prstGeom>
          <a:noFill/>
          <a:ln w="9525">
            <a:solidFill>
              <a:schemeClr val="tx1"/>
            </a:solidFill>
            <a:round/>
            <a:headEnd/>
            <a:tailEnd/>
          </a:ln>
        </p:spPr>
        <p:txBody>
          <a:bodyPr/>
          <a:lstStyle/>
          <a:p>
            <a:endParaRPr lang="en-US"/>
          </a:p>
        </p:txBody>
      </p:sp>
    </p:spTree>
    <p:extLst>
      <p:ext uri="{BB962C8B-B14F-4D97-AF65-F5344CB8AC3E}">
        <p14:creationId xmlns:p14="http://schemas.microsoft.com/office/powerpoint/2010/main" val="2852918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72480" y="1371600"/>
            <a:ext cx="9138220" cy="4145632"/>
          </a:xfrm>
        </p:spPr>
        <p:txBody>
          <a:bodyPr/>
          <a:lstStyle/>
          <a:p>
            <a:pPr marL="0" indent="0" rtl="1"/>
            <a:r>
              <a:rPr lang="ar-SA" dirty="0" smtClean="0"/>
              <a:t>تغطي إدارة الاعمال الالكترونية:</a:t>
            </a:r>
            <a:endParaRPr lang="en-US" dirty="0" smtClean="0"/>
          </a:p>
          <a:p>
            <a:pPr marL="457200" indent="-457200" rtl="1">
              <a:buFont typeface="Arial" panose="020B0604020202020204" pitchFamily="34" charset="0"/>
              <a:buChar char="•"/>
            </a:pPr>
            <a:r>
              <a:rPr lang="ar-SA" dirty="0" smtClean="0"/>
              <a:t>التجارة الالكترونية  </a:t>
            </a:r>
            <a:r>
              <a:rPr lang="en-US" dirty="0" smtClean="0"/>
              <a:t>e-commerce</a:t>
            </a:r>
            <a:endParaRPr lang="ar-SA" dirty="0" smtClean="0"/>
          </a:p>
          <a:p>
            <a:pPr marL="457200" indent="-457200" rtl="1">
              <a:buFont typeface="Arial" panose="020B0604020202020204" pitchFamily="34" charset="0"/>
              <a:buChar char="•"/>
            </a:pPr>
            <a:r>
              <a:rPr lang="ar-SA" dirty="0" smtClean="0"/>
              <a:t>إدارة العلاقات</a:t>
            </a:r>
            <a:r>
              <a:rPr lang="en-US" dirty="0" smtClean="0"/>
              <a:t>   customer relations management (CRM)</a:t>
            </a:r>
            <a:endParaRPr lang="ar-SA" dirty="0" smtClean="0"/>
          </a:p>
          <a:p>
            <a:pPr marL="457200" indent="-457200" rtl="1">
              <a:buFont typeface="Arial" panose="020B0604020202020204" pitchFamily="34" charset="0"/>
              <a:buChar char="•"/>
            </a:pPr>
            <a:r>
              <a:rPr lang="ar-SA" dirty="0" smtClean="0"/>
              <a:t>الشركاء</a:t>
            </a:r>
            <a:r>
              <a:rPr lang="en-US" dirty="0" smtClean="0"/>
              <a:t>business partnerships   </a:t>
            </a:r>
            <a:endParaRPr lang="ar-SA" dirty="0" smtClean="0"/>
          </a:p>
          <a:p>
            <a:pPr marL="457200" indent="-457200" rtl="1">
              <a:buFont typeface="Arial" panose="020B0604020202020204" pitchFamily="34" charset="0"/>
              <a:buChar char="•"/>
            </a:pPr>
            <a:r>
              <a:rPr lang="ar-SA" dirty="0" smtClean="0"/>
              <a:t>العمليات الالكترونية في المؤسسة </a:t>
            </a:r>
            <a:r>
              <a:rPr lang="en-US" dirty="0" smtClean="0"/>
              <a:t>electronic transactions within an organization</a:t>
            </a:r>
            <a:endParaRPr lang="ar-SA" dirty="0"/>
          </a:p>
        </p:txBody>
      </p:sp>
      <p:sp>
        <p:nvSpPr>
          <p:cNvPr id="2" name="Title 1"/>
          <p:cNvSpPr>
            <a:spLocks noGrp="1"/>
          </p:cNvSpPr>
          <p:nvPr>
            <p:ph type="title"/>
          </p:nvPr>
        </p:nvSpPr>
        <p:spPr/>
        <p:txBody>
          <a:bodyPr/>
          <a:lstStyle/>
          <a:p>
            <a:r>
              <a:rPr lang="ar-SA" dirty="0" smtClean="0">
                <a:effectLst>
                  <a:outerShdw blurRad="38100" dist="38100" dir="2700000" algn="tl">
                    <a:srgbClr val="000000">
                      <a:alpha val="43137"/>
                    </a:srgbClr>
                  </a:outerShdw>
                </a:effectLst>
              </a:rPr>
              <a:t>إدارة الاعمال الالكترونية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a:t>الأساليب </a:t>
            </a:r>
            <a:r>
              <a:rPr lang="ar-SA" dirty="0" smtClean="0"/>
              <a:t>الاعمال الالكترونية تمكن </a:t>
            </a:r>
            <a:r>
              <a:rPr lang="ar-SA" dirty="0"/>
              <a:t>الشركات من ربط نظم معالجة البيانات الداخلية والخارجية على نحو أكثر كفاءة </a:t>
            </a:r>
            <a:r>
              <a:rPr lang="ar-SA" dirty="0" smtClean="0"/>
              <a:t>ومرونة.</a:t>
            </a:r>
          </a:p>
          <a:p>
            <a:pPr marL="457200" indent="-457200" rtl="1">
              <a:buFont typeface="Arial" panose="020B0604020202020204" pitchFamily="34" charset="0"/>
              <a:buChar char="•"/>
            </a:pPr>
            <a:r>
              <a:rPr lang="ar-SA" dirty="0" smtClean="0"/>
              <a:t>تعمل بشكل وثيق مع المزودين</a:t>
            </a:r>
            <a:r>
              <a:rPr lang="en-US" dirty="0"/>
              <a:t> </a:t>
            </a:r>
            <a:r>
              <a:rPr lang="en-US" dirty="0" smtClean="0"/>
              <a:t>suppliers </a:t>
            </a:r>
            <a:r>
              <a:rPr lang="ar-SA" dirty="0" smtClean="0"/>
              <a:t> </a:t>
            </a:r>
            <a:r>
              <a:rPr lang="en-US" dirty="0" smtClean="0"/>
              <a:t>  </a:t>
            </a:r>
            <a:r>
              <a:rPr lang="ar-SA" dirty="0" smtClean="0"/>
              <a:t>وشركاء العمل</a:t>
            </a:r>
            <a:r>
              <a:rPr lang="en-US" dirty="0" smtClean="0"/>
              <a:t>  partners </a:t>
            </a:r>
          </a:p>
          <a:p>
            <a:pPr marL="457200" indent="-457200" rtl="1">
              <a:buFont typeface="Arial" panose="020B0604020202020204" pitchFamily="34" charset="0"/>
              <a:buChar char="•"/>
            </a:pPr>
            <a:r>
              <a:rPr lang="ar-SA" dirty="0"/>
              <a:t>أفضل </a:t>
            </a:r>
            <a:r>
              <a:rPr lang="ar-SA" dirty="0" smtClean="0"/>
              <a:t>تلبية لحاجة </a:t>
            </a:r>
            <a:r>
              <a:rPr lang="ar-SA" dirty="0"/>
              <a:t>وتوقعات </a:t>
            </a:r>
            <a:r>
              <a:rPr lang="ar-SA" dirty="0" smtClean="0"/>
              <a:t>العملاء</a:t>
            </a:r>
          </a:p>
          <a:p>
            <a:pPr marL="457200" indent="-457200" rtl="1">
              <a:buFont typeface="Arial" panose="020B0604020202020204" pitchFamily="34" charset="0"/>
              <a:buChar char="•"/>
            </a:pPr>
            <a:endParaRPr lang="ar-SA" dirty="0"/>
          </a:p>
          <a:p>
            <a:pPr marL="457200" indent="-457200" rtl="1">
              <a:buClr>
                <a:srgbClr val="FF0000"/>
              </a:buClr>
              <a:buFont typeface="Wingdings" panose="05000000000000000000" pitchFamily="2" charset="2"/>
              <a:buChar char="ü"/>
            </a:pPr>
            <a:r>
              <a:rPr lang="ar-SA" dirty="0" smtClean="0"/>
              <a:t>ادارة الاعمال الالكتروني </a:t>
            </a:r>
            <a:r>
              <a:rPr lang="en-US" dirty="0" smtClean="0"/>
              <a:t>Strategic- focus</a:t>
            </a:r>
          </a:p>
          <a:p>
            <a:pPr marL="457200" indent="-457200" rtl="1">
              <a:buClr>
                <a:srgbClr val="FF0000"/>
              </a:buClr>
              <a:buFont typeface="Wingdings" panose="05000000000000000000" pitchFamily="2" charset="2"/>
              <a:buChar char="ü"/>
            </a:pPr>
            <a:r>
              <a:rPr lang="ar-SA" dirty="0" smtClean="0"/>
              <a:t>التجارة الالكترونية جزء من استراتيجية الاعمال الالكترونية</a:t>
            </a:r>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إدارة الاعمال الالكترونية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Tree>
    <p:extLst>
      <p:ext uri="{BB962C8B-B14F-4D97-AF65-F5344CB8AC3E}">
        <p14:creationId xmlns:p14="http://schemas.microsoft.com/office/powerpoint/2010/main" val="2261848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844824"/>
            <a:ext cx="8915400" cy="4052739"/>
          </a:xfrm>
        </p:spPr>
        <p:txBody>
          <a:bodyPr/>
          <a:lstStyle/>
          <a:p>
            <a:pPr marL="457200" indent="-457200" rtl="1">
              <a:buFont typeface="Arial" panose="020B0604020202020204" pitchFamily="34" charset="0"/>
              <a:buChar char="•"/>
            </a:pPr>
            <a:r>
              <a:rPr lang="ar-SA" dirty="0" smtClean="0"/>
              <a:t>ليس فقط التجارة الإلكترونية </a:t>
            </a:r>
            <a:r>
              <a:rPr lang="en-US" dirty="0" smtClean="0"/>
              <a:t>e-commerce</a:t>
            </a:r>
            <a:endParaRPr lang="ar-SA" dirty="0" smtClean="0"/>
          </a:p>
          <a:p>
            <a:pPr marL="457200" indent="-457200" rtl="1">
              <a:buFont typeface="Arial" panose="020B0604020202020204" pitchFamily="34" charset="0"/>
              <a:buChar char="•"/>
            </a:pPr>
            <a:r>
              <a:rPr lang="ar-SA" dirty="0" smtClean="0"/>
              <a:t>ليس فقط التعاملات المالية، ولكن كافة الأنظمة والانشطة.</a:t>
            </a:r>
            <a:endParaRPr lang="en-US" dirty="0" smtClean="0"/>
          </a:p>
          <a:p>
            <a:pPr marL="457200" indent="-457200" rtl="1">
              <a:buFont typeface="Arial" panose="020B0604020202020204" pitchFamily="34" charset="0"/>
              <a:buChar char="•"/>
            </a:pPr>
            <a:r>
              <a:rPr lang="ar-SA" dirty="0" smtClean="0"/>
              <a:t>ليس فقط التقنية، ولكن الاستراتيجية التشغيلية والعمليات.</a:t>
            </a:r>
          </a:p>
          <a:p>
            <a:pPr marL="457200" indent="-457200" rtl="1">
              <a:buFont typeface="Arial" panose="020B0604020202020204" pitchFamily="34" charset="0"/>
              <a:buChar char="•"/>
            </a:pPr>
            <a:r>
              <a:rPr lang="ar-SA" dirty="0" smtClean="0"/>
              <a:t>ليس فقط </a:t>
            </a:r>
            <a:r>
              <a:rPr lang="en-US" dirty="0" smtClean="0"/>
              <a:t>B2C</a:t>
            </a:r>
            <a:r>
              <a:rPr lang="ar-SA" dirty="0" smtClean="0"/>
              <a:t> </a:t>
            </a:r>
            <a:r>
              <a:rPr lang="ar-SA" dirty="0"/>
              <a:t>(الأعمال للزبائن) </a:t>
            </a:r>
            <a:r>
              <a:rPr lang="ar-SA" dirty="0" smtClean="0"/>
              <a:t>، ولكن </a:t>
            </a:r>
            <a:r>
              <a:rPr lang="en-US" dirty="0" smtClean="0"/>
              <a:t>B2B</a:t>
            </a:r>
            <a:r>
              <a:rPr lang="ar-SA" dirty="0" smtClean="0"/>
              <a:t> (الأعمال للأعمال).</a:t>
            </a:r>
          </a:p>
          <a:p>
            <a:pPr marL="457200" indent="-457200" rtl="1">
              <a:buFont typeface="Arial" panose="020B0604020202020204" pitchFamily="34" charset="0"/>
              <a:buChar char="•"/>
            </a:pPr>
            <a:r>
              <a:rPr lang="ar-SA" dirty="0" smtClean="0"/>
              <a:t>ليس فقط الإنترنت (ولكن الاستفادة من تقنيات الإنترنت على نحو متزايد)</a:t>
            </a:r>
          </a:p>
          <a:p>
            <a:pPr marL="457200" indent="-457200" rtl="1">
              <a:buFont typeface="Arial" panose="020B0604020202020204" pitchFamily="34" charset="0"/>
              <a:buChar char="•"/>
            </a:pPr>
            <a:endParaRPr lang="ar-SA" dirty="0"/>
          </a:p>
        </p:txBody>
      </p:sp>
      <p:sp>
        <p:nvSpPr>
          <p:cNvPr id="2" name="Title 1"/>
          <p:cNvSpPr>
            <a:spLocks noGrp="1"/>
          </p:cNvSpPr>
          <p:nvPr>
            <p:ph type="title"/>
          </p:nvPr>
        </p:nvSpPr>
        <p:spPr/>
        <p:txBody>
          <a:bodyPr/>
          <a:lstStyle/>
          <a:p>
            <a:r>
              <a:rPr lang="ar-SA" dirty="0" smtClean="0">
                <a:effectLst>
                  <a:outerShdw blurRad="38100" dist="38100" dir="2700000" algn="tl">
                    <a:srgbClr val="000000">
                      <a:alpha val="43137"/>
                    </a:srgbClr>
                  </a:outerShdw>
                </a:effectLst>
              </a:rPr>
              <a:t>ما الذي لا يعد من الأعمال الإلكترونية</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What is not E-Business</a:t>
            </a:r>
            <a:endParaRPr lang="en-US" sz="3200"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Tree>
    <p:extLst>
      <p:ext uri="{BB962C8B-B14F-4D97-AF65-F5344CB8AC3E}">
        <p14:creationId xmlns:p14="http://schemas.microsoft.com/office/powerpoint/2010/main" val="3322108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877300" cy="3785592"/>
          </a:xfrm>
        </p:spPr>
        <p:txBody>
          <a:bodyPr/>
          <a:lstStyle/>
          <a:p>
            <a:pPr marL="457200" indent="-457200" rtl="1">
              <a:buFont typeface="Arial" panose="020B0604020202020204" pitchFamily="34" charset="0"/>
              <a:buChar char="•"/>
            </a:pPr>
            <a:r>
              <a:rPr lang="ar-SA" dirty="0" smtClean="0"/>
              <a:t>القياس </a:t>
            </a:r>
            <a:r>
              <a:rPr lang="en-US" sz="2400" dirty="0"/>
              <a:t>Measurement</a:t>
            </a:r>
            <a:r>
              <a:rPr lang="ar-SA" dirty="0" smtClean="0"/>
              <a:t> </a:t>
            </a:r>
          </a:p>
          <a:p>
            <a:pPr marL="457200" indent="-457200" rtl="1">
              <a:buFont typeface="Arial" panose="020B0604020202020204" pitchFamily="34" charset="0"/>
              <a:buChar char="•"/>
            </a:pPr>
            <a:r>
              <a:rPr lang="ar-SA" dirty="0" smtClean="0"/>
              <a:t>المرونة </a:t>
            </a:r>
            <a:r>
              <a:rPr lang="en-US" sz="2400" dirty="0" smtClean="0"/>
              <a:t>Flexibility</a:t>
            </a:r>
            <a:endParaRPr lang="ar-SA" sz="2400" dirty="0" smtClean="0"/>
          </a:p>
          <a:p>
            <a:pPr marL="457200" indent="-457200" rtl="1">
              <a:buFont typeface="Arial" panose="020B0604020202020204" pitchFamily="34" charset="0"/>
              <a:buChar char="•"/>
            </a:pPr>
            <a:r>
              <a:rPr lang="ar-SA" dirty="0" smtClean="0"/>
              <a:t>إعادة هندسة سلاسل التوريد </a:t>
            </a:r>
            <a:r>
              <a:rPr lang="en-US" sz="2400" dirty="0"/>
              <a:t>Reengineering supply chains</a:t>
            </a:r>
          </a:p>
          <a:p>
            <a:pPr marL="457200" indent="-457200" rtl="1">
              <a:buFont typeface="Arial" panose="020B0604020202020204" pitchFamily="34" charset="0"/>
              <a:buChar char="•"/>
            </a:pPr>
            <a:r>
              <a:rPr lang="ar-SA" dirty="0" smtClean="0"/>
              <a:t>التركيز على العمليات </a:t>
            </a:r>
            <a:r>
              <a:rPr lang="en-US" sz="2400" dirty="0"/>
              <a:t>Process-centered</a:t>
            </a:r>
          </a:p>
          <a:p>
            <a:pPr marL="457200" indent="-457200" rtl="1">
              <a:buFont typeface="Arial" panose="020B0604020202020204" pitchFamily="34" charset="0"/>
              <a:buChar char="•"/>
            </a:pPr>
            <a:r>
              <a:rPr lang="ar-SA" dirty="0" smtClean="0"/>
              <a:t>الأمن </a:t>
            </a:r>
            <a:r>
              <a:rPr lang="en-US" sz="2400" dirty="0" smtClean="0"/>
              <a:t>Security</a:t>
            </a:r>
            <a:endParaRPr lang="ar-SA" sz="2400" dirty="0" smtClean="0"/>
          </a:p>
          <a:p>
            <a:pPr marL="457200" indent="-457200" rtl="1">
              <a:buFont typeface="Arial" panose="020B0604020202020204" pitchFamily="34" charset="0"/>
              <a:buChar char="•"/>
            </a:pPr>
            <a:r>
              <a:rPr lang="ar-SA" dirty="0" smtClean="0"/>
              <a:t>توحيد المقاييس والتكامل </a:t>
            </a:r>
            <a:r>
              <a:rPr lang="en-US" sz="2400" dirty="0"/>
              <a:t>Standardization and interoperability</a:t>
            </a:r>
          </a:p>
          <a:p>
            <a:pPr marL="0" indent="0" rtl="1"/>
            <a:endParaRPr lang="ar-SA"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متطلبات الأعمال الإلكترونية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Tree>
    <p:extLst>
      <p:ext uri="{BB962C8B-B14F-4D97-AF65-F5344CB8AC3E}">
        <p14:creationId xmlns:p14="http://schemas.microsoft.com/office/powerpoint/2010/main" val="1279204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smtClean="0"/>
              <a:t>زيادة الإنتاجية (على سبيل المثال الآن - إنتاجية تقنية المعلومات)</a:t>
            </a:r>
          </a:p>
          <a:p>
            <a:pPr marL="457200" indent="-457200" rtl="1">
              <a:buFont typeface="Arial" panose="020B0604020202020204" pitchFamily="34" charset="0"/>
              <a:buChar char="•"/>
            </a:pPr>
            <a:r>
              <a:rPr lang="ar-SA" dirty="0" smtClean="0"/>
              <a:t>تخفيض تكاليف التشغيل النهائية.</a:t>
            </a:r>
          </a:p>
          <a:p>
            <a:pPr marL="457200" indent="-457200" rtl="1">
              <a:buFont typeface="Arial" panose="020B0604020202020204" pitchFamily="34" charset="0"/>
              <a:buChar char="•"/>
            </a:pPr>
            <a:r>
              <a:rPr lang="ar-SA" dirty="0" smtClean="0"/>
              <a:t> تحسين ومشاركة التعلم / المعرفة.</a:t>
            </a:r>
          </a:p>
          <a:p>
            <a:pPr marL="457200" indent="-457200" rtl="1">
              <a:buFont typeface="Arial" panose="020B0604020202020204" pitchFamily="34" charset="0"/>
              <a:buChar char="•"/>
            </a:pPr>
            <a:r>
              <a:rPr lang="ar-SA" dirty="0" smtClean="0"/>
              <a:t>تحسين العلاقات مع الموردين / الزبائن.</a:t>
            </a:r>
          </a:p>
          <a:p>
            <a:pPr marL="457200" indent="-457200" rtl="1">
              <a:buFont typeface="Arial" panose="020B0604020202020204" pitchFamily="34" charset="0"/>
              <a:buChar char="•"/>
            </a:pPr>
            <a:r>
              <a:rPr lang="ar-SA" dirty="0" smtClean="0"/>
              <a:t>التوحيد والمواءمة </a:t>
            </a:r>
            <a:endParaRPr lang="ar-SA" dirty="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الفوائد المحتملة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Tree>
    <p:extLst>
      <p:ext uri="{BB962C8B-B14F-4D97-AF65-F5344CB8AC3E}">
        <p14:creationId xmlns:p14="http://schemas.microsoft.com/office/powerpoint/2010/main" val="3449823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smtClean="0"/>
              <a:t>الأخطاء الاستراتيجية وعدم التوافق</a:t>
            </a:r>
          </a:p>
          <a:p>
            <a:pPr marL="457200" indent="-457200" rtl="1">
              <a:buFont typeface="Arial" panose="020B0604020202020204" pitchFamily="34" charset="0"/>
              <a:buChar char="•"/>
            </a:pPr>
            <a:r>
              <a:rPr lang="ar-SA" dirty="0" smtClean="0"/>
              <a:t>التغيرات الثقافية والعداء الثقافي</a:t>
            </a:r>
          </a:p>
          <a:p>
            <a:pPr marL="457200" indent="-457200" rtl="1">
              <a:buFont typeface="Arial" panose="020B0604020202020204" pitchFamily="34" charset="0"/>
              <a:buChar char="•"/>
            </a:pPr>
            <a:r>
              <a:rPr lang="ar-SA" dirty="0" smtClean="0"/>
              <a:t>تكلفة التنفيذ والعائد على الاستثمار</a:t>
            </a:r>
          </a:p>
          <a:p>
            <a:pPr marL="457200" indent="-457200" rtl="1">
              <a:buFont typeface="Arial" panose="020B0604020202020204" pitchFamily="34" charset="0"/>
              <a:buChar char="•"/>
            </a:pPr>
            <a:r>
              <a:rPr lang="ar-SA" dirty="0" smtClean="0"/>
              <a:t>الأمن والثقة وتحول الولاءات</a:t>
            </a:r>
          </a:p>
          <a:p>
            <a:pPr marL="457200" indent="-457200" rtl="1">
              <a:buFont typeface="Arial" panose="020B0604020202020204" pitchFamily="34" charset="0"/>
              <a:buChar char="•"/>
            </a:pPr>
            <a:r>
              <a:rPr lang="ar-SA" dirty="0" smtClean="0"/>
              <a:t>المسائل القانونية والدولية</a:t>
            </a:r>
          </a:p>
          <a:p>
            <a:pPr marL="457200" indent="-457200" rtl="1">
              <a:buFont typeface="Arial" panose="020B0604020202020204" pitchFamily="34" charset="0"/>
              <a:buChar char="•"/>
            </a:pPr>
            <a:r>
              <a:rPr lang="ar-SA" dirty="0" smtClean="0"/>
              <a:t>اهتمامات التكنولوجيا</a:t>
            </a:r>
            <a:endParaRPr lang="ar-SA" dirty="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المعوقات المحتملة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Tree>
    <p:extLst>
      <p:ext uri="{BB962C8B-B14F-4D97-AF65-F5344CB8AC3E}">
        <p14:creationId xmlns:p14="http://schemas.microsoft.com/office/powerpoint/2010/main" val="3047236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smtClean="0"/>
              <a:t>التركيز على المستهلك مقابل التركيز على حجم كبير من المستهلكين.</a:t>
            </a:r>
          </a:p>
          <a:p>
            <a:pPr marL="457200" indent="-457200" rtl="1">
              <a:buFont typeface="Arial" panose="020B0604020202020204" pitchFamily="34" charset="0"/>
              <a:buChar char="•"/>
            </a:pPr>
            <a:r>
              <a:rPr lang="ar-SA" dirty="0" smtClean="0"/>
              <a:t>الروابط مع الموردين والعملاء.</a:t>
            </a:r>
          </a:p>
          <a:p>
            <a:pPr marL="457200" indent="-457200" rtl="1">
              <a:buFont typeface="Arial" panose="020B0604020202020204" pitchFamily="34" charset="0"/>
              <a:buChar char="•"/>
            </a:pPr>
            <a:r>
              <a:rPr lang="ar-SA" dirty="0" smtClean="0"/>
              <a:t>العولمة </a:t>
            </a:r>
          </a:p>
          <a:p>
            <a:pPr marL="457200" indent="-457200" rtl="1">
              <a:buFont typeface="Arial" panose="020B0604020202020204" pitchFamily="34" charset="0"/>
              <a:buChar char="•"/>
            </a:pPr>
            <a:r>
              <a:rPr lang="ar-SA" dirty="0" smtClean="0"/>
              <a:t>الانتشار</a:t>
            </a:r>
          </a:p>
          <a:p>
            <a:pPr marL="457200" indent="-457200" rtl="1">
              <a:buFont typeface="Arial" panose="020B0604020202020204" pitchFamily="34" charset="0"/>
              <a:buChar char="•"/>
            </a:pPr>
            <a:r>
              <a:rPr lang="ar-SA" dirty="0" smtClean="0"/>
              <a:t>تبادل المعرفة</a:t>
            </a:r>
          </a:p>
          <a:p>
            <a:pPr marL="457200" indent="-457200" rtl="1">
              <a:buFont typeface="Arial" panose="020B0604020202020204" pitchFamily="34" charset="0"/>
              <a:buChar char="•"/>
            </a:pPr>
            <a:r>
              <a:rPr lang="ar-SA" dirty="0" smtClean="0"/>
              <a:t>البساطة</a:t>
            </a:r>
          </a:p>
          <a:p>
            <a:pPr marL="457200" indent="-457200" rtl="1">
              <a:buFont typeface="Arial" panose="020B0604020202020204" pitchFamily="34" charset="0"/>
              <a:buChar char="•"/>
            </a:pPr>
            <a:r>
              <a:rPr lang="ar-SA" dirty="0" smtClean="0"/>
              <a:t>بيانات المصدر المفتوح</a:t>
            </a:r>
          </a:p>
          <a:p>
            <a:pPr marL="457200" indent="-457200" rtl="1">
              <a:buFont typeface="Arial" panose="020B0604020202020204" pitchFamily="34" charset="0"/>
              <a:buChar char="•"/>
            </a:pPr>
            <a:endParaRPr lang="ar-SA"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التغيرات التي تحركها الإنترنت</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Tree>
    <p:extLst>
      <p:ext uri="{BB962C8B-B14F-4D97-AF65-F5344CB8AC3E}">
        <p14:creationId xmlns:p14="http://schemas.microsoft.com/office/powerpoint/2010/main" val="1699482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1"/>
            <a:ext cx="8877300" cy="3857600"/>
          </a:xfrm>
        </p:spPr>
        <p:txBody>
          <a:bodyPr/>
          <a:lstStyle/>
          <a:p>
            <a:pPr marL="0" indent="0" rtl="1"/>
            <a:r>
              <a:rPr lang="ar-SA" dirty="0" smtClean="0"/>
              <a:t>العمليات التي يتم تطويرها عن طريق إدارة الاعمال الالكترونية:</a:t>
            </a:r>
          </a:p>
          <a:p>
            <a:pPr marL="0" indent="0" rtl="1"/>
            <a:r>
              <a:rPr lang="ar-SA" dirty="0" smtClean="0">
                <a:solidFill>
                  <a:srgbClr val="FF0000"/>
                </a:solidFill>
                <a:effectLst>
                  <a:outerShdw blurRad="38100" dist="38100" dir="2700000" algn="tl">
                    <a:srgbClr val="000000">
                      <a:alpha val="43137"/>
                    </a:srgbClr>
                  </a:outerShdw>
                </a:effectLst>
              </a:rPr>
              <a:t>أولا: العمليات التي تركز على الانتاج</a:t>
            </a:r>
          </a:p>
          <a:p>
            <a:pPr marL="0" indent="0" rtl="1"/>
            <a:r>
              <a:rPr lang="ar-SA" dirty="0" smtClean="0"/>
              <a:t>المشتريات</a:t>
            </a:r>
            <a:r>
              <a:rPr lang="ar-SA" dirty="0"/>
              <a:t>، ويأمر، تجديد المخزون، والمدفوعات، وصلة مع الموردين، وعملية مراقبة </a:t>
            </a:r>
            <a:r>
              <a:rPr lang="ar-SA" dirty="0" smtClean="0"/>
              <a:t>الإنتاج</a:t>
            </a:r>
          </a:p>
          <a:p>
            <a:pPr marL="0" indent="0" rtl="1"/>
            <a:endParaRPr lang="ar-SA" dirty="0" smtClean="0"/>
          </a:p>
          <a:p>
            <a:pPr marL="0" indent="0" algn="l" rtl="1"/>
            <a:r>
              <a:rPr lang="en-US" sz="2800" dirty="0"/>
              <a:t>procurement, ordering, replenishment of stock, payments, link with suppliers, production control process, </a:t>
            </a:r>
            <a:endParaRPr lang="ar-SA" sz="2800" dirty="0" smtClean="0"/>
          </a:p>
          <a:p>
            <a:pPr marL="0" indent="0" rtl="1"/>
            <a:endParaRPr lang="ar-SA" sz="2800"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الحسنات وراء استخدام إدارة الاعمال الالكترونية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Tree>
    <p:extLst>
      <p:ext uri="{BB962C8B-B14F-4D97-AF65-F5344CB8AC3E}">
        <p14:creationId xmlns:p14="http://schemas.microsoft.com/office/powerpoint/2010/main" val="718320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0" indent="0" rtl="1"/>
            <a:r>
              <a:rPr lang="ar-SA" dirty="0" smtClean="0"/>
              <a:t>العمليات التي يتم تطويرها عن طريق إدارة الاعمال الالكترونية:</a:t>
            </a:r>
          </a:p>
          <a:p>
            <a:pPr marL="0" indent="0" rtl="1"/>
            <a:r>
              <a:rPr lang="ar-SA" b="1" dirty="0" smtClean="0">
                <a:solidFill>
                  <a:srgbClr val="FF0000"/>
                </a:solidFill>
                <a:effectLst>
                  <a:outerShdw blurRad="38100" dist="38100" dir="2700000" algn="tl">
                    <a:srgbClr val="000000">
                      <a:alpha val="43137"/>
                    </a:srgbClr>
                  </a:outerShdw>
                </a:effectLst>
              </a:rPr>
              <a:t>ثانيا: العمليات التي تركز على الإدارة الداخلية</a:t>
            </a:r>
          </a:p>
          <a:p>
            <a:pPr marL="0" indent="0" rtl="1"/>
            <a:r>
              <a:rPr lang="ar-SA" dirty="0" smtClean="0"/>
              <a:t>خدمات </a:t>
            </a:r>
            <a:r>
              <a:rPr lang="ar-SA" dirty="0"/>
              <a:t>الموظفين، والتدريب، </a:t>
            </a:r>
            <a:r>
              <a:rPr lang="ar-SA" dirty="0" smtClean="0"/>
              <a:t>تشارك المعلومات </a:t>
            </a:r>
            <a:r>
              <a:rPr lang="ar-SA" dirty="0"/>
              <a:t>الداخلية، </a:t>
            </a:r>
            <a:r>
              <a:rPr lang="ar-SA" dirty="0" smtClean="0"/>
              <a:t>التوظيف، </a:t>
            </a:r>
            <a:r>
              <a:rPr lang="ar-SA" dirty="0"/>
              <a:t>والمبيعات، والاتصالات، </a:t>
            </a:r>
            <a:r>
              <a:rPr lang="ar-SA" dirty="0" smtClean="0"/>
              <a:t>الاتصال بين مجموعة </a:t>
            </a:r>
            <a:r>
              <a:rPr lang="ar-SA" dirty="0"/>
              <a:t>العمل، النشر الإلكتروني</a:t>
            </a:r>
            <a:endParaRPr lang="ar-SA" dirty="0" smtClean="0"/>
          </a:p>
          <a:p>
            <a:pPr marL="0" indent="0" algn="l" rtl="1"/>
            <a:r>
              <a:rPr lang="en-US" dirty="0"/>
              <a:t>employee services, training, internal information sharing, recruiting, sales, </a:t>
            </a:r>
            <a:r>
              <a:rPr lang="en-US" dirty="0" smtClean="0"/>
              <a:t>workgroup </a:t>
            </a:r>
            <a:r>
              <a:rPr lang="en-US" dirty="0"/>
              <a:t>communication, electronic publishing</a:t>
            </a:r>
            <a:endParaRPr lang="ar-SA"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الحسنات وراء استخدام إدارة الاعمال الالكترونية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Tree>
    <p:extLst>
      <p:ext uri="{BB962C8B-B14F-4D97-AF65-F5344CB8AC3E}">
        <p14:creationId xmlns:p14="http://schemas.microsoft.com/office/powerpoint/2010/main" val="3557303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0" indent="0" rtl="1"/>
            <a:r>
              <a:rPr lang="ar-SA" dirty="0" smtClean="0"/>
              <a:t>العمليات التي يتم تطويرها عن طريق إدارة الاعمال الالكترونية:</a:t>
            </a:r>
          </a:p>
          <a:p>
            <a:pPr marL="0" indent="0" rtl="1"/>
            <a:r>
              <a:rPr lang="ar-SA" dirty="0" smtClean="0">
                <a:solidFill>
                  <a:srgbClr val="FF0000"/>
                </a:solidFill>
                <a:effectLst>
                  <a:outerShdw blurRad="38100" dist="38100" dir="2700000" algn="tl">
                    <a:srgbClr val="000000">
                      <a:alpha val="43137"/>
                    </a:srgbClr>
                  </a:outerShdw>
                </a:effectLst>
              </a:rPr>
              <a:t>ثالثا: العمليات التي تركز العميل</a:t>
            </a:r>
          </a:p>
          <a:p>
            <a:pPr marL="0" indent="0" rtl="1"/>
            <a:r>
              <a:rPr lang="ar-SA" dirty="0"/>
              <a:t>الجهود الترويجية والتسويقية، </a:t>
            </a:r>
            <a:r>
              <a:rPr lang="ar-SA" dirty="0" smtClean="0"/>
              <a:t>بيع </a:t>
            </a:r>
            <a:r>
              <a:rPr lang="ar-SA" dirty="0"/>
              <a:t>على الإنترنت، </a:t>
            </a:r>
            <a:r>
              <a:rPr lang="ar-SA" dirty="0" smtClean="0"/>
              <a:t>معالجة أوامر الشراء، ومعالجة </a:t>
            </a:r>
            <a:r>
              <a:rPr lang="ar-SA" dirty="0"/>
              <a:t>المدفوعات، </a:t>
            </a:r>
            <a:r>
              <a:rPr lang="ar-SA" dirty="0" smtClean="0"/>
              <a:t>دعم </a:t>
            </a:r>
            <a:r>
              <a:rPr lang="ar-SA" dirty="0"/>
              <a:t>العملاء</a:t>
            </a:r>
            <a:endParaRPr lang="ar-SA" dirty="0" smtClean="0"/>
          </a:p>
          <a:p>
            <a:pPr marL="0" indent="0" algn="l" rtl="1"/>
            <a:r>
              <a:rPr lang="en-US" sz="2800" dirty="0"/>
              <a:t>promotional and marketing efforts, selling over the internet, processing purchase orders, processing payments, customers support</a:t>
            </a:r>
            <a:endParaRPr lang="ar-SA" dirty="0" smtClean="0"/>
          </a:p>
        </p:txBody>
      </p:sp>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الحسنات وراء استخدام إدارة الاعمال الالكترونية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Tree>
    <p:extLst>
      <p:ext uri="{BB962C8B-B14F-4D97-AF65-F5344CB8AC3E}">
        <p14:creationId xmlns:p14="http://schemas.microsoft.com/office/powerpoint/2010/main" val="25692231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Managemnt_Template2</Template>
  <TotalTime>786</TotalTime>
  <Words>780</Words>
  <Application>Microsoft Office PowerPoint</Application>
  <PresentationFormat>A4 Paper (210x297 mm)</PresentationFormat>
  <Paragraphs>125</Paragraphs>
  <Slides>17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ae_AlMateen</vt:lpstr>
      <vt:lpstr>Arial</vt:lpstr>
      <vt:lpstr>AYM Wadiy S_U normal.</vt:lpstr>
      <vt:lpstr>Calibri</vt:lpstr>
      <vt:lpstr>Times New Roman</vt:lpstr>
      <vt:lpstr>Wingdings</vt:lpstr>
      <vt:lpstr>Office Theme</vt:lpstr>
      <vt:lpstr>PowerPoint Presentation</vt:lpstr>
      <vt:lpstr>المحاضرة الثانية</vt:lpstr>
      <vt:lpstr>إدارة الاعمال الالكترونية  e-bussiness</vt:lpstr>
      <vt:lpstr>التجارة الالكترونية  e-commerce</vt:lpstr>
      <vt:lpstr>أنواع شبكات الأعمال الالكترونية</vt:lpstr>
      <vt:lpstr>علاقة الاعمال الالكترونية بالمصطلحات المرادفة</vt:lpstr>
      <vt:lpstr>إدارة الاعمال الالكترونية</vt:lpstr>
      <vt:lpstr>إدارة الاعمال الالكترونية</vt:lpstr>
      <vt:lpstr>ما الذي لا يعد من الأعمال الإلكترونية What is not E-Business</vt:lpstr>
      <vt:lpstr>متطلبات الأعمال الإلكترونية</vt:lpstr>
      <vt:lpstr>الفوائد المحتملة</vt:lpstr>
      <vt:lpstr>المعوقات المحتملة</vt:lpstr>
      <vt:lpstr>التغيرات التي تحركها الإنترنت</vt:lpstr>
      <vt:lpstr>الحسنات وراء استخدام إدارة الاعمال الالكترونية</vt:lpstr>
      <vt:lpstr>الحسنات وراء استخدام إدارة الاعمال الالكترونية</vt:lpstr>
      <vt:lpstr>الحسنات وراء استخدام إدارة الاعمال الالكترونية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Mosleh A Adaileh</cp:lastModifiedBy>
  <cp:revision>65</cp:revision>
  <dcterms:created xsi:type="dcterms:W3CDTF">2014-02-23T07:16:21Z</dcterms:created>
  <dcterms:modified xsi:type="dcterms:W3CDTF">2014-03-09T15:21:08Z</dcterms:modified>
</cp:coreProperties>
</file>