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10" r:id="rId3"/>
    <p:sldId id="311" r:id="rId4"/>
    <p:sldId id="335" r:id="rId5"/>
    <p:sldId id="354" r:id="rId6"/>
    <p:sldId id="355" r:id="rId7"/>
    <p:sldId id="356" r:id="rId8"/>
    <p:sldId id="357" r:id="rId9"/>
    <p:sldId id="336" r:id="rId10"/>
    <p:sldId id="337" r:id="rId11"/>
    <p:sldId id="340" r:id="rId12"/>
    <p:sldId id="342" r:id="rId13"/>
    <p:sldId id="343" r:id="rId14"/>
    <p:sldId id="320" r:id="rId15"/>
    <p:sldId id="345" r:id="rId16"/>
    <p:sldId id="344" r:id="rId17"/>
    <p:sldId id="346" r:id="rId18"/>
    <p:sldId id="347" r:id="rId19"/>
    <p:sldId id="350" r:id="rId20"/>
    <p:sldId id="351" r:id="rId21"/>
    <p:sldId id="352" r:id="rId22"/>
    <p:sldId id="353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78" d="100"/>
          <a:sy n="78" d="100"/>
        </p:scale>
        <p:origin x="1482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985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766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4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466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36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71C930-80BA-4125-BB5F-376BA8205EB6}" type="slidenum">
              <a:rPr lang="ar-SA" smtClean="0"/>
              <a:pPr/>
              <a:t>9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624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10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55658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11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44861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12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43680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13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880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937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15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19797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27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17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51748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18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94965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19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092251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20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02785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21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51339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22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87425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التجارة الإلكترونية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E-commerce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التجارة الإلكترونية</a:t>
            </a: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متطلبات </a:t>
            </a:r>
            <a:r>
              <a:rPr lang="ar-SA" dirty="0"/>
              <a:t>نجاح التجارة الإلكترونية</a:t>
            </a:r>
            <a:endParaRPr lang="en-US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معوقات التجارة الإلكترونية</a:t>
            </a:r>
            <a:endParaRPr lang="en-US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فوائد التجارة </a:t>
            </a:r>
            <a:r>
              <a:rPr lang="ar-SA" dirty="0" smtClean="0"/>
              <a:t>الإلكترونية للزبائن</a:t>
            </a:r>
            <a:endParaRPr lang="en-US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فوائد التجارة الإلكترونية للمجتمع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أوجه القصور في التجارة الإلكترونية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المنافسة في التجارة الإلكترونية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Arial" pitchFamily="34" charset="0"/>
              <a:buChar char="•"/>
            </a:pPr>
            <a:r>
              <a:rPr lang="ar-SA" dirty="0"/>
              <a:t>هي نشاط تجاري </a:t>
            </a:r>
            <a:r>
              <a:rPr lang="ar-SA" dirty="0" smtClean="0"/>
              <a:t>يختص </a:t>
            </a:r>
            <a:r>
              <a:rPr lang="ar-SA" dirty="0"/>
              <a:t>بعلاقة البائع بالمشتري، أي تنفيذ عمليات البيع والشراء </a:t>
            </a:r>
            <a:r>
              <a:rPr lang="ar-SA" dirty="0" smtClean="0"/>
              <a:t>عبر </a:t>
            </a:r>
            <a:r>
              <a:rPr lang="ar-SA" dirty="0"/>
              <a:t>شبكة الإنترنت، سواءًا كانت تلك المبيعات عبارة عن سلع أو منتجات </a:t>
            </a:r>
            <a:r>
              <a:rPr lang="ar-SA" dirty="0" smtClean="0"/>
              <a:t>أو خدمات. وجميع </a:t>
            </a:r>
            <a:r>
              <a:rPr lang="ar-SA" dirty="0"/>
              <a:t>هذه العمليات التجارية التبادلية تتم باستعمال الوسائل الإلكترونية أو التقنية</a:t>
            </a:r>
            <a:r>
              <a:rPr lang="ar-SA" dirty="0" smtClean="0"/>
              <a:t>.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التجارة الإلكترونية تختلف عن إدارة الأعمال الإلكترونية، فمهموم إدارة الأعمال الإلكترونية </a:t>
            </a:r>
            <a:r>
              <a:rPr lang="en-US" dirty="0" smtClean="0"/>
              <a:t>E-business</a:t>
            </a:r>
            <a:r>
              <a:rPr lang="en-US" dirty="0"/>
              <a:t> </a:t>
            </a:r>
            <a:r>
              <a:rPr lang="ar-SA" dirty="0" smtClean="0"/>
              <a:t> </a:t>
            </a:r>
            <a:r>
              <a:rPr lang="en-US" dirty="0" smtClean="0"/>
              <a:t> </a:t>
            </a:r>
            <a:r>
              <a:rPr lang="ar-SA" dirty="0" smtClean="0"/>
              <a:t>أعم وأشمل.</a:t>
            </a:r>
            <a:r>
              <a:rPr lang="ar-SA" dirty="0"/>
              <a:t/>
            </a:r>
            <a:br>
              <a:rPr lang="ar-SA" dirty="0"/>
            </a:b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التجارة الإلكترونية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E-commerce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://www.itinfopoint.com/contentsimages/20130408-busniessmod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6" y="1"/>
            <a:ext cx="1380632" cy="135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92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الأكثر مبيعا: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Computer software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Computer hardware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Books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Music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Gifts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Travel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Clothes</a:t>
            </a:r>
          </a:p>
          <a:p>
            <a:pPr marL="457200" indent="-457200" rtl="1">
              <a:buFont typeface="Arial" pitchFamily="34" charset="0"/>
              <a:buChar char="•"/>
            </a:pPr>
            <a:endParaRPr lang="ar-SA" dirty="0" smtClean="0"/>
          </a:p>
          <a:p>
            <a:pPr marL="0" indent="0" rt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التجارة الإلكترونية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E-commerce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://www.itinfopoint.com/contentsimages/20130408-busniessmod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6" y="1"/>
            <a:ext cx="1380632" cy="135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78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0" indent="0" rtl="1"/>
            <a:r>
              <a:rPr lang="ar-SA" dirty="0" smtClean="0"/>
              <a:t>أنواع الأسواق</a:t>
            </a:r>
          </a:p>
          <a:p>
            <a:pPr marL="0" indent="0" rtl="1"/>
            <a:r>
              <a:rPr lang="ar-SA" dirty="0" smtClean="0"/>
              <a:t>شركات السوق التقليدي </a:t>
            </a:r>
            <a:r>
              <a:rPr lang="en-US" dirty="0" smtClean="0"/>
              <a:t>Brick –and Mortar</a:t>
            </a:r>
          </a:p>
          <a:p>
            <a:pPr marL="0" indent="0" rtl="1"/>
            <a:r>
              <a:rPr lang="ar-SA" dirty="0" smtClean="0"/>
              <a:t>شركات جزئيا الكتروني  </a:t>
            </a:r>
            <a:r>
              <a:rPr lang="en-US" dirty="0" smtClean="0"/>
              <a:t>Click – and –Mortar</a:t>
            </a:r>
            <a:endParaRPr lang="ar-SA" dirty="0" smtClean="0"/>
          </a:p>
          <a:p>
            <a:pPr marL="0" indent="0" rtl="1"/>
            <a:r>
              <a:rPr lang="ar-SA" dirty="0" smtClean="0"/>
              <a:t>شركات ذات أسواق الكترونية  </a:t>
            </a:r>
            <a:r>
              <a:rPr lang="en-US" dirty="0" smtClean="0"/>
              <a:t>Pure Online Organization</a:t>
            </a:r>
          </a:p>
          <a:p>
            <a:pPr marL="0" indent="0" rtl="1"/>
            <a:endParaRPr lang="en-US" dirty="0" smtClean="0"/>
          </a:p>
          <a:p>
            <a:pPr marL="0" indent="0" rt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التجارة الإلكترونية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E-commerce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://www.itinfopoint.com/contentsimages/20130408-busniessmod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6" y="1"/>
            <a:ext cx="1380632" cy="135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40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1"/>
            <a:ext cx="8915400" cy="4001616"/>
          </a:xfrm>
        </p:spPr>
        <p:txBody>
          <a:bodyPr/>
          <a:lstStyle/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مجالات الاعمال الالكترونية والتجارة الالكترونية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B2B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B2C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C2B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C2C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EG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B2E</a:t>
            </a:r>
            <a:endParaRPr lang="en-US" dirty="0"/>
          </a:p>
          <a:p>
            <a:pPr marL="457200" indent="-457200" rtl="1">
              <a:buFont typeface="Arial" pitchFamily="34" charset="0"/>
              <a:buChar char="•"/>
            </a:pPr>
            <a:endParaRPr lang="ar-SA" dirty="0" smtClean="0"/>
          </a:p>
          <a:p>
            <a:pPr marL="0" indent="0" rt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التجارة الإلكترونية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E-commerce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://www.itinfopoint.com/contentsimages/20130408-busniessmod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6" y="1"/>
            <a:ext cx="1380632" cy="135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0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1"/>
            <a:ext cx="8915400" cy="4001616"/>
          </a:xfrm>
        </p:spPr>
        <p:txBody>
          <a:bodyPr/>
          <a:lstStyle/>
          <a:p>
            <a:pPr marL="0" indent="0" rtl="1"/>
            <a:r>
              <a:rPr lang="ar-SA" dirty="0" smtClean="0"/>
              <a:t>نماذج شركات التجارة الالكترونية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Transactions 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Subscriptions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Advertising 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Sales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Affiliations</a:t>
            </a:r>
          </a:p>
          <a:p>
            <a:pPr algn="l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 rtl="1"/>
            <a:endParaRPr lang="ar-SA" dirty="0" smtClean="0"/>
          </a:p>
          <a:p>
            <a:pPr marL="0" indent="0" rt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التجارة الإلكترونية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E-commerce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://www.itinfopoint.com/contentsimages/20130408-busniessmod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6" y="1"/>
            <a:ext cx="1380632" cy="135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8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متطلبات نجاح التجارة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637112"/>
          </a:xfrm>
        </p:spPr>
        <p:txBody>
          <a:bodyPr/>
          <a:lstStyle/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800" dirty="0" smtClean="0"/>
              <a:t>الدعم الكافي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800" dirty="0" smtClean="0"/>
              <a:t>استخدام </a:t>
            </a:r>
            <a:r>
              <a:rPr lang="ar-SA" sz="2800" dirty="0"/>
              <a:t>تقنية </a:t>
            </a:r>
            <a:r>
              <a:rPr lang="ar-SA" sz="2800" dirty="0" smtClean="0"/>
              <a:t>مفتوحة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800" dirty="0" smtClean="0"/>
              <a:t>خطوط </a:t>
            </a:r>
            <a:r>
              <a:rPr lang="ar-SA" sz="2800" dirty="0"/>
              <a:t>كافية لنقل </a:t>
            </a:r>
            <a:r>
              <a:rPr lang="ar-SA" sz="2800" dirty="0" smtClean="0"/>
              <a:t>المعلومة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800" dirty="0" smtClean="0"/>
              <a:t>أساليب </a:t>
            </a:r>
            <a:r>
              <a:rPr lang="ar-SA" sz="2800" dirty="0"/>
              <a:t>مختلفة لتوقيع </a:t>
            </a:r>
            <a:r>
              <a:rPr lang="ar-SA" sz="2800" dirty="0" smtClean="0"/>
              <a:t>المستندات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800" dirty="0" smtClean="0"/>
              <a:t>تحديد </a:t>
            </a:r>
            <a:r>
              <a:rPr lang="ar-SA" sz="2800" dirty="0"/>
              <a:t>المسؤولية والحدود القانونية </a:t>
            </a:r>
            <a:r>
              <a:rPr lang="ar-SA" sz="2800" dirty="0" smtClean="0"/>
              <a:t>للعقود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800" dirty="0" smtClean="0"/>
              <a:t>توافر </a:t>
            </a:r>
            <a:r>
              <a:rPr lang="ar-SA" sz="2800" dirty="0"/>
              <a:t>مقومات الأمن </a:t>
            </a:r>
            <a:r>
              <a:rPr lang="ar-SA" sz="2800" dirty="0" smtClean="0"/>
              <a:t>والخصوصية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800" dirty="0" smtClean="0"/>
              <a:t>توافر </a:t>
            </a:r>
            <a:r>
              <a:rPr lang="ar-SA" sz="2800" dirty="0"/>
              <a:t>مبادئ حماية حقوق لملكية </a:t>
            </a:r>
            <a:r>
              <a:rPr lang="ar-SA" sz="2800" dirty="0" smtClean="0"/>
              <a:t>الفكرية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800" dirty="0" smtClean="0"/>
              <a:t>توافر </a:t>
            </a:r>
            <a:r>
              <a:rPr lang="ar-SA" sz="2800" dirty="0"/>
              <a:t>قواعد بيانات </a:t>
            </a:r>
            <a:r>
              <a:rPr lang="ar-SA" sz="2800" dirty="0" smtClean="0"/>
              <a:t>ديناميكية</a:t>
            </a:r>
          </a:p>
          <a:p>
            <a:pPr marL="571500" indent="-571500" rtl="1">
              <a:buFont typeface="Arial" pitchFamily="34" charset="0"/>
              <a:buChar char="•"/>
              <a:defRPr/>
            </a:pPr>
            <a:r>
              <a:rPr lang="ar-SA" sz="2800" dirty="0" smtClean="0"/>
              <a:t>وجود </a:t>
            </a:r>
            <a:r>
              <a:rPr lang="ar-SA" sz="2800" dirty="0"/>
              <a:t>قوانين وتشريعات تحكم عمليات التبادل </a:t>
            </a:r>
            <a:r>
              <a:rPr lang="ar-SA" sz="2800" dirty="0" smtClean="0"/>
              <a:t>الالكتروني</a:t>
            </a:r>
            <a:endParaRPr lang="ar-SA" sz="2800" dirty="0"/>
          </a:p>
        </p:txBody>
      </p:sp>
      <p:pic>
        <p:nvPicPr>
          <p:cNvPr id="9218" name="Picture 2" descr="http://www.ykcreative.com/wp-content/uploads/2013/11/e-commerce-platform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1556792"/>
            <a:ext cx="3240360" cy="340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251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معوقات </a:t>
            </a:r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التجارة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Arial" pitchFamily="34" charset="0"/>
              <a:buChar char="•"/>
              <a:defRPr/>
            </a:pPr>
            <a:r>
              <a:rPr lang="ar-SA" dirty="0"/>
              <a:t>عدم إدراك الشكات لمخاطر الاقتصاد الالكتروني</a:t>
            </a:r>
          </a:p>
          <a:p>
            <a:pPr marL="457200" indent="-457200" rtl="1">
              <a:buFont typeface="Arial" pitchFamily="34" charset="0"/>
              <a:buChar char="•"/>
              <a:defRPr/>
            </a:pPr>
            <a:r>
              <a:rPr lang="ar-SA" dirty="0"/>
              <a:t>عدم وجود شبكات معلوماتية سريعة</a:t>
            </a:r>
          </a:p>
          <a:p>
            <a:pPr marL="457200" indent="-457200" rtl="1">
              <a:buFont typeface="Arial" pitchFamily="34" charset="0"/>
              <a:buChar char="•"/>
              <a:defRPr/>
            </a:pPr>
            <a:r>
              <a:rPr lang="ar-SA" dirty="0"/>
              <a:t>إيجاد طرق آمنة للتوقيع الالكتروني وحماية شبكات المعلومات</a:t>
            </a:r>
          </a:p>
          <a:p>
            <a:pPr marL="457200" indent="-457200" rtl="1">
              <a:buFont typeface="Arial" pitchFamily="34" charset="0"/>
              <a:buChar char="•"/>
              <a:defRPr/>
            </a:pPr>
            <a:r>
              <a:rPr lang="ar-SA" dirty="0"/>
              <a:t> انتشار الغش التجار وغياب التشريعات الملائمة</a:t>
            </a:r>
            <a:endParaRPr lang="en-US" dirty="0"/>
          </a:p>
          <a:p>
            <a:pPr marL="457200" indent="-457200" rtl="1">
              <a:buFont typeface="Arial" pitchFamily="34" charset="0"/>
              <a:buChar char="•"/>
              <a:defRPr/>
            </a:pPr>
            <a:r>
              <a:rPr lang="ar-SA" dirty="0"/>
              <a:t>عوامل ثقافية خاصة بالمجتمع العربي</a:t>
            </a:r>
            <a:endParaRPr lang="en-US" dirty="0"/>
          </a:p>
          <a:p>
            <a:pPr marL="457200" indent="-457200">
              <a:buFont typeface="Arial" pitchFamily="34" charset="0"/>
              <a:buChar char="•"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41269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فوائد التجارة الالكترونية للزبائن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3160" y="1600200"/>
            <a:ext cx="3017540" cy="3556992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/>
              <a:t>الراحة :</a:t>
            </a:r>
            <a:r>
              <a:rPr lang="ar-SA" sz="2400" dirty="0"/>
              <a:t> أحد أهم العوامل المفيدة للزبائن نتيجة استخدام التجارة الإلكترونية . </a:t>
            </a:r>
            <a:endParaRPr lang="ar-SA" sz="2400" dirty="0" smtClean="0"/>
          </a:p>
          <a:p>
            <a:pPr marL="400050" lvl="1" indent="0" rtl="1"/>
            <a:r>
              <a:rPr lang="ar-SA" sz="2000" dirty="0" smtClean="0"/>
              <a:t>توفر </a:t>
            </a:r>
            <a:r>
              <a:rPr lang="ar-SA" sz="2000" dirty="0"/>
              <a:t>الراحة للزبون في الحصول على </a:t>
            </a:r>
            <a:r>
              <a:rPr lang="ar-SA" sz="2000" dirty="0" smtClean="0"/>
              <a:t>المعلومات، وإتمام عملية الشراء. </a:t>
            </a:r>
            <a:endParaRPr lang="en-US" sz="2000" dirty="0"/>
          </a:p>
        </p:txBody>
      </p:sp>
      <p:pic>
        <p:nvPicPr>
          <p:cNvPr id="1026" name="Picture 2" descr="http://www.webservicesconsultancy.com/wp-content/uploads/2010/04/web-applications-ecommerce-solution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" t="3252" r="3148" b="2317"/>
          <a:stretch/>
        </p:blipFill>
        <p:spPr bwMode="auto">
          <a:xfrm>
            <a:off x="704528" y="1600200"/>
            <a:ext cx="4560505" cy="273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841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فوائد التجارة الالكترونية للزبائن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6976" y="1628800"/>
            <a:ext cx="4673724" cy="4525963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السرعة </a:t>
            </a:r>
            <a:r>
              <a:rPr lang="ar-SA" sz="2400" b="1" dirty="0"/>
              <a:t>:</a:t>
            </a:r>
            <a:r>
              <a:rPr lang="ar-SA" sz="2400" dirty="0"/>
              <a:t> سرعة الحصول على المعلومات المطلوبة خلال </a:t>
            </a:r>
            <a:r>
              <a:rPr lang="ar-SA" sz="2400" dirty="0" smtClean="0"/>
              <a:t>دقائق، والسرعة </a:t>
            </a:r>
            <a:r>
              <a:rPr lang="ar-SA" sz="2400" dirty="0"/>
              <a:t>في الحصول على المنتج من خلال ما يسمى بالمنتجات الرقمية </a:t>
            </a:r>
            <a:r>
              <a:rPr lang="en-US" sz="2400" dirty="0"/>
              <a:t>Digital Products </a:t>
            </a:r>
            <a:r>
              <a:rPr lang="ar-SA" sz="2400" dirty="0"/>
              <a:t> وهي المنتجات التي تستطيع الحصول عليها من خلال الانترنت </a:t>
            </a:r>
            <a:r>
              <a:rPr lang="en-US" sz="2400" dirty="0"/>
              <a:t>online</a:t>
            </a:r>
            <a:r>
              <a:rPr lang="ar-SA" sz="2400" dirty="0"/>
              <a:t> مثل / كتاب ، خريطة ، محاضرة ، </a:t>
            </a:r>
            <a:r>
              <a:rPr lang="ar-SA" sz="2400" dirty="0" smtClean="0"/>
              <a:t>فيلم </a:t>
            </a:r>
            <a:r>
              <a:rPr lang="ar-SA" sz="2400" dirty="0"/>
              <a:t>، تذكرة عن طريق الـ </a:t>
            </a:r>
            <a:r>
              <a:rPr lang="en-US" sz="2400" dirty="0"/>
              <a:t>Download</a:t>
            </a:r>
            <a:r>
              <a:rPr lang="ar-SA" sz="2400" dirty="0"/>
              <a:t> وتحميلها مقابل مبالغ مالية تدفع وتحصل على المنتج فوراً وبسرعة وبدون تأخير . هذه الميزة لا يمكن الحصول عليها في المنتجات التقليدية العادية أو السوق </a:t>
            </a:r>
            <a:r>
              <a:rPr lang="ar-SA" sz="2400" dirty="0" smtClean="0"/>
              <a:t>التقليدي. </a:t>
            </a:r>
            <a:endParaRPr lang="en-US" sz="2400" dirty="0"/>
          </a:p>
        </p:txBody>
      </p:sp>
      <p:pic>
        <p:nvPicPr>
          <p:cNvPr id="3074" name="Picture 2" descr="http://puzl.puzl.com/puzl/images/0/8/gallery/o-86784free-e-commerce-website-template-build-online-sho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402022"/>
            <a:ext cx="4160912" cy="424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873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فوائد التجارة الالكترونية للزبائن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9104" y="1600200"/>
            <a:ext cx="3521596" cy="4525963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تخفيض </a:t>
            </a:r>
            <a:r>
              <a:rPr lang="ar-SA" sz="2400" b="1" dirty="0"/>
              <a:t>التكلفة :</a:t>
            </a:r>
            <a:r>
              <a:rPr lang="ar-SA" sz="2400" dirty="0"/>
              <a:t> غالباً ما تكون الأسعار على الانترنت أقل من الأسعار في السوق التقليدي وسبب ذلك يعود إلى استخدام التقنية فهي تساعد على تخفيض التكاليف فإذا انخفضت التكاليف فذلك يؤدي إلى انخفاض </a:t>
            </a:r>
            <a:r>
              <a:rPr lang="ar-SA" sz="2400" dirty="0" smtClean="0"/>
              <a:t>الأسعار.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64" y="1772815"/>
            <a:ext cx="3960440" cy="381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05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Arial" pitchFamily="34" charset="0"/>
              <a:buChar char="•"/>
            </a:pPr>
            <a:r>
              <a:rPr lang="ar-SA" sz="2800" dirty="0" smtClean="0"/>
              <a:t>تزيل الإنترنت من الناحية النظرية العديد من الوسطاء بين المنتجين والمستهلكين.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sz="2800" dirty="0" smtClean="0"/>
              <a:t>في الممارسة العملية، ما زلنا نستخدم العديد من الأمثلة.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sz="2800" dirty="0" smtClean="0"/>
              <a:t>البوابات ومصفوفات الوسائط الافتراضية تلعب دورا في إعادة تقديم الوساطة، ولكن بطريقة فعالة وقوية.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المشاركة في السوق والوسطاء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70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فوائد التجارة الالكترونية للمجتمع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560" y="1600200"/>
            <a:ext cx="8418140" cy="4525963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sz="2400" dirty="0"/>
              <a:t>تحسين الخدمات والسلع المقدمة للزبائن. على سبيل المثال: الحكومة الإلكترونية </a:t>
            </a:r>
            <a:r>
              <a:rPr lang="ar-SA" sz="2400" b="1" dirty="0"/>
              <a:t> </a:t>
            </a:r>
            <a:r>
              <a:rPr lang="en-US" sz="2400" b="1" dirty="0"/>
              <a:t>E-Government</a:t>
            </a:r>
            <a:r>
              <a:rPr lang="en-US" sz="2400" dirty="0"/>
              <a:t> 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dirty="0"/>
              <a:t>ارتفاع مستوى المعيشة لدى الناس، ودخول عدد كبير من الأفراد عالم الانترنت. </a:t>
            </a:r>
            <a:endParaRPr lang="en-US" sz="2400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dirty="0"/>
              <a:t>ارتفاع مستوى الخدمات المقدمة من قبل الحكومات والشركات.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1735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1"/>
            <a:ext cx="8915400" cy="1409328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يعني </a:t>
            </a:r>
            <a:r>
              <a:rPr lang="ar-SA" sz="2800" dirty="0"/>
              <a:t>هذا المفهوم أن العلاقة بين الزبون والشركة تكون مباشرة بدون واسطة </a:t>
            </a:r>
            <a:r>
              <a:rPr lang="ar-SA" sz="2800" dirty="0" smtClean="0"/>
              <a:t>بينهما. </a:t>
            </a:r>
            <a:r>
              <a:rPr lang="en-US" sz="2800" dirty="0" err="1"/>
              <a:t>Michil</a:t>
            </a:r>
            <a:r>
              <a:rPr lang="en-US" sz="2800" dirty="0"/>
              <a:t> Dell 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نموذج البيع المباشر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 Sales Model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5122" name="Picture 2" descr="http://www.edukart.com/blog/wp-content/uploads/2013/01/ecommerce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2803177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306635" y="2512794"/>
            <a:ext cx="51438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013E36"/>
                </a:solidFill>
              </a:rPr>
              <a:t>وجود الوسطاء بين الشركة والعميل يؤدي ذلك إلى ارتفاع التكاليف، أما إذا كان التعامل مع العميل بدون واسطة مباشر فتنخفض التكاليف على العملاء ويستفيدون. </a:t>
            </a:r>
            <a:endParaRPr lang="en-US" sz="2800" dirty="0">
              <a:solidFill>
                <a:srgbClr val="013E36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013E36"/>
                </a:solidFill>
              </a:rPr>
              <a:t>الشراء من الانترنت يخفض التكاليف على عكس الشراء من السوق </a:t>
            </a:r>
            <a:r>
              <a:rPr lang="ar-SA" sz="2800" dirty="0" smtClean="0">
                <a:solidFill>
                  <a:srgbClr val="013E36"/>
                </a:solidFill>
              </a:rPr>
              <a:t>التقليدي. </a:t>
            </a:r>
            <a:endParaRPr lang="en-US" sz="2800" dirty="0">
              <a:solidFill>
                <a:srgbClr val="013E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64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أوجه القصور في التجارة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20952" y="1600200"/>
            <a:ext cx="4889748" cy="4525963"/>
          </a:xfrm>
        </p:spPr>
        <p:txBody>
          <a:bodyPr/>
          <a:lstStyle/>
          <a:p>
            <a:pPr rtl="1"/>
            <a:r>
              <a:rPr lang="ar-SA" u="sng" dirty="0" smtClean="0"/>
              <a:t>أوجه قصور تقنية: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عدم وجود معايير دولية ثابتة عالمية الجودة للتجارة </a:t>
            </a:r>
            <a:r>
              <a:rPr lang="ar-SA" sz="2800" dirty="0" smtClean="0"/>
              <a:t>الإلكترونية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محدودية سرعة </a:t>
            </a:r>
            <a:r>
              <a:rPr lang="ar-SA" sz="2800" dirty="0" smtClean="0"/>
              <a:t>الانترنت.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محدودية برامج </a:t>
            </a:r>
            <a:r>
              <a:rPr lang="ar-SA" sz="2800" dirty="0" smtClean="0"/>
              <a:t>التطبيقات.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صعوبة ربط </a:t>
            </a:r>
            <a:r>
              <a:rPr lang="ar-SA" sz="2800" dirty="0" smtClean="0"/>
              <a:t>التجارة الإلكترونية </a:t>
            </a:r>
            <a:r>
              <a:rPr lang="ar-SA" sz="2800" dirty="0"/>
              <a:t>وأنظمتها </a:t>
            </a:r>
            <a:r>
              <a:rPr lang="ar-SA" sz="2800" dirty="0" smtClean="0"/>
              <a:t>مع </a:t>
            </a:r>
            <a:r>
              <a:rPr lang="ar-SA" sz="2800" dirty="0"/>
              <a:t>الأنظمة الداخلية </a:t>
            </a:r>
            <a:r>
              <a:rPr lang="ar-SA" sz="2800" dirty="0" smtClean="0"/>
              <a:t>للمنظمة.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146" name="Picture 2" descr="http://m.cdn.blog.hu/er/erettsegizunk/image/1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36" y="1988840"/>
            <a:ext cx="33813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07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أوجه القصور في التجارة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20952" y="1600200"/>
            <a:ext cx="4889748" cy="4525963"/>
          </a:xfrm>
        </p:spPr>
        <p:txBody>
          <a:bodyPr/>
          <a:lstStyle/>
          <a:p>
            <a:pPr rtl="1"/>
            <a:r>
              <a:rPr lang="ar-SA" u="sng" dirty="0" smtClean="0"/>
              <a:t>أوجه قصور غير تقنية: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عدم </a:t>
            </a:r>
            <a:r>
              <a:rPr lang="ar-SA" sz="2800" dirty="0" smtClean="0"/>
              <a:t>الأمان والخصوصية.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عدم وجود مرونة ووضوح في </a:t>
            </a:r>
            <a:r>
              <a:rPr lang="ar-SA" sz="2800" dirty="0" smtClean="0"/>
              <a:t>القوانين.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كثير من الزبائن لا يثق بالمنتج من خلف الشاشة، بعض الزبائن يريد أن يلمس السلعة ويقلبها بين يديه.</a:t>
            </a:r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194" name="Picture 2" descr="http://plannetplc.files.wordpress.com/2011/02/abstract_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2132856"/>
            <a:ext cx="3248760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684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التجارة الإلكترونية متعددة التخصصات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69024" y="1600200"/>
            <a:ext cx="4241676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التسويق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علوم الكمبيوتر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سلوك المستهلك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الماليات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الاقتصاد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انتاج/ الإمداد والتموين</a:t>
            </a:r>
            <a:endParaRPr lang="en-US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-159568" y="1600199"/>
            <a:ext cx="424167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الإدارة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أنظمة المعلومات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المحاسبة والمراجعة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قوانين وأخلاقيات العمل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971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المنافسة في التجارة الإلكترونية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56856" y="1600200"/>
            <a:ext cx="5753844" cy="4525963"/>
          </a:xfrm>
        </p:spPr>
        <p:txBody>
          <a:bodyPr/>
          <a:lstStyle/>
          <a:p>
            <a:pPr marL="0" indent="0" rtl="1"/>
            <a:r>
              <a:rPr lang="ar-SA" u="sng" dirty="0" smtClean="0"/>
              <a:t>العوامل المؤثرة على المنافسة: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بحث المشتري دائما عن السعر الأقل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المقارنات السريعة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انخفاض الأسعار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خدمة الزبائن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افتقار المنتجات الرقمية للتجريب</a:t>
            </a:r>
            <a:endParaRPr lang="en-US" dirty="0"/>
          </a:p>
        </p:txBody>
      </p:sp>
      <p:pic>
        <p:nvPicPr>
          <p:cNvPr id="11266" name="Picture 2" descr="http://www.erinsega.com/wp-content/uploads/2011/08/competition-300x2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49" y="2564904"/>
            <a:ext cx="28575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025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المنافسة في التجارة الإلكترونية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56856" y="1600200"/>
            <a:ext cx="5753844" cy="4525963"/>
          </a:xfrm>
        </p:spPr>
        <p:txBody>
          <a:bodyPr/>
          <a:lstStyle/>
          <a:p>
            <a:pPr marL="0" indent="0" rtl="1"/>
            <a:r>
              <a:rPr lang="ar-SA" u="sng" dirty="0" smtClean="0"/>
              <a:t>المنافسة الكاملة: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تمكن العديد من الباعة والمشترين من الدخول إلى السوق بتكلفة قليلة أو معدومة.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لا تسمح لأي من المشتريين أو البائعين بالتأثير بشكل فردي على السوق.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تجعل المنتجات متجانسة.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تمد الباعة والمشترين بمعلومات كاملة عن المنتجات والمشاركين في السوق والشروط.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1266" name="Picture 2" descr="http://www.erinsega.com/wp-content/uploads/2011/08/competition-300x2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49" y="2564904"/>
            <a:ext cx="28575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696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المنافسة في التجارة الإلكترونية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56856" y="1600200"/>
            <a:ext cx="5753844" cy="4525963"/>
          </a:xfrm>
        </p:spPr>
        <p:txBody>
          <a:bodyPr/>
          <a:lstStyle/>
          <a:p>
            <a:pPr marL="0" indent="0" rtl="1"/>
            <a:r>
              <a:rPr lang="ar-SA" u="sng" dirty="0" smtClean="0"/>
              <a:t>توقعات بخصوص القدرة التنافسية: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سيكون هناك العديد من الداخلين </a:t>
            </a:r>
            <a:r>
              <a:rPr lang="ar-SA" sz="2800" dirty="0" smtClean="0"/>
              <a:t>الجدد. 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ترجيح زيادة القوة </a:t>
            </a:r>
            <a:r>
              <a:rPr lang="ar-SA" sz="2800" dirty="0"/>
              <a:t>التفاوضية </a:t>
            </a:r>
            <a:r>
              <a:rPr lang="ar-SA" sz="2800" dirty="0" smtClean="0"/>
              <a:t>للمشترين.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القوة التفاوضية للموردين قد تنخفض.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وسوف </a:t>
            </a:r>
            <a:r>
              <a:rPr lang="ar-SA" sz="2800" dirty="0"/>
              <a:t>يكون هناك المزيد من المنتجات والخدمات </a:t>
            </a:r>
            <a:r>
              <a:rPr lang="ar-SA" sz="2800" dirty="0" smtClean="0"/>
              <a:t>البديلة. 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زيادة عدد المنافسين الصناعين في المجالات الواحدة.</a:t>
            </a:r>
            <a:endParaRPr lang="en-US" dirty="0"/>
          </a:p>
        </p:txBody>
      </p:sp>
      <p:pic>
        <p:nvPicPr>
          <p:cNvPr id="11266" name="Picture 2" descr="http://www.erinsega.com/wp-content/uploads/2011/08/competition-300x2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49" y="2564904"/>
            <a:ext cx="28575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635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1256</TotalTime>
  <Words>799</Words>
  <Application>Microsoft Office PowerPoint</Application>
  <PresentationFormat>A4 Paper (210x297 mm)</PresentationFormat>
  <Paragraphs>165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الثالثة</vt:lpstr>
      <vt:lpstr>عناصر المحاضرة</vt:lpstr>
      <vt:lpstr>التجارة الإلكترونية E-commerce</vt:lpstr>
      <vt:lpstr>التجارة الإلكترونية E-commerce</vt:lpstr>
      <vt:lpstr>التجارة الإلكترونية E-commerce</vt:lpstr>
      <vt:lpstr>التجارة الإلكترونية E-commerce</vt:lpstr>
      <vt:lpstr>التجارة الإلكترونية E-commerce</vt:lpstr>
      <vt:lpstr>متطلبات نجاح التجارة الالكترونية</vt:lpstr>
      <vt:lpstr>معوقات التجارة الالكترونية</vt:lpstr>
      <vt:lpstr>فوائد التجارة الالكترونية للزبائن</vt:lpstr>
      <vt:lpstr>فوائد التجارة الالكترونية للزبائن</vt:lpstr>
      <vt:lpstr>فوائد التجارة الالكترونية للزبائن</vt:lpstr>
      <vt:lpstr>المشاركة في السوق والوسطاء</vt:lpstr>
      <vt:lpstr>فوائد التجارة الالكترونية للمجتمع</vt:lpstr>
      <vt:lpstr>نموذج البيع المباشر Direct Sales Model</vt:lpstr>
      <vt:lpstr>أوجه القصور في التجارة الالكترونية</vt:lpstr>
      <vt:lpstr>أوجه القصور في التجارة الالكترونية</vt:lpstr>
      <vt:lpstr>التجارة الإلكترونية متعددة التخصصات</vt:lpstr>
      <vt:lpstr>المنافسة في التجارة الإلكترونية</vt:lpstr>
      <vt:lpstr>المنافسة في التجارة الإلكترونية</vt:lpstr>
      <vt:lpstr>المنافسة في التجارة الإلكترونية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Mosleh A Adaileh</cp:lastModifiedBy>
  <cp:revision>107</cp:revision>
  <dcterms:created xsi:type="dcterms:W3CDTF">2014-02-23T07:16:21Z</dcterms:created>
  <dcterms:modified xsi:type="dcterms:W3CDTF">2014-03-12T11:21:49Z</dcterms:modified>
</cp:coreProperties>
</file>