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10" r:id="rId3"/>
    <p:sldId id="359" r:id="rId4"/>
    <p:sldId id="375" r:id="rId5"/>
    <p:sldId id="365" r:id="rId6"/>
    <p:sldId id="366" r:id="rId7"/>
    <p:sldId id="367" r:id="rId8"/>
    <p:sldId id="368" r:id="rId9"/>
    <p:sldId id="364" r:id="rId10"/>
    <p:sldId id="373" r:id="rId11"/>
    <p:sldId id="374" r:id="rId12"/>
    <p:sldId id="363" r:id="rId13"/>
    <p:sldId id="369" r:id="rId14"/>
    <p:sldId id="370" r:id="rId15"/>
    <p:sldId id="371" r:id="rId16"/>
    <p:sldId id="372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38" autoAdjust="0"/>
    <p:restoredTop sz="94664" autoAdjust="0"/>
  </p:normalViewPr>
  <p:slideViewPr>
    <p:cSldViewPr>
      <p:cViewPr>
        <p:scale>
          <a:sx n="90" d="100"/>
          <a:sy n="90" d="100"/>
        </p:scale>
        <p:origin x="2436" y="6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846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016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7692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09454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7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1172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9757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9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26385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4058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11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6123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177D056-0C01-435E-9510-4F5AD9784DB8}" type="slidenum">
              <a:rPr lang="ar-SA">
                <a:latin typeface="Arial" panose="020B0604020202020204" pitchFamily="34" charset="0"/>
              </a:rPr>
              <a:pPr eaLnBrk="1" hangingPunct="1"/>
              <a:t>12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774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3CB0116-25E4-4B0F-BFCD-76614BC68D80}" type="slidenum">
              <a:rPr lang="ar-SA">
                <a:latin typeface="Arial" panose="020B0604020202020204" pitchFamily="34" charset="0"/>
              </a:rPr>
              <a:pPr eaLnBrk="1" hangingPunct="1"/>
              <a:t>13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419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3CB0116-25E4-4B0F-BFCD-76614BC68D80}" type="slidenum">
              <a:rPr lang="ar-SA">
                <a:latin typeface="Arial" panose="020B0604020202020204" pitchFamily="34" charset="0"/>
              </a:rPr>
              <a:pPr eaLnBrk="1" hangingPunct="1"/>
              <a:t>14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560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3CB0116-25E4-4B0F-BFCD-76614BC68D80}" type="slidenum">
              <a:rPr lang="ar-SA">
                <a:latin typeface="Arial" panose="020B0604020202020204" pitchFamily="34" charset="0"/>
              </a:rPr>
              <a:pPr eaLnBrk="1" hangingPunct="1"/>
              <a:t>15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937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3CB0116-25E4-4B0F-BFCD-76614BC68D80}" type="slidenum">
              <a:rPr lang="ar-SA">
                <a:latin typeface="Arial" panose="020B0604020202020204" pitchFamily="34" charset="0"/>
              </a:rPr>
              <a:pPr eaLnBrk="1" hangingPunct="1"/>
              <a:t>16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35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Technologies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الخامسة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1- عوامل المنافسة في التجارة الإلكترونية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2- عناصر المتجر الإلكتروني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2560" y="1600200"/>
            <a:ext cx="8418140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عوامل المنافسة في التجارة الإلكترونية:</a:t>
            </a:r>
          </a:p>
          <a:p>
            <a:pPr marL="400050" lvl="1" indent="0" rtl="1"/>
            <a:r>
              <a:rPr lang="ar-SA" sz="2000" dirty="0" smtClean="0"/>
              <a:t>1- </a:t>
            </a:r>
            <a:r>
              <a:rPr lang="ar-SA" sz="2000" dirty="0"/>
              <a:t>انخفاض تكلفة البحث عن المعلومات</a:t>
            </a:r>
            <a:endParaRPr lang="en-US" sz="2000" dirty="0"/>
          </a:p>
          <a:p>
            <a:pPr marL="400050" lvl="1" indent="0" rtl="1"/>
            <a:r>
              <a:rPr lang="ar-SA" sz="2000" dirty="0"/>
              <a:t>2- المقارنة السريعة بين السلع</a:t>
            </a:r>
            <a:endParaRPr lang="en-US" sz="2000" dirty="0"/>
          </a:p>
          <a:p>
            <a:pPr marL="400050" lvl="1" indent="0" rtl="1"/>
            <a:r>
              <a:rPr lang="ar-SA" sz="2000" dirty="0"/>
              <a:t>3- الاختلاف / التخصيص </a:t>
            </a:r>
            <a:r>
              <a:rPr lang="en-US" sz="2000" dirty="0"/>
              <a:t>Customization </a:t>
            </a:r>
            <a:r>
              <a:rPr lang="ar-SA" sz="2000" dirty="0"/>
              <a:t> / </a:t>
            </a:r>
            <a:r>
              <a:rPr lang="en-US" sz="2000" dirty="0"/>
              <a:t>Differentiation</a:t>
            </a:r>
            <a:endParaRPr lang="ar-SA" sz="2000" dirty="0"/>
          </a:p>
          <a:p>
            <a:pPr marL="400050" lvl="1" indent="0" rtl="1"/>
            <a:r>
              <a:rPr lang="ar-SA" sz="2000" dirty="0"/>
              <a:t>4- تدني الأسعار.</a:t>
            </a:r>
          </a:p>
          <a:p>
            <a:pPr marL="400050" lvl="1" indent="0" rtl="1"/>
            <a:r>
              <a:rPr lang="ar-SA" sz="2000" dirty="0"/>
              <a:t>5- خدمة العملاء </a:t>
            </a:r>
            <a:r>
              <a:rPr lang="en-US" sz="2000" dirty="0"/>
              <a:t>Customer </a:t>
            </a:r>
            <a:r>
              <a:rPr lang="en-US" sz="2000" dirty="0" smtClean="0"/>
              <a:t>Service</a:t>
            </a:r>
            <a:endParaRPr lang="ar-SA" sz="2000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عناصر المتجر الإلكتروني:</a:t>
            </a:r>
          </a:p>
          <a:p>
            <a:pPr marL="400050" lvl="1" indent="0" rtl="1"/>
            <a:r>
              <a:rPr lang="ar-SA" sz="2000" dirty="0" smtClean="0"/>
              <a:t>1- الكتالوج الإلكتروني </a:t>
            </a:r>
            <a:r>
              <a:rPr lang="en-US" sz="2000" dirty="0" smtClean="0"/>
              <a:t>E-catalog</a:t>
            </a:r>
            <a:endParaRPr lang="ar-SA" sz="2000" dirty="0" smtClean="0"/>
          </a:p>
          <a:p>
            <a:pPr marL="400050" lvl="1" indent="0" rtl="1"/>
            <a:r>
              <a:rPr lang="ar-SA" sz="2000" dirty="0" smtClean="0"/>
              <a:t>2- محرك البحث </a:t>
            </a:r>
            <a:r>
              <a:rPr lang="en-US" sz="2000" dirty="0" smtClean="0"/>
              <a:t>Search Engine</a:t>
            </a:r>
            <a:endParaRPr lang="ar-SA" sz="2000" dirty="0" smtClean="0"/>
          </a:p>
          <a:p>
            <a:pPr marL="400050" lvl="1" indent="0" rtl="1"/>
            <a:r>
              <a:rPr lang="ar-SA" sz="2000" dirty="0"/>
              <a:t>3</a:t>
            </a:r>
            <a:r>
              <a:rPr lang="ar-SA" sz="2000" dirty="0" smtClean="0"/>
              <a:t>- سلة التسوق </a:t>
            </a:r>
            <a:r>
              <a:rPr lang="en-US" sz="2000" dirty="0" smtClean="0"/>
              <a:t>Shopping Cart</a:t>
            </a:r>
            <a:endParaRPr lang="ar-SA" sz="2000" dirty="0" smtClean="0"/>
          </a:p>
          <a:p>
            <a:pPr marL="0" lvl="0" indent="0" rtl="1"/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0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المنافسة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56856" y="1600200"/>
            <a:ext cx="5753844" cy="4525963"/>
          </a:xfrm>
        </p:spPr>
        <p:txBody>
          <a:bodyPr/>
          <a:lstStyle/>
          <a:p>
            <a:pPr marL="0" lvl="0" indent="0" rtl="1"/>
            <a:r>
              <a:rPr lang="ar-SA" sz="1800" dirty="0" smtClean="0"/>
              <a:t>المنافسة على الإنترنت كبيرة جدا، ولذلك يجب الاستعداد الجيد قبل الدخول في التجارة الإلكترونية.</a:t>
            </a:r>
          </a:p>
          <a:p>
            <a:pPr marL="0" lvl="0" indent="0" rtl="1"/>
            <a:endParaRPr lang="ar-SA" sz="1800" dirty="0" smtClean="0"/>
          </a:p>
          <a:p>
            <a:pPr rtl="1"/>
            <a:r>
              <a:rPr lang="ar-SA" sz="1800" b="1" dirty="0"/>
              <a:t>عوامل المنافسة في التجارة الإلكترونية : </a:t>
            </a:r>
            <a:endParaRPr lang="en-US" sz="1800" b="1" dirty="0"/>
          </a:p>
          <a:p>
            <a:pPr marL="0" lvl="0" indent="0" rtl="1"/>
            <a:r>
              <a:rPr lang="ar-SA" sz="1800" dirty="0" smtClean="0"/>
              <a:t>1- </a:t>
            </a:r>
            <a:r>
              <a:rPr lang="ar-SA" sz="1800" dirty="0" smtClean="0"/>
              <a:t>انخفاض </a:t>
            </a:r>
            <a:r>
              <a:rPr lang="ar-SA" sz="1800" dirty="0"/>
              <a:t>تكلفة البحث عن </a:t>
            </a:r>
            <a:r>
              <a:rPr lang="ar-SA" sz="1800" dirty="0" smtClean="0"/>
              <a:t>المعلومات</a:t>
            </a:r>
            <a:endParaRPr lang="en-US" sz="1800" dirty="0"/>
          </a:p>
          <a:p>
            <a:pPr marL="0" lvl="0" indent="0" rtl="1"/>
            <a:r>
              <a:rPr lang="ar-SA" sz="1800" dirty="0" smtClean="0"/>
              <a:t>2- المقارنة </a:t>
            </a:r>
            <a:r>
              <a:rPr lang="ar-SA" sz="1800" dirty="0"/>
              <a:t>السريعة بين </a:t>
            </a:r>
            <a:r>
              <a:rPr lang="ar-SA" sz="1800" dirty="0" smtClean="0"/>
              <a:t>السلع</a:t>
            </a:r>
            <a:endParaRPr lang="en-US" sz="1800" dirty="0"/>
          </a:p>
          <a:p>
            <a:pPr marL="0" lvl="0" indent="0" rtl="1"/>
            <a:r>
              <a:rPr lang="ar-SA" sz="1800" dirty="0" smtClean="0"/>
              <a:t>3- الاختلاف </a:t>
            </a:r>
            <a:r>
              <a:rPr lang="ar-SA" sz="1800" dirty="0"/>
              <a:t>/ التخصيص </a:t>
            </a:r>
            <a:r>
              <a:rPr lang="en-US" sz="1800" dirty="0"/>
              <a:t>Customization </a:t>
            </a:r>
            <a:r>
              <a:rPr lang="ar-SA" sz="1800" dirty="0"/>
              <a:t> / </a:t>
            </a:r>
            <a:r>
              <a:rPr lang="en-US" sz="1800" dirty="0"/>
              <a:t>Differentiation</a:t>
            </a:r>
            <a:endParaRPr lang="ar-SA" sz="1800" dirty="0" smtClean="0"/>
          </a:p>
          <a:p>
            <a:pPr marL="0" lvl="0" indent="0" rtl="1"/>
            <a:r>
              <a:rPr lang="ar-SA" sz="1800" dirty="0" smtClean="0"/>
              <a:t>4- تدني الأسعار.</a:t>
            </a:r>
          </a:p>
          <a:p>
            <a:pPr marL="0" lvl="0" indent="0" rtl="1"/>
            <a:r>
              <a:rPr lang="ar-SA" sz="1800" dirty="0" smtClean="0"/>
              <a:t>5- خدمة العملاء </a:t>
            </a:r>
            <a:r>
              <a:rPr lang="en-US" sz="1800" dirty="0" smtClean="0"/>
              <a:t>Customer Service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44" y="2348880"/>
            <a:ext cx="3323862" cy="249289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87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المنافسة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56856" y="1600200"/>
            <a:ext cx="5753844" cy="4525963"/>
          </a:xfrm>
        </p:spPr>
        <p:txBody>
          <a:bodyPr/>
          <a:lstStyle/>
          <a:p>
            <a:pPr rtl="1"/>
            <a:r>
              <a:rPr lang="ar-SA" sz="2000" b="1" dirty="0"/>
              <a:t>عوامل المنافسة في التجارة الإلكترونية : </a:t>
            </a:r>
            <a:endParaRPr lang="ar-SA" sz="2000" b="1" dirty="0" smtClean="0"/>
          </a:p>
          <a:p>
            <a:pPr rtl="1"/>
            <a:endParaRPr lang="en-US" sz="2000" b="1" dirty="0"/>
          </a:p>
          <a:p>
            <a:pPr marL="0" lvl="0" indent="0" rtl="1"/>
            <a:r>
              <a:rPr lang="ar-SA" sz="1800" b="1" dirty="0" smtClean="0"/>
              <a:t>1- انخفاض </a:t>
            </a:r>
            <a:r>
              <a:rPr lang="ar-SA" sz="1800" b="1" dirty="0"/>
              <a:t>تكلفة البحث عن </a:t>
            </a:r>
            <a:r>
              <a:rPr lang="ar-SA" sz="1800" b="1" dirty="0" smtClean="0"/>
              <a:t>المعلومات:</a:t>
            </a:r>
          </a:p>
          <a:p>
            <a:pPr marL="285750" lvl="0" indent="-285750" rtl="1">
              <a:buFont typeface="Arial" panose="020B0604020202020204" pitchFamily="34" charset="0"/>
              <a:buChar char="•"/>
            </a:pPr>
            <a:r>
              <a:rPr lang="ar-SA" sz="1800" dirty="0" smtClean="0"/>
              <a:t>يتم البحث عن المعلومات على الإنترنت في ثوان معدودة وبدون تكلفة.</a:t>
            </a:r>
          </a:p>
          <a:p>
            <a:pPr marL="285750" lvl="0" indent="-285750" rtl="1">
              <a:buFont typeface="Arial" panose="020B0604020202020204" pitchFamily="34" charset="0"/>
              <a:buChar char="•"/>
            </a:pPr>
            <a:r>
              <a:rPr lang="ar-SA" sz="1800" dirty="0" smtClean="0"/>
              <a:t>يمكن للزبائن البحث عن معلومات المنتجات بمنتهى السهولة، ويحصلون على كم هائل من المعلومات، بمجرد ضغطة زر.</a:t>
            </a:r>
          </a:p>
          <a:p>
            <a:pPr marL="285750" lvl="0" indent="-285750" rtl="1">
              <a:buFont typeface="Arial" panose="020B0604020202020204" pitchFamily="34" charset="0"/>
              <a:buChar char="•"/>
            </a:pPr>
            <a:r>
              <a:rPr lang="ar-SA" sz="1800" dirty="0" smtClean="0"/>
              <a:t>يمثل ذلك تحدي كبير أمام البائعين لوضعهم في منافسة مع كافة البائعين الآخرين، الذي يمكن للمستخدم البحث عنهم بسهولة.</a:t>
            </a:r>
            <a:endParaRPr lang="ar-SA" sz="1800" dirty="0" smtClean="0"/>
          </a:p>
          <a:p>
            <a:pPr marL="0" lvl="0" indent="0" rtl="1"/>
            <a:endParaRPr lang="en-US" sz="1800" dirty="0"/>
          </a:p>
          <a:p>
            <a:pPr marL="0" lvl="0" indent="0" rtl="1"/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2708920"/>
            <a:ext cx="3451157" cy="231658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922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المنافسة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4968" y="1600200"/>
            <a:ext cx="4745732" cy="4525963"/>
          </a:xfrm>
        </p:spPr>
        <p:txBody>
          <a:bodyPr/>
          <a:lstStyle/>
          <a:p>
            <a:pPr rtl="1"/>
            <a:r>
              <a:rPr lang="ar-SA" sz="2000" b="1" dirty="0"/>
              <a:t>عوامل المنافسة في التجارة الإلكترونية : </a:t>
            </a:r>
            <a:endParaRPr lang="en-US" sz="2000" b="1" dirty="0"/>
          </a:p>
          <a:p>
            <a:pPr marL="0" lvl="0" indent="0" rtl="1"/>
            <a:endParaRPr lang="ar-SA" sz="1800" dirty="0" smtClean="0"/>
          </a:p>
          <a:p>
            <a:pPr marL="0" lvl="0" indent="0" rtl="1"/>
            <a:r>
              <a:rPr lang="ar-SA" sz="1800" b="1" dirty="0" smtClean="0"/>
              <a:t>2- </a:t>
            </a:r>
            <a:r>
              <a:rPr lang="ar-SA" sz="1800" b="1" dirty="0" smtClean="0"/>
              <a:t>المقارنة </a:t>
            </a:r>
            <a:r>
              <a:rPr lang="ar-SA" sz="1800" b="1" dirty="0"/>
              <a:t>السريعة بين </a:t>
            </a:r>
            <a:r>
              <a:rPr lang="ar-SA" sz="1800" b="1" dirty="0" smtClean="0"/>
              <a:t>السلع:</a:t>
            </a:r>
          </a:p>
          <a:p>
            <a:pPr marL="285750" lvl="0" indent="-285750" rtl="1">
              <a:buFont typeface="Arial" panose="020B0604020202020204" pitchFamily="34" charset="0"/>
              <a:buChar char="•"/>
            </a:pPr>
            <a:r>
              <a:rPr lang="ar-SA" sz="1800" dirty="0" smtClean="0"/>
              <a:t>تقدم الكثير من مواقع الأسواق الإلكترونية والبيع المباشر على الإنترنت خدمة المقارنة بين المنتجات وبشكل سريع، وتسهل على العميل المقارنة بين المنتجات.</a:t>
            </a:r>
          </a:p>
          <a:p>
            <a:pPr marL="285750" lvl="0" indent="-285750" rtl="1">
              <a:buFont typeface="Arial" panose="020B0604020202020204" pitchFamily="34" charset="0"/>
              <a:buChar char="•"/>
            </a:pPr>
            <a:r>
              <a:rPr lang="ar-SA" sz="1800" dirty="0" smtClean="0"/>
              <a:t>يزيد هذا من قوة المنافسة لوجود خدمات سريعة وسهلة للمقارنة في متناول يد العميل وتحت تصرفه.</a:t>
            </a:r>
          </a:p>
          <a:p>
            <a:pPr marL="285750" lvl="0" indent="-285750" rtl="1">
              <a:buFont typeface="Arial" panose="020B0604020202020204" pitchFamily="34" charset="0"/>
              <a:buChar char="•"/>
            </a:pPr>
            <a:r>
              <a:rPr lang="ar-SA" sz="1800" dirty="0" smtClean="0"/>
              <a:t>تضع المقارنة السريعة بين السلع البائعين أمام تحديات كبرى، تحتم عليهم البحث عن مزايا تنافسية وقم مضافة تميزهم عن الآخرين.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2564904"/>
            <a:ext cx="3810000" cy="2133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691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المنافسة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99670" y="1600201"/>
            <a:ext cx="5261842" cy="748680"/>
          </a:xfrm>
        </p:spPr>
        <p:txBody>
          <a:bodyPr/>
          <a:lstStyle/>
          <a:p>
            <a:pPr rtl="1"/>
            <a:r>
              <a:rPr lang="ar-SA" sz="2000" b="1" dirty="0"/>
              <a:t>عوامل المنافسة في التجارة الإلكترونية : </a:t>
            </a:r>
            <a:endParaRPr lang="en-US" sz="2000" b="1" dirty="0"/>
          </a:p>
          <a:p>
            <a:pPr marL="0" lvl="0" indent="0" rtl="1"/>
            <a:r>
              <a:rPr lang="ar-SA" sz="1800" b="1" dirty="0" smtClean="0"/>
              <a:t>3- الاختلاف / التخصيص </a:t>
            </a:r>
            <a:r>
              <a:rPr lang="en-US" sz="1800" b="1" dirty="0" smtClean="0"/>
              <a:t>Customization </a:t>
            </a:r>
            <a:r>
              <a:rPr lang="ar-SA" sz="1800" b="1" dirty="0" smtClean="0"/>
              <a:t> / </a:t>
            </a:r>
            <a:r>
              <a:rPr lang="en-US" sz="1800" b="1" dirty="0" smtClean="0"/>
              <a:t>Differentiation</a:t>
            </a:r>
            <a:endParaRPr lang="ar-SA" sz="1800" b="1" dirty="0" smtClean="0"/>
          </a:p>
          <a:p>
            <a:pPr marL="0" lvl="0" indent="0" rtl="1"/>
            <a:endParaRPr lang="ar-SA" sz="1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264" y="3831153"/>
            <a:ext cx="1772816" cy="17728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8" t="4551" r="3227" b="8986"/>
          <a:stretch/>
        </p:blipFill>
        <p:spPr>
          <a:xfrm>
            <a:off x="1136576" y="3465336"/>
            <a:ext cx="4229523" cy="25922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73080" y="2463279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ar-SA" b="1" dirty="0" smtClean="0"/>
              <a:t> الاختلاف</a:t>
            </a:r>
            <a:r>
              <a:rPr lang="ar-SA" dirty="0"/>
              <a:t>: يفضل المستهلك دائما الحصول على سلعة مختلفة عن الآخرين، ويسعى للحصول على سلعة فريدة ومتميزة تشعره بالرضا والتميز عن غيره من المستهلكين.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58813" y="2463279"/>
            <a:ext cx="4953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ar-SA" b="1" dirty="0" smtClean="0"/>
              <a:t> التخصيص</a:t>
            </a:r>
            <a:r>
              <a:rPr lang="ar-SA" dirty="0"/>
              <a:t>: أعطت الإنترنت المستهلك القدرة على بناء المنتج حسب حاجته وتفضيلاته الشخصية </a:t>
            </a:r>
            <a:r>
              <a:rPr lang="en-US" dirty="0"/>
              <a:t>Personalization </a:t>
            </a:r>
            <a:r>
              <a:rPr lang="ar-SA" dirty="0"/>
              <a:t> وأصبحت معظم الشركات تتبنى هذا الفكر.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650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المنافسة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4968" y="1600200"/>
            <a:ext cx="4745732" cy="4525963"/>
          </a:xfrm>
        </p:spPr>
        <p:txBody>
          <a:bodyPr/>
          <a:lstStyle/>
          <a:p>
            <a:pPr rtl="1"/>
            <a:r>
              <a:rPr lang="ar-SA" sz="2000" b="1" dirty="0"/>
              <a:t>عوامل المنافسة في التجارة الإلكترونية : </a:t>
            </a:r>
            <a:endParaRPr lang="en-US" sz="2000" b="1" dirty="0"/>
          </a:p>
          <a:p>
            <a:pPr marL="0" lvl="0" indent="0" rtl="1"/>
            <a:r>
              <a:rPr lang="ar-SA" sz="2400" b="1" dirty="0" smtClean="0"/>
              <a:t>4- تدني الأسعار: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 smtClean="0"/>
              <a:t>غالبا ما تكون الأسعار منخفضة في التجارة الإلكترونية عن السوق التقليدي، </a:t>
            </a:r>
            <a:r>
              <a:rPr lang="ar-SA" sz="2400" dirty="0" smtClean="0"/>
              <a:t>نظرا لانخفاض تكاليف إنتاج </a:t>
            </a:r>
            <a:r>
              <a:rPr lang="ar-SA" sz="2400" dirty="0"/>
              <a:t>تلك السلع </a:t>
            </a:r>
            <a:r>
              <a:rPr lang="ar-SA" sz="2400" dirty="0" smtClean="0"/>
              <a:t>أو الخدمات.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 smtClean="0"/>
              <a:t>هذا عامل تنافسي في الأسواق الإلكترونية.</a:t>
            </a:r>
          </a:p>
          <a:p>
            <a:pPr lvl="0"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2132856"/>
            <a:ext cx="3810000" cy="28575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1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المنافسة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88904" y="1600200"/>
            <a:ext cx="5321796" cy="4525963"/>
          </a:xfrm>
        </p:spPr>
        <p:txBody>
          <a:bodyPr/>
          <a:lstStyle/>
          <a:p>
            <a:pPr rtl="1"/>
            <a:r>
              <a:rPr lang="ar-SA" sz="2000" b="1" dirty="0"/>
              <a:t>عوامل المنافسة في التجارة الإلكترونية : </a:t>
            </a:r>
            <a:endParaRPr lang="en-US" sz="2000" b="1" dirty="0"/>
          </a:p>
          <a:p>
            <a:pPr marL="0" lvl="0" indent="0" rtl="1"/>
            <a:r>
              <a:rPr lang="ar-SA" sz="2400" b="1" dirty="0" smtClean="0"/>
              <a:t>5- خدمة العملاء </a:t>
            </a:r>
            <a:r>
              <a:rPr lang="en-US" sz="2400" b="1" dirty="0" smtClean="0"/>
              <a:t>Customer Service</a:t>
            </a:r>
            <a:endParaRPr lang="en-US" sz="2400" b="1" dirty="0"/>
          </a:p>
          <a:p>
            <a:r>
              <a:rPr lang="ar-SA" sz="1800" dirty="0"/>
              <a:t>تعتبر العلاقات المتينة مع العملاء هي الميزة التنافسية الأهم للتفوق على المنافسين في </a:t>
            </a:r>
            <a:r>
              <a:rPr lang="ar-SA" sz="1800" dirty="0" smtClean="0"/>
              <a:t>التجارة الإلكترونية.</a:t>
            </a:r>
          </a:p>
          <a:p>
            <a:r>
              <a:rPr lang="ar-SA" sz="1800" dirty="0" smtClean="0"/>
              <a:t>ومن مهام مراكز خدمة العملاء في التجارة الإلكترونية:</a:t>
            </a:r>
          </a:p>
          <a:p>
            <a:pPr marL="285750" indent="-285750" rtl="1">
              <a:buFont typeface="Arial" panose="020B0604020202020204" pitchFamily="34" charset="0"/>
              <a:buChar char="•"/>
            </a:pPr>
            <a:r>
              <a:rPr lang="ar-SA" sz="1800" dirty="0" smtClean="0"/>
              <a:t>التفاعل مع العملاء والتواصل معهم بشكل دائم لتذليل أي عقبات قد تواجههم.</a:t>
            </a:r>
          </a:p>
          <a:p>
            <a:pPr marL="285750" indent="-285750" rtl="1">
              <a:buFont typeface="Arial" panose="020B0604020202020204" pitchFamily="34" charset="0"/>
              <a:buChar char="•"/>
            </a:pPr>
            <a:r>
              <a:rPr lang="ar-SA" sz="1800" dirty="0" smtClean="0"/>
              <a:t>جمع معلومات العملاء لإنشاء قاعدة بيانات للعملاء لتسهيل الرجوع إلى أي عميل عند الحاجة إلى ذلك.</a:t>
            </a:r>
          </a:p>
          <a:p>
            <a:pPr marL="285750" indent="-285750" rtl="1">
              <a:buFont typeface="Arial" panose="020B0604020202020204" pitchFamily="34" charset="0"/>
              <a:buChar char="•"/>
            </a:pPr>
            <a:r>
              <a:rPr lang="ar-SA" sz="1800" dirty="0" smtClean="0"/>
              <a:t>متابعة طلبات العملاء والتأكد من وصولها.</a:t>
            </a:r>
          </a:p>
          <a:p>
            <a:pPr marL="0" indent="0" rtl="1"/>
            <a:r>
              <a:rPr lang="ar-SA" sz="1800" dirty="0"/>
              <a:t/>
            </a:r>
            <a:br>
              <a:rPr lang="ar-SA" sz="1800" dirty="0"/>
            </a:br>
            <a:endParaRPr lang="en-US" sz="1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2416070"/>
            <a:ext cx="3528392" cy="264629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764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إدارة علاقات العملاء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864768" y="1600200"/>
            <a:ext cx="6545932" cy="4525963"/>
          </a:xfrm>
        </p:spPr>
        <p:txBody>
          <a:bodyPr/>
          <a:lstStyle/>
          <a:p>
            <a:pPr marL="0" indent="0" rtl="1"/>
            <a:r>
              <a:rPr lang="ar-SA" sz="2000" b="1" dirty="0"/>
              <a:t>يمتد مفهوم خدمة العملاء في التجارة الإلكتروني ويتسع إلى ما يعرف بإدارة علاقات العملاء:</a:t>
            </a:r>
          </a:p>
          <a:p>
            <a:pPr marL="0" indent="0" rtl="1"/>
            <a:r>
              <a:rPr lang="ar-SA" sz="2000" dirty="0" smtClean="0"/>
              <a:t>تعتبر إدارة </a:t>
            </a:r>
            <a:r>
              <a:rPr lang="ar-SA" sz="2000" dirty="0"/>
              <a:t>العلاقة مع الزبائن </a:t>
            </a:r>
            <a:r>
              <a:rPr lang="ar-SA" sz="2000" dirty="0" smtClean="0"/>
              <a:t>مزيج </a:t>
            </a:r>
            <a:r>
              <a:rPr lang="ar-SA" sz="2000" dirty="0"/>
              <a:t>من السياسات والعمليات والاستراتيجيات </a:t>
            </a:r>
            <a:r>
              <a:rPr lang="ar-SA" sz="2000" dirty="0" smtClean="0"/>
              <a:t>بهدف إرضاء العملاء وتوفير وسائل تتبع العميل، سيلة </a:t>
            </a:r>
            <a:r>
              <a:rPr lang="ar-SA" sz="2000" dirty="0"/>
              <a:t>لتتبع معلومات العميل سواء كان راضيا عما يقدم له من خدمات أو </a:t>
            </a:r>
            <a:r>
              <a:rPr lang="ar-SA" sz="2000" dirty="0" smtClean="0"/>
              <a:t>منتجات، أو إذا كانت له انتقادات أو اقتراحات لتحسينها. </a:t>
            </a:r>
          </a:p>
          <a:p>
            <a:pPr marL="0" rtl="1"/>
            <a:r>
              <a:rPr lang="ar-SA" sz="2000" dirty="0"/>
              <a:t/>
            </a:r>
            <a:br>
              <a:rPr lang="ar-SA" sz="2000" dirty="0"/>
            </a:br>
            <a:endParaRPr lang="en-US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6" y="2636912"/>
            <a:ext cx="2808312" cy="208193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026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إدارة علاقات العملاء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864768" y="1600200"/>
            <a:ext cx="6545932" cy="4525963"/>
          </a:xfrm>
        </p:spPr>
        <p:txBody>
          <a:bodyPr/>
          <a:lstStyle/>
          <a:p>
            <a:pPr marL="0" indent="0" rtl="1"/>
            <a:r>
              <a:rPr lang="ar-SA" sz="1600" b="1" dirty="0" smtClean="0"/>
              <a:t>تشتمل إدارة علاقات العملاء العديد </a:t>
            </a:r>
            <a:r>
              <a:rPr lang="ar-SA" sz="1600" b="1" dirty="0"/>
              <a:t>من الجوانب التي تتصل مباشرة مع بعضها </a:t>
            </a:r>
            <a:r>
              <a:rPr lang="ar-SA" sz="1600" b="1" dirty="0" smtClean="0"/>
              <a:t>البعض:</a:t>
            </a:r>
            <a:endParaRPr lang="ar-SA" sz="1600" b="1" dirty="0"/>
          </a:p>
          <a:p>
            <a:pPr marL="0" indent="0" rtl="1"/>
            <a:r>
              <a:rPr lang="ar-SA" sz="1600" b="1" dirty="0"/>
              <a:t>عمليات المكاتب الأمامية:</a:t>
            </a:r>
            <a:r>
              <a:rPr lang="ar-SA" sz="1600" dirty="0"/>
              <a:t> التفاعل المباشر مع العملاء ، مثل </a:t>
            </a:r>
            <a:r>
              <a:rPr lang="ar-SA" sz="1600" dirty="0" smtClean="0"/>
              <a:t>الاجتماعات المباشرة، </a:t>
            </a:r>
            <a:r>
              <a:rPr lang="ar-SA" sz="1600" dirty="0"/>
              <a:t>والمكالمات </a:t>
            </a:r>
            <a:r>
              <a:rPr lang="ar-SA" sz="1600" dirty="0" smtClean="0"/>
              <a:t>الهاتفية، </a:t>
            </a:r>
            <a:r>
              <a:rPr lang="ar-SA" sz="1600" dirty="0"/>
              <a:t>والبريد </a:t>
            </a:r>
            <a:r>
              <a:rPr lang="ar-SA" sz="1600" dirty="0" smtClean="0"/>
              <a:t>الإلكتروني، </a:t>
            </a:r>
            <a:r>
              <a:rPr lang="ar-SA" sz="1600" dirty="0"/>
              <a:t>والخدمات </a:t>
            </a:r>
            <a:r>
              <a:rPr lang="ar-SA" sz="1600" dirty="0" smtClean="0"/>
              <a:t>الإلكترونية.</a:t>
            </a:r>
          </a:p>
          <a:p>
            <a:pPr marL="0" indent="0" rtl="1"/>
            <a:endParaRPr lang="ar-SA" sz="1600" dirty="0"/>
          </a:p>
          <a:p>
            <a:pPr marL="0" indent="0" rtl="1"/>
            <a:r>
              <a:rPr lang="ar-SA" sz="1600" b="1" dirty="0"/>
              <a:t>العمليات الخلفية: </a:t>
            </a:r>
            <a:r>
              <a:rPr lang="ar-SA" sz="1600" dirty="0"/>
              <a:t>العمليات التي تؤثر في </a:t>
            </a:r>
            <a:r>
              <a:rPr lang="ar-SA" sz="1600" dirty="0" smtClean="0"/>
              <a:t>النهاية على </a:t>
            </a:r>
            <a:r>
              <a:rPr lang="ar-SA" sz="1600" dirty="0"/>
              <a:t>أنشطة </a:t>
            </a:r>
            <a:r>
              <a:rPr lang="ar-SA" sz="1600" dirty="0" smtClean="0"/>
              <a:t>الأسواق الإلكترونية (</a:t>
            </a:r>
            <a:r>
              <a:rPr lang="ar-SA" sz="1600" dirty="0"/>
              <a:t>مثل </a:t>
            </a:r>
            <a:r>
              <a:rPr lang="ar-SA" sz="1600" dirty="0" smtClean="0"/>
              <a:t>الفواتير، والصيانة، </a:t>
            </a:r>
            <a:r>
              <a:rPr lang="ar-SA" sz="1600" dirty="0"/>
              <a:t>والتخطيط والتسويق </a:t>
            </a:r>
            <a:r>
              <a:rPr lang="ar-SA" sz="1600" dirty="0" smtClean="0"/>
              <a:t>والإعلان، والتمويل، </a:t>
            </a:r>
            <a:r>
              <a:rPr lang="ar-SA" sz="1600" dirty="0"/>
              <a:t>والصناعة التحويلية ، </a:t>
            </a:r>
            <a:r>
              <a:rPr lang="ar-SA" sz="1600" dirty="0" smtClean="0"/>
              <a:t>وغيرها).</a:t>
            </a:r>
          </a:p>
          <a:p>
            <a:pPr marL="0" indent="0" rtl="1"/>
            <a:endParaRPr lang="ar-SA" sz="1600" dirty="0"/>
          </a:p>
          <a:p>
            <a:pPr marL="0" indent="0" rtl="1"/>
            <a:r>
              <a:rPr lang="ar-SA" sz="1600" b="1" dirty="0"/>
              <a:t>العلاقات التجارية: </a:t>
            </a:r>
            <a:r>
              <a:rPr lang="ar-SA" sz="1600" dirty="0"/>
              <a:t>التفاعل مع الشركات الأخرى والشركاء ، </a:t>
            </a:r>
            <a:r>
              <a:rPr lang="ar-SA" sz="1600" dirty="0" smtClean="0"/>
              <a:t>كالموردين، الموزعين، والصناعة.</a:t>
            </a:r>
          </a:p>
          <a:p>
            <a:pPr marL="0" indent="0" rtl="1"/>
            <a:endParaRPr lang="ar-SA" sz="1600" dirty="0"/>
          </a:p>
          <a:p>
            <a:pPr marL="0" indent="0" rtl="1"/>
            <a:r>
              <a:rPr lang="ar-SA" sz="1600" b="1" dirty="0"/>
              <a:t>التحليل: </a:t>
            </a:r>
            <a:r>
              <a:rPr lang="ar-SA" sz="1600" dirty="0" smtClean="0"/>
              <a:t>يتم تحليل البيانات </a:t>
            </a:r>
            <a:r>
              <a:rPr lang="ar-SA" sz="1600" dirty="0"/>
              <a:t>الرئيسية لإدارة علاقات العملاء </a:t>
            </a:r>
            <a:r>
              <a:rPr lang="ar-SA" sz="1600" dirty="0" smtClean="0"/>
              <a:t>من </a:t>
            </a:r>
            <a:r>
              <a:rPr lang="ar-SA" sz="1600" dirty="0"/>
              <a:t>أجل التخطيط لحملات التسويق </a:t>
            </a:r>
            <a:r>
              <a:rPr lang="ar-SA" sz="1600" dirty="0" smtClean="0"/>
              <a:t>المستهدفة، وتصور </a:t>
            </a:r>
            <a:r>
              <a:rPr lang="ar-SA" sz="1600" dirty="0"/>
              <a:t>الاستراتيجيات </a:t>
            </a:r>
            <a:r>
              <a:rPr lang="ar-SA" sz="1600" dirty="0" smtClean="0"/>
              <a:t>التجارية، </a:t>
            </a:r>
            <a:r>
              <a:rPr lang="ar-SA" sz="1600" dirty="0"/>
              <a:t>والحكم على نجاح أنشطة إدارة علاقات </a:t>
            </a:r>
            <a:r>
              <a:rPr lang="ar-SA" sz="1600" dirty="0" smtClean="0"/>
              <a:t>العملاء، والتعرف على الحصة السوقية، وعدد </a:t>
            </a:r>
            <a:r>
              <a:rPr lang="ar-SA" sz="1600" dirty="0"/>
              <a:t>وأنواع </a:t>
            </a:r>
            <a:r>
              <a:rPr lang="ar-SA" sz="1600" dirty="0" smtClean="0"/>
              <a:t>الزبائن، </a:t>
            </a:r>
            <a:r>
              <a:rPr lang="ar-SA" sz="1600" dirty="0"/>
              <a:t>والعائدات </a:t>
            </a:r>
            <a:r>
              <a:rPr lang="ar-SA" sz="1600" dirty="0" smtClean="0"/>
              <a:t>والربحية المتوقعة.</a:t>
            </a:r>
            <a:endParaRPr lang="ar-SA" sz="1600" dirty="0"/>
          </a:p>
          <a:p>
            <a:pPr marL="0" rtl="1"/>
            <a:r>
              <a:rPr lang="ar-SA" sz="1600" dirty="0"/>
              <a:t/>
            </a:r>
            <a:br>
              <a:rPr lang="ar-SA" sz="1600" dirty="0"/>
            </a:br>
            <a:endParaRPr lang="en-US" sz="1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6" y="2636912"/>
            <a:ext cx="2808312" cy="208193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00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8" name="Rectangle 4"/>
          <p:cNvSpPr>
            <a:spLocks noRot="1" noChangeArrowheads="1"/>
          </p:cNvSpPr>
          <p:nvPr/>
        </p:nvSpPr>
        <p:spPr bwMode="auto">
          <a:xfrm>
            <a:off x="682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44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118789" name="Rectangle 5"/>
          <p:cNvSpPr>
            <a:spLocks noRot="1" noChangeArrowheads="1"/>
          </p:cNvSpPr>
          <p:nvPr/>
        </p:nvSpPr>
        <p:spPr bwMode="auto">
          <a:xfrm>
            <a:off x="682625" y="1600201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25608" name="Text Box 6"/>
          <p:cNvSpPr txBox="1">
            <a:spLocks noChangeArrowheads="1"/>
          </p:cNvSpPr>
          <p:nvPr/>
        </p:nvSpPr>
        <p:spPr bwMode="auto">
          <a:xfrm>
            <a:off x="7329489" y="5027613"/>
            <a:ext cx="1368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5609" name="Text Box 7"/>
          <p:cNvSpPr txBox="1">
            <a:spLocks noChangeArrowheads="1"/>
          </p:cNvSpPr>
          <p:nvPr/>
        </p:nvSpPr>
        <p:spPr bwMode="auto">
          <a:xfrm>
            <a:off x="4376738" y="1989138"/>
            <a:ext cx="1441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4016375" y="2060576"/>
            <a:ext cx="1944688" cy="5762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ar-SA" b="1" dirty="0">
                <a:solidFill>
                  <a:srgbClr val="000000"/>
                </a:solidFill>
                <a:cs typeface="Arial" charset="0"/>
              </a:rPr>
              <a:t>خدمات دعم الزبون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5611" name="Line 10"/>
          <p:cNvSpPr>
            <a:spLocks noChangeShapeType="1"/>
          </p:cNvSpPr>
          <p:nvPr/>
        </p:nvSpPr>
        <p:spPr bwMode="auto">
          <a:xfrm>
            <a:off x="4953000" y="263683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612" name="Line 11"/>
          <p:cNvSpPr>
            <a:spLocks noChangeShapeType="1"/>
          </p:cNvSpPr>
          <p:nvPr/>
        </p:nvSpPr>
        <p:spPr bwMode="auto">
          <a:xfrm>
            <a:off x="2792414" y="2996952"/>
            <a:ext cx="4321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613" name="Line 12"/>
          <p:cNvSpPr>
            <a:spLocks noChangeShapeType="1"/>
          </p:cNvSpPr>
          <p:nvPr/>
        </p:nvSpPr>
        <p:spPr bwMode="auto">
          <a:xfrm>
            <a:off x="7113588" y="2996952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614" name="Line 13"/>
          <p:cNvSpPr>
            <a:spLocks noChangeShapeType="1"/>
          </p:cNvSpPr>
          <p:nvPr/>
        </p:nvSpPr>
        <p:spPr bwMode="auto">
          <a:xfrm>
            <a:off x="2792413" y="2996952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5457056" y="3284984"/>
            <a:ext cx="2809059" cy="2447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ar-SA" b="1" u="sng" dirty="0">
                <a:solidFill>
                  <a:srgbClr val="000000"/>
                </a:solidFill>
                <a:cs typeface="Arial" charset="0"/>
              </a:rPr>
              <a:t>خدمات دائمة: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ar-SA" dirty="0">
                <a:solidFill>
                  <a:srgbClr val="002060"/>
                </a:solidFill>
                <a:cs typeface="Arial" charset="0"/>
              </a:rPr>
              <a:t>تبادل البيانات والمعلومات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ar-SA" dirty="0" smtClean="0">
                <a:solidFill>
                  <a:srgbClr val="002060"/>
                </a:solidFill>
                <a:cs typeface="Arial" charset="0"/>
              </a:rPr>
              <a:t>الإعلانات والعروض الترويجية</a:t>
            </a:r>
            <a:endParaRPr lang="ar-SA" dirty="0">
              <a:solidFill>
                <a:srgbClr val="002060"/>
              </a:solidFill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ar-SA" dirty="0">
                <a:solidFill>
                  <a:srgbClr val="002060"/>
                </a:solidFill>
                <a:cs typeface="Arial" charset="0"/>
              </a:rPr>
              <a:t>معلومات حول المنتج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ar-SA" dirty="0">
                <a:solidFill>
                  <a:srgbClr val="002060"/>
                </a:solidFill>
                <a:cs typeface="Arial" charset="0"/>
              </a:rPr>
              <a:t>الملاحظة المستمرة </a:t>
            </a:r>
            <a:r>
              <a:rPr lang="ar-SA" dirty="0" smtClean="0">
                <a:solidFill>
                  <a:srgbClr val="002060"/>
                </a:solidFill>
                <a:cs typeface="Arial" charset="0"/>
              </a:rPr>
              <a:t>لمستوى </a:t>
            </a:r>
            <a:br>
              <a:rPr lang="ar-SA" dirty="0" smtClean="0">
                <a:solidFill>
                  <a:srgbClr val="002060"/>
                </a:solidFill>
                <a:cs typeface="Arial" charset="0"/>
              </a:rPr>
            </a:br>
            <a:r>
              <a:rPr lang="ar-SA" dirty="0" smtClean="0">
                <a:solidFill>
                  <a:srgbClr val="002060"/>
                </a:solidFill>
                <a:cs typeface="Arial" charset="0"/>
              </a:rPr>
              <a:t>رضا </a:t>
            </a:r>
            <a:r>
              <a:rPr lang="ar-SA" dirty="0">
                <a:solidFill>
                  <a:srgbClr val="002060"/>
                </a:solidFill>
                <a:cs typeface="Arial" charset="0"/>
              </a:rPr>
              <a:t>الزبون</a:t>
            </a:r>
          </a:p>
          <a:p>
            <a:pPr algn="ctr">
              <a:defRPr/>
            </a:pPr>
            <a:endParaRPr lang="en-US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1280592" y="3284984"/>
            <a:ext cx="2880320" cy="24477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ar-SA" b="1" dirty="0">
              <a:solidFill>
                <a:srgbClr val="000000"/>
              </a:solidFill>
              <a:cs typeface="Arial" charset="0"/>
            </a:endParaRPr>
          </a:p>
          <a:p>
            <a:pPr algn="ctr">
              <a:defRPr/>
            </a:pPr>
            <a:endParaRPr lang="ar-SA" b="1" u="sng" dirty="0">
              <a:solidFill>
                <a:srgbClr val="000000"/>
              </a:solidFill>
              <a:cs typeface="Arial" charset="0"/>
            </a:endParaRPr>
          </a:p>
          <a:p>
            <a:pPr algn="ctr">
              <a:defRPr/>
            </a:pPr>
            <a:r>
              <a:rPr lang="ar-SA" b="1" u="sng" dirty="0" smtClean="0">
                <a:solidFill>
                  <a:srgbClr val="000000"/>
                </a:solidFill>
                <a:cs typeface="Arial" charset="0"/>
              </a:rPr>
              <a:t>خدمات </a:t>
            </a:r>
            <a:r>
              <a:rPr lang="ar-SA" b="1" u="sng" dirty="0">
                <a:solidFill>
                  <a:srgbClr val="000000"/>
                </a:solidFill>
                <a:cs typeface="Arial" charset="0"/>
              </a:rPr>
              <a:t>مؤقتة:</a:t>
            </a:r>
          </a:p>
          <a:p>
            <a:pPr>
              <a:defRPr/>
            </a:pPr>
            <a:r>
              <a:rPr lang="ar-SA" dirty="0">
                <a:solidFill>
                  <a:srgbClr val="002060"/>
                </a:solidFill>
                <a:cs typeface="Arial" charset="0"/>
              </a:rPr>
              <a:t>(بعد الشراء)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ar-SA" dirty="0">
                <a:solidFill>
                  <a:srgbClr val="002060"/>
                </a:solidFill>
                <a:cs typeface="Arial" charset="0"/>
              </a:rPr>
              <a:t>الإجابة على </a:t>
            </a:r>
            <a:r>
              <a:rPr lang="ar-SA" dirty="0" smtClean="0">
                <a:solidFill>
                  <a:srgbClr val="002060"/>
                </a:solidFill>
                <a:cs typeface="Arial" charset="0"/>
              </a:rPr>
              <a:t>أسئلة الزبائن</a:t>
            </a:r>
            <a:endParaRPr lang="ar-SA" dirty="0">
              <a:solidFill>
                <a:srgbClr val="002060"/>
              </a:solidFill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ar-SA" dirty="0">
                <a:solidFill>
                  <a:srgbClr val="002060"/>
                </a:solidFill>
                <a:cs typeface="Arial" charset="0"/>
              </a:rPr>
              <a:t>خدمة استرجاع البضائع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ar-SA" dirty="0" smtClean="0">
                <a:solidFill>
                  <a:srgbClr val="002060"/>
                </a:solidFill>
                <a:cs typeface="Arial" charset="0"/>
              </a:rPr>
              <a:t>إرسال تقارير للزبائن حول </a:t>
            </a:r>
            <a:r>
              <a:rPr lang="ar-SA" dirty="0" smtClean="0">
                <a:solidFill>
                  <a:srgbClr val="002060"/>
                </a:solidFill>
                <a:cs typeface="Arial" charset="0"/>
              </a:rPr>
              <a:t>عيوب </a:t>
            </a:r>
            <a:br>
              <a:rPr lang="ar-SA" dirty="0" smtClean="0">
                <a:solidFill>
                  <a:srgbClr val="002060"/>
                </a:solidFill>
                <a:cs typeface="Arial" charset="0"/>
              </a:rPr>
            </a:br>
            <a:r>
              <a:rPr lang="ar-SA" dirty="0" smtClean="0">
                <a:solidFill>
                  <a:srgbClr val="002060"/>
                </a:solidFill>
                <a:cs typeface="Arial" charset="0"/>
              </a:rPr>
              <a:t>المنتجات</a:t>
            </a:r>
            <a:endParaRPr lang="ar-SA" dirty="0">
              <a:solidFill>
                <a:srgbClr val="002060"/>
              </a:solidFill>
              <a:cs typeface="Arial" charset="0"/>
            </a:endParaRPr>
          </a:p>
          <a:p>
            <a:pPr algn="ctr">
              <a:defRPr/>
            </a:pPr>
            <a:endParaRPr lang="ar-SA" dirty="0">
              <a:cs typeface="Arial" charset="0"/>
            </a:endParaRPr>
          </a:p>
          <a:p>
            <a:pPr algn="ctr">
              <a:defRPr/>
            </a:pPr>
            <a:endParaRPr lang="ar-SA" dirty="0">
              <a:cs typeface="Arial" charset="0"/>
            </a:endParaRPr>
          </a:p>
          <a:p>
            <a:pPr algn="ctr">
              <a:defRPr/>
            </a:pPr>
            <a:endParaRPr lang="en-US" dirty="0">
              <a:cs typeface="Arial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خدمات دعم الزبون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295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7329489" y="5027613"/>
            <a:ext cx="1368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448175" y="4235451"/>
            <a:ext cx="144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232276" y="4292601"/>
            <a:ext cx="1749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المتجر الإلكتروني:</a:t>
            </a:r>
            <a:b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1- الكتالوج الإلكتروني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E-catalog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6856" y="1600200"/>
            <a:ext cx="5753844" cy="4525963"/>
          </a:xfrm>
        </p:spPr>
        <p:txBody>
          <a:bodyPr/>
          <a:lstStyle/>
          <a:p>
            <a:pPr marL="0" indent="0" rtl="1"/>
            <a:r>
              <a:rPr lang="ar-SA" sz="2000" dirty="0" smtClean="0"/>
              <a:t>يعد المتجر الإلكتروني </a:t>
            </a:r>
            <a:r>
              <a:rPr lang="en-US" sz="2000" dirty="0" smtClean="0"/>
              <a:t>E-catalog</a:t>
            </a:r>
            <a:r>
              <a:rPr lang="ar-SA" sz="2000" dirty="0" smtClean="0"/>
              <a:t> العمود </a:t>
            </a:r>
            <a:r>
              <a:rPr lang="ar-SA" sz="2000" dirty="0"/>
              <a:t>الفقري للتجارة الإلكترونية أو البيع </a:t>
            </a:r>
            <a:r>
              <a:rPr lang="ar-SA" sz="2000" dirty="0" smtClean="0"/>
              <a:t>الإلكتروني. وهو </a:t>
            </a:r>
            <a:r>
              <a:rPr lang="ar-SA" sz="2000" dirty="0"/>
              <a:t>عبارة عن </a:t>
            </a:r>
            <a:r>
              <a:rPr lang="ar-SA" sz="2000" dirty="0" smtClean="0"/>
              <a:t>طريقة لعرض المنتجات، وما يخصها من معلومات، وصور، وكل </a:t>
            </a:r>
            <a:r>
              <a:rPr lang="ar-SA" sz="2000" dirty="0"/>
              <a:t>ما </a:t>
            </a:r>
            <a:r>
              <a:rPr lang="ar-SA" sz="2000" dirty="0" smtClean="0"/>
              <a:t>يخص هذه المنتجات. </a:t>
            </a:r>
          </a:p>
          <a:p>
            <a:pPr marL="0" indent="0" rtl="1"/>
            <a:endParaRPr lang="en-US" sz="2000" dirty="0"/>
          </a:p>
          <a:p>
            <a:pPr marL="0" indent="0" rtl="1"/>
            <a:r>
              <a:rPr lang="ar-SA" sz="2000" b="1" dirty="0"/>
              <a:t>من أهم </a:t>
            </a:r>
            <a:r>
              <a:rPr lang="ar-SA" sz="2000" b="1" dirty="0" smtClean="0"/>
              <a:t>مزايا الكتالوج الإلكتروني: </a:t>
            </a:r>
            <a:endParaRPr lang="en-US" sz="2000" b="1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 smtClean="0"/>
              <a:t>فاعلية عرض المعلومات به (صور، فيديو، معلومات شاملة). </a:t>
            </a:r>
            <a:endParaRPr lang="en-US" sz="20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 smtClean="0"/>
              <a:t>معلوماته سهلة التحديث.</a:t>
            </a:r>
          </a:p>
          <a:p>
            <a:pPr rtl="1">
              <a:buFont typeface="Arial" pitchFamily="34" charset="0"/>
              <a:buChar char="•"/>
            </a:pPr>
            <a:r>
              <a:rPr lang="ar-SA" sz="2000" dirty="0" smtClean="0"/>
              <a:t>مرونته عالية في </a:t>
            </a:r>
            <a:r>
              <a:rPr lang="ar-SA" sz="2000" dirty="0"/>
              <a:t>التخصيص وإعادة البناء حسب الزبون.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 smtClean="0"/>
              <a:t>مرتبط بالمخزون، ووجود السلعات.</a:t>
            </a:r>
            <a:endParaRPr lang="en-US" sz="20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 smtClean="0"/>
              <a:t>مرتبط بالعمليات الإدارية الأخرى عند الشراء وبالنظام المالي للشركة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32"/>
          <a:stretch/>
        </p:blipFill>
        <p:spPr>
          <a:xfrm>
            <a:off x="314773" y="1948658"/>
            <a:ext cx="3204717" cy="33147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608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7329489" y="5027613"/>
            <a:ext cx="1368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448175" y="4235451"/>
            <a:ext cx="144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232276" y="4292601"/>
            <a:ext cx="1749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الفرق بين الكتالوج الورقي والكتالوج الإلكتروني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3040" y="1579563"/>
            <a:ext cx="4097660" cy="2764903"/>
          </a:xfrm>
        </p:spPr>
        <p:txBody>
          <a:bodyPr/>
          <a:lstStyle/>
          <a:p>
            <a:pPr marL="0" indent="0" rtl="1"/>
            <a:r>
              <a:rPr lang="ar-SA" sz="2800" b="1" dirty="0" smtClean="0"/>
              <a:t>الكتالوج الورقي: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/>
              <a:t>سهل البناء </a:t>
            </a:r>
            <a:r>
              <a:rPr lang="ar-SA" sz="2000" dirty="0" smtClean="0"/>
              <a:t>والتصميم. </a:t>
            </a:r>
            <a:endParaRPr lang="en-US" sz="20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/>
              <a:t>صعب </a:t>
            </a:r>
            <a:r>
              <a:rPr lang="ar-SA" sz="2000" dirty="0" smtClean="0"/>
              <a:t>التحديث. </a:t>
            </a:r>
            <a:endParaRPr lang="en-US" sz="20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 smtClean="0"/>
              <a:t>يصعب ربطه مع </a:t>
            </a:r>
            <a:r>
              <a:rPr lang="ar-SA" sz="2000" dirty="0"/>
              <a:t>أنظمة الشركة </a:t>
            </a:r>
            <a:r>
              <a:rPr lang="ar-SA" sz="2000" dirty="0" smtClean="0"/>
              <a:t>(المخزون </a:t>
            </a:r>
            <a:r>
              <a:rPr lang="ar-SA" sz="2000" dirty="0"/>
              <a:t>، </a:t>
            </a:r>
            <a:r>
              <a:rPr lang="ar-SA" sz="2000" dirty="0" smtClean="0"/>
              <a:t>المالية) </a:t>
            </a:r>
            <a:r>
              <a:rPr lang="ar-SA" sz="2000" dirty="0"/>
              <a:t>. </a:t>
            </a:r>
            <a:endParaRPr lang="en-US" sz="20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 smtClean="0"/>
              <a:t>يسهل نقله وتداوله. </a:t>
            </a:r>
            <a:endParaRPr lang="en-US" sz="20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960586" y="1579563"/>
            <a:ext cx="4097660" cy="2764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800" b="1" dirty="0" smtClean="0"/>
              <a:t>الكتالوج الإلكتروني: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/>
              <a:t>صعب </a:t>
            </a:r>
            <a:r>
              <a:rPr lang="ar-SA" sz="2000" dirty="0" smtClean="0"/>
              <a:t>ومكلف. </a:t>
            </a:r>
            <a:endParaRPr lang="en-US" sz="20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 smtClean="0"/>
              <a:t>سهل وبسيط التحديث. </a:t>
            </a:r>
            <a:endParaRPr lang="en-US" sz="20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/>
              <a:t>سهولة الربط مع المخزون </a:t>
            </a:r>
            <a:r>
              <a:rPr lang="ar-SA" sz="2000" dirty="0" smtClean="0"/>
              <a:t>والمالية. </a:t>
            </a:r>
            <a:endParaRPr lang="en-US" sz="20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/>
              <a:t>أسهل في الحركة </a:t>
            </a:r>
            <a:r>
              <a:rPr lang="ar-SA" sz="2000" dirty="0" smtClean="0"/>
              <a:t>(من </a:t>
            </a:r>
            <a:r>
              <a:rPr lang="ar-SA" sz="2000" dirty="0"/>
              <a:t>خلال </a:t>
            </a:r>
            <a:r>
              <a:rPr lang="ar-SA" sz="2000" dirty="0" smtClean="0"/>
              <a:t>استخدامه على الأجهزة النقالة والهواتف الذكية). </a:t>
            </a:r>
            <a:endParaRPr lang="en-US" sz="20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000" dirty="0" smtClean="0"/>
              <a:t>تكلفته </a:t>
            </a:r>
            <a:r>
              <a:rPr lang="ar-SA" sz="2000" dirty="0"/>
              <a:t>متدنية على </a:t>
            </a:r>
            <a:r>
              <a:rPr lang="ar-SA" sz="2000" dirty="0" smtClean="0"/>
              <a:t>المدى البعيد</a:t>
            </a:r>
            <a:r>
              <a:rPr lang="ar-SA" sz="2000" dirty="0" smtClean="0"/>
              <a:t>.  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929" y="4346028"/>
            <a:ext cx="2415771" cy="16960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208" y="4043710"/>
            <a:ext cx="2241697" cy="233451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316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7329489" y="5027613"/>
            <a:ext cx="1368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448175" y="4235451"/>
            <a:ext cx="144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232276" y="4292601"/>
            <a:ext cx="1749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المتجر الإلكتروني:</a:t>
            </a:r>
            <a:b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2- محرك البحث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 Engine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2276" y="1600200"/>
            <a:ext cx="5178424" cy="4637112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يعد جوجل </a:t>
            </a:r>
            <a:r>
              <a:rPr lang="en-US" sz="2000" dirty="0" smtClean="0"/>
              <a:t>Google</a:t>
            </a:r>
            <a:r>
              <a:rPr lang="ar-SA" sz="2000" dirty="0" smtClean="0"/>
              <a:t> هو </a:t>
            </a:r>
            <a:r>
              <a:rPr lang="ar-SA" sz="2000" dirty="0" smtClean="0"/>
              <a:t>أشهر </a:t>
            </a:r>
            <a:r>
              <a:rPr lang="ar-SA" sz="2000" dirty="0"/>
              <a:t>محرك بحث </a:t>
            </a:r>
            <a:r>
              <a:rPr lang="ar-SA" sz="2000" dirty="0" smtClean="0"/>
              <a:t>في الوقت الحالي.</a:t>
            </a:r>
            <a:endParaRPr lang="en-US" sz="20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محرك البحث عبارة برنامج </a:t>
            </a:r>
            <a:r>
              <a:rPr lang="ar-SA" sz="2000" dirty="0"/>
              <a:t>حاسوبي صغير </a:t>
            </a:r>
            <a:r>
              <a:rPr lang="ar-SA" sz="2000" dirty="0" smtClean="0"/>
              <a:t>بالدخول </a:t>
            </a:r>
            <a:r>
              <a:rPr lang="ar-SA" sz="2000" dirty="0"/>
              <a:t>على قواعد البيانات الموجودة على الانترنت من أجل البحث عن معلومة أو كلمة أو مفردة محدده ثم يقوم بإعادة النتيجة للمستخدم. </a:t>
            </a:r>
            <a:endParaRPr lang="ar-SA" sz="20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تطورت محركات البحث كثيرا في الفترة الأخيرة مما جعلها لا يمكن الاستغناء عنها في العمل على الإنترنت.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لا يمكن فتح متجر إلكتروني بدون الاعتماد على </a:t>
            </a:r>
            <a:br>
              <a:rPr lang="ar-SA" sz="2000" dirty="0" smtClean="0"/>
            </a:br>
            <a:r>
              <a:rPr lang="ar-SA" sz="2000" dirty="0" smtClean="0"/>
              <a:t>محرك بحث قوي للبحث داخل المتجر </a:t>
            </a:r>
            <a:br>
              <a:rPr lang="ar-SA" sz="2000" dirty="0" smtClean="0"/>
            </a:br>
            <a:r>
              <a:rPr lang="ar-SA" sz="2000" dirty="0" smtClean="0"/>
              <a:t>أو على الإنترنت.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يجب تجهيز صفحات الموقع الإلكتروني بالكلمات المفتاحية والوسوم ليسهل التعامل معها ولتظهر في نتائج البحث بشكل جيد.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8" y="1600200"/>
            <a:ext cx="4895850" cy="381952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602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7329489" y="5027613"/>
            <a:ext cx="1368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448175" y="4235451"/>
            <a:ext cx="144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232276" y="4292601"/>
            <a:ext cx="1749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المتجر الإلكتروني:</a:t>
            </a:r>
            <a:b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3- سلة التسوق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Shopping Cart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2276" y="1600200"/>
            <a:ext cx="5178424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هي عنصر مهم في جميع المتاجر الإلكترونية</a:t>
            </a:r>
            <a:r>
              <a:rPr lang="ar-SA" sz="20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ضرورية جدا في المتاجر الإلكترونية لجمع مشتريات العملاء.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هي عبارة عن برنامج إلكتروني يتمم عملية شراء المنتجات أو الخدمات الإلكترونية.</a:t>
            </a:r>
            <a:r>
              <a:rPr lang="ar-SA" sz="2000" dirty="0" smtClean="0"/>
              <a:t> </a:t>
            </a:r>
          </a:p>
          <a:p>
            <a:pPr rtl="1"/>
            <a:endParaRPr lang="ar-SA" sz="2000" dirty="0" smtClean="0"/>
          </a:p>
          <a:p>
            <a:pPr rtl="1"/>
            <a:r>
              <a:rPr lang="ar-SA" sz="2000" dirty="0" smtClean="0"/>
              <a:t>تمكن سلة التسوق المشتري من:</a:t>
            </a:r>
          </a:p>
          <a:p>
            <a:pPr lvl="1" rtl="1"/>
            <a:r>
              <a:rPr lang="ar-SA" sz="2000" dirty="0" smtClean="0"/>
              <a:t>1- اختيار </a:t>
            </a:r>
            <a:r>
              <a:rPr lang="ar-SA" sz="2000" dirty="0"/>
              <a:t>السلعة.</a:t>
            </a:r>
          </a:p>
          <a:p>
            <a:pPr lvl="1" rtl="1"/>
            <a:r>
              <a:rPr lang="ar-SA" sz="2000" dirty="0" smtClean="0"/>
              <a:t>2- اختيار </a:t>
            </a:r>
            <a:r>
              <a:rPr lang="ar-SA" sz="2000" dirty="0"/>
              <a:t>طريقة الدفع </a:t>
            </a:r>
            <a:r>
              <a:rPr lang="ar-SA" sz="2000" dirty="0" smtClean="0"/>
              <a:t>المناسبة.</a:t>
            </a:r>
            <a:endParaRPr lang="ar-SA" sz="2000" dirty="0"/>
          </a:p>
          <a:p>
            <a:pPr lvl="1" rtl="1"/>
            <a:r>
              <a:rPr lang="ar-SA" sz="2000" dirty="0" smtClean="0"/>
              <a:t>3- اختيار </a:t>
            </a:r>
            <a:r>
              <a:rPr lang="ar-SA" sz="2000" dirty="0"/>
              <a:t>طريقة </a:t>
            </a:r>
            <a:r>
              <a:rPr lang="ar-SA" sz="2000" dirty="0" smtClean="0"/>
              <a:t>الشحن.</a:t>
            </a:r>
            <a:endParaRPr lang="ar-SA" sz="2000" dirty="0"/>
          </a:p>
          <a:p>
            <a:pPr lvl="1" rtl="1"/>
            <a:r>
              <a:rPr lang="ar-SA" sz="2000" dirty="0" smtClean="0"/>
              <a:t>4- إتمام عملية الدفع</a:t>
            </a:r>
            <a:r>
              <a:rPr lang="ar-SA" sz="2000" dirty="0"/>
              <a:t>.</a:t>
            </a:r>
          </a:p>
          <a:p>
            <a:pPr rtl="1"/>
            <a:r>
              <a:rPr lang="ar-SA" sz="2000" dirty="0"/>
              <a:t/>
            </a:r>
            <a:br>
              <a:rPr lang="ar-SA" sz="2000" dirty="0"/>
            </a:br>
            <a:endParaRPr lang="ar-SA" sz="20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4"/>
          <a:stretch/>
        </p:blipFill>
        <p:spPr>
          <a:xfrm>
            <a:off x="332928" y="2006993"/>
            <a:ext cx="3962400" cy="301985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42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1832</TotalTime>
  <Words>947</Words>
  <Application>Microsoft Office PowerPoint</Application>
  <PresentationFormat>A4 Paper (210x297 mm)</PresentationFormat>
  <Paragraphs>164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ae_AlMateen</vt:lpstr>
      <vt:lpstr>Arial</vt:lpstr>
      <vt:lpstr>AYM Wadiy S_U normal.</vt:lpstr>
      <vt:lpstr>Calibri</vt:lpstr>
      <vt:lpstr>Tahoma</vt:lpstr>
      <vt:lpstr>Times New Roman</vt:lpstr>
      <vt:lpstr>Office Theme</vt:lpstr>
      <vt:lpstr>PowerPoint Presentation</vt:lpstr>
      <vt:lpstr>المحاضرة الخامسة</vt:lpstr>
      <vt:lpstr>عناصر المحاضرة</vt:lpstr>
      <vt:lpstr>المنافسة Competition</vt:lpstr>
      <vt:lpstr>المنافسة Competition</vt:lpstr>
      <vt:lpstr>المنافسة Competition</vt:lpstr>
      <vt:lpstr>المنافسة Competition</vt:lpstr>
      <vt:lpstr>المنافسة Competition</vt:lpstr>
      <vt:lpstr>المنافسة Competition</vt:lpstr>
      <vt:lpstr>إدارة علاقات العملاء CRM</vt:lpstr>
      <vt:lpstr>إدارة علاقات العملاء CRM</vt:lpstr>
      <vt:lpstr>خدمات دعم الزبون</vt:lpstr>
      <vt:lpstr>عناصر المتجر الإلكتروني:    1- الكتالوج الإلكتروني E-catalog</vt:lpstr>
      <vt:lpstr>الفرق بين الكتالوج الورقي والكتالوج الإلكتروني</vt:lpstr>
      <vt:lpstr>عناصر المتجر الإلكتروني:    2- محرك البحث Search Engine</vt:lpstr>
      <vt:lpstr>عناصر المتجر الإلكتروني:    3- سلة التسوق Shopping Cart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Ahmed Shawkey Shahen</cp:lastModifiedBy>
  <cp:revision>156</cp:revision>
  <dcterms:created xsi:type="dcterms:W3CDTF">2014-02-23T07:16:21Z</dcterms:created>
  <dcterms:modified xsi:type="dcterms:W3CDTF">2014-03-13T10:11:35Z</dcterms:modified>
</cp:coreProperties>
</file>