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10" r:id="rId3"/>
    <p:sldId id="359" r:id="rId4"/>
    <p:sldId id="375" r:id="rId5"/>
    <p:sldId id="376" r:id="rId6"/>
    <p:sldId id="365" r:id="rId7"/>
    <p:sldId id="378" r:id="rId8"/>
    <p:sldId id="377" r:id="rId9"/>
    <p:sldId id="379" r:id="rId10"/>
    <p:sldId id="381" r:id="rId11"/>
    <p:sldId id="380" r:id="rId12"/>
    <p:sldId id="382" r:id="rId13"/>
    <p:sldId id="383" r:id="rId14"/>
    <p:sldId id="384" r:id="rId15"/>
    <p:sldId id="385" r:id="rId16"/>
    <p:sldId id="386" r:id="rId17"/>
    <p:sldId id="387" r:id="rId18"/>
    <p:sldId id="388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620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8464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0161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5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5899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6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7692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7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76363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3972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9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99011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10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42143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11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5861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12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402878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008562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225311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15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80775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16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125717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17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38553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18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6385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Technologies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مصلح العضايله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السادسة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المزادات الإلكترونية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E-Auction</a:t>
            </a: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2560" y="1600200"/>
            <a:ext cx="8418140" cy="4525963"/>
          </a:xfrm>
        </p:spPr>
        <p:txBody>
          <a:bodyPr/>
          <a:lstStyle/>
          <a:p>
            <a:pPr lvl="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المزادات</a:t>
            </a:r>
            <a:r>
              <a:rPr lang="en-US" sz="2400" b="1" dirty="0" smtClean="0"/>
              <a:t> </a:t>
            </a:r>
            <a:r>
              <a:rPr lang="ar-SA" sz="2400" b="1" dirty="0" smtClean="0"/>
              <a:t> </a:t>
            </a:r>
            <a:r>
              <a:rPr lang="en-US" sz="2400" b="1" dirty="0" smtClean="0"/>
              <a:t>Auctions</a:t>
            </a:r>
            <a:endParaRPr lang="ar-SA" sz="2400" b="1" dirty="0" smtClean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عيوب المزادات التقليدية</a:t>
            </a:r>
            <a:endParaRPr lang="ar-SA" sz="2400" b="1" dirty="0" smtClean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المزادات الإلكترونية </a:t>
            </a:r>
            <a:r>
              <a:rPr lang="en-US" sz="2400" b="1" dirty="0" smtClean="0"/>
              <a:t>e-Auctions</a:t>
            </a:r>
            <a:endParaRPr lang="ar-SA" sz="2400" b="1" dirty="0" smtClean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أنواع المزادات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فوائد المزادات الإلكترونية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أوجه القصور في المزادات الإلكترونية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المقايضة </a:t>
            </a:r>
            <a:r>
              <a:rPr lang="en-US" sz="2400" b="1" dirty="0"/>
              <a:t>Bartering</a:t>
            </a:r>
            <a:r>
              <a:rPr lang="ar-SA" sz="2400" b="1" dirty="0" smtClean="0"/>
              <a:t> 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التجارة المتنقلة </a:t>
            </a:r>
            <a:r>
              <a:rPr lang="en-US" sz="2400" b="1" dirty="0" smtClean="0"/>
              <a:t>M-Commerce</a:t>
            </a:r>
            <a:endParaRPr lang="ar-SA" sz="2400" b="1" dirty="0" smtClean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التسويق المباشر</a:t>
            </a:r>
            <a:r>
              <a:rPr lang="en-US" sz="2400" b="1" dirty="0" smtClean="0"/>
              <a:t> </a:t>
            </a:r>
            <a:r>
              <a:rPr lang="ar-SA" sz="2400" b="1" dirty="0" smtClean="0"/>
              <a:t> </a:t>
            </a:r>
            <a:r>
              <a:rPr lang="en-US" sz="2400" b="1" dirty="0" smtClean="0"/>
              <a:t>Direct Marketing</a:t>
            </a:r>
            <a:endParaRPr lang="ar-SA" sz="2400" b="1" dirty="0" smtClean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إعادة الهندسة </a:t>
            </a:r>
            <a:r>
              <a:rPr lang="en-US" sz="2400" b="1" dirty="0" smtClean="0"/>
              <a:t>Re-engineering</a:t>
            </a:r>
            <a:endParaRPr lang="ar-SA" sz="2400" b="1" dirty="0" smtClean="0"/>
          </a:p>
          <a:p>
            <a:pPr lvl="0" rtl="1">
              <a:buFont typeface="Arial" panose="020B0604020202020204" pitchFamily="34" charset="0"/>
              <a:buChar char="•"/>
            </a:pPr>
            <a:endParaRPr lang="ar-SA" sz="2400" b="1" dirty="0" smtClean="0"/>
          </a:p>
          <a:p>
            <a:pPr lvl="0" rtl="1">
              <a:buFont typeface="Arial" panose="020B0604020202020204" pitchFamily="34" charset="0"/>
              <a:buChar char="•"/>
            </a:pPr>
            <a:endParaRPr lang="ar-SA" sz="2400" b="1" dirty="0" smtClean="0"/>
          </a:p>
          <a:p>
            <a:pPr lvl="0" rtl="1">
              <a:buFont typeface="Arial" panose="020B0604020202020204" pitchFamily="34" charset="0"/>
              <a:buChar char="•"/>
            </a:pPr>
            <a:endParaRPr lang="ar-SA" sz="2400" b="1" dirty="0" smtClean="0"/>
          </a:p>
          <a:p>
            <a:pPr lvl="0" rtl="1">
              <a:buFont typeface="Arial" panose="020B0604020202020204" pitchFamily="34" charset="0"/>
              <a:buChar char="•"/>
            </a:pPr>
            <a:endParaRPr lang="ar-SA" sz="2400" b="1" dirty="0" smtClean="0"/>
          </a:p>
          <a:p>
            <a:pPr lvl="0" rtl="1">
              <a:buFont typeface="Arial" panose="020B0604020202020204" pitchFamily="34" charset="0"/>
              <a:buChar char="•"/>
            </a:pPr>
            <a:endParaRPr lang="ar-SA" sz="2400" b="1" dirty="0" smtClean="0"/>
          </a:p>
          <a:p>
            <a:pPr lvl="0" rtl="1">
              <a:buFont typeface="Arial" panose="020B0604020202020204" pitchFamily="34" charset="0"/>
              <a:buChar char="•"/>
            </a:pPr>
            <a:endParaRPr lang="ar-SA" sz="2400" b="1" dirty="0" smtClean="0"/>
          </a:p>
          <a:p>
            <a:pPr marL="0" lvl="0" indent="0" rtl="1"/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402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المزادات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Auction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792760" y="1600200"/>
            <a:ext cx="6617940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800" dirty="0"/>
              <a:t>هي آلية للسوق موجودة منذ </a:t>
            </a:r>
            <a:r>
              <a:rPr lang="ar-SA" sz="2800" dirty="0" smtClean="0"/>
              <a:t>زمن قديم، وحتى </a:t>
            </a:r>
            <a:r>
              <a:rPr lang="ar-SA" sz="2800" dirty="0"/>
              <a:t>وقتنا الحاضر، </a:t>
            </a:r>
            <a:r>
              <a:rPr lang="ar-SA" sz="2800" dirty="0" smtClean="0"/>
              <a:t>وتطورت لتستخدم في </a:t>
            </a:r>
            <a:r>
              <a:rPr lang="ar-SA" sz="2800" dirty="0"/>
              <a:t>السوق </a:t>
            </a:r>
            <a:r>
              <a:rPr lang="ar-SA" sz="2800" dirty="0" smtClean="0"/>
              <a:t>الإلكتروني، ومواقع البيع المباشر. </a:t>
            </a:r>
            <a:endParaRPr lang="en-US" sz="2800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تتم المزادات بأن </a:t>
            </a:r>
            <a:r>
              <a:rPr lang="ar-SA" sz="2800" dirty="0"/>
              <a:t>يقوم البائع بعرض منتج أو سلعة أو </a:t>
            </a:r>
            <a:r>
              <a:rPr lang="ar-SA" sz="2800" dirty="0" smtClean="0"/>
              <a:t>خدمة للبيع، </a:t>
            </a:r>
            <a:r>
              <a:rPr lang="ar-SA" sz="2800" dirty="0"/>
              <a:t>ويقوم المشترون </a:t>
            </a:r>
            <a:r>
              <a:rPr lang="ar-SA" sz="2800" dirty="0" smtClean="0"/>
              <a:t>المحتملون </a:t>
            </a:r>
            <a:r>
              <a:rPr lang="en-US" sz="2800" dirty="0"/>
              <a:t>Potential </a:t>
            </a:r>
            <a:r>
              <a:rPr lang="en-US" sz="2800" dirty="0" smtClean="0"/>
              <a:t>Buyers</a:t>
            </a:r>
            <a:r>
              <a:rPr lang="ar-SA" sz="2800" dirty="0" smtClean="0"/>
              <a:t> بتقديم </a:t>
            </a:r>
            <a:r>
              <a:rPr lang="ar-SA" sz="2800" dirty="0"/>
              <a:t>عروض </a:t>
            </a:r>
            <a:r>
              <a:rPr lang="ar-SA" sz="2800" dirty="0" smtClean="0"/>
              <a:t>شراء </a:t>
            </a:r>
            <a:r>
              <a:rPr lang="en-US" sz="2800" dirty="0" smtClean="0"/>
              <a:t>bids</a:t>
            </a:r>
            <a:r>
              <a:rPr lang="ar-SA" sz="2800" dirty="0" smtClean="0"/>
              <a:t>، </a:t>
            </a:r>
            <a:r>
              <a:rPr lang="ar-SA" sz="2800" dirty="0"/>
              <a:t>ومع مرور الوقت يرتفع سعر </a:t>
            </a:r>
            <a:r>
              <a:rPr lang="ar-SA" sz="2800" dirty="0" smtClean="0"/>
              <a:t>المنتج، ويتم البيع للأعلى سعرا. 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2914254"/>
            <a:ext cx="2260690" cy="181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687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عيوب المزادات التقليدية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792760" y="1600200"/>
            <a:ext cx="6617940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000" b="1" dirty="0" smtClean="0"/>
              <a:t>للطريقة </a:t>
            </a:r>
            <a:r>
              <a:rPr lang="ar-SA" sz="2000" b="1" dirty="0"/>
              <a:t>التقليدية التي يطبق </a:t>
            </a:r>
            <a:r>
              <a:rPr lang="ar-SA" sz="2000" b="1" dirty="0" smtClean="0"/>
              <a:t>بها المزاد آثار </a:t>
            </a:r>
            <a:r>
              <a:rPr lang="ar-SA" sz="2000" b="1" dirty="0"/>
              <a:t>سلبية كثيرة منها: </a:t>
            </a:r>
            <a:endParaRPr lang="en-US" sz="2000" b="1" dirty="0"/>
          </a:p>
          <a:p>
            <a:pPr marL="400050" lvl="1" indent="0" rtl="1"/>
            <a:r>
              <a:rPr lang="ar-SA" sz="1600" dirty="0" smtClean="0"/>
              <a:t>1- </a:t>
            </a:r>
            <a:r>
              <a:rPr lang="ar-SA" sz="2000" dirty="0" smtClean="0"/>
              <a:t>السرعة </a:t>
            </a:r>
            <a:r>
              <a:rPr lang="ar-SA" sz="2000" dirty="0"/>
              <a:t>في عملية </a:t>
            </a:r>
            <a:r>
              <a:rPr lang="ar-SA" sz="2000" dirty="0" smtClean="0"/>
              <a:t>البيع، مما لا يمكن المشتري من فحص المنتج بشكل جيد، يكون </a:t>
            </a:r>
            <a:r>
              <a:rPr lang="ar-SA" sz="2000" dirty="0"/>
              <a:t>عرضة للغش والخداع. </a:t>
            </a:r>
            <a:endParaRPr lang="en-US" sz="2000" dirty="0"/>
          </a:p>
          <a:p>
            <a:pPr marL="400050" lvl="1" indent="0" rtl="1"/>
            <a:r>
              <a:rPr lang="ar-SA" sz="2000" dirty="0" smtClean="0"/>
              <a:t>2- عدم </a:t>
            </a:r>
            <a:r>
              <a:rPr lang="ar-SA" sz="2000" dirty="0"/>
              <a:t>القدرة على تقل المنتجات الكبيرة إلى موقع المزاد. </a:t>
            </a:r>
            <a:endParaRPr lang="en-US" sz="2000" dirty="0"/>
          </a:p>
          <a:p>
            <a:pPr marL="400050" lvl="1" indent="0" rtl="1"/>
            <a:r>
              <a:rPr lang="ar-SA" sz="2000" dirty="0" smtClean="0"/>
              <a:t>3- قيام </a:t>
            </a:r>
            <a:r>
              <a:rPr lang="ar-SA" sz="2000" dirty="0"/>
              <a:t>المشتري بدفع مبالغ زيادة عن قيمة </a:t>
            </a:r>
            <a:r>
              <a:rPr lang="ar-SA" sz="2000" dirty="0" smtClean="0"/>
              <a:t>المنتج الحقيقة </a:t>
            </a:r>
            <a:r>
              <a:rPr lang="ar-SA" sz="2000" dirty="0"/>
              <a:t>نتيجة المزايدة على السلعة. 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2914254"/>
            <a:ext cx="2260690" cy="181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1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المزادات الإلكترونية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E-Auctions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3048000" cy="2029326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2792760" y="1600200"/>
            <a:ext cx="661794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anose="020B0604020202020204" pitchFamily="34" charset="0"/>
              <a:buChar char="•"/>
            </a:pPr>
            <a:r>
              <a:rPr lang="ar-SA" sz="2800" dirty="0"/>
              <a:t>هي نفس المزادات التقليدية </a:t>
            </a:r>
            <a:r>
              <a:rPr lang="ar-SA" sz="2800" dirty="0" smtClean="0"/>
              <a:t>لكنها </a:t>
            </a:r>
            <a:r>
              <a:rPr lang="ar-SA" sz="2800" dirty="0"/>
              <a:t>تعمل على </a:t>
            </a:r>
            <a:r>
              <a:rPr lang="ar-SA" sz="2800" dirty="0" smtClean="0"/>
              <a:t>الانترنت بشكل مباشر </a:t>
            </a:r>
            <a:r>
              <a:rPr lang="en-US" sz="2800" dirty="0" smtClean="0"/>
              <a:t>online</a:t>
            </a:r>
            <a:r>
              <a:rPr lang="ar-SA" sz="2800" dirty="0" smtClean="0"/>
              <a:t>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ظهر مع الإنترنت والوسائط الإلكترونية المتنوعة، وظهور شركات البيع المباشر على الإنترنت مثل شركة </a:t>
            </a:r>
            <a:r>
              <a:rPr lang="en-US" sz="2800" dirty="0" smtClean="0"/>
              <a:t>Ebay.com </a:t>
            </a:r>
            <a:r>
              <a:rPr lang="ar-SA" sz="2800" dirty="0" smtClean="0"/>
              <a:t> </a:t>
            </a:r>
            <a:r>
              <a:rPr lang="ar-SA" sz="2800" dirty="0"/>
              <a:t>. </a:t>
            </a:r>
            <a:endParaRPr lang="en-US" sz="2800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يتميز المزاد بوجود </a:t>
            </a:r>
            <a:r>
              <a:rPr lang="ar-SA" sz="2800" dirty="0"/>
              <a:t>ما يسمى بالتسعير النشط </a:t>
            </a:r>
            <a:r>
              <a:rPr lang="en-US" sz="2800" dirty="0"/>
              <a:t>Dynamic Pricing </a:t>
            </a:r>
            <a:r>
              <a:rPr lang="ar-SA" sz="2800" dirty="0" smtClean="0"/>
              <a:t>، حيث يتغير السعر مع مرور الوقت بسبب </a:t>
            </a:r>
            <a:r>
              <a:rPr lang="ar-SA" sz="2800" dirty="0"/>
              <a:t>وجود منافسة بين المشترون </a:t>
            </a:r>
            <a:r>
              <a:rPr lang="ar-SA" sz="2800" dirty="0" smtClean="0"/>
              <a:t>المحتملون، </a:t>
            </a:r>
            <a:r>
              <a:rPr lang="ar-SA" sz="2800" dirty="0"/>
              <a:t>حتى يتم بيع المنتج للمشتري الذي </a:t>
            </a:r>
            <a:r>
              <a:rPr lang="ar-SA" sz="2800" dirty="0" smtClean="0"/>
              <a:t>قدم أعلى سعر لشراء المنتج المعروض. 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50" y="3816951"/>
            <a:ext cx="2183904" cy="120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22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أنواع المزادات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2792760" y="1600200"/>
            <a:ext cx="661794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rtl="1"/>
            <a:r>
              <a:rPr lang="ar-SA" sz="2400" b="1" dirty="0" smtClean="0"/>
              <a:t>1- بائع </a:t>
            </a:r>
            <a:r>
              <a:rPr lang="ar-SA" sz="2400" b="1" dirty="0"/>
              <a:t>واحد / مشتري واحد </a:t>
            </a:r>
            <a:r>
              <a:rPr lang="en-US" sz="2400" b="1" dirty="0" smtClean="0"/>
              <a:t>One Buyer – </a:t>
            </a:r>
            <a:r>
              <a:rPr lang="en-US" sz="2400" b="1" dirty="0"/>
              <a:t>One </a:t>
            </a:r>
            <a:r>
              <a:rPr lang="en-US" sz="2400" b="1" dirty="0" smtClean="0"/>
              <a:t>Seller </a:t>
            </a:r>
            <a:endParaRPr lang="ar-SA" sz="2400" b="1" dirty="0" smtClean="0"/>
          </a:p>
          <a:p>
            <a:pPr lvl="0" indent="0" rtl="1"/>
            <a:r>
              <a:rPr lang="ar-SA" sz="2400" dirty="0" smtClean="0"/>
              <a:t>عبارة عن مزاد على منتج معين لفترة محددة، حيث يعرض المشتري المحتمل سعر، إذا كان السعر غير مناسب للبائع يتغير المشتري بمشتري محتمل آخر.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2636912"/>
            <a:ext cx="1965766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70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أنواع المزادات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2792760" y="1600200"/>
            <a:ext cx="661794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rtl="1"/>
            <a:r>
              <a:rPr lang="ar-SA" sz="1800" b="1" dirty="0" smtClean="0"/>
              <a:t>2- بائع </a:t>
            </a:r>
            <a:r>
              <a:rPr lang="ar-SA" sz="1800" b="1" dirty="0"/>
              <a:t>واحد / عدة مشترون محتملون </a:t>
            </a:r>
            <a:r>
              <a:rPr lang="en-US" sz="1800" b="1" dirty="0" smtClean="0"/>
              <a:t>Many </a:t>
            </a:r>
            <a:r>
              <a:rPr lang="en-US" sz="1800" b="1" dirty="0"/>
              <a:t>Buyer – </a:t>
            </a:r>
            <a:r>
              <a:rPr lang="en-US" sz="1800" b="1" dirty="0" smtClean="0"/>
              <a:t>One </a:t>
            </a:r>
            <a:r>
              <a:rPr lang="en-US" sz="1800" b="1" dirty="0"/>
              <a:t>Seller </a:t>
            </a:r>
            <a:endParaRPr lang="en-US" sz="1800" dirty="0"/>
          </a:p>
          <a:p>
            <a:pPr lvl="0" rtl="1"/>
            <a:r>
              <a:rPr lang="ar-SA" sz="1800" dirty="0" smtClean="0"/>
              <a:t>عبارة عن مزاد يكون به بائع واحد وعدة مشترون محتملون، وتوجد عدة أمثلة من هذا النوع: </a:t>
            </a:r>
          </a:p>
          <a:p>
            <a:pPr lvl="0" rtl="1"/>
            <a:endParaRPr lang="ar-SA" sz="1800" dirty="0" smtClean="0"/>
          </a:p>
          <a:p>
            <a:pPr lvl="0" rtl="1">
              <a:buAutoNum type="arabic1Minus"/>
            </a:pPr>
            <a:r>
              <a:rPr lang="ar-SA" sz="1800" b="1" u="sng" dirty="0" smtClean="0"/>
              <a:t>المزاد </a:t>
            </a:r>
            <a:r>
              <a:rPr lang="ar-SA" sz="1800" b="1" u="sng" dirty="0"/>
              <a:t>الإنجليزي </a:t>
            </a:r>
            <a:r>
              <a:rPr lang="en-US" sz="1800" b="1" u="sng" dirty="0"/>
              <a:t>English Auction </a:t>
            </a:r>
            <a:r>
              <a:rPr lang="ar-SA" sz="1800" b="1" u="sng" dirty="0" smtClean="0"/>
              <a:t>: </a:t>
            </a:r>
          </a:p>
          <a:p>
            <a:pPr marL="0" lvl="0" indent="0" rtl="1"/>
            <a:r>
              <a:rPr lang="ar-SA" sz="1800" dirty="0" smtClean="0"/>
              <a:t>وهو </a:t>
            </a:r>
            <a:r>
              <a:rPr lang="ar-SA" sz="1800" dirty="0"/>
              <a:t>أن يقوم البائع بعرض منتج واحد في وقت المزاد وتتم المنافسة بين المشترون المحتملون عليه حتى يباع بأعلى </a:t>
            </a:r>
            <a:r>
              <a:rPr lang="ar-SA" sz="1800" dirty="0" smtClean="0"/>
              <a:t>سعر، </a:t>
            </a:r>
            <a:r>
              <a:rPr lang="ar-SA" sz="1800" dirty="0"/>
              <a:t>ومن ثم يقوم بعرض منتج آخر غيره بعد بيع المنتج </a:t>
            </a:r>
            <a:r>
              <a:rPr lang="ar-SA" sz="1800" dirty="0" smtClean="0"/>
              <a:t>الأول. </a:t>
            </a:r>
          </a:p>
          <a:p>
            <a:pPr lvl="0" rtl="1"/>
            <a:endParaRPr lang="en-US" sz="1800" dirty="0"/>
          </a:p>
          <a:p>
            <a:pPr lvl="0" rtl="1"/>
            <a:r>
              <a:rPr lang="ar-SA" sz="1800" b="1" u="sng" dirty="0" smtClean="0"/>
              <a:t>ب- مزاد يانكي </a:t>
            </a:r>
            <a:r>
              <a:rPr lang="en-US" sz="1800" b="1" u="sng" dirty="0" smtClean="0"/>
              <a:t>Yankee Auction</a:t>
            </a:r>
            <a:r>
              <a:rPr lang="ar-SA" sz="1800" b="1" u="sng" dirty="0" smtClean="0"/>
              <a:t>: </a:t>
            </a:r>
          </a:p>
          <a:p>
            <a:pPr marL="0" lvl="0" indent="0" rtl="1"/>
            <a:r>
              <a:rPr lang="ar-SA" sz="1800" dirty="0" smtClean="0"/>
              <a:t>هي </a:t>
            </a:r>
            <a:r>
              <a:rPr lang="ar-SA" sz="1800" dirty="0"/>
              <a:t>نفس المزاد الإنجليزي لكن الفرق بينهما هو أن </a:t>
            </a:r>
            <a:r>
              <a:rPr lang="ar-SA" sz="1800" dirty="0" smtClean="0"/>
              <a:t>مزاد يانكي يتم </a:t>
            </a:r>
            <a:r>
              <a:rPr lang="ar-SA" sz="1800" dirty="0"/>
              <a:t>على نفس </a:t>
            </a:r>
            <a:r>
              <a:rPr lang="ar-SA" sz="1800" dirty="0" smtClean="0"/>
              <a:t>فئة المنتج وبكميات كبيرة، </a:t>
            </a:r>
            <a:r>
              <a:rPr lang="ar-SA" sz="1800" dirty="0"/>
              <a:t>مثل / سيارات </a:t>
            </a:r>
            <a:r>
              <a:rPr lang="ar-SA" sz="1800" dirty="0" smtClean="0"/>
              <a:t>فقط، </a:t>
            </a:r>
            <a:r>
              <a:rPr lang="ar-SA" sz="1800" dirty="0"/>
              <a:t>حاسبات آلية </a:t>
            </a:r>
            <a:r>
              <a:rPr lang="ar-SA" sz="1800" dirty="0" smtClean="0"/>
              <a:t>فقط. 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2636912"/>
            <a:ext cx="1981200" cy="21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11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أنواع المزادات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2792760" y="1600200"/>
            <a:ext cx="661794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rtl="1"/>
            <a:r>
              <a:rPr lang="ar-SA" sz="2400" b="1" dirty="0" smtClean="0"/>
              <a:t>3- مشتري </a:t>
            </a:r>
            <a:r>
              <a:rPr lang="ar-SA" sz="2400" b="1" dirty="0"/>
              <a:t>واحد / عدة </a:t>
            </a:r>
            <a:r>
              <a:rPr lang="ar-SA" sz="2400" b="1" dirty="0" smtClean="0"/>
              <a:t>باعة </a:t>
            </a:r>
            <a:r>
              <a:rPr lang="en-US" sz="2400" b="1" dirty="0" smtClean="0"/>
              <a:t>One Buyer </a:t>
            </a:r>
            <a:r>
              <a:rPr lang="en-US" sz="2400" b="1" dirty="0"/>
              <a:t>– </a:t>
            </a:r>
            <a:r>
              <a:rPr lang="en-US" sz="2400" b="1" dirty="0" smtClean="0"/>
              <a:t>Many Seller </a:t>
            </a:r>
            <a:endParaRPr lang="en-US" sz="2400" dirty="0"/>
          </a:p>
          <a:p>
            <a:pPr marL="628650" indent="-285750" rtl="1">
              <a:buFont typeface="Arial" panose="020B0604020202020204" pitchFamily="34" charset="0"/>
              <a:buChar char="•"/>
            </a:pPr>
            <a:r>
              <a:rPr lang="ar-SA" sz="2400" dirty="0" smtClean="0"/>
              <a:t>ينتشر هذا النوع من المزادات في المنافسات والمناقصات الحكومية.</a:t>
            </a:r>
          </a:p>
          <a:p>
            <a:pPr marL="628650" indent="-285750" rtl="1">
              <a:buFont typeface="Arial" panose="020B0604020202020204" pitchFamily="34" charset="0"/>
              <a:buChar char="•"/>
            </a:pPr>
            <a:r>
              <a:rPr lang="ar-SA" sz="2400" dirty="0" smtClean="0"/>
              <a:t>يفوز </a:t>
            </a:r>
            <a:r>
              <a:rPr lang="ar-SA" sz="2400" dirty="0"/>
              <a:t>بهذه المنافسة </a:t>
            </a:r>
            <a:r>
              <a:rPr lang="ar-SA" sz="2400" dirty="0" smtClean="0"/>
              <a:t>الذي </a:t>
            </a:r>
            <a:r>
              <a:rPr lang="ar-SA" sz="2400" dirty="0"/>
              <a:t>يقدم العرض الأقل </a:t>
            </a:r>
            <a:r>
              <a:rPr lang="ar-SA" sz="2400" dirty="0" smtClean="0"/>
              <a:t>سعراً.</a:t>
            </a:r>
          </a:p>
          <a:p>
            <a:pPr marL="628650" indent="-285750" rtl="1">
              <a:buFont typeface="Arial" panose="020B0604020202020204" pitchFamily="34" charset="0"/>
              <a:buChar char="•"/>
            </a:pPr>
            <a:r>
              <a:rPr lang="ar-SA" sz="2400" dirty="0" smtClean="0"/>
              <a:t>يسمى هاذ النوع بالمزاد </a:t>
            </a:r>
            <a:r>
              <a:rPr lang="ar-SA" sz="2400" dirty="0"/>
              <a:t>المتجه إلى </a:t>
            </a:r>
            <a:r>
              <a:rPr lang="ar-SA" sz="2400" dirty="0" smtClean="0"/>
              <a:t>الأسفل </a:t>
            </a:r>
            <a:r>
              <a:rPr lang="en-US" sz="2400" dirty="0" smtClean="0"/>
              <a:t>Reverse Auction</a:t>
            </a:r>
            <a:r>
              <a:rPr lang="ar-SA" sz="2400" dirty="0"/>
              <a:t> </a:t>
            </a:r>
            <a:r>
              <a:rPr lang="ar-SA" sz="2400" dirty="0" smtClean="0"/>
              <a:t>حيث يسير السعر إلى أسفل بمرور الوقت.</a:t>
            </a:r>
          </a:p>
          <a:p>
            <a:pPr marL="628650" indent="-285750" rtl="1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2708920"/>
            <a:ext cx="2857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91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أنواع المزادات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3080792" y="1600200"/>
            <a:ext cx="632990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rtl="1"/>
            <a:r>
              <a:rPr lang="ar-SA" sz="2400" b="1" dirty="0" smtClean="0"/>
              <a:t>4-عدة </a:t>
            </a:r>
            <a:r>
              <a:rPr lang="ar-SA" sz="2400" b="1" dirty="0"/>
              <a:t>باعة / عدة مشترون </a:t>
            </a:r>
            <a:r>
              <a:rPr lang="en-US" sz="2400" b="1" dirty="0"/>
              <a:t>Many </a:t>
            </a:r>
            <a:r>
              <a:rPr lang="en-US" sz="2400" b="1" dirty="0" smtClean="0"/>
              <a:t>Buyer </a:t>
            </a:r>
            <a:r>
              <a:rPr lang="en-US" sz="2400" b="1" dirty="0"/>
              <a:t>– Many Seller</a:t>
            </a:r>
            <a:r>
              <a:rPr lang="ar-SA" sz="2400" b="1" dirty="0" smtClean="0"/>
              <a:t> </a:t>
            </a:r>
            <a:endParaRPr lang="en-US" sz="2400" dirty="0"/>
          </a:p>
          <a:p>
            <a:pPr rtl="1"/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أفضل </a:t>
            </a:r>
            <a:r>
              <a:rPr lang="ar-SA" sz="2400" dirty="0"/>
              <a:t>مثال </a:t>
            </a:r>
            <a:r>
              <a:rPr lang="ar-SA" sz="2400" dirty="0" smtClean="0"/>
              <a:t>على هذا النوع من المزادات هو سوق الأسهم (البورصة) حيث يوجد آلاف الباعة وآلاف المشترون في الوقت ذاته.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يتم في هذا النوع من المزادات عمل مفاضلة </a:t>
            </a:r>
            <a:r>
              <a:rPr lang="en-US" sz="2400" dirty="0" smtClean="0"/>
              <a:t>Matching</a:t>
            </a:r>
            <a:r>
              <a:rPr lang="ar-SA" sz="2400" dirty="0" smtClean="0"/>
              <a:t> لأفضل سعر مع أفضل عرض مقدم حتى تتم عملية البيع.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1" y="2897245"/>
            <a:ext cx="2952328" cy="193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44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فوائد المزادات الإلكترونية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2792760" y="1600200"/>
            <a:ext cx="661794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rtl="1"/>
            <a:r>
              <a:rPr lang="ar-SA" sz="2400" b="1" dirty="0" smtClean="0"/>
              <a:t>تتنوع فوائد المزادات الإلكترونية، وتعم هذه الفوائد على:</a:t>
            </a:r>
          </a:p>
          <a:p>
            <a:pPr lvl="0" rtl="1"/>
            <a:r>
              <a:rPr lang="ar-SA" sz="2400" b="1" dirty="0" smtClean="0"/>
              <a:t>فوائد للباعة:</a:t>
            </a:r>
          </a:p>
          <a:p>
            <a:pPr lvl="0" rtl="1"/>
            <a:r>
              <a:rPr lang="ar-SA" sz="2400" dirty="0" smtClean="0"/>
              <a:t>1- يستطيع البائع أن </a:t>
            </a:r>
            <a:r>
              <a:rPr lang="ar-SA" sz="2400" dirty="0"/>
              <a:t>يزيد من </a:t>
            </a:r>
            <a:r>
              <a:rPr lang="ar-SA" sz="2400" dirty="0" smtClean="0"/>
              <a:t>مبيعاته من </a:t>
            </a:r>
            <a:r>
              <a:rPr lang="ar-SA" sz="2400" dirty="0"/>
              <a:t>خلال توسعة </a:t>
            </a:r>
            <a:r>
              <a:rPr lang="ar-SA" sz="2400" dirty="0" smtClean="0"/>
              <a:t>قاعدة </a:t>
            </a:r>
            <a:r>
              <a:rPr lang="ar-SA" sz="2400" dirty="0"/>
              <a:t>المشترين . </a:t>
            </a:r>
            <a:endParaRPr lang="en-US" sz="2400" dirty="0"/>
          </a:p>
          <a:p>
            <a:pPr lvl="0" rtl="1"/>
            <a:r>
              <a:rPr lang="ar-SA" sz="2400" dirty="0" smtClean="0"/>
              <a:t>2- قصر </a:t>
            </a:r>
            <a:r>
              <a:rPr lang="ar-SA" sz="2400" dirty="0"/>
              <a:t>زمن عملية البيع . </a:t>
            </a:r>
            <a:endParaRPr lang="en-US" sz="2400" dirty="0"/>
          </a:p>
          <a:p>
            <a:pPr lvl="0" rtl="1"/>
            <a:r>
              <a:rPr lang="ar-SA" sz="2400" dirty="0" smtClean="0"/>
              <a:t>3- تحديد </a:t>
            </a:r>
            <a:r>
              <a:rPr lang="ar-SA" sz="2400" dirty="0"/>
              <a:t>السعر يتم عن طريق السوق . </a:t>
            </a:r>
            <a:endParaRPr lang="en-US" sz="2400" dirty="0"/>
          </a:p>
          <a:p>
            <a:pPr lvl="0" rtl="1"/>
            <a:r>
              <a:rPr lang="ar-SA" sz="2400" dirty="0" smtClean="0"/>
              <a:t>4- تصريف </a:t>
            </a:r>
            <a:r>
              <a:rPr lang="ar-SA" sz="2400" dirty="0"/>
              <a:t>كمية كبيرة من المنتجات </a:t>
            </a:r>
            <a:r>
              <a:rPr lang="ar-SA" sz="2400" dirty="0" smtClean="0"/>
              <a:t>في وقت قصير. </a:t>
            </a:r>
            <a:endParaRPr lang="en-US" sz="2400" dirty="0"/>
          </a:p>
          <a:p>
            <a:pPr lvl="0" rtl="1"/>
            <a:r>
              <a:rPr lang="ar-SA" sz="2400" b="1" dirty="0" smtClean="0"/>
              <a:t>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20" y="2060848"/>
            <a:ext cx="2543401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524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فوائد المزادات الإلكترونية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0" y="1600200"/>
            <a:ext cx="94107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rtl="1"/>
            <a:r>
              <a:rPr lang="ar-SA" sz="2400" b="1" dirty="0" smtClean="0"/>
              <a:t>فوائد للمشترين:</a:t>
            </a:r>
          </a:p>
          <a:p>
            <a:pPr lvl="0" rtl="1"/>
            <a:r>
              <a:rPr lang="ar-SA" sz="2400" dirty="0" smtClean="0"/>
              <a:t>1- المزاد فرصة كبيرة للحصول </a:t>
            </a:r>
            <a:r>
              <a:rPr lang="ar-SA" sz="2400" dirty="0"/>
              <a:t>على </a:t>
            </a:r>
            <a:r>
              <a:rPr lang="ar-SA" sz="2400" dirty="0" smtClean="0"/>
              <a:t>منتجات مميزة </a:t>
            </a:r>
            <a:r>
              <a:rPr lang="ar-SA" sz="2400" dirty="0"/>
              <a:t>. </a:t>
            </a:r>
            <a:endParaRPr lang="en-US" sz="2400" dirty="0"/>
          </a:p>
          <a:p>
            <a:pPr lvl="0" rtl="1"/>
            <a:r>
              <a:rPr lang="ar-SA" sz="2400" dirty="0" smtClean="0"/>
              <a:t>2- يمثل المزاد فرصة </a:t>
            </a:r>
            <a:r>
              <a:rPr lang="ar-SA" sz="2400" dirty="0"/>
              <a:t>للمساومة على </a:t>
            </a:r>
            <a:r>
              <a:rPr lang="ar-SA" sz="2400" dirty="0" smtClean="0"/>
              <a:t>السعر. </a:t>
            </a:r>
            <a:endParaRPr lang="en-US" sz="2400" dirty="0"/>
          </a:p>
          <a:p>
            <a:pPr lvl="0" rtl="1"/>
            <a:r>
              <a:rPr lang="ar-SA" sz="2400" dirty="0" smtClean="0"/>
              <a:t>3- تمثل المزادات نوعا </a:t>
            </a:r>
            <a:r>
              <a:rPr lang="ar-SA" sz="2400" dirty="0"/>
              <a:t>من </a:t>
            </a:r>
            <a:r>
              <a:rPr lang="ar-SA" sz="2400" dirty="0" smtClean="0"/>
              <a:t>التسلية. </a:t>
            </a:r>
            <a:endParaRPr lang="en-US" sz="2400" dirty="0"/>
          </a:p>
          <a:p>
            <a:pPr lvl="0" rtl="1"/>
            <a:r>
              <a:rPr lang="ar-SA" sz="2400" dirty="0" smtClean="0"/>
              <a:t>4- يوفر المزاد الخصوصية </a:t>
            </a:r>
            <a:r>
              <a:rPr lang="ar-SA" sz="2400" dirty="0"/>
              <a:t>والسرية </a:t>
            </a:r>
            <a:r>
              <a:rPr lang="ar-SA" sz="2400" dirty="0" smtClean="0"/>
              <a:t>للمشتري (يمكن اللجوء لطرف ثالث يمثل المشتري). </a:t>
            </a:r>
            <a:endParaRPr lang="en-US" sz="2400" dirty="0"/>
          </a:p>
          <a:p>
            <a:pPr lvl="0" rtl="1"/>
            <a:r>
              <a:rPr lang="ar-SA" sz="2400" dirty="0" smtClean="0"/>
              <a:t>5- المزاد به تحقيق للراحة، من مناسبة الوقت، أو التفاعل عن طريق الهاتف أو الإنترنت. </a:t>
            </a:r>
            <a:endParaRPr lang="en-US" sz="2400" dirty="0"/>
          </a:p>
          <a:p>
            <a:pPr lvl="0" rtl="1"/>
            <a:r>
              <a:rPr lang="ar-SA" sz="2400" b="1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4995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فوائد المزادات الإلكترونية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2432720" y="1600200"/>
            <a:ext cx="697798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rtl="1"/>
            <a:r>
              <a:rPr lang="ar-SA" b="1" dirty="0" smtClean="0"/>
              <a:t>فوائد لملاك المزادات:</a:t>
            </a:r>
          </a:p>
          <a:p>
            <a:pPr lvl="0" rtl="1"/>
            <a:r>
              <a:rPr lang="ar-SA" sz="2400" dirty="0" smtClean="0"/>
              <a:t>1- </a:t>
            </a:r>
            <a:r>
              <a:rPr lang="ar-SA" sz="2400" b="1" dirty="0" smtClean="0"/>
              <a:t>تكرار </a:t>
            </a:r>
            <a:r>
              <a:rPr lang="ar-SA" sz="2400" b="1" dirty="0"/>
              <a:t>عملية البيع </a:t>
            </a:r>
            <a:r>
              <a:rPr lang="ar-SA" sz="2400" b="1" dirty="0" smtClean="0"/>
              <a:t>والشراء</a:t>
            </a:r>
            <a:r>
              <a:rPr lang="ar-SA" sz="2400" dirty="0" smtClean="0"/>
              <a:t>، مما يعود بفائدة على صاحب الموقع الذي يستفيد من كل من البائع والمشتري عن طريق العمولات. </a:t>
            </a:r>
          </a:p>
          <a:p>
            <a:pPr lvl="0" rtl="1"/>
            <a:endParaRPr lang="en-US" sz="2400" dirty="0"/>
          </a:p>
          <a:p>
            <a:pPr lvl="0" rtl="1"/>
            <a:r>
              <a:rPr lang="ar-SA" sz="2400" dirty="0" smtClean="0"/>
              <a:t>2- </a:t>
            </a:r>
            <a:r>
              <a:rPr lang="ar-SA" sz="2400" b="1" dirty="0" smtClean="0"/>
              <a:t>الالتصاق </a:t>
            </a:r>
            <a:r>
              <a:rPr lang="ar-SA" sz="2400" b="1" dirty="0"/>
              <a:t>بالموقع </a:t>
            </a:r>
            <a:r>
              <a:rPr lang="en-US" sz="2400" b="1" dirty="0"/>
              <a:t>Sticking </a:t>
            </a:r>
            <a:r>
              <a:rPr lang="ar-SA" sz="2400" dirty="0" smtClean="0"/>
              <a:t>، الزيارات المتكررة للموقع تزيد من شعبية ونجاحه.</a:t>
            </a:r>
            <a:endParaRPr lang="en-US" sz="2400" dirty="0"/>
          </a:p>
          <a:p>
            <a:pPr lvl="0" rtl="1"/>
            <a:r>
              <a:rPr lang="ar-SA" sz="2400" b="1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692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أوجه القصور في المزادات الإلكترونية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632520" y="1596801"/>
            <a:ext cx="876426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rtl="1"/>
            <a:r>
              <a:rPr lang="ar-SA" sz="2400" dirty="0" smtClean="0"/>
              <a:t>1- احتمالية </a:t>
            </a:r>
            <a:r>
              <a:rPr lang="ar-SA" sz="2400" dirty="0"/>
              <a:t>الغش </a:t>
            </a:r>
            <a:r>
              <a:rPr lang="ar-SA" sz="2400" dirty="0" smtClean="0"/>
              <a:t>والخداع. </a:t>
            </a:r>
            <a:endParaRPr lang="en-US" sz="2400" dirty="0"/>
          </a:p>
          <a:p>
            <a:pPr lvl="0" rtl="1"/>
            <a:r>
              <a:rPr lang="ar-SA" sz="2400" dirty="0" smtClean="0"/>
              <a:t>2- المشاركة </a:t>
            </a:r>
            <a:r>
              <a:rPr lang="ar-SA" sz="2400" dirty="0"/>
              <a:t>المحدودة من الباعة أو </a:t>
            </a:r>
            <a:r>
              <a:rPr lang="ar-SA" sz="2400" dirty="0" smtClean="0"/>
              <a:t>المشترون. </a:t>
            </a:r>
            <a:endParaRPr lang="en-US" sz="2400" dirty="0"/>
          </a:p>
          <a:p>
            <a:pPr lvl="0" rtl="1"/>
            <a:r>
              <a:rPr lang="ar-SA" sz="2400" dirty="0" smtClean="0"/>
              <a:t>3- انعدام الأمان، وخاصة في المزادات التي تتم بين الزبائن </a:t>
            </a:r>
            <a:r>
              <a:rPr lang="en-US" sz="2400" dirty="0" smtClean="0"/>
              <a:t>C2C</a:t>
            </a:r>
            <a:r>
              <a:rPr lang="ar-SA" sz="2400" dirty="0" smtClean="0"/>
              <a:t>. </a:t>
            </a:r>
            <a:endParaRPr lang="en-US" sz="2400" dirty="0"/>
          </a:p>
          <a:p>
            <a:r>
              <a:rPr lang="ar-SA" sz="2400" dirty="0" smtClean="0"/>
              <a:t>4- قد تطول </a:t>
            </a:r>
            <a:r>
              <a:rPr lang="ar-SA" sz="2400" dirty="0"/>
              <a:t>فترة </a:t>
            </a:r>
            <a:r>
              <a:rPr lang="ar-SA" sz="2400" dirty="0" smtClean="0"/>
              <a:t>المزايدة </a:t>
            </a:r>
            <a:r>
              <a:rPr lang="ar-SA" sz="2400" dirty="0"/>
              <a:t>بحيث يضطر المزايد على متابعة ومراقبة المزاد لفترة طويلة</a:t>
            </a:r>
            <a:r>
              <a:rPr lang="ar-SA" sz="2400" dirty="0" smtClean="0"/>
              <a:t>.</a:t>
            </a:r>
          </a:p>
          <a:p>
            <a:pPr rtl="1"/>
            <a:r>
              <a:rPr lang="ar-SA" sz="2400" dirty="0" smtClean="0"/>
              <a:t>5- مشكلة </a:t>
            </a:r>
            <a:r>
              <a:rPr lang="ar-SA" sz="2400" dirty="0"/>
              <a:t>الـ </a:t>
            </a:r>
            <a:r>
              <a:rPr lang="en-US" sz="2400" dirty="0"/>
              <a:t>snipping </a:t>
            </a:r>
            <a:r>
              <a:rPr lang="en-US" sz="2400" dirty="0" smtClean="0"/>
              <a:t> </a:t>
            </a:r>
            <a:r>
              <a:rPr lang="ar-SA" sz="2400" dirty="0" smtClean="0"/>
              <a:t>: وهي أن </a:t>
            </a:r>
            <a:r>
              <a:rPr lang="ar-SA" sz="2400" dirty="0"/>
              <a:t>ينتظر المزايد حتى اللحظة الأخيرة قبل </a:t>
            </a:r>
            <a:r>
              <a:rPr lang="ar-SA" sz="2400" dirty="0" smtClean="0"/>
              <a:t>انتهاء </a:t>
            </a:r>
            <a:r>
              <a:rPr lang="ar-SA" sz="2400" dirty="0"/>
              <a:t>مدة المزاد حتى يطرح قيمة </a:t>
            </a:r>
            <a:r>
              <a:rPr lang="ar-SA" sz="2400" dirty="0" smtClean="0"/>
              <a:t>عرضه.</a:t>
            </a:r>
          </a:p>
          <a:p>
            <a:pPr lvl="0" rtl="1"/>
            <a:r>
              <a:rPr lang="ar-SA" sz="2400" dirty="0" smtClean="0"/>
              <a:t>6- </a:t>
            </a:r>
            <a:r>
              <a:rPr lang="ar-SA" sz="2400" dirty="0"/>
              <a:t>محدودية الأنظمة والبرامج الحاسوبية في مجال </a:t>
            </a:r>
            <a:r>
              <a:rPr lang="ar-SA" sz="2400" dirty="0" smtClean="0"/>
              <a:t>المزادات، وتحتاج إلى مزيد من التطوير والتحديث.</a:t>
            </a:r>
            <a:endParaRPr lang="ar-SA" sz="2400" dirty="0"/>
          </a:p>
          <a:p>
            <a:pPr rtl="1"/>
            <a:endParaRPr lang="ar-SA" sz="2400" dirty="0"/>
          </a:p>
          <a:p>
            <a:endParaRPr lang="ar-SA" sz="2400" dirty="0"/>
          </a:p>
          <a:p>
            <a:r>
              <a:rPr lang="ar-SA" sz="2400" dirty="0"/>
              <a:t/>
            </a:r>
            <a:br>
              <a:rPr lang="ar-SA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36288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المقايضة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Bartering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4016896" y="1596801"/>
            <a:ext cx="537988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rtl="1">
              <a:buFont typeface="Arial" panose="020B0604020202020204" pitchFamily="34" charset="0"/>
              <a:buChar char="•"/>
            </a:pPr>
            <a:r>
              <a:rPr lang="ar-SA" sz="2400" dirty="0" smtClean="0"/>
              <a:t>هي استبدال منتج بمنتج، أو خدمة بخدمة، وتوجد بعض المواقع الإلكترونية التي تروج لهذا النوع من التجارة.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تعتمد المقايضة على المساومات والتفاوض.</a:t>
            </a:r>
          </a:p>
          <a:p>
            <a:pPr lvl="0" rtl="1"/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18" y="2276872"/>
            <a:ext cx="3309954" cy="275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652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التجارة المتنقلة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M-commerce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4016896" y="1596801"/>
            <a:ext cx="537988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هي أبسط </a:t>
            </a:r>
            <a:r>
              <a:rPr lang="ar-SA" sz="2400" dirty="0"/>
              <a:t>وأسهل طريقة للتجارة الإلكترونية </a:t>
            </a:r>
            <a:r>
              <a:rPr lang="ar-SA" sz="2400" dirty="0" smtClean="0"/>
              <a:t>والتي تتم عن طريق الهواتف الجوالة.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/>
              <a:t>انتشار الهواتف الذكية ورخص أسعارها.</a:t>
            </a:r>
            <a:endParaRPr lang="en-US" sz="2400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تصل على الجوال رسائل الدعاية العروض الترويجية.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تركز عليه الشركات التجارية لتواجده مع الجميع.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يعتبر هو مستقبل التجارة الإلكترونية.</a:t>
            </a:r>
          </a:p>
          <a:p>
            <a:pPr marL="0" indent="0" rtl="1"/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0" b="23467"/>
          <a:stretch/>
        </p:blipFill>
        <p:spPr>
          <a:xfrm>
            <a:off x="495300" y="1700808"/>
            <a:ext cx="2952328" cy="391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618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التسويق المباشر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 Marketing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920552" y="1596801"/>
            <a:ext cx="847623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أصبح من الممكن الآن تسويق حملة تسويقية لمستهلك واحد.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يتم ذلك عن طريق مراقبة العملاء ومتابعتهم وتحليل بياناتهم لمعرفة تفضيلاتهم.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تقنية </a:t>
            </a:r>
            <a:r>
              <a:rPr lang="en-US" sz="2400" dirty="0" smtClean="0"/>
              <a:t>Cookie</a:t>
            </a:r>
            <a:r>
              <a:rPr lang="ar-SA" sz="2400" dirty="0" smtClean="0"/>
              <a:t> عبارة عن ملف برمجي بسيط ينسخه الموقع على جهاز المستخدم ويعرف عن طريقه تاريخ زياراته للموقع، وبعض المعلومات الأخرى الخاصة بالمستخدم.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يتابع الكوكي سلوك المستخدم عند زيارته للموقع، ويعرض له معلومات عن المنتجات التي يهتم بها.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ينتهي عمل الكوكي عند ترك المستخدم الموقع 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0570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إعادة الهندسة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Re-engineering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4016896" y="1596801"/>
            <a:ext cx="537988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ظهر مفهوم إعادة الهندسة  في بداية التسعينات، ويعني إعادة النظر في مهام الشركات التي لا تضيف قيمة للعمل.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 يهدف إلى إتمام العمليات بأقل </a:t>
            </a:r>
            <a:r>
              <a:rPr lang="ar-SA" sz="2400" dirty="0"/>
              <a:t>الخطوات </a:t>
            </a:r>
            <a:r>
              <a:rPr lang="ar-SA" sz="2400" dirty="0" smtClean="0"/>
              <a:t>الممكنة، بما لا </a:t>
            </a:r>
            <a:r>
              <a:rPr lang="ar-SA" sz="2400" dirty="0"/>
              <a:t>يؤثر </a:t>
            </a:r>
            <a:r>
              <a:rPr lang="ar-SA" sz="2400" dirty="0" smtClean="0"/>
              <a:t>على العملية.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يسرع ذلك من وتيرة العمل وزيادة الإنتاجية.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0" y="2636912"/>
            <a:ext cx="3903616" cy="151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90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2074</TotalTime>
  <Words>938</Words>
  <Application>Microsoft Office PowerPoint</Application>
  <PresentationFormat>A4 Paper (210x297 mm)</PresentationFormat>
  <Paragraphs>149</Paragraphs>
  <Slides>19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السادسة</vt:lpstr>
      <vt:lpstr>عناصر المحاضرة</vt:lpstr>
      <vt:lpstr>المزادات Auction</vt:lpstr>
      <vt:lpstr>عيوب المزادات التقليدية</vt:lpstr>
      <vt:lpstr>المزادات الإلكترونية E-Auctions</vt:lpstr>
      <vt:lpstr>أنواع المزادات</vt:lpstr>
      <vt:lpstr>أنواع المزادات</vt:lpstr>
      <vt:lpstr>أنواع المزادات</vt:lpstr>
      <vt:lpstr>أنواع المزادات</vt:lpstr>
      <vt:lpstr>فوائد المزادات الإلكترونية</vt:lpstr>
      <vt:lpstr>فوائد المزادات الإلكترونية</vt:lpstr>
      <vt:lpstr>فوائد المزادات الإلكترونية</vt:lpstr>
      <vt:lpstr>أوجه القصور في المزادات الإلكترونية</vt:lpstr>
      <vt:lpstr>المقايضة Bartering</vt:lpstr>
      <vt:lpstr>التجارة المتنقلة M-commerce</vt:lpstr>
      <vt:lpstr>التسويق المباشر Direct Marketing</vt:lpstr>
      <vt:lpstr>إعادة الهندسة Re-engineering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Ahmed Shawkey Shahen</cp:lastModifiedBy>
  <cp:revision>189</cp:revision>
  <dcterms:created xsi:type="dcterms:W3CDTF">2014-02-23T07:16:21Z</dcterms:created>
  <dcterms:modified xsi:type="dcterms:W3CDTF">2014-03-15T10:00:16Z</dcterms:modified>
</cp:coreProperties>
</file>