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310" r:id="rId3"/>
    <p:sldId id="359" r:id="rId4"/>
    <p:sldId id="375" r:id="rId5"/>
    <p:sldId id="376" r:id="rId6"/>
    <p:sldId id="377" r:id="rId7"/>
    <p:sldId id="378" r:id="rId8"/>
    <p:sldId id="379" r:id="rId9"/>
    <p:sldId id="380" r:id="rId10"/>
    <p:sldId id="381" r:id="rId11"/>
    <p:sldId id="383" r:id="rId12"/>
    <p:sldId id="384" r:id="rId13"/>
    <p:sldId id="385" r:id="rId14"/>
    <p:sldId id="382" r:id="rId15"/>
    <p:sldId id="266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13E36"/>
    <a:srgbClr val="AD9968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38" autoAdjust="0"/>
    <p:restoredTop sz="94664" autoAdjust="0"/>
  </p:normalViewPr>
  <p:slideViewPr>
    <p:cSldViewPr>
      <p:cViewPr varScale="1">
        <p:scale>
          <a:sx n="74" d="100"/>
          <a:sy n="74" d="100"/>
        </p:scale>
        <p:origin x="-456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3/23/2014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3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108464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4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870161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5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835234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6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5029259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7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0035798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8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7816996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9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8166439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10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40549922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11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7869271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12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6229585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13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40294969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14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380259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E-Business</a:t>
            </a:r>
          </a:p>
          <a:p>
            <a:pPr algn="ctr"/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مصلح العضايله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السابعة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التغيرات أو الآثار التي أحدثتها الأسواق الإلكترونية</a:t>
            </a:r>
            <a:endParaRPr lang="ar-SA" sz="40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على المنظمات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عناصر المحاضرة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92560" y="1600200"/>
            <a:ext cx="8418140" cy="4525963"/>
          </a:xfrm>
        </p:spPr>
        <p:txBody>
          <a:bodyPr/>
          <a:lstStyle/>
          <a:p>
            <a:pPr lvl="0" rtl="1">
              <a:buFont typeface="Arial" panose="020B0604020202020204" pitchFamily="34" charset="0"/>
              <a:buChar char="•"/>
            </a:pPr>
            <a:r>
              <a:rPr lang="ar-SA" sz="2800" dirty="0"/>
              <a:t>التسويق المباشر </a:t>
            </a:r>
            <a:r>
              <a:rPr lang="en-US" sz="2800" dirty="0"/>
              <a:t>Direct </a:t>
            </a:r>
            <a:r>
              <a:rPr lang="en-US" sz="2800" dirty="0" smtClean="0"/>
              <a:t>Marketing</a:t>
            </a:r>
            <a:endParaRPr lang="ar-SA" sz="2800" dirty="0" smtClean="0"/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800" dirty="0"/>
              <a:t>إعادة هندسة العمليات </a:t>
            </a:r>
            <a:r>
              <a:rPr lang="ar-SA" sz="2800" dirty="0" smtClean="0"/>
              <a:t>الإدارية </a:t>
            </a:r>
            <a:r>
              <a:rPr lang="en-US" sz="2800" dirty="0" smtClean="0"/>
              <a:t>BPR</a:t>
            </a:r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800" dirty="0"/>
              <a:t>فوائد التسويق المباشر لبائع </a:t>
            </a:r>
            <a:r>
              <a:rPr lang="ar-SA" sz="2800" dirty="0" smtClean="0"/>
              <a:t>والمشتري</a:t>
            </a:r>
            <a:endParaRPr lang="en-US" sz="2800" dirty="0" smtClean="0"/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800" dirty="0"/>
              <a:t>التسويق المباشر مقابل التسويق </a:t>
            </a:r>
            <a:r>
              <a:rPr lang="ar-SA" sz="2800" dirty="0" smtClean="0"/>
              <a:t>الجمعي</a:t>
            </a:r>
            <a:endParaRPr lang="en-US" sz="2800" dirty="0" smtClean="0"/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800" dirty="0"/>
              <a:t>تسهيل الأسواق الإلكترونية والتقنية للتسويق </a:t>
            </a:r>
            <a:r>
              <a:rPr lang="ar-SA" sz="2800" dirty="0" smtClean="0"/>
              <a:t>المباشر</a:t>
            </a:r>
            <a:endParaRPr lang="en-US" sz="28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8840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8272" y="2276872"/>
            <a:ext cx="4965430" cy="26840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التسويق المباشر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 Marketing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64968" y="1600200"/>
            <a:ext cx="4745732" cy="4525963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en-US" sz="2800" dirty="0" smtClean="0"/>
              <a:t> </a:t>
            </a:r>
            <a:r>
              <a:rPr lang="ar-SA" sz="2800" dirty="0" smtClean="0"/>
              <a:t>ظهر مفهوم التسويق المباشر عندما طور مايكل ديل </a:t>
            </a:r>
            <a:r>
              <a:rPr lang="en-US" sz="2800" dirty="0"/>
              <a:t>Michael </a:t>
            </a:r>
            <a:r>
              <a:rPr lang="en-US" sz="2800" dirty="0" smtClean="0"/>
              <a:t>Dell</a:t>
            </a:r>
            <a:r>
              <a:rPr lang="ar-SA" sz="2800" dirty="0" smtClean="0"/>
              <a:t> (صاحب شركة </a:t>
            </a:r>
            <a:r>
              <a:rPr lang="en-US" sz="2800" dirty="0" smtClean="0"/>
              <a:t>Dell</a:t>
            </a:r>
            <a:r>
              <a:rPr lang="ar-SA" sz="2800" dirty="0" smtClean="0"/>
              <a:t> للحاسب الآلي) نموذج البيع المباشر </a:t>
            </a:r>
            <a:r>
              <a:rPr lang="en-US" sz="2800" dirty="0" smtClean="0"/>
              <a:t>Direct Sales Model</a:t>
            </a:r>
            <a:r>
              <a:rPr lang="ar-SA" sz="2800" dirty="0" smtClean="0"/>
              <a:t>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800" dirty="0" smtClean="0"/>
              <a:t>وكان الهدف منه تعامل الشركات مباشر مع الزبائن.</a:t>
            </a:r>
          </a:p>
        </p:txBody>
      </p:sp>
    </p:spTree>
    <p:extLst>
      <p:ext uri="{BB962C8B-B14F-4D97-AF65-F5344CB8AC3E}">
        <p14:creationId xmlns:p14="http://schemas.microsoft.com/office/powerpoint/2010/main" xmlns="" val="418668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التسويق المباشر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 Marketing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8464" y="1700808"/>
            <a:ext cx="4938334" cy="3926978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64968" y="1600200"/>
            <a:ext cx="4745732" cy="4525963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400" dirty="0"/>
              <a:t> أصبح التسويق المباشر سهلا مع وجود الأسواق الإلكترونية والتجارة الإلكترونية</a:t>
            </a:r>
            <a:r>
              <a:rPr lang="ar-SA" sz="2400" dirty="0" smtClean="0"/>
              <a:t>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حيث يمكن إرسال الحملات الإعلانية مباشرة للزبائن وفقا لاهتماماتهم، عن طريق: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000" dirty="0" smtClean="0"/>
              <a:t>البريد العادي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000" dirty="0" smtClean="0"/>
              <a:t>الهاتف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000" dirty="0" smtClean="0"/>
              <a:t>الرسائل القصيرة </a:t>
            </a:r>
            <a:r>
              <a:rPr lang="en-US" sz="2000" dirty="0" smtClean="0"/>
              <a:t>SMS</a:t>
            </a:r>
            <a:endParaRPr lang="ar-SA" sz="2000" dirty="0" smtClean="0"/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000" dirty="0" smtClean="0"/>
              <a:t>البريد الإلكتروني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000" dirty="0" smtClean="0"/>
              <a:t>الإعلانات على الهواتف النقالة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000" dirty="0" smtClean="0"/>
              <a:t>الإعلانات المباشرة على الإنترنت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51411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التسويق المباشر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 Marketing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64968" y="1600200"/>
            <a:ext cx="4745732" cy="4525963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400" dirty="0"/>
              <a:t>أصبح هناك فهما واضحا </a:t>
            </a:r>
            <a:r>
              <a:rPr lang="ar-SA" sz="2400" dirty="0" smtClean="0"/>
              <a:t>لسلوكيات للعملاء واهتماماتهم. نظرا لوفرة المعلومات الكثيرة عن العملاء وسلوكياتهم الشرائية، نظرا للأدوات والأنظمة التي تمكن الشركات من معرفة وتتبع اهتمامات العملاء.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وينتج عن ذلك حملات تسويقية مباشرة تستهدف ما يفضله العملاء.</a:t>
            </a: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300" y="2492896"/>
            <a:ext cx="4025652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3551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إعادة هندسة العمليات الإدارية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Business Process Re-engineering (BPR)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376936" y="1600200"/>
            <a:ext cx="5033764" cy="4525963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يعني هذا المفهوم </a:t>
            </a:r>
            <a:r>
              <a:rPr lang="ar-SA" sz="2400" dirty="0"/>
              <a:t>إعادة </a:t>
            </a:r>
            <a:r>
              <a:rPr lang="ar-SA" sz="2400" dirty="0" smtClean="0"/>
              <a:t>النظر </a:t>
            </a:r>
            <a:r>
              <a:rPr lang="ar-SA" sz="2400" dirty="0"/>
              <a:t>في مهام الشركات التي لا تضيف قيمة للعمل.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/>
              <a:t> </a:t>
            </a:r>
            <a:r>
              <a:rPr lang="ar-SA" sz="2400" dirty="0" smtClean="0"/>
              <a:t>ويهدف </a:t>
            </a:r>
            <a:r>
              <a:rPr lang="ar-SA" sz="2400" dirty="0"/>
              <a:t>إلى إتمام العمليات بأقل الخطوات الممكنة، بما لا يؤثر </a:t>
            </a:r>
            <a:r>
              <a:rPr lang="ar-SA" sz="2400" dirty="0" smtClean="0"/>
              <a:t>عليها.</a:t>
            </a:r>
            <a:endParaRPr lang="ar-SA" sz="2400" dirty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/>
              <a:t>يسرع ذلك من وتيرة العمل وزيادة </a:t>
            </a:r>
            <a:r>
              <a:rPr lang="ar-SA" sz="2400" dirty="0" smtClean="0"/>
              <a:t>الإنتاجية ويقلل التكلفة.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2480" y="2060848"/>
            <a:ext cx="3683793" cy="3149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5764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مفهوم إعادة هندسة العمليات الإدارية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Business Process Re-engineering (BPR)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376936" y="1600200"/>
            <a:ext cx="5033764" cy="4525963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ظهر على يد مايكل هامر </a:t>
            </a:r>
            <a:r>
              <a:rPr lang="en-US" sz="2400" b="1" dirty="0"/>
              <a:t>Michael </a:t>
            </a:r>
            <a:r>
              <a:rPr lang="en-US" sz="2400" b="1" dirty="0" smtClean="0"/>
              <a:t>Hammer</a:t>
            </a:r>
            <a:r>
              <a:rPr lang="ar-SA" sz="2400" dirty="0" smtClean="0"/>
              <a:t> أستاذ معهد </a:t>
            </a:r>
            <a:r>
              <a:rPr lang="en-US" sz="2400" dirty="0" smtClean="0"/>
              <a:t>MIT</a:t>
            </a:r>
            <a:r>
              <a:rPr lang="ar-SA" sz="2400" dirty="0" smtClean="0"/>
              <a:t>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تنقسم المستويات </a:t>
            </a:r>
            <a:r>
              <a:rPr lang="ar-SA" sz="2400" dirty="0"/>
              <a:t>الإدارية في المنظمة </a:t>
            </a:r>
            <a:r>
              <a:rPr lang="ar-SA" sz="2400" dirty="0" smtClean="0"/>
              <a:t>إلى ثلاث </a:t>
            </a:r>
            <a:r>
              <a:rPr lang="ar-SA" sz="2400" dirty="0"/>
              <a:t>مستويات </a:t>
            </a:r>
            <a:r>
              <a:rPr lang="ar-SA" sz="2400" dirty="0" smtClean="0"/>
              <a:t>هي: </a:t>
            </a:r>
            <a:r>
              <a:rPr lang="ar-SA" sz="2400" dirty="0"/>
              <a:t>الإدارة </a:t>
            </a:r>
            <a:r>
              <a:rPr lang="ar-SA" sz="2400" dirty="0" smtClean="0"/>
              <a:t>العليا، </a:t>
            </a:r>
            <a:r>
              <a:rPr lang="ar-SA" sz="2400" dirty="0"/>
              <a:t>الإدارة </a:t>
            </a:r>
            <a:r>
              <a:rPr lang="ar-SA" sz="2400" dirty="0" smtClean="0"/>
              <a:t>الوسطى، </a:t>
            </a:r>
            <a:r>
              <a:rPr lang="ar-SA" sz="2400" dirty="0"/>
              <a:t>والإدارة الدنيا </a:t>
            </a:r>
            <a:r>
              <a:rPr lang="ar-SA" sz="2400" dirty="0" smtClean="0"/>
              <a:t>(التشغيلية). 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تهتم الإدارة العليا بالتخطيط الاستراتيجي.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/>
              <a:t>تقوم الإدارة الوسطى بتفسير الخطط الاستراتيجية وتوصيلها للإدارة الدنيا</a:t>
            </a:r>
            <a:r>
              <a:rPr lang="ar-SA" sz="2400" dirty="0" smtClean="0"/>
              <a:t>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الإدارة الوسطى هي حلقة الوصل بين الإدارة العليا والإدارة الدنيا.</a:t>
            </a:r>
            <a:endParaRPr lang="ar-SA" sz="2400" dirty="0"/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848544" y="2204864"/>
            <a:ext cx="3384376" cy="2952328"/>
            <a:chOff x="1112" y="9045"/>
            <a:chExt cx="3510" cy="2370"/>
          </a:xfrm>
        </p:grpSpPr>
        <p:sp>
          <p:nvSpPr>
            <p:cNvPr id="7" name="AutoShape 36"/>
            <p:cNvSpPr>
              <a:spLocks noChangeArrowheads="1"/>
            </p:cNvSpPr>
            <p:nvPr/>
          </p:nvSpPr>
          <p:spPr bwMode="auto">
            <a:xfrm>
              <a:off x="1112" y="9045"/>
              <a:ext cx="3510" cy="2370"/>
            </a:xfrm>
            <a:prstGeom prst="flowChartExtract">
              <a:avLst/>
            </a:prstGeom>
            <a:solidFill>
              <a:schemeClr val="lt1">
                <a:lumMod val="100000"/>
                <a:lumOff val="0"/>
              </a:schemeClr>
            </a:solidFill>
            <a:ln w="31750">
              <a:solidFill>
                <a:schemeClr val="accent6">
                  <a:lumMod val="100000"/>
                  <a:lumOff val="0"/>
                </a:schemeClr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b="1" dirty="0"/>
            </a:p>
          </p:txBody>
        </p:sp>
        <p:cxnSp>
          <p:nvCxnSpPr>
            <p:cNvPr id="8" name="AutoShape 37"/>
            <p:cNvCxnSpPr>
              <a:cxnSpLocks noChangeShapeType="1"/>
            </p:cNvCxnSpPr>
            <p:nvPr/>
          </p:nvCxnSpPr>
          <p:spPr bwMode="auto">
            <a:xfrm>
              <a:off x="1513" y="10862"/>
              <a:ext cx="2672" cy="0"/>
            </a:xfrm>
            <a:prstGeom prst="straightConnector1">
              <a:avLst/>
            </a:prstGeom>
            <a:noFill/>
            <a:ln w="31750">
              <a:solidFill>
                <a:schemeClr val="accent6">
                  <a:lumMod val="100000"/>
                  <a:lumOff val="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</p:cxnSp>
        <p:cxnSp>
          <p:nvCxnSpPr>
            <p:cNvPr id="9" name="AutoShape 38"/>
            <p:cNvCxnSpPr>
              <a:cxnSpLocks noChangeShapeType="1"/>
            </p:cNvCxnSpPr>
            <p:nvPr/>
          </p:nvCxnSpPr>
          <p:spPr bwMode="auto">
            <a:xfrm>
              <a:off x="1911" y="10351"/>
              <a:ext cx="1944" cy="0"/>
            </a:xfrm>
            <a:prstGeom prst="straightConnector1">
              <a:avLst/>
            </a:prstGeom>
            <a:noFill/>
            <a:ln w="31750">
              <a:solidFill>
                <a:schemeClr val="accent6">
                  <a:lumMod val="100000"/>
                  <a:lumOff val="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</p:cxnSp>
        <p:sp>
          <p:nvSpPr>
            <p:cNvPr id="10" name="Text Box 46"/>
            <p:cNvSpPr txBox="1">
              <a:spLocks noChangeArrowheads="1"/>
            </p:cNvSpPr>
            <p:nvPr/>
          </p:nvSpPr>
          <p:spPr bwMode="auto">
            <a:xfrm>
              <a:off x="1560" y="10935"/>
              <a:ext cx="2445" cy="3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 rtl="1">
                <a:lnSpc>
                  <a:spcPct val="115000"/>
                </a:lnSpc>
                <a:spcAft>
                  <a:spcPts val="1000"/>
                </a:spcAft>
              </a:pPr>
              <a:r>
                <a:rPr lang="ar-SA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الإدارة الدنيا ( التشغيلية )</a:t>
              </a:r>
              <a:endParaRPr lang="en-US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 Box 47"/>
            <p:cNvSpPr txBox="1">
              <a:spLocks noChangeArrowheads="1"/>
            </p:cNvSpPr>
            <p:nvPr/>
          </p:nvSpPr>
          <p:spPr bwMode="auto">
            <a:xfrm>
              <a:off x="1980" y="10410"/>
              <a:ext cx="1605" cy="3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 rtl="1">
                <a:lnSpc>
                  <a:spcPct val="115000"/>
                </a:lnSpc>
                <a:spcAft>
                  <a:spcPts val="1000"/>
                </a:spcAft>
              </a:pPr>
              <a:r>
                <a:rPr lang="ar-SA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الإدارة الوسطى</a:t>
              </a:r>
              <a:endParaRPr lang="en-US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 Box 48"/>
            <p:cNvSpPr txBox="1">
              <a:spLocks noChangeArrowheads="1"/>
            </p:cNvSpPr>
            <p:nvPr/>
          </p:nvSpPr>
          <p:spPr bwMode="auto">
            <a:xfrm>
              <a:off x="2460" y="9645"/>
              <a:ext cx="825" cy="56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 rtl="1">
                <a:lnSpc>
                  <a:spcPct val="115000"/>
                </a:lnSpc>
                <a:spcAft>
                  <a:spcPts val="1000"/>
                </a:spcAft>
              </a:pPr>
              <a:r>
                <a:rPr lang="ar-SA" sz="9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الإدارة العليا</a:t>
              </a:r>
              <a:endParaRPr lang="en-US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73825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مفهوم إعادة هندسة العمليات الإدارية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Business Process Re-engineering (BPR)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376936" y="1600200"/>
            <a:ext cx="5033764" cy="4525963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استفاد مفهوم إعادة الهندسة </a:t>
            </a:r>
            <a:r>
              <a:rPr lang="en-US" sz="2400" dirty="0" smtClean="0"/>
              <a:t>(BPR</a:t>
            </a:r>
            <a:r>
              <a:rPr lang="en-US" sz="2400" dirty="0"/>
              <a:t>)</a:t>
            </a:r>
            <a:r>
              <a:rPr lang="ar-SA" sz="2400" dirty="0"/>
              <a:t> </a:t>
            </a:r>
            <a:r>
              <a:rPr lang="ar-SA" sz="2400" dirty="0" smtClean="0"/>
              <a:t>من توظيف تقنية المعلومات </a:t>
            </a:r>
            <a:r>
              <a:rPr lang="en-US" sz="2400" dirty="0" smtClean="0"/>
              <a:t>IT</a:t>
            </a:r>
            <a:r>
              <a:rPr lang="ar-SA" sz="2400" dirty="0" smtClean="0"/>
              <a:t> للتخلص من طبقة </a:t>
            </a:r>
            <a:r>
              <a:rPr lang="ar-SA" sz="2400" dirty="0"/>
              <a:t>الإدارة الوسطى بغرض تقليل </a:t>
            </a:r>
            <a:r>
              <a:rPr lang="ar-SA" sz="2400" dirty="0" smtClean="0"/>
              <a:t>التكلفة، وتصغير </a:t>
            </a:r>
            <a:r>
              <a:rPr lang="ar-SA" sz="2400" dirty="0"/>
              <a:t>حجم </a:t>
            </a:r>
            <a:r>
              <a:rPr lang="ar-SA" sz="2400" dirty="0" smtClean="0"/>
              <a:t>الشركات والمنظمات.  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أدى تطبيق مفهوم إعادة الهندسة إلى ظهور المنظمات </a:t>
            </a:r>
            <a:r>
              <a:rPr lang="ar-SA" sz="2400" dirty="0"/>
              <a:t>الشبكية التي تعتمد على تقنية المعلومات بشكل </a:t>
            </a:r>
            <a:r>
              <a:rPr lang="ar-SA" sz="2400" dirty="0" smtClean="0"/>
              <a:t>كبير.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نتيجة لذلك تم تصغير الهياكل الكبيرة للمنظمات وتم الاعتماد على تقنية المعلومات بشكل كبير.</a:t>
            </a:r>
            <a:endParaRPr lang="en-US" sz="2400" dirty="0"/>
          </a:p>
        </p:txBody>
      </p: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495300" y="2636912"/>
            <a:ext cx="3202657" cy="2274168"/>
            <a:chOff x="2237" y="5790"/>
            <a:chExt cx="3510" cy="2400"/>
          </a:xfrm>
        </p:grpSpPr>
        <p:sp>
          <p:nvSpPr>
            <p:cNvPr id="14" name="AutoShape 51"/>
            <p:cNvSpPr>
              <a:spLocks noChangeArrowheads="1"/>
            </p:cNvSpPr>
            <p:nvPr/>
          </p:nvSpPr>
          <p:spPr bwMode="auto">
            <a:xfrm>
              <a:off x="2237" y="5790"/>
              <a:ext cx="3510" cy="2400"/>
            </a:xfrm>
            <a:prstGeom prst="flowChartExtract">
              <a:avLst/>
            </a:prstGeom>
            <a:solidFill>
              <a:schemeClr val="lt1">
                <a:lumMod val="100000"/>
                <a:lumOff val="0"/>
              </a:schemeClr>
            </a:solidFill>
            <a:ln w="31750">
              <a:solidFill>
                <a:schemeClr val="accent5">
                  <a:lumMod val="100000"/>
                  <a:lumOff val="0"/>
                </a:schemeClr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b="1" dirty="0"/>
            </a:p>
          </p:txBody>
        </p:sp>
        <p:cxnSp>
          <p:nvCxnSpPr>
            <p:cNvPr id="15" name="AutoShape 52"/>
            <p:cNvCxnSpPr>
              <a:cxnSpLocks noChangeShapeType="1"/>
            </p:cNvCxnSpPr>
            <p:nvPr/>
          </p:nvCxnSpPr>
          <p:spPr bwMode="auto">
            <a:xfrm>
              <a:off x="2923" y="7290"/>
              <a:ext cx="2222" cy="21"/>
            </a:xfrm>
            <a:prstGeom prst="straightConnector1">
              <a:avLst/>
            </a:prstGeom>
            <a:noFill/>
            <a:ln w="31750">
              <a:solidFill>
                <a:schemeClr val="accent5">
                  <a:lumMod val="100000"/>
                  <a:lumOff val="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</p:cxnSp>
        <p:sp>
          <p:nvSpPr>
            <p:cNvPr id="16" name="Text Box 54"/>
            <p:cNvSpPr txBox="1">
              <a:spLocks noChangeArrowheads="1"/>
            </p:cNvSpPr>
            <p:nvPr/>
          </p:nvSpPr>
          <p:spPr bwMode="auto">
            <a:xfrm>
              <a:off x="2910" y="7455"/>
              <a:ext cx="2070" cy="5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 rtl="1">
                <a:lnSpc>
                  <a:spcPct val="115000"/>
                </a:lnSpc>
                <a:spcAft>
                  <a:spcPts val="1000"/>
                </a:spcAft>
              </a:pPr>
              <a:r>
                <a:rPr lang="ar-SA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الإدارة الدنيا ( التشغيلية )</a:t>
              </a:r>
              <a:endParaRPr lang="en-US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 Box 56"/>
            <p:cNvSpPr txBox="1">
              <a:spLocks noChangeArrowheads="1"/>
            </p:cNvSpPr>
            <p:nvPr/>
          </p:nvSpPr>
          <p:spPr bwMode="auto">
            <a:xfrm>
              <a:off x="3585" y="6458"/>
              <a:ext cx="825" cy="7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 rtl="1">
                <a:lnSpc>
                  <a:spcPct val="115000"/>
                </a:lnSpc>
                <a:spcAft>
                  <a:spcPts val="1000"/>
                </a:spcAft>
              </a:pPr>
              <a:r>
                <a:rPr lang="ar-SA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الإدارة العليا</a:t>
              </a:r>
              <a:endParaRPr lang="en-US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4511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أسباب ازدهار التسويق المباشر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28864" y="1600200"/>
            <a:ext cx="5681836" cy="4525963"/>
          </a:xfrm>
        </p:spPr>
        <p:txBody>
          <a:bodyPr/>
          <a:lstStyle/>
          <a:p>
            <a:pPr lvl="0" rtl="1">
              <a:buFont typeface="Arial" panose="020B0604020202020204" pitchFamily="34" charset="0"/>
              <a:buChar char="•"/>
            </a:pPr>
            <a:r>
              <a:rPr lang="ar-SA" sz="2800" dirty="0" smtClean="0"/>
              <a:t>انتشار استخدام بطاقات الائتمان. </a:t>
            </a:r>
            <a:endParaRPr lang="ar-SA" sz="2800" dirty="0"/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800" dirty="0" smtClean="0"/>
              <a:t>انتشار مجموعات الشركات الداعمة.</a:t>
            </a:r>
            <a:endParaRPr lang="ar-SA" sz="2800" dirty="0"/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800" dirty="0"/>
              <a:t> </a:t>
            </a:r>
            <a:r>
              <a:rPr lang="ar-SA" sz="2800" dirty="0" smtClean="0"/>
              <a:t>تغير نمط حياة الناس.</a:t>
            </a:r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800" dirty="0" smtClean="0"/>
              <a:t>التطور التكنولوجي الكبير وثورة الاتصالات.</a:t>
            </a:r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800" dirty="0" smtClean="0"/>
              <a:t>زيادة أهمية العلاقات التجارية كوسيلة للبيع.</a:t>
            </a:r>
            <a:endParaRPr lang="ar-SA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4488" y="1988840"/>
            <a:ext cx="2736304" cy="294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8636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مزايا التسويق المباشر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936776" y="1600200"/>
            <a:ext cx="6473924" cy="4525963"/>
          </a:xfrm>
        </p:spPr>
        <p:txBody>
          <a:bodyPr/>
          <a:lstStyle/>
          <a:p>
            <a:pPr lvl="0" rtl="1">
              <a:buFont typeface="Arial" panose="020B0604020202020204" pitchFamily="34" charset="0"/>
              <a:buChar char="•"/>
            </a:pPr>
            <a:r>
              <a:rPr lang="ar-SA" sz="2800" dirty="0" smtClean="0"/>
              <a:t>الدقة في اختيار الجمهور المستهدف.</a:t>
            </a:r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800" dirty="0" smtClean="0"/>
              <a:t>المرونة العالية.</a:t>
            </a:r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800" dirty="0" smtClean="0"/>
              <a:t>عدم وجود منافسة مع الآخرين.</a:t>
            </a:r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800" dirty="0" smtClean="0"/>
              <a:t>اللمسة الشخصية الموجهة للعميل.</a:t>
            </a:r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800" dirty="0" smtClean="0"/>
              <a:t>وسيلة فعالة لقطاع العملاء الأفراد.</a:t>
            </a:r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800" dirty="0" smtClean="0"/>
              <a:t>يساعد الشركات على ترويج خدماتها الخاصة.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xmlns="" val="310270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فوائد التسويق المباشر للبائع والمشتري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557647931"/>
              </p:ext>
            </p:extLst>
          </p:nvPr>
        </p:nvGraphicFramePr>
        <p:xfrm>
          <a:off x="1640632" y="1600200"/>
          <a:ext cx="6696744" cy="3268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8372"/>
                <a:gridCol w="3348372"/>
              </a:tblGrid>
              <a:tr h="544827"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فوائد المشتري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فوائد البائع</a:t>
                      </a:r>
                      <a:endParaRPr lang="en-US" dirty="0"/>
                    </a:p>
                  </a:txBody>
                  <a:tcPr/>
                </a:tc>
              </a:tr>
              <a:tr h="544827"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تيسير الحصول على المنتجات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بناء علاقات مع العملاء</a:t>
                      </a:r>
                      <a:endParaRPr lang="en-US" dirty="0"/>
                    </a:p>
                  </a:txBody>
                  <a:tcPr/>
                </a:tc>
              </a:tr>
              <a:tr h="544827"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الخصوصية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تخفيض التكاليف</a:t>
                      </a:r>
                      <a:endParaRPr lang="en-US" dirty="0"/>
                    </a:p>
                  </a:txBody>
                  <a:tcPr/>
                </a:tc>
              </a:tr>
              <a:tr h="544827"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إدراك واختيار المنتج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السرعة والفاعلية</a:t>
                      </a:r>
                      <a:endParaRPr lang="en-US" dirty="0"/>
                    </a:p>
                  </a:txBody>
                  <a:tcPr/>
                </a:tc>
              </a:tr>
              <a:tr h="544827"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وفرة</a:t>
                      </a:r>
                      <a:r>
                        <a:rPr lang="ar-SA" baseline="0" dirty="0" smtClean="0"/>
                        <a:t> المعلومات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المرونة</a:t>
                      </a:r>
                      <a:endParaRPr lang="en-US" dirty="0"/>
                    </a:p>
                  </a:txBody>
                  <a:tcPr/>
                </a:tc>
              </a:tr>
              <a:tr h="544827"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التفاعل المباشر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العالمية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2906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التسويق المباشر مقابل التسويق الجمعي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6664920"/>
              </p:ext>
            </p:extLst>
          </p:nvPr>
        </p:nvGraphicFramePr>
        <p:xfrm>
          <a:off x="1640632" y="1600200"/>
          <a:ext cx="6552728" cy="3917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364"/>
                <a:gridCol w="3276364"/>
              </a:tblGrid>
              <a:tr h="489629"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التسويق</a:t>
                      </a:r>
                      <a:r>
                        <a:rPr lang="ar-SA" baseline="0" dirty="0" smtClean="0"/>
                        <a:t> الجمعي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التسويق المباشر</a:t>
                      </a:r>
                      <a:endParaRPr lang="en-US" dirty="0"/>
                    </a:p>
                  </a:txBody>
                  <a:tcPr/>
                </a:tc>
              </a:tr>
              <a:tr h="489629"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جميع العملاء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عميل مفرد</a:t>
                      </a:r>
                      <a:endParaRPr lang="en-US" dirty="0"/>
                    </a:p>
                  </a:txBody>
                  <a:tcPr/>
                </a:tc>
              </a:tr>
              <a:tr h="489629"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عميل غير معروف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عميل معروف</a:t>
                      </a:r>
                      <a:endParaRPr lang="en-US" dirty="0"/>
                    </a:p>
                  </a:txBody>
                  <a:tcPr/>
                </a:tc>
              </a:tr>
              <a:tr h="489629"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منتج عام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منتج خاص</a:t>
                      </a:r>
                      <a:endParaRPr lang="en-US" dirty="0"/>
                    </a:p>
                  </a:txBody>
                  <a:tcPr/>
                </a:tc>
              </a:tr>
              <a:tr h="489629"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انتاج جمعي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انتاج خاص</a:t>
                      </a:r>
                      <a:endParaRPr lang="en-US" dirty="0"/>
                    </a:p>
                  </a:txBody>
                  <a:tcPr/>
                </a:tc>
              </a:tr>
              <a:tr h="489629"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توزيع للجميع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توزيع</a:t>
                      </a:r>
                      <a:r>
                        <a:rPr lang="ar-SA" baseline="0" dirty="0" smtClean="0"/>
                        <a:t> خاص</a:t>
                      </a:r>
                      <a:endParaRPr lang="en-US" dirty="0"/>
                    </a:p>
                  </a:txBody>
                  <a:tcPr/>
                </a:tc>
              </a:tr>
              <a:tr h="489629"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رسالة تسويقية ذات اتجاه واحد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رسالة تسويق ذات اتجاهين</a:t>
                      </a:r>
                      <a:endParaRPr lang="en-US" dirty="0"/>
                    </a:p>
                  </a:txBody>
                  <a:tcPr/>
                </a:tc>
              </a:tr>
              <a:tr h="489629"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إغراء العملاء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baseline="0" dirty="0" smtClean="0"/>
                        <a:t>الاحتفاظ بالعملاء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50639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تسهيل الأسواق الإلكترونية والتقنية للتسويق المباشر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</p:spPr>
        <p:txBody>
          <a:bodyPr/>
          <a:lstStyle/>
          <a:p>
            <a:pPr lvl="0" rtl="1"/>
            <a:r>
              <a:rPr lang="ar-SA" sz="2400" dirty="0" smtClean="0"/>
              <a:t>1- سهولة </a:t>
            </a:r>
            <a:r>
              <a:rPr lang="ar-SA" sz="2400" dirty="0"/>
              <a:t>ترويج </a:t>
            </a:r>
            <a:r>
              <a:rPr lang="ar-SA" sz="2400" dirty="0" smtClean="0"/>
              <a:t>المنتجات والخدمات بفضل انتشار الأسواق الإلكترونية. </a:t>
            </a:r>
            <a:endParaRPr lang="en-US" sz="2400" dirty="0"/>
          </a:p>
          <a:p>
            <a:pPr lvl="0" rtl="1"/>
            <a:r>
              <a:rPr lang="ar-SA" sz="2400" dirty="0" smtClean="0"/>
              <a:t>2- </a:t>
            </a:r>
            <a:r>
              <a:rPr lang="ar-SA" sz="2400" dirty="0"/>
              <a:t>الأسواق الإلكترونية </a:t>
            </a:r>
            <a:r>
              <a:rPr lang="ar-SA" sz="2400" dirty="0" smtClean="0"/>
              <a:t>أصبحت تمثل قنوات بيع / </a:t>
            </a:r>
            <a:r>
              <a:rPr lang="ar-SA" sz="2400" dirty="0"/>
              <a:t>ترويج جديدة بين البائع </a:t>
            </a:r>
            <a:r>
              <a:rPr lang="ar-SA" sz="2400" dirty="0" smtClean="0"/>
              <a:t>والمستهلك. </a:t>
            </a:r>
            <a:endParaRPr lang="en-US" sz="2400" dirty="0"/>
          </a:p>
          <a:p>
            <a:pPr lvl="0" rtl="1"/>
            <a:r>
              <a:rPr lang="ar-SA" sz="2400" dirty="0" smtClean="0"/>
              <a:t>3- تحسين </a:t>
            </a:r>
            <a:r>
              <a:rPr lang="ar-SA" sz="2400" dirty="0"/>
              <a:t>خدمة </a:t>
            </a:r>
            <a:r>
              <a:rPr lang="ar-SA" sz="2400" dirty="0" smtClean="0"/>
              <a:t>العملاء، وتقديمها بشكل فوري عن طريق القنوات الإلكترونية. </a:t>
            </a:r>
            <a:endParaRPr lang="en-US" sz="2400" dirty="0"/>
          </a:p>
          <a:p>
            <a:pPr lvl="0" rtl="1"/>
            <a:r>
              <a:rPr lang="ar-SA" sz="2400" dirty="0" smtClean="0"/>
              <a:t>4- أسهمت التجارة الإلكترونية في التوفير </a:t>
            </a:r>
            <a:r>
              <a:rPr lang="ar-SA" sz="2400" dirty="0"/>
              <a:t>وانخفاض </a:t>
            </a:r>
            <a:r>
              <a:rPr lang="ar-SA" sz="2400" dirty="0" smtClean="0"/>
              <a:t>السعر المنتجات عن الأسواق التقليدية. </a:t>
            </a:r>
            <a:endParaRPr lang="en-US" sz="2400" dirty="0"/>
          </a:p>
          <a:p>
            <a:pPr lvl="0" rtl="1"/>
            <a:r>
              <a:rPr lang="ar-SA" sz="2400" dirty="0" smtClean="0"/>
              <a:t>5- الكفاءة </a:t>
            </a:r>
            <a:r>
              <a:rPr lang="ar-SA" sz="2400" dirty="0"/>
              <a:t>في ترويج وتحسين سمعة أو هوية </a:t>
            </a:r>
            <a:r>
              <a:rPr lang="ar-SA" sz="2400" dirty="0" smtClean="0"/>
              <a:t>المنظمة بفضل استخدام التقنية.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8711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4903</TotalTime>
  <Words>613</Words>
  <Application>Microsoft Office PowerPoint</Application>
  <PresentationFormat>A4 Paper (210x297 mm)‎</PresentationFormat>
  <Paragraphs>129</Paragraphs>
  <Slides>15</Slides>
  <Notes>12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Office Theme</vt:lpstr>
      <vt:lpstr>الشريحة 1</vt:lpstr>
      <vt:lpstr>المحاضرة السابعة</vt:lpstr>
      <vt:lpstr>عناصر المحاضرة</vt:lpstr>
      <vt:lpstr>التسويق المباشر Direct Marketing</vt:lpstr>
      <vt:lpstr>التسويق المباشر Direct Marketing</vt:lpstr>
      <vt:lpstr>التسويق المباشر Direct Marketing</vt:lpstr>
      <vt:lpstr>إعادة هندسة العمليات الإدارية Business Process Re-engineering (BPR)</vt:lpstr>
      <vt:lpstr>مفهوم إعادة هندسة العمليات الإدارية Business Process Re-engineering (BPR)</vt:lpstr>
      <vt:lpstr>مفهوم إعادة هندسة العمليات الإدارية Business Process Re-engineering (BPR)</vt:lpstr>
      <vt:lpstr>أسباب ازدهار التسويق المباشر</vt:lpstr>
      <vt:lpstr>مزايا التسويق المباشر</vt:lpstr>
      <vt:lpstr>فوائد التسويق المباشر للبائع والمشتري</vt:lpstr>
      <vt:lpstr>التسويق المباشر مقابل التسويق الجمعي</vt:lpstr>
      <vt:lpstr>تسهيل الأسواق الإلكترونية والتقنية للتسويق المباشر</vt:lpstr>
      <vt:lpstr>الشريحة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kfu</cp:lastModifiedBy>
  <cp:revision>215</cp:revision>
  <dcterms:created xsi:type="dcterms:W3CDTF">2014-02-23T07:16:21Z</dcterms:created>
  <dcterms:modified xsi:type="dcterms:W3CDTF">2014-03-23T10:59:37Z</dcterms:modified>
</cp:coreProperties>
</file>