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0" r:id="rId3"/>
    <p:sldId id="359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4" d="100"/>
          <a:sy n="74" d="100"/>
        </p:scale>
        <p:origin x="-456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0846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7016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85377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6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32381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7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79700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27182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9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7504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50968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11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39999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12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44436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13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14263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26810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15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0420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</a:t>
            </a: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مصلح العضايله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الثامنة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تابع التغيرات أو الآثار التي أحدثتها الأسواق الإلكترونية على المنظمات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2560" y="1600200"/>
            <a:ext cx="8418140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 smtClean="0"/>
              <a:t>مفهوم التخصيص </a:t>
            </a:r>
            <a:r>
              <a:rPr lang="en-US" sz="2400" dirty="0" smtClean="0"/>
              <a:t>Customization</a:t>
            </a: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الإعلانات </a:t>
            </a:r>
            <a:r>
              <a:rPr lang="en-US" sz="2400" dirty="0" smtClean="0"/>
              <a:t>Advertisement</a:t>
            </a: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أنظمة أخذ الطلب </a:t>
            </a:r>
            <a:r>
              <a:rPr lang="en-US" sz="2400" dirty="0"/>
              <a:t>Ordering </a:t>
            </a:r>
            <a:r>
              <a:rPr lang="en-US" sz="2400" dirty="0" smtClean="0"/>
              <a:t>Systems</a:t>
            </a: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المنظمات المعرفية </a:t>
            </a:r>
            <a:r>
              <a:rPr lang="en-US" sz="2400" dirty="0"/>
              <a:t>Knowledge </a:t>
            </a:r>
            <a:r>
              <a:rPr lang="en-US" sz="2400" dirty="0" smtClean="0"/>
              <a:t>Organization</a:t>
            </a: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sz="2400" dirty="0"/>
              <a:t>العمل عن بعد </a:t>
            </a:r>
            <a:r>
              <a:rPr lang="en-US" sz="2400" dirty="0"/>
              <a:t>Tele-Commuting</a:t>
            </a: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ar-SA" sz="2400" dirty="0" smtClean="0"/>
          </a:p>
          <a:p>
            <a:pPr lvl="0" rtl="1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40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التخصيص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Customization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0792" y="1600200"/>
            <a:ext cx="6329908" cy="4525963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ar-SA" sz="2800" dirty="0" smtClean="0"/>
              <a:t>يعني وجود قدرة لدى العميل لبناء المنتج حسب متطلباته، وألا يكون المنتج جاهزا يباع لأي زبون.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تتيح الشركة الفرصة للزبون ليغير ويعدل المنتج بما يتلاءم مع احتياجاته.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مثل تخصيص لون السيارة واختيار الكماليات والخيارات بنفسه.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شراء لاب توب أو كمبيوتر وتحديد مواصفاته.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85" t="2589" r="8855"/>
          <a:stretch/>
        </p:blipFill>
        <p:spPr>
          <a:xfrm>
            <a:off x="344488" y="2420888"/>
            <a:ext cx="28803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66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الإعلانات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Advertisement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0792" y="1600200"/>
            <a:ext cx="6329908" cy="463711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تعتبر الإعلانات من المفاهيم الكبيرة في مجال التجارة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تسعى جميع المنظمات إلى الإعلانات للترويج عن نفسها ومنتجاتها أو خدماتها.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تمثل الإعلانات وسيلة لإيصال رسالة المنظمة إلى المستهلك.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تطورت الإعلانات كثيرا مع تتطور التقنيات والاتصالات، وظهور التجارة الإلكترونية.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أصبح من الممكن </a:t>
            </a:r>
            <a:r>
              <a:rPr lang="ar-SA" sz="2400" dirty="0" smtClean="0"/>
              <a:t>مع ظهور التسويق المباشر توجيه حملات إعلانية مباشرة تستهدف العملاء وطلباتهم ورغباتهم.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472" y="2636912"/>
            <a:ext cx="2880320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26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الإعلانات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Advertisement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0792" y="1600200"/>
            <a:ext cx="6329908" cy="46371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يتم إرسال الإعلانات الموجهة المباشرة في التجارة الإلكترونية عن طريق: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البريد الإلكتروني.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أخذ العميل من موقع لموقع مخصص للإعلانات.</a:t>
            </a:r>
          </a:p>
          <a:p>
            <a:pPr lvl="1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الإعلانات القافزة </a:t>
            </a:r>
            <a:r>
              <a:rPr lang="en-US" sz="2400" dirty="0" smtClean="0"/>
              <a:t>Popup ads </a:t>
            </a:r>
            <a:r>
              <a:rPr lang="ar-SA" sz="24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تستهدف هذه الإعلانات العميل وتتعرف على رغباته وتطلعاته.</a:t>
            </a:r>
          </a:p>
          <a:p>
            <a:pPr rtl="1">
              <a:buFont typeface="Arial" panose="020B0604020202020204" pitchFamily="34" charset="0"/>
              <a:buChar char="•"/>
            </a:pPr>
            <a:endParaRPr lang="ar-SA" sz="28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188" y="2420888"/>
            <a:ext cx="27089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202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أنظمة أخذ الطلب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Ordering Systems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0792" y="1600200"/>
            <a:ext cx="6329908" cy="46371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تطورت أنظمة أخذ الطلب من العملاء كثيرا، ولم تعد تتم بالطريقة التقليدية (الهاتف، المقابلة الشخصية).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أصبحت هذه الأنظمة تتم بشكل إلكتروني يتسم بالسرعة والفاعلية والبساطة، عن طريق الإنترنت.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تستخدم هذه النظم على نطاق واسع لتوصيل الطلبات إلى الزبائن، وإلى المنازل.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يعتمد هذا المفهوم بشكل أساسي على التطور الهائل في تقنية الاتصالات والمعلومات وقواعد البيانات.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00" r="20000"/>
          <a:stretch/>
        </p:blipFill>
        <p:spPr>
          <a:xfrm>
            <a:off x="233915" y="2780928"/>
            <a:ext cx="2846877" cy="18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661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المنظمات المعرفية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Organization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0792" y="1600200"/>
            <a:ext cx="6329908" cy="46371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هي منظمات تأخذ بالجديد والحديث وتوظف من له مهارات بالحاسب الآلي، وقادرين على تعلم التقنيات الحديثة.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المنظمات المعرفية أصبحت من مميزات المنظمات الحديثة بفضل انتشار التقنية.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أصبح هذا النمط من المنظمات حتميا للاعتماد على التواصل الالكتروني بين الموظفين، وإنجاز الأعمال عن طريق الحاسب الآلي، وتغير طبيعة العمل.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488" y="2323418"/>
            <a:ext cx="2664296" cy="266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770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المنظمات المعرفية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Organization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4848" y="1600200"/>
            <a:ext cx="5825852" cy="46371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أجبر التطور التكنولوجي المنظمات على تغيير طريقة عملها ونوعية موظفيها، وطريقة التعامل مع عملائها.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أمكن باستخدام التقنيات الحديثة تقليل أعداد الموظفين.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خير مثال على ذلك هو القطاع المصرفي، لأنه من أكثر القطاعات التي تستخدم تقنية المعلومات.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أدى ذلك إلى </a:t>
            </a:r>
            <a:r>
              <a:rPr lang="ar-SA" sz="2400" dirty="0" smtClean="0"/>
              <a:t>ت</a:t>
            </a:r>
            <a:r>
              <a:rPr lang="ar-SA" sz="2400" dirty="0" smtClean="0"/>
              <a:t>قليل </a:t>
            </a:r>
            <a:r>
              <a:rPr lang="ar-SA" sz="2400" dirty="0" smtClean="0"/>
              <a:t>فروع المصارف، وزيادة أعداد ماكينات الصراف الآلي.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يمكن إتمام الكثير من العمليات البنكية عن طريق الهاتف النقال.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التقنية النقالة </a:t>
            </a:r>
            <a:r>
              <a:rPr lang="en-US" sz="2400" dirty="0" smtClean="0"/>
              <a:t>Mobile Technology</a:t>
            </a:r>
            <a:r>
              <a:rPr lang="ar-SA" sz="2400" dirty="0" smtClean="0"/>
              <a:t> هي المستقبل الواعد للتجارة الإلكترونية.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512" y="2394756"/>
            <a:ext cx="2743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32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العمل عن بعد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Tele-Commuting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4848" y="1600200"/>
            <a:ext cx="5825852" cy="463711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800" dirty="0" smtClean="0"/>
              <a:t>تعني </a:t>
            </a:r>
            <a:r>
              <a:rPr lang="en-US" sz="2800" dirty="0" smtClean="0"/>
              <a:t>Tele</a:t>
            </a:r>
            <a:r>
              <a:rPr lang="ar-SA" sz="2800" dirty="0" smtClean="0"/>
              <a:t> العمل عن بعد (أو العمل من المنزل).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وهي اختصار </a:t>
            </a:r>
            <a:r>
              <a:rPr lang="en-US" sz="2800" dirty="0" smtClean="0"/>
              <a:t>Telecommunication</a:t>
            </a:r>
            <a:r>
              <a:rPr lang="ar-SA" sz="2800" dirty="0" smtClean="0"/>
              <a:t> أي الاتصالات.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تعني </a:t>
            </a:r>
            <a:r>
              <a:rPr lang="en-US" sz="2800" dirty="0" smtClean="0"/>
              <a:t>Commuting</a:t>
            </a:r>
            <a:r>
              <a:rPr lang="ar-SA" sz="2800" dirty="0" smtClean="0"/>
              <a:t> الانتقال من مكان إلى مكان آخر لغرض العمل.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هناك ملايين الأشخاص حول العالم يعملون من خلال المنزل، ولا يكون هناك داعي للذهاب إلى العمل.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6" y="2420888"/>
            <a:ext cx="238125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250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العمل عن بعد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Tele-Commuting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464" y="2276872"/>
            <a:ext cx="4543425" cy="215265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4848" y="1600200"/>
            <a:ext cx="5825852" cy="4637112"/>
          </a:xfrm>
        </p:spPr>
        <p:txBody>
          <a:bodyPr/>
          <a:lstStyle/>
          <a:p>
            <a:pPr marL="0" indent="0" rtl="1"/>
            <a:r>
              <a:rPr lang="ar-SA" sz="2400" dirty="0" smtClean="0"/>
              <a:t>هناك كثير من الأعمال التي يمكن إنجازها من المنزل، أو عن بعد، مثل وظائف: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المحاسب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المصمم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المبرمج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000" dirty="0" smtClean="0"/>
              <a:t>مدقق الحسابات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sz="2000" dirty="0" smtClean="0"/>
              <a:t>المسوق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لا تحتاج هذه الوظائف إلى مكتب داخل الشركة. والهدف من هذا المفهوم تقليل التكاليف.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الإنتاجية هي الفيصل في نجاح مفهوم العمل عن بعد.</a:t>
            </a:r>
          </a:p>
        </p:txBody>
      </p:sp>
    </p:spTree>
    <p:extLst>
      <p:ext uri="{BB962C8B-B14F-4D97-AF65-F5344CB8AC3E}">
        <p14:creationId xmlns:p14="http://schemas.microsoft.com/office/powerpoint/2010/main" xmlns="" val="273896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مزايا العمل عن بعد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Tele-Commuting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4848" y="1600200"/>
            <a:ext cx="5825852" cy="46371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توفير التكاليف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المرونة في المواعيد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تجنب عناصر الإلهاء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القرب من العائلة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تخفيف توتر العمل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إنتاجية أعلى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توازن أفضل بين العمل والحياة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6" y="1844824"/>
            <a:ext cx="2808312" cy="384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6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سلبيات العمل عن بعد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Tele-Commuting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4848" y="1600200"/>
            <a:ext cx="5825852" cy="46371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العزلة.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مصادر إلهاء جديدة.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صعوبة الفصل بين العمل والأعباء المنزلية.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صعوبة الالتزام بالمواعيد والأوقات.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الابتعاد عن تطورات الشركة اليومية.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6" y="2765375"/>
            <a:ext cx="238125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251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الآثار الاقتصادية للعمل عن بعد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37112"/>
          </a:xfrm>
        </p:spPr>
        <p:txBody>
          <a:bodyPr/>
          <a:lstStyle/>
          <a:p>
            <a:pPr rtl="1"/>
            <a:r>
              <a:rPr lang="ar-SA" dirty="0"/>
              <a:t>أبرز الآثار الاقتصادية للعمل عن </a:t>
            </a:r>
            <a:r>
              <a:rPr lang="ar-SA" dirty="0" smtClean="0"/>
              <a:t>بعد: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ارتفاع مستويات التوظيف في الدول التي تعتمد هذا النهج.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زيادة الإنتاجية، وبالذات في قطاع الصناعات المعلوماتية.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تكافؤ </a:t>
            </a:r>
            <a:r>
              <a:rPr lang="ar-SA" dirty="0"/>
              <a:t>فرص </a:t>
            </a:r>
            <a:r>
              <a:rPr lang="ar-SA" dirty="0" smtClean="0"/>
              <a:t>العمل، </a:t>
            </a:r>
            <a:r>
              <a:rPr lang="ar-SA" dirty="0"/>
              <a:t>بين شرائح المجتمع المختلفة من حيث النوع والعمر والظروف الصحية والاجتماعية</a:t>
            </a:r>
            <a:r>
              <a:rPr lang="ar-SA" dirty="0" smtClean="0"/>
              <a:t>.</a:t>
            </a:r>
          </a:p>
          <a:p>
            <a:pPr rtl="1"/>
            <a:endParaRPr lang="ar-SA" dirty="0"/>
          </a:p>
          <a:p>
            <a:pPr rtl="1"/>
            <a:r>
              <a:rPr lang="ar-SA" dirty="0"/>
              <a:t/>
            </a:r>
            <a:br>
              <a:rPr lang="ar-SA" dirty="0"/>
            </a:b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xmlns="" val="17054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العمل عن بعد في المنطقة العربية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637112"/>
          </a:xfrm>
        </p:spPr>
        <p:txBody>
          <a:bodyPr/>
          <a:lstStyle/>
          <a:p>
            <a:pPr marL="0" indent="0" rtl="1"/>
            <a:r>
              <a:rPr lang="ar-SA" sz="2400" dirty="0"/>
              <a:t>يعتبر العمل عن بعد سوق واعدة رغم </a:t>
            </a:r>
            <a:r>
              <a:rPr lang="ar-SA" sz="2400" dirty="0" smtClean="0"/>
              <a:t>ضعف انتشاره </a:t>
            </a:r>
            <a:r>
              <a:rPr lang="ar-SA" sz="2400" dirty="0"/>
              <a:t>في المنطقة العربية، ومن أهم مقومات نجاح العمل عن بعد </a:t>
            </a:r>
            <a:r>
              <a:rPr lang="ar-SA" sz="2400" dirty="0" smtClean="0"/>
              <a:t>فيها: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/>
              <a:t>وجود بطالة زائدة في بعض الدول العربية ووفرة الوظائف المعروضة في الدول الأخرى الذي يؤدى غالبا إلى </a:t>
            </a:r>
            <a:r>
              <a:rPr lang="ar-SA" sz="2400" dirty="0" smtClean="0"/>
              <a:t>الهجرة، وبالتالي </a:t>
            </a:r>
            <a:r>
              <a:rPr lang="ar-SA" sz="2400" dirty="0"/>
              <a:t>يمكن استبدالها بالعمل عن بعد.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أدى التقدم </a:t>
            </a:r>
            <a:r>
              <a:rPr lang="ar-SA" sz="2400" dirty="0"/>
              <a:t>الذي يحدث في الاتصالات في العالم </a:t>
            </a:r>
            <a:r>
              <a:rPr lang="ar-SA" sz="2400" dirty="0" smtClean="0"/>
              <a:t>العربي إلى </a:t>
            </a:r>
            <a:r>
              <a:rPr lang="ar-SA" sz="2400" dirty="0"/>
              <a:t>سهولة الربط بين مختلف الدول العربية.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ما </a:t>
            </a:r>
            <a:r>
              <a:rPr lang="ar-SA" sz="2400" dirty="0"/>
              <a:t>تفرضه </a:t>
            </a:r>
            <a:r>
              <a:rPr lang="ar-SA" sz="2400" dirty="0" smtClean="0"/>
              <a:t>العادات والتقاليد على المرأة العربية، فيمكن </a:t>
            </a:r>
            <a:r>
              <a:rPr lang="ar-SA" sz="2400" dirty="0"/>
              <a:t>ان تجد سوق واسع في العمل عن بعد في مجالات عديدة </a:t>
            </a:r>
            <a:r>
              <a:rPr lang="ar-SA" sz="2400" dirty="0" smtClean="0"/>
              <a:t>مثل: أعمال </a:t>
            </a:r>
            <a:r>
              <a:rPr lang="ar-SA" sz="2400" dirty="0"/>
              <a:t>الترجمة والكتابة والتأليف </a:t>
            </a:r>
            <a:r>
              <a:rPr lang="ar-SA" sz="2400" dirty="0" smtClean="0"/>
              <a:t>وأعمال </a:t>
            </a:r>
            <a:r>
              <a:rPr lang="ar-SA" sz="2400" dirty="0"/>
              <a:t>الحاسب </a:t>
            </a:r>
            <a:r>
              <a:rPr lang="ar-SA" sz="2400" dirty="0" smtClean="0"/>
              <a:t>الإلكتروني بصفة عامة</a:t>
            </a:r>
            <a:r>
              <a:rPr lang="ar-SA" sz="2400" dirty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توحد اللغة </a:t>
            </a:r>
            <a:r>
              <a:rPr lang="ar-SA" sz="2400" dirty="0"/>
              <a:t>العربية على مستوى العالم </a:t>
            </a:r>
            <a:r>
              <a:rPr lang="ar-SA" sz="2400" dirty="0" smtClean="0"/>
              <a:t>العربي </a:t>
            </a:r>
            <a:r>
              <a:rPr lang="ar-SA" sz="2400" dirty="0"/>
              <a:t>يمكن استغلاله </a:t>
            </a:r>
            <a:r>
              <a:rPr lang="ar-SA" sz="2400" dirty="0" smtClean="0"/>
              <a:t>جيدا بالعمل </a:t>
            </a:r>
            <a:r>
              <a:rPr lang="ar-SA" sz="2400" dirty="0"/>
              <a:t>عن بعد.</a:t>
            </a:r>
          </a:p>
        </p:txBody>
      </p:sp>
    </p:spTree>
    <p:extLst>
      <p:ext uri="{BB962C8B-B14F-4D97-AF65-F5344CB8AC3E}">
        <p14:creationId xmlns:p14="http://schemas.microsoft.com/office/powerpoint/2010/main" xmlns="" val="1673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6401</TotalTime>
  <Words>653</Words>
  <Application>Microsoft Office PowerPoint</Application>
  <PresentationFormat>A4 Paper (210x297 mm)‎</PresentationFormat>
  <Paragraphs>122</Paragraphs>
  <Slides>16</Slides>
  <Notes>13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الثامنة</vt:lpstr>
      <vt:lpstr>عناصر المحاضرة</vt:lpstr>
      <vt:lpstr>التخصيص Customization</vt:lpstr>
      <vt:lpstr>الإعلانات Advertisement</vt:lpstr>
      <vt:lpstr>الإعلانات Advertisement</vt:lpstr>
      <vt:lpstr>أنظمة أخذ الطلب Ordering Systems</vt:lpstr>
      <vt:lpstr>المنظمات المعرفية Knowledge Organization</vt:lpstr>
      <vt:lpstr>المنظمات المعرفية Knowledge Organization</vt:lpstr>
      <vt:lpstr>العمل عن بعد Tele-Commuting</vt:lpstr>
      <vt:lpstr>العمل عن بعد Tele-Commuting</vt:lpstr>
      <vt:lpstr>مزايا العمل عن بعد Tele-Commuting</vt:lpstr>
      <vt:lpstr>سلبيات العمل عن بعد Tele-Commuting</vt:lpstr>
      <vt:lpstr>الآثار الاقتصادية للعمل عن بعد</vt:lpstr>
      <vt:lpstr>العمل عن بعد في المنطقة العربية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kfu</cp:lastModifiedBy>
  <cp:revision>240</cp:revision>
  <dcterms:created xsi:type="dcterms:W3CDTF">2014-02-23T07:16:21Z</dcterms:created>
  <dcterms:modified xsi:type="dcterms:W3CDTF">2014-03-23T11:28:02Z</dcterms:modified>
</cp:coreProperties>
</file>