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15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10" r:id="rId3"/>
    <p:sldId id="359" r:id="rId4"/>
    <p:sldId id="375" r:id="rId5"/>
    <p:sldId id="397" r:id="rId6"/>
    <p:sldId id="388" r:id="rId7"/>
    <p:sldId id="396" r:id="rId8"/>
    <p:sldId id="389" r:id="rId9"/>
    <p:sldId id="390" r:id="rId10"/>
    <p:sldId id="377" r:id="rId11"/>
    <p:sldId id="379" r:id="rId12"/>
    <p:sldId id="398" r:id="rId13"/>
    <p:sldId id="395" r:id="rId14"/>
    <p:sldId id="383" r:id="rId15"/>
    <p:sldId id="384" r:id="rId16"/>
    <p:sldId id="382" r:id="rId17"/>
    <p:sldId id="385" r:id="rId18"/>
    <p:sldId id="387" r:id="rId19"/>
    <p:sldId id="386" r:id="rId20"/>
    <p:sldId id="392" r:id="rId21"/>
    <p:sldId id="393" r:id="rId22"/>
    <p:sldId id="394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38" autoAdjust="0"/>
    <p:restoredTop sz="94664" autoAdjust="0"/>
  </p:normalViewPr>
  <p:slideViewPr>
    <p:cSldViewPr>
      <p:cViewPr varScale="1">
        <p:scale>
          <a:sx n="78" d="100"/>
          <a:sy n="78" d="100"/>
        </p:scale>
        <p:origin x="1482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BF668D-7A51-4CBA-8FF7-ADBC65A47C29}" type="doc">
      <dgm:prSet loTypeId="urn:microsoft.com/office/officeart/2005/8/layout/radial5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836F17-C25F-4D54-B861-4677AF697B97}">
      <dgm:prSet phldrT="[Text]"/>
      <dgm:spPr/>
      <dgm:t>
        <a:bodyPr/>
        <a:lstStyle/>
        <a:p>
          <a:r>
            <a:rPr lang="ar-SA" dirty="0" smtClean="0"/>
            <a:t>سوق التجزئة الإلكترونية</a:t>
          </a:r>
          <a:endParaRPr lang="en-US" dirty="0"/>
        </a:p>
      </dgm:t>
    </dgm:pt>
    <dgm:pt modelId="{BFBED90A-85CD-469C-886B-0CE6BC8B4A3D}" type="parTrans" cxnId="{A3AEDB44-90E6-42E2-8245-1787339C057C}">
      <dgm:prSet/>
      <dgm:spPr/>
      <dgm:t>
        <a:bodyPr/>
        <a:lstStyle/>
        <a:p>
          <a:endParaRPr lang="en-US"/>
        </a:p>
      </dgm:t>
    </dgm:pt>
    <dgm:pt modelId="{BE0F21CC-DD30-400D-AF02-C4879C0BE20A}" type="sibTrans" cxnId="{A3AEDB44-90E6-42E2-8245-1787339C057C}">
      <dgm:prSet/>
      <dgm:spPr/>
      <dgm:t>
        <a:bodyPr/>
        <a:lstStyle/>
        <a:p>
          <a:endParaRPr lang="en-US"/>
        </a:p>
      </dgm:t>
    </dgm:pt>
    <dgm:pt modelId="{E5931AC2-37AD-4D7F-9842-6466984253A6}">
      <dgm:prSet phldrT="[Text]"/>
      <dgm:spPr/>
      <dgm:t>
        <a:bodyPr/>
        <a:lstStyle/>
        <a:p>
          <a:r>
            <a:rPr lang="ar-SA" dirty="0" smtClean="0"/>
            <a:t>تجار التجزئة</a:t>
          </a:r>
          <a:r>
            <a:rPr lang="en-US" dirty="0" smtClean="0"/>
            <a:t> </a:t>
          </a:r>
          <a:r>
            <a:rPr lang="ar-SA" dirty="0" smtClean="0"/>
            <a:t> التقليديون</a:t>
          </a:r>
          <a:endParaRPr lang="en-US" dirty="0"/>
        </a:p>
      </dgm:t>
    </dgm:pt>
    <dgm:pt modelId="{DBECD330-E247-4081-906D-19D7C9D1B872}" type="parTrans" cxnId="{D67FADBE-5BE6-4572-9262-7311683BCE81}">
      <dgm:prSet/>
      <dgm:spPr/>
      <dgm:t>
        <a:bodyPr/>
        <a:lstStyle/>
        <a:p>
          <a:endParaRPr lang="en-US"/>
        </a:p>
      </dgm:t>
    </dgm:pt>
    <dgm:pt modelId="{FA370F41-783A-4261-8307-87B8CB97585A}" type="sibTrans" cxnId="{D67FADBE-5BE6-4572-9262-7311683BCE81}">
      <dgm:prSet/>
      <dgm:spPr/>
      <dgm:t>
        <a:bodyPr/>
        <a:lstStyle/>
        <a:p>
          <a:endParaRPr lang="en-US"/>
        </a:p>
      </dgm:t>
    </dgm:pt>
    <dgm:pt modelId="{15A89107-4625-451E-B53B-E90E35A19CFD}">
      <dgm:prSet phldrT="[Text]"/>
      <dgm:spPr/>
      <dgm:t>
        <a:bodyPr/>
        <a:lstStyle/>
        <a:p>
          <a:r>
            <a:rPr lang="ar-SA" dirty="0" smtClean="0"/>
            <a:t>تجار التجزئة الإلكترونيين</a:t>
          </a:r>
          <a:endParaRPr lang="en-US" dirty="0"/>
        </a:p>
      </dgm:t>
    </dgm:pt>
    <dgm:pt modelId="{7C862B16-7A8B-450E-A363-2BCD0A7F854B}" type="parTrans" cxnId="{0144B83B-B2BB-48A3-A00F-56EEED5115A2}">
      <dgm:prSet/>
      <dgm:spPr/>
      <dgm:t>
        <a:bodyPr/>
        <a:lstStyle/>
        <a:p>
          <a:endParaRPr lang="en-US"/>
        </a:p>
      </dgm:t>
    </dgm:pt>
    <dgm:pt modelId="{1177C4CD-48BA-4E83-AC1A-92E0FD6CBD31}" type="sibTrans" cxnId="{0144B83B-B2BB-48A3-A00F-56EEED5115A2}">
      <dgm:prSet/>
      <dgm:spPr/>
      <dgm:t>
        <a:bodyPr/>
        <a:lstStyle/>
        <a:p>
          <a:endParaRPr lang="en-US"/>
        </a:p>
      </dgm:t>
    </dgm:pt>
    <dgm:pt modelId="{36A0D353-5266-4369-A374-86C7F497A78A}">
      <dgm:prSet phldrT="[Text]"/>
      <dgm:spPr/>
      <dgm:t>
        <a:bodyPr/>
        <a:lstStyle/>
        <a:p>
          <a:r>
            <a:rPr lang="ar-SA" dirty="0" smtClean="0"/>
            <a:t>تجار التجزئة الراسخون</a:t>
          </a:r>
          <a:endParaRPr lang="en-US" dirty="0"/>
        </a:p>
      </dgm:t>
    </dgm:pt>
    <dgm:pt modelId="{D3335017-D67F-47B7-BBD5-061D086A55C7}" type="parTrans" cxnId="{84A11E63-715A-4B5E-9C04-2C59120D7B3F}">
      <dgm:prSet/>
      <dgm:spPr/>
      <dgm:t>
        <a:bodyPr/>
        <a:lstStyle/>
        <a:p>
          <a:endParaRPr lang="en-US"/>
        </a:p>
      </dgm:t>
    </dgm:pt>
    <dgm:pt modelId="{F990E03F-ED32-4CCD-B773-4A29BBEC482B}" type="sibTrans" cxnId="{84A11E63-715A-4B5E-9C04-2C59120D7B3F}">
      <dgm:prSet/>
      <dgm:spPr/>
      <dgm:t>
        <a:bodyPr/>
        <a:lstStyle/>
        <a:p>
          <a:endParaRPr lang="en-US"/>
        </a:p>
      </dgm:t>
    </dgm:pt>
    <dgm:pt modelId="{548D87B9-0B96-427E-AB61-85AA5DB7ABEB}" type="pres">
      <dgm:prSet presAssocID="{0BBF668D-7A51-4CBA-8FF7-ADBC65A47C2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9966A5-D5E0-4C34-9FC1-CEDDFF2DD9BE}" type="pres">
      <dgm:prSet presAssocID="{D1836F17-C25F-4D54-B861-4677AF697B97}" presName="centerShape" presStyleLbl="node0" presStyleIdx="0" presStyleCnt="1"/>
      <dgm:spPr/>
      <dgm:t>
        <a:bodyPr/>
        <a:lstStyle/>
        <a:p>
          <a:endParaRPr lang="en-US"/>
        </a:p>
      </dgm:t>
    </dgm:pt>
    <dgm:pt modelId="{1058EF6E-CB95-43CE-BD9B-1C55D057D988}" type="pres">
      <dgm:prSet presAssocID="{DBECD330-E247-4081-906D-19D7C9D1B872}" presName="parTrans" presStyleLbl="sibTrans2D1" presStyleIdx="0" presStyleCnt="3" custAng="10800000"/>
      <dgm:spPr/>
      <dgm:t>
        <a:bodyPr/>
        <a:lstStyle/>
        <a:p>
          <a:endParaRPr lang="en-US"/>
        </a:p>
      </dgm:t>
    </dgm:pt>
    <dgm:pt modelId="{6BDDA215-04DB-4A7A-9261-E3D8844EABA8}" type="pres">
      <dgm:prSet presAssocID="{DBECD330-E247-4081-906D-19D7C9D1B872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8A52464-2B54-456B-BDA1-28D383E510B5}" type="pres">
      <dgm:prSet presAssocID="{E5931AC2-37AD-4D7F-9842-6466984253A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CFF574-3821-4015-B17B-BA37047F99B7}" type="pres">
      <dgm:prSet presAssocID="{7C862B16-7A8B-450E-A363-2BCD0A7F854B}" presName="parTrans" presStyleLbl="sibTrans2D1" presStyleIdx="1" presStyleCnt="3" custAng="10333790"/>
      <dgm:spPr/>
      <dgm:t>
        <a:bodyPr/>
        <a:lstStyle/>
        <a:p>
          <a:endParaRPr lang="en-US"/>
        </a:p>
      </dgm:t>
    </dgm:pt>
    <dgm:pt modelId="{DBCF7ED3-39D1-41BB-88DD-D001F5C56BB5}" type="pres">
      <dgm:prSet presAssocID="{7C862B16-7A8B-450E-A363-2BCD0A7F854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BD6912ED-82DA-47E1-8B85-27A0318607E5}" type="pres">
      <dgm:prSet presAssocID="{15A89107-4625-451E-B53B-E90E35A19CF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F8EB75-76D0-457D-8AE0-615CE1CC16A1}" type="pres">
      <dgm:prSet presAssocID="{D3335017-D67F-47B7-BBD5-061D086A55C7}" presName="parTrans" presStyleLbl="sibTrans2D1" presStyleIdx="2" presStyleCnt="3" custAng="11307442"/>
      <dgm:spPr/>
      <dgm:t>
        <a:bodyPr/>
        <a:lstStyle/>
        <a:p>
          <a:endParaRPr lang="en-US"/>
        </a:p>
      </dgm:t>
    </dgm:pt>
    <dgm:pt modelId="{8259A6B7-CC33-485E-90ED-F203E02A641F}" type="pres">
      <dgm:prSet presAssocID="{D3335017-D67F-47B7-BBD5-061D086A55C7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EEBB2688-34A0-4477-9E72-E479A5BE9525}" type="pres">
      <dgm:prSet presAssocID="{36A0D353-5266-4369-A374-86C7F497A78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FD5058-EA07-4A5C-8AEA-0DC1432C1FB4}" type="presOf" srcId="{7C862B16-7A8B-450E-A363-2BCD0A7F854B}" destId="{DBCF7ED3-39D1-41BB-88DD-D001F5C56BB5}" srcOrd="1" destOrd="0" presId="urn:microsoft.com/office/officeart/2005/8/layout/radial5"/>
    <dgm:cxn modelId="{4227E744-AAA7-4FB8-95D7-517293B12F6D}" type="presOf" srcId="{E5931AC2-37AD-4D7F-9842-6466984253A6}" destId="{28A52464-2B54-456B-BDA1-28D383E510B5}" srcOrd="0" destOrd="0" presId="urn:microsoft.com/office/officeart/2005/8/layout/radial5"/>
    <dgm:cxn modelId="{A3AEDB44-90E6-42E2-8245-1787339C057C}" srcId="{0BBF668D-7A51-4CBA-8FF7-ADBC65A47C29}" destId="{D1836F17-C25F-4D54-B861-4677AF697B97}" srcOrd="0" destOrd="0" parTransId="{BFBED90A-85CD-469C-886B-0CE6BC8B4A3D}" sibTransId="{BE0F21CC-DD30-400D-AF02-C4879C0BE20A}"/>
    <dgm:cxn modelId="{6DDE66C7-4A94-4C0C-AF1E-5E71D5FCD456}" type="presOf" srcId="{D1836F17-C25F-4D54-B861-4677AF697B97}" destId="{EA9966A5-D5E0-4C34-9FC1-CEDDFF2DD9BE}" srcOrd="0" destOrd="0" presId="urn:microsoft.com/office/officeart/2005/8/layout/radial5"/>
    <dgm:cxn modelId="{84A11E63-715A-4B5E-9C04-2C59120D7B3F}" srcId="{D1836F17-C25F-4D54-B861-4677AF697B97}" destId="{36A0D353-5266-4369-A374-86C7F497A78A}" srcOrd="2" destOrd="0" parTransId="{D3335017-D67F-47B7-BBD5-061D086A55C7}" sibTransId="{F990E03F-ED32-4CCD-B773-4A29BBEC482B}"/>
    <dgm:cxn modelId="{B7A0DA71-E8FE-42A5-8601-8DBE27B50EBE}" type="presOf" srcId="{36A0D353-5266-4369-A374-86C7F497A78A}" destId="{EEBB2688-34A0-4477-9E72-E479A5BE9525}" srcOrd="0" destOrd="0" presId="urn:microsoft.com/office/officeart/2005/8/layout/radial5"/>
    <dgm:cxn modelId="{D67FADBE-5BE6-4572-9262-7311683BCE81}" srcId="{D1836F17-C25F-4D54-B861-4677AF697B97}" destId="{E5931AC2-37AD-4D7F-9842-6466984253A6}" srcOrd="0" destOrd="0" parTransId="{DBECD330-E247-4081-906D-19D7C9D1B872}" sibTransId="{FA370F41-783A-4261-8307-87B8CB97585A}"/>
    <dgm:cxn modelId="{D1838007-C4DF-4A00-9EF4-C6488A94A39D}" type="presOf" srcId="{0BBF668D-7A51-4CBA-8FF7-ADBC65A47C29}" destId="{548D87B9-0B96-427E-AB61-85AA5DB7ABEB}" srcOrd="0" destOrd="0" presId="urn:microsoft.com/office/officeart/2005/8/layout/radial5"/>
    <dgm:cxn modelId="{DA13FD86-AC4B-4C2E-A523-121895F84BE1}" type="presOf" srcId="{DBECD330-E247-4081-906D-19D7C9D1B872}" destId="{1058EF6E-CB95-43CE-BD9B-1C55D057D988}" srcOrd="0" destOrd="0" presId="urn:microsoft.com/office/officeart/2005/8/layout/radial5"/>
    <dgm:cxn modelId="{2A333664-6436-4489-A77F-97B0653AB010}" type="presOf" srcId="{7C862B16-7A8B-450E-A363-2BCD0A7F854B}" destId="{A6CFF574-3821-4015-B17B-BA37047F99B7}" srcOrd="0" destOrd="0" presId="urn:microsoft.com/office/officeart/2005/8/layout/radial5"/>
    <dgm:cxn modelId="{081F6509-90DD-410A-A7E4-E4540390D99C}" type="presOf" srcId="{DBECD330-E247-4081-906D-19D7C9D1B872}" destId="{6BDDA215-04DB-4A7A-9261-E3D8844EABA8}" srcOrd="1" destOrd="0" presId="urn:microsoft.com/office/officeart/2005/8/layout/radial5"/>
    <dgm:cxn modelId="{7CE9DA94-9E8F-448F-9C10-9D0B8D71BCF8}" type="presOf" srcId="{D3335017-D67F-47B7-BBD5-061D086A55C7}" destId="{8259A6B7-CC33-485E-90ED-F203E02A641F}" srcOrd="1" destOrd="0" presId="urn:microsoft.com/office/officeart/2005/8/layout/radial5"/>
    <dgm:cxn modelId="{176F68CB-D5A7-4B9A-B476-5AB23665C45E}" type="presOf" srcId="{D3335017-D67F-47B7-BBD5-061D086A55C7}" destId="{97F8EB75-76D0-457D-8AE0-615CE1CC16A1}" srcOrd="0" destOrd="0" presId="urn:microsoft.com/office/officeart/2005/8/layout/radial5"/>
    <dgm:cxn modelId="{0144B83B-B2BB-48A3-A00F-56EEED5115A2}" srcId="{D1836F17-C25F-4D54-B861-4677AF697B97}" destId="{15A89107-4625-451E-B53B-E90E35A19CFD}" srcOrd="1" destOrd="0" parTransId="{7C862B16-7A8B-450E-A363-2BCD0A7F854B}" sibTransId="{1177C4CD-48BA-4E83-AC1A-92E0FD6CBD31}"/>
    <dgm:cxn modelId="{40132045-55A1-4387-8F03-3414ABCAEC24}" type="presOf" srcId="{15A89107-4625-451E-B53B-E90E35A19CFD}" destId="{BD6912ED-82DA-47E1-8B85-27A0318607E5}" srcOrd="0" destOrd="0" presId="urn:microsoft.com/office/officeart/2005/8/layout/radial5"/>
    <dgm:cxn modelId="{26BFD0E8-CF06-4F18-A7EC-BCCBE5DB1E65}" type="presParOf" srcId="{548D87B9-0B96-427E-AB61-85AA5DB7ABEB}" destId="{EA9966A5-D5E0-4C34-9FC1-CEDDFF2DD9BE}" srcOrd="0" destOrd="0" presId="urn:microsoft.com/office/officeart/2005/8/layout/radial5"/>
    <dgm:cxn modelId="{8A0518CB-E085-4509-B2CD-FCEFAF24B8CA}" type="presParOf" srcId="{548D87B9-0B96-427E-AB61-85AA5DB7ABEB}" destId="{1058EF6E-CB95-43CE-BD9B-1C55D057D988}" srcOrd="1" destOrd="0" presId="urn:microsoft.com/office/officeart/2005/8/layout/radial5"/>
    <dgm:cxn modelId="{FAF28BB6-D28D-407E-96FE-56CF5839B100}" type="presParOf" srcId="{1058EF6E-CB95-43CE-BD9B-1C55D057D988}" destId="{6BDDA215-04DB-4A7A-9261-E3D8844EABA8}" srcOrd="0" destOrd="0" presId="urn:microsoft.com/office/officeart/2005/8/layout/radial5"/>
    <dgm:cxn modelId="{528D8AF6-CCDB-4178-A42A-8BB452BA1F0D}" type="presParOf" srcId="{548D87B9-0B96-427E-AB61-85AA5DB7ABEB}" destId="{28A52464-2B54-456B-BDA1-28D383E510B5}" srcOrd="2" destOrd="0" presId="urn:microsoft.com/office/officeart/2005/8/layout/radial5"/>
    <dgm:cxn modelId="{01A1AD17-9E96-4B0E-B21A-FEC1583DBAFE}" type="presParOf" srcId="{548D87B9-0B96-427E-AB61-85AA5DB7ABEB}" destId="{A6CFF574-3821-4015-B17B-BA37047F99B7}" srcOrd="3" destOrd="0" presId="urn:microsoft.com/office/officeart/2005/8/layout/radial5"/>
    <dgm:cxn modelId="{64D60CA3-8B54-4D27-BE7F-9430C3B398BD}" type="presParOf" srcId="{A6CFF574-3821-4015-B17B-BA37047F99B7}" destId="{DBCF7ED3-39D1-41BB-88DD-D001F5C56BB5}" srcOrd="0" destOrd="0" presId="urn:microsoft.com/office/officeart/2005/8/layout/radial5"/>
    <dgm:cxn modelId="{CD71FEBE-A90F-45B1-A386-8D9BF907D513}" type="presParOf" srcId="{548D87B9-0B96-427E-AB61-85AA5DB7ABEB}" destId="{BD6912ED-82DA-47E1-8B85-27A0318607E5}" srcOrd="4" destOrd="0" presId="urn:microsoft.com/office/officeart/2005/8/layout/radial5"/>
    <dgm:cxn modelId="{3A4A0BC8-5B50-481D-B8BB-5BB41925A06D}" type="presParOf" srcId="{548D87B9-0B96-427E-AB61-85AA5DB7ABEB}" destId="{97F8EB75-76D0-457D-8AE0-615CE1CC16A1}" srcOrd="5" destOrd="0" presId="urn:microsoft.com/office/officeart/2005/8/layout/radial5"/>
    <dgm:cxn modelId="{8B2B383F-5004-4BA2-993D-ABD4F3F995E4}" type="presParOf" srcId="{97F8EB75-76D0-457D-8AE0-615CE1CC16A1}" destId="{8259A6B7-CC33-485E-90ED-F203E02A641F}" srcOrd="0" destOrd="0" presId="urn:microsoft.com/office/officeart/2005/8/layout/radial5"/>
    <dgm:cxn modelId="{492DCB8E-DE40-4137-A54F-BC1CAC3E3DB6}" type="presParOf" srcId="{548D87B9-0B96-427E-AB61-85AA5DB7ABEB}" destId="{EEBB2688-34A0-4477-9E72-E479A5BE9525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945E06-C760-488E-BEC4-B88B9EA33E98}" type="doc">
      <dgm:prSet loTypeId="urn:microsoft.com/office/officeart/2005/8/layout/chevron1" loCatId="process" qsTypeId="urn:microsoft.com/office/officeart/2005/8/quickstyle/simple4" qsCatId="simple" csTypeId="urn:microsoft.com/office/officeart/2005/8/colors/accent1_2" csCatId="accent1" phldr="1"/>
      <dgm:spPr/>
    </dgm:pt>
    <dgm:pt modelId="{D3585001-354C-4FB9-A8DE-225C39A9619C}">
      <dgm:prSet phldrT="[Text]"/>
      <dgm:spPr/>
      <dgm:t>
        <a:bodyPr/>
        <a:lstStyle/>
        <a:p>
          <a:r>
            <a:rPr lang="ar-SA" dirty="0" smtClean="0"/>
            <a:t>الشركة</a:t>
          </a:r>
          <a:endParaRPr lang="en-US" dirty="0"/>
        </a:p>
      </dgm:t>
    </dgm:pt>
    <dgm:pt modelId="{346B4938-E9E7-4FA6-BCE2-E35FF8B83B3A}" type="parTrans" cxnId="{E57E4F08-1423-4C45-8849-0C6CDD329C1E}">
      <dgm:prSet/>
      <dgm:spPr/>
      <dgm:t>
        <a:bodyPr/>
        <a:lstStyle/>
        <a:p>
          <a:endParaRPr lang="en-US"/>
        </a:p>
      </dgm:t>
    </dgm:pt>
    <dgm:pt modelId="{291B7879-3222-412A-A293-90D90B6E90D4}" type="sibTrans" cxnId="{E57E4F08-1423-4C45-8849-0C6CDD329C1E}">
      <dgm:prSet/>
      <dgm:spPr/>
      <dgm:t>
        <a:bodyPr/>
        <a:lstStyle/>
        <a:p>
          <a:endParaRPr lang="en-US"/>
        </a:p>
      </dgm:t>
    </dgm:pt>
    <dgm:pt modelId="{D907D7E2-E77B-4566-90D8-A58F72256752}">
      <dgm:prSet phldrT="[Text]"/>
      <dgm:spPr/>
      <dgm:t>
        <a:bodyPr/>
        <a:lstStyle/>
        <a:p>
          <a:r>
            <a:rPr lang="ar-SA" dirty="0" smtClean="0"/>
            <a:t>المستخدم</a:t>
          </a:r>
          <a:endParaRPr lang="en-US" dirty="0"/>
        </a:p>
      </dgm:t>
    </dgm:pt>
    <dgm:pt modelId="{1D6B1EC7-06F3-4891-B6C1-F75A7C1E921E}" type="parTrans" cxnId="{04759783-8DED-43B4-A98B-7B80C7F25AE8}">
      <dgm:prSet/>
      <dgm:spPr/>
      <dgm:t>
        <a:bodyPr/>
        <a:lstStyle/>
        <a:p>
          <a:endParaRPr lang="en-US"/>
        </a:p>
      </dgm:t>
    </dgm:pt>
    <dgm:pt modelId="{F390C3DF-F3F7-4ECA-9CE0-3D1E73F07B53}" type="sibTrans" cxnId="{04759783-8DED-43B4-A98B-7B80C7F25AE8}">
      <dgm:prSet/>
      <dgm:spPr/>
      <dgm:t>
        <a:bodyPr/>
        <a:lstStyle/>
        <a:p>
          <a:endParaRPr lang="en-US"/>
        </a:p>
      </dgm:t>
    </dgm:pt>
    <dgm:pt modelId="{9D2237E6-2D12-4BE8-96E6-6DA11A8A911B}">
      <dgm:prSet phldrT="[Text]"/>
      <dgm:spPr/>
      <dgm:t>
        <a:bodyPr/>
        <a:lstStyle/>
        <a:p>
          <a:r>
            <a:rPr lang="ar-SA" dirty="0" smtClean="0"/>
            <a:t>تاجر الجملة</a:t>
          </a:r>
          <a:endParaRPr lang="en-US" dirty="0"/>
        </a:p>
      </dgm:t>
    </dgm:pt>
    <dgm:pt modelId="{AC6785C9-6A10-447D-B0F3-94A5AD4F75A6}" type="parTrans" cxnId="{D157F8A2-BFE3-43D0-BFFF-BB9FBE54E6C3}">
      <dgm:prSet/>
      <dgm:spPr/>
      <dgm:t>
        <a:bodyPr/>
        <a:lstStyle/>
        <a:p>
          <a:endParaRPr lang="en-US"/>
        </a:p>
      </dgm:t>
    </dgm:pt>
    <dgm:pt modelId="{07A5A208-D492-4C91-8BA2-EA1853C2D293}" type="sibTrans" cxnId="{D157F8A2-BFE3-43D0-BFFF-BB9FBE54E6C3}">
      <dgm:prSet/>
      <dgm:spPr/>
      <dgm:t>
        <a:bodyPr/>
        <a:lstStyle/>
        <a:p>
          <a:endParaRPr lang="en-US"/>
        </a:p>
      </dgm:t>
    </dgm:pt>
    <dgm:pt modelId="{A4682F73-2BB8-4254-9399-E78E080C761B}">
      <dgm:prSet phldrT="[Text]"/>
      <dgm:spPr/>
      <dgm:t>
        <a:bodyPr/>
        <a:lstStyle/>
        <a:p>
          <a:r>
            <a:rPr lang="ar-SA" dirty="0" smtClean="0"/>
            <a:t>تاجر التجزئة</a:t>
          </a:r>
          <a:endParaRPr lang="en-US" dirty="0"/>
        </a:p>
      </dgm:t>
    </dgm:pt>
    <dgm:pt modelId="{E810D2B6-66E1-4A06-AF62-912916792064}" type="parTrans" cxnId="{1C2C01BA-B252-454A-A694-FC46D5BB720B}">
      <dgm:prSet/>
      <dgm:spPr/>
      <dgm:t>
        <a:bodyPr/>
        <a:lstStyle/>
        <a:p>
          <a:endParaRPr lang="en-US"/>
        </a:p>
      </dgm:t>
    </dgm:pt>
    <dgm:pt modelId="{E7024A98-247B-4ADF-BF51-F2F44AA51581}" type="sibTrans" cxnId="{1C2C01BA-B252-454A-A694-FC46D5BB720B}">
      <dgm:prSet/>
      <dgm:spPr/>
      <dgm:t>
        <a:bodyPr/>
        <a:lstStyle/>
        <a:p>
          <a:endParaRPr lang="en-US"/>
        </a:p>
      </dgm:t>
    </dgm:pt>
    <dgm:pt modelId="{106A671E-3748-4DA8-B4C7-8A83894E47A2}" type="pres">
      <dgm:prSet presAssocID="{F9945E06-C760-488E-BEC4-B88B9EA33E98}" presName="Name0" presStyleCnt="0">
        <dgm:presLayoutVars>
          <dgm:dir/>
          <dgm:animLvl val="lvl"/>
          <dgm:resizeHandles val="exact"/>
        </dgm:presLayoutVars>
      </dgm:prSet>
      <dgm:spPr/>
    </dgm:pt>
    <dgm:pt modelId="{D757870A-DDF7-4247-A438-387F6CD84AEC}" type="pres">
      <dgm:prSet presAssocID="{D3585001-354C-4FB9-A8DE-225C39A9619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F59EFF-60B3-4680-A792-86AE9E2DA774}" type="pres">
      <dgm:prSet presAssocID="{291B7879-3222-412A-A293-90D90B6E90D4}" presName="parTxOnlySpace" presStyleCnt="0"/>
      <dgm:spPr/>
    </dgm:pt>
    <dgm:pt modelId="{07D738F1-CC37-4AA2-9AF2-8EDCED9D3F72}" type="pres">
      <dgm:prSet presAssocID="{9D2237E6-2D12-4BE8-96E6-6DA11A8A911B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3D960-305A-466F-8C76-C293C0CBD4DD}" type="pres">
      <dgm:prSet presAssocID="{07A5A208-D492-4C91-8BA2-EA1853C2D293}" presName="parTxOnlySpace" presStyleCnt="0"/>
      <dgm:spPr/>
    </dgm:pt>
    <dgm:pt modelId="{CE2B1E6B-9C7C-4CC3-8250-EA26059BFD6E}" type="pres">
      <dgm:prSet presAssocID="{A4682F73-2BB8-4254-9399-E78E080C761B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BA7CA-7A29-46DD-BFBC-53EAD84C8E04}" type="pres">
      <dgm:prSet presAssocID="{E7024A98-247B-4ADF-BF51-F2F44AA51581}" presName="parTxOnlySpace" presStyleCnt="0"/>
      <dgm:spPr/>
    </dgm:pt>
    <dgm:pt modelId="{C069547F-2961-42B9-BD36-1E11F4F32683}" type="pres">
      <dgm:prSet presAssocID="{D907D7E2-E77B-4566-90D8-A58F72256752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759783-8DED-43B4-A98B-7B80C7F25AE8}" srcId="{F9945E06-C760-488E-BEC4-B88B9EA33E98}" destId="{D907D7E2-E77B-4566-90D8-A58F72256752}" srcOrd="3" destOrd="0" parTransId="{1D6B1EC7-06F3-4891-B6C1-F75A7C1E921E}" sibTransId="{F390C3DF-F3F7-4ECA-9CE0-3D1E73F07B53}"/>
    <dgm:cxn modelId="{1C2C01BA-B252-454A-A694-FC46D5BB720B}" srcId="{F9945E06-C760-488E-BEC4-B88B9EA33E98}" destId="{A4682F73-2BB8-4254-9399-E78E080C761B}" srcOrd="2" destOrd="0" parTransId="{E810D2B6-66E1-4A06-AF62-912916792064}" sibTransId="{E7024A98-247B-4ADF-BF51-F2F44AA51581}"/>
    <dgm:cxn modelId="{C34B69E8-1546-49C5-92F7-243774004C33}" type="presOf" srcId="{D907D7E2-E77B-4566-90D8-A58F72256752}" destId="{C069547F-2961-42B9-BD36-1E11F4F32683}" srcOrd="0" destOrd="0" presId="urn:microsoft.com/office/officeart/2005/8/layout/chevron1"/>
    <dgm:cxn modelId="{6038D52A-8877-4725-A390-4368D90DD496}" type="presOf" srcId="{A4682F73-2BB8-4254-9399-E78E080C761B}" destId="{CE2B1E6B-9C7C-4CC3-8250-EA26059BFD6E}" srcOrd="0" destOrd="0" presId="urn:microsoft.com/office/officeart/2005/8/layout/chevron1"/>
    <dgm:cxn modelId="{D157F8A2-BFE3-43D0-BFFF-BB9FBE54E6C3}" srcId="{F9945E06-C760-488E-BEC4-B88B9EA33E98}" destId="{9D2237E6-2D12-4BE8-96E6-6DA11A8A911B}" srcOrd="1" destOrd="0" parTransId="{AC6785C9-6A10-447D-B0F3-94A5AD4F75A6}" sibTransId="{07A5A208-D492-4C91-8BA2-EA1853C2D293}"/>
    <dgm:cxn modelId="{E57E4F08-1423-4C45-8849-0C6CDD329C1E}" srcId="{F9945E06-C760-488E-BEC4-B88B9EA33E98}" destId="{D3585001-354C-4FB9-A8DE-225C39A9619C}" srcOrd="0" destOrd="0" parTransId="{346B4938-E9E7-4FA6-BCE2-E35FF8B83B3A}" sibTransId="{291B7879-3222-412A-A293-90D90B6E90D4}"/>
    <dgm:cxn modelId="{404E298D-6345-4D03-9B22-2431DADC7708}" type="presOf" srcId="{D3585001-354C-4FB9-A8DE-225C39A9619C}" destId="{D757870A-DDF7-4247-A438-387F6CD84AEC}" srcOrd="0" destOrd="0" presId="urn:microsoft.com/office/officeart/2005/8/layout/chevron1"/>
    <dgm:cxn modelId="{12E5EEA6-62B3-468F-9646-4C347FC46D13}" type="presOf" srcId="{9D2237E6-2D12-4BE8-96E6-6DA11A8A911B}" destId="{07D738F1-CC37-4AA2-9AF2-8EDCED9D3F72}" srcOrd="0" destOrd="0" presId="urn:microsoft.com/office/officeart/2005/8/layout/chevron1"/>
    <dgm:cxn modelId="{EADA9C0E-C189-44EC-9822-FC3A9C2CED62}" type="presOf" srcId="{F9945E06-C760-488E-BEC4-B88B9EA33E98}" destId="{106A671E-3748-4DA8-B4C7-8A83894E47A2}" srcOrd="0" destOrd="0" presId="urn:microsoft.com/office/officeart/2005/8/layout/chevron1"/>
    <dgm:cxn modelId="{5C5E36E5-61CD-4312-9C34-817FE8A903A8}" type="presParOf" srcId="{106A671E-3748-4DA8-B4C7-8A83894E47A2}" destId="{D757870A-DDF7-4247-A438-387F6CD84AEC}" srcOrd="0" destOrd="0" presId="urn:microsoft.com/office/officeart/2005/8/layout/chevron1"/>
    <dgm:cxn modelId="{D14520DD-EAB5-4014-AFCD-17B301EEDB76}" type="presParOf" srcId="{106A671E-3748-4DA8-B4C7-8A83894E47A2}" destId="{C1F59EFF-60B3-4680-A792-86AE9E2DA774}" srcOrd="1" destOrd="0" presId="urn:microsoft.com/office/officeart/2005/8/layout/chevron1"/>
    <dgm:cxn modelId="{DC967E95-2F89-4D77-9529-F65DDD6BD189}" type="presParOf" srcId="{106A671E-3748-4DA8-B4C7-8A83894E47A2}" destId="{07D738F1-CC37-4AA2-9AF2-8EDCED9D3F72}" srcOrd="2" destOrd="0" presId="urn:microsoft.com/office/officeart/2005/8/layout/chevron1"/>
    <dgm:cxn modelId="{672A2BF3-F9E1-4C32-B754-C0673C924F43}" type="presParOf" srcId="{106A671E-3748-4DA8-B4C7-8A83894E47A2}" destId="{3173D960-305A-466F-8C76-C293C0CBD4DD}" srcOrd="3" destOrd="0" presId="urn:microsoft.com/office/officeart/2005/8/layout/chevron1"/>
    <dgm:cxn modelId="{8AB3649F-1790-4FE0-A400-5540D4C84A2A}" type="presParOf" srcId="{106A671E-3748-4DA8-B4C7-8A83894E47A2}" destId="{CE2B1E6B-9C7C-4CC3-8250-EA26059BFD6E}" srcOrd="4" destOrd="0" presId="urn:microsoft.com/office/officeart/2005/8/layout/chevron1"/>
    <dgm:cxn modelId="{3857F602-348D-4F66-A942-D6041352AC3F}" type="presParOf" srcId="{106A671E-3748-4DA8-B4C7-8A83894E47A2}" destId="{988BA7CA-7A29-46DD-BFBC-53EAD84C8E04}" srcOrd="5" destOrd="0" presId="urn:microsoft.com/office/officeart/2005/8/layout/chevron1"/>
    <dgm:cxn modelId="{DAF95007-4CC7-41DA-A134-6F533ED5B204}" type="presParOf" srcId="{106A671E-3748-4DA8-B4C7-8A83894E47A2}" destId="{C069547F-2961-42B9-BD36-1E11F4F32683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9966A5-D5E0-4C34-9FC1-CEDDFF2DD9BE}">
      <dsp:nvSpPr>
        <dsp:cNvPr id="0" name=""/>
        <dsp:cNvSpPr/>
      </dsp:nvSpPr>
      <dsp:spPr>
        <a:xfrm>
          <a:off x="3728535" y="2044314"/>
          <a:ext cx="1458329" cy="14583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/>
            <a:t>سوق التجزئة الإلكترونية</a:t>
          </a:r>
          <a:endParaRPr lang="en-US" sz="2200" kern="1200" dirty="0"/>
        </a:p>
      </dsp:txBody>
      <dsp:txXfrm>
        <a:off x="3942102" y="2257881"/>
        <a:ext cx="1031195" cy="1031195"/>
      </dsp:txXfrm>
    </dsp:sp>
    <dsp:sp modelId="{1058EF6E-CB95-43CE-BD9B-1C55D057D988}">
      <dsp:nvSpPr>
        <dsp:cNvPr id="0" name=""/>
        <dsp:cNvSpPr/>
      </dsp:nvSpPr>
      <dsp:spPr>
        <a:xfrm rot="5400000">
          <a:off x="4303029" y="1513322"/>
          <a:ext cx="309340" cy="4958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4349430" y="1566087"/>
        <a:ext cx="216538" cy="297500"/>
      </dsp:txXfrm>
    </dsp:sp>
    <dsp:sp modelId="{28A52464-2B54-456B-BDA1-28D383E510B5}">
      <dsp:nvSpPr>
        <dsp:cNvPr id="0" name=""/>
        <dsp:cNvSpPr/>
      </dsp:nvSpPr>
      <dsp:spPr>
        <a:xfrm>
          <a:off x="3728535" y="2323"/>
          <a:ext cx="1458329" cy="14583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تجار التجزئة</a:t>
          </a:r>
          <a:r>
            <a:rPr lang="en-US" sz="2000" kern="1200" dirty="0" smtClean="0"/>
            <a:t> </a:t>
          </a:r>
          <a:r>
            <a:rPr lang="ar-SA" sz="2000" kern="1200" dirty="0" smtClean="0"/>
            <a:t> التقليديون</a:t>
          </a:r>
          <a:endParaRPr lang="en-US" sz="2000" kern="1200" dirty="0"/>
        </a:p>
      </dsp:txBody>
      <dsp:txXfrm>
        <a:off x="3942102" y="215890"/>
        <a:ext cx="1031195" cy="1031195"/>
      </dsp:txXfrm>
    </dsp:sp>
    <dsp:sp modelId="{A6CFF574-3821-4015-B17B-BA37047F99B7}">
      <dsp:nvSpPr>
        <dsp:cNvPr id="0" name=""/>
        <dsp:cNvSpPr/>
      </dsp:nvSpPr>
      <dsp:spPr>
        <a:xfrm rot="12133790">
          <a:off x="5179655" y="3031683"/>
          <a:ext cx="309340" cy="4958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269008" y="3148404"/>
        <a:ext cx="216538" cy="297500"/>
      </dsp:txXfrm>
    </dsp:sp>
    <dsp:sp modelId="{BD6912ED-82DA-47E1-8B85-27A0318607E5}">
      <dsp:nvSpPr>
        <dsp:cNvPr id="0" name=""/>
        <dsp:cNvSpPr/>
      </dsp:nvSpPr>
      <dsp:spPr>
        <a:xfrm>
          <a:off x="5496951" y="3065309"/>
          <a:ext cx="1458329" cy="14583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تجار التجزئة الإلكترونيين</a:t>
          </a:r>
          <a:endParaRPr lang="en-US" sz="2000" kern="1200" dirty="0"/>
        </a:p>
      </dsp:txBody>
      <dsp:txXfrm>
        <a:off x="5710518" y="3278876"/>
        <a:ext cx="1031195" cy="1031195"/>
      </dsp:txXfrm>
    </dsp:sp>
    <dsp:sp modelId="{97F8EB75-76D0-457D-8AE0-615CE1CC16A1}">
      <dsp:nvSpPr>
        <dsp:cNvPr id="0" name=""/>
        <dsp:cNvSpPr/>
      </dsp:nvSpPr>
      <dsp:spPr>
        <a:xfrm rot="20307442">
          <a:off x="3426403" y="3031683"/>
          <a:ext cx="309340" cy="4958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3429644" y="3147887"/>
        <a:ext cx="216538" cy="297500"/>
      </dsp:txXfrm>
    </dsp:sp>
    <dsp:sp modelId="{EEBB2688-34A0-4477-9E72-E479A5BE9525}">
      <dsp:nvSpPr>
        <dsp:cNvPr id="0" name=""/>
        <dsp:cNvSpPr/>
      </dsp:nvSpPr>
      <dsp:spPr>
        <a:xfrm>
          <a:off x="1960119" y="3065309"/>
          <a:ext cx="1458329" cy="14583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تجار التجزئة الراسخون</a:t>
          </a:r>
          <a:endParaRPr lang="en-US" sz="2000" kern="1200" dirty="0"/>
        </a:p>
      </dsp:txBody>
      <dsp:txXfrm>
        <a:off x="2173686" y="3278876"/>
        <a:ext cx="1031195" cy="10311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7870A-DDF7-4247-A438-387F6CD84AEC}">
      <dsp:nvSpPr>
        <dsp:cNvPr id="0" name=""/>
        <dsp:cNvSpPr/>
      </dsp:nvSpPr>
      <dsp:spPr>
        <a:xfrm>
          <a:off x="4135" y="166605"/>
          <a:ext cx="2407332" cy="96293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الشركة</a:t>
          </a:r>
          <a:endParaRPr lang="en-US" sz="3200" kern="1200" dirty="0"/>
        </a:p>
      </dsp:txBody>
      <dsp:txXfrm>
        <a:off x="485601" y="166605"/>
        <a:ext cx="1444400" cy="962932"/>
      </dsp:txXfrm>
    </dsp:sp>
    <dsp:sp modelId="{07D738F1-CC37-4AA2-9AF2-8EDCED9D3F72}">
      <dsp:nvSpPr>
        <dsp:cNvPr id="0" name=""/>
        <dsp:cNvSpPr/>
      </dsp:nvSpPr>
      <dsp:spPr>
        <a:xfrm>
          <a:off x="2170734" y="166605"/>
          <a:ext cx="2407332" cy="96293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تاجر الجملة</a:t>
          </a:r>
          <a:endParaRPr lang="en-US" sz="3200" kern="1200" dirty="0"/>
        </a:p>
      </dsp:txBody>
      <dsp:txXfrm>
        <a:off x="2652200" y="166605"/>
        <a:ext cx="1444400" cy="962932"/>
      </dsp:txXfrm>
    </dsp:sp>
    <dsp:sp modelId="{CE2B1E6B-9C7C-4CC3-8250-EA26059BFD6E}">
      <dsp:nvSpPr>
        <dsp:cNvPr id="0" name=""/>
        <dsp:cNvSpPr/>
      </dsp:nvSpPr>
      <dsp:spPr>
        <a:xfrm>
          <a:off x="4337333" y="166605"/>
          <a:ext cx="2407332" cy="96293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تاجر التجزئة</a:t>
          </a:r>
          <a:endParaRPr lang="en-US" sz="3200" kern="1200" dirty="0"/>
        </a:p>
      </dsp:txBody>
      <dsp:txXfrm>
        <a:off x="4818799" y="166605"/>
        <a:ext cx="1444400" cy="962932"/>
      </dsp:txXfrm>
    </dsp:sp>
    <dsp:sp modelId="{C069547F-2961-42B9-BD36-1E11F4F32683}">
      <dsp:nvSpPr>
        <dsp:cNvPr id="0" name=""/>
        <dsp:cNvSpPr/>
      </dsp:nvSpPr>
      <dsp:spPr>
        <a:xfrm>
          <a:off x="6503932" y="166605"/>
          <a:ext cx="2407332" cy="96293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المستخدم</a:t>
          </a:r>
          <a:endParaRPr lang="en-US" sz="3200" kern="1200" dirty="0"/>
        </a:p>
      </dsp:txBody>
      <dsp:txXfrm>
        <a:off x="6985398" y="166605"/>
        <a:ext cx="1444400" cy="9629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846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016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5729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FB276-7E3A-40E5-A42B-5B20B36CD714}" type="slidenum">
              <a:rPr lang="ar-SA" smtClean="0"/>
              <a:pPr/>
              <a:t>11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55806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99621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15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36469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16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83926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17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45058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18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15220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19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9903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20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820364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21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98052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22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69896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التاسعة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تجارة التجزئة الإلكترونية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E-retailing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2560" y="1600200"/>
            <a:ext cx="8418140" cy="45259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2400" dirty="0"/>
              <a:t>تجارة التجزئة </a:t>
            </a:r>
            <a:r>
              <a:rPr lang="ar-SA" sz="2400" dirty="0" smtClean="0"/>
              <a:t>الإلكترونية</a:t>
            </a:r>
            <a:endParaRPr lang="ar-SA" sz="2400" dirty="0"/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اللاعبون في سوق التجزئة الالكترونية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أكثر السلع مبيعا على الإنترنت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مواصفات تجارة التجزئة الالكترونية الناجحة</a:t>
            </a:r>
            <a:endParaRPr lang="en-US" sz="2400" dirty="0"/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أسباب فشل بعض مواقع تجارة التجزئة الالكترونية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أنواع قنوات التوزيع</a:t>
            </a:r>
            <a:r>
              <a:rPr lang="en-US" sz="2400" dirty="0"/>
              <a:t> </a:t>
            </a:r>
            <a:r>
              <a:rPr lang="ar-SA" sz="2400" dirty="0"/>
              <a:t> الإلكترونية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0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تجارة التجزئة الإلكترونية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Electronic Retailing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96816" y="1600200"/>
            <a:ext cx="6113884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ar-SA" sz="2800" dirty="0" smtClean="0"/>
              <a:t>يطلق عليها اختصارا </a:t>
            </a:r>
            <a:r>
              <a:rPr lang="en-US" sz="2800" dirty="0" smtClean="0"/>
              <a:t>E-Tailing</a:t>
            </a:r>
            <a:r>
              <a:rPr lang="ar-SA" sz="2800" dirty="0" smtClean="0"/>
              <a:t> ويقصد بها تجارة التجزئة الإلكترونية.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يقصد بها الوسيط الذي يكون بين المصنع أو تاجر الجملة والمستهلك النهائي، وتعمل بشكل مباشر على الإنترنت.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ظهر هذا المفهوم نتيجة الانتشار الواسع لاستخدام الإنترنت في شتى مجالات الحياة.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 تشمل محلات البيع الإلكترونية، ومراكز البيع الكبيرة مثل </a:t>
            </a:r>
            <a:r>
              <a:rPr lang="en-US" sz="2800" dirty="0" smtClean="0"/>
              <a:t>amazon.com </a:t>
            </a:r>
            <a:r>
              <a:rPr lang="ar-SA" sz="2800" dirty="0" smtClean="0"/>
              <a:t> وأيضا المخازن المحلية الصغيرة التي تملك موقعاً على الإنترنت.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44" y="2492896"/>
            <a:ext cx="2276475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687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56" y="620688"/>
            <a:ext cx="79248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69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تجارة التجزئة الإلكترونية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Electronic Retailing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تشمل أنشطة تجارة التجزئة جميع </a:t>
            </a:r>
            <a:r>
              <a:rPr lang="ar-SA" sz="2800" dirty="0"/>
              <a:t>الأنشطة المشتركة </a:t>
            </a:r>
            <a:r>
              <a:rPr lang="ar-SA" sz="2800" dirty="0" smtClean="0"/>
              <a:t>من البيع</a:t>
            </a:r>
            <a:r>
              <a:rPr lang="ar-SA" sz="2800" dirty="0"/>
              <a:t>، </a:t>
            </a:r>
            <a:r>
              <a:rPr lang="ar-SA" sz="2800" dirty="0" smtClean="0"/>
              <a:t>والتأجير</a:t>
            </a:r>
            <a:r>
              <a:rPr lang="ar-SA" sz="2800" dirty="0"/>
              <a:t>، وتوفير </a:t>
            </a:r>
            <a:r>
              <a:rPr lang="ar-SA" sz="2800" dirty="0" smtClean="0"/>
              <a:t>السلع، </a:t>
            </a:r>
            <a:r>
              <a:rPr lang="ar-SA" sz="2800" dirty="0"/>
              <a:t>والخدمات </a:t>
            </a:r>
            <a:r>
              <a:rPr lang="ar-SA" sz="2800" dirty="0" smtClean="0"/>
              <a:t>للعملاء. لأغراض </a:t>
            </a:r>
            <a:r>
              <a:rPr lang="ar-SA" sz="2800" dirty="0"/>
              <a:t>شخصية أو عائلية أو الاستخدام المنزلي.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يتيح البيع </a:t>
            </a:r>
            <a:r>
              <a:rPr lang="ar-SA" sz="2800" dirty="0"/>
              <a:t>بالتجزئة على </a:t>
            </a:r>
            <a:r>
              <a:rPr lang="ar-SA" sz="2800" dirty="0" smtClean="0"/>
              <a:t>الإنترنت للمستهلكين: البحث عن، وتقييم، </a:t>
            </a:r>
            <a:r>
              <a:rPr lang="ar-SA" sz="2800" dirty="0"/>
              <a:t>وترتيب </a:t>
            </a:r>
            <a:r>
              <a:rPr lang="ar-SA" sz="2800" dirty="0" smtClean="0"/>
              <a:t>المنتجات. ويتسم بالخصوصية، والتوع.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وتشير الإحصائيات إلى أن حجم المبيعات السنوية الحالية لتجارة التجزئة الإلكترونية يفوق 10 مليار دولار يمكن أن تصل إلى 100 مليار دولار في غضون </a:t>
            </a:r>
            <a:r>
              <a:rPr lang="ar-SA" sz="2800" dirty="0" smtClean="0"/>
              <a:t>سنوات قليلة.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665614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SA" dirty="0"/>
              <a:t>اللاعبون في سوق التجزئة </a:t>
            </a:r>
            <a:r>
              <a:rPr lang="ar-SA" dirty="0" smtClean="0"/>
              <a:t>الإلكترونية: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3933316"/>
              </p:ext>
            </p:extLst>
          </p:nvPr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4918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اللاعبون في سوق التجزئة الالكترونية:</a:t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608" y="1700808"/>
            <a:ext cx="7498080" cy="4928592"/>
          </a:xfrm>
        </p:spPr>
        <p:txBody>
          <a:bodyPr>
            <a:normAutofit/>
          </a:bodyPr>
          <a:lstStyle/>
          <a:p>
            <a:pPr marL="82296" indent="0" rtl="1">
              <a:defRPr/>
            </a:pPr>
            <a:r>
              <a:rPr lang="ar-SA" sz="2800" b="1" dirty="0" smtClean="0"/>
              <a:t>1. تجار التجزئة التقليديون:</a:t>
            </a:r>
          </a:p>
          <a:p>
            <a:pPr marL="870966" lvl="1" indent="-514350" rtl="1">
              <a:buFont typeface="Arial" panose="020B0604020202020204" pitchFamily="34" charset="0"/>
              <a:buChar char="•"/>
              <a:defRPr/>
            </a:pPr>
            <a:r>
              <a:rPr lang="ar-SA" dirty="0"/>
              <a:t>هم المسوقون المباشرون </a:t>
            </a:r>
            <a:r>
              <a:rPr lang="ar-SA" dirty="0" smtClean="0"/>
              <a:t>والمسوقون </a:t>
            </a:r>
            <a:r>
              <a:rPr lang="ar-SA" dirty="0"/>
              <a:t>عبر </a:t>
            </a:r>
            <a:r>
              <a:rPr lang="ar-SA" dirty="0" smtClean="0"/>
              <a:t>الكتالوجات.</a:t>
            </a:r>
            <a:endParaRPr lang="ar-SA" dirty="0"/>
          </a:p>
          <a:p>
            <a:pPr marL="870966" lvl="1" indent="-514350" rtl="1">
              <a:buFont typeface="Arial" panose="020B0604020202020204" pitchFamily="34" charset="0"/>
              <a:buChar char="•"/>
              <a:defRPr/>
            </a:pPr>
            <a:r>
              <a:rPr lang="ar-SA" dirty="0"/>
              <a:t>يمتلكون الخبرة </a:t>
            </a:r>
            <a:r>
              <a:rPr lang="ar-SA" dirty="0" smtClean="0"/>
              <a:t>والمهارة </a:t>
            </a:r>
            <a:r>
              <a:rPr lang="ar-SA" dirty="0"/>
              <a:t>البارعة للوصول إلي </a:t>
            </a:r>
            <a:r>
              <a:rPr lang="ar-SA" dirty="0" smtClean="0"/>
              <a:t>العملاء.</a:t>
            </a:r>
            <a:endParaRPr lang="ar-SA" dirty="0"/>
          </a:p>
          <a:p>
            <a:pPr marL="870966" lvl="1" indent="-514350" rtl="1">
              <a:buFont typeface="Arial" panose="020B0604020202020204" pitchFamily="34" charset="0"/>
              <a:buChar char="•"/>
              <a:defRPr/>
            </a:pPr>
            <a:r>
              <a:rPr lang="ar-SA" dirty="0"/>
              <a:t>يمكنهم توسيع نطاق خدماتهم </a:t>
            </a:r>
            <a:r>
              <a:rPr lang="ar-SA" dirty="0" smtClean="0"/>
              <a:t>باستخدام الإنترنت.</a:t>
            </a:r>
            <a:endParaRPr lang="ar-SA" dirty="0"/>
          </a:p>
          <a:p>
            <a:pPr marL="870966" lvl="1" indent="-514350" rtl="1">
              <a:defRPr/>
            </a:pPr>
            <a:endParaRPr lang="ar-SA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4984"/>
            <a:ext cx="2670358" cy="27809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152" y="4121696"/>
            <a:ext cx="1944216" cy="1944216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2576736" y="5157192"/>
            <a:ext cx="367240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4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اللاعبون في سوق التجزئة الالكترونية:</a:t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608" y="1628800"/>
            <a:ext cx="7498080" cy="5000600"/>
          </a:xfrm>
        </p:spPr>
        <p:txBody>
          <a:bodyPr>
            <a:normAutofit/>
          </a:bodyPr>
          <a:lstStyle/>
          <a:p>
            <a:pPr marL="82296" indent="0" rtl="1">
              <a:defRPr/>
            </a:pPr>
            <a:r>
              <a:rPr lang="ar-SA" b="1" dirty="0" smtClean="0"/>
              <a:t>2. تجار </a:t>
            </a:r>
            <a:r>
              <a:rPr lang="ar-SA" b="1" dirty="0"/>
              <a:t>التجزئة الإلكترونيين </a:t>
            </a:r>
            <a:endParaRPr lang="ar-SA" b="1" dirty="0" smtClean="0"/>
          </a:p>
          <a:p>
            <a:pPr marL="82296" indent="0" rtl="1">
              <a:defRPr/>
            </a:pPr>
            <a:r>
              <a:rPr lang="ar-SA" dirty="0" smtClean="0"/>
              <a:t>مثال </a:t>
            </a:r>
            <a:r>
              <a:rPr lang="en-US" dirty="0" smtClean="0"/>
              <a:t>Amazon</a:t>
            </a:r>
            <a:r>
              <a:rPr lang="ar-SA" dirty="0" smtClean="0"/>
              <a:t>، </a:t>
            </a:r>
            <a:r>
              <a:rPr lang="en-US" dirty="0" smtClean="0"/>
              <a:t>eBay</a:t>
            </a:r>
          </a:p>
          <a:p>
            <a:pPr marL="596646" indent="-514350" rtl="1">
              <a:defRPr/>
            </a:pPr>
            <a:r>
              <a:rPr lang="ar-SA" dirty="0" smtClean="0">
                <a:cs typeface="Arial" charset="0"/>
              </a:rPr>
              <a:t>هم تجار لا يمتلكون محال تجارية في العالم الواقعي</a:t>
            </a:r>
          </a:p>
          <a:p>
            <a:pPr marL="596646" indent="-514350" rtl="1">
              <a:defRPr/>
            </a:pPr>
            <a:r>
              <a:rPr lang="ar-SA" dirty="0" smtClean="0">
                <a:cs typeface="Arial" charset="0"/>
              </a:rPr>
              <a:t>ويمتلكون خبرات عريقة في التجارة.</a:t>
            </a:r>
          </a:p>
          <a:p>
            <a:pPr marL="870966" lvl="1" indent="-514350" rtl="1">
              <a:defRPr/>
            </a:pPr>
            <a:endParaRPr lang="ar-SA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1606648"/>
            <a:ext cx="2439941" cy="14379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3656223"/>
            <a:ext cx="2439941" cy="134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91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SA" dirty="0" smtClean="0"/>
              <a:t>اللاعبون في سوق التجزئة ال</a:t>
            </a:r>
            <a:r>
              <a:rPr lang="ar-SA" dirty="0"/>
              <a:t>إ</a:t>
            </a:r>
            <a:r>
              <a:rPr lang="ar-SA" dirty="0" smtClean="0"/>
              <a:t>لكترونية:</a:t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608" y="1417638"/>
            <a:ext cx="7498080" cy="4531642"/>
          </a:xfrm>
        </p:spPr>
        <p:txBody>
          <a:bodyPr>
            <a:normAutofit/>
          </a:bodyPr>
          <a:lstStyle/>
          <a:p>
            <a:pPr algn="r" rtl="1">
              <a:buNone/>
              <a:defRPr/>
            </a:pPr>
            <a:r>
              <a:rPr lang="ar-SA" b="1" dirty="0" smtClean="0"/>
              <a:t>3. التجار الراسخون: </a:t>
            </a:r>
          </a:p>
          <a:p>
            <a:pPr marL="82296" indent="0" rtl="1">
              <a:defRPr/>
            </a:pPr>
            <a:r>
              <a:rPr lang="ar-SA" dirty="0" smtClean="0"/>
              <a:t>هم الذين يعملون من خلال موقع ثابت، وهم </a:t>
            </a:r>
            <a:r>
              <a:rPr lang="ar-SA" sz="3200" dirty="0" smtClean="0"/>
              <a:t>صغار ومتوسطو الحجم:</a:t>
            </a:r>
            <a:endParaRPr lang="ar-SA" sz="3200" dirty="0"/>
          </a:p>
          <a:p>
            <a:pPr marL="1117854" lvl="2" indent="-514350" defTabSz="341313" rtl="1">
              <a:buFont typeface="Arial" panose="020B0604020202020204" pitchFamily="34" charset="0"/>
              <a:buChar char="•"/>
              <a:defRPr/>
            </a:pPr>
            <a:r>
              <a:rPr lang="ar-SA" dirty="0" smtClean="0">
                <a:cs typeface="Arial" charset="0"/>
              </a:rPr>
              <a:t>هم الأكثر ميلا لإستخدام الإنترنت وذلك لقدرته علي التكيف وامتلاكهم لخاصية المرونة.</a:t>
            </a:r>
          </a:p>
          <a:p>
            <a:pPr marL="1117854" lvl="2" indent="-514350" defTabSz="341313" rtl="1">
              <a:buFont typeface="Arial" panose="020B0604020202020204" pitchFamily="34" charset="0"/>
              <a:buChar char="•"/>
              <a:defRPr/>
            </a:pPr>
            <a:r>
              <a:rPr lang="ar-SA" dirty="0" smtClean="0">
                <a:cs typeface="Arial" charset="0"/>
              </a:rPr>
              <a:t>يملكون 45% من حجم السوق الإلكتروني.</a:t>
            </a:r>
          </a:p>
          <a:p>
            <a:pPr marL="870966" lvl="1" indent="-514350" defTabSz="341313" rtl="1">
              <a:defRPr/>
            </a:pPr>
            <a:endParaRPr lang="ar-SA" sz="3200" dirty="0"/>
          </a:p>
          <a:p>
            <a:pPr marL="870966" lvl="1" indent="-514350" rtl="1">
              <a:defRPr/>
            </a:pP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2802410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28800" y="228600"/>
            <a:ext cx="7498080" cy="990600"/>
          </a:xfrm>
        </p:spPr>
        <p:txBody>
          <a:bodyPr>
            <a:normAutofit/>
          </a:bodyPr>
          <a:lstStyle/>
          <a:p>
            <a:pPr algn="r" rtl="1"/>
            <a:r>
              <a:rPr lang="ar-SA" dirty="0" smtClean="0"/>
              <a:t>الإنترنت كقناة توزيع بالتجزئة:</a:t>
            </a:r>
            <a:endParaRPr lang="en-US" dirty="0"/>
          </a:p>
        </p:txBody>
      </p:sp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9258127"/>
              </p:ext>
            </p:extLst>
          </p:nvPr>
        </p:nvGraphicFramePr>
        <p:xfrm>
          <a:off x="495300" y="2924944"/>
          <a:ext cx="8915400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85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56" y="620688"/>
            <a:ext cx="79248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960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480" y="274638"/>
            <a:ext cx="9138220" cy="1143000"/>
          </a:xfrm>
        </p:spPr>
        <p:txBody>
          <a:bodyPr>
            <a:noAutofit/>
          </a:bodyPr>
          <a:lstStyle/>
          <a:p>
            <a:pPr algn="r" rtl="1"/>
            <a:r>
              <a:rPr lang="ar-SA" sz="3600" dirty="0" smtClean="0"/>
              <a:t>حلول تجارة التجزئة الالكترونية (في مجال السلع والخدمات):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dirty="0" smtClean="0"/>
              <a:t>بناء موقع خاص بالشركة (كبيرة، متوسطة، صغيرة)</a:t>
            </a:r>
            <a:endParaRPr lang="en-US" dirty="0" smtClean="0"/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dirty="0" smtClean="0"/>
              <a:t>عن طريق مجمعات التسويق المباشرة </a:t>
            </a:r>
            <a:r>
              <a:rPr lang="en-US" dirty="0" smtClean="0"/>
              <a:t>Online Malls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880" y="3065328"/>
            <a:ext cx="2366768" cy="306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74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r" rtl="1"/>
            <a:r>
              <a:rPr lang="ar-SA" b="1" dirty="0" smtClean="0"/>
              <a:t>أكثر السلع مبيعا على الإنترنت: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التذاكر وحجوزات السفر</a:t>
            </a:r>
            <a:endParaRPr lang="en-US" dirty="0" smtClean="0"/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معدات </a:t>
            </a:r>
            <a:r>
              <a:rPr lang="ar-SA" dirty="0" smtClean="0"/>
              <a:t>وبرمجيات الكمبيوتر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الأجهزة الإلكترونية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الأدوات المكتبية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البضائع الرياضية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الكتب والموسيقى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اللعب والدمى 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أدوات الصحة والتجميل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الملابس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المجوهرات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السيارات</a:t>
            </a:r>
          </a:p>
          <a:p>
            <a:pPr marL="342900" indent="-457200">
              <a:buFont typeface="Arial" panose="020B0604020202020204" pitchFamily="34" charset="0"/>
              <a:buChar char="•"/>
            </a:pPr>
            <a:r>
              <a:rPr lang="ar-SA" dirty="0" smtClean="0"/>
              <a:t>الخدمات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857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r" rtl="1"/>
            <a:r>
              <a:rPr lang="ar-SA" b="1" dirty="0" smtClean="0"/>
              <a:t>مواصفات </a:t>
            </a:r>
            <a:r>
              <a:rPr lang="ar-SA" b="1" dirty="0"/>
              <a:t>تجارة التجزئة </a:t>
            </a:r>
            <a:r>
              <a:rPr lang="ar-SA" b="1" dirty="0" smtClean="0"/>
              <a:t>الالكترونية الناجحة: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609600" indent="-609600" rtl="1">
              <a:lnSpc>
                <a:spcPct val="90000"/>
              </a:lnSpc>
              <a:defRPr/>
            </a:pPr>
            <a:endParaRPr lang="ar-SA" sz="2800" b="1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بيع علامات تجارية عالية الشهرة.</a:t>
            </a:r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وجود ضمان من قبل مصنعين معروفين وموثوق بهم.</a:t>
            </a:r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الاعتماد على المنتجات الرقمية.</a:t>
            </a:r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التعامل مع بضائع غير باهظة الثمن.</a:t>
            </a:r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الإكثار من بيع على المنتجات التي يتكرر شرائها.</a:t>
            </a:r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الاعتماد على السلع ذات المواصفات القياسية.</a:t>
            </a:r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 smtClean="0"/>
              <a:t>تسويق البضائع الغير موجودة في الأسواق التقليدية.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1564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algn="r" rtl="1"/>
            <a:r>
              <a:rPr lang="ar-SA" b="1" dirty="0"/>
              <a:t>أسباب فشل بعض مواقع تجارة التجزئة </a:t>
            </a:r>
            <a:r>
              <a:rPr lang="ar-SA" b="1" dirty="0" smtClean="0"/>
              <a:t>الالكترونية: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609600" indent="-609600" rtl="1">
              <a:lnSpc>
                <a:spcPct val="90000"/>
              </a:lnSpc>
              <a:defRPr/>
            </a:pPr>
            <a:endParaRPr lang="ar-SA" sz="2800" b="1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/>
              <a:t>الافتقار </a:t>
            </a:r>
            <a:r>
              <a:rPr lang="ar-SA" sz="2400" dirty="0" smtClean="0"/>
              <a:t>إلى </a:t>
            </a:r>
            <a:r>
              <a:rPr lang="ar-SA" sz="2400" dirty="0"/>
              <a:t>إستراتيجية عمل </a:t>
            </a:r>
            <a:r>
              <a:rPr lang="ar-SA" sz="2400" dirty="0" smtClean="0"/>
              <a:t>واضحة.</a:t>
            </a:r>
            <a:endParaRPr lang="ar-SA" sz="2400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/>
              <a:t>الاعتقاد الخاطئ بإمكانية بيع أي شيء عبر </a:t>
            </a:r>
            <a:r>
              <a:rPr lang="ar-SA" sz="2400" dirty="0" smtClean="0"/>
              <a:t>الانترنت.</a:t>
            </a:r>
            <a:endParaRPr lang="ar-SA" sz="2400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/>
              <a:t>الاعتقاد الخاطئ باستمرارية النمو في تجارة التجزئة بدون </a:t>
            </a:r>
            <a:r>
              <a:rPr lang="ar-SA" sz="2400" dirty="0" smtClean="0"/>
              <a:t>حدود.</a:t>
            </a:r>
            <a:endParaRPr lang="ar-SA" sz="2400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/>
              <a:t>إهمال خدمة العملاء (الجوانب التسويقية</a:t>
            </a:r>
            <a:r>
              <a:rPr lang="ar-SA" sz="2400" dirty="0" smtClean="0"/>
              <a:t>).</a:t>
            </a:r>
            <a:endParaRPr lang="ar-SA" sz="2400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/>
              <a:t>الفشل في التحكم في </a:t>
            </a:r>
            <a:r>
              <a:rPr lang="ar-SA" sz="2400" dirty="0" smtClean="0"/>
              <a:t>الإنفاق.</a:t>
            </a:r>
            <a:endParaRPr lang="ar-SA" sz="2400" dirty="0"/>
          </a:p>
          <a:p>
            <a:pPr marL="609600" indent="-609600" rtl="1">
              <a:lnSpc>
                <a:spcPct val="90000"/>
              </a:lnSpc>
              <a:buFont typeface="Arial" charset="0"/>
              <a:buAutoNum type="arabicPeriod"/>
              <a:defRPr/>
            </a:pPr>
            <a:r>
              <a:rPr lang="ar-SA" sz="2400" dirty="0"/>
              <a:t>الاعتقاد الخاطئ </a:t>
            </a:r>
            <a:r>
              <a:rPr lang="ar-SA" sz="2400" dirty="0" smtClean="0"/>
              <a:t>بأن </a:t>
            </a:r>
            <a:r>
              <a:rPr lang="ar-SA" sz="2400" dirty="0"/>
              <a:t>العمل الالكتروني في العالم الافتراضي يحتاج فقط </a:t>
            </a:r>
            <a:r>
              <a:rPr lang="ar-SA" sz="2400" dirty="0" smtClean="0"/>
              <a:t>إلى </a:t>
            </a:r>
            <a:r>
              <a:rPr lang="ar-SA" sz="2400" dirty="0"/>
              <a:t>برمجيات جاهزة (الجوانب الإدارية</a:t>
            </a:r>
            <a:r>
              <a:rPr lang="ar-SA" sz="2400" dirty="0" smtClean="0"/>
              <a:t>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8357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r" rtl="1"/>
            <a:r>
              <a:rPr lang="ar-SA" b="1" dirty="0" smtClean="0"/>
              <a:t>أنواع قنوات التوزيع</a:t>
            </a:r>
            <a:r>
              <a:rPr lang="en-US" b="1" dirty="0" smtClean="0"/>
              <a:t> </a:t>
            </a:r>
            <a:r>
              <a:rPr lang="ar-SA" b="1" dirty="0"/>
              <a:t> </a:t>
            </a:r>
            <a:r>
              <a:rPr lang="ar-SA" b="1" dirty="0" smtClean="0"/>
              <a:t>الإلكترونية</a:t>
            </a:r>
            <a:r>
              <a:rPr lang="en-US" b="1" dirty="0" smtClean="0"/>
              <a:t>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609600" indent="-609600" rtl="1">
              <a:lnSpc>
                <a:spcPct val="90000"/>
              </a:lnSpc>
              <a:defRPr/>
            </a:pPr>
            <a:endParaRPr lang="ar-SA" sz="2800" b="1" dirty="0"/>
          </a:p>
          <a:p>
            <a:pPr marL="0" lvl="1" indent="0" rtl="1">
              <a:lnSpc>
                <a:spcPct val="90000"/>
              </a:lnSpc>
              <a:defRPr/>
            </a:pPr>
            <a:r>
              <a:rPr lang="ar-SA" sz="2400" dirty="0" smtClean="0"/>
              <a:t>1- الطلب الإلكتروني لتجار التجزئة عن طريق البريد</a:t>
            </a:r>
            <a:br>
              <a:rPr lang="ar-SA" sz="2400" dirty="0" smtClean="0"/>
            </a:br>
            <a:r>
              <a:rPr lang="ar-SA" sz="2400" dirty="0" smtClean="0"/>
              <a:t> </a:t>
            </a:r>
            <a:r>
              <a:rPr lang="en-US" dirty="0"/>
              <a:t>Mail-order retailers that go online</a:t>
            </a:r>
          </a:p>
          <a:p>
            <a:pPr marL="0" lvl="1" indent="0" rtl="1">
              <a:lnSpc>
                <a:spcPct val="90000"/>
              </a:lnSpc>
              <a:defRPr/>
            </a:pPr>
            <a:r>
              <a:rPr lang="ar-SA" sz="2400" dirty="0" smtClean="0"/>
              <a:t>2- التسوق المباشر من الشركات المصنعة</a:t>
            </a:r>
            <a:br>
              <a:rPr lang="ar-SA" sz="2400" dirty="0" smtClean="0"/>
            </a:br>
            <a:r>
              <a:rPr lang="ar-SA" sz="2400" dirty="0" smtClean="0"/>
              <a:t> </a:t>
            </a:r>
            <a:r>
              <a:rPr lang="en-US" dirty="0"/>
              <a:t>Direct marketing from manufacturers</a:t>
            </a:r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dirty="0" smtClean="0"/>
              <a:t>3- اللعب لصرف لمراكز البيع الإلكترونية</a:t>
            </a:r>
            <a:br>
              <a:rPr lang="ar-SA" sz="2400" dirty="0" smtClean="0"/>
            </a:br>
            <a:r>
              <a:rPr lang="ar-SA" sz="2400" dirty="0" smtClean="0"/>
              <a:t>  </a:t>
            </a:r>
            <a:r>
              <a:rPr lang="en-US" sz="2400" dirty="0" smtClean="0"/>
              <a:t>Pure-play e-</a:t>
            </a:r>
            <a:r>
              <a:rPr lang="en-US" sz="2400" dirty="0" err="1" smtClean="0"/>
              <a:t>tailers</a:t>
            </a:r>
            <a:endParaRPr lang="ar-SA" sz="2400" dirty="0" smtClean="0"/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dirty="0" smtClean="0"/>
              <a:t>4- تجار التجزئة حسب الطلب</a:t>
            </a:r>
            <a:br>
              <a:rPr lang="ar-SA" sz="2400" dirty="0" smtClean="0"/>
            </a:br>
            <a:r>
              <a:rPr lang="ar-SA" sz="2400" dirty="0" smtClean="0"/>
              <a:t> </a:t>
            </a:r>
            <a:r>
              <a:rPr lang="en-US" sz="2400" dirty="0" smtClean="0"/>
              <a:t>Click –and-mortar retailers</a:t>
            </a:r>
            <a:endParaRPr lang="ar-SA" sz="2400" dirty="0" smtClean="0"/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dirty="0" smtClean="0"/>
              <a:t>5- مجمعات التسويق المباشرة</a:t>
            </a:r>
            <a:br>
              <a:rPr lang="ar-SA" sz="2400" dirty="0" smtClean="0"/>
            </a:br>
            <a:r>
              <a:rPr lang="ar-SA" sz="2400" dirty="0" smtClean="0"/>
              <a:t> </a:t>
            </a:r>
            <a:r>
              <a:rPr lang="en-US" sz="2400" dirty="0" smtClean="0"/>
              <a:t>Internet </a:t>
            </a:r>
            <a:r>
              <a:rPr lang="en-US" sz="2400" dirty="0"/>
              <a:t>(online) malls</a:t>
            </a: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37936975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rtl="1"/>
            <a:r>
              <a:rPr lang="ar-SA" b="1" dirty="0"/>
              <a:t>أنواع قنوات التوزيع</a:t>
            </a:r>
            <a:r>
              <a:rPr lang="en-US" b="1" dirty="0"/>
              <a:t> </a:t>
            </a:r>
            <a:r>
              <a:rPr lang="ar-SA" b="1" dirty="0"/>
              <a:t> الإلكترونية</a:t>
            </a:r>
            <a:r>
              <a:rPr lang="en-US" b="1" dirty="0"/>
              <a:t>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368824" y="1600200"/>
            <a:ext cx="6041876" cy="4525963"/>
          </a:xfrm>
          <a:noFill/>
        </p:spPr>
        <p:txBody>
          <a:bodyPr/>
          <a:lstStyle/>
          <a:p>
            <a:pPr marL="609600" indent="-609600" rtl="1">
              <a:lnSpc>
                <a:spcPct val="90000"/>
              </a:lnSpc>
              <a:defRPr/>
            </a:pPr>
            <a:endParaRPr lang="ar-SA" sz="2800" b="1" dirty="0"/>
          </a:p>
          <a:p>
            <a:pPr marL="0" lvl="1" indent="0" rtl="1">
              <a:lnSpc>
                <a:spcPct val="90000"/>
              </a:lnSpc>
              <a:defRPr/>
            </a:pPr>
            <a:r>
              <a:rPr lang="ar-SA" sz="2400" b="1" dirty="0"/>
              <a:t>1- الطلب الإلكتروني لتجار التجزئة عن طريق </a:t>
            </a:r>
            <a:r>
              <a:rPr lang="ar-SA" sz="2400" b="1" dirty="0" smtClean="0"/>
              <a:t>البريد</a:t>
            </a:r>
            <a:br>
              <a:rPr lang="ar-SA" sz="2400" b="1" dirty="0" smtClean="0"/>
            </a:br>
            <a:r>
              <a:rPr lang="ar-SA" sz="2400" b="1" dirty="0" smtClean="0"/>
              <a:t> </a:t>
            </a:r>
            <a:r>
              <a:rPr lang="en-US" b="1" dirty="0"/>
              <a:t>Mail-order retailers that go online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يحدث على نطاق واسع بدون </a:t>
            </a:r>
            <a:r>
              <a:rPr lang="ar-SA" sz="2400" dirty="0"/>
              <a:t>وسطاء بين المصنعين </a:t>
            </a:r>
            <a:r>
              <a:rPr lang="ar-SA" sz="2400" dirty="0" smtClean="0"/>
              <a:t>والمشترين، والتسويق </a:t>
            </a:r>
            <a:r>
              <a:rPr lang="ar-SA" sz="2400" dirty="0"/>
              <a:t>القيام به على </a:t>
            </a:r>
            <a:r>
              <a:rPr lang="ar-SA" sz="2400" dirty="0" smtClean="0"/>
              <a:t>الإنترنت بين </a:t>
            </a:r>
            <a:r>
              <a:rPr lang="ar-SA" sz="2400" dirty="0"/>
              <a:t>أي من البائع </a:t>
            </a:r>
            <a:r>
              <a:rPr lang="ar-SA" sz="2400" dirty="0" smtClean="0"/>
              <a:t>والمشتري.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يضع المشتري طلبه عن طريق المكالمات الهاتفية أو عن طريق موقع الإنترنت، ويتم تسليم المنتجات إلى العملاء عن طريق البريد حسب العنوان الذي يحدده المستهلك.</a:t>
            </a:r>
            <a:endParaRPr lang="ar-SA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2062956"/>
            <a:ext cx="289560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441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57" y="2924944"/>
            <a:ext cx="4732527" cy="2821682"/>
          </a:xfrm>
          <a:prstGeom prst="rect">
            <a:avLst/>
          </a:prstGeom>
        </p:spPr>
      </p:pic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rtl="1"/>
            <a:r>
              <a:rPr lang="ar-SA" b="1" dirty="0"/>
              <a:t>أنواع قنوات التوزيع</a:t>
            </a:r>
            <a:r>
              <a:rPr lang="en-US" b="1" dirty="0"/>
              <a:t> </a:t>
            </a:r>
            <a:r>
              <a:rPr lang="ar-SA" b="1" dirty="0"/>
              <a:t> الإلكترونية</a:t>
            </a:r>
            <a:r>
              <a:rPr lang="en-US" b="1" dirty="0"/>
              <a:t>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944888" y="1600200"/>
            <a:ext cx="5465812" cy="4525963"/>
          </a:xfrm>
          <a:noFill/>
        </p:spPr>
        <p:txBody>
          <a:bodyPr/>
          <a:lstStyle/>
          <a:p>
            <a:pPr marL="0" indent="0" rtl="1">
              <a:lnSpc>
                <a:spcPct val="90000"/>
              </a:lnSpc>
              <a:defRPr/>
            </a:pPr>
            <a:r>
              <a:rPr lang="ar-SA" sz="2400" b="1" dirty="0" smtClean="0"/>
              <a:t>2. البيع المباشر عن طريق المصنع: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يتم عن طريق قناة البيع المباشرة التي يمتلكها المصنع على الإنترنت.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يمكن للباعة </a:t>
            </a:r>
            <a:r>
              <a:rPr lang="ar-SA" sz="2400" dirty="0"/>
              <a:t>فهم </a:t>
            </a:r>
            <a:r>
              <a:rPr lang="ar-SA" sz="2400" dirty="0" smtClean="0"/>
              <a:t>أسواقهم بشكل عن طريق الاتصال </a:t>
            </a:r>
            <a:r>
              <a:rPr lang="ar-SA" sz="2400" dirty="0"/>
              <a:t>المباشر </a:t>
            </a:r>
            <a:r>
              <a:rPr lang="ar-SA" sz="2400" dirty="0" smtClean="0"/>
              <a:t>مع المستهلكين.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يمكن للمستهلكين الحصول </a:t>
            </a:r>
            <a:r>
              <a:rPr lang="ar-SA" sz="2400" dirty="0"/>
              <a:t>على قدر </a:t>
            </a:r>
            <a:r>
              <a:rPr lang="ar-SA" sz="2400" dirty="0" smtClean="0"/>
              <a:t>كبير من </a:t>
            </a:r>
            <a:r>
              <a:rPr lang="ar-SA" sz="2400" dirty="0"/>
              <a:t>المعلومات عن المنتجات من خلال علاقتهم المباشرة </a:t>
            </a:r>
            <a:r>
              <a:rPr lang="ar-SA" sz="2400" dirty="0" smtClean="0"/>
              <a:t>للمصنعين.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مثال: شركة ديل للكمبيوتر </a:t>
            </a:r>
            <a:r>
              <a:rPr lang="en-US" sz="2400" dirty="0" smtClean="0"/>
              <a:t>Del Computers</a:t>
            </a: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3348661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rtl="1"/>
            <a:r>
              <a:rPr lang="ar-SA" b="1" dirty="0"/>
              <a:t>أنواع قنوات التوزيع</a:t>
            </a:r>
            <a:r>
              <a:rPr lang="en-US" b="1" dirty="0"/>
              <a:t> </a:t>
            </a:r>
            <a:r>
              <a:rPr lang="ar-SA" b="1" dirty="0"/>
              <a:t> الإلكترونية</a:t>
            </a:r>
            <a:r>
              <a:rPr lang="en-US" b="1" dirty="0"/>
              <a:t>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0" indent="0" rtl="1">
              <a:lnSpc>
                <a:spcPct val="90000"/>
              </a:lnSpc>
              <a:defRPr/>
            </a:pPr>
            <a:r>
              <a:rPr lang="ar-SA" sz="2400" b="1" dirty="0" smtClean="0"/>
              <a:t>3- </a:t>
            </a:r>
            <a:r>
              <a:rPr lang="ar-SA" sz="2400" b="1" dirty="0" smtClean="0"/>
              <a:t>الصرف </a:t>
            </a:r>
            <a:r>
              <a:rPr lang="ar-SA" sz="2400" b="1" dirty="0" smtClean="0"/>
              <a:t>لمراكز </a:t>
            </a:r>
            <a:r>
              <a:rPr lang="ar-SA" sz="2400" b="1" dirty="0"/>
              <a:t>البيع الإلكترونية  </a:t>
            </a:r>
            <a:r>
              <a:rPr lang="en-US" sz="2400" b="1" dirty="0"/>
              <a:t>Pure-play e-</a:t>
            </a:r>
            <a:r>
              <a:rPr lang="en-US" sz="2400" b="1" dirty="0" err="1"/>
              <a:t>tailers</a:t>
            </a:r>
            <a:endParaRPr lang="ar-SA" sz="2400" b="1" dirty="0"/>
          </a:p>
          <a:p>
            <a:pPr marL="0" indent="0" rtl="1">
              <a:lnSpc>
                <a:spcPct val="90000"/>
              </a:lnSpc>
              <a:defRPr/>
            </a:pPr>
            <a:endParaRPr lang="ar-SA" sz="2400" b="1" dirty="0" smtClean="0"/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هي الشركات التي تبيع بشكل مباشر للمستهلكين عن طريق الإنترنت دون أن تحتفظ بقنوات بيعها التقليدية.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816" y="2996952"/>
            <a:ext cx="3384376" cy="322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566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rtl="1"/>
            <a:r>
              <a:rPr lang="ar-SA" b="1" dirty="0"/>
              <a:t>أنواع قنوات التوزيع</a:t>
            </a:r>
            <a:r>
              <a:rPr lang="en-US" b="1" dirty="0"/>
              <a:t> </a:t>
            </a:r>
            <a:r>
              <a:rPr lang="ar-SA" b="1" dirty="0"/>
              <a:t> الإلكترونية</a:t>
            </a:r>
            <a:r>
              <a:rPr lang="en-US" b="1" dirty="0"/>
              <a:t>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0" indent="0" rtl="1">
              <a:lnSpc>
                <a:spcPct val="90000"/>
              </a:lnSpc>
              <a:defRPr/>
            </a:pPr>
            <a:r>
              <a:rPr lang="ar-SA" sz="2400" b="1" dirty="0" smtClean="0"/>
              <a:t>4- </a:t>
            </a:r>
            <a:r>
              <a:rPr lang="ar-SA" sz="2400" b="1" dirty="0"/>
              <a:t>تجار التجزئة حسب الطلب </a:t>
            </a:r>
            <a:r>
              <a:rPr lang="en-US" sz="2400" b="1" dirty="0"/>
              <a:t>Click –and-mortar retailers</a:t>
            </a:r>
            <a:endParaRPr lang="ar-SA" sz="2400" b="1" dirty="0"/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هم </a:t>
            </a:r>
            <a:r>
              <a:rPr lang="ar-SA" sz="2400" dirty="0"/>
              <a:t>تجار التجزئة الذي يؤدون أعمالهم في الأسواق التقليدية (بعيدا عن الإنترنت)، عن طريق الأسواق ومنافذ البيع التقليدية </a:t>
            </a:r>
            <a:r>
              <a:rPr lang="en-US" sz="2400" dirty="0"/>
              <a:t>mortar retailers</a:t>
            </a:r>
            <a:r>
              <a:rPr lang="ar-SA" sz="2400" dirty="0"/>
              <a:t> التي تقدم الخدمة للجمهور وجها </a:t>
            </a:r>
            <a:r>
              <a:rPr lang="ar-SA" sz="2400" dirty="0" smtClean="0"/>
              <a:t>لوجه.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ويقدمون </a:t>
            </a:r>
            <a:r>
              <a:rPr lang="ar-SA" sz="2400" dirty="0"/>
              <a:t>أيضا البيع المباشر عن طريق الإنترنت، ليقدوا خدمات البيع المباشر لزبائنهم.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985" y="3702127"/>
            <a:ext cx="3384376" cy="24240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86" y="3702127"/>
            <a:ext cx="3367010" cy="242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269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rtl="1"/>
            <a:r>
              <a:rPr lang="ar-SA" b="1" dirty="0"/>
              <a:t>أنواع قنوات التوزيع</a:t>
            </a:r>
            <a:r>
              <a:rPr lang="en-US" b="1" dirty="0"/>
              <a:t> </a:t>
            </a:r>
            <a:r>
              <a:rPr lang="ar-SA" b="1" dirty="0"/>
              <a:t> الإلكترونية</a:t>
            </a:r>
            <a:r>
              <a:rPr lang="en-US" b="1" dirty="0"/>
              <a:t>: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0" indent="0" rtl="1">
              <a:lnSpc>
                <a:spcPct val="90000"/>
              </a:lnSpc>
              <a:defRPr/>
            </a:pPr>
            <a:r>
              <a:rPr lang="ar-SA" sz="2400" b="1" dirty="0" smtClean="0"/>
              <a:t>5- مجمعات </a:t>
            </a:r>
            <a:r>
              <a:rPr lang="ar-SA" sz="2400" b="1" dirty="0"/>
              <a:t>التسويق المباشرة </a:t>
            </a:r>
            <a:r>
              <a:rPr lang="en-US" sz="2400" b="1" dirty="0"/>
              <a:t>Internet (online) malls</a:t>
            </a:r>
            <a:endParaRPr lang="ar-SA" sz="2400" b="1" dirty="0"/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عبارة </a:t>
            </a:r>
            <a:r>
              <a:rPr lang="ar-SA" sz="2400" dirty="0"/>
              <a:t>عن </a:t>
            </a:r>
            <a:r>
              <a:rPr lang="ar-SA" sz="2400" dirty="0" smtClean="0"/>
              <a:t>مراكز </a:t>
            </a:r>
            <a:r>
              <a:rPr lang="ar-SA" sz="2400" dirty="0"/>
              <a:t>تسوق </a:t>
            </a:r>
            <a:r>
              <a:rPr lang="ar-SA" sz="2400" dirty="0" smtClean="0"/>
              <a:t>إلكترونية ضخمة يوجد فيها </a:t>
            </a:r>
            <a:r>
              <a:rPr lang="ar-SA" sz="2400" dirty="0"/>
              <a:t>العديد من المتاجر </a:t>
            </a:r>
            <a:r>
              <a:rPr lang="ar-SA" sz="2400" dirty="0" smtClean="0"/>
              <a:t>الإلكترونية، </a:t>
            </a:r>
            <a:r>
              <a:rPr lang="ar-SA" sz="2400" dirty="0"/>
              <a:t>قد يصل عددها إلى عشرات </a:t>
            </a:r>
            <a:r>
              <a:rPr lang="ar-SA" sz="2400" dirty="0" smtClean="0"/>
              <a:t>الآلاف. 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تمكن المستهلكين من العثور على المنتجات بسهولة، وترتيب طريقة الشحن ودفع التكلفة.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توفر مراكز استضافة، لكثير من المتاجر الإلكترونية المستقلة.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تستخدم عربة تسوق واحدة داخل المتاجر المختلفة داخل المركز التجاري، ويتم الدفع والشحن مرة واحدة.</a:t>
            </a:r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 smtClean="0"/>
              <a:t>من أمثلتها: متجر ياهوو </a:t>
            </a:r>
            <a:r>
              <a:rPr lang="en-US" sz="2400" dirty="0"/>
              <a:t>smallbusiness.yahoo.com/merchant</a:t>
            </a:r>
            <a:r>
              <a:rPr lang="en-US" sz="2400" dirty="0" smtClean="0"/>
              <a:t> </a:t>
            </a:r>
            <a:r>
              <a:rPr lang="ar-SA" sz="2400" dirty="0" smtClean="0"/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856" y="5373216"/>
            <a:ext cx="2592288" cy="34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60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7981</TotalTime>
  <Words>776</Words>
  <Application>Microsoft Office PowerPoint</Application>
  <PresentationFormat>A4 Paper (210x297 mm)</PresentationFormat>
  <Paragraphs>141</Paragraphs>
  <Slides>23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التاسعة</vt:lpstr>
      <vt:lpstr>عناصر المحاضرة</vt:lpstr>
      <vt:lpstr>تجارة التجزئة الإلكترونية Electronic Retailing</vt:lpstr>
      <vt:lpstr>PowerPoint Presentation</vt:lpstr>
      <vt:lpstr>تجارة التجزئة الإلكترونية Electronic Retailing</vt:lpstr>
      <vt:lpstr>اللاعبون في سوق التجزئة الإلكترونية:</vt:lpstr>
      <vt:lpstr>اللاعبون في سوق التجزئة الالكترونية: </vt:lpstr>
      <vt:lpstr>اللاعبون في سوق التجزئة الالكترونية: </vt:lpstr>
      <vt:lpstr>اللاعبون في سوق التجزئة الإلكترونية: </vt:lpstr>
      <vt:lpstr>الإنترنت كقناة توزيع بالتجزئة:</vt:lpstr>
      <vt:lpstr>PowerPoint Presentation</vt:lpstr>
      <vt:lpstr>حلول تجارة التجزئة الالكترونية (في مجال السلع والخدمات):</vt:lpstr>
      <vt:lpstr>أكثر السلع مبيعا على الإنترنت:</vt:lpstr>
      <vt:lpstr>مواصفات تجارة التجزئة الالكترونية الناجحة:</vt:lpstr>
      <vt:lpstr>أسباب فشل بعض مواقع تجارة التجزئة الالكترونية:</vt:lpstr>
      <vt:lpstr>أنواع قنوات التوزيع  الإلكترونية:</vt:lpstr>
      <vt:lpstr>أنواع قنوات التوزيع  الإلكترونية:</vt:lpstr>
      <vt:lpstr>أنواع قنوات التوزيع  الإلكترونية:</vt:lpstr>
      <vt:lpstr>أنواع قنوات التوزيع  الإلكترونية:</vt:lpstr>
      <vt:lpstr>أنواع قنوات التوزيع  الإلكترونية:</vt:lpstr>
      <vt:lpstr>أنواع قنوات التوزيع  الإلكترونية: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Mosleh A Adaileh</cp:lastModifiedBy>
  <cp:revision>281</cp:revision>
  <dcterms:created xsi:type="dcterms:W3CDTF">2014-02-23T07:16:21Z</dcterms:created>
  <dcterms:modified xsi:type="dcterms:W3CDTF">2014-03-26T09:57:03Z</dcterms:modified>
</cp:coreProperties>
</file>