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310" r:id="rId3"/>
    <p:sldId id="359" r:id="rId4"/>
    <p:sldId id="375" r:id="rId5"/>
    <p:sldId id="381" r:id="rId6"/>
    <p:sldId id="376" r:id="rId7"/>
    <p:sldId id="377" r:id="rId8"/>
    <p:sldId id="378" r:id="rId9"/>
    <p:sldId id="387" r:id="rId10"/>
    <p:sldId id="380" r:id="rId11"/>
    <p:sldId id="383" r:id="rId12"/>
    <p:sldId id="382" r:id="rId13"/>
    <p:sldId id="384" r:id="rId14"/>
    <p:sldId id="385" r:id="rId15"/>
    <p:sldId id="386" r:id="rId16"/>
    <p:sldId id="388" r:id="rId17"/>
    <p:sldId id="389" r:id="rId18"/>
    <p:sldId id="390" r:id="rId19"/>
    <p:sldId id="391"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AD9968"/>
    <a:srgbClr val="D9791B"/>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38" autoAdjust="0"/>
    <p:restoredTop sz="94664" autoAdjust="0"/>
  </p:normalViewPr>
  <p:slideViewPr>
    <p:cSldViewPr>
      <p:cViewPr varScale="1">
        <p:scale>
          <a:sx n="78" d="100"/>
          <a:sy n="78" d="100"/>
        </p:scale>
        <p:origin x="1482" y="8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4/10/2014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3</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108464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4</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870161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5</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602579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6</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868423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7</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091065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8</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858486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9</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94373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10</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850416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11</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361848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12</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100707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13</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93043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14</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5625673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15</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726561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16</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2236549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17</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1575438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18</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81386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AA00DBE-7A21-4B8C-B338-0BE69C5EFAA8}" type="slidenum">
              <a:rPr lang="ar-SA" smtClean="0"/>
              <a:pPr/>
              <a:t>19</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718850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dirty="0"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إدارة الأعمال الإلكترونية</a:t>
            </a:r>
          </a:p>
          <a:p>
            <a:pPr algn="ctr" rtl="0"/>
            <a:r>
              <a:rPr lang="en-US" sz="2800" b="1" dirty="0" smtClean="0">
                <a:solidFill>
                  <a:srgbClr val="7F7F7F"/>
                </a:solidFill>
                <a:latin typeface="Calibri" pitchFamily="34" charset="0"/>
                <a:cs typeface="Times New Roman" pitchFamily="18" charset="0"/>
              </a:rPr>
              <a:t>E-Business</a:t>
            </a: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د/ مصلح العضايله</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العاشرة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سلوك المستهلك</a:t>
            </a:r>
          </a:p>
          <a:p>
            <a:pPr rtl="1" eaLnBrk="1" fontAlgn="auto" hangingPunct="1">
              <a:spcBef>
                <a:spcPct val="0"/>
              </a:spcBef>
              <a:spcAft>
                <a:spcPts val="0"/>
              </a:spcAft>
              <a:defRPr/>
            </a:pPr>
            <a:r>
              <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Customer Behavior</a:t>
            </a:r>
            <a:endPar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effectLst>
                  <a:outerShdw blurRad="38100" dist="38100" dir="2700000" algn="tl">
                    <a:srgbClr val="000000">
                      <a:alpha val="43137"/>
                    </a:srgbClr>
                  </a:outerShdw>
                </a:effectLst>
              </a:rPr>
              <a:t>عناصر المحاضرة</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992560" y="1600200"/>
            <a:ext cx="8418140" cy="4525963"/>
          </a:xfrm>
        </p:spPr>
        <p:txBody>
          <a:bodyPr/>
          <a:lstStyle/>
          <a:p>
            <a:pPr rtl="1">
              <a:buFont typeface="Arial" pitchFamily="34" charset="0"/>
              <a:buChar char="•"/>
            </a:pPr>
            <a:r>
              <a:rPr lang="ar-SA" sz="2400" smtClean="0"/>
              <a:t>سلوك </a:t>
            </a:r>
            <a:r>
              <a:rPr lang="ar-SA" sz="2400" dirty="0"/>
              <a:t>المستهلك الإلكتروني</a:t>
            </a:r>
            <a:endParaRPr lang="en-US" sz="2400" dirty="0"/>
          </a:p>
          <a:p>
            <a:pPr rtl="1">
              <a:buFont typeface="Arial" pitchFamily="34" charset="0"/>
              <a:buChar char="•"/>
            </a:pPr>
            <a:r>
              <a:rPr lang="ar-SA" sz="2400" dirty="0"/>
              <a:t>فائدة دراسة سلوك المستهلك الإلكتروني</a:t>
            </a:r>
            <a:endParaRPr lang="en-US" sz="2400" dirty="0"/>
          </a:p>
          <a:p>
            <a:pPr rtl="1">
              <a:buFont typeface="Arial" pitchFamily="34" charset="0"/>
              <a:buChar char="•"/>
            </a:pPr>
            <a:r>
              <a:rPr lang="ar-SA" sz="2400" dirty="0"/>
              <a:t>نموذج سلوك المستهلك الإلكتروني</a:t>
            </a:r>
            <a:endParaRPr lang="en-US" sz="2400" dirty="0"/>
          </a:p>
          <a:p>
            <a:pPr rtl="1">
              <a:buFont typeface="Arial" pitchFamily="34" charset="0"/>
              <a:buChar char="•"/>
            </a:pPr>
            <a:r>
              <a:rPr lang="ar-SA" sz="2400" dirty="0"/>
              <a:t>أدوار المستهلكين في عملية اتخاذ قرار الشراء</a:t>
            </a:r>
            <a:endParaRPr lang="en-US" sz="2400" dirty="0"/>
          </a:p>
          <a:p>
            <a:pPr rtl="1">
              <a:buFont typeface="Arial" pitchFamily="34" charset="0"/>
              <a:buChar char="•"/>
            </a:pPr>
            <a:r>
              <a:rPr lang="ar-SA" sz="2400" dirty="0"/>
              <a:t>النموذج العام لسلوك المستهلك</a:t>
            </a:r>
            <a:endParaRPr lang="en-US" sz="2400" dirty="0"/>
          </a:p>
          <a:p>
            <a:pPr rtl="1">
              <a:buFont typeface="Arial" pitchFamily="34" charset="0"/>
              <a:buChar char="•"/>
            </a:pPr>
            <a:r>
              <a:rPr lang="ar-SA" sz="2400" dirty="0"/>
              <a:t>نموذج سلوك المستهلك المباشر عبر الإنترنت</a:t>
            </a:r>
            <a:endParaRPr lang="en-US" sz="2400" dirty="0"/>
          </a:p>
          <a:p>
            <a:pPr rtl="1">
              <a:buFont typeface="Arial" pitchFamily="34" charset="0"/>
              <a:buChar char="•"/>
            </a:pPr>
            <a:r>
              <a:rPr lang="ar-SA" sz="2400" dirty="0"/>
              <a:t>التسويق من فرد لفرد </a:t>
            </a:r>
            <a:r>
              <a:rPr lang="en-US" sz="2400" dirty="0"/>
              <a:t>One-to-One Marketing</a:t>
            </a:r>
          </a:p>
          <a:p>
            <a:pPr rtl="1">
              <a:buFont typeface="Arial" pitchFamily="34" charset="0"/>
              <a:buChar char="•"/>
            </a:pPr>
            <a:r>
              <a:rPr lang="ar-SA" sz="2400" dirty="0"/>
              <a:t>أمن المعلومات </a:t>
            </a:r>
            <a:endParaRPr lang="en-US" sz="2400" dirty="0"/>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4288402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4000" dirty="0" smtClean="0">
                <a:effectLst>
                  <a:outerShdw blurRad="38100" dist="38100" dir="2700000" algn="tl">
                    <a:srgbClr val="000000">
                      <a:alpha val="43137"/>
                    </a:srgbClr>
                  </a:outerShdw>
                </a:effectLst>
              </a:rPr>
              <a:t>سلوك المستهلك الإلكتروني</a:t>
            </a:r>
            <a:endParaRPr lang="en-US" sz="4000"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4" name="Content Placeholder 3"/>
          <p:cNvSpPr>
            <a:spLocks noGrp="1"/>
          </p:cNvSpPr>
          <p:nvPr>
            <p:ph idx="1"/>
          </p:nvPr>
        </p:nvSpPr>
        <p:spPr>
          <a:xfrm>
            <a:off x="4202112" y="1624012"/>
            <a:ext cx="5352603" cy="4525963"/>
          </a:xfrm>
        </p:spPr>
        <p:txBody>
          <a:bodyPr/>
          <a:lstStyle/>
          <a:p>
            <a:pPr rtl="1">
              <a:buFont typeface="Arial" panose="020B0604020202020204" pitchFamily="34" charset="0"/>
              <a:buChar char="•"/>
            </a:pPr>
            <a:r>
              <a:rPr lang="ar-SA" sz="2400" dirty="0" smtClean="0"/>
              <a:t>تتصل الأسواق الإلكترونية مع الزبائن بشكل مباشر، ويفرض ذلك التعرف على المستهلك وفهم سلوكه، وخصوصا ف</a:t>
            </a:r>
            <a:r>
              <a:rPr lang="ar-SA" sz="2400" dirty="0"/>
              <a:t>ي</a:t>
            </a:r>
            <a:r>
              <a:rPr lang="ar-SA" sz="2400" dirty="0" smtClean="0"/>
              <a:t> تجارة التجزئة الإلكترونية. </a:t>
            </a:r>
          </a:p>
          <a:p>
            <a:pPr rtl="1">
              <a:buFont typeface="Arial" panose="020B0604020202020204" pitchFamily="34" charset="0"/>
              <a:buChar char="•"/>
            </a:pPr>
            <a:r>
              <a:rPr lang="ar-SA" sz="2400" dirty="0" smtClean="0"/>
              <a:t>الهدف الأساسي من فهم سلوك المستخدم هو دفعه لاتخاذ قرار الشراء الخاص بمنتج أو خدمة محددة.</a:t>
            </a:r>
          </a:p>
          <a:p>
            <a:pPr rtl="1">
              <a:buFont typeface="Arial" panose="020B0604020202020204" pitchFamily="34" charset="0"/>
              <a:buChar char="•"/>
            </a:pPr>
            <a:r>
              <a:rPr lang="ar-SA" sz="2400" dirty="0"/>
              <a:t>تعتبر دراسة سلوك المستهلك من الموضوعات الحيوية التي تهم كثيرا كل من الأفراد، ورجال الأعمال، ومديري الشركات، ومسؤولي البيع المباشر.</a:t>
            </a:r>
          </a:p>
          <a:p>
            <a:pPr rtl="1">
              <a:buFont typeface="Arial" panose="020B0604020202020204" pitchFamily="34" charset="0"/>
              <a:buChar char="•"/>
            </a:pPr>
            <a:endParaRPr lang="ar-SA" sz="2400" dirty="0" smtClean="0"/>
          </a:p>
        </p:txBody>
      </p:sp>
      <p:pic>
        <p:nvPicPr>
          <p:cNvPr id="5" name="Picture 4"/>
          <p:cNvPicPr>
            <a:picLocks noChangeAspect="1"/>
          </p:cNvPicPr>
          <p:nvPr/>
        </p:nvPicPr>
        <p:blipFill>
          <a:blip r:embed="rId3"/>
          <a:stretch>
            <a:fillRect/>
          </a:stretch>
        </p:blipFill>
        <p:spPr>
          <a:xfrm>
            <a:off x="344488" y="1600200"/>
            <a:ext cx="3857625" cy="4276725"/>
          </a:xfrm>
          <a:prstGeom prst="rect">
            <a:avLst/>
          </a:prstGeom>
        </p:spPr>
      </p:pic>
    </p:spTree>
    <p:extLst>
      <p:ext uri="{BB962C8B-B14F-4D97-AF65-F5344CB8AC3E}">
        <p14:creationId xmlns:p14="http://schemas.microsoft.com/office/powerpoint/2010/main" val="4186687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4000" dirty="0" smtClean="0">
                <a:effectLst>
                  <a:outerShdw blurRad="38100" dist="38100" dir="2700000" algn="tl">
                    <a:srgbClr val="000000">
                      <a:alpha val="43137"/>
                    </a:srgbClr>
                  </a:outerShdw>
                </a:effectLst>
              </a:rPr>
              <a:t>فائدة دراسة سلوك المستهلك الإلكتروني</a:t>
            </a:r>
            <a:endParaRPr lang="en-US" sz="4000"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4" name="Content Placeholder 3"/>
          <p:cNvSpPr>
            <a:spLocks noGrp="1"/>
          </p:cNvSpPr>
          <p:nvPr>
            <p:ph idx="1"/>
          </p:nvPr>
        </p:nvSpPr>
        <p:spPr>
          <a:xfrm>
            <a:off x="632520" y="1600200"/>
            <a:ext cx="8778180" cy="4525963"/>
          </a:xfrm>
        </p:spPr>
        <p:txBody>
          <a:bodyPr/>
          <a:lstStyle/>
          <a:p>
            <a:pPr marL="457200" indent="-457200" rtl="1">
              <a:buFont typeface="Arial" panose="020B0604020202020204" pitchFamily="34" charset="0"/>
              <a:buChar char="•"/>
            </a:pPr>
            <a:r>
              <a:rPr lang="ar-SA" sz="2800" dirty="0"/>
              <a:t>اكتشاف الفرص التسويقية المواتية.</a:t>
            </a:r>
          </a:p>
          <a:p>
            <a:pPr marL="457200" indent="-457200" rtl="1">
              <a:buFont typeface="Arial" panose="020B0604020202020204" pitchFamily="34" charset="0"/>
              <a:buChar char="•"/>
            </a:pPr>
            <a:r>
              <a:rPr lang="ar-SA" sz="2800" dirty="0"/>
              <a:t>تجزئة السوق واختيار القطاعات المربحة.</a:t>
            </a:r>
          </a:p>
          <a:p>
            <a:pPr marL="457200" indent="-457200" rtl="1">
              <a:buFont typeface="Arial" panose="020B0604020202020204" pitchFamily="34" charset="0"/>
              <a:buChar char="•"/>
            </a:pPr>
            <a:r>
              <a:rPr lang="ar-SA" sz="2800" dirty="0"/>
              <a:t>الاستجابة السريعة للتغيرات في حاجات وخصائص المستهلكين.</a:t>
            </a:r>
          </a:p>
          <a:p>
            <a:pPr marL="457200" indent="-457200" rtl="1">
              <a:buFont typeface="Arial" panose="020B0604020202020204" pitchFamily="34" charset="0"/>
              <a:buChar char="•"/>
            </a:pPr>
            <a:r>
              <a:rPr lang="ar-SA" sz="2800" dirty="0"/>
              <a:t>تطوير وتحسين الخدمات التي تقدمها الشركة لعملائها.</a:t>
            </a:r>
          </a:p>
          <a:p>
            <a:pPr marL="457200" indent="-457200" rtl="1">
              <a:buFont typeface="Arial" panose="020B0604020202020204" pitchFamily="34" charset="0"/>
              <a:buChar char="•"/>
            </a:pPr>
            <a:r>
              <a:rPr lang="ar-SA" sz="2800" dirty="0"/>
              <a:t>التأثير في الاتجاهات النفسية للمستهلكين.</a:t>
            </a:r>
          </a:p>
          <a:p>
            <a:pPr marL="457200" indent="-457200" rtl="1">
              <a:buFont typeface="Arial" panose="020B0604020202020204" pitchFamily="34" charset="0"/>
              <a:buChar char="•"/>
            </a:pPr>
            <a:r>
              <a:rPr lang="ar-SA" sz="2800" dirty="0"/>
              <a:t>مراعاة التقاليد والقيم السائدة في المجتمع عند إعداد الاستراتيجيات التسويقية.</a:t>
            </a:r>
          </a:p>
          <a:p>
            <a:pPr marL="457200" indent="-457200" rtl="1">
              <a:buFont typeface="Arial" panose="020B0604020202020204" pitchFamily="34" charset="0"/>
              <a:buChar char="•"/>
            </a:pPr>
            <a:r>
              <a:rPr lang="ar-SA" sz="2800" dirty="0"/>
              <a:t>التعرف على العوامل الشرائية المؤثرة في القرار </a:t>
            </a:r>
            <a:r>
              <a:rPr lang="ar-SA" sz="2800" dirty="0" err="1" smtClean="0"/>
              <a:t>الش</a:t>
            </a:r>
            <a:r>
              <a:rPr lang="ar-SA" sz="2800" dirty="0" err="1"/>
              <a:t>ر</a:t>
            </a:r>
            <a:r>
              <a:rPr lang="ar-SA" sz="2800" dirty="0" err="1" smtClean="0"/>
              <a:t>ائي</a:t>
            </a:r>
            <a:r>
              <a:rPr lang="ar-SA" sz="2800" dirty="0" smtClean="0"/>
              <a:t>.</a:t>
            </a:r>
            <a:endParaRPr lang="ar-SA" sz="2800" dirty="0"/>
          </a:p>
        </p:txBody>
      </p:sp>
    </p:spTree>
    <p:extLst>
      <p:ext uri="{BB962C8B-B14F-4D97-AF65-F5344CB8AC3E}">
        <p14:creationId xmlns:p14="http://schemas.microsoft.com/office/powerpoint/2010/main" val="4078591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4000" dirty="0" smtClean="0">
                <a:effectLst>
                  <a:outerShdw blurRad="38100" dist="38100" dir="2700000" algn="tl">
                    <a:srgbClr val="000000">
                      <a:alpha val="43137"/>
                    </a:srgbClr>
                  </a:outerShdw>
                </a:effectLst>
              </a:rPr>
              <a:t>نموذج سلوك المستهلك الإلكتروني</a:t>
            </a:r>
            <a:endParaRPr lang="en-US" sz="4000"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4" name="Content Placeholder 3"/>
          <p:cNvSpPr>
            <a:spLocks noGrp="1"/>
          </p:cNvSpPr>
          <p:nvPr>
            <p:ph idx="1"/>
          </p:nvPr>
        </p:nvSpPr>
        <p:spPr>
          <a:xfrm>
            <a:off x="3296816" y="1600200"/>
            <a:ext cx="6113884" cy="4525963"/>
          </a:xfrm>
        </p:spPr>
        <p:txBody>
          <a:bodyPr/>
          <a:lstStyle/>
          <a:p>
            <a:pPr marL="0" indent="0" rtl="1"/>
            <a:r>
              <a:rPr lang="ar-SA" sz="2800" dirty="0" smtClean="0"/>
              <a:t>الغرض من نموذج سلوك المستهلك هو مساعدة البائعين على فهم كيفية اتخاذ المستهلك لقرار الشراء، ويعتمد ذلك على:</a:t>
            </a:r>
          </a:p>
          <a:p>
            <a:pPr rtl="1">
              <a:buFont typeface="Arial" panose="020B0604020202020204" pitchFamily="34" charset="0"/>
              <a:buChar char="•"/>
            </a:pPr>
            <a:r>
              <a:rPr lang="ar-SA" sz="2800" dirty="0" smtClean="0"/>
              <a:t>متغيرات مستقلة (لا يمكن السيطرة عليها).</a:t>
            </a:r>
          </a:p>
          <a:p>
            <a:pPr rtl="1">
              <a:buFont typeface="Arial" panose="020B0604020202020204" pitchFamily="34" charset="0"/>
              <a:buChar char="•"/>
            </a:pPr>
            <a:r>
              <a:rPr lang="ar-SA" sz="2800" dirty="0" smtClean="0"/>
              <a:t>متغيرات معتدلة.</a:t>
            </a:r>
          </a:p>
          <a:p>
            <a:pPr rtl="1">
              <a:buFont typeface="Arial" panose="020B0604020202020204" pitchFamily="34" charset="0"/>
              <a:buChar char="•"/>
            </a:pPr>
            <a:r>
              <a:rPr lang="ar-SA" sz="2800" dirty="0" smtClean="0"/>
              <a:t>متغيرات تابعة.</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496" y="2852936"/>
            <a:ext cx="3174603" cy="2374603"/>
          </a:xfrm>
          <a:prstGeom prst="rect">
            <a:avLst/>
          </a:prstGeom>
        </p:spPr>
      </p:pic>
    </p:spTree>
    <p:extLst>
      <p:ext uri="{BB962C8B-B14F-4D97-AF65-F5344CB8AC3E}">
        <p14:creationId xmlns:p14="http://schemas.microsoft.com/office/powerpoint/2010/main" val="4069175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4000" dirty="0" smtClean="0">
                <a:effectLst>
                  <a:outerShdw blurRad="38100" dist="38100" dir="2700000" algn="tl">
                    <a:srgbClr val="000000">
                      <a:alpha val="43137"/>
                    </a:srgbClr>
                  </a:outerShdw>
                </a:effectLst>
              </a:rPr>
              <a:t>أدوار المستهلكين في عملية اتخاذ قرار الشراء</a:t>
            </a:r>
            <a:endParaRPr lang="en-US" sz="4000"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4" name="Content Placeholder 3"/>
          <p:cNvSpPr>
            <a:spLocks noGrp="1"/>
          </p:cNvSpPr>
          <p:nvPr>
            <p:ph idx="1"/>
          </p:nvPr>
        </p:nvSpPr>
        <p:spPr>
          <a:xfrm>
            <a:off x="5241032" y="1600200"/>
            <a:ext cx="4169668" cy="4525963"/>
          </a:xfrm>
        </p:spPr>
        <p:txBody>
          <a:bodyPr/>
          <a:lstStyle/>
          <a:p>
            <a:pPr rtl="1">
              <a:buFont typeface="Arial" panose="020B0604020202020204" pitchFamily="34" charset="0"/>
              <a:buChar char="•"/>
            </a:pPr>
            <a:r>
              <a:rPr lang="ar-SA" sz="2800" dirty="0" smtClean="0"/>
              <a:t>المبادر</a:t>
            </a:r>
          </a:p>
          <a:p>
            <a:pPr rtl="1">
              <a:buFont typeface="Arial" panose="020B0604020202020204" pitchFamily="34" charset="0"/>
              <a:buChar char="•"/>
            </a:pPr>
            <a:r>
              <a:rPr lang="ar-SA" sz="2800" dirty="0" smtClean="0"/>
              <a:t>المؤثر</a:t>
            </a:r>
          </a:p>
          <a:p>
            <a:pPr rtl="1">
              <a:buFont typeface="Arial" panose="020B0604020202020204" pitchFamily="34" charset="0"/>
              <a:buChar char="•"/>
            </a:pPr>
            <a:r>
              <a:rPr lang="ar-SA" sz="2800" dirty="0" smtClean="0"/>
              <a:t>المقرر</a:t>
            </a:r>
          </a:p>
          <a:p>
            <a:pPr rtl="1">
              <a:buFont typeface="Arial" panose="020B0604020202020204" pitchFamily="34" charset="0"/>
              <a:buChar char="•"/>
            </a:pPr>
            <a:r>
              <a:rPr lang="ar-SA" sz="2800" dirty="0" smtClean="0"/>
              <a:t>الشاري</a:t>
            </a:r>
          </a:p>
          <a:p>
            <a:pPr rtl="1">
              <a:buFont typeface="Arial" panose="020B0604020202020204" pitchFamily="34" charset="0"/>
              <a:buChar char="•"/>
            </a:pPr>
            <a:r>
              <a:rPr lang="ar-SA" sz="2800" dirty="0" smtClean="0"/>
              <a:t>المستخدم</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536" y="2002051"/>
            <a:ext cx="4032448" cy="3722260"/>
          </a:xfrm>
          <a:prstGeom prst="rect">
            <a:avLst/>
          </a:prstGeom>
        </p:spPr>
      </p:pic>
    </p:spTree>
    <p:extLst>
      <p:ext uri="{BB962C8B-B14F-4D97-AF65-F5344CB8AC3E}">
        <p14:creationId xmlns:p14="http://schemas.microsoft.com/office/powerpoint/2010/main" val="2807022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rtl="1"/>
            <a:r>
              <a:rPr lang="ar-SA" sz="4000" b="1" dirty="0"/>
              <a:t>النموذج العام </a:t>
            </a:r>
            <a:r>
              <a:rPr lang="ar-SA" sz="4000" b="1" dirty="0" smtClean="0"/>
              <a:t>لسلوك المستهلك</a:t>
            </a:r>
            <a:endParaRPr lang="ar-SA" sz="4000" b="1" dirty="0"/>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grpSp>
        <p:nvGrpSpPr>
          <p:cNvPr id="21" name="Group 20"/>
          <p:cNvGrpSpPr/>
          <p:nvPr/>
        </p:nvGrpSpPr>
        <p:grpSpPr>
          <a:xfrm>
            <a:off x="272480" y="1918573"/>
            <a:ext cx="9313862" cy="3561784"/>
            <a:chOff x="344488" y="1918573"/>
            <a:chExt cx="9313862" cy="3561784"/>
          </a:xfrm>
        </p:grpSpPr>
        <p:sp>
          <p:nvSpPr>
            <p:cNvPr id="6" name="Rounded Rectangle 5"/>
            <p:cNvSpPr/>
            <p:nvPr/>
          </p:nvSpPr>
          <p:spPr>
            <a:xfrm>
              <a:off x="8193360" y="1918573"/>
              <a:ext cx="1217340"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الثقافة</a:t>
              </a:r>
              <a:endParaRPr lang="en-US" dirty="0"/>
            </a:p>
          </p:txBody>
        </p:sp>
        <p:sp>
          <p:nvSpPr>
            <p:cNvPr id="8" name="Rounded Rectangle 7"/>
            <p:cNvSpPr/>
            <p:nvPr/>
          </p:nvSpPr>
          <p:spPr>
            <a:xfrm>
              <a:off x="8193360" y="2774410"/>
              <a:ext cx="1217340"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الحالة الاجتماعية</a:t>
              </a:r>
              <a:endParaRPr lang="en-US" dirty="0"/>
            </a:p>
          </p:txBody>
        </p:sp>
        <p:sp>
          <p:nvSpPr>
            <p:cNvPr id="9" name="Rounded Rectangle 8"/>
            <p:cNvSpPr/>
            <p:nvPr/>
          </p:nvSpPr>
          <p:spPr>
            <a:xfrm>
              <a:off x="8193360" y="3630247"/>
              <a:ext cx="1217340"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الحالة النفسية</a:t>
              </a:r>
              <a:endParaRPr lang="en-US" dirty="0"/>
            </a:p>
          </p:txBody>
        </p:sp>
        <p:sp>
          <p:nvSpPr>
            <p:cNvPr id="10" name="TextBox 9"/>
            <p:cNvSpPr txBox="1"/>
            <p:nvPr/>
          </p:nvSpPr>
          <p:spPr>
            <a:xfrm>
              <a:off x="7905328" y="4557027"/>
              <a:ext cx="1753022" cy="923330"/>
            </a:xfrm>
            <a:prstGeom prst="rect">
              <a:avLst/>
            </a:prstGeom>
            <a:noFill/>
          </p:spPr>
          <p:txBody>
            <a:bodyPr wrap="square" rtlCol="0">
              <a:spAutoFit/>
            </a:bodyPr>
            <a:lstStyle/>
            <a:p>
              <a:r>
                <a:rPr lang="ar-SA" b="1" dirty="0"/>
                <a:t>المتغيرات الديمغرافية </a:t>
              </a:r>
              <a:r>
                <a:rPr lang="ar-SA" b="1" dirty="0" smtClean="0"/>
                <a:t>المستقلة </a:t>
              </a:r>
              <a:endParaRPr lang="ar-SA" b="1" dirty="0"/>
            </a:p>
            <a:p>
              <a:r>
                <a:rPr lang="ar-SA" dirty="0" smtClean="0"/>
                <a:t>- العوامل </a:t>
              </a:r>
              <a:r>
                <a:rPr lang="ar-SA" dirty="0"/>
                <a:t>الخلفية</a:t>
              </a:r>
              <a:endParaRPr lang="en-US" dirty="0"/>
            </a:p>
          </p:txBody>
        </p:sp>
        <p:sp>
          <p:nvSpPr>
            <p:cNvPr id="11" name="Chevron 10"/>
            <p:cNvSpPr/>
            <p:nvPr/>
          </p:nvSpPr>
          <p:spPr>
            <a:xfrm rot="10800000">
              <a:off x="6249144" y="1918573"/>
              <a:ext cx="1656184" cy="2287738"/>
            </a:xfrm>
            <a:prstGeom prst="chevro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schemeClr val="tx1"/>
                </a:solidFill>
              </a:endParaRPr>
            </a:p>
          </p:txBody>
        </p:sp>
        <p:sp>
          <p:nvSpPr>
            <p:cNvPr id="12" name="Rounded Rectangle 11"/>
            <p:cNvSpPr/>
            <p:nvPr/>
          </p:nvSpPr>
          <p:spPr>
            <a:xfrm>
              <a:off x="4167708" y="1935091"/>
              <a:ext cx="1865412"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العلامة التجارية</a:t>
              </a:r>
              <a:endParaRPr lang="en-US" dirty="0"/>
            </a:p>
          </p:txBody>
        </p:sp>
        <p:sp>
          <p:nvSpPr>
            <p:cNvPr id="13" name="Rounded Rectangle 12"/>
            <p:cNvSpPr/>
            <p:nvPr/>
          </p:nvSpPr>
          <p:spPr>
            <a:xfrm>
              <a:off x="4167708" y="2790928"/>
              <a:ext cx="1865412"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محفزات </a:t>
              </a:r>
              <a:r>
                <a:rPr lang="ar-SA" dirty="0"/>
                <a:t>الاتصالات التسويقية</a:t>
              </a:r>
              <a:endParaRPr lang="en-US" dirty="0"/>
            </a:p>
          </p:txBody>
        </p:sp>
        <p:sp>
          <p:nvSpPr>
            <p:cNvPr id="14" name="Rounded Rectangle 13"/>
            <p:cNvSpPr/>
            <p:nvPr/>
          </p:nvSpPr>
          <p:spPr>
            <a:xfrm>
              <a:off x="4167708" y="3646765"/>
              <a:ext cx="1865412"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قدرات الشركة</a:t>
              </a:r>
              <a:endParaRPr lang="en-US" dirty="0"/>
            </a:p>
          </p:txBody>
        </p:sp>
        <p:sp>
          <p:nvSpPr>
            <p:cNvPr id="15" name="TextBox 14"/>
            <p:cNvSpPr txBox="1"/>
            <p:nvPr/>
          </p:nvSpPr>
          <p:spPr>
            <a:xfrm>
              <a:off x="3600400" y="4464979"/>
              <a:ext cx="2288704" cy="646331"/>
            </a:xfrm>
            <a:prstGeom prst="rect">
              <a:avLst/>
            </a:prstGeom>
            <a:noFill/>
          </p:spPr>
          <p:txBody>
            <a:bodyPr wrap="square" rtlCol="0">
              <a:spAutoFit/>
            </a:bodyPr>
            <a:lstStyle/>
            <a:p>
              <a:r>
                <a:rPr lang="ar-SA" b="1" dirty="0" smtClean="0"/>
                <a:t>المتغيرات الفاصلة</a:t>
              </a:r>
              <a:endParaRPr lang="ar-SA" b="1" dirty="0"/>
            </a:p>
            <a:p>
              <a:r>
                <a:rPr lang="ar-SA" dirty="0" smtClean="0"/>
                <a:t>- المحفزات التسويقية</a:t>
              </a:r>
              <a:endParaRPr lang="en-US" dirty="0"/>
            </a:p>
          </p:txBody>
        </p:sp>
        <p:sp>
          <p:nvSpPr>
            <p:cNvPr id="16" name="Rounded Rectangle 15"/>
            <p:cNvSpPr/>
            <p:nvPr/>
          </p:nvSpPr>
          <p:spPr>
            <a:xfrm>
              <a:off x="2266088" y="2774410"/>
              <a:ext cx="1296144"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السلوك في المتجر</a:t>
              </a:r>
              <a:endParaRPr lang="en-US" dirty="0"/>
            </a:p>
          </p:txBody>
        </p:sp>
        <p:sp>
          <p:nvSpPr>
            <p:cNvPr id="17" name="Rounded Rectangle 16"/>
            <p:cNvSpPr/>
            <p:nvPr/>
          </p:nvSpPr>
          <p:spPr>
            <a:xfrm>
              <a:off x="344488" y="2774410"/>
              <a:ext cx="1296144"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قرار الشراء</a:t>
              </a:r>
              <a:endParaRPr lang="en-US" dirty="0"/>
            </a:p>
          </p:txBody>
        </p:sp>
        <p:sp>
          <p:nvSpPr>
            <p:cNvPr id="18" name="TextBox 17"/>
            <p:cNvSpPr txBox="1"/>
            <p:nvPr/>
          </p:nvSpPr>
          <p:spPr>
            <a:xfrm>
              <a:off x="1352600" y="4522580"/>
              <a:ext cx="1417544" cy="369332"/>
            </a:xfrm>
            <a:prstGeom prst="rect">
              <a:avLst/>
            </a:prstGeom>
            <a:noFill/>
          </p:spPr>
          <p:txBody>
            <a:bodyPr wrap="square" rtlCol="0">
              <a:spAutoFit/>
            </a:bodyPr>
            <a:lstStyle/>
            <a:p>
              <a:r>
                <a:rPr lang="ar-SA" b="1" dirty="0" smtClean="0"/>
                <a:t>المتغيرات التابعة</a:t>
              </a:r>
              <a:endParaRPr lang="ar-SA" b="1" dirty="0"/>
            </a:p>
          </p:txBody>
        </p:sp>
        <p:cxnSp>
          <p:nvCxnSpPr>
            <p:cNvPr id="20" name="Straight Arrow Connector 19"/>
            <p:cNvCxnSpPr>
              <a:stCxn id="16" idx="1"/>
              <a:endCxn id="17" idx="3"/>
            </p:cNvCxnSpPr>
            <p:nvPr/>
          </p:nvCxnSpPr>
          <p:spPr>
            <a:xfrm flipH="1">
              <a:off x="1640632" y="3062442"/>
              <a:ext cx="625456" cy="0"/>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grpSp>
    </p:spTree>
    <p:extLst>
      <p:ext uri="{BB962C8B-B14F-4D97-AF65-F5344CB8AC3E}">
        <p14:creationId xmlns:p14="http://schemas.microsoft.com/office/powerpoint/2010/main" val="3086155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rtl="1"/>
            <a:r>
              <a:rPr lang="ar-SA" sz="4000" b="1" dirty="0" smtClean="0"/>
              <a:t>نموذج سلوك المستهلك المباشر عبر الإنترنت</a:t>
            </a:r>
            <a:endParaRPr lang="ar-SA" sz="4000" b="1" dirty="0"/>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grpSp>
        <p:nvGrpSpPr>
          <p:cNvPr id="31" name="Group 30"/>
          <p:cNvGrpSpPr/>
          <p:nvPr/>
        </p:nvGrpSpPr>
        <p:grpSpPr>
          <a:xfrm>
            <a:off x="392913" y="1417638"/>
            <a:ext cx="8945779" cy="4819674"/>
            <a:chOff x="392913" y="1417638"/>
            <a:chExt cx="8945779" cy="4819674"/>
          </a:xfrm>
        </p:grpSpPr>
        <p:grpSp>
          <p:nvGrpSpPr>
            <p:cNvPr id="29" name="Group 28"/>
            <p:cNvGrpSpPr/>
            <p:nvPr/>
          </p:nvGrpSpPr>
          <p:grpSpPr>
            <a:xfrm>
              <a:off x="392913" y="1556792"/>
              <a:ext cx="8945779" cy="4584753"/>
              <a:chOff x="392913" y="1556792"/>
              <a:chExt cx="8945779" cy="4584753"/>
            </a:xfrm>
          </p:grpSpPr>
          <p:sp>
            <p:nvSpPr>
              <p:cNvPr id="8" name="Rounded Rectangle 7"/>
              <p:cNvSpPr/>
              <p:nvPr/>
            </p:nvSpPr>
            <p:spPr>
              <a:xfrm>
                <a:off x="8121352" y="1846565"/>
                <a:ext cx="1217340"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الثقافة</a:t>
                </a:r>
                <a:endParaRPr lang="en-US" dirty="0"/>
              </a:p>
            </p:txBody>
          </p:sp>
          <p:sp>
            <p:nvSpPr>
              <p:cNvPr id="9" name="Rounded Rectangle 8"/>
              <p:cNvSpPr/>
              <p:nvPr/>
            </p:nvSpPr>
            <p:spPr>
              <a:xfrm>
                <a:off x="8121352" y="2702402"/>
                <a:ext cx="1217340"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الحالة الاجتماعية</a:t>
                </a:r>
                <a:endParaRPr lang="en-US" dirty="0"/>
              </a:p>
            </p:txBody>
          </p:sp>
          <p:sp>
            <p:nvSpPr>
              <p:cNvPr id="10" name="Rounded Rectangle 9"/>
              <p:cNvSpPr/>
              <p:nvPr/>
            </p:nvSpPr>
            <p:spPr>
              <a:xfrm>
                <a:off x="8121352" y="3558239"/>
                <a:ext cx="1217340"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الحالة النفسية</a:t>
                </a:r>
                <a:endParaRPr lang="en-US" dirty="0"/>
              </a:p>
            </p:txBody>
          </p:sp>
          <p:sp>
            <p:nvSpPr>
              <p:cNvPr id="13" name="Rounded Rectangle 12"/>
              <p:cNvSpPr/>
              <p:nvPr/>
            </p:nvSpPr>
            <p:spPr>
              <a:xfrm>
                <a:off x="5601072" y="1556792"/>
                <a:ext cx="1865412"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العلامة التجارية</a:t>
                </a:r>
                <a:endParaRPr lang="en-US" dirty="0"/>
              </a:p>
            </p:txBody>
          </p:sp>
          <p:sp>
            <p:nvSpPr>
              <p:cNvPr id="14" name="Rounded Rectangle 13"/>
              <p:cNvSpPr/>
              <p:nvPr/>
            </p:nvSpPr>
            <p:spPr>
              <a:xfrm>
                <a:off x="5601072" y="2348880"/>
                <a:ext cx="1865412"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a:t>المحفزات الاتصالات التسويقية</a:t>
                </a:r>
                <a:endParaRPr lang="en-US" dirty="0"/>
              </a:p>
            </p:txBody>
          </p:sp>
          <p:sp>
            <p:nvSpPr>
              <p:cNvPr id="15" name="Rounded Rectangle 14"/>
              <p:cNvSpPr/>
              <p:nvPr/>
            </p:nvSpPr>
            <p:spPr>
              <a:xfrm>
                <a:off x="5601072" y="3140968"/>
                <a:ext cx="1865412"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قدرات الشركة</a:t>
                </a:r>
                <a:endParaRPr lang="en-US" dirty="0"/>
              </a:p>
            </p:txBody>
          </p:sp>
          <p:sp>
            <p:nvSpPr>
              <p:cNvPr id="17" name="Rounded Rectangle 16"/>
              <p:cNvSpPr/>
              <p:nvPr/>
            </p:nvSpPr>
            <p:spPr>
              <a:xfrm rot="16200000">
                <a:off x="1443826" y="3392996"/>
                <a:ext cx="2376264"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سلوك </a:t>
                </a:r>
                <a:r>
                  <a:rPr lang="ar-SA" dirty="0" smtClean="0"/>
                  <a:t>النقر(الاختيار)</a:t>
                </a:r>
                <a:endParaRPr lang="en-US" dirty="0"/>
              </a:p>
            </p:txBody>
          </p:sp>
          <p:sp>
            <p:nvSpPr>
              <p:cNvPr id="18" name="Rounded Rectangle 17"/>
              <p:cNvSpPr/>
              <p:nvPr/>
            </p:nvSpPr>
            <p:spPr>
              <a:xfrm>
                <a:off x="392913" y="3429000"/>
                <a:ext cx="1296144"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قرار الشراء</a:t>
                </a:r>
                <a:endParaRPr lang="en-US" dirty="0"/>
              </a:p>
            </p:txBody>
          </p:sp>
          <p:sp>
            <p:nvSpPr>
              <p:cNvPr id="21" name="Rounded Rectangle 20"/>
              <p:cNvSpPr/>
              <p:nvPr/>
            </p:nvSpPr>
            <p:spPr>
              <a:xfrm>
                <a:off x="8121352" y="4414076"/>
                <a:ext cx="1217340" cy="815124"/>
              </a:xfrm>
              <a:prstGeom prst="roundRect">
                <a:avLst>
                  <a:gd name="adj" fmla="val 6621"/>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العوامل </a:t>
                </a:r>
                <a:r>
                  <a:rPr lang="ar-SA" dirty="0" err="1" smtClean="0"/>
                  <a:t>الديموجرافية</a:t>
                </a:r>
                <a:r>
                  <a:rPr lang="ar-SA" dirty="0" smtClean="0"/>
                  <a:t> الخلفية</a:t>
                </a:r>
                <a:endParaRPr lang="en-US" dirty="0"/>
              </a:p>
            </p:txBody>
          </p:sp>
          <p:sp>
            <p:nvSpPr>
              <p:cNvPr id="22" name="Rounded Rectangle 21"/>
              <p:cNvSpPr/>
              <p:nvPr/>
            </p:nvSpPr>
            <p:spPr>
              <a:xfrm>
                <a:off x="5601072" y="3933056"/>
                <a:ext cx="1865412"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مزايا موقع ويب</a:t>
                </a:r>
                <a:endParaRPr lang="en-US" dirty="0"/>
              </a:p>
            </p:txBody>
          </p:sp>
          <p:sp>
            <p:nvSpPr>
              <p:cNvPr id="23" name="Rounded Rectangle 22"/>
              <p:cNvSpPr/>
              <p:nvPr/>
            </p:nvSpPr>
            <p:spPr>
              <a:xfrm>
                <a:off x="5601072" y="4725144"/>
                <a:ext cx="1865412"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مهارات المستهلك</a:t>
                </a:r>
                <a:endParaRPr lang="en-US" dirty="0"/>
              </a:p>
            </p:txBody>
          </p:sp>
          <p:sp>
            <p:nvSpPr>
              <p:cNvPr id="24" name="Rounded Rectangle 23"/>
              <p:cNvSpPr/>
              <p:nvPr/>
            </p:nvSpPr>
            <p:spPr>
              <a:xfrm>
                <a:off x="5601072" y="5565481"/>
                <a:ext cx="1865412"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خصائص المنتج</a:t>
                </a:r>
                <a:endParaRPr lang="en-US" dirty="0"/>
              </a:p>
            </p:txBody>
          </p:sp>
          <p:sp>
            <p:nvSpPr>
              <p:cNvPr id="25" name="Rounded Rectangle 24"/>
              <p:cNvSpPr/>
              <p:nvPr/>
            </p:nvSpPr>
            <p:spPr>
              <a:xfrm>
                <a:off x="3574858" y="2564904"/>
                <a:ext cx="1698780"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اتجاهات الشراء</a:t>
                </a:r>
                <a:endParaRPr lang="en-US" dirty="0"/>
              </a:p>
            </p:txBody>
          </p:sp>
          <p:sp>
            <p:nvSpPr>
              <p:cNvPr id="27" name="Rounded Rectangle 26"/>
              <p:cNvSpPr/>
              <p:nvPr/>
            </p:nvSpPr>
            <p:spPr>
              <a:xfrm>
                <a:off x="3549824" y="3429000"/>
                <a:ext cx="1698780"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التحكم في تصورات السلوك</a:t>
                </a:r>
                <a:endParaRPr lang="en-US" dirty="0"/>
              </a:p>
            </p:txBody>
          </p:sp>
          <p:sp>
            <p:nvSpPr>
              <p:cNvPr id="28" name="Rounded Rectangle 27"/>
              <p:cNvSpPr/>
              <p:nvPr/>
            </p:nvSpPr>
            <p:spPr>
              <a:xfrm>
                <a:off x="3524790" y="4293096"/>
                <a:ext cx="1698780"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SA" dirty="0" smtClean="0"/>
                  <a:t>العوامل الفاصلة</a:t>
                </a:r>
                <a:endParaRPr lang="en-US" dirty="0"/>
              </a:p>
            </p:txBody>
          </p:sp>
        </p:grpSp>
        <p:sp>
          <p:nvSpPr>
            <p:cNvPr id="30" name="Rectangle 29"/>
            <p:cNvSpPr/>
            <p:nvPr/>
          </p:nvSpPr>
          <p:spPr>
            <a:xfrm>
              <a:off x="3224808" y="1417638"/>
              <a:ext cx="4536504" cy="481967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69854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4000" dirty="0" smtClean="0">
                <a:effectLst>
                  <a:outerShdw blurRad="38100" dist="38100" dir="2700000" algn="tl">
                    <a:srgbClr val="000000">
                      <a:alpha val="43137"/>
                    </a:srgbClr>
                  </a:outerShdw>
                </a:effectLst>
              </a:rPr>
              <a:t>التسويق من فرد لفرد </a:t>
            </a:r>
            <a:r>
              <a:rPr lang="en-US" sz="4000" dirty="0" smtClean="0">
                <a:effectLst>
                  <a:outerShdw blurRad="38100" dist="38100" dir="2700000" algn="tl">
                    <a:srgbClr val="000000">
                      <a:alpha val="43137"/>
                    </a:srgbClr>
                  </a:outerShdw>
                </a:effectLst>
              </a:rPr>
              <a:t>One-to-One Marketing</a:t>
            </a:r>
            <a:endParaRPr lang="en-US" sz="4000"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4" name="Content Placeholder 3"/>
          <p:cNvSpPr>
            <a:spLocks noGrp="1"/>
          </p:cNvSpPr>
          <p:nvPr>
            <p:ph idx="1"/>
          </p:nvPr>
        </p:nvSpPr>
        <p:spPr>
          <a:xfrm>
            <a:off x="4808984" y="1600200"/>
            <a:ext cx="4601716" cy="4525963"/>
          </a:xfrm>
        </p:spPr>
        <p:txBody>
          <a:bodyPr/>
          <a:lstStyle/>
          <a:p>
            <a:pPr marL="0" indent="0" rtl="1"/>
            <a:r>
              <a:rPr lang="ar-SA" sz="2800" dirty="0" smtClean="0"/>
              <a:t>هو نمط التسويق الذي يعامل كل العملاء بطريقة فريدة من نوعها:</a:t>
            </a:r>
          </a:p>
          <a:p>
            <a:pPr rtl="1">
              <a:buFont typeface="Arial" panose="020B0604020202020204" pitchFamily="34" charset="0"/>
              <a:buChar char="•"/>
            </a:pPr>
            <a:r>
              <a:rPr lang="ar-SA" sz="2800" dirty="0" smtClean="0"/>
              <a:t>تتميز التجارة الإلكترونية والتجارة المباشرة عبر الإنترنت بأنها تمكن الشركات من التواصل بشكل أفضل مع احتياجات العملاء، وتتعرف على عاداتهم الشرائية.</a:t>
            </a:r>
          </a:p>
          <a:p>
            <a:pPr rtl="1">
              <a:buFont typeface="Arial" panose="020B0604020202020204" pitchFamily="34" charset="0"/>
              <a:buChar char="•"/>
            </a:pPr>
            <a:endParaRPr lang="en-US" sz="2800" dirty="0" smtClean="0"/>
          </a:p>
          <a:p>
            <a:pPr rtl="1">
              <a:buFont typeface="Arial" panose="020B0604020202020204" pitchFamily="34" charset="0"/>
              <a:buChar char="•"/>
            </a:pPr>
            <a:endParaRPr lang="ar-SA" sz="2800" dirty="0" smtClean="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512" y="1576669"/>
            <a:ext cx="3960440" cy="4047570"/>
          </a:xfrm>
          <a:prstGeom prst="rect">
            <a:avLst/>
          </a:prstGeom>
        </p:spPr>
      </p:pic>
    </p:spTree>
    <p:extLst>
      <p:ext uri="{BB962C8B-B14F-4D97-AF65-F5344CB8AC3E}">
        <p14:creationId xmlns:p14="http://schemas.microsoft.com/office/powerpoint/2010/main" val="2416565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4000" dirty="0" smtClean="0">
                <a:effectLst>
                  <a:outerShdw blurRad="38100" dist="38100" dir="2700000" algn="tl">
                    <a:srgbClr val="000000">
                      <a:alpha val="43137"/>
                    </a:srgbClr>
                  </a:outerShdw>
                </a:effectLst>
              </a:rPr>
              <a:t>التسويق من فرد لفرد </a:t>
            </a:r>
            <a:r>
              <a:rPr lang="en-US" sz="4000" dirty="0" smtClean="0">
                <a:effectLst>
                  <a:outerShdw blurRad="38100" dist="38100" dir="2700000" algn="tl">
                    <a:srgbClr val="000000">
                      <a:alpha val="43137"/>
                    </a:srgbClr>
                  </a:outerShdw>
                </a:effectLst>
              </a:rPr>
              <a:t>One-to-One Marketing</a:t>
            </a:r>
            <a:endParaRPr lang="en-US" sz="4000"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4" name="Content Placeholder 3"/>
          <p:cNvSpPr>
            <a:spLocks noGrp="1"/>
          </p:cNvSpPr>
          <p:nvPr>
            <p:ph idx="1"/>
          </p:nvPr>
        </p:nvSpPr>
        <p:spPr>
          <a:xfrm>
            <a:off x="495300" y="1600200"/>
            <a:ext cx="8915400" cy="4525963"/>
          </a:xfrm>
        </p:spPr>
        <p:txBody>
          <a:bodyPr/>
          <a:lstStyle/>
          <a:p>
            <a:pPr marL="0" indent="0" rtl="1"/>
            <a:r>
              <a:rPr lang="ar-SA" sz="2800" dirty="0"/>
              <a:t>يعتمد هذا النموذج على عدة عوامل هي:</a:t>
            </a:r>
          </a:p>
          <a:p>
            <a:pPr marL="0" indent="0" rtl="1"/>
            <a:r>
              <a:rPr lang="ar-SA" sz="2800" b="1" dirty="0" smtClean="0"/>
              <a:t>- التشخيص </a:t>
            </a:r>
            <a:r>
              <a:rPr lang="en-US" sz="2800" b="1" dirty="0"/>
              <a:t>Personalization</a:t>
            </a:r>
            <a:endParaRPr lang="ar-SA" sz="2800" b="1" dirty="0"/>
          </a:p>
          <a:p>
            <a:pPr rtl="1">
              <a:buFont typeface="Arial" panose="020B0604020202020204" pitchFamily="34" charset="0"/>
              <a:buChar char="•"/>
            </a:pPr>
            <a:r>
              <a:rPr lang="ar-SA" sz="2800" dirty="0" smtClean="0"/>
              <a:t>تتم مطابقة الخدمات، والمنتجات، والإعلانات مع المستهلكين الأفراد، ويتم ذلك عن طريق:</a:t>
            </a:r>
          </a:p>
          <a:p>
            <a:pPr lvl="1" rtl="1">
              <a:buFont typeface="Arial" panose="020B0604020202020204" pitchFamily="34" charset="0"/>
              <a:buChar char="•"/>
            </a:pPr>
            <a:r>
              <a:rPr lang="ar-SA" sz="2400" dirty="0" smtClean="0"/>
              <a:t>الحصول على المعلومات من المستخدم بشكل مباشر.</a:t>
            </a:r>
          </a:p>
          <a:p>
            <a:pPr lvl="1" rtl="1">
              <a:buFont typeface="Arial" panose="020B0604020202020204" pitchFamily="34" charset="0"/>
              <a:buChar char="•"/>
            </a:pPr>
            <a:r>
              <a:rPr lang="ar-SA" sz="2400" dirty="0" smtClean="0"/>
              <a:t>مراقبة سلوك المستهلكين على الإنترنت.</a:t>
            </a:r>
          </a:p>
          <a:p>
            <a:pPr lvl="1" rtl="1">
              <a:buFont typeface="Arial" panose="020B0604020202020204" pitchFamily="34" charset="0"/>
              <a:buChar char="•"/>
            </a:pPr>
            <a:r>
              <a:rPr lang="ar-SA" sz="2400" dirty="0" smtClean="0"/>
              <a:t>تسجيل أنماط الشراء السابقة للأفراد.</a:t>
            </a:r>
          </a:p>
          <a:p>
            <a:pPr lvl="1" rtl="1">
              <a:buFont typeface="Arial" panose="020B0604020202020204" pitchFamily="34" charset="0"/>
              <a:buChar char="•"/>
            </a:pPr>
            <a:r>
              <a:rPr lang="ar-SA" sz="2400" dirty="0" smtClean="0"/>
              <a:t>إجراء الاستدلالات.</a:t>
            </a:r>
          </a:p>
          <a:p>
            <a:pPr rtl="1">
              <a:buFont typeface="Arial" panose="020B0604020202020204" pitchFamily="34" charset="0"/>
              <a:buChar char="•"/>
            </a:pPr>
            <a:endParaRPr lang="ar-SA" sz="2800" dirty="0" smtClean="0"/>
          </a:p>
          <a:p>
            <a:pPr rtl="1">
              <a:buFont typeface="Arial" panose="020B0604020202020204" pitchFamily="34" charset="0"/>
              <a:buChar char="•"/>
            </a:pPr>
            <a:endParaRPr lang="en-US" sz="2800" dirty="0" smtClean="0"/>
          </a:p>
          <a:p>
            <a:pPr rtl="1">
              <a:buFont typeface="Arial" panose="020B0604020202020204" pitchFamily="34" charset="0"/>
              <a:buChar char="•"/>
            </a:pPr>
            <a:endParaRPr lang="ar-SA" sz="2800" dirty="0" smtClean="0"/>
          </a:p>
        </p:txBody>
      </p:sp>
    </p:spTree>
    <p:extLst>
      <p:ext uri="{BB962C8B-B14F-4D97-AF65-F5344CB8AC3E}">
        <p14:creationId xmlns:p14="http://schemas.microsoft.com/office/powerpoint/2010/main" val="619032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4000" dirty="0" smtClean="0">
                <a:effectLst>
                  <a:outerShdw blurRad="38100" dist="38100" dir="2700000" algn="tl">
                    <a:srgbClr val="000000">
                      <a:alpha val="43137"/>
                    </a:srgbClr>
                  </a:outerShdw>
                </a:effectLst>
              </a:rPr>
              <a:t>التسويق من فرد لفرد </a:t>
            </a:r>
            <a:r>
              <a:rPr lang="en-US" sz="4000" dirty="0" smtClean="0">
                <a:effectLst>
                  <a:outerShdw blurRad="38100" dist="38100" dir="2700000" algn="tl">
                    <a:srgbClr val="000000">
                      <a:alpha val="43137"/>
                    </a:srgbClr>
                  </a:outerShdw>
                </a:effectLst>
              </a:rPr>
              <a:t>One-to-One Marketing</a:t>
            </a:r>
            <a:endParaRPr lang="en-US" sz="4000"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4" name="Content Placeholder 3"/>
          <p:cNvSpPr>
            <a:spLocks noGrp="1"/>
          </p:cNvSpPr>
          <p:nvPr>
            <p:ph idx="1"/>
          </p:nvPr>
        </p:nvSpPr>
        <p:spPr>
          <a:xfrm>
            <a:off x="495300" y="1600200"/>
            <a:ext cx="8915400" cy="4525963"/>
          </a:xfrm>
        </p:spPr>
        <p:txBody>
          <a:bodyPr/>
          <a:lstStyle/>
          <a:p>
            <a:pPr marL="0" indent="0" rtl="1"/>
            <a:r>
              <a:rPr lang="ar-SA" sz="2800" b="1" dirty="0" smtClean="0"/>
              <a:t>- الكوكيز </a:t>
            </a:r>
            <a:r>
              <a:rPr lang="en-US" sz="2800" b="1" dirty="0" smtClean="0"/>
              <a:t>Cookie</a:t>
            </a:r>
            <a:r>
              <a:rPr lang="en-US" sz="2800" b="1" dirty="0"/>
              <a:t>s</a:t>
            </a:r>
            <a:endParaRPr lang="ar-SA" sz="2800" b="1" dirty="0"/>
          </a:p>
          <a:p>
            <a:pPr rtl="1">
              <a:buFont typeface="Arial" panose="020B0604020202020204" pitchFamily="34" charset="0"/>
              <a:buChar char="•"/>
            </a:pPr>
            <a:r>
              <a:rPr lang="ar-SA" sz="2800" dirty="0" smtClean="0"/>
              <a:t>هي الملفات التي ينسخها موقع التجارة الإلكترونية على جهاز المستهلك، ويسجل بها </a:t>
            </a:r>
            <a:r>
              <a:rPr lang="ar-SA" sz="2800" dirty="0" err="1" smtClean="0"/>
              <a:t>أنشطتة</a:t>
            </a:r>
            <a:r>
              <a:rPr lang="ar-SA" sz="2800" dirty="0" smtClean="0"/>
              <a:t> على الموقع.</a:t>
            </a:r>
          </a:p>
          <a:p>
            <a:pPr rtl="1">
              <a:buFont typeface="Arial" panose="020B0604020202020204" pitchFamily="34" charset="0"/>
              <a:buChar char="•"/>
            </a:pPr>
            <a:r>
              <a:rPr lang="ar-SA" sz="2800" dirty="0" smtClean="0"/>
              <a:t>تتم قراءة هذه الملفات من خادم الموقع في كل مرة يزوره فيها المستخدم.</a:t>
            </a:r>
          </a:p>
          <a:p>
            <a:pPr rtl="1">
              <a:buFont typeface="Arial" panose="020B0604020202020204" pitchFamily="34" charset="0"/>
              <a:buChar char="•"/>
            </a:pPr>
            <a:r>
              <a:rPr lang="ar-SA" sz="2800" dirty="0" smtClean="0"/>
              <a:t>بناء على ذلك يقدم له عروض تتماشي مع تفضيلاته.</a:t>
            </a:r>
          </a:p>
          <a:p>
            <a:pPr rtl="1">
              <a:buFont typeface="Arial" panose="020B0604020202020204" pitchFamily="34" charset="0"/>
              <a:buChar char="•"/>
            </a:pPr>
            <a:endParaRPr lang="ar-SA" sz="2800" dirty="0" smtClean="0"/>
          </a:p>
          <a:p>
            <a:pPr rtl="1">
              <a:buFont typeface="Arial" panose="020B0604020202020204" pitchFamily="34" charset="0"/>
              <a:buChar char="•"/>
            </a:pPr>
            <a:endParaRPr lang="en-US" sz="2800" dirty="0" smtClean="0"/>
          </a:p>
          <a:p>
            <a:pPr rtl="1">
              <a:buFont typeface="Arial" panose="020B0604020202020204" pitchFamily="34" charset="0"/>
              <a:buChar char="•"/>
            </a:pPr>
            <a:endParaRPr lang="ar-SA" sz="2800" dirty="0" smtClean="0"/>
          </a:p>
        </p:txBody>
      </p:sp>
    </p:spTree>
    <p:extLst>
      <p:ext uri="{BB962C8B-B14F-4D97-AF65-F5344CB8AC3E}">
        <p14:creationId xmlns:p14="http://schemas.microsoft.com/office/powerpoint/2010/main" val="1759443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4000" dirty="0" smtClean="0">
                <a:effectLst>
                  <a:outerShdw blurRad="38100" dist="38100" dir="2700000" algn="tl">
                    <a:srgbClr val="000000">
                      <a:alpha val="43137"/>
                    </a:srgbClr>
                  </a:outerShdw>
                </a:effectLst>
              </a:rPr>
              <a:t>التسويق من فرد لفرد </a:t>
            </a:r>
            <a:r>
              <a:rPr lang="en-US" sz="4000" dirty="0" smtClean="0">
                <a:effectLst>
                  <a:outerShdw blurRad="38100" dist="38100" dir="2700000" algn="tl">
                    <a:srgbClr val="000000">
                      <a:alpha val="43137"/>
                    </a:srgbClr>
                  </a:outerShdw>
                </a:effectLst>
              </a:rPr>
              <a:t>One-to-One Marketing</a:t>
            </a:r>
            <a:endParaRPr lang="en-US" sz="4000"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4" name="Content Placeholder 3"/>
          <p:cNvSpPr>
            <a:spLocks noGrp="1"/>
          </p:cNvSpPr>
          <p:nvPr>
            <p:ph idx="1"/>
          </p:nvPr>
        </p:nvSpPr>
        <p:spPr>
          <a:xfrm>
            <a:off x="495300" y="1600200"/>
            <a:ext cx="8915400" cy="4525963"/>
          </a:xfrm>
        </p:spPr>
        <p:txBody>
          <a:bodyPr/>
          <a:lstStyle/>
          <a:p>
            <a:pPr marL="0" indent="0" rtl="1"/>
            <a:r>
              <a:rPr lang="ar-SA" sz="2800" b="1" dirty="0" smtClean="0"/>
              <a:t>- ملف المستخدم </a:t>
            </a:r>
            <a:r>
              <a:rPr lang="en-US" sz="2800" b="1" dirty="0" smtClean="0"/>
              <a:t>User Profile</a:t>
            </a:r>
            <a:r>
              <a:rPr lang="ar-SA" sz="2800" b="1" dirty="0" smtClean="0"/>
              <a:t>:</a:t>
            </a:r>
          </a:p>
          <a:p>
            <a:pPr rtl="1">
              <a:buFont typeface="Arial" panose="020B0604020202020204" pitchFamily="34" charset="0"/>
              <a:buChar char="•"/>
            </a:pPr>
            <a:r>
              <a:rPr lang="ar-SA" sz="2800" dirty="0" smtClean="0"/>
              <a:t>يتضمن المتطلبات، والأفضليات، والسلوكيات، والصفات </a:t>
            </a:r>
            <a:r>
              <a:rPr lang="ar-SA" sz="2800" dirty="0" smtClean="0"/>
              <a:t>الديمو</a:t>
            </a:r>
            <a:r>
              <a:rPr lang="ar-SA" sz="2800" dirty="0"/>
              <a:t>غ</a:t>
            </a:r>
            <a:r>
              <a:rPr lang="ar-SA" sz="2800" dirty="0" smtClean="0"/>
              <a:t>رافية </a:t>
            </a:r>
            <a:r>
              <a:rPr lang="ar-SA" sz="2800" dirty="0" smtClean="0"/>
              <a:t>لعميل معين.</a:t>
            </a:r>
            <a:endParaRPr lang="ar-SA" sz="2400" dirty="0" smtClean="0"/>
          </a:p>
          <a:p>
            <a:pPr rtl="1">
              <a:buFont typeface="Arial" panose="020B0604020202020204" pitchFamily="34" charset="0"/>
              <a:buChar char="•"/>
            </a:pPr>
            <a:endParaRPr lang="ar-SA" sz="2800" dirty="0" smtClean="0"/>
          </a:p>
          <a:p>
            <a:pPr rtl="1">
              <a:buFont typeface="Arial" panose="020B0604020202020204" pitchFamily="34" charset="0"/>
              <a:buChar char="•"/>
            </a:pPr>
            <a:endParaRPr lang="en-US" sz="2800" dirty="0" smtClean="0"/>
          </a:p>
          <a:p>
            <a:pPr rtl="1">
              <a:buFont typeface="Arial" panose="020B0604020202020204" pitchFamily="34" charset="0"/>
              <a:buChar char="•"/>
            </a:pPr>
            <a:endParaRPr lang="ar-SA" sz="2800" dirty="0" smtClean="0"/>
          </a:p>
        </p:txBody>
      </p:sp>
    </p:spTree>
    <p:extLst>
      <p:ext uri="{BB962C8B-B14F-4D97-AF65-F5344CB8AC3E}">
        <p14:creationId xmlns:p14="http://schemas.microsoft.com/office/powerpoint/2010/main" val="3190788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4000" dirty="0">
                <a:effectLst>
                  <a:outerShdw blurRad="38100" dist="38100" dir="2700000" algn="tl">
                    <a:srgbClr val="000000">
                      <a:alpha val="43137"/>
                    </a:srgbClr>
                  </a:outerShdw>
                </a:effectLst>
              </a:rPr>
              <a:t>التسويق من فرد لفرد </a:t>
            </a:r>
            <a:r>
              <a:rPr lang="en-US" sz="4000" dirty="0">
                <a:effectLst>
                  <a:outerShdw blurRad="38100" dist="38100" dir="2700000" algn="tl">
                    <a:srgbClr val="000000">
                      <a:alpha val="43137"/>
                    </a:srgbClr>
                  </a:outerShdw>
                </a:effectLst>
              </a:rPr>
              <a:t>One-to-One Marketing</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4" name="Content Placeholder 3"/>
          <p:cNvSpPr>
            <a:spLocks noGrp="1"/>
          </p:cNvSpPr>
          <p:nvPr>
            <p:ph idx="1"/>
          </p:nvPr>
        </p:nvSpPr>
        <p:spPr>
          <a:xfrm>
            <a:off x="495300" y="1600200"/>
            <a:ext cx="8915400" cy="4525963"/>
          </a:xfrm>
        </p:spPr>
        <p:txBody>
          <a:bodyPr/>
          <a:lstStyle/>
          <a:p>
            <a:pPr marL="0" indent="0" rtl="1"/>
            <a:r>
              <a:rPr lang="ar-SA" sz="2800" b="1" dirty="0" smtClean="0"/>
              <a:t>ولاء العملاء </a:t>
            </a:r>
            <a:r>
              <a:rPr lang="en-US" sz="2800" b="1" dirty="0" smtClean="0"/>
              <a:t>Customer Loyalty</a:t>
            </a:r>
            <a:r>
              <a:rPr lang="ar-SA" sz="2800" b="1" dirty="0" smtClean="0"/>
              <a:t>:</a:t>
            </a:r>
          </a:p>
          <a:p>
            <a:pPr rtl="1">
              <a:buFont typeface="Arial" panose="020B0604020202020204" pitchFamily="34" charset="0"/>
              <a:buChar char="•"/>
            </a:pPr>
            <a:r>
              <a:rPr lang="ar-SA" sz="2400" dirty="0"/>
              <a:t>يعني </a:t>
            </a:r>
            <a:r>
              <a:rPr lang="ar-SA" sz="2400" dirty="0" smtClean="0"/>
              <a:t>معاودة العملاء الشراء </a:t>
            </a:r>
            <a:r>
              <a:rPr lang="ar-SA" sz="2400" dirty="0"/>
              <a:t>من الشركة نفسها مرات ومرات، مع عدم قبوله الشراء من المنافسين على الرغم من محاولاتهم لجذبه</a:t>
            </a:r>
            <a:r>
              <a:rPr lang="ar-SA" sz="2400" dirty="0" smtClean="0"/>
              <a:t>.</a:t>
            </a:r>
          </a:p>
          <a:p>
            <a:pPr rtl="1">
              <a:buFont typeface="Arial" panose="020B0604020202020204" pitchFamily="34" charset="0"/>
              <a:buChar char="•"/>
            </a:pPr>
            <a:r>
              <a:rPr lang="ar-SA" sz="2400" dirty="0" smtClean="0"/>
              <a:t>يتطلب ذلك قدرًا </a:t>
            </a:r>
            <a:r>
              <a:rPr lang="ar-SA" sz="2400" dirty="0"/>
              <a:t>كبيرًا من العمل على بناء الثقة بين الشركة والعميل، </a:t>
            </a:r>
            <a:r>
              <a:rPr lang="ar-SA" sz="2400" dirty="0" smtClean="0"/>
              <a:t>وربط </a:t>
            </a:r>
            <a:r>
              <a:rPr lang="ar-SA" sz="2400" dirty="0"/>
              <a:t>علاقات وثيقة به عن طريق تقديم أفضل الخدمات </a:t>
            </a:r>
            <a:r>
              <a:rPr lang="ar-SA" sz="2400" dirty="0" smtClean="0"/>
              <a:t>له.</a:t>
            </a:r>
          </a:p>
          <a:p>
            <a:pPr rtl="1">
              <a:buFont typeface="Arial" panose="020B0604020202020204" pitchFamily="34" charset="0"/>
              <a:buChar char="•"/>
            </a:pPr>
            <a:r>
              <a:rPr lang="ar-SA" sz="2400" dirty="0" smtClean="0"/>
              <a:t>يعود ولاء العملاء على الشركات بمزيد من الربح على المدى البعيد.</a:t>
            </a:r>
          </a:p>
          <a:p>
            <a:pPr marL="0" indent="0" rtl="1"/>
            <a:endParaRPr lang="ar-SA" sz="2400" b="1" dirty="0" smtClean="0"/>
          </a:p>
          <a:p>
            <a:pPr marL="0" indent="0" rtl="1"/>
            <a:r>
              <a:rPr lang="ar-SA" sz="2400" b="1" dirty="0" smtClean="0"/>
              <a:t>ولاء العملاء </a:t>
            </a:r>
            <a:r>
              <a:rPr lang="en-US" sz="2400" b="1" dirty="0" smtClean="0"/>
              <a:t>e-loyalty</a:t>
            </a:r>
            <a:r>
              <a:rPr lang="ar-SA" sz="2400" b="1" dirty="0" smtClean="0"/>
              <a:t>:</a:t>
            </a:r>
            <a:endParaRPr lang="en-US" sz="2400" b="1" dirty="0"/>
          </a:p>
          <a:p>
            <a:pPr rtl="1">
              <a:buFont typeface="Arial" panose="020B0604020202020204" pitchFamily="34" charset="0"/>
              <a:buChar char="•"/>
            </a:pPr>
            <a:r>
              <a:rPr lang="ar-SA" sz="2400" dirty="0" smtClean="0"/>
              <a:t>يعني ولاء العملاء لشركات تجارة التجزئة الإلكترونية.</a:t>
            </a:r>
          </a:p>
          <a:p>
            <a:pPr rtl="1">
              <a:buFont typeface="Arial" panose="020B0604020202020204" pitchFamily="34" charset="0"/>
              <a:buChar char="•"/>
            </a:pPr>
            <a:endParaRPr lang="ar-SA" sz="2800" dirty="0" smtClean="0"/>
          </a:p>
          <a:p>
            <a:pPr rtl="1">
              <a:buFont typeface="Arial" panose="020B0604020202020204" pitchFamily="34" charset="0"/>
              <a:buChar char="•"/>
            </a:pPr>
            <a:endParaRPr lang="en-US" sz="2800" dirty="0" smtClean="0"/>
          </a:p>
          <a:p>
            <a:pPr rtl="1">
              <a:buFont typeface="Arial" panose="020B0604020202020204" pitchFamily="34" charset="0"/>
              <a:buChar char="•"/>
            </a:pPr>
            <a:endParaRPr lang="ar-SA" sz="2800" dirty="0" smtClean="0"/>
          </a:p>
        </p:txBody>
      </p:sp>
    </p:spTree>
    <p:extLst>
      <p:ext uri="{BB962C8B-B14F-4D97-AF65-F5344CB8AC3E}">
        <p14:creationId xmlns:p14="http://schemas.microsoft.com/office/powerpoint/2010/main" val="3996030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4000" dirty="0">
                <a:effectLst>
                  <a:outerShdw blurRad="38100" dist="38100" dir="2700000" algn="tl">
                    <a:srgbClr val="000000">
                      <a:alpha val="43137"/>
                    </a:srgbClr>
                  </a:outerShdw>
                </a:effectLst>
              </a:rPr>
              <a:t>التسويق من فرد لفرد </a:t>
            </a:r>
            <a:r>
              <a:rPr lang="en-US" sz="4000" dirty="0">
                <a:effectLst>
                  <a:outerShdw blurRad="38100" dist="38100" dir="2700000" algn="tl">
                    <a:srgbClr val="000000">
                      <a:alpha val="43137"/>
                    </a:srgbClr>
                  </a:outerShdw>
                </a:effectLst>
              </a:rPr>
              <a:t>One-to-One Marketing</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4" name="Content Placeholder 3"/>
          <p:cNvSpPr>
            <a:spLocks noGrp="1"/>
          </p:cNvSpPr>
          <p:nvPr>
            <p:ph idx="1"/>
          </p:nvPr>
        </p:nvSpPr>
        <p:spPr>
          <a:xfrm>
            <a:off x="495300" y="1600200"/>
            <a:ext cx="8915400" cy="4525963"/>
          </a:xfrm>
        </p:spPr>
        <p:txBody>
          <a:bodyPr/>
          <a:lstStyle/>
          <a:p>
            <a:pPr marL="0" indent="0" rtl="1"/>
            <a:r>
              <a:rPr lang="ar-SA" sz="2800" b="1" dirty="0"/>
              <a:t>الثقة في التجارة الإلكترونية </a:t>
            </a:r>
            <a:r>
              <a:rPr lang="en-US" sz="2800" b="1" dirty="0"/>
              <a:t>Trust in </a:t>
            </a:r>
            <a:r>
              <a:rPr lang="en-US" sz="2800" b="1" dirty="0" smtClean="0"/>
              <a:t>EC</a:t>
            </a:r>
            <a:r>
              <a:rPr lang="ar-SA" sz="2800" b="1" dirty="0" smtClean="0"/>
              <a:t>:</a:t>
            </a:r>
            <a:endParaRPr lang="en-US" sz="2800" b="1" dirty="0" smtClean="0"/>
          </a:p>
          <a:p>
            <a:pPr rtl="1">
              <a:buFont typeface="Arial" panose="020B0604020202020204" pitchFamily="34" charset="0"/>
              <a:buChar char="•"/>
            </a:pPr>
            <a:r>
              <a:rPr lang="ar-SA" sz="2400" dirty="0" smtClean="0"/>
              <a:t>تعتبر الثقة واحدة من أهم ردود الأفعال للمستهلكين في بيئة </a:t>
            </a:r>
            <a:r>
              <a:rPr lang="en-US" sz="2400" dirty="0" smtClean="0"/>
              <a:t>B2C</a:t>
            </a:r>
            <a:r>
              <a:rPr lang="ar-SA" sz="2400" dirty="0" smtClean="0"/>
              <a:t> المباشرة على الإنترنت.</a:t>
            </a:r>
          </a:p>
          <a:p>
            <a:pPr marL="0" indent="0" rtl="1"/>
            <a:r>
              <a:rPr lang="ar-SA" sz="2400" b="1" dirty="0" smtClean="0"/>
              <a:t>بعض الإحصائيات الحديثة:</a:t>
            </a:r>
          </a:p>
          <a:p>
            <a:pPr rtl="1">
              <a:buFont typeface="Arial" panose="020B0604020202020204" pitchFamily="34" charset="0"/>
              <a:buChar char="•"/>
            </a:pPr>
            <a:r>
              <a:rPr lang="ar-SA" sz="2400" dirty="0" smtClean="0"/>
              <a:t>80% من المستهلكين ذوي الرضى العالي على الإنترنت يتسوقون مرتين عادة في الشهر الواحد.</a:t>
            </a:r>
          </a:p>
          <a:p>
            <a:pPr rtl="1">
              <a:buFont typeface="Arial" panose="020B0604020202020204" pitchFamily="34" charset="0"/>
              <a:buChar char="•"/>
            </a:pPr>
            <a:r>
              <a:rPr lang="ar-SA" sz="2400" dirty="0" smtClean="0"/>
              <a:t>90% من المستهلكين يوصون غيرهم من الزبائن بتجار التجزئة الإلكترونيين.</a:t>
            </a:r>
          </a:p>
          <a:p>
            <a:pPr rtl="1">
              <a:buFont typeface="Arial" panose="020B0604020202020204" pitchFamily="34" charset="0"/>
              <a:buChar char="•"/>
            </a:pPr>
            <a:r>
              <a:rPr lang="ar-SA" sz="2400" dirty="0" smtClean="0"/>
              <a:t>87% من الزبائن غير الراضيين يتركون تجار التجزئة المباشرون من دون أي شكوى.</a:t>
            </a:r>
          </a:p>
          <a:p>
            <a:pPr marL="0" indent="0" rtl="1"/>
            <a:endParaRPr lang="ar-SA" sz="2400" dirty="0" smtClean="0"/>
          </a:p>
          <a:p>
            <a:pPr rtl="1">
              <a:buFont typeface="Arial" panose="020B0604020202020204" pitchFamily="34" charset="0"/>
              <a:buChar char="•"/>
            </a:pPr>
            <a:endParaRPr lang="ar-SA" sz="2800" dirty="0" smtClean="0"/>
          </a:p>
          <a:p>
            <a:pPr rtl="1">
              <a:buFont typeface="Arial" panose="020B0604020202020204" pitchFamily="34" charset="0"/>
              <a:buChar char="•"/>
            </a:pPr>
            <a:endParaRPr lang="en-US" sz="2800" dirty="0" smtClean="0"/>
          </a:p>
          <a:p>
            <a:pPr rtl="1">
              <a:buFont typeface="Arial" panose="020B0604020202020204" pitchFamily="34" charset="0"/>
              <a:buChar char="•"/>
            </a:pPr>
            <a:endParaRPr lang="ar-SA" sz="2800" dirty="0" smtClean="0"/>
          </a:p>
        </p:txBody>
      </p:sp>
    </p:spTree>
    <p:extLst>
      <p:ext uri="{BB962C8B-B14F-4D97-AF65-F5344CB8AC3E}">
        <p14:creationId xmlns:p14="http://schemas.microsoft.com/office/powerpoint/2010/main" val="1611052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4000" dirty="0" smtClean="0">
                <a:effectLst>
                  <a:outerShdw blurRad="38100" dist="38100" dir="2700000" algn="tl">
                    <a:srgbClr val="000000">
                      <a:alpha val="43137"/>
                    </a:srgbClr>
                  </a:outerShdw>
                </a:effectLst>
              </a:rPr>
              <a:t>أمن المعلومات </a:t>
            </a:r>
            <a:endParaRPr lang="en-US" sz="4000"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4" name="Content Placeholder 3"/>
          <p:cNvSpPr>
            <a:spLocks noGrp="1"/>
          </p:cNvSpPr>
          <p:nvPr>
            <p:ph idx="1"/>
          </p:nvPr>
        </p:nvSpPr>
        <p:spPr>
          <a:xfrm>
            <a:off x="495300" y="1600200"/>
            <a:ext cx="8915400" cy="4525963"/>
          </a:xfrm>
        </p:spPr>
        <p:txBody>
          <a:bodyPr/>
          <a:lstStyle/>
          <a:p>
            <a:pPr marL="457200" indent="-457200" rtl="1">
              <a:buFont typeface="Arial" panose="020B0604020202020204" pitchFamily="34" charset="0"/>
              <a:buChar char="•"/>
            </a:pPr>
            <a:r>
              <a:rPr lang="ar-SA" sz="2800" dirty="0"/>
              <a:t>أصبح بإمكان المستثمر مع التجارة الإلكترونية </a:t>
            </a:r>
            <a:r>
              <a:rPr lang="ar-SA" sz="2800" dirty="0" smtClean="0"/>
              <a:t>عقد </a:t>
            </a:r>
            <a:r>
              <a:rPr lang="ar-SA" sz="2800" dirty="0"/>
              <a:t>صفقاته التجارية </a:t>
            </a:r>
            <a:r>
              <a:rPr lang="ar-SA" sz="2800" dirty="0" smtClean="0"/>
              <a:t>وإدارة </a:t>
            </a:r>
            <a:r>
              <a:rPr lang="ar-SA" sz="2800" dirty="0"/>
              <a:t>أعماله وهو في منزله </a:t>
            </a:r>
            <a:r>
              <a:rPr lang="ar-SA" sz="2800" dirty="0" smtClean="0"/>
              <a:t>بكل سهولة. </a:t>
            </a:r>
          </a:p>
          <a:p>
            <a:pPr marL="457200" indent="-457200" rtl="1">
              <a:buFont typeface="Arial" panose="020B0604020202020204" pitchFamily="34" charset="0"/>
              <a:buChar char="•"/>
            </a:pPr>
            <a:r>
              <a:rPr lang="ar-SA" sz="2800" dirty="0" smtClean="0"/>
              <a:t>يمكن للمستهلك التجول </a:t>
            </a:r>
            <a:r>
              <a:rPr lang="ar-SA" sz="2800" dirty="0"/>
              <a:t>في المواقع الإلكترونية والبحث عن ما يريد بأفضل المميزات وأقل الأسعار وفي وقت قصير</a:t>
            </a:r>
            <a:r>
              <a:rPr lang="ar-SA" sz="2800" dirty="0" smtClean="0"/>
              <a:t>.</a:t>
            </a:r>
          </a:p>
          <a:p>
            <a:pPr marL="457200" indent="-457200" rtl="1">
              <a:buFont typeface="Arial" panose="020B0604020202020204" pitchFamily="34" charset="0"/>
              <a:buChar char="•"/>
            </a:pPr>
            <a:r>
              <a:rPr lang="ar-SA" sz="2800" dirty="0" smtClean="0"/>
              <a:t>الخصوصية وأمن المعلومات تعد أهم مقومات نجاح التجارة الإلكترونية.</a:t>
            </a:r>
          </a:p>
          <a:p>
            <a:pPr marL="457200" indent="-457200" rtl="1">
              <a:buFont typeface="Arial" panose="020B0604020202020204" pitchFamily="34" charset="0"/>
              <a:buChar char="•"/>
            </a:pPr>
            <a:r>
              <a:rPr lang="ar-SA" sz="2800" dirty="0" smtClean="0"/>
              <a:t>قامت </a:t>
            </a:r>
            <a:r>
              <a:rPr lang="ar-SA" sz="2800" dirty="0"/>
              <a:t>العديد من دول العالم بوضع قوانين لتنظيم هذه المعاملات الإلكترونية, كقانون نظام مكافحة جرائم المعلوماتية الموجود في المملكة العربية السعودية, والذي يهدف إلى حماية تلك المعاملات من خلال سن عقوبات صارمة على </a:t>
            </a:r>
            <a:r>
              <a:rPr lang="ar-SA" sz="2800" dirty="0" smtClean="0"/>
              <a:t>من يتعدى على </a:t>
            </a:r>
            <a:r>
              <a:rPr lang="ar-SA" sz="2800" dirty="0"/>
              <a:t>تلك </a:t>
            </a:r>
            <a:r>
              <a:rPr lang="ar-SA" sz="2800" dirty="0" smtClean="0"/>
              <a:t>المعاملات.</a:t>
            </a:r>
          </a:p>
        </p:txBody>
      </p:sp>
    </p:spTree>
    <p:extLst>
      <p:ext uri="{BB962C8B-B14F-4D97-AF65-F5344CB8AC3E}">
        <p14:creationId xmlns:p14="http://schemas.microsoft.com/office/powerpoint/2010/main" val="607172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4000" dirty="0" smtClean="0">
                <a:effectLst>
                  <a:outerShdw blurRad="38100" dist="38100" dir="2700000" algn="tl">
                    <a:srgbClr val="000000">
                      <a:alpha val="43137"/>
                    </a:srgbClr>
                  </a:outerShdw>
                </a:effectLst>
              </a:rPr>
              <a:t>أشهر طرق الهجوم التي تتعرض لها التجارة الإلكترونية</a:t>
            </a:r>
            <a:endParaRPr lang="en-US" sz="4000"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4" name="Content Placeholder 3"/>
          <p:cNvSpPr>
            <a:spLocks noGrp="1"/>
          </p:cNvSpPr>
          <p:nvPr>
            <p:ph idx="1"/>
          </p:nvPr>
        </p:nvSpPr>
        <p:spPr>
          <a:xfrm>
            <a:off x="495300" y="1600200"/>
            <a:ext cx="8915400" cy="4525963"/>
          </a:xfrm>
        </p:spPr>
        <p:txBody>
          <a:bodyPr/>
          <a:lstStyle/>
          <a:p>
            <a:pPr marL="0" indent="0" rtl="1"/>
            <a:r>
              <a:rPr lang="ar-SA" sz="2800" dirty="0" smtClean="0"/>
              <a:t>1- الهندسة الاجتماعية: </a:t>
            </a:r>
            <a:r>
              <a:rPr lang="en-US" sz="2800" dirty="0" smtClean="0"/>
              <a:t>Social Engineering</a:t>
            </a:r>
            <a:endParaRPr lang="ar-SA" sz="2800" dirty="0" smtClean="0"/>
          </a:p>
          <a:p>
            <a:pPr marL="0" indent="0" rtl="1"/>
            <a:r>
              <a:rPr lang="ar-SA" sz="2800" dirty="0" smtClean="0"/>
              <a:t>2- الاصطياد الإلكتروني </a:t>
            </a:r>
            <a:r>
              <a:rPr lang="en-US" sz="2800" dirty="0" smtClean="0"/>
              <a:t>Phishing</a:t>
            </a:r>
            <a:endParaRPr lang="ar-SA" sz="2800" dirty="0" smtClean="0"/>
          </a:p>
          <a:p>
            <a:pPr marL="0" indent="0" rtl="1"/>
            <a:r>
              <a:rPr lang="ar-SA" sz="2800" dirty="0" smtClean="0"/>
              <a:t>3- الهجمات على بروتوكول التوثيق </a:t>
            </a:r>
            <a:endParaRPr lang="ar-SA" sz="2800" dirty="0" smtClean="0"/>
          </a:p>
          <a:p>
            <a:pPr marL="0" indent="0" rtl="1"/>
            <a:r>
              <a:rPr lang="ar-SA" sz="2800" dirty="0"/>
              <a:t> </a:t>
            </a:r>
            <a:r>
              <a:rPr lang="ar-SA" sz="2800" dirty="0" smtClean="0"/>
              <a:t>   </a:t>
            </a:r>
            <a:r>
              <a:rPr lang="ar-SA" sz="2800" dirty="0" smtClean="0"/>
              <a:t>باعتراض البيانات </a:t>
            </a:r>
            <a:r>
              <a:rPr lang="en-US" sz="2800" dirty="0" smtClean="0"/>
              <a:t>man in the </a:t>
            </a:r>
            <a:r>
              <a:rPr lang="en-US" sz="2800" dirty="0" smtClean="0"/>
              <a:t>middle attack</a:t>
            </a:r>
            <a:endParaRPr lang="ar-SA" sz="2800" dirty="0" smtClean="0"/>
          </a:p>
          <a:p>
            <a:pPr marL="0" indent="0" rtl="1"/>
            <a:r>
              <a:rPr lang="ar-SA" sz="2800" dirty="0" smtClean="0"/>
              <a:t>4- هجوم إعادة الإرسال </a:t>
            </a:r>
            <a:r>
              <a:rPr lang="en-US" sz="2800" dirty="0" smtClean="0"/>
              <a:t>Replay Attack</a:t>
            </a:r>
            <a:endParaRPr lang="ar-SA" sz="2800" dirty="0" smtClean="0"/>
          </a:p>
          <a:p>
            <a:pPr marL="0" indent="0" rtl="1"/>
            <a:r>
              <a:rPr lang="ar-SA" sz="2800" dirty="0" smtClean="0"/>
              <a:t>5- </a:t>
            </a:r>
            <a:r>
              <a:rPr lang="ar-SA" sz="2800" dirty="0" smtClean="0"/>
              <a:t> وسائل </a:t>
            </a:r>
            <a:r>
              <a:rPr lang="ar-SA" sz="2800" dirty="0" smtClean="0"/>
              <a:t>الدفع المالي.</a:t>
            </a:r>
          </a:p>
          <a:p>
            <a:pPr marL="0" indent="0" rtl="1"/>
            <a:r>
              <a:rPr lang="ar-SA" sz="2800" dirty="0" smtClean="0"/>
              <a:t>6- خدمات الرسائل القصيرة المتضمنة لكلمات مرور فورية.</a:t>
            </a:r>
          </a:p>
        </p:txBody>
      </p:sp>
    </p:spTree>
    <p:extLst>
      <p:ext uri="{BB962C8B-B14F-4D97-AF65-F5344CB8AC3E}">
        <p14:creationId xmlns:p14="http://schemas.microsoft.com/office/powerpoint/2010/main" val="2950919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4000" dirty="0" smtClean="0">
                <a:effectLst>
                  <a:outerShdw blurRad="38100" dist="38100" dir="2700000" algn="tl">
                    <a:srgbClr val="000000">
                      <a:alpha val="43137"/>
                    </a:srgbClr>
                  </a:outerShdw>
                </a:effectLst>
              </a:rPr>
              <a:t>إرشادات لتجارة إلكترونية آمنة</a:t>
            </a:r>
            <a:endParaRPr lang="en-US" sz="4000"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4" name="Content Placeholder 3"/>
          <p:cNvSpPr>
            <a:spLocks noGrp="1"/>
          </p:cNvSpPr>
          <p:nvPr>
            <p:ph idx="1"/>
          </p:nvPr>
        </p:nvSpPr>
        <p:spPr>
          <a:xfrm>
            <a:off x="495300" y="1600200"/>
            <a:ext cx="8915400" cy="4525963"/>
          </a:xfrm>
        </p:spPr>
        <p:txBody>
          <a:bodyPr/>
          <a:lstStyle/>
          <a:p>
            <a:pPr rtl="1"/>
            <a:r>
              <a:rPr lang="ar-SA" sz="2800" dirty="0"/>
              <a:t>1- على المستخدم التعامل مع مواقع التجارة الإلكترونية التي تشفر </a:t>
            </a:r>
            <a:r>
              <a:rPr lang="ar-SA" sz="2800" dirty="0" smtClean="0"/>
              <a:t>المعلومات, </a:t>
            </a:r>
            <a:r>
              <a:rPr lang="ar-SA" sz="2800" dirty="0"/>
              <a:t>وهي المواقع التي يتصل معها المستخدم عن طريق </a:t>
            </a:r>
            <a:r>
              <a:rPr lang="ar-SA" sz="2800" dirty="0" smtClean="0"/>
              <a:t>بروتوكول </a:t>
            </a:r>
            <a:r>
              <a:rPr lang="en-US" sz="2800" dirty="0" smtClean="0"/>
              <a:t>https</a:t>
            </a:r>
            <a:r>
              <a:rPr lang="ar-SA" sz="2800" dirty="0" smtClean="0"/>
              <a:t> والتي تظهر فيها </a:t>
            </a:r>
            <a:r>
              <a:rPr lang="ar-SA" sz="2800" dirty="0"/>
              <a:t>صورة القفل في أعلى أو أسفل الصفحة</a:t>
            </a:r>
            <a:r>
              <a:rPr lang="en-US" sz="2800" dirty="0" smtClean="0"/>
              <a:t>.</a:t>
            </a:r>
            <a:endParaRPr lang="ar-SA" sz="2800" dirty="0" smtClean="0"/>
          </a:p>
          <a:p>
            <a:pPr rtl="1"/>
            <a:r>
              <a:rPr lang="ar-SA" sz="2800" dirty="0" smtClean="0"/>
              <a:t>2- </a:t>
            </a:r>
            <a:r>
              <a:rPr lang="ar-SA" sz="2800" dirty="0"/>
              <a:t>الدفع المالي عن طريق البطاقة الائتمانية التي يتم شحنها بقيمة المشتريات.</a:t>
            </a:r>
            <a:endParaRPr lang="en-US" sz="2800" dirty="0"/>
          </a:p>
          <a:p>
            <a:pPr rtl="1"/>
            <a:r>
              <a:rPr lang="ar-SA" sz="2800" dirty="0"/>
              <a:t>3</a:t>
            </a:r>
            <a:r>
              <a:rPr lang="en-US" sz="2800" dirty="0"/>
              <a:t>- </a:t>
            </a:r>
            <a:r>
              <a:rPr lang="ar-SA" sz="2800" dirty="0"/>
              <a:t>استخدام كلمة مرور قوية يصعب تخمينها.</a:t>
            </a:r>
            <a:endParaRPr lang="en-US" sz="2800" dirty="0"/>
          </a:p>
          <a:p>
            <a:pPr rtl="1"/>
            <a:r>
              <a:rPr lang="ar-SA" sz="2800" dirty="0"/>
              <a:t>4- عدم إفشاء رقم البطاقة الائتمانية </a:t>
            </a:r>
            <a:r>
              <a:rPr lang="ar-SA" sz="2800" dirty="0" smtClean="0"/>
              <a:t>وكلمة </a:t>
            </a:r>
            <a:r>
              <a:rPr lang="ar-SA" sz="2800" dirty="0"/>
              <a:t>المرور لأي شخص.</a:t>
            </a:r>
            <a:endParaRPr lang="en-US" sz="2800" dirty="0"/>
          </a:p>
          <a:p>
            <a:pPr rtl="1"/>
            <a:r>
              <a:rPr lang="ar-SA" sz="2800" dirty="0"/>
              <a:t>5- التعامل مع مواقع التجارة الإلكترونية من خلال الجهاز الخاص بالمستخدم،  و تجنب أن يكون ذلك في مكان عام حتى لا يتمكن أحد من اختلاس </a:t>
            </a:r>
            <a:r>
              <a:rPr lang="ar-SA" sz="2800" dirty="0" smtClean="0"/>
              <a:t>النظر</a:t>
            </a:r>
            <a:r>
              <a:rPr lang="en-US" sz="2800" dirty="0" smtClean="0"/>
              <a:t>.</a:t>
            </a:r>
            <a:endParaRPr lang="en-US" sz="2800" dirty="0"/>
          </a:p>
        </p:txBody>
      </p:sp>
    </p:spTree>
    <p:extLst>
      <p:ext uri="{BB962C8B-B14F-4D97-AF65-F5344CB8AC3E}">
        <p14:creationId xmlns:p14="http://schemas.microsoft.com/office/powerpoint/2010/main" val="28027907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4000" dirty="0" smtClean="0">
                <a:effectLst>
                  <a:outerShdw blurRad="38100" dist="38100" dir="2700000" algn="tl">
                    <a:srgbClr val="000000">
                      <a:alpha val="43137"/>
                    </a:srgbClr>
                  </a:outerShdw>
                </a:effectLst>
              </a:rPr>
              <a:t>إرشادات لتجارة إلكترونية آمنة</a:t>
            </a:r>
            <a:endParaRPr lang="en-US" sz="4000"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4" name="Content Placeholder 3"/>
          <p:cNvSpPr>
            <a:spLocks noGrp="1"/>
          </p:cNvSpPr>
          <p:nvPr>
            <p:ph idx="1"/>
          </p:nvPr>
        </p:nvSpPr>
        <p:spPr>
          <a:xfrm>
            <a:off x="495300" y="1600200"/>
            <a:ext cx="8915400" cy="4525963"/>
          </a:xfrm>
        </p:spPr>
        <p:txBody>
          <a:bodyPr/>
          <a:lstStyle/>
          <a:p>
            <a:pPr rtl="1"/>
            <a:r>
              <a:rPr lang="ar-SA" sz="2800" dirty="0" smtClean="0"/>
              <a:t>6- تفعيل جدار الحماية الخاص بجهاز المستخدم, واستخدام برامج مكافحة الفيروسات وتحديثها بشكل دائم.</a:t>
            </a:r>
            <a:endParaRPr lang="en-US" sz="2800" dirty="0" smtClean="0"/>
          </a:p>
          <a:p>
            <a:pPr rtl="1"/>
            <a:r>
              <a:rPr lang="ar-SA" sz="2800" dirty="0" smtClean="0"/>
              <a:t>7- </a:t>
            </a:r>
            <a:r>
              <a:rPr lang="ar-SA" sz="2800" dirty="0"/>
              <a:t>تجنب الدخول إلى الروابط الموجودة في الرسائل الإلكترونية و إجراء معاملات مالية من خلالها.</a:t>
            </a:r>
            <a:endParaRPr lang="en-US" sz="2800" dirty="0"/>
          </a:p>
          <a:p>
            <a:pPr rtl="1"/>
            <a:r>
              <a:rPr lang="ar-SA" sz="2800" dirty="0"/>
              <a:t>8- التعامل مع المواقع الإلكترونية المشهورة والمعروفة.</a:t>
            </a:r>
            <a:endParaRPr lang="en-US" sz="2800" dirty="0"/>
          </a:p>
          <a:p>
            <a:pPr rtl="1"/>
            <a:r>
              <a:rPr lang="ar-SA" sz="2800" dirty="0"/>
              <a:t>9- على المستخدم متابعة مصروفاته </a:t>
            </a:r>
            <a:r>
              <a:rPr lang="ar-SA" sz="2800" dirty="0" smtClean="0"/>
              <a:t>ومراجعة </a:t>
            </a:r>
            <a:r>
              <a:rPr lang="ar-SA" sz="2800" dirty="0"/>
              <a:t>حساباته البنكية بصورة </a:t>
            </a:r>
            <a:r>
              <a:rPr lang="ar-SA" sz="2800" dirty="0" smtClean="0"/>
              <a:t>دورية, ليتصدى </a:t>
            </a:r>
            <a:r>
              <a:rPr lang="ar-SA" sz="2800" dirty="0"/>
              <a:t>لأي هجمات تهدف إلى التعدي على أمواله</a:t>
            </a:r>
            <a:r>
              <a:rPr lang="en-US" sz="2800" dirty="0"/>
              <a:t>.</a:t>
            </a:r>
          </a:p>
          <a:p>
            <a:pPr rtl="1"/>
            <a:r>
              <a:rPr lang="ar-SA" sz="2800" dirty="0"/>
              <a:t>10- قراءة سياسة الموقع التي تتبعها أثناء إجراء معاملاتها الإلكترونية لتحديد مستوى الأمان والخصوصية التي يقدمها الموقع.</a:t>
            </a:r>
            <a:endParaRPr lang="en-US" sz="2800" dirty="0"/>
          </a:p>
        </p:txBody>
      </p:sp>
    </p:spTree>
    <p:extLst>
      <p:ext uri="{BB962C8B-B14F-4D97-AF65-F5344CB8AC3E}">
        <p14:creationId xmlns:p14="http://schemas.microsoft.com/office/powerpoint/2010/main" val="3439040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_Template1.potx" id="{7F65DE76-E1F3-4444-98B4-0263EE90B231}" vid="{458FC09F-5FE7-4C5D-A25B-476CEC0A0B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Managemnt_Template2</Template>
  <TotalTime>9609</TotalTime>
  <Words>1002</Words>
  <Application>Microsoft Office PowerPoint</Application>
  <PresentationFormat>A4 Paper (210x297 mm)</PresentationFormat>
  <Paragraphs>177</Paragraphs>
  <Slides>20</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ae_AlMateen</vt:lpstr>
      <vt:lpstr>Arial</vt:lpstr>
      <vt:lpstr>AYM Wadiy S_U normal.</vt:lpstr>
      <vt:lpstr>Calibri</vt:lpstr>
      <vt:lpstr>Times New Roman</vt:lpstr>
      <vt:lpstr>Office Theme</vt:lpstr>
      <vt:lpstr>PowerPoint Presentation</vt:lpstr>
      <vt:lpstr>المحاضرة العاشرة</vt:lpstr>
      <vt:lpstr>عناصر المحاضرة</vt:lpstr>
      <vt:lpstr>سلوك المستهلك الإلكتروني</vt:lpstr>
      <vt:lpstr>فائدة دراسة سلوك المستهلك الإلكتروني</vt:lpstr>
      <vt:lpstr>نموذج سلوك المستهلك الإلكتروني</vt:lpstr>
      <vt:lpstr>أدوار المستهلكين في عملية اتخاذ قرار الشراء</vt:lpstr>
      <vt:lpstr>النموذج العام لسلوك المستهلك</vt:lpstr>
      <vt:lpstr>نموذج سلوك المستهلك المباشر عبر الإنترنت</vt:lpstr>
      <vt:lpstr>التسويق من فرد لفرد One-to-One Marketing</vt:lpstr>
      <vt:lpstr>التسويق من فرد لفرد One-to-One Marketing</vt:lpstr>
      <vt:lpstr>التسويق من فرد لفرد One-to-One Marketing</vt:lpstr>
      <vt:lpstr>التسويق من فرد لفرد One-to-One Marketing</vt:lpstr>
      <vt:lpstr>التسويق من فرد لفرد One-to-One Marketing</vt:lpstr>
      <vt:lpstr>التسويق من فرد لفرد One-to-One Marketing</vt:lpstr>
      <vt:lpstr>أمن المعلومات </vt:lpstr>
      <vt:lpstr>أشهر طرق الهجوم التي تتعرض لها التجارة الإلكترونية</vt:lpstr>
      <vt:lpstr>إرشادات لتجارة إلكترونية آمنة</vt:lpstr>
      <vt:lpstr>إرشادات لتجارة إلكترونية آمنة</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Ahmed Shawkey Shahen</dc:creator>
  <cp:lastModifiedBy>Mosleh A Adaileh</cp:lastModifiedBy>
  <cp:revision>315</cp:revision>
  <dcterms:created xsi:type="dcterms:W3CDTF">2014-02-23T07:16:21Z</dcterms:created>
  <dcterms:modified xsi:type="dcterms:W3CDTF">2014-04-10T05:19:42Z</dcterms:modified>
</cp:coreProperties>
</file>