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10" r:id="rId3"/>
    <p:sldId id="359" r:id="rId4"/>
    <p:sldId id="375" r:id="rId5"/>
    <p:sldId id="381" r:id="rId6"/>
    <p:sldId id="376" r:id="rId7"/>
    <p:sldId id="379" r:id="rId8"/>
    <p:sldId id="380" r:id="rId9"/>
    <p:sldId id="377" r:id="rId10"/>
    <p:sldId id="383" r:id="rId11"/>
    <p:sldId id="378" r:id="rId12"/>
    <p:sldId id="382" r:id="rId13"/>
    <p:sldId id="385" r:id="rId14"/>
    <p:sldId id="384" r:id="rId15"/>
    <p:sldId id="386" r:id="rId16"/>
    <p:sldId id="387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8" d="100"/>
          <a:sy n="78" d="100"/>
        </p:scale>
        <p:origin x="148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759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2318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2223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7279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5975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5787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979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762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0991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339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4523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4100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ash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الحادية عشر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الدفع الإلكتروني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E-payment</a:t>
            </a:r>
            <a:endParaRPr lang="ar-SA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dirty="0" smtClean="0"/>
              <a:t>طرق الدفع التقليدية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 smtClean="0"/>
              <a:t>طرق الدفع الإلكترونية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عوامل اختيار طرق الدفع الإلكترونية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متطلبات طرق الدفع الإلكتروني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إيجابيات وسلبيات الدفع الإلكتروني</a:t>
            </a:r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بطاقات الائتمان </a:t>
            </a:r>
            <a:r>
              <a:rPr lang="en-US" sz="2400" dirty="0"/>
              <a:t>Credit Cards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العملات الرقمية </a:t>
            </a:r>
            <a:r>
              <a:rPr lang="en-US" sz="2400" dirty="0"/>
              <a:t>Digital Currency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المحافظ الإلكترونية </a:t>
            </a:r>
            <a:r>
              <a:rPr lang="en-US" sz="2400" dirty="0"/>
              <a:t> E-Wallets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طرق الند للند </a:t>
            </a:r>
            <a:r>
              <a:rPr lang="en-US" sz="2400" dirty="0"/>
              <a:t>Peer-to-Peer Methods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r>
              <a:rPr lang="ar-SA" sz="2400" dirty="0"/>
              <a:t>الكروت الذكية </a:t>
            </a:r>
            <a:r>
              <a:rPr lang="en-US" sz="2400" dirty="0"/>
              <a:t> Smart Cards</a:t>
            </a:r>
            <a:endParaRPr lang="ar-SA" sz="2400" dirty="0"/>
          </a:p>
          <a:p>
            <a:pPr rtl="1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الدفع التقليدية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4608" y="1624012"/>
            <a:ext cx="8130107" cy="4525963"/>
          </a:xfrm>
        </p:spPr>
        <p:txBody>
          <a:bodyPr/>
          <a:lstStyle/>
          <a:p>
            <a:pPr marL="0" indent="0" rtl="1"/>
            <a:r>
              <a:rPr lang="ar-SA" sz="2400" dirty="0" smtClean="0"/>
              <a:t>الدفع </a:t>
            </a:r>
            <a:r>
              <a:rPr lang="en-US" sz="2400" dirty="0" smtClean="0"/>
              <a:t>Payment</a:t>
            </a:r>
            <a:r>
              <a:rPr lang="ar-SA" sz="2400" dirty="0" smtClean="0"/>
              <a:t>: هو نقل الأموال من شخص لأخر أو من كيان قانوني لكيان آخر.</a:t>
            </a:r>
          </a:p>
          <a:p>
            <a:pPr marL="0" indent="0" rtl="1"/>
            <a:r>
              <a:rPr lang="ar-SA" sz="2400" dirty="0" smtClean="0"/>
              <a:t>وطرق الدفع التقليدية هي: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الدفع النقدي </a:t>
            </a:r>
            <a:r>
              <a:rPr lang="en-US" sz="2400" dirty="0" smtClean="0"/>
              <a:t>Cash</a:t>
            </a:r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الشيكات الشخصية </a:t>
            </a:r>
            <a:r>
              <a:rPr lang="en-US" sz="2400" dirty="0" smtClean="0"/>
              <a:t>Personal </a:t>
            </a:r>
            <a:r>
              <a:rPr lang="en-US" sz="2400" dirty="0" err="1" smtClean="0"/>
              <a:t>Cheques</a:t>
            </a:r>
            <a:endParaRPr lang="en-US" sz="24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الحوالات البنكية </a:t>
            </a:r>
            <a:r>
              <a:rPr lang="en-US" sz="2400" dirty="0" smtClean="0"/>
              <a:t>Money Orders</a:t>
            </a:r>
            <a:endParaRPr lang="ar-SA" sz="2400" dirty="0" smtClean="0"/>
          </a:p>
          <a:p>
            <a:pPr marL="0" indent="0" rtl="1"/>
            <a:r>
              <a:rPr lang="ar-SA" sz="2400" dirty="0" smtClean="0"/>
              <a:t> </a:t>
            </a:r>
            <a:endParaRPr lang="ar-SA" sz="24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6" name="Picture 5" descr="BS0056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356992"/>
            <a:ext cx="3200400" cy="234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687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الدفع الإلكترونية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dirty="0"/>
              <a:t>بطاقات </a:t>
            </a:r>
            <a:r>
              <a:rPr lang="ar-SA" dirty="0" smtClean="0"/>
              <a:t>الائتمان، والسحب الآلي </a:t>
            </a:r>
            <a:r>
              <a:rPr lang="en-US" dirty="0" smtClean="0"/>
              <a:t>Credit and Debit </a:t>
            </a:r>
            <a:r>
              <a:rPr lang="en-US" dirty="0" smtClean="0"/>
              <a:t>Cards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/>
              <a:t>بطاقات الائتمان </a:t>
            </a:r>
            <a:r>
              <a:rPr lang="en-US" dirty="0"/>
              <a:t>Credit Cards</a:t>
            </a:r>
            <a:endParaRPr lang="ar-SA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/>
              <a:t>بطاقات السحب الآلي </a:t>
            </a:r>
            <a:r>
              <a:rPr lang="en-US" dirty="0"/>
              <a:t>Debit </a:t>
            </a:r>
            <a:r>
              <a:rPr lang="en-US" dirty="0" smtClean="0"/>
              <a:t>Cards</a:t>
            </a:r>
            <a:endParaRPr lang="ar-SA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العملات الرقمية </a:t>
            </a:r>
            <a:r>
              <a:rPr lang="en-US" dirty="0" smtClean="0"/>
              <a:t>Digital Currency</a:t>
            </a:r>
            <a:endParaRPr lang="ar-SA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المحافظ الرقمية </a:t>
            </a:r>
            <a:r>
              <a:rPr lang="en-US" dirty="0" smtClean="0"/>
              <a:t>E-Wallets</a:t>
            </a:r>
            <a:endParaRPr lang="ar-SA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طرق الند للند </a:t>
            </a:r>
            <a:r>
              <a:rPr lang="en-US" dirty="0" smtClean="0"/>
              <a:t>Peer-to-Peer Methods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الكروت الذكية </a:t>
            </a:r>
            <a:r>
              <a:rPr lang="en-US" dirty="0" smtClean="0"/>
              <a:t>Smart cards</a:t>
            </a:r>
            <a:endParaRPr lang="ar-SA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3717032"/>
            <a:ext cx="2825573" cy="188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8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عوامل اختيار طرق الدفع الإلكترونية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4608" y="1624012"/>
            <a:ext cx="8130107" cy="4525963"/>
          </a:xfrm>
        </p:spPr>
        <p:txBody>
          <a:bodyPr/>
          <a:lstStyle/>
          <a:p>
            <a:pPr marL="0" indent="0" rtl="1"/>
            <a:r>
              <a:rPr lang="ar-SA" sz="2800" dirty="0" smtClean="0"/>
              <a:t>يعتمد اختيار طريقة الدفع على: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الملاءمة </a:t>
            </a:r>
            <a:r>
              <a:rPr lang="en-US" sz="2800" dirty="0" smtClean="0"/>
              <a:t>Convenience</a:t>
            </a:r>
            <a:endParaRPr lang="ar-SA" sz="28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تتبع القدرة </a:t>
            </a:r>
            <a:r>
              <a:rPr lang="en-US" sz="2800" dirty="0" smtClean="0"/>
              <a:t>Trace-ability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الرفض </a:t>
            </a:r>
            <a:r>
              <a:rPr lang="en-US" sz="2800" dirty="0" smtClean="0"/>
              <a:t>Repudiation</a:t>
            </a:r>
            <a:endParaRPr lang="ar-SA" sz="28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المخاطر المالية </a:t>
            </a:r>
            <a:r>
              <a:rPr lang="en-US" sz="2800" dirty="0" smtClean="0"/>
              <a:t>Financial risk</a:t>
            </a:r>
            <a:endParaRPr lang="ar-SA" sz="2800" dirty="0" smtClean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الحماية من الاحتيال </a:t>
            </a:r>
            <a:r>
              <a:rPr lang="en-US" sz="2800" dirty="0" smtClean="0"/>
              <a:t>Fraud protection</a:t>
            </a:r>
            <a:endParaRPr lang="ar-SA" sz="2800" dirty="0" smtClean="0"/>
          </a:p>
          <a:p>
            <a:pPr marL="0" indent="0" rtl="1"/>
            <a:r>
              <a:rPr lang="ar-SA" sz="2800" dirty="0" smtClean="0"/>
              <a:t> </a:t>
            </a:r>
            <a:endParaRPr lang="ar-SA" sz="2800" dirty="0"/>
          </a:p>
          <a:p>
            <a:pPr rtl="1">
              <a:buFont typeface="Arial" panose="020B0604020202020204" pitchFamily="34" charset="0"/>
              <a:buChar char="•"/>
            </a:pPr>
            <a:endParaRPr lang="ar-SA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492896"/>
            <a:ext cx="381218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1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متطلبات طرق الدفع الإلكتروني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16896" y="1624012"/>
            <a:ext cx="5537819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تمكين العملاء الصادقين وإقناعهم بقبول الدفع.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عدم تمكين المحتالين من التسديد غير </a:t>
            </a:r>
            <a:r>
              <a:rPr lang="ar-SA" dirty="0" smtClean="0"/>
              <a:t>الص</a:t>
            </a:r>
            <a:r>
              <a:rPr lang="ar-SA" dirty="0"/>
              <a:t>ح</a:t>
            </a:r>
            <a:r>
              <a:rPr lang="ar-SA" dirty="0" smtClean="0"/>
              <a:t>يح </a:t>
            </a:r>
            <a:r>
              <a:rPr lang="ar-SA" dirty="0" smtClean="0"/>
              <a:t>أو الاحتيال.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ضمان خصوصية العملاء الصادقين.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قبول طريقة </a:t>
            </a:r>
            <a:r>
              <a:rPr lang="ar-SA" dirty="0" smtClean="0"/>
              <a:t>الدفع </a:t>
            </a:r>
            <a:r>
              <a:rPr lang="ar-SA" dirty="0" smtClean="0"/>
              <a:t>من قبل عدد كبير جدا العملاء.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التكامل مع النظم القائمة والمتطورة.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924944"/>
            <a:ext cx="3571862" cy="242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92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إيجابيات وسلبيات الدفع الإلكتروني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4608" y="1624012"/>
            <a:ext cx="8130107" cy="4525963"/>
          </a:xfrm>
        </p:spPr>
        <p:txBody>
          <a:bodyPr/>
          <a:lstStyle/>
          <a:p>
            <a:pPr marL="0" indent="0" rtl="1"/>
            <a:r>
              <a:rPr lang="ar-SA" sz="2800" b="1" dirty="0" smtClean="0"/>
              <a:t>الإيجابيات: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المرونة العالية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انخفاض تكاليف المعاملات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سرعة وتنوع القدرة الشرائية</a:t>
            </a:r>
          </a:p>
          <a:p>
            <a:pPr marL="0" indent="0" rtl="1"/>
            <a:r>
              <a:rPr lang="ar-SA" sz="2800" b="1" dirty="0" smtClean="0"/>
              <a:t>السلبيات: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إمكانية نسخ المعاملات المالية.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إمكانية التعرض للهجوم من جميع أنحاء العالم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عدم الكشف عن الهوية، وإمكانية اقتحام الخصوصية</a:t>
            </a:r>
          </a:p>
        </p:txBody>
      </p:sp>
    </p:spTree>
    <p:extLst>
      <p:ext uri="{BB962C8B-B14F-4D97-AF65-F5344CB8AC3E}">
        <p14:creationId xmlns:p14="http://schemas.microsoft.com/office/powerpoint/2010/main" val="365683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بطاقات الائتمان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 Cards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05139" y="1624012"/>
            <a:ext cx="5549576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أكثر طرق الدفع شيوعا في التجارة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تصدر عن البنوك.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يكون لكل بطاقة 16 رقما فريدا، وتتضمن أرقام الفحص، وتاريخ الانتهاء.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تقوم شركات ترخيص ثالثة بالتحقق من المشتريات وصلاحية بطاقة الائتمان.</a:t>
            </a:r>
          </a:p>
          <a:p>
            <a:pPr marL="0" indent="0" rtl="1"/>
            <a:endParaRPr lang="ar-SA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2204864"/>
            <a:ext cx="38766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3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تزوير بطاقات الائتمان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6496" y="1484784"/>
            <a:ext cx="8994204" cy="3773016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تعتبر مشاكل التزوير والاحتيال من أكبر المشكلات التي تواجه التجارة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التجار ليس لهم سند قانوني للمشتريات ما لم يكن المشتري يستخدم شهادة مصادقة.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شركات مصادقة بطاقات الائتمان مثل: </a:t>
            </a:r>
            <a:r>
              <a:rPr lang="en-US" dirty="0" smtClean="0"/>
              <a:t>Visa, nochargeback.com, VeriSign</a:t>
            </a:r>
            <a:r>
              <a:rPr lang="ar-SA" dirty="0" smtClean="0"/>
              <a:t> تعمل للحد من عمليات النصب والاحتيال.</a:t>
            </a:r>
            <a:endParaRPr lang="ar-SA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312" y="5373217"/>
            <a:ext cx="1400763" cy="812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644" y="5150526"/>
            <a:ext cx="2016224" cy="10349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82" y="5564498"/>
            <a:ext cx="2257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89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نموذج أعمال بطاقات الائتمان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 Cards-Business Model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1685486" y="1942118"/>
            <a:ext cx="7513680" cy="3597791"/>
            <a:chOff x="1685486" y="1942118"/>
            <a:chExt cx="7513680" cy="3597791"/>
          </a:xfrm>
        </p:grpSpPr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1990328" y="4513312"/>
              <a:ext cx="1371600" cy="990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/>
                <a:t>العميل</a:t>
              </a:r>
              <a:endParaRPr lang="en-US" dirty="0"/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914128" y="2532112"/>
              <a:ext cx="1371600" cy="990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/>
                <a:t>عميل البنك</a:t>
              </a:r>
              <a:endParaRPr lang="en-US" dirty="0"/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6105128" y="4437112"/>
              <a:ext cx="1371600" cy="990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/>
                <a:t>المتجر</a:t>
              </a:r>
              <a:endParaRPr lang="en-US" dirty="0"/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4123928" y="2455912"/>
              <a:ext cx="1371600" cy="990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dirty="0" smtClean="0"/>
                <a:t>Visa</a:t>
              </a:r>
              <a:endParaRPr lang="ar-SA" dirty="0" smtClean="0"/>
            </a:p>
            <a:p>
              <a:pPr algn="ctr"/>
              <a:r>
                <a:rPr lang="ar-SA" dirty="0" smtClean="0"/>
                <a:t>الطرف الثالث</a:t>
              </a:r>
              <a:endParaRPr lang="en-US" dirty="0"/>
            </a:p>
            <a:p>
              <a:pPr algn="ctr"/>
              <a:r>
                <a:rPr lang="en-US" dirty="0"/>
                <a:t>(3</a:t>
              </a:r>
              <a:r>
                <a:rPr lang="en-US" baseline="30000" dirty="0"/>
                <a:t>rd</a:t>
              </a:r>
              <a:r>
                <a:rPr lang="en-US" dirty="0"/>
                <a:t> Party)</a:t>
              </a:r>
            </a:p>
          </p:txBody>
        </p:sp>
        <p:cxnSp>
          <p:nvCxnSpPr>
            <p:cNvPr id="12" name="AutoShape 8"/>
            <p:cNvCxnSpPr>
              <a:cxnSpLocks noChangeShapeType="1"/>
              <a:stCxn id="8" idx="6"/>
              <a:endCxn id="10" idx="2"/>
            </p:cNvCxnSpPr>
            <p:nvPr/>
          </p:nvCxnSpPr>
          <p:spPr bwMode="auto">
            <a:xfrm flipV="1">
              <a:off x="3361928" y="4932412"/>
              <a:ext cx="2743200" cy="762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10"/>
            <p:cNvCxnSpPr>
              <a:cxnSpLocks noChangeShapeType="1"/>
              <a:stCxn id="20" idx="4"/>
              <a:endCxn id="10" idx="0"/>
            </p:cNvCxnSpPr>
            <p:nvPr/>
          </p:nvCxnSpPr>
          <p:spPr bwMode="auto">
            <a:xfrm>
              <a:off x="6790928" y="3522712"/>
              <a:ext cx="0" cy="9144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AutoShape 11"/>
            <p:cNvCxnSpPr>
              <a:cxnSpLocks noChangeShapeType="1"/>
              <a:stCxn id="9" idx="6"/>
              <a:endCxn id="11" idx="2"/>
            </p:cNvCxnSpPr>
            <p:nvPr/>
          </p:nvCxnSpPr>
          <p:spPr bwMode="auto">
            <a:xfrm flipV="1">
              <a:off x="3285728" y="2951212"/>
              <a:ext cx="838200" cy="762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AutoShape 12"/>
            <p:cNvCxnSpPr>
              <a:cxnSpLocks noChangeShapeType="1"/>
              <a:stCxn id="8" idx="0"/>
              <a:endCxn id="9" idx="4"/>
            </p:cNvCxnSpPr>
            <p:nvPr/>
          </p:nvCxnSpPr>
          <p:spPr bwMode="auto">
            <a:xfrm flipH="1" flipV="1">
              <a:off x="2599928" y="3522712"/>
              <a:ext cx="76200" cy="9906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4409618" y="5170577"/>
              <a:ext cx="80021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dirty="0" smtClean="0"/>
                <a:t>1. الثمن</a:t>
              </a:r>
              <a:endParaRPr lang="en-US" dirty="0"/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7355392" y="3598912"/>
              <a:ext cx="184377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ar-SA" dirty="0" smtClean="0"/>
                <a:t>2. التحقق من صلاحية</a:t>
              </a:r>
              <a:br>
                <a:rPr lang="ar-SA" dirty="0" smtClean="0"/>
              </a:br>
              <a:r>
                <a:rPr lang="ar-SA" dirty="0" smtClean="0"/>
                <a:t>بطاقة الائتمان</a:t>
              </a:r>
              <a:endParaRPr lang="en-US" dirty="0"/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3846105" y="1942118"/>
              <a:ext cx="177484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dirty="0"/>
                <a:t>3. التخليص / التسوية</a:t>
              </a:r>
              <a:endParaRPr lang="en-US" dirty="0"/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1685486" y="3827512"/>
              <a:ext cx="79220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dirty="0" smtClean="0"/>
                <a:t>4. الدفع</a:t>
              </a:r>
              <a:endParaRPr lang="en-US" dirty="0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6105128" y="2532112"/>
              <a:ext cx="1371600" cy="990600"/>
            </a:xfrm>
            <a:prstGeom prst="ellipse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/>
                <a:t>بنك البائع</a:t>
              </a:r>
              <a:endParaRPr lang="en-US" dirty="0"/>
            </a:p>
          </p:txBody>
        </p:sp>
        <p:cxnSp>
          <p:nvCxnSpPr>
            <p:cNvPr id="21" name="AutoShape 19"/>
            <p:cNvCxnSpPr>
              <a:cxnSpLocks noChangeShapeType="1"/>
              <a:stCxn id="11" idx="6"/>
              <a:endCxn id="20" idx="2"/>
            </p:cNvCxnSpPr>
            <p:nvPr/>
          </p:nvCxnSpPr>
          <p:spPr bwMode="auto">
            <a:xfrm>
              <a:off x="5495528" y="2951212"/>
              <a:ext cx="609600" cy="762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0761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استخدام بطاقات الائتمان على الويب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28600" y="1209526"/>
            <a:ext cx="8656638" cy="5064026"/>
            <a:chOff x="228600" y="1209526"/>
            <a:chExt cx="8656638" cy="5064026"/>
          </a:xfrm>
        </p:grpSpPr>
        <p:sp>
          <p:nvSpPr>
            <p:cNvPr id="23" name="Cloud"/>
            <p:cNvSpPr>
              <a:spLocks noChangeAspect="1" noEditPoints="1" noChangeArrowheads="1"/>
            </p:cNvSpPr>
            <p:nvPr/>
          </p:nvSpPr>
          <p:spPr bwMode="auto">
            <a:xfrm>
              <a:off x="2667000" y="4328120"/>
              <a:ext cx="1905000" cy="111283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r>
                <a:rPr lang="ar-SA" dirty="0" smtClean="0"/>
                <a:t>الإنترنت</a:t>
              </a:r>
              <a:endParaRPr lang="en-US" dirty="0"/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457200" y="5318720"/>
              <a:ext cx="1447800" cy="6096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>
                  <a:solidFill>
                    <a:schemeClr val="bg2"/>
                  </a:solidFill>
                </a:rPr>
                <a:t>برنامج الاستعراض</a:t>
              </a: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7620000" y="3642320"/>
              <a:ext cx="1143000" cy="16002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Database</a:t>
              </a:r>
            </a:p>
            <a:p>
              <a:pPr algn="ctr"/>
              <a:r>
                <a:rPr lang="en-US">
                  <a:solidFill>
                    <a:schemeClr val="bg2"/>
                  </a:solidFill>
                </a:rPr>
                <a:t>Server</a:t>
              </a:r>
            </a:p>
          </p:txBody>
        </p:sp>
        <p:cxnSp>
          <p:nvCxnSpPr>
            <p:cNvPr id="26" name="AutoShape 6"/>
            <p:cNvCxnSpPr>
              <a:cxnSpLocks noChangeShapeType="1"/>
            </p:cNvCxnSpPr>
            <p:nvPr/>
          </p:nvCxnSpPr>
          <p:spPr bwMode="auto">
            <a:xfrm flipV="1">
              <a:off x="1970968" y="4785320"/>
              <a:ext cx="797989" cy="70154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AutoShape 7"/>
            <p:cNvCxnSpPr>
              <a:cxnSpLocks noChangeShapeType="1"/>
              <a:stCxn id="23" idx="2"/>
              <a:endCxn id="34" idx="1"/>
            </p:cNvCxnSpPr>
            <p:nvPr/>
          </p:nvCxnSpPr>
          <p:spPr bwMode="auto">
            <a:xfrm flipV="1">
              <a:off x="4570413" y="4442420"/>
              <a:ext cx="687387" cy="4429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AutoShape 8"/>
            <p:cNvCxnSpPr>
              <a:cxnSpLocks noChangeShapeType="1"/>
              <a:stCxn id="36" idx="3"/>
              <a:endCxn id="25" idx="1"/>
            </p:cNvCxnSpPr>
            <p:nvPr/>
          </p:nvCxnSpPr>
          <p:spPr bwMode="auto">
            <a:xfrm>
              <a:off x="7391400" y="4442420"/>
              <a:ext cx="228600" cy="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4953000" y="2996952"/>
              <a:ext cx="3886200" cy="327660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866439" y="4785320"/>
              <a:ext cx="82266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dirty="0" smtClean="0"/>
                <a:t>العميل 1</a:t>
              </a:r>
              <a:endParaRPr lang="en-US" dirty="0"/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5181600" y="3108920"/>
              <a:ext cx="12763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Server A</a:t>
              </a:r>
            </a:p>
          </p:txBody>
        </p:sp>
        <p:sp>
          <p:nvSpPr>
            <p:cNvPr id="32" name="Text Box 16"/>
            <p:cNvSpPr txBox="1">
              <a:spLocks noChangeArrowheads="1"/>
            </p:cNvSpPr>
            <p:nvPr/>
          </p:nvSpPr>
          <p:spPr bwMode="auto">
            <a:xfrm>
              <a:off x="4948238" y="5471120"/>
              <a:ext cx="65283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dirty="0"/>
                <a:t>URL</a:t>
              </a:r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228600" y="4785320"/>
              <a:ext cx="1828800" cy="1295400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5257800" y="3642320"/>
              <a:ext cx="838200" cy="16002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HTTP</a:t>
              </a:r>
            </a:p>
            <a:p>
              <a:pPr algn="ctr"/>
              <a:r>
                <a:rPr lang="en-US">
                  <a:solidFill>
                    <a:schemeClr val="bg2"/>
                  </a:solidFill>
                </a:rPr>
                <a:t>Server</a:t>
              </a:r>
            </a:p>
          </p:txBody>
        </p:sp>
        <p:cxnSp>
          <p:nvCxnSpPr>
            <p:cNvPr id="35" name="AutoShape 24"/>
            <p:cNvCxnSpPr>
              <a:cxnSpLocks noChangeShapeType="1"/>
              <a:stCxn id="34" idx="3"/>
              <a:endCxn id="36" idx="1"/>
            </p:cNvCxnSpPr>
            <p:nvPr/>
          </p:nvCxnSpPr>
          <p:spPr bwMode="auto">
            <a:xfrm>
              <a:off x="6096000" y="4442420"/>
              <a:ext cx="304800" cy="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6400800" y="3642320"/>
              <a:ext cx="990600" cy="16002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App.</a:t>
              </a:r>
            </a:p>
            <a:p>
              <a:pPr algn="ctr"/>
              <a:r>
                <a:rPr lang="en-US">
                  <a:solidFill>
                    <a:schemeClr val="bg2"/>
                  </a:solidFill>
                </a:rPr>
                <a:t>Server</a:t>
              </a:r>
            </a:p>
          </p:txBody>
        </p:sp>
        <p:sp>
          <p:nvSpPr>
            <p:cNvPr id="37" name="AutoShape 26"/>
            <p:cNvSpPr>
              <a:spLocks noChangeArrowheads="1"/>
            </p:cNvSpPr>
            <p:nvPr/>
          </p:nvSpPr>
          <p:spPr bwMode="auto">
            <a:xfrm>
              <a:off x="5638800" y="5471120"/>
              <a:ext cx="1371600" cy="685800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index.html</a:t>
              </a:r>
            </a:p>
          </p:txBody>
        </p:sp>
        <p:sp>
          <p:nvSpPr>
            <p:cNvPr id="38" name="AutoShape 27"/>
            <p:cNvSpPr>
              <a:spLocks noChangeArrowheads="1"/>
            </p:cNvSpPr>
            <p:nvPr/>
          </p:nvSpPr>
          <p:spPr bwMode="auto">
            <a:xfrm rot="19436160">
              <a:off x="5867400" y="4934545"/>
              <a:ext cx="223838" cy="762000"/>
            </a:xfrm>
            <a:prstGeom prst="upDownArrow">
              <a:avLst>
                <a:gd name="adj1" fmla="val 50000"/>
                <a:gd name="adj2" fmla="val 68085"/>
              </a:avLst>
            </a:prstGeom>
            <a:solidFill>
              <a:srgbClr val="FF00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AutoShape 30"/>
            <p:cNvSpPr>
              <a:spLocks noChangeArrowheads="1"/>
            </p:cNvSpPr>
            <p:nvPr/>
          </p:nvSpPr>
          <p:spPr bwMode="auto">
            <a:xfrm>
              <a:off x="7162800" y="5318720"/>
              <a:ext cx="1371600" cy="685800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prog.jsp</a:t>
              </a:r>
            </a:p>
          </p:txBody>
        </p:sp>
        <p:sp>
          <p:nvSpPr>
            <p:cNvPr id="40" name="AutoShape 31"/>
            <p:cNvSpPr>
              <a:spLocks noChangeArrowheads="1"/>
            </p:cNvSpPr>
            <p:nvPr/>
          </p:nvSpPr>
          <p:spPr bwMode="auto">
            <a:xfrm rot="17784936">
              <a:off x="7159625" y="4864695"/>
              <a:ext cx="196850" cy="800100"/>
            </a:xfrm>
            <a:prstGeom prst="upDownArrow">
              <a:avLst>
                <a:gd name="adj1" fmla="val 50000"/>
                <a:gd name="adj2" fmla="val 81290"/>
              </a:avLst>
            </a:prstGeom>
            <a:solidFill>
              <a:srgbClr val="FF00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" name="Picture 32" descr="BS00508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1813520"/>
              <a:ext cx="1082675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2971800" y="1584920"/>
              <a:ext cx="1828800" cy="15240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dirty="0" smtClean="0"/>
                <a:t>3</a:t>
              </a:r>
              <a:r>
                <a:rPr lang="en-US" baseline="30000" dirty="0" smtClean="0"/>
                <a:t>rd</a:t>
              </a:r>
              <a:r>
                <a:rPr lang="en-US" dirty="0" smtClean="0"/>
                <a:t> Party</a:t>
              </a:r>
            </a:p>
            <a:p>
              <a:pPr algn="ctr"/>
              <a:r>
                <a:rPr lang="en-US" dirty="0" smtClean="0"/>
                <a:t>Authorization</a:t>
              </a:r>
            </a:p>
            <a:p>
              <a:pPr algn="ctr"/>
              <a:r>
                <a:rPr lang="en-US" dirty="0" smtClean="0"/>
                <a:t>System</a:t>
              </a:r>
            </a:p>
            <a:p>
              <a:pPr algn="ctr"/>
              <a:r>
                <a:rPr lang="en-US" dirty="0" smtClean="0"/>
                <a:t>cybercash.com</a:t>
              </a:r>
              <a:endParaRPr lang="en-US" dirty="0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304800" y="2042120"/>
              <a:ext cx="1600200" cy="10668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/>
                <a:t>النظام </a:t>
              </a:r>
              <a:r>
                <a:rPr lang="ar-SA" dirty="0" smtClean="0"/>
                <a:t>البنكي </a:t>
              </a:r>
              <a:r>
                <a:rPr lang="ar-SA" dirty="0" smtClean="0"/>
                <a:t>للعميل</a:t>
              </a:r>
              <a:endParaRPr lang="en-US" dirty="0"/>
            </a:p>
          </p:txBody>
        </p:sp>
        <p:cxnSp>
          <p:nvCxnSpPr>
            <p:cNvPr id="44" name="AutoShape 35"/>
            <p:cNvCxnSpPr>
              <a:cxnSpLocks noChangeShapeType="1"/>
              <a:stCxn id="43" idx="3"/>
              <a:endCxn id="42" idx="1"/>
            </p:cNvCxnSpPr>
            <p:nvPr/>
          </p:nvCxnSpPr>
          <p:spPr bwMode="auto">
            <a:xfrm flipV="1">
              <a:off x="1905000" y="2346920"/>
              <a:ext cx="1066800" cy="2286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Text Box 36"/>
            <p:cNvSpPr txBox="1">
              <a:spLocks noChangeArrowheads="1"/>
            </p:cNvSpPr>
            <p:nvPr/>
          </p:nvSpPr>
          <p:spPr bwMode="auto">
            <a:xfrm>
              <a:off x="4888210" y="1209526"/>
              <a:ext cx="1360934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ar-SA" dirty="0" smtClean="0"/>
                <a:t>النقل الإلكتروني للمدفوعات</a:t>
              </a:r>
            </a:p>
            <a:p>
              <a:pPr algn="ctr"/>
              <a:r>
                <a:rPr lang="en-US" dirty="0" smtClean="0"/>
                <a:t>EFT</a:t>
              </a:r>
              <a:endParaRPr lang="en-US" dirty="0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7010400" y="1356320"/>
              <a:ext cx="1600200" cy="1066800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ar-SA" dirty="0" smtClean="0"/>
                <a:t>النظام البنكي للبائعين</a:t>
              </a:r>
              <a:endParaRPr lang="en-US" dirty="0"/>
            </a:p>
          </p:txBody>
        </p:sp>
        <p:cxnSp>
          <p:nvCxnSpPr>
            <p:cNvPr id="47" name="AutoShape 38"/>
            <p:cNvCxnSpPr>
              <a:cxnSpLocks noChangeShapeType="1"/>
              <a:stCxn id="46" idx="1"/>
              <a:endCxn id="42" idx="3"/>
            </p:cNvCxnSpPr>
            <p:nvPr/>
          </p:nvCxnSpPr>
          <p:spPr bwMode="auto">
            <a:xfrm flipH="1">
              <a:off x="4800600" y="1889720"/>
              <a:ext cx="2209800" cy="4572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AutoShape 39"/>
            <p:cNvCxnSpPr>
              <a:cxnSpLocks noChangeShapeType="1"/>
              <a:stCxn id="36" idx="0"/>
              <a:endCxn id="42" idx="2"/>
            </p:cNvCxnSpPr>
            <p:nvPr/>
          </p:nvCxnSpPr>
          <p:spPr bwMode="auto">
            <a:xfrm flipH="1" flipV="1">
              <a:off x="3886200" y="3108920"/>
              <a:ext cx="3009900" cy="5334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Text Box 40"/>
            <p:cNvSpPr txBox="1">
              <a:spLocks noChangeArrowheads="1"/>
            </p:cNvSpPr>
            <p:nvPr/>
          </p:nvSpPr>
          <p:spPr bwMode="auto">
            <a:xfrm>
              <a:off x="7536791" y="2499320"/>
              <a:ext cx="13484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ar-SA" dirty="0" smtClean="0"/>
                <a:t>عملية الترخيص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54962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العملات الرقمية </a:t>
            </a:r>
            <a:r>
              <a:rPr lang="en-US" sz="4000" dirty="0"/>
              <a:t>Digital Currency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52800" y="1600200"/>
            <a:ext cx="6257900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العملات الرقمية عبارة عن حسابات تشبه حسابات البنوك التقليدية.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يودع المشتري النقد في الحساب، ويتعامل به </a:t>
            </a:r>
            <a:r>
              <a:rPr lang="ar-SA" sz="2800" dirty="0" smtClean="0"/>
              <a:t>على </a:t>
            </a:r>
            <a:r>
              <a:rPr lang="ar-SA" sz="2800" dirty="0" smtClean="0"/>
              <a:t>مواقع التجارة الإلكترونية، ويتم التعامل به من خلال بروتوكول عالي التأمين.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تصل المدفوعات إلى تجار التجارة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لا يحتاج الزبائن إلى بطاقات ائتمان، ويقتصر الانفاق على رصيد الحساب.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en-US" sz="2800" dirty="0">
                <a:hlinkClick r:id="rId3"/>
              </a:rPr>
              <a:t>www.ecash.com</a:t>
            </a:r>
            <a:endParaRPr lang="en-US" sz="2800" dirty="0"/>
          </a:p>
          <a:p>
            <a:pPr marL="0" indent="0" rtl="1"/>
            <a:r>
              <a:rPr lang="ar-SA" sz="2800" dirty="0" smtClean="0"/>
              <a:t> </a:t>
            </a:r>
            <a:endParaRPr lang="ar-SA" sz="2800" dirty="0"/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135587"/>
            <a:ext cx="3395436" cy="145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64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المحافظ الإلكتروني</a:t>
            </a:r>
            <a:r>
              <a:rPr lang="ar-SA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ة</a:t>
            </a:r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/>
              <a:t>E-Wallets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6496" y="1600200"/>
            <a:ext cx="8994204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تم إنشائها بواسطة شراكة بين بعض المؤسسات المالية وبعض مواقع التجارة الإلكترونية.</a:t>
            </a:r>
            <a:endParaRPr lang="en-US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تمكن المحافظ الإلكترونية العملاء من دفع الفواتير، وإرسال المعلومات بضغطات بسيطة </a:t>
            </a:r>
            <a:r>
              <a:rPr lang="ar-SA" dirty="0" err="1" smtClean="0"/>
              <a:t>لمستخدمى</a:t>
            </a:r>
            <a:r>
              <a:rPr lang="ar-SA" dirty="0" smtClean="0"/>
              <a:t> مواقع التجارة الإلكترونية.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dirty="0" smtClean="0"/>
              <a:t>يمكن للمحافظ الإلكترونية تخزين الشيكات الإلكترونية </a:t>
            </a:r>
            <a:r>
              <a:rPr lang="en-US" dirty="0" smtClean="0"/>
              <a:t>e-</a:t>
            </a:r>
            <a:r>
              <a:rPr lang="en-US" dirty="0" err="1" smtClean="0"/>
              <a:t>Cheques</a:t>
            </a:r>
            <a:r>
              <a:rPr lang="ar-SA" dirty="0" smtClean="0"/>
              <a:t>، والمدفوعات الإلكترونية </a:t>
            </a:r>
            <a:r>
              <a:rPr lang="en-US" dirty="0" smtClean="0"/>
              <a:t>e-Cash</a:t>
            </a:r>
            <a:r>
              <a:rPr lang="ar-SA" dirty="0" smtClean="0"/>
              <a:t>، ومعلومات بطاقات الائتمان.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60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طرق الند للند </a:t>
            </a:r>
            <a:r>
              <a:rPr lang="en-US" sz="4000" dirty="0" smtClean="0"/>
              <a:t>Peer-to-Peer Methods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8704" y="1600200"/>
            <a:ext cx="7121996" cy="4421087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النقد الإلكتروني عن طريق البريد الإلكتروني </a:t>
            </a:r>
            <a:r>
              <a:rPr lang="en-US" sz="2800" dirty="0" smtClean="0"/>
              <a:t>(eCash.com)</a:t>
            </a:r>
            <a:r>
              <a:rPr lang="ar-SA" sz="28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نظام الدفع الإلكتروني </a:t>
            </a:r>
            <a:r>
              <a:rPr lang="en-US" sz="2800" dirty="0" smtClean="0"/>
              <a:t>PayPal.com</a:t>
            </a:r>
            <a:endParaRPr lang="ar-SA" sz="2800" dirty="0" smtClean="0"/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يمثل طرف ثال موثوق به (عند التعامل مع المزادات الإلكترونية).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لإرسال نقود:</a:t>
            </a:r>
          </a:p>
          <a:p>
            <a:pPr lvl="2" rtl="1">
              <a:buFont typeface="Arial" panose="020B0604020202020204" pitchFamily="34" charset="0"/>
              <a:buChar char="•"/>
            </a:pPr>
            <a:r>
              <a:rPr lang="ar-SA" sz="2000" dirty="0" smtClean="0"/>
              <a:t>يقوم المرسل بإعداد الحساب، ويطلب إرسال مدفوعات.</a:t>
            </a:r>
          </a:p>
          <a:p>
            <a:pPr lvl="2" rtl="1">
              <a:buFont typeface="Arial" panose="020B0604020202020204" pitchFamily="34" charset="0"/>
              <a:buChar char="•"/>
            </a:pPr>
            <a:r>
              <a:rPr lang="ar-SA" sz="2000" dirty="0" smtClean="0"/>
              <a:t>يضع المرسل المدفوعات في حساب المستلم عن طريق بطاقة الائتمان.</a:t>
            </a:r>
          </a:p>
          <a:p>
            <a:pPr lvl="2" rtl="1">
              <a:buFont typeface="Arial" panose="020B0604020202020204" pitchFamily="34" charset="0"/>
              <a:buChar char="•"/>
            </a:pPr>
            <a:r>
              <a:rPr lang="ar-SA" sz="2000" dirty="0" smtClean="0"/>
              <a:t>يتم إعلام المستلم بالمدفوعات عن طريق البريد الإلكتروني.</a:t>
            </a:r>
          </a:p>
          <a:p>
            <a:pPr lvl="2" rtl="1">
              <a:buFont typeface="Arial" panose="020B0604020202020204" pitchFamily="34" charset="0"/>
              <a:buChar char="•"/>
            </a:pPr>
            <a:r>
              <a:rPr lang="ar-SA" sz="2000" dirty="0" smtClean="0"/>
              <a:t>يمكن للمستلم نقل المدفوعات إلى حساب بنكب أو عن طريق طلب شيك.</a:t>
            </a:r>
          </a:p>
          <a:p>
            <a:pPr marL="457200" lvl="1" indent="0" rtl="1"/>
            <a:endParaRPr lang="ar-SA" sz="2400" dirty="0" smtClean="0"/>
          </a:p>
          <a:p>
            <a:pPr rtl="1">
              <a:buFont typeface="Arial" panose="020B0604020202020204" pitchFamily="34" charset="0"/>
              <a:buChar char="•"/>
            </a:pPr>
            <a:endParaRPr lang="ar-SA" sz="2800" dirty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2924944"/>
            <a:ext cx="2329678" cy="195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55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الكروت الذكية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smtClean="0"/>
              <a:t>Smart Cards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84848" y="1600200"/>
            <a:ext cx="5825852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كروت ذات شريحة كمبيوتر مدمجة بها، وهي شائعة الاستخدام في أوروبا.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تستخدم على الحصول على خدمات الرعاية الصحية، والنقل، والهوية، وشحن فواتير الهواتف، وغيرها...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تتم قراءتها عن طريق قارئات خاصة وتتطل إخال رقم تعريف خاص بالمستخدم </a:t>
            </a:r>
            <a:r>
              <a:rPr lang="en-US" sz="2400" dirty="0" smtClean="0"/>
              <a:t>PIN</a:t>
            </a:r>
            <a:r>
              <a:rPr lang="ar-SA" sz="24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يمكن للماكينات البنكية تحميل الكاش على هذه البطاقات، ويتم تنزيلها عن طريق المشتريات.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تعتبر شركات </a:t>
            </a:r>
            <a:r>
              <a:rPr lang="en-US" sz="2400" dirty="0" err="1" smtClean="0"/>
              <a:t>GemPlus</a:t>
            </a:r>
            <a:r>
              <a:rPr lang="ar-SA" sz="2400" dirty="0" smtClean="0"/>
              <a:t>، </a:t>
            </a:r>
            <a:r>
              <a:rPr lang="en-US" sz="2400" dirty="0" smtClean="0"/>
              <a:t>MasterCard</a:t>
            </a:r>
            <a:r>
              <a:rPr lang="ar-SA" sz="2400" dirty="0" smtClean="0"/>
              <a:t> رائدة في مجال الكروت الذكية.   </a:t>
            </a:r>
            <a:endParaRPr lang="ar-SA" sz="2400" dirty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3584848" cy="358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33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10145</TotalTime>
  <Words>701</Words>
  <Application>Microsoft Office PowerPoint</Application>
  <PresentationFormat>A4 Paper (210x297 mm)</PresentationFormat>
  <Paragraphs>164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الحادية عشر</vt:lpstr>
      <vt:lpstr>عناصر المحاضرة</vt:lpstr>
      <vt:lpstr>طرق الدفع التقليدية</vt:lpstr>
      <vt:lpstr>طرق الدفع الإلكترونية</vt:lpstr>
      <vt:lpstr>عوامل اختيار طرق الدفع الإلكترونية</vt:lpstr>
      <vt:lpstr>متطلبات طرق الدفع الإلكتروني</vt:lpstr>
      <vt:lpstr>إيجابيات وسلبيات الدفع الإلكتروني</vt:lpstr>
      <vt:lpstr>بطاقات الائتمان Credit Cards</vt:lpstr>
      <vt:lpstr>تزوير بطاقات الائتمان</vt:lpstr>
      <vt:lpstr>نموذج أعمال بطاقات الائتمان Credit Cards-Business Model</vt:lpstr>
      <vt:lpstr>استخدام بطاقات الائتمان على الويب</vt:lpstr>
      <vt:lpstr>العملات الرقمية Digital Currency</vt:lpstr>
      <vt:lpstr>المحافظ الإلكترونية  E-Wallets</vt:lpstr>
      <vt:lpstr>طرق الند للند Peer-to-Peer Methods</vt:lpstr>
      <vt:lpstr>الكروت الذكية  Smart Cards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Mosleh A Adaileh</cp:lastModifiedBy>
  <cp:revision>348</cp:revision>
  <dcterms:created xsi:type="dcterms:W3CDTF">2014-02-23T07:16:21Z</dcterms:created>
  <dcterms:modified xsi:type="dcterms:W3CDTF">2014-04-10T11:12:10Z</dcterms:modified>
</cp:coreProperties>
</file>