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10" r:id="rId3"/>
    <p:sldId id="359" r:id="rId4"/>
    <p:sldId id="360" r:id="rId5"/>
    <p:sldId id="361" r:id="rId6"/>
    <p:sldId id="362" r:id="rId7"/>
    <p:sldId id="363" r:id="rId8"/>
    <p:sldId id="364" r:id="rId9"/>
    <p:sldId id="367" r:id="rId10"/>
    <p:sldId id="368" r:id="rId11"/>
    <p:sldId id="369" r:id="rId12"/>
    <p:sldId id="370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94664" autoAdjust="0"/>
  </p:normalViewPr>
  <p:slideViewPr>
    <p:cSldViewPr>
      <p:cViewPr varScale="1">
        <p:scale>
          <a:sx n="78" d="100"/>
          <a:sy n="78" d="100"/>
        </p:scale>
        <p:origin x="136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884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16" name="Rectangle 1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7EF16C5-D1B2-4954-B939-4E78B75CC5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853E1C6-AA10-443C-920D-406819C3CF7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974456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Thirteen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Lecture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</a:t>
            </a:r>
            <a:r>
              <a:rPr lang="en-US" sz="4000" b="1" spc="50" dirty="0" err="1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bussiness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dirty="0" smtClean="0"/>
              <a:t>E-commerce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E-commerce </a:t>
            </a:r>
            <a:r>
              <a:rPr lang="en-US" sz="2400" dirty="0" smtClean="0"/>
              <a:t>Transactions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Scope of </a:t>
            </a:r>
            <a:r>
              <a:rPr lang="en-US" sz="2400" dirty="0" smtClean="0"/>
              <a:t>E-commerce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 smtClean="0"/>
              <a:t>Advantages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 smtClean="0"/>
              <a:t>Limitations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E-commerce </a:t>
            </a:r>
            <a:r>
              <a:rPr lang="en-US" sz="2400" dirty="0" smtClean="0"/>
              <a:t>Mechanisms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Business to Consumer </a:t>
            </a:r>
            <a:r>
              <a:rPr lang="en-US" sz="2400" dirty="0" smtClean="0"/>
              <a:t>Applications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E-commerce </a:t>
            </a:r>
            <a:r>
              <a:rPr lang="en-US" sz="2400" dirty="0" smtClean="0"/>
              <a:t>CRM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Online </a:t>
            </a:r>
            <a:r>
              <a:rPr lang="en-US" sz="2400" dirty="0" smtClean="0"/>
              <a:t>Advertising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B2B Applications</a:t>
            </a:r>
            <a:endParaRPr lang="en-US" sz="2400" dirty="0" smtClean="0"/>
          </a:p>
          <a:p>
            <a:pPr marL="0" indent="0" algn="l"/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E-commerce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Process of buying, selling, transferring, exchanging products, services, or information over computer networks</a:t>
            </a:r>
          </a:p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Pure versus partial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Based on degree of digitization</a:t>
            </a:r>
          </a:p>
          <a:p>
            <a:pPr marL="1200150" lvl="2" indent="-285750" algn="l"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Product</a:t>
            </a:r>
          </a:p>
          <a:p>
            <a:pPr marL="1200150" lvl="2" indent="-285750" algn="l"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Process</a:t>
            </a:r>
          </a:p>
          <a:p>
            <a:pPr marL="1200150" lvl="2" indent="-285750" algn="l"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Intermediary</a:t>
            </a:r>
          </a:p>
          <a:p>
            <a:pPr lvl="1" algn="l" eaLnBrk="1" hangingPunct="1">
              <a:lnSpc>
                <a:spcPct val="90000"/>
              </a:lnSpc>
            </a:pPr>
            <a:r>
              <a:rPr lang="en-US" sz="2000" dirty="0"/>
              <a:t>Pure requires all three components to be fully digitized </a:t>
            </a:r>
          </a:p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Internet versus non-Internet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Most are Internet based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May be value-added networks or local area networks</a:t>
            </a:r>
          </a:p>
          <a:p>
            <a:pPr algn="l" eaLnBrk="1" hangingPunct="1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lvl="1" algn="l" eaLnBrk="1" hangingPunct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80A0298-CB73-4623-8E31-166CE181A60A}" type="slidenum">
              <a:rPr lang="ar-SA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2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E-commerce Transactions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Business-to-business (B2B)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Business-to-consumer (B2C)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Consumer-to-consumer (C2C)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Consumer-to-business (C2B)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Government-to-citizens (G2C)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Collaborative commerce between partners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Business to employees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 err="1" smtClean="0"/>
              <a:t>Intrabusiness</a:t>
            </a:r>
            <a:r>
              <a:rPr lang="en-US" sz="2800" dirty="0" smtClean="0"/>
              <a:t> / </a:t>
            </a:r>
            <a:r>
              <a:rPr lang="en-US" sz="2800" dirty="0" err="1" smtClean="0"/>
              <a:t>Intraorganizational</a:t>
            </a:r>
            <a:r>
              <a:rPr lang="en-US" sz="2800" dirty="0" smtClean="0"/>
              <a:t> </a:t>
            </a:r>
            <a:r>
              <a:rPr lang="en-US" sz="2800" dirty="0"/>
              <a:t>commerce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Mobile commerce (M-commerce)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04860C8-6507-4268-9F9B-CB0CB5D80594}" type="slidenum">
              <a:rPr lang="ar-SA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5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Scope of E-commerce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2400" dirty="0"/>
              <a:t>Applications supported by infrastructure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Hardware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Software</a:t>
            </a:r>
          </a:p>
          <a:p>
            <a:pPr marL="1200150" lvl="2" indent="-28575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Messaging, multimedia, interfaces, business services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Networks</a:t>
            </a:r>
          </a:p>
          <a:p>
            <a:pPr marL="1200150" lvl="2" indent="-28575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communications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dirty="0"/>
              <a:t>Support areas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People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Legal and public policy and regulations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Marketing and advertisements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Support services ranging from payments to order delivery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Business partnerships like joint ventures, e-marketplaces, affiliations</a:t>
            </a:r>
          </a:p>
          <a:p>
            <a:pPr lvl="1" algn="l" eaLnBrk="1" hangingPunct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15E71C-04CA-4688-8019-039E651E953C}" type="slidenum">
              <a:rPr lang="ar-SA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50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Advantages</a:t>
            </a:r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76400" y="1600201"/>
            <a:ext cx="3886200" cy="4525963"/>
          </a:xfrm>
        </p:spPr>
        <p:txBody>
          <a:bodyPr/>
          <a:lstStyle/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Expands </a:t>
            </a:r>
            <a:r>
              <a:rPr lang="en-US" sz="1800" dirty="0"/>
              <a:t>marketplace globally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Expands availability of resources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Shortens marketing-distribution channels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Decreases expenses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Reduces inventory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Aids small businesses in competing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Enables specialized niches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Quicker delivery of information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Enables individuals to work from home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Facilitates delivery of public services</a:t>
            </a:r>
          </a:p>
          <a:p>
            <a:pPr lvl="1" algn="l" eaLnBrk="1" hangingPunct="1">
              <a:lnSpc>
                <a:spcPct val="80000"/>
              </a:lnSpc>
            </a:pPr>
            <a:endParaRPr lang="en-US" sz="1800" dirty="0"/>
          </a:p>
        </p:txBody>
      </p:sp>
      <p:sp>
        <p:nvSpPr>
          <p:cNvPr id="1024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715000" y="1600201"/>
            <a:ext cx="3352800" cy="4525963"/>
          </a:xfrm>
          <a:prstGeom prst="rect">
            <a:avLst/>
          </a:prstGeom>
        </p:spPr>
        <p:txBody>
          <a:bodyPr/>
          <a:lstStyle/>
          <a:p>
            <a:pPr lvl="1" algn="l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Allows for purchase of goods at lowered prices</a:t>
            </a:r>
          </a:p>
          <a:p>
            <a:pPr lvl="1" algn="l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Enables customization, personalization</a:t>
            </a:r>
          </a:p>
          <a:p>
            <a:pPr lvl="1" algn="l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Decreases costs to customers, while increasing their choices</a:t>
            </a:r>
          </a:p>
          <a:p>
            <a:pPr lvl="1" algn="l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Allows for 24 hour shopping</a:t>
            </a:r>
          </a:p>
          <a:p>
            <a:pPr lvl="1" algn="l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Makes electronic auctions possible</a:t>
            </a:r>
          </a:p>
          <a:p>
            <a:pPr lvl="1" algn="l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Enables people to interact in electronic communities</a:t>
            </a:r>
          </a:p>
          <a:p>
            <a:pPr lvl="1" algn="l">
              <a:lnSpc>
                <a:spcPct val="90000"/>
              </a:lnSpc>
            </a:pPr>
            <a:endParaRPr lang="en-US" sz="1800" dirty="0"/>
          </a:p>
          <a:p>
            <a:pPr lvl="1" algn="l">
              <a:lnSpc>
                <a:spcPct val="90000"/>
              </a:lnSpc>
            </a:pPr>
            <a:endParaRPr lang="en-US" sz="1800" dirty="0"/>
          </a:p>
          <a:p>
            <a:pPr lvl="1" algn="l">
              <a:lnSpc>
                <a:spcPct val="90000"/>
              </a:lnSpc>
            </a:pPr>
            <a:endParaRPr lang="en-US" sz="1800" dirty="0"/>
          </a:p>
          <a:p>
            <a:pPr lvl="1" algn="l">
              <a:lnSpc>
                <a:spcPct val="90000"/>
              </a:lnSpc>
            </a:pPr>
            <a:endParaRPr lang="en-US" sz="1800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BBB4CBC8-D3FE-433C-987E-33993127321A}" type="slidenum">
              <a:rPr lang="ar-SA" smtClean="0">
                <a:solidFill>
                  <a:schemeClr val="bg1"/>
                </a:solidFill>
              </a:r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1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Limitations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Lack </a:t>
            </a:r>
            <a:r>
              <a:rPr lang="en-US" sz="1800" dirty="0"/>
              <a:t>of universal standards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Insufficient bandwidth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Software-development tools are still evolving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Integration difficulties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Need for special Web servers in addition to network servers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Accessibility expensive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Unresolved legal issues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Lack of national and international governmental regulations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Lack of mature methodologies to measure benefits and justify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Customer resistance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Security questions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Insufficient number of buyers and sellers for profitable e-commerce operations</a:t>
            </a:r>
          </a:p>
          <a:p>
            <a:pPr lvl="1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FF292D1-5B31-45CF-95B9-FEC724CA66B6}" type="slidenum">
              <a:rPr lang="ar-SA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93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E-commerce Mechanisms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US" sz="2800" dirty="0"/>
              <a:t>Electronic auctions</a:t>
            </a:r>
          </a:p>
          <a:p>
            <a:pPr marL="800100" lvl="1" indent="-3429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Competitive market mechanisms</a:t>
            </a:r>
          </a:p>
          <a:p>
            <a:pPr marL="1257300" lvl="2" indent="-342900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Forward auctions</a:t>
            </a:r>
          </a:p>
          <a:p>
            <a:pPr marL="1657350" lvl="3" indent="-285750" algn="l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Sellers place offers and buyers make sequential bids</a:t>
            </a:r>
          </a:p>
          <a:p>
            <a:pPr marL="1257300" lvl="2" indent="-342900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Reverse auctions</a:t>
            </a:r>
          </a:p>
          <a:p>
            <a:pPr marL="1657350" lvl="3" indent="-285750" algn="l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Sellers are invited to submit bids on product or service buyer wants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800" dirty="0"/>
              <a:t>Bartering</a:t>
            </a:r>
          </a:p>
          <a:p>
            <a:pPr marL="800100" lvl="1" indent="-3429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Exchange of goods or services without money transactions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800" dirty="0"/>
              <a:t>Portals</a:t>
            </a:r>
          </a:p>
          <a:p>
            <a:pPr marL="800100" lvl="1" indent="-3429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Information gateways</a:t>
            </a:r>
          </a:p>
          <a:p>
            <a:pPr marL="1257300" lvl="2" indent="-342900" algn="l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Single point of access through Web browser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E0C740-4739-442C-9723-2E4DB8A3BD54}" type="slidenum">
              <a:rPr lang="ar-SA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0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Business to Consumer Applications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l" eaLnBrk="1" hangingPunct="1"/>
            <a:r>
              <a:rPr lang="en-US" dirty="0" smtClean="0"/>
              <a:t>E-tailing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Storefronts</a:t>
            </a:r>
          </a:p>
          <a:p>
            <a:pPr marL="1257300" lvl="2" indent="-342900" algn="l" eaLnBrk="1" hangingPunct="1">
              <a:buFont typeface="Wingdings" panose="05000000000000000000" pitchFamily="2" charset="2"/>
              <a:buChar char="§"/>
            </a:pPr>
            <a:r>
              <a:rPr lang="en-US" dirty="0" smtClean="0"/>
              <a:t>General or specialized</a:t>
            </a:r>
          </a:p>
          <a:p>
            <a:pPr marL="1257300" lvl="2" indent="-342900" algn="l" eaLnBrk="1" hangingPunct="1">
              <a:buFont typeface="Wingdings" panose="05000000000000000000" pitchFamily="2" charset="2"/>
              <a:buChar char="§"/>
            </a:pPr>
            <a:r>
              <a:rPr lang="en-US" dirty="0" smtClean="0"/>
              <a:t>May be extensions of physical stores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E-Malls</a:t>
            </a:r>
          </a:p>
          <a:p>
            <a:pPr marL="1257300" lvl="2" indent="-342900" algn="l" eaLnBrk="1" hangingPunct="1">
              <a:buFont typeface="Wingdings" panose="05000000000000000000" pitchFamily="2" charset="2"/>
              <a:buChar char="§"/>
            </a:pPr>
            <a:r>
              <a:rPr lang="en-US" dirty="0" smtClean="0"/>
              <a:t>Collection of stores under single Internet address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Manufacturers may sell direct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Retailers may act as intermediaries</a:t>
            </a:r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914400" lvl="1" indent="-457200" algn="l" eaLnBrk="1" hangingPunct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462C55-1877-40AE-9E85-0DAC839B73F3}" type="slidenum">
              <a:rPr lang="ar-SA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92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Discovering Customer Desires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Software agent search engines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Intelligent agents 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Monitor site activity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Searching and filtering agents for customers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Comparison agents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Electronic questionnaires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Site tracking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Cookies, Web bugs, spyware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Collaborative filtering through inference of interest</a:t>
            </a:r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3E72F9-AE34-49EB-BEAD-1FA1B33D8A00}" type="slidenum">
              <a:rPr lang="ar-SA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/>
              <a:t>E-commerce CRM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During life cycle of product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Determine customer requirements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Help customer acquire product or service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Ongoing support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Aid in disposal</a:t>
            </a:r>
          </a:p>
          <a:p>
            <a:pPr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Tools available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FAQs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E-mail messaging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Track status of order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Personalization of Web pages and information at vendor’s site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Chat rooms and communities</a:t>
            </a:r>
          </a:p>
          <a:p>
            <a:pPr marL="800100" lvl="1" indent="-342900" algn="l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Web-based call centers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201391-BFFD-4165-B761-8352B31F5EE9}" type="slidenum">
              <a:rPr lang="ar-SA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78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10707</TotalTime>
  <Words>501</Words>
  <Application>Microsoft Office PowerPoint</Application>
  <PresentationFormat>A4 Paper (210x297 mm)</PresentationFormat>
  <Paragraphs>147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ae_AlMateen</vt:lpstr>
      <vt:lpstr>Arial</vt:lpstr>
      <vt:lpstr>AYM Wadiy S_U normal.</vt:lpstr>
      <vt:lpstr>Calibri</vt:lpstr>
      <vt:lpstr>Courier New</vt:lpstr>
      <vt:lpstr>Times New Roman</vt:lpstr>
      <vt:lpstr>Wingdings</vt:lpstr>
      <vt:lpstr>Office Theme</vt:lpstr>
      <vt:lpstr>PowerPoint Presentation</vt:lpstr>
      <vt:lpstr>The Thirteen Lecture</vt:lpstr>
      <vt:lpstr>Outline</vt:lpstr>
      <vt:lpstr>E-commerce</vt:lpstr>
      <vt:lpstr>E-commerce Transactions</vt:lpstr>
      <vt:lpstr>Scope of E-commerce</vt:lpstr>
      <vt:lpstr>Advantages</vt:lpstr>
      <vt:lpstr>Limitations</vt:lpstr>
      <vt:lpstr>E-commerce Mechanisms</vt:lpstr>
      <vt:lpstr>Business to Consumer Applications</vt:lpstr>
      <vt:lpstr>Discovering Customer Desires</vt:lpstr>
      <vt:lpstr>E-commerce CRM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Mosleh A Adaileh</cp:lastModifiedBy>
  <cp:revision>404</cp:revision>
  <dcterms:created xsi:type="dcterms:W3CDTF">2014-02-23T07:16:21Z</dcterms:created>
  <dcterms:modified xsi:type="dcterms:W3CDTF">2014-04-14T06:11:22Z</dcterms:modified>
</cp:coreProperties>
</file>