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10" r:id="rId3"/>
    <p:sldId id="359" r:id="rId4"/>
    <p:sldId id="396" r:id="rId5"/>
    <p:sldId id="378" r:id="rId6"/>
    <p:sldId id="379" r:id="rId7"/>
    <p:sldId id="380" r:id="rId8"/>
    <p:sldId id="382" r:id="rId9"/>
    <p:sldId id="389" r:id="rId10"/>
    <p:sldId id="390" r:id="rId11"/>
    <p:sldId id="391" r:id="rId12"/>
    <p:sldId id="393" r:id="rId13"/>
    <p:sldId id="394" r:id="rId14"/>
    <p:sldId id="383" r:id="rId15"/>
    <p:sldId id="387" r:id="rId16"/>
    <p:sldId id="388" r:id="rId17"/>
    <p:sldId id="384" r:id="rId18"/>
    <p:sldId id="386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85" autoAdjust="0"/>
    <p:restoredTop sz="94664" autoAdjust="0"/>
  </p:normalViewPr>
  <p:slideViewPr>
    <p:cSldViewPr>
      <p:cViewPr varScale="1">
        <p:scale>
          <a:sx n="78" d="100"/>
          <a:sy n="78" d="100"/>
        </p:scale>
        <p:origin x="1494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464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16" name="Rectangle 1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7EF16C5-D1B2-4954-B939-4E78B75CC5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853E1C6-AA10-443C-920D-406819C3CF7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974456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Fourteen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</a:t>
            </a:r>
            <a:r>
              <a:rPr lang="en-US" sz="4000" b="1" spc="50" dirty="0" err="1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bussiness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Consumer Behavior </a:t>
            </a:r>
            <a:r>
              <a:rPr lang="en-US" sz="2400" dirty="0" smtClean="0"/>
              <a:t>Models</a:t>
            </a:r>
            <a:endParaRPr lang="ar-SA" sz="2400" dirty="0" smtClean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Security in Electronic </a:t>
            </a:r>
            <a:r>
              <a:rPr lang="en-US" sz="2400" dirty="0" smtClean="0"/>
              <a:t>Payments</a:t>
            </a:r>
            <a:endParaRPr lang="ar-SA" sz="2400" dirty="0" smtClean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Legal and Ethical </a:t>
            </a:r>
            <a:r>
              <a:rPr lang="en-US" sz="2400" dirty="0" smtClean="0"/>
              <a:t>Issues</a:t>
            </a:r>
            <a:endParaRPr lang="ar-SA" sz="2400" dirty="0" smtClean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Internet Marketing and Electronic </a:t>
            </a:r>
            <a:r>
              <a:rPr lang="en-US" sz="2400" dirty="0" smtClean="0"/>
              <a:t>Retailing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Traditional Payment </a:t>
            </a:r>
            <a:r>
              <a:rPr lang="en-US" sz="2400" dirty="0" smtClean="0"/>
              <a:t>Methods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Selection of Payment </a:t>
            </a:r>
            <a:r>
              <a:rPr lang="en-US" sz="2400" dirty="0" smtClean="0"/>
              <a:t>Method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E-Payment </a:t>
            </a:r>
            <a:r>
              <a:rPr lang="en-US" sz="2400" dirty="0" smtClean="0"/>
              <a:t>Pros/Cons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Various E-Payment </a:t>
            </a:r>
            <a:r>
              <a:rPr lang="en-US" sz="2400" dirty="0" smtClean="0"/>
              <a:t>Methods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What is Strategy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l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algn="l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l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algn="l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0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2456" y="260648"/>
            <a:ext cx="9144000" cy="936104"/>
          </a:xfrm>
        </p:spPr>
        <p:txBody>
          <a:bodyPr/>
          <a:lstStyle/>
          <a:p>
            <a:pPr algn="l" eaLnBrk="1" hangingPunct="1"/>
            <a:r>
              <a:rPr lang="en-US" dirty="0" smtClean="0"/>
              <a:t>Consumer Behavior Models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Study of consumer behavior</a:t>
            </a:r>
          </a:p>
          <a:p>
            <a:pPr marL="914400" lvl="1" indent="-457200" algn="l" eaLnBrk="1" hangingPunct="1"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Attempts to explain what consumers purchase and where, when, how much and why they buy 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Consumer behavior models</a:t>
            </a:r>
          </a:p>
          <a:p>
            <a:pPr marL="914400" lvl="1" indent="-457200" algn="l" eaLnBrk="1" hangingPunct="1"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Predict wide range of consumer decisions</a:t>
            </a:r>
          </a:p>
          <a:p>
            <a:pPr marL="914400" lvl="1" indent="-457200" algn="l" eaLnBrk="1" hangingPunct="1"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Based on background demographic factors and other intervening, more immediate variables 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699162D-2D47-40AF-8408-69C35C97A175}" type="slidenum">
              <a:rPr lang="ar-SA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05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4000" dirty="0"/>
              <a:t>Security in Electronic Payments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Authentication of all parties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Protection of data from alteration or destruction during transmission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Protection from buyer’s unjustified repudiation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Privacy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Customer safety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Protection of information at seller’s end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F4EE741-52A8-432A-AD99-4A9CC23A7ED6}" type="slidenum">
              <a:rPr lang="ar-SA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22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Legal and Ethical Issues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Fraud</a:t>
            </a:r>
          </a:p>
          <a:p>
            <a:pPr lvl="1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Seller’s and buyer’s</a:t>
            </a:r>
          </a:p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Buyer protection</a:t>
            </a:r>
          </a:p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Seller protection </a:t>
            </a:r>
          </a:p>
          <a:p>
            <a:pPr lvl="1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Unwarranted repudiation</a:t>
            </a:r>
          </a:p>
          <a:p>
            <a:pPr lvl="1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Intellectual property rights</a:t>
            </a:r>
          </a:p>
          <a:p>
            <a:pPr lvl="1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Domain names</a:t>
            </a:r>
          </a:p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Privacy issues</a:t>
            </a:r>
          </a:p>
          <a:p>
            <a:pPr lvl="1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Cookies</a:t>
            </a:r>
          </a:p>
          <a:p>
            <a:pPr lvl="1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Web tracking</a:t>
            </a:r>
          </a:p>
          <a:p>
            <a:pPr lvl="1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Sales of lists</a:t>
            </a:r>
          </a:p>
          <a:p>
            <a:pPr lvl="1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Monitoring e-mails and site visits</a:t>
            </a:r>
          </a:p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Taxation</a:t>
            </a:r>
          </a:p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Disintermediation</a:t>
            </a:r>
          </a:p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Intellectual Property issues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52617A0-60A6-4E06-A8A4-0DC1E1FE0FCE}" type="slidenum">
              <a:rPr lang="ar-SA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36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/>
              <a:t>Internet Marketing </a:t>
            </a:r>
            <a:r>
              <a:rPr lang="en-US" sz="3600" dirty="0" smtClean="0"/>
              <a:t>and </a:t>
            </a:r>
            <a:r>
              <a:rPr lang="en-US" sz="3600" dirty="0"/>
              <a:t>Electronic Retailing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297113"/>
            <a:ext cx="4038600" cy="3508151"/>
          </a:xfrm>
        </p:spPr>
        <p:txBody>
          <a:bodyPr/>
          <a:lstStyle/>
          <a:p>
            <a:pPr marL="609600" indent="-609600" algn="l" rtl="0">
              <a:buFont typeface="Arial" panose="020B0604020202020204" pitchFamily="34" charset="0"/>
              <a:buChar char="•"/>
            </a:pPr>
            <a:r>
              <a:rPr lang="en-US" sz="2500" dirty="0"/>
              <a:t>Computer hardware and software</a:t>
            </a:r>
          </a:p>
          <a:p>
            <a:pPr marL="609600" indent="-609600" algn="l" rtl="0">
              <a:buFont typeface="Arial" panose="020B0604020202020204" pitchFamily="34" charset="0"/>
              <a:buChar char="•"/>
            </a:pPr>
            <a:r>
              <a:rPr lang="en-US" sz="2500" dirty="0"/>
              <a:t>Consumer electronics</a:t>
            </a:r>
          </a:p>
          <a:p>
            <a:pPr marL="609600" indent="-609600" algn="l" rtl="0">
              <a:buFont typeface="Arial" panose="020B0604020202020204" pitchFamily="34" charset="0"/>
              <a:buChar char="•"/>
            </a:pPr>
            <a:r>
              <a:rPr lang="en-US" sz="2500" dirty="0"/>
              <a:t>Office supplies</a:t>
            </a:r>
          </a:p>
          <a:p>
            <a:pPr marL="609600" indent="-609600" algn="l" rtl="0">
              <a:buFont typeface="Arial" panose="020B0604020202020204" pitchFamily="34" charset="0"/>
              <a:buChar char="•"/>
            </a:pPr>
            <a:r>
              <a:rPr lang="en-US" sz="2500" dirty="0"/>
              <a:t>Sporting goods</a:t>
            </a:r>
          </a:p>
          <a:p>
            <a:pPr marL="609600" indent="-609600" algn="l" rtl="0">
              <a:buFont typeface="Arial" panose="020B0604020202020204" pitchFamily="34" charset="0"/>
              <a:buChar char="•"/>
            </a:pPr>
            <a:r>
              <a:rPr lang="en-US" sz="2500" dirty="0"/>
              <a:t>Books and music</a:t>
            </a:r>
          </a:p>
        </p:txBody>
      </p:sp>
      <p:sp>
        <p:nvSpPr>
          <p:cNvPr id="1127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29200" y="2319338"/>
            <a:ext cx="4038600" cy="33655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2500" dirty="0"/>
              <a:t>Toys</a:t>
            </a:r>
          </a:p>
          <a:p>
            <a:pPr algn="l"/>
            <a:r>
              <a:rPr lang="en-US" sz="2500" dirty="0"/>
              <a:t>Health and beauty</a:t>
            </a:r>
          </a:p>
          <a:p>
            <a:pPr algn="l"/>
            <a:r>
              <a:rPr lang="en-US" sz="2500" dirty="0"/>
              <a:t>Apparel and clothing</a:t>
            </a:r>
          </a:p>
          <a:p>
            <a:pPr algn="l"/>
            <a:r>
              <a:rPr lang="en-US" sz="2500" dirty="0"/>
              <a:t>Jewelry</a:t>
            </a:r>
          </a:p>
          <a:p>
            <a:pPr algn="l"/>
            <a:r>
              <a:rPr lang="en-US" sz="2500" dirty="0"/>
              <a:t>Cars</a:t>
            </a:r>
          </a:p>
          <a:p>
            <a:pPr algn="l"/>
            <a:r>
              <a:rPr lang="en-US" sz="2500" dirty="0"/>
              <a:t>Services</a:t>
            </a:r>
          </a:p>
          <a:p>
            <a:pPr algn="l"/>
            <a:r>
              <a:rPr lang="en-US" sz="2500" dirty="0"/>
              <a:t>Others</a:t>
            </a:r>
          </a:p>
          <a:p>
            <a:pPr algn="l"/>
            <a:endParaRPr lang="en-US" sz="2500" dirty="0"/>
          </a:p>
        </p:txBody>
      </p:sp>
      <p:sp>
        <p:nvSpPr>
          <p:cNvPr id="11272" name="Text Box 4"/>
          <p:cNvSpPr txBox="1">
            <a:spLocks noChangeArrowheads="1"/>
          </p:cNvSpPr>
          <p:nvPr/>
        </p:nvSpPr>
        <p:spPr bwMode="auto">
          <a:xfrm>
            <a:off x="838200" y="1553132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609600" indent="-609600" algn="l" rtl="0">
              <a:spcBef>
                <a:spcPct val="20000"/>
              </a:spcBef>
            </a:pPr>
            <a:r>
              <a:rPr lang="en-US" sz="3200" dirty="0">
                <a:solidFill>
                  <a:srgbClr val="013E36"/>
                </a:solidFill>
                <a:latin typeface="+mn-lt"/>
                <a:cs typeface="Arial" charset="0"/>
              </a:rPr>
              <a:t>What Sells Well on the Internet?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48B37F3A-8F0B-4A90-A1BD-E3D2CE2BC9C6}" type="slidenum">
              <a:rPr lang="ar-SA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82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/>
              <a:t>Internet </a:t>
            </a:r>
            <a:r>
              <a:rPr lang="en-US" sz="3600" dirty="0" smtClean="0"/>
              <a:t>Marketing and </a:t>
            </a:r>
            <a:r>
              <a:rPr lang="en-US" sz="3600" dirty="0"/>
              <a:t>Electronic Retailing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l"/>
            <a:r>
              <a:rPr lang="en-US" dirty="0" smtClean="0"/>
              <a:t>Characteristics of Successful E-Tailing</a:t>
            </a:r>
          </a:p>
          <a:p>
            <a:pPr marL="990600" lvl="1" indent="-533400" algn="l">
              <a:buFont typeface="Arial" panose="020B0604020202020204" pitchFamily="34" charset="0"/>
              <a:buChar char="•"/>
            </a:pPr>
            <a:r>
              <a:rPr lang="en-US" sz="2100" dirty="0"/>
              <a:t>High brand recognition</a:t>
            </a:r>
          </a:p>
          <a:p>
            <a:pPr marL="990600" lvl="1" indent="-533400" algn="l">
              <a:buFont typeface="Arial" panose="020B0604020202020204" pitchFamily="34" charset="0"/>
              <a:buChar char="•"/>
            </a:pPr>
            <a:r>
              <a:rPr lang="en-US" sz="2100" dirty="0"/>
              <a:t>A guarantee provided by highly reliable or well-known vendors</a:t>
            </a:r>
          </a:p>
          <a:p>
            <a:pPr marL="990600" lvl="1" indent="-533400" algn="l">
              <a:buFont typeface="Arial" panose="020B0604020202020204" pitchFamily="34" charset="0"/>
              <a:buChar char="•"/>
            </a:pPr>
            <a:r>
              <a:rPr lang="en-US" sz="2100" dirty="0"/>
              <a:t>Digitized format</a:t>
            </a:r>
          </a:p>
          <a:p>
            <a:pPr marL="990600" lvl="1" indent="-533400" algn="l">
              <a:buFont typeface="Arial" panose="020B0604020202020204" pitchFamily="34" charset="0"/>
              <a:buChar char="•"/>
            </a:pPr>
            <a:r>
              <a:rPr lang="en-US" sz="2100" dirty="0"/>
              <a:t>Relatively inexpensive items</a:t>
            </a:r>
          </a:p>
          <a:p>
            <a:pPr marL="990600" lvl="1" indent="-533400" algn="l">
              <a:buFont typeface="Arial" panose="020B0604020202020204" pitchFamily="34" charset="0"/>
              <a:buChar char="•"/>
            </a:pPr>
            <a:r>
              <a:rPr lang="en-US" sz="2100" dirty="0"/>
              <a:t>Frequently purchased items </a:t>
            </a:r>
          </a:p>
          <a:p>
            <a:pPr marL="990600" lvl="1" indent="-533400" algn="l">
              <a:buFont typeface="Arial" panose="020B0604020202020204" pitchFamily="34" charset="0"/>
              <a:buChar char="•"/>
            </a:pPr>
            <a:r>
              <a:rPr lang="en-US" sz="2100" dirty="0"/>
              <a:t>Commodities with standard specifications</a:t>
            </a:r>
          </a:p>
          <a:p>
            <a:pPr marL="990600" lvl="1" indent="-533400" algn="l">
              <a:buFont typeface="Arial" panose="020B0604020202020204" pitchFamily="34" charset="0"/>
              <a:buChar char="•"/>
            </a:pPr>
            <a:r>
              <a:rPr lang="en-US" sz="2100" dirty="0"/>
              <a:t>Well-known packaged items that cannot be opened even in a traditional store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55B5109-10A2-4E85-ABD5-DC8CDD34A08C}" type="slidenum">
              <a:rPr lang="ar-SA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349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Traditional Payment Methods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Payment:  </a:t>
            </a:r>
            <a:r>
              <a:rPr lang="en-US" i="1" dirty="0" smtClean="0"/>
              <a:t>The transfer of money from one individual or legal entity to another: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Cash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Personal </a:t>
            </a:r>
            <a:r>
              <a:rPr lang="en-US" dirty="0" err="1" smtClean="0"/>
              <a:t>Cheques</a:t>
            </a:r>
            <a:endParaRPr lang="en-US" dirty="0" smtClean="0"/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Money orders (Bank note)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Credit cards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Debit cards</a:t>
            </a:r>
          </a:p>
          <a:p>
            <a:pPr algn="l" eaLnBrk="1" hangingPunct="1">
              <a:buFont typeface="Wingdings" panose="05000000000000000000" pitchFamily="2" charset="2"/>
              <a:buNone/>
              <a:defRPr/>
            </a:pPr>
            <a:endParaRPr lang="en-US" dirty="0" smtClean="0"/>
          </a:p>
        </p:txBody>
      </p:sp>
      <p:pic>
        <p:nvPicPr>
          <p:cNvPr id="10247" name="Picture 5" descr="BS0056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429001"/>
            <a:ext cx="3200400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019579C-0A34-4335-9177-F52D2511E576}" type="slidenum">
              <a:rPr lang="ar-SA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78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Selection of Payment Method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Based on: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Convenience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Trace-ability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Repudiation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Financial risk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Fraud protection</a:t>
            </a:r>
          </a:p>
          <a:p>
            <a:pPr algn="l" eaLnBrk="1" hangingPunct="1">
              <a:defRPr/>
            </a:pPr>
            <a:r>
              <a:rPr lang="en-US" sz="3600" dirty="0"/>
              <a:t>Attacks on traditional methods?</a:t>
            </a:r>
          </a:p>
        </p:txBody>
      </p:sp>
      <p:pic>
        <p:nvPicPr>
          <p:cNvPr id="11271" name="Picture 4" descr="BS0050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33600"/>
            <a:ext cx="191293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55CD9CE-7156-483F-B0AF-B9BAE2FF0B36}" type="slidenum">
              <a:rPr lang="ar-SA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9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Credit Cards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A very common method of payment 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Cards are issued by a bank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Unique 16-digit number (including check digits) and an expiration date 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Third party authorization companies verify purchases</a:t>
            </a:r>
          </a:p>
        </p:txBody>
      </p:sp>
      <p:pic>
        <p:nvPicPr>
          <p:cNvPr id="12295" name="Picture 6" descr="am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39" y="4495801"/>
            <a:ext cx="2422525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4D3D5FC-F5B5-4BF9-9B16-D8F3452BBD7C}" type="slidenum">
              <a:rPr lang="ar-SA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12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E-Payment Pros/Cons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n-US" dirty="0" smtClean="0"/>
              <a:t>Pros:</a:t>
            </a:r>
          </a:p>
          <a:p>
            <a:pPr marL="914400" lvl="1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Potential for great flexibility</a:t>
            </a:r>
          </a:p>
          <a:p>
            <a:pPr marL="914400" lvl="1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Low transaction costs</a:t>
            </a:r>
          </a:p>
          <a:p>
            <a:pPr marL="914400" lvl="1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Rapid and diverse purchase power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n-US" dirty="0" smtClean="0"/>
              <a:t>Cons:</a:t>
            </a:r>
          </a:p>
          <a:p>
            <a:pPr marL="914400" lvl="1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Perfect copying of transactions is possible</a:t>
            </a:r>
          </a:p>
          <a:p>
            <a:pPr marL="914400" lvl="1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Vulnerability to world-wide attack</a:t>
            </a:r>
          </a:p>
          <a:p>
            <a:pPr marL="914400" lvl="1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Lack of anonymity, potential for privacy intrusion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04621B3-4911-4E69-A63C-46441348BE6F}" type="slidenum">
              <a:rPr lang="ar-SA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22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Various E-Payment Methods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Credit and Debit card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Digital Currency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E-Wallets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Peer-to-Peer Methods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Smart card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Micro-payments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B2B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3ECB98D-64FA-4270-9504-F45A711230E0}" type="slidenum">
              <a:rPr lang="ar-SA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04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7090" y="1844824"/>
            <a:ext cx="7772400" cy="3886200"/>
          </a:xfrm>
        </p:spPr>
        <p:txBody>
          <a:bodyPr/>
          <a:lstStyle/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Strategy is the roadmap to success.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Strategy answers the question what business are you in?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Strategy determines how you compete within the market you are in.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Strategy focuses the company in a unified direction.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16496" y="260648"/>
            <a:ext cx="8348464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Impact" panose="020B080603090205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Impact" panose="020B080603090205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Impact" panose="020B080603090205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Impact" panose="020B080603090205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Impact" panose="020B0806030902050204" pitchFamily="34" charset="0"/>
              </a:defRPr>
            </a:lvl9pPr>
          </a:lstStyle>
          <a:p>
            <a:pPr algn="l" eaLnBrk="1" hangingPunct="1"/>
            <a:r>
              <a:rPr lang="en-US" dirty="0"/>
              <a:t>What is Strategy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901D57-5645-45C9-A395-E30DB765087E}" type="slidenum">
              <a:rPr lang="ar-SA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854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Strategic Questions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/>
            <a:r>
              <a:rPr lang="en-US" dirty="0" smtClean="0">
                <a:solidFill>
                  <a:schemeClr val="accent1"/>
                </a:solidFill>
              </a:rPr>
              <a:t>The Company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What is your uniqueness?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Where are you vulnerable?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Why are you losing existing customers?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Where is the greatest value created in the company?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What are the most common objections you hear from customers?</a:t>
            </a:r>
          </a:p>
          <a:p>
            <a:pPr lvl="1" algn="l" eaLnBrk="1" hangingPunct="1"/>
            <a:endParaRPr lang="en-US" dirty="0" smtClean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F2C743-16F3-4139-858E-56BF9FF570ED}" type="slidenum">
              <a:rPr lang="ar-SA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244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Strategic Questions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776"/>
            <a:ext cx="4389120" cy="4525963"/>
          </a:xfrm>
        </p:spPr>
        <p:txBody>
          <a:bodyPr/>
          <a:lstStyle/>
          <a:p>
            <a:pPr marL="342900" indent="-342900" algn="l">
              <a:lnSpc>
                <a:spcPct val="90000"/>
              </a:lnSpc>
            </a:pPr>
            <a:r>
              <a:rPr lang="en-US" sz="3200" dirty="0">
                <a:solidFill>
                  <a:schemeClr val="accent1"/>
                </a:solidFill>
              </a:rPr>
              <a:t>The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sz="3200" dirty="0">
                <a:solidFill>
                  <a:schemeClr val="accent1"/>
                </a:solidFill>
              </a:rPr>
              <a:t>competition</a:t>
            </a:r>
          </a:p>
          <a:p>
            <a:pPr marL="800100" lvl="1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Who are the top 3 competitors?</a:t>
            </a:r>
          </a:p>
          <a:p>
            <a:pPr marL="800100" lvl="1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What are their strengths?</a:t>
            </a:r>
          </a:p>
          <a:p>
            <a:pPr marL="800100" lvl="1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Where are they vulnerable?</a:t>
            </a:r>
          </a:p>
          <a:p>
            <a:pPr marL="800100" lvl="1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Where can you attack?</a:t>
            </a:r>
          </a:p>
          <a:p>
            <a:pPr marL="800100" lvl="1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How do you compare on price, service, quality, </a:t>
            </a:r>
            <a:r>
              <a:rPr lang="en-US" dirty="0" err="1"/>
              <a:t>etc</a:t>
            </a:r>
            <a:r>
              <a:rPr lang="en-US" dirty="0"/>
              <a:t>?</a:t>
            </a:r>
          </a:p>
          <a:p>
            <a:pPr marL="800100" lvl="1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75572" y="1412776"/>
            <a:ext cx="3810000" cy="4114800"/>
          </a:xfrm>
          <a:prstGeom prst="rect">
            <a:avLst/>
          </a:prstGeom>
        </p:spPr>
        <p:txBody>
          <a:bodyPr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accent1"/>
                </a:solidFill>
              </a:rPr>
              <a:t>The market</a:t>
            </a:r>
          </a:p>
          <a:p>
            <a:pPr lvl="1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What are 3 important trends?</a:t>
            </a:r>
          </a:p>
          <a:p>
            <a:pPr lvl="1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How is the industry changing?</a:t>
            </a:r>
          </a:p>
          <a:p>
            <a:pPr lvl="1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How many market segments do you serve?</a:t>
            </a:r>
          </a:p>
          <a:p>
            <a:pPr lvl="1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Where is the greatest growth potential?</a:t>
            </a:r>
          </a:p>
          <a:p>
            <a:pPr lvl="1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Which of your customers are doing well and why?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B2123D6-6343-4F42-BA1B-A9D5D417A9BD}" type="slidenum">
              <a:rPr lang="ar-SA" smtClean="0">
                <a:solidFill>
                  <a:schemeClr val="bg1"/>
                </a:solidFill>
              </a:r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800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4000" dirty="0" smtClean="0"/>
              <a:t>Competitive Advantage Can Be Achieved By Strategy: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Concentrating on particular market segments (niche markets)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Offering products which differ from the competition (product differentiation)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Using alternative distribution channels and manufacturing processes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Employing selective pricing and fundamentally different cost structures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E79B799-EEC5-47FC-B046-5931C2ACB3E5}" type="slidenum">
              <a:rPr lang="ar-SA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63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SWOT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27288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/>
                </a:solidFill>
              </a:rPr>
              <a:t>Strengths </a:t>
            </a:r>
            <a:r>
              <a:rPr lang="en-US" sz="2200" dirty="0"/>
              <a:t>– those factors of the company that provide for its success.  A good reputation, quality products or low cost producer.</a:t>
            </a:r>
          </a:p>
          <a:p>
            <a:pPr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/>
                </a:solidFill>
              </a:rPr>
              <a:t>Weaknesses</a:t>
            </a:r>
            <a:r>
              <a:rPr lang="en-US" sz="2200" dirty="0"/>
              <a:t> – those factors that are a disadvantage for the company.  A high cost producer, a high employee turnover, or much competition.</a:t>
            </a:r>
          </a:p>
          <a:p>
            <a:pPr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/>
                </a:solidFill>
              </a:rPr>
              <a:t>Opportunities</a:t>
            </a:r>
            <a:r>
              <a:rPr lang="en-US" sz="2200" dirty="0"/>
              <a:t> – those factors that are outside the company’s control, but are areas in which they could capitalize.  A changing demographic profile, competition closing plants or e-business allowing for wider distribution of products.</a:t>
            </a:r>
          </a:p>
          <a:p>
            <a:pPr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/>
                </a:solidFill>
              </a:rPr>
              <a:t>Threats</a:t>
            </a:r>
            <a:r>
              <a:rPr lang="en-US" sz="2200" dirty="0"/>
              <a:t> – those items outside the control of the company and that may hinder it.  Items such as new laws, a recession or increased competition.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B67929F-B67E-49EC-8D81-1A8894C5AB84}" type="slidenum">
              <a:rPr lang="ar-SA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41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10715</TotalTime>
  <Words>727</Words>
  <Application>Microsoft Office PowerPoint</Application>
  <PresentationFormat>A4 Paper (210x297 mm)</PresentationFormat>
  <Paragraphs>168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The Fourteen Lecture</vt:lpstr>
      <vt:lpstr>Outline</vt:lpstr>
      <vt:lpstr>Consumer Behavior Models</vt:lpstr>
      <vt:lpstr>Security in Electronic Payments</vt:lpstr>
      <vt:lpstr>Legal and Ethical Issues</vt:lpstr>
      <vt:lpstr>Internet Marketing and Electronic Retailing</vt:lpstr>
      <vt:lpstr>Internet Marketing and Electronic Retailing</vt:lpstr>
      <vt:lpstr>Traditional Payment Methods</vt:lpstr>
      <vt:lpstr>Selection of Payment Method</vt:lpstr>
      <vt:lpstr>Credit Cards</vt:lpstr>
      <vt:lpstr>E-Payment Pros/Cons</vt:lpstr>
      <vt:lpstr>Various E-Payment Methods</vt:lpstr>
      <vt:lpstr>PowerPoint Presentation</vt:lpstr>
      <vt:lpstr>Strategic Questions</vt:lpstr>
      <vt:lpstr>Strategic Questions</vt:lpstr>
      <vt:lpstr>Competitive Advantage Can Be Achieved By Strategy:</vt:lpstr>
      <vt:lpstr>SWOT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Mosleh A Adaileh</cp:lastModifiedBy>
  <cp:revision>407</cp:revision>
  <dcterms:created xsi:type="dcterms:W3CDTF">2014-02-23T07:16:21Z</dcterms:created>
  <dcterms:modified xsi:type="dcterms:W3CDTF">2014-04-14T06:16:41Z</dcterms:modified>
</cp:coreProperties>
</file>