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87" r:id="rId5"/>
    <p:sldId id="288" r:id="rId6"/>
    <p:sldId id="300" r:id="rId7"/>
    <p:sldId id="290" r:id="rId8"/>
    <p:sldId id="291" r:id="rId9"/>
    <p:sldId id="297" r:id="rId10"/>
    <p:sldId id="298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266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66"/>
    <a:srgbClr val="AD9968"/>
    <a:srgbClr val="3B84AF"/>
    <a:srgbClr val="FF3300"/>
    <a:srgbClr val="00990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2" autoAdjust="0"/>
    <p:restoredTop sz="94664" autoAdjust="0"/>
  </p:normalViewPr>
  <p:slideViewPr>
    <p:cSldViewPr>
      <p:cViewPr>
        <p:scale>
          <a:sx n="66" d="100"/>
          <a:sy n="66" d="100"/>
        </p:scale>
        <p:origin x="-336" y="-19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3/10/2011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slide" Target="slide2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slide" Target="slide14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pt.wikipedia.org/wiki/Ficheiro:Wickham_Skinner.jpg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TN" sz="4000" b="1" dirty="0" smtClean="0"/>
              <a:t>إدارة </a:t>
            </a:r>
            <a:r>
              <a:rPr lang="ar-SA" sz="4000" b="1" dirty="0" smtClean="0"/>
              <a:t>العمليات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39975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SA" b="1" spc="-15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الأولى</a:t>
            </a:r>
            <a:endParaRPr lang="en-US" b="1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762000" y="4191000"/>
            <a:ext cx="794056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600" dirty="0" smtClean="0">
                <a:solidFill>
                  <a:srgbClr val="0070C0"/>
                </a:solidFill>
                <a:effectLst>
                  <a:innerShdw blurRad="114300">
                    <a:prstClr val="black"/>
                  </a:innerShdw>
                </a:effectLst>
              </a:rPr>
              <a:t>إدارة العمليات : المفهوم والإستراتيجية والتطور (1)</a:t>
            </a:r>
            <a:endParaRPr lang="ar-SA" sz="3600" dirty="0">
              <a:solidFill>
                <a:srgbClr val="0070C0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: </a:t>
            </a:r>
            <a:r>
              <a:rPr lang="ar-SA" sz="28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محتويات الحصة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3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438400" y="1828800"/>
            <a:ext cx="5642183" cy="138499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sz="2800" dirty="0" smtClean="0">
                <a:solidFill>
                  <a:schemeClr val="tx1"/>
                </a:solidFill>
              </a:rPr>
              <a:t>مقدمة</a:t>
            </a:r>
          </a:p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TN" sz="2800" dirty="0" smtClean="0">
                <a:solidFill>
                  <a:schemeClr val="tx1"/>
                </a:solidFill>
              </a:rPr>
              <a:t>مفهوم </a:t>
            </a:r>
            <a:r>
              <a:rPr lang="ar-TN" sz="2800" dirty="0">
                <a:solidFill>
                  <a:schemeClr val="tx1"/>
                </a:solidFill>
              </a:rPr>
              <a:t>إدارة العمليات</a:t>
            </a:r>
          </a:p>
          <a:p>
            <a:pPr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TN" sz="2800" dirty="0">
                <a:solidFill>
                  <a:schemeClr val="tx1"/>
                </a:solidFill>
              </a:rPr>
              <a:t>مداخل إدارة </a:t>
            </a:r>
            <a:r>
              <a:rPr lang="ar-TN" sz="2800" dirty="0" smtClean="0">
                <a:solidFill>
                  <a:schemeClr val="tx1"/>
                </a:solidFill>
              </a:rPr>
              <a:t>العمليات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3581400" y="3429000"/>
            <a:ext cx="58326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المراجعة من الكتاب : </a:t>
            </a:r>
            <a:r>
              <a:rPr lang="ar-SA" sz="2400" dirty="0" smtClean="0"/>
              <a:t>ص.9 - 25</a:t>
            </a:r>
            <a:endParaRPr lang="ar-S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4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مربع نص 4"/>
          <p:cNvSpPr txBox="1"/>
          <p:nvPr/>
        </p:nvSpPr>
        <p:spPr>
          <a:xfrm>
            <a:off x="7391400" y="0"/>
            <a:ext cx="1544814" cy="70788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مقدمة</a:t>
            </a:r>
            <a:endParaRPr lang="ar-SA" sz="40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962400" y="838200"/>
            <a:ext cx="4968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النشاط الاقتصادي أساسي بالنسبة للمجتمع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886200" y="1371600"/>
            <a:ext cx="4968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أساس هذا النشاط الاقتصادي هو الإنتاج</a:t>
            </a:r>
            <a:endParaRPr lang="ar-SA" sz="2800" dirty="0"/>
          </a:p>
        </p:txBody>
      </p:sp>
      <p:sp>
        <p:nvSpPr>
          <p:cNvPr id="11" name="سهم إلى اليسار 10"/>
          <p:cNvSpPr/>
          <p:nvPr/>
        </p:nvSpPr>
        <p:spPr>
          <a:xfrm>
            <a:off x="7696200" y="2057400"/>
            <a:ext cx="1080120" cy="792088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/>
          <p:cNvSpPr txBox="1"/>
          <p:nvPr/>
        </p:nvSpPr>
        <p:spPr>
          <a:xfrm>
            <a:off x="2667000" y="2209800"/>
            <a:ext cx="4968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الإنتاج أساسي بالنسبة للمجتمعات</a:t>
            </a:r>
            <a:endParaRPr lang="ar-SA" sz="2800" dirty="0"/>
          </a:p>
        </p:txBody>
      </p:sp>
      <p:sp>
        <p:nvSpPr>
          <p:cNvPr id="13" name="مربع نص 12"/>
          <p:cNvSpPr txBox="1"/>
          <p:nvPr/>
        </p:nvSpPr>
        <p:spPr>
          <a:xfrm rot="20581630">
            <a:off x="596269" y="3345246"/>
            <a:ext cx="26825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rgbClr val="C00000"/>
                </a:solidFill>
              </a:rPr>
              <a:t>ما هو الإنتاج </a:t>
            </a:r>
            <a:r>
              <a:rPr lang="ar-SA" sz="4800" b="1" dirty="0" smtClean="0">
                <a:solidFill>
                  <a:srgbClr val="C00000"/>
                </a:solidFill>
              </a:rPr>
              <a:t>؟</a:t>
            </a:r>
            <a:endParaRPr lang="ar-SA" sz="4800" b="1" dirty="0">
              <a:solidFill>
                <a:srgbClr val="C00000"/>
              </a:solidFill>
            </a:endParaRPr>
          </a:p>
        </p:txBody>
      </p:sp>
      <p:pic>
        <p:nvPicPr>
          <p:cNvPr id="14" name="Picture 2" descr="C:\Documents and Settings\ahireshe\Desktop\interrogatio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362200"/>
            <a:ext cx="942975" cy="1143000"/>
          </a:xfrm>
          <a:prstGeom prst="rect">
            <a:avLst/>
          </a:prstGeom>
          <a:noFill/>
        </p:spPr>
      </p:pic>
      <p:sp>
        <p:nvSpPr>
          <p:cNvPr id="15" name="مربع نص 14"/>
          <p:cNvSpPr txBox="1"/>
          <p:nvPr/>
        </p:nvSpPr>
        <p:spPr>
          <a:xfrm>
            <a:off x="2819400" y="3733800"/>
            <a:ext cx="6677744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tx1"/>
                </a:solidFill>
              </a:rPr>
              <a:t>أداة لإيجاد وتحويل وإضافة قيمة جديدة للمواد والمنتجات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7391400" y="4343400"/>
            <a:ext cx="2088232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tx1"/>
                </a:solidFill>
              </a:rPr>
              <a:t>مصدر الثروة</a:t>
            </a:r>
            <a:endParaRPr lang="ar-SA" sz="2800" dirty="0">
              <a:solidFill>
                <a:schemeClr val="tx1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76200" y="5043714"/>
            <a:ext cx="80772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مجال تنافس كبير بين المجتمعات وبين المؤسسات داخل نفس المجتمع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8" name="سهم إلى اليسار 17"/>
          <p:cNvSpPr/>
          <p:nvPr/>
        </p:nvSpPr>
        <p:spPr>
          <a:xfrm>
            <a:off x="8229600" y="4953000"/>
            <a:ext cx="1080120" cy="792088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5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38200" y="1524000"/>
            <a:ext cx="7620000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المجتمعات المعاصرة، لا يمكن تقييمها بما تملك من ثروة وإنما بما تستطيع إنتاجه من هذه الثروة</a:t>
            </a:r>
            <a:endParaRPr lang="ar-SA" sz="28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960784" y="228600"/>
            <a:ext cx="70567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الإنتاج ينتج ويجدد الثروة</a:t>
            </a:r>
            <a:endParaRPr lang="ar-SA" sz="2800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914400" y="875037"/>
            <a:ext cx="70567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هو أساس التطور </a:t>
            </a:r>
            <a:r>
              <a:rPr lang="ar-SA" sz="2800" dirty="0" err="1" smtClean="0"/>
              <a:t>الحقيقي</a:t>
            </a:r>
            <a:r>
              <a:rPr lang="ar-SA" sz="2800" dirty="0" smtClean="0"/>
              <a:t> للمجتمعات في عالم اليوم</a:t>
            </a:r>
            <a:endParaRPr lang="ar-SA" sz="2800" dirty="0"/>
          </a:p>
        </p:txBody>
      </p:sp>
      <p:sp>
        <p:nvSpPr>
          <p:cNvPr id="11" name="TextBox 9"/>
          <p:cNvSpPr txBox="1"/>
          <p:nvPr/>
        </p:nvSpPr>
        <p:spPr>
          <a:xfrm>
            <a:off x="6629400" y="3048000"/>
            <a:ext cx="24288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/>
              <a:t>تعريف الإنتاج</a:t>
            </a:r>
            <a:endParaRPr lang="ar-SA" sz="2800" b="1" dirty="0"/>
          </a:p>
        </p:txBody>
      </p:sp>
      <p:sp>
        <p:nvSpPr>
          <p:cNvPr id="12" name="TextBox 10"/>
          <p:cNvSpPr txBox="1"/>
          <p:nvPr/>
        </p:nvSpPr>
        <p:spPr>
          <a:xfrm>
            <a:off x="685800" y="3733800"/>
            <a:ext cx="7424782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عملية تحويل المدخلات من خلال العملية التحويلية إلى مخرجات</a:t>
            </a:r>
            <a:endParaRPr lang="ar-SA" sz="2800" dirty="0">
              <a:solidFill>
                <a:schemeClr val="bg1"/>
              </a:solidFill>
            </a:endParaRPr>
          </a:p>
        </p:txBody>
      </p:sp>
      <p:sp>
        <p:nvSpPr>
          <p:cNvPr id="13" name="Rectangle 6"/>
          <p:cNvSpPr/>
          <p:nvPr/>
        </p:nvSpPr>
        <p:spPr>
          <a:xfrm>
            <a:off x="3990996" y="4938714"/>
            <a:ext cx="1928826" cy="107157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العملية التحويلية</a:t>
            </a:r>
            <a:endParaRPr lang="ar-SA" sz="2800" dirty="0"/>
          </a:p>
        </p:txBody>
      </p:sp>
      <p:sp>
        <p:nvSpPr>
          <p:cNvPr id="14" name="Right Arrow 7"/>
          <p:cNvSpPr/>
          <p:nvPr/>
        </p:nvSpPr>
        <p:spPr>
          <a:xfrm>
            <a:off x="2789932" y="5224466"/>
            <a:ext cx="1143008" cy="64294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ight Arrow 8"/>
          <p:cNvSpPr/>
          <p:nvPr/>
        </p:nvSpPr>
        <p:spPr>
          <a:xfrm>
            <a:off x="5991260" y="5153028"/>
            <a:ext cx="1071570" cy="64294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Oval 9"/>
          <p:cNvSpPr/>
          <p:nvPr/>
        </p:nvSpPr>
        <p:spPr>
          <a:xfrm>
            <a:off x="7134268" y="4724400"/>
            <a:ext cx="1714512" cy="15001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مخرجات</a:t>
            </a:r>
            <a:endParaRPr lang="ar-SA" sz="2800" dirty="0"/>
          </a:p>
        </p:txBody>
      </p:sp>
      <p:sp>
        <p:nvSpPr>
          <p:cNvPr id="17" name="Oval 10"/>
          <p:cNvSpPr/>
          <p:nvPr/>
        </p:nvSpPr>
        <p:spPr>
          <a:xfrm>
            <a:off x="990600" y="4724400"/>
            <a:ext cx="1714512" cy="15001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مدخلات</a:t>
            </a:r>
            <a:endParaRPr lang="ar-SA" sz="2800" dirty="0"/>
          </a:p>
        </p:txBody>
      </p:sp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4"/>
          <p:cNvSpPr txBox="1"/>
          <p:nvPr/>
        </p:nvSpPr>
        <p:spPr>
          <a:xfrm>
            <a:off x="5291158" y="885828"/>
            <a:ext cx="32861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تقيم عملية الإنتاج بمعياريين </a:t>
            </a:r>
            <a:endParaRPr lang="ar-SA" sz="2800" dirty="0">
              <a:cs typeface="+mj-cs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2362200" y="457200"/>
            <a:ext cx="16430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الفعالية</a:t>
            </a:r>
            <a:endParaRPr lang="ar-SA" sz="2800" dirty="0">
              <a:cs typeface="+mj-cs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2362200" y="1314456"/>
            <a:ext cx="16430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الكفاءة</a:t>
            </a:r>
            <a:endParaRPr lang="ar-SA" sz="2800" dirty="0">
              <a:cs typeface="+mj-cs"/>
            </a:endParaRPr>
          </a:p>
        </p:txBody>
      </p:sp>
      <p:cxnSp>
        <p:nvCxnSpPr>
          <p:cNvPr id="11" name="Straight Arrow Connector 18"/>
          <p:cNvCxnSpPr>
            <a:stCxn id="8" idx="1"/>
            <a:endCxn id="9" idx="3"/>
          </p:cNvCxnSpPr>
          <p:nvPr/>
        </p:nvCxnSpPr>
        <p:spPr>
          <a:xfrm rot="10800000">
            <a:off x="4005274" y="718810"/>
            <a:ext cx="1285884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0"/>
          <p:cNvCxnSpPr>
            <a:stCxn id="8" idx="1"/>
            <a:endCxn id="10" idx="3"/>
          </p:cNvCxnSpPr>
          <p:nvPr/>
        </p:nvCxnSpPr>
        <p:spPr>
          <a:xfrm rot="10800000" flipV="1">
            <a:off x="4005274" y="1147438"/>
            <a:ext cx="1285884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6"/>
          <p:cNvSpPr txBox="1"/>
          <p:nvPr/>
        </p:nvSpPr>
        <p:spPr>
          <a:xfrm>
            <a:off x="3810000" y="2000256"/>
            <a:ext cx="47149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الفعالية = القدرة على تحقيق الأهداف</a:t>
            </a:r>
            <a:endParaRPr lang="ar-SA" sz="2800" dirty="0">
              <a:cs typeface="+mj-cs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2890798" y="2838456"/>
            <a:ext cx="56436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cs typeface="+mj-cs"/>
              </a:rPr>
              <a:t>الكفاءة = العلاقة بين المخرجات والمدخلات</a:t>
            </a:r>
            <a:endParaRPr lang="ar-SA" sz="2800" dirty="0">
              <a:cs typeface="+mj-cs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3276600" y="3810000"/>
            <a:ext cx="2766612" cy="954107"/>
            <a:chOff x="3929058" y="5572140"/>
            <a:chExt cx="2766612" cy="954107"/>
          </a:xfrm>
        </p:grpSpPr>
        <p:sp>
          <p:nvSpPr>
            <p:cNvPr id="16" name="TextBox 13"/>
            <p:cNvSpPr txBox="1"/>
            <p:nvPr/>
          </p:nvSpPr>
          <p:spPr>
            <a:xfrm>
              <a:off x="3929058" y="5572140"/>
              <a:ext cx="1500198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u="sng" dirty="0" smtClean="0">
                  <a:cs typeface="+mj-cs"/>
                </a:rPr>
                <a:t>المخرجات</a:t>
              </a:r>
              <a:r>
                <a:rPr lang="ar-SA" sz="2800" dirty="0" smtClean="0">
                  <a:cs typeface="+mj-cs"/>
                </a:rPr>
                <a:t> </a:t>
              </a:r>
            </a:p>
            <a:p>
              <a:r>
                <a:rPr lang="ar-SA" sz="2800" dirty="0" smtClean="0">
                  <a:cs typeface="+mj-cs"/>
                </a:rPr>
                <a:t>المدخلات</a:t>
              </a:r>
              <a:endParaRPr lang="ar-SA" sz="2800" dirty="0">
                <a:cs typeface="+mj-cs"/>
              </a:endParaRPr>
            </a:p>
          </p:txBody>
        </p:sp>
        <p:sp>
          <p:nvSpPr>
            <p:cNvPr id="17" name="Rectangle 14"/>
            <p:cNvSpPr/>
            <p:nvPr/>
          </p:nvSpPr>
          <p:spPr>
            <a:xfrm>
              <a:off x="5388902" y="5786454"/>
              <a:ext cx="13067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SA" sz="2800" dirty="0" smtClean="0"/>
                <a:t>الكفاءة = </a:t>
              </a:r>
              <a:endParaRPr lang="ar-SA" sz="2800" dirty="0"/>
            </a:p>
          </p:txBody>
        </p:sp>
      </p:grpSp>
      <p:sp>
        <p:nvSpPr>
          <p:cNvPr id="1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7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5295896" y="190480"/>
            <a:ext cx="30718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cs typeface="+mj-cs"/>
              </a:rPr>
              <a:t>تصنيف عمليات الإنتاج</a:t>
            </a:r>
            <a:endParaRPr lang="ar-SA" sz="2800" b="1" dirty="0">
              <a:cs typeface="+mj-cs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7005622" y="1476364"/>
            <a:ext cx="2214578" cy="78581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حسب نوع القطاع</a:t>
            </a:r>
            <a:endParaRPr lang="ar-SA" sz="2400" dirty="0"/>
          </a:p>
        </p:txBody>
      </p:sp>
      <p:sp>
        <p:nvSpPr>
          <p:cNvPr id="10" name="Rounded Rectangle 8"/>
          <p:cNvSpPr/>
          <p:nvPr/>
        </p:nvSpPr>
        <p:spPr>
          <a:xfrm>
            <a:off x="7005622" y="3048000"/>
            <a:ext cx="2214578" cy="78581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حسب  طبيعة عملية الإنتاج</a:t>
            </a:r>
            <a:endParaRPr lang="ar-SA" sz="2400" dirty="0"/>
          </a:p>
        </p:txBody>
      </p:sp>
      <p:sp>
        <p:nvSpPr>
          <p:cNvPr id="11" name="Rounded Rectangle 9"/>
          <p:cNvSpPr/>
          <p:nvPr/>
        </p:nvSpPr>
        <p:spPr>
          <a:xfrm>
            <a:off x="7005622" y="4691074"/>
            <a:ext cx="2214578" cy="78581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/>
              <a:t>حسب الغرض من الإنتاج</a:t>
            </a:r>
            <a:endParaRPr lang="ar-SA" sz="2400" dirty="0"/>
          </a:p>
        </p:txBody>
      </p:sp>
      <p:sp>
        <p:nvSpPr>
          <p:cNvPr id="12" name="TextBox 10"/>
          <p:cNvSpPr txBox="1"/>
          <p:nvPr/>
        </p:nvSpPr>
        <p:spPr>
          <a:xfrm>
            <a:off x="2933656" y="1262050"/>
            <a:ext cx="2857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استخراجية</a:t>
            </a:r>
            <a:endParaRPr lang="ar-SA" sz="2800" dirty="0"/>
          </a:p>
        </p:txBody>
      </p:sp>
      <p:sp>
        <p:nvSpPr>
          <p:cNvPr id="13" name="TextBox 11"/>
          <p:cNvSpPr txBox="1"/>
          <p:nvPr/>
        </p:nvSpPr>
        <p:spPr>
          <a:xfrm>
            <a:off x="2933656" y="1904992"/>
            <a:ext cx="2857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تحويلية</a:t>
            </a:r>
            <a:endParaRPr lang="ar-SA" sz="2800" dirty="0"/>
          </a:p>
        </p:txBody>
      </p:sp>
      <p:sp>
        <p:nvSpPr>
          <p:cNvPr id="14" name="TextBox 12"/>
          <p:cNvSpPr txBox="1"/>
          <p:nvPr/>
        </p:nvSpPr>
        <p:spPr>
          <a:xfrm>
            <a:off x="2290714" y="2762248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قائمة على التصنيع</a:t>
            </a:r>
            <a:endParaRPr lang="ar-SA" sz="2800" dirty="0"/>
          </a:p>
        </p:txBody>
      </p:sp>
      <p:sp>
        <p:nvSpPr>
          <p:cNvPr id="15" name="TextBox 13"/>
          <p:cNvSpPr txBox="1"/>
          <p:nvPr/>
        </p:nvSpPr>
        <p:spPr>
          <a:xfrm>
            <a:off x="2290714" y="3405190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قائمة على التجميع</a:t>
            </a:r>
            <a:endParaRPr lang="ar-SA" sz="2800" dirty="0"/>
          </a:p>
        </p:txBody>
      </p:sp>
      <p:sp>
        <p:nvSpPr>
          <p:cNvPr id="16" name="TextBox 16"/>
          <p:cNvSpPr txBox="1"/>
          <p:nvPr/>
        </p:nvSpPr>
        <p:spPr>
          <a:xfrm>
            <a:off x="2290714" y="5548330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التجميع من أجل الطلب</a:t>
            </a:r>
            <a:endParaRPr lang="ar-SA" sz="2800" dirty="0"/>
          </a:p>
        </p:txBody>
      </p:sp>
      <p:cxnSp>
        <p:nvCxnSpPr>
          <p:cNvPr id="17" name="Straight Arrow Connector 18"/>
          <p:cNvCxnSpPr>
            <a:stCxn id="9" idx="1"/>
            <a:endCxn id="12" idx="3"/>
          </p:cNvCxnSpPr>
          <p:nvPr/>
        </p:nvCxnSpPr>
        <p:spPr>
          <a:xfrm rot="10800000">
            <a:off x="5791176" y="1523661"/>
            <a:ext cx="1214446" cy="3456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0"/>
          <p:cNvCxnSpPr>
            <a:stCxn id="9" idx="1"/>
            <a:endCxn id="13" idx="3"/>
          </p:cNvCxnSpPr>
          <p:nvPr/>
        </p:nvCxnSpPr>
        <p:spPr>
          <a:xfrm rot="10800000" flipV="1">
            <a:off x="5791176" y="1869272"/>
            <a:ext cx="1214446" cy="2973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22"/>
          <p:cNvCxnSpPr>
            <a:stCxn id="10" idx="1"/>
            <a:endCxn id="14" idx="3"/>
          </p:cNvCxnSpPr>
          <p:nvPr/>
        </p:nvCxnSpPr>
        <p:spPr>
          <a:xfrm rot="10800000">
            <a:off x="5791176" y="3023859"/>
            <a:ext cx="1214446" cy="4170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Arrow Connector 24"/>
          <p:cNvCxnSpPr>
            <a:stCxn id="10" idx="1"/>
            <a:endCxn id="15" idx="3"/>
          </p:cNvCxnSpPr>
          <p:nvPr/>
        </p:nvCxnSpPr>
        <p:spPr>
          <a:xfrm rot="10800000" flipV="1">
            <a:off x="5791176" y="3440908"/>
            <a:ext cx="1214446" cy="2258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6"/>
          <p:cNvCxnSpPr>
            <a:stCxn id="11" idx="1"/>
          </p:cNvCxnSpPr>
          <p:nvPr/>
        </p:nvCxnSpPr>
        <p:spPr>
          <a:xfrm rot="10800000">
            <a:off x="5791176" y="4381181"/>
            <a:ext cx="1214446" cy="7028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8"/>
          <p:cNvCxnSpPr>
            <a:stCxn id="11" idx="1"/>
          </p:cNvCxnSpPr>
          <p:nvPr/>
        </p:nvCxnSpPr>
        <p:spPr>
          <a:xfrm rot="10800000" flipV="1">
            <a:off x="5791176" y="5083982"/>
            <a:ext cx="1214446" cy="115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30"/>
          <p:cNvCxnSpPr>
            <a:stCxn id="11" idx="1"/>
            <a:endCxn id="16" idx="3"/>
          </p:cNvCxnSpPr>
          <p:nvPr/>
        </p:nvCxnSpPr>
        <p:spPr>
          <a:xfrm rot="10800000" flipV="1">
            <a:off x="5791176" y="5083982"/>
            <a:ext cx="1214446" cy="7259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TextBox 14"/>
          <p:cNvSpPr txBox="1"/>
          <p:nvPr/>
        </p:nvSpPr>
        <p:spPr>
          <a:xfrm>
            <a:off x="1495396" y="4162420"/>
            <a:ext cx="41434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التصنيع من أجل المخزون</a:t>
            </a:r>
            <a:endParaRPr lang="ar-SA" sz="2800" dirty="0"/>
          </a:p>
        </p:txBody>
      </p:sp>
      <p:sp>
        <p:nvSpPr>
          <p:cNvPr id="25" name="TextBox 15"/>
          <p:cNvSpPr txBox="1"/>
          <p:nvPr/>
        </p:nvSpPr>
        <p:spPr>
          <a:xfrm>
            <a:off x="1352520" y="4876800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عملية التصنيع من أجل الطلب</a:t>
            </a:r>
            <a:endParaRPr lang="ar-SA" sz="2800" dirty="0"/>
          </a:p>
        </p:txBody>
      </p:sp>
      <p:pic>
        <p:nvPicPr>
          <p:cNvPr id="6146" name="Picture 2" descr="http://t2.gstatic.com/images?q=tbn:ANd9GcSq4SuIFBeAEjYYZnAKhnbuO-CnbfIFBhU6-7e16FOWJRBY6e2y_EjkPaDxh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1000"/>
            <a:ext cx="1447800" cy="952500"/>
          </a:xfrm>
          <a:prstGeom prst="rect">
            <a:avLst/>
          </a:prstGeom>
          <a:noFill/>
        </p:spPr>
      </p:pic>
      <p:pic>
        <p:nvPicPr>
          <p:cNvPr id="6148" name="Picture 4" descr="http://t1.gstatic.com/images?q=tbn:ANd9GcTvWIdBXVRo3zePuvMbOFd7Ho2inl_VJZUXxo8CnloItfijS3to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447800"/>
            <a:ext cx="1219200" cy="913224"/>
          </a:xfrm>
          <a:prstGeom prst="rect">
            <a:avLst/>
          </a:prstGeom>
          <a:noFill/>
        </p:spPr>
      </p:pic>
      <p:pic>
        <p:nvPicPr>
          <p:cNvPr id="6150" name="Picture 6" descr="http://t1.gstatic.com/images?q=tbn:ANd9GcS_sehA1QJ9zsZigM0gLdXb_owcvms9Qw-28-NcRhHai1MbmsZjZbvWfzoEi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0"/>
            <a:ext cx="1695450" cy="1209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836886" y="6373133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8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5700738" y="838200"/>
            <a:ext cx="257176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تطور البيئة والعلوم </a:t>
            </a:r>
            <a:endParaRPr lang="ar-SA" sz="2800" dirty="0"/>
          </a:p>
        </p:txBody>
      </p:sp>
      <p:sp>
        <p:nvSpPr>
          <p:cNvPr id="6" name="TextBox 8"/>
          <p:cNvSpPr txBox="1"/>
          <p:nvPr/>
        </p:nvSpPr>
        <p:spPr>
          <a:xfrm>
            <a:off x="2057400" y="838200"/>
            <a:ext cx="257176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تطور المفاهيم</a:t>
            </a:r>
            <a:endParaRPr lang="ar-SA" sz="2800" dirty="0"/>
          </a:p>
        </p:txBody>
      </p:sp>
      <p:sp>
        <p:nvSpPr>
          <p:cNvPr id="7" name="Left Arrow 9"/>
          <p:cNvSpPr/>
          <p:nvPr/>
        </p:nvSpPr>
        <p:spPr>
          <a:xfrm>
            <a:off x="4843482" y="838200"/>
            <a:ext cx="928694" cy="571504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TextBox 10"/>
          <p:cNvSpPr txBox="1"/>
          <p:nvPr/>
        </p:nvSpPr>
        <p:spPr>
          <a:xfrm>
            <a:off x="1143000" y="1676400"/>
            <a:ext cx="71054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أثناء تاريخها، مرت المجتمعات البشرية بـ 3 مراحل كبرى</a:t>
            </a:r>
            <a:endParaRPr lang="ar-SA" sz="2800" dirty="0"/>
          </a:p>
        </p:txBody>
      </p:sp>
      <p:sp>
        <p:nvSpPr>
          <p:cNvPr id="9" name="TextBox 11"/>
          <p:cNvSpPr txBox="1"/>
          <p:nvPr/>
        </p:nvSpPr>
        <p:spPr>
          <a:xfrm>
            <a:off x="3276600" y="2514600"/>
            <a:ext cx="5857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المرحلة الأولى: كانت المجتمعات زراعية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6681110" y="4066840"/>
            <a:ext cx="1714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الطاقة =</a:t>
            </a:r>
            <a:endParaRPr lang="ar-SA" sz="2800" dirty="0"/>
          </a:p>
        </p:txBody>
      </p:sp>
      <p:sp>
        <p:nvSpPr>
          <p:cNvPr id="11" name="Rectangle 13"/>
          <p:cNvSpPr/>
          <p:nvPr/>
        </p:nvSpPr>
        <p:spPr>
          <a:xfrm>
            <a:off x="5131245" y="3305164"/>
            <a:ext cx="676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النار</a:t>
            </a:r>
            <a:endParaRPr lang="ar-SA" sz="2800" dirty="0"/>
          </a:p>
        </p:txBody>
      </p:sp>
      <p:sp>
        <p:nvSpPr>
          <p:cNvPr id="12" name="Rectangle 14"/>
          <p:cNvSpPr/>
          <p:nvPr/>
        </p:nvSpPr>
        <p:spPr>
          <a:xfrm>
            <a:off x="5092773" y="3733792"/>
            <a:ext cx="784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الريح</a:t>
            </a:r>
            <a:endParaRPr lang="ar-SA" sz="2800" dirty="0"/>
          </a:p>
        </p:txBody>
      </p:sp>
      <p:sp>
        <p:nvSpPr>
          <p:cNvPr id="13" name="Rectangle 15"/>
          <p:cNvSpPr/>
          <p:nvPr/>
        </p:nvSpPr>
        <p:spPr>
          <a:xfrm>
            <a:off x="5093468" y="4305296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 الماء</a:t>
            </a:r>
            <a:endParaRPr lang="ar-SA" sz="2800" dirty="0"/>
          </a:p>
        </p:txBody>
      </p:sp>
      <p:sp>
        <p:nvSpPr>
          <p:cNvPr id="14" name="Rectangle 16"/>
          <p:cNvSpPr/>
          <p:nvPr/>
        </p:nvSpPr>
        <p:spPr>
          <a:xfrm>
            <a:off x="3886200" y="4876800"/>
            <a:ext cx="2007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 الطاقة الحيوانية</a:t>
            </a:r>
            <a:endParaRPr lang="ar-SA" sz="2800" dirty="0"/>
          </a:p>
        </p:txBody>
      </p:sp>
      <p:cxnSp>
        <p:nvCxnSpPr>
          <p:cNvPr id="15" name="Straight Arrow Connector 18"/>
          <p:cNvCxnSpPr>
            <a:endCxn id="11" idx="3"/>
          </p:cNvCxnSpPr>
          <p:nvPr/>
        </p:nvCxnSpPr>
        <p:spPr>
          <a:xfrm rot="10800000">
            <a:off x="5808034" y="3566774"/>
            <a:ext cx="855261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20"/>
          <p:cNvCxnSpPr>
            <a:endCxn id="12" idx="3"/>
          </p:cNvCxnSpPr>
          <p:nvPr/>
        </p:nvCxnSpPr>
        <p:spPr>
          <a:xfrm rot="10800000">
            <a:off x="5876962" y="3995402"/>
            <a:ext cx="786332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22"/>
          <p:cNvCxnSpPr>
            <a:endCxn id="13" idx="3"/>
          </p:cNvCxnSpPr>
          <p:nvPr/>
        </p:nvCxnSpPr>
        <p:spPr>
          <a:xfrm rot="10800000" flipV="1">
            <a:off x="5895292" y="4281154"/>
            <a:ext cx="768003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24"/>
          <p:cNvCxnSpPr>
            <a:endCxn id="14" idx="3"/>
          </p:cNvCxnSpPr>
          <p:nvPr/>
        </p:nvCxnSpPr>
        <p:spPr>
          <a:xfrm rot="10800000" flipV="1">
            <a:off x="5893482" y="4281154"/>
            <a:ext cx="769813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مربع نص 7"/>
          <p:cNvSpPr txBox="1"/>
          <p:nvPr/>
        </p:nvSpPr>
        <p:spPr>
          <a:xfrm>
            <a:off x="4191000" y="0"/>
            <a:ext cx="441960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1- مفهوم إدارة العمليات</a:t>
            </a:r>
            <a:endParaRPr lang="ar-SA" sz="32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Picture 2" descr="C:\Users\Dell\Desktop\labour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724400"/>
            <a:ext cx="1813408" cy="1628800"/>
          </a:xfrm>
          <a:prstGeom prst="rect">
            <a:avLst/>
          </a:prstGeom>
          <a:noFill/>
        </p:spPr>
      </p:pic>
      <p:pic>
        <p:nvPicPr>
          <p:cNvPr id="21" name="Picture 4" descr="http://t0.gstatic.com/images?q=tbn:ANd9GcQM3wLOEGgEWl64KrMJ-rDKCqjK2rSjinhg9PRw3qNzRg5DQOL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648200"/>
            <a:ext cx="1944216" cy="1456286"/>
          </a:xfrm>
          <a:prstGeom prst="rect">
            <a:avLst/>
          </a:prstGeom>
          <a:noFill/>
        </p:spPr>
      </p:pic>
      <p:pic>
        <p:nvPicPr>
          <p:cNvPr id="22" name="Picture 6" descr="http://t0.gstatic.com/images?q=tbn:ANd9GcRpTV4gGXyULOA6_AIoRNjTueO2aGHD3UA10ODUkbb3V9aoTFr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514600"/>
            <a:ext cx="1400175" cy="1735461"/>
          </a:xfrm>
          <a:prstGeom prst="rect">
            <a:avLst/>
          </a:prstGeom>
          <a:noFill/>
        </p:spPr>
      </p:pic>
      <p:pic>
        <p:nvPicPr>
          <p:cNvPr id="5122" name="Picture 2" descr="http://t0.gstatic.com/images?q=tbn:ANd9GcQEL81qiPuBFAJyuwTOK526cN-Vh0wMCvXOG1tLKdSDetaMn9P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2362200"/>
            <a:ext cx="1447800" cy="18700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9740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EC59580-0F2C-494C-ACBF-06E035FB03D9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Title 1"/>
          <p:cNvSpPr>
            <a:spLocks/>
          </p:cNvSpPr>
          <p:nvPr/>
        </p:nvSpPr>
        <p:spPr bwMode="auto">
          <a:xfrm>
            <a:off x="838200" y="5461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4340" name="Content Placeholder 2"/>
          <p:cNvSpPr>
            <a:spLocks/>
          </p:cNvSpPr>
          <p:nvPr/>
        </p:nvSpPr>
        <p:spPr bwMode="auto">
          <a:xfrm>
            <a:off x="990600" y="1371600"/>
            <a:ext cx="8504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ar-SA" sz="25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586650" y="609600"/>
            <a:ext cx="17859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400" dirty="0" smtClean="0"/>
              <a:t>الصناعة</a:t>
            </a:r>
            <a:endParaRPr lang="ar-SA" sz="2400" dirty="0"/>
          </a:p>
        </p:txBody>
      </p:sp>
      <p:sp>
        <p:nvSpPr>
          <p:cNvPr id="10" name="TextBox 2"/>
          <p:cNvSpPr txBox="1"/>
          <p:nvPr/>
        </p:nvSpPr>
        <p:spPr>
          <a:xfrm>
            <a:off x="1524016" y="167679"/>
            <a:ext cx="60959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تمارس في ورش عائلية (الطين، الفخار، الحياكة، النحاس...)</a:t>
            </a:r>
            <a:endParaRPr lang="ar-SA" sz="2400" dirty="0"/>
          </a:p>
        </p:txBody>
      </p:sp>
      <p:sp>
        <p:nvSpPr>
          <p:cNvPr id="11" name="TextBox 9"/>
          <p:cNvSpPr txBox="1"/>
          <p:nvPr/>
        </p:nvSpPr>
        <p:spPr>
          <a:xfrm>
            <a:off x="3581400" y="990600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تتميز بوتيرة إنتاج ضعيفة وغير محكمة</a:t>
            </a:r>
            <a:endParaRPr lang="ar-SA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7619984" y="398513"/>
            <a:ext cx="533416" cy="4419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3"/>
          <p:cNvCxnSpPr>
            <a:endCxn id="11" idx="3"/>
          </p:cNvCxnSpPr>
          <p:nvPr/>
        </p:nvCxnSpPr>
        <p:spPr>
          <a:xfrm rot="10800000" flipV="1">
            <a:off x="7581928" y="840433"/>
            <a:ext cx="571472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5"/>
          <p:cNvSpPr txBox="1"/>
          <p:nvPr/>
        </p:nvSpPr>
        <p:spPr>
          <a:xfrm>
            <a:off x="1447800" y="1676400"/>
            <a:ext cx="70009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بالإضافة إلى صناعة حربية فرضتها الحروب المنتشرة آنذاك</a:t>
            </a:r>
            <a:endParaRPr lang="ar-SA" sz="2400" dirty="0"/>
          </a:p>
        </p:txBody>
      </p:sp>
      <p:sp>
        <p:nvSpPr>
          <p:cNvPr id="15" name="TextBox 16"/>
          <p:cNvSpPr txBox="1"/>
          <p:nvPr/>
        </p:nvSpPr>
        <p:spPr>
          <a:xfrm>
            <a:off x="3276600" y="3276600"/>
            <a:ext cx="5857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المرحلة الثانية: تحولت المجتمعات إلى صناعية 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7"/>
          <p:cNvSpPr txBox="1"/>
          <p:nvPr/>
        </p:nvSpPr>
        <p:spPr>
          <a:xfrm>
            <a:off x="7391400" y="3962400"/>
            <a:ext cx="14287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400" dirty="0" smtClean="0"/>
              <a:t>الطاقة : </a:t>
            </a:r>
            <a:endParaRPr lang="ar-SA" sz="2400" dirty="0"/>
          </a:p>
        </p:txBody>
      </p:sp>
      <p:sp>
        <p:nvSpPr>
          <p:cNvPr id="17" name="TextBox 18"/>
          <p:cNvSpPr txBox="1"/>
          <p:nvPr/>
        </p:nvSpPr>
        <p:spPr>
          <a:xfrm>
            <a:off x="914400" y="3886200"/>
            <a:ext cx="640556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بالإضافة إلى الأنواع السابقة، ظهرت أنواع أخرى من الطاقة</a:t>
            </a:r>
            <a:endParaRPr lang="ar-SA" sz="2400" dirty="0"/>
          </a:p>
        </p:txBody>
      </p:sp>
      <p:sp>
        <p:nvSpPr>
          <p:cNvPr id="18" name="TextBox 23"/>
          <p:cNvSpPr txBox="1"/>
          <p:nvPr/>
        </p:nvSpPr>
        <p:spPr>
          <a:xfrm>
            <a:off x="7796202" y="2433935"/>
            <a:ext cx="15001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400" dirty="0" smtClean="0"/>
              <a:t>الشغل:</a:t>
            </a:r>
            <a:endParaRPr lang="ar-SA" sz="2400" dirty="0"/>
          </a:p>
        </p:txBody>
      </p:sp>
      <p:sp>
        <p:nvSpPr>
          <p:cNvPr id="19" name="TextBox 24"/>
          <p:cNvSpPr txBox="1"/>
          <p:nvPr/>
        </p:nvSpPr>
        <p:spPr>
          <a:xfrm>
            <a:off x="1866848" y="2433935"/>
            <a:ext cx="58579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كانت الزراع هي القطاع المهيمن في الشغل</a:t>
            </a:r>
            <a:endParaRPr lang="ar-SA" sz="2400" dirty="0"/>
          </a:p>
        </p:txBody>
      </p:sp>
      <p:pic>
        <p:nvPicPr>
          <p:cNvPr id="20" name="Picture 2" descr="C:\Users\Dell\Desktop\nucleqire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876800"/>
            <a:ext cx="1885950" cy="1247775"/>
          </a:xfrm>
          <a:prstGeom prst="rect">
            <a:avLst/>
          </a:prstGeom>
          <a:noFill/>
        </p:spPr>
      </p:pic>
      <p:pic>
        <p:nvPicPr>
          <p:cNvPr id="21" name="Picture 3" descr="C:\Users\Dell\Desktop\electric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5029200"/>
            <a:ext cx="1152128" cy="1305017"/>
          </a:xfrm>
          <a:prstGeom prst="rect">
            <a:avLst/>
          </a:prstGeom>
          <a:noFill/>
        </p:spPr>
      </p:pic>
      <p:pic>
        <p:nvPicPr>
          <p:cNvPr id="22" name="Picture 5" descr="http://t3.gstatic.com/images?q=tbn:ANd9GcRYgGD4BKx4Ie_a-L-NT4X4cclF4DTYFr6aM2vUG_H6AemiezMCd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5029200"/>
            <a:ext cx="1656184" cy="1240540"/>
          </a:xfrm>
          <a:prstGeom prst="rect">
            <a:avLst/>
          </a:prstGeom>
          <a:noFill/>
        </p:spPr>
      </p:pic>
      <p:pic>
        <p:nvPicPr>
          <p:cNvPr id="23" name="Picture 7" descr="http://t0.gstatic.com/images?q=tbn:ANd9GcRY093JZ5Vp0Tm3VHiqSY7CazBgc4CoQYxiudpTMLSasYSAqsfA5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91000"/>
            <a:ext cx="1368152" cy="1627608"/>
          </a:xfrm>
          <a:prstGeom prst="rect">
            <a:avLst/>
          </a:prstGeom>
          <a:noFill/>
        </p:spPr>
      </p:pic>
      <p:sp>
        <p:nvSpPr>
          <p:cNvPr id="29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098" name="AutoShape 2" descr="data:image/jpg;base64,/9j/4AAQSkZJRgABAQAAAQABAAD/2wBDAAkGBwgHBgkIBwgKCgkLDRYPDQwMDRsUFRAWIB0iIiAdHx8kKDQsJCYxJx8fLT0tMTU3Ojo6Iys/RD84QzQ5Ojf/2wBDAQoKCg0MDRoPDxo3JR8lNzc3Nzc3Nzc3Nzc3Nzc3Nzc3Nzc3Nzc3Nzc3Nzc3Nzc3Nzc3Nzc3Nzc3Nzc3Nzc3Nzf/wAARCACcAHwDASIAAhEBAxEB/8QAGwAAAgMBAQEAAAAAAAAAAAAABAUCAwYBBwD/xAA4EAACAQMDAgQEBAUEAgMAAAABAgMABBEFEiExQQYTUWEiMnGBFCORoQdCscHRFTNi8FLhJHJz/8QAGQEAAwEBAQAAAAAAAAAAAAAAAgMEAQAF/8QAJBEAAgICAgEEAwEAAAAAAAAAAAECEQMhEjFBBBMiUTJCYbH/2gAMAwEAAhEDEQA/AFOuaRdatbxtapDKig8xyjdkjrg1motMvoZi3kvDLEckuNuT7VrbPw/cybFstybVG+cvtRPr70W0+pWJMC3trfRDjnDZqVza0ei4LwS0+WK4gR1dW4GSOxowIGGQcilX4myLobjT3t2U5ElueB74FGQvbSsGsdTgZsf7cuVIqeToZQT5Cnqv3FVyWYx8HPsaSajrOraTc2q3lkDC0mJJRgq+eykd64+uPd3Tm0m+FPlQ8HHuKypJWwdXQ2MLRj4hXBMUGBwB60dYzG5tVdgu7o205GfauTWyOMFSM/vQ8kGkAeczjufpV0UTv6ijraxUAYFNrK0UsANq+rHsK5NM16FNtpU9ycRQySN6KKNTRZFOJh5ZHZhg1fc+MV09DDZxsmwdPLHP/wBif7ULonjdfEE8tvNHFFcRYO0ty69yB6j0pyhF9PYmc5x7WgyLSoE+bLVctnFGPgjFNDCM8CvjDxQc2Y1fYnuIPy29ucCsfdaftuZd8LOS5IIHUGvRJIgB05pbLbEOdjso9BTceZwEzxKRjJp7q7iEDy3BaNfiVMFVXuTxnn719p+m3JADyNJC0vIlGzOB1z1P06U8sPNs53jlMgSSNl2FMjdjjHpUry5/DSNBDGssyuSQSPlIGP3zTJy3ooSa6FVgsFzax3EDgMsuxxG+9TzyOc1TceGme7NwG8xXOfLJwP8A1TGzsbSxhjjs4jFGX3sCDwcU+jClfhII9qmmw1fkybaZcQKNpnhCnOGHmL/fFcd53GLm1tLxR/MoCv8Ar1/etcY/Tj6UFe2kMqMZIlYgZ3dCPuKUwrsVaXcQFzbwwTQk8iNhkD70fIrA4IGQcUPBF5c+8p0iCg5ouONuA2SaWwgmBOOlGRoSjKOCVYZ+oquBDjAHPaip0e2iUbQ8zkKiD/yJwMmjxxcnoCc1Hs8U8RpaW1xHZyJcl4AfNlLZMjE+nbHStF/DrSRcapBqDRBCWCwgk52Dlj9+n2qv+IMmmP4pmiktbgSRD4xGfy5CRk8Abh9Kq0XWtQ/1GK5tZxarBG22Dy9qgYwQV/m7dT24FX8GlZPkzctHtG3PPrXSnHSkPhrXpLuJYtV8mO4I4aMFVb2wc4OMVoyR0qSqNuwWSPNBvCdxpkwzVTKM1hwnvLcO6spGSetCzWMEruZYldic5I5o2RhkegqsnmmybGJ6AP8ASoVyYmljPoshx+hrn4CdTlLlX/8A0j5/UYphmuE+9JbsKxa41KPGyKKQe0p/vUZLuXaUmgmXI5/Lz+4zTMkd65kULCTsBtIw0YkZQxJJBIonbmRAKme9U3F1BZR+fdyGOEMFLhScE9P6VlN6Rtn2sPdQaVI9iE89iqrv5AyQCftmifCwN1rmJJnmWwgJLSHOXJ2j9s/rSXUPENjJbWBicus8gw2wlQd4HUU8/h/Ht02+uycvdXRXOP5U4x+5r0vTwUYnl+qblkX0L9e8ODU9Zubu3kEPmsI5dqfG20ADBpZqVjZ6UqWVmkaH5pJGXcWYnv37dB1rUW1yNssq/ESxwPcnivKfF+vSS6tLBp0jG5XKs46IOhI9+2fStvWzeLtUPrm5tbNQl3fWsRYZ/MkAY/an/gjxXDqF0dJWQzbIy8U2Scgduf1H3rxmLSJrq+laVpJCgBklK7ssevPSt34MW30TU0upSsdnbwu8sjHLMSuB9euMCp8iilSKIxl9Hr3tXMD0oTTNSstVtvxGn3Mc8fQ7Typ9COx5os8UlIMzMkm8DLEVw3G0AsQF7k8UDJdRRxb5ZY1UA/EDkEevGePekmuzxTwxOZYmjYnysSAhhjngfY+opqg5M5ulZp4byGeTZFIsh/4MCB9/qcVK6drXPmxyHb85Vc7frQPhGylbTJbm7UbjPm3Rh/MB1K8DqcgZPrUr/T9PsEefU9TIZiSQz8Me/A5auni4hQly7CxICAc5z0ru49AD9MVkNR1+wizJGGhhHCs0TR7s+9L77WJNdFpptgv4aSCMli9wF87AHxD1G3+9KjjlJhykom/34O0kZ64NZXx8ktza2Nklwyi4uAohCjBI6uT14Xd+taKy1PTCi2FtO++whVJw8ZRgFAJJDDDA/WsL4hvWmury9kJ/+PEIIl6bXkGTj6Jj6ZpsMTi7MUuQlne0iuwlon5KvwrEkcYwefoK23h/xYujWYs5F/KCOQyNkDJJLEHtz1rzmFsIzMAd3rRkCAaVdzkY3ssK89vmP9BWqckxk8UJraPSLXVI5rErDJg5KuxXoT6Z/rSW20PTNPZpbWIea/zSyZdj+tIru/k0y6tLyAeZHcoN0QGdw4yPtTuXULZAxlmCxFQwbPX2+tdPlWgI44J1RTemMS4Eb3EnbzT8K++BxQ0ltHLBLPdES8dWHA+grl3dxm3MsT4Dj4WoeOX8Zo1xb7sOoypzyanV2UJEtB1yTRbp59OMKPINjEoCSM5xWvX+Is0ShbmyhaTGcq5UH7V5Sb6CxTcxEsxHC9hSi51Ce4maRmGT+1PjinIny5cS77PXk1BJL9XkuVs1CjzHeMSE8dFAxtA9+uelKU1ayg1lp30oXawswinhjXLA87igOKyEWtTSlfMgRuPgGMjPYkZ5ptY39usTGSM27nmTYu0Mfr/mifKPg5OMumao+LtMuhLK2prbYBKxGBw/tjtWJ1HxM1zPstIHlkJwrStls1LUL60v98NuA8p/nKKgHuW6mq7HR4oFVnLEsPm67vYEdB/Wico/lLsHjKT4xevsoWO/ll8/c1zISMBRnn/iO/8AemkVvJPdW8FhCkd6jiTygzKMcElT8ycYyM4PYCibXZDZ+cj7Lk5WNQeYgOC3Hf0FM9KubeytNqt5UszHMjwsygAZwCOpPU+tZDJcqKfUeihCHuJ6/wBNRdXENhZTT3sjNbxKZXMzbnmx8ufboBXm+r3DmytEm/35t11Pk87pDwPsoWpzag/iLUjauZhYKxLGQYMsnq3pgZwOw96X6rdi9v5Zdw2lsqPYDA/pTZdEcOyG4Y65Y/y44ppKgj0GyPOHdnPvzj+1J9x29fbmml5K8tnYRRxsVgt8sx+UEk5OO/8A7pCKr1Ry8vpYdDjMSN5qhow4HwopPX/vpSTSJ4fM/D30sqW7MMSLzsb1wex71Tqszy3AiZ3KJ0DHkZ5oZkC46fenpVGmRzm+do2mvXlvEkNnaKfLj43MetLIb7yYpNkijcuDk84pfZ3KTwC0ncb1H5TE8Ef+J/tQU43OVTeRnBHWl+zbHe/UdFE2JpSV5JPWmtnoyGHM8kW4nI/OA4xQizyQw7FjjdO4Iqj8U0WVVdq9QpGcU/fRG+Ldsj+IKbcL8SjAyenvTHRJ4rq48m6VpZJPhG48Cp6jpFv5ZksLwz4/kePafsc0osZ/wl3HMykmNugOK2UbiDDI1JPwbmO1KIoj2oFGOQCPvQmqazBaWzRxyLNcNkKByF9/ak9y2s30YmXzTDJ8oVhwPQ1fp2hARM99HIHJG0A8VNxjHc2WOcp6gjmgak8Us016d1sqH4iufi4A2+pGc4q+98QXOs2y2gUQrCQ3nIxCqRkFvbIOMU2sPwK2r2gKcgI0YORz/wB61mbzyI5TaWfxQRsSWPWRvX6DoP170WOcZNugcqyJKLlaGtg5WyuBaodkKhEIOGLP8zE+uBj2pYIZRJlwBgcDOeKb2S+R4fduFM1x/L6KMf3pfIzEk+v7UMpOx8IqlZFVeaVI4kyxOAo7mnVxPGugxxwSqZxiORg2QvU5pJ5nxKVzuzww6ijre1tzpbyxsyy9JF6jI5BrkFJGemQJL85c9zXzHI5qy7ZSc459apHNO8ET02imThhjIIouO/mMUgIUlgoMmMEAf5oaXOcmuRrlSDxmmeBG09BAbcnGM+lCPIwYjOKsAaNuGHNWBQeSF/SsRz/ppDZ6MFHk3t6jZz8SKw/tSm+s445xJIysvd06H3x2NAxG6k/2o3OB1C5ozzyIRa+SrFh+ZIPiLemP+9qJvwdCDuzSeHLmK/i8hTmSMYKqPmXsa0dvpTMBujKR90zjNZLwjaxta3y+YYLuIh7eY5Ugd/tnGfrR+pXlyPNm1VWk8lFKeVORH5h6AIB178mop4YuXZ6EcsuPQL4ta2sZTa6fHHHcSDM7r1C9h9+p9qz9pHnnjijEsXmhe+1CfYkhJBblpj7D096mkEYRCgPx8Ip7+9MbUVxBxwcpWwu5JFjYQISMIZG+rH/FLpHHmbQ2cdaN1dhDJtzl9oUewAxSy3iaSQ4OfU0KV7GSe+KLGYIDITgL/Wp6dK8sV3CxGJFDgZxyD/jNUXDAnYF+EfufWqbWQw3MbAjAIHXtRRWgJS+VFc6jJx+lDg4700vrQtcGNSAoyc+o7UrlVkcqQQR2psNolyKnZxz3Jq6zgFxOkSuEZjy7HgCqDkryBR+jvGL1diMeCOenSjFPshqtrLbOuxJlhK5BcZz75FFQ+EtfuII54dOleOVQyMSvIP3o6KSaC98yG7KBhz8O5fpg1qLTxNDBAsdzdI8o6mO3wP6mjhx8i58r0ZbdG8rbnJgiYDHmjAz3HaozacrxxtDLGygMN5O04B4yOvciitXaN7uSGG1W3idBGyhcZYjr9iOvQ0us11EY/wBP08rMBjzmTn7Z4H161OkvsujnvTj0M7Gye3eF2cxqGJIfIJUjB2j06dcU2OlRyrE96xNvEN/lnq7e/wBqC0XTtTRhNeOZJScje2fL9/c1Z4i1SK1s2tklElw/BA5xQPb0OtKN1Qivro3d+zuPgU4Regx/ii9LRpr2LzCB8XHoBSyBPLQM5JY80Qt01uCyDdIQQijnk0DVujYUlbKNan/EahLhjy3GK7FE8cQVSxfvnsPSiLPRbnYbi5VVJ52Mefqam0Qt7drifhR056mjlL9UDjj+8gSTqATjsARQ1xFtPK/pVkEhuJzK3CD5QaKZBIORwe9ZfFm0ppsAFwWVA+Syngk44rl9H5sfmR9F6/SpT2rIeOV61UrPGPhzx1HrTItdonmmvjIDJ4wM0ytUeF0EYOQOTg0N5eSXgXPqvcVGR5dpxIxz1GcUwnprbGs8gZsc7vqCT+lVqGI5VTShZpF6MVqQlcD4S5+9dxO5mut5nkjZ7mX8Q7P5mXGQh9s0LqGq2TMPxBM7/wDA4I+46Vnbm8kmO3efL7LmuQyKmNyAn1xS/brbKHnX4wVDxNVmuIxBbi8jRuCTNn+orkOmoLk7pTI6n4s8/oc0LFKWAMbnHpio28N7dagIoIn8zqd427R6n0FZTfWgnKKVydhsAS9vRAgaN921E67q2+maJaWMayXCrJN+y+1D6bBFp8QkkIefbh5AvbuB7VVfaqgXKNuXHUGmQgltiMmeT1E7r89ktu8SJ5TMODH1+/rWFvJbm6kETsGij+UKMCjr67aVyxP60vgmAuzuyVYYODWyXlAQnJ1FvRYhaJQqrj3Iq1pmUDPBPTmrpkjWPc0hXHYjk0RZWMMsfmNySerVNp9noRTSpATzOwACFnPGBUUt5CS7Jz2FOlht4lkZAAR8IOeaC3JGx3MhPpuFan9HSinuTF8lrJEnmsyDaMn1NDB0btlj3q7ULlpcxxR8Z5K1XDHGwAU4fHKtwTTVdbJZv5UiP4ZJWwTt+neiba2HlDMSqc9GXJr5LefgtGRnpmvntZpCCXkHGOM0SlQuWJ9oTVIMMc9auWJSitzk0StnE00anOGGSM0wQEaBZtczCWQYgQ+uNxrR292VlXDcBPXPGaUxO8M3lxsRHjhewoeO5kLYJHTHT3rjbHd5qZHRj7YpFc3DNJ5nQE/EPWuTk5PPehpvlJrjj6RySSKFVvjYnpR1vbpKV3lv1p3pmkWbAMyFiT3NcEo2JbQzzSKdjyEfLuHArQWml300ARWZc9cgCnVtZwQn8tAKc27ELxx9KS0rLYWkIY/CSvCn4i4laQjJAbAHtREPhCyjwXXP1NPoyd3Wrz0rqDpCX/QbVEKJGgHsKEufD9rJjKLkVpKok711IFpXQgi0WCEHbx7Vw6amabPyDVDda2jej//Z"/>
          <p:cNvSpPr>
            <a:spLocks noChangeAspect="1" noChangeArrowheads="1"/>
          </p:cNvSpPr>
          <p:nvPr/>
        </p:nvSpPr>
        <p:spPr bwMode="auto">
          <a:xfrm>
            <a:off x="9463088" y="-623888"/>
            <a:ext cx="1047750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100" name="AutoShape 4" descr="data:image/jpg;base64,/9j/4AAQSkZJRgABAQAAAQABAAD/2wBDAAkGBwgHBgkIBwgKCgkLDRYPDQwMDRsUFRAWIB0iIiAdHx8kKDQsJCYxJx8fLT0tMTU3Ojo6Iys/RD84QzQ5Ojf/2wBDAQoKCg0MDRoPDxo3JR8lNzc3Nzc3Nzc3Nzc3Nzc3Nzc3Nzc3Nzc3Nzc3Nzc3Nzc3Nzc3Nzc3Nzc3Nzc3Nzc3Nzf/wAARCACcAHwDASIAAhEBAxEB/8QAGwAAAgMBAQEAAAAAAAAAAAAABAUCAwYBBwD/xAA4EAACAQMDAgQEBAUEAgMAAAABAgMABBEFEiExQQYTUWEiMnGBFCORoQdCscHRFTNi8FLhJHJz/8QAGQEAAwEBAQAAAAAAAAAAAAAAAgMEAQAF/8QAJBEAAgICAgEEAwEAAAAAAAAAAAECEQMhEjFBBBMiUTJCYbH/2gAMAwEAAhEDEQA/AFOuaRdatbxtapDKig8xyjdkjrg1motMvoZi3kvDLEckuNuT7VrbPw/cybFstybVG+cvtRPr70W0+pWJMC3trfRDjnDZqVza0ei4LwS0+WK4gR1dW4GSOxowIGGQcilX4myLobjT3t2U5ElueB74FGQvbSsGsdTgZsf7cuVIqeToZQT5Cnqv3FVyWYx8HPsaSajrOraTc2q3lkDC0mJJRgq+eykd64+uPd3Tm0m+FPlQ8HHuKypJWwdXQ2MLRj4hXBMUGBwB60dYzG5tVdgu7o205GfauTWyOMFSM/vQ8kGkAeczjufpV0UTv6ijraxUAYFNrK0UsANq+rHsK5NM16FNtpU9ycRQySN6KKNTRZFOJh5ZHZhg1fc+MV09DDZxsmwdPLHP/wBif7ULonjdfEE8tvNHFFcRYO0ty69yB6j0pyhF9PYmc5x7WgyLSoE+bLVctnFGPgjFNDCM8CvjDxQc2Y1fYnuIPy29ucCsfdaftuZd8LOS5IIHUGvRJIgB05pbLbEOdjso9BTceZwEzxKRjJp7q7iEDy3BaNfiVMFVXuTxnn719p+m3JADyNJC0vIlGzOB1z1P06U8sPNs53jlMgSSNl2FMjdjjHpUry5/DSNBDGssyuSQSPlIGP3zTJy3ooSa6FVgsFzax3EDgMsuxxG+9TzyOc1TceGme7NwG8xXOfLJwP8A1TGzsbSxhjjs4jFGX3sCDwcU+jClfhII9qmmw1fkybaZcQKNpnhCnOGHmL/fFcd53GLm1tLxR/MoCv8Ar1/etcY/Tj6UFe2kMqMZIlYgZ3dCPuKUwrsVaXcQFzbwwTQk8iNhkD70fIrA4IGQcUPBF5c+8p0iCg5ouONuA2SaWwgmBOOlGRoSjKOCVYZ+oquBDjAHPaip0e2iUbQ8zkKiD/yJwMmjxxcnoCc1Hs8U8RpaW1xHZyJcl4AfNlLZMjE+nbHStF/DrSRcapBqDRBCWCwgk52Dlj9+n2qv+IMmmP4pmiktbgSRD4xGfy5CRk8Abh9Kq0XWtQ/1GK5tZxarBG22Dy9qgYwQV/m7dT24FX8GlZPkzctHtG3PPrXSnHSkPhrXpLuJYtV8mO4I4aMFVb2wc4OMVoyR0qSqNuwWSPNBvCdxpkwzVTKM1hwnvLcO6spGSetCzWMEruZYldic5I5o2RhkegqsnmmybGJ6AP8ASoVyYmljPoshx+hrn4CdTlLlX/8A0j5/UYphmuE+9JbsKxa41KPGyKKQe0p/vUZLuXaUmgmXI5/Lz+4zTMkd65kULCTsBtIw0YkZQxJJBIonbmRAKme9U3F1BZR+fdyGOEMFLhScE9P6VlN6Rtn2sPdQaVI9iE89iqrv5AyQCftmifCwN1rmJJnmWwgJLSHOXJ2j9s/rSXUPENjJbWBicus8gw2wlQd4HUU8/h/Ht02+uycvdXRXOP5U4x+5r0vTwUYnl+qblkX0L9e8ODU9Zubu3kEPmsI5dqfG20ADBpZqVjZ6UqWVmkaH5pJGXcWYnv37dB1rUW1yNssq/ESxwPcnivKfF+vSS6tLBp0jG5XKs46IOhI9+2fStvWzeLtUPrm5tbNQl3fWsRYZ/MkAY/an/gjxXDqF0dJWQzbIy8U2Scgduf1H3rxmLSJrq+laVpJCgBklK7ssevPSt34MW30TU0upSsdnbwu8sjHLMSuB9euMCp8iilSKIxl9Hr3tXMD0oTTNSstVtvxGn3Mc8fQ7Typ9COx5os8UlIMzMkm8DLEVw3G0AsQF7k8UDJdRRxb5ZY1UA/EDkEevGePekmuzxTwxOZYmjYnysSAhhjngfY+opqg5M5ulZp4byGeTZFIsh/4MCB9/qcVK6drXPmxyHb85Vc7frQPhGylbTJbm7UbjPm3Rh/MB1K8DqcgZPrUr/T9PsEefU9TIZiSQz8Me/A5auni4hQly7CxICAc5z0ru49AD9MVkNR1+wizJGGhhHCs0TR7s+9L77WJNdFpptgv4aSCMli9wF87AHxD1G3+9KjjlJhykom/34O0kZ64NZXx8ktza2Nklwyi4uAohCjBI6uT14Xd+taKy1PTCi2FtO++whVJw8ZRgFAJJDDDA/WsL4hvWmury9kJ/+PEIIl6bXkGTj6Jj6ZpsMTi7MUuQlne0iuwlon5KvwrEkcYwefoK23h/xYujWYs5F/KCOQyNkDJJLEHtz1rzmFsIzMAd3rRkCAaVdzkY3ssK89vmP9BWqckxk8UJraPSLXVI5rErDJg5KuxXoT6Z/rSW20PTNPZpbWIea/zSyZdj+tIru/k0y6tLyAeZHcoN0QGdw4yPtTuXULZAxlmCxFQwbPX2+tdPlWgI44J1RTemMS4Eb3EnbzT8K++BxQ0ltHLBLPdES8dWHA+grl3dxm3MsT4Dj4WoeOX8Zo1xb7sOoypzyanV2UJEtB1yTRbp59OMKPINjEoCSM5xWvX+Is0ShbmyhaTGcq5UH7V5Sb6CxTcxEsxHC9hSi51Ce4maRmGT+1PjinIny5cS77PXk1BJL9XkuVs1CjzHeMSE8dFAxtA9+uelKU1ayg1lp30oXawswinhjXLA87igOKyEWtTSlfMgRuPgGMjPYkZ5ptY39usTGSM27nmTYu0Mfr/mifKPg5OMumao+LtMuhLK2prbYBKxGBw/tjtWJ1HxM1zPstIHlkJwrStls1LUL60v98NuA8p/nKKgHuW6mq7HR4oFVnLEsPm67vYEdB/Wico/lLsHjKT4xevsoWO/ll8/c1zISMBRnn/iO/8AemkVvJPdW8FhCkd6jiTygzKMcElT8ycYyM4PYCibXZDZ+cj7Lk5WNQeYgOC3Hf0FM9KubeytNqt5UszHMjwsygAZwCOpPU+tZDJcqKfUeihCHuJ6/wBNRdXENhZTT3sjNbxKZXMzbnmx8ufboBXm+r3DmytEm/35t11Pk87pDwPsoWpzag/iLUjauZhYKxLGQYMsnq3pgZwOw96X6rdi9v5Zdw2lsqPYDA/pTZdEcOyG4Y65Y/y44ppKgj0GyPOHdnPvzj+1J9x29fbmml5K8tnYRRxsVgt8sx+UEk5OO/8A7pCKr1Ry8vpYdDjMSN5qhow4HwopPX/vpSTSJ4fM/D30sqW7MMSLzsb1wex71Tqszy3AiZ3KJ0DHkZ5oZkC46fenpVGmRzm+do2mvXlvEkNnaKfLj43MetLIb7yYpNkijcuDk84pfZ3KTwC0ncb1H5TE8Ef+J/tQU43OVTeRnBHWl+zbHe/UdFE2JpSV5JPWmtnoyGHM8kW4nI/OA4xQizyQw7FjjdO4Iqj8U0WVVdq9QpGcU/fRG+Ldsj+IKbcL8SjAyenvTHRJ4rq48m6VpZJPhG48Cp6jpFv5ZksLwz4/kePafsc0osZ/wl3HMykmNugOK2UbiDDI1JPwbmO1KIoj2oFGOQCPvQmqazBaWzRxyLNcNkKByF9/ak9y2s30YmXzTDJ8oVhwPQ1fp2hARM99HIHJG0A8VNxjHc2WOcp6gjmgak8Us016d1sqH4iufi4A2+pGc4q+98QXOs2y2gUQrCQ3nIxCqRkFvbIOMU2sPwK2r2gKcgI0YORz/wB61mbzyI5TaWfxQRsSWPWRvX6DoP170WOcZNugcqyJKLlaGtg5WyuBaodkKhEIOGLP8zE+uBj2pYIZRJlwBgcDOeKb2S+R4fduFM1x/L6KMf3pfIzEk+v7UMpOx8IqlZFVeaVI4kyxOAo7mnVxPGugxxwSqZxiORg2QvU5pJ5nxKVzuzww6ijre1tzpbyxsyy9JF6jI5BrkFJGemQJL85c9zXzHI5qy7ZSc459apHNO8ET02imThhjIIouO/mMUgIUlgoMmMEAf5oaXOcmuRrlSDxmmeBG09BAbcnGM+lCPIwYjOKsAaNuGHNWBQeSF/SsRz/ppDZ6MFHk3t6jZz8SKw/tSm+s445xJIysvd06H3x2NAxG6k/2o3OB1C5ozzyIRa+SrFh+ZIPiLemP+9qJvwdCDuzSeHLmK/i8hTmSMYKqPmXsa0dvpTMBujKR90zjNZLwjaxta3y+YYLuIh7eY5Ugd/tnGfrR+pXlyPNm1VWk8lFKeVORH5h6AIB178mop4YuXZ6EcsuPQL4ta2sZTa6fHHHcSDM7r1C9h9+p9qz9pHnnjijEsXmhe+1CfYkhJBblpj7D096mkEYRCgPx8Ip7+9MbUVxBxwcpWwu5JFjYQISMIZG+rH/FLpHHmbQ2cdaN1dhDJtzl9oUewAxSy3iaSQ4OfU0KV7GSe+KLGYIDITgL/Wp6dK8sV3CxGJFDgZxyD/jNUXDAnYF+EfufWqbWQw3MbAjAIHXtRRWgJS+VFc6jJx+lDg4700vrQtcGNSAoyc+o7UrlVkcqQQR2psNolyKnZxz3Jq6zgFxOkSuEZjy7HgCqDkryBR+jvGL1diMeCOenSjFPshqtrLbOuxJlhK5BcZz75FFQ+EtfuII54dOleOVQyMSvIP3o6KSaC98yG7KBhz8O5fpg1qLTxNDBAsdzdI8o6mO3wP6mjhx8i58r0ZbdG8rbnJgiYDHmjAz3HaozacrxxtDLGygMN5O04B4yOvciitXaN7uSGG1W3idBGyhcZYjr9iOvQ0us11EY/wBP08rMBjzmTn7Z4H161OkvsujnvTj0M7Gye3eF2cxqGJIfIJUjB2j06dcU2OlRyrE96xNvEN/lnq7e/wBqC0XTtTRhNeOZJScje2fL9/c1Z4i1SK1s2tklElw/BA5xQPb0OtKN1Qivro3d+zuPgU4Regx/ii9LRpr2LzCB8XHoBSyBPLQM5JY80Qt01uCyDdIQQijnk0DVujYUlbKNan/EahLhjy3GK7FE8cQVSxfvnsPSiLPRbnYbi5VVJ52Mefqam0Qt7drifhR056mjlL9UDjj+8gSTqATjsARQ1xFtPK/pVkEhuJzK3CD5QaKZBIORwe9ZfFm0ppsAFwWVA+Syngk44rl9H5sfmR9F6/SpT2rIeOV61UrPGPhzx1HrTItdonmmvjIDJ4wM0ytUeF0EYOQOTg0N5eSXgXPqvcVGR5dpxIxz1GcUwnprbGs8gZsc7vqCT+lVqGI5VTShZpF6MVqQlcD4S5+9dxO5mut5nkjZ7mX8Q7P5mXGQh9s0LqGq2TMPxBM7/wDA4I+46Vnbm8kmO3efL7LmuQyKmNyAn1xS/brbKHnX4wVDxNVmuIxBbi8jRuCTNn+orkOmoLk7pTI6n4s8/oc0LFKWAMbnHpio28N7dagIoIn8zqd427R6n0FZTfWgnKKVydhsAS9vRAgaN921E67q2+maJaWMayXCrJN+y+1D6bBFp8QkkIefbh5AvbuB7VVfaqgXKNuXHUGmQgltiMmeT1E7r89ktu8SJ5TMODH1+/rWFvJbm6kETsGij+UKMCjr67aVyxP60vgmAuzuyVYYODWyXlAQnJ1FvRYhaJQqrj3Iq1pmUDPBPTmrpkjWPc0hXHYjk0RZWMMsfmNySerVNp9noRTSpATzOwACFnPGBUUt5CS7Jz2FOlht4lkZAAR8IOeaC3JGx3MhPpuFan9HSinuTF8lrJEnmsyDaMn1NDB0btlj3q7ULlpcxxR8Z5K1XDHGwAU4fHKtwTTVdbJZv5UiP4ZJWwTt+neiba2HlDMSqc9GXJr5LefgtGRnpmvntZpCCXkHGOM0SlQuWJ9oTVIMMc9auWJSitzk0StnE00anOGGSM0wQEaBZtczCWQYgQ+uNxrR292VlXDcBPXPGaUxO8M3lxsRHjhewoeO5kLYJHTHT3rjbHd5qZHRj7YpFc3DNJ5nQE/EPWuTk5PPehpvlJrjj6RySSKFVvjYnpR1vbpKV3lv1p3pmkWbAMyFiT3NcEo2JbQzzSKdjyEfLuHArQWml300ARWZc9cgCnVtZwQn8tAKc27ELxx9KS0rLYWkIY/CSvCn4i4laQjJAbAHtREPhCyjwXXP1NPoyd3Wrz0rqDpCX/QbVEKJGgHsKEufD9rJjKLkVpKok711IFpXQgi0WCEHbx7Vw6amabPyDVDda2jej//Z"/>
          <p:cNvSpPr>
            <a:spLocks noChangeAspect="1" noChangeArrowheads="1"/>
          </p:cNvSpPr>
          <p:nvPr/>
        </p:nvSpPr>
        <p:spPr bwMode="auto">
          <a:xfrm>
            <a:off x="9463088" y="-623888"/>
            <a:ext cx="1047750" cy="1314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101" name="Picture 5" descr="C:\Documents and Settings\ahireshe\Desktop\artisan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447800" cy="1824228"/>
          </a:xfrm>
          <a:prstGeom prst="rect">
            <a:avLst/>
          </a:prstGeom>
          <a:noFill/>
        </p:spPr>
      </p:pic>
      <p:pic>
        <p:nvPicPr>
          <p:cNvPr id="4103" name="Picture 7" descr="http://t2.gstatic.com/images?q=tbn:ANd9GcRRVSVre-Pwfm6OT4pzZwzipzD1dC52lKNUq55UI8HZrBd7AuWbt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2133600"/>
            <a:ext cx="1754859" cy="1314451"/>
          </a:xfrm>
          <a:prstGeom prst="rect">
            <a:avLst/>
          </a:prstGeom>
          <a:noFill/>
        </p:spPr>
      </p:pic>
      <p:sp>
        <p:nvSpPr>
          <p:cNvPr id="32" name="مستطيل 31"/>
          <p:cNvSpPr/>
          <p:nvPr/>
        </p:nvSpPr>
        <p:spPr>
          <a:xfrm>
            <a:off x="2476071" y="4343400"/>
            <a:ext cx="4293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/>
              <a:t>(الكهرباء، المحروقات، النووي، الليزر...)</a:t>
            </a:r>
            <a:endParaRPr 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419061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0F2CE5AF-F6F2-4F5C-BE59-FB2036321267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10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467600" y="609600"/>
            <a:ext cx="174760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الصناعة: </a:t>
            </a:r>
            <a:endParaRPr lang="ar-SA" sz="2800" dirty="0"/>
          </a:p>
        </p:txBody>
      </p:sp>
      <p:sp>
        <p:nvSpPr>
          <p:cNvPr id="10" name="TextBox 2"/>
          <p:cNvSpPr txBox="1"/>
          <p:nvPr/>
        </p:nvSpPr>
        <p:spPr>
          <a:xfrm>
            <a:off x="838200" y="76200"/>
            <a:ext cx="601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الثورة الصناعية نقلت المجتمعات من زراعية إلى صناعية</a:t>
            </a:r>
            <a:endParaRPr lang="ar-SA" sz="2400" dirty="0"/>
          </a:p>
        </p:txBody>
      </p:sp>
      <p:sp>
        <p:nvSpPr>
          <p:cNvPr id="11" name="TextBox 3"/>
          <p:cNvSpPr txBox="1"/>
          <p:nvPr/>
        </p:nvSpPr>
        <p:spPr>
          <a:xfrm>
            <a:off x="685800" y="609600"/>
            <a:ext cx="6019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يتميز النشاط الصناعي بنمو مستمر</a:t>
            </a:r>
            <a:endParaRPr lang="ar-SA" sz="2400" dirty="0"/>
          </a:p>
        </p:txBody>
      </p:sp>
      <p:sp>
        <p:nvSpPr>
          <p:cNvPr id="12" name="TextBox 4"/>
          <p:cNvSpPr txBox="1"/>
          <p:nvPr/>
        </p:nvSpPr>
        <p:spPr>
          <a:xfrm>
            <a:off x="152400" y="1219200"/>
            <a:ext cx="6705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أدى النشاط الصناعي إلى تحولات في تنظيم الإنتاج والمجتمعات</a:t>
            </a:r>
            <a:endParaRPr lang="ar-SA" sz="2400" dirty="0"/>
          </a:p>
        </p:txBody>
      </p:sp>
      <p:cxnSp>
        <p:nvCxnSpPr>
          <p:cNvPr id="13" name="Straight Arrow Connector 6"/>
          <p:cNvCxnSpPr>
            <a:stCxn id="9" idx="1"/>
            <a:endCxn id="10" idx="3"/>
          </p:cNvCxnSpPr>
          <p:nvPr/>
        </p:nvCxnSpPr>
        <p:spPr>
          <a:xfrm rot="10800000">
            <a:off x="6858000" y="307034"/>
            <a:ext cx="609600" cy="5641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8"/>
          <p:cNvCxnSpPr>
            <a:stCxn id="9" idx="1"/>
            <a:endCxn id="11" idx="3"/>
          </p:cNvCxnSpPr>
          <p:nvPr/>
        </p:nvCxnSpPr>
        <p:spPr>
          <a:xfrm rot="10800000">
            <a:off x="6705600" y="840434"/>
            <a:ext cx="762000" cy="307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0"/>
          <p:cNvCxnSpPr>
            <a:stCxn id="9" idx="1"/>
            <a:endCxn id="12" idx="3"/>
          </p:cNvCxnSpPr>
          <p:nvPr/>
        </p:nvCxnSpPr>
        <p:spPr>
          <a:xfrm rot="10800000" flipV="1">
            <a:off x="6858000" y="871209"/>
            <a:ext cx="609600" cy="5788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7"/>
          <p:cNvSpPr txBox="1"/>
          <p:nvPr/>
        </p:nvSpPr>
        <p:spPr>
          <a:xfrm>
            <a:off x="7696240" y="1981200"/>
            <a:ext cx="15001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400" dirty="0" smtClean="0"/>
              <a:t>الشغل:</a:t>
            </a:r>
            <a:endParaRPr lang="ar-SA" sz="2400" dirty="0"/>
          </a:p>
        </p:txBody>
      </p:sp>
      <p:sp>
        <p:nvSpPr>
          <p:cNvPr id="17" name="TextBox 18"/>
          <p:cNvSpPr txBox="1"/>
          <p:nvPr/>
        </p:nvSpPr>
        <p:spPr>
          <a:xfrm>
            <a:off x="1981200" y="1981200"/>
            <a:ext cx="58579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أصبحت الصناعة هي القطاع المهيمن في الشغل</a:t>
            </a:r>
            <a:endParaRPr lang="ar-SA" sz="2400" dirty="0"/>
          </a:p>
        </p:txBody>
      </p:sp>
      <p:sp>
        <p:nvSpPr>
          <p:cNvPr id="18" name="TextBox 19"/>
          <p:cNvSpPr txBox="1"/>
          <p:nvPr/>
        </p:nvSpPr>
        <p:spPr>
          <a:xfrm>
            <a:off x="3581400" y="2743200"/>
            <a:ext cx="5857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FF0000"/>
                </a:solidFill>
              </a:rPr>
              <a:t>المرحلة الثالثة: تحولت المجتمعات إلى خدمية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20"/>
          <p:cNvSpPr txBox="1"/>
          <p:nvPr/>
        </p:nvSpPr>
        <p:spPr>
          <a:xfrm>
            <a:off x="2514600" y="3352800"/>
            <a:ext cx="685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مع منتصف القرن العشرين شرع قطاع الخدمات في التوسع</a:t>
            </a:r>
            <a:endParaRPr lang="ar-SA" sz="2800" dirty="0"/>
          </a:p>
        </p:txBody>
      </p:sp>
      <p:pic>
        <p:nvPicPr>
          <p:cNvPr id="20" name="Picture 6" descr="http://www.cslaval.qc.ca/ecolehoteliere/images/service-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4191000"/>
            <a:ext cx="1584176" cy="1844823"/>
          </a:xfrm>
          <a:prstGeom prst="rect">
            <a:avLst/>
          </a:prstGeom>
          <a:noFill/>
        </p:spPr>
      </p:pic>
      <p:pic>
        <p:nvPicPr>
          <p:cNvPr id="3074" name="Picture 2" descr="http://t3.gstatic.com/images?q=tbn:ANd9GcSBXC78YjzcfNrf2QEhUqgBC7Ht4PLvJsoR5wQ-L7h617mxmgf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648200"/>
            <a:ext cx="1981200" cy="1362076"/>
          </a:xfrm>
          <a:prstGeom prst="rect">
            <a:avLst/>
          </a:prstGeom>
          <a:noFill/>
        </p:spPr>
      </p:pic>
      <p:pic>
        <p:nvPicPr>
          <p:cNvPr id="3076" name="Picture 4" descr="http://t3.gstatic.com/images?q=tbn:ANd9GcTvVIile4aC1Q8Tw6Zb39oVA4ESEAt8sfjqLNJJloKUNzz1ls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648200"/>
            <a:ext cx="1754859" cy="1314451"/>
          </a:xfrm>
          <a:prstGeom prst="rect">
            <a:avLst/>
          </a:prstGeom>
          <a:noFill/>
        </p:spPr>
      </p:pic>
      <p:pic>
        <p:nvPicPr>
          <p:cNvPr id="3078" name="Picture 6" descr="http://t3.gstatic.com/images?q=tbn:ANd9GcTTQtMlxYYSsw7hWzQI2XJhm93Dg7sx957RDtFwQNjcwqM-Y2A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352800"/>
            <a:ext cx="2060052" cy="1295400"/>
          </a:xfrm>
          <a:prstGeom prst="rect">
            <a:avLst/>
          </a:prstGeom>
          <a:noFill/>
        </p:spPr>
      </p:pic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078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2" y="1600200"/>
          <a:ext cx="9143999" cy="3714774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956095"/>
                <a:gridCol w="849787"/>
                <a:gridCol w="902940"/>
                <a:gridCol w="1131572"/>
                <a:gridCol w="837898"/>
                <a:gridCol w="862741"/>
                <a:gridCol w="863578"/>
                <a:gridCol w="885196"/>
                <a:gridCol w="885196"/>
                <a:gridCol w="968996"/>
              </a:tblGrid>
              <a:tr h="904919"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ألمانيا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إيطاليا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انجليتيرا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فرنسا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dirty="0" smtClean="0"/>
                        <a:t>بلجيكا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اسبانيا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هولندا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اليابان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الولايات المتحدة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1976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49.9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49.1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55.4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54.6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58.6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------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60.0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53.9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65.1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1988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55.0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58.0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64.9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62.8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65.5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53.2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68.6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58.0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70.2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1996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61.8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61.1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70.6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68.6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69.6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62.0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73.1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61.2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73.1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2004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71.5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77.4</a:t>
                      </a:r>
                      <a:endParaRPr lang="ar-SA" sz="2400" dirty="0"/>
                    </a:p>
                  </a:txBody>
                  <a:tcPr/>
                </a:tc>
              </a:tr>
              <a:tr h="561971"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2007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77.6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400" dirty="0" smtClean="0"/>
                        <a:t>79.0</a:t>
                      </a:r>
                      <a:endParaRPr lang="ar-SA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528630"/>
            <a:ext cx="79296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تطور وزن العمالة في قطاع الخدمات (النسبة المئوية)</a:t>
            </a:r>
            <a:endParaRPr lang="ar-SA" sz="2800" b="1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4836886" y="6340475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1143000" y="228600"/>
            <a:ext cx="78533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المجتمعات المعاصرة : انتقل مركز الثقل من الإنتاج إلى الخدمات </a:t>
            </a:r>
            <a:endParaRPr lang="ar-SA" sz="2800" dirty="0"/>
          </a:p>
        </p:txBody>
      </p:sp>
      <p:sp>
        <p:nvSpPr>
          <p:cNvPr id="3" name="Left Arrow 8"/>
          <p:cNvSpPr/>
          <p:nvPr/>
        </p:nvSpPr>
        <p:spPr>
          <a:xfrm>
            <a:off x="8329650" y="4195762"/>
            <a:ext cx="928694" cy="785818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9"/>
          <p:cNvSpPr txBox="1"/>
          <p:nvPr/>
        </p:nvSpPr>
        <p:spPr>
          <a:xfrm>
            <a:off x="2971800" y="4267200"/>
            <a:ext cx="51435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التحول من إدارة الإنتاج إلى إدارة العمليات</a:t>
            </a:r>
            <a:endParaRPr lang="ar-SA" sz="2800" dirty="0"/>
          </a:p>
        </p:txBody>
      </p:sp>
      <p:sp>
        <p:nvSpPr>
          <p:cNvPr id="5" name="Rectangle 10"/>
          <p:cNvSpPr/>
          <p:nvPr/>
        </p:nvSpPr>
        <p:spPr>
          <a:xfrm>
            <a:off x="6035621" y="5100638"/>
            <a:ext cx="20665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إدارة الإنتاج  = </a:t>
            </a:r>
            <a:endParaRPr lang="ar-SA" sz="2800" dirty="0"/>
          </a:p>
        </p:txBody>
      </p:sp>
      <p:sp>
        <p:nvSpPr>
          <p:cNvPr id="6" name="Rectangle 11"/>
          <p:cNvSpPr/>
          <p:nvPr/>
        </p:nvSpPr>
        <p:spPr>
          <a:xfrm>
            <a:off x="1752600" y="5029200"/>
            <a:ext cx="4281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إدارة الإنتاج المادي دون الخدمات   </a:t>
            </a:r>
            <a:endParaRPr lang="ar-SA" sz="2800" dirty="0"/>
          </a:p>
        </p:txBody>
      </p:sp>
      <p:sp>
        <p:nvSpPr>
          <p:cNvPr id="7" name="Rectangle 12"/>
          <p:cNvSpPr/>
          <p:nvPr/>
        </p:nvSpPr>
        <p:spPr>
          <a:xfrm>
            <a:off x="6003688" y="5715000"/>
            <a:ext cx="2167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إدارة العمليات = </a:t>
            </a:r>
            <a:endParaRPr lang="ar-SA" sz="2800" dirty="0"/>
          </a:p>
        </p:txBody>
      </p:sp>
      <p:sp>
        <p:nvSpPr>
          <p:cNvPr id="8" name="Rectangle 13"/>
          <p:cNvSpPr/>
          <p:nvPr/>
        </p:nvSpPr>
        <p:spPr>
          <a:xfrm>
            <a:off x="1752600" y="5715000"/>
            <a:ext cx="42755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/>
              <a:t>إدارة العمليات الإنتاجية والخدمية   </a:t>
            </a:r>
            <a:endParaRPr lang="ar-SA" sz="2800" dirty="0"/>
          </a:p>
        </p:txBody>
      </p:sp>
      <p:sp>
        <p:nvSpPr>
          <p:cNvPr id="9" name="Rectangle 14"/>
          <p:cNvSpPr/>
          <p:nvPr/>
        </p:nvSpPr>
        <p:spPr>
          <a:xfrm>
            <a:off x="2743200" y="990600"/>
            <a:ext cx="5500726" cy="23574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" name="Straight Connector 16"/>
          <p:cNvCxnSpPr/>
          <p:nvPr/>
        </p:nvCxnSpPr>
        <p:spPr>
          <a:xfrm flipV="1">
            <a:off x="2743200" y="1524000"/>
            <a:ext cx="5486400" cy="14478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17"/>
          <p:cNvSpPr txBox="1"/>
          <p:nvPr/>
        </p:nvSpPr>
        <p:spPr>
          <a:xfrm>
            <a:off x="3067008" y="1643074"/>
            <a:ext cx="20717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الخدمات</a:t>
            </a:r>
            <a:endParaRPr lang="ar-SA" sz="2800" dirty="0"/>
          </a:p>
        </p:txBody>
      </p:sp>
      <p:sp>
        <p:nvSpPr>
          <p:cNvPr id="12" name="TextBox 18"/>
          <p:cNvSpPr txBox="1"/>
          <p:nvPr/>
        </p:nvSpPr>
        <p:spPr>
          <a:xfrm>
            <a:off x="5995966" y="2857520"/>
            <a:ext cx="16430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الإنتاج</a:t>
            </a:r>
            <a:endParaRPr lang="ar-SA" sz="2800" dirty="0"/>
          </a:p>
        </p:txBody>
      </p:sp>
      <p:cxnSp>
        <p:nvCxnSpPr>
          <p:cNvPr id="13" name="Straight Arrow Connector 20"/>
          <p:cNvCxnSpPr/>
          <p:nvPr/>
        </p:nvCxnSpPr>
        <p:spPr>
          <a:xfrm rot="10800000">
            <a:off x="2743200" y="3657600"/>
            <a:ext cx="550069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4" name="TextBox 21"/>
          <p:cNvSpPr txBox="1"/>
          <p:nvPr/>
        </p:nvSpPr>
        <p:spPr>
          <a:xfrm>
            <a:off x="4876800" y="3733800"/>
            <a:ext cx="12858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 smtClean="0"/>
              <a:t>الوقت</a:t>
            </a:r>
            <a:endParaRPr lang="ar-SA" sz="2800" dirty="0"/>
          </a:p>
        </p:txBody>
      </p:sp>
      <p:sp>
        <p:nvSpPr>
          <p:cNvPr id="15" name="TextBox 25"/>
          <p:cNvSpPr txBox="1"/>
          <p:nvPr/>
        </p:nvSpPr>
        <p:spPr>
          <a:xfrm>
            <a:off x="8305800" y="990600"/>
            <a:ext cx="615553" cy="2143140"/>
          </a:xfrm>
          <a:prstGeom prst="rect">
            <a:avLst/>
          </a:prstGeom>
          <a:noFill/>
        </p:spPr>
        <p:txBody>
          <a:bodyPr vert="vert" wrap="square" rtlCol="1">
            <a:spAutoFit/>
          </a:bodyPr>
          <a:lstStyle/>
          <a:p>
            <a:pPr algn="ctr"/>
            <a:r>
              <a:rPr lang="ar-SA" sz="2800" dirty="0" smtClean="0"/>
              <a:t>أهمية النشاط</a:t>
            </a:r>
            <a:endParaRPr lang="ar-SA" sz="2800" dirty="0"/>
          </a:p>
        </p:txBody>
      </p:sp>
      <p:sp>
        <p:nvSpPr>
          <p:cNvPr id="21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7"/>
          <p:cNvSpPr txBox="1"/>
          <p:nvPr/>
        </p:nvSpPr>
        <p:spPr>
          <a:xfrm>
            <a:off x="4114800" y="228600"/>
            <a:ext cx="5069078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2- تعريف إدارة العمليات</a:t>
            </a:r>
            <a:endParaRPr lang="ar-SA" sz="32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228600" y="1219200"/>
            <a:ext cx="632460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إدارة العمليات هي عملية </a:t>
            </a:r>
            <a:r>
              <a:rPr lang="ar-SA" sz="2400" b="1" dirty="0" smtClean="0"/>
              <a:t>التخطيط</a:t>
            </a:r>
            <a:r>
              <a:rPr lang="ar-SA" sz="2400" dirty="0" smtClean="0"/>
              <a:t> </a:t>
            </a:r>
            <a:r>
              <a:rPr lang="ar-SA" sz="2400" b="1" dirty="0" smtClean="0"/>
              <a:t>والتنظيم</a:t>
            </a:r>
            <a:r>
              <a:rPr lang="ar-SA" sz="2400" dirty="0" smtClean="0"/>
              <a:t> للعمليات (سواء كانت إنتاجية أم خدمية) </a:t>
            </a:r>
            <a:r>
              <a:rPr lang="ar-SA" sz="2400" b="1" dirty="0" smtClean="0"/>
              <a:t>والرقابة</a:t>
            </a:r>
            <a:r>
              <a:rPr lang="ar-SA" sz="2400" dirty="0" smtClean="0"/>
              <a:t> عليها لتحقيق أهداف المؤسسة (ص13)</a:t>
            </a:r>
            <a:endParaRPr lang="ar-SA" sz="2400" dirty="0"/>
          </a:p>
        </p:txBody>
      </p:sp>
      <p:sp>
        <p:nvSpPr>
          <p:cNvPr id="4" name="Left Arrow 11"/>
          <p:cNvSpPr/>
          <p:nvPr/>
        </p:nvSpPr>
        <p:spPr>
          <a:xfrm>
            <a:off x="6629385" y="1113513"/>
            <a:ext cx="2286016" cy="121444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مدخل الوظائف </a:t>
            </a:r>
            <a:endParaRPr lang="ar-SA" sz="2800" dirty="0"/>
          </a:p>
        </p:txBody>
      </p:sp>
      <p:sp>
        <p:nvSpPr>
          <p:cNvPr id="5" name="TextBox 12"/>
          <p:cNvSpPr txBox="1"/>
          <p:nvPr/>
        </p:nvSpPr>
        <p:spPr>
          <a:xfrm>
            <a:off x="228600" y="4544359"/>
            <a:ext cx="63246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إدارة العمليات هي </a:t>
            </a:r>
            <a:r>
              <a:rPr lang="ar-SA" sz="2400" b="1" dirty="0" smtClean="0"/>
              <a:t>عملية التوجيه والسيطرة على نظام العمليات </a:t>
            </a:r>
            <a:r>
              <a:rPr lang="ar-SA" sz="2400" dirty="0" smtClean="0"/>
              <a:t>في ظروف البيئة الداخلية والخارجية لتحقيق أهداف المؤسسة (ص 13)</a:t>
            </a:r>
            <a:endParaRPr lang="ar-SA" sz="2400" dirty="0"/>
          </a:p>
        </p:txBody>
      </p:sp>
      <p:sp>
        <p:nvSpPr>
          <p:cNvPr id="6" name="Left Arrow 13"/>
          <p:cNvSpPr/>
          <p:nvPr/>
        </p:nvSpPr>
        <p:spPr>
          <a:xfrm>
            <a:off x="6629384" y="4438672"/>
            <a:ext cx="2214578" cy="121444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مدخل النظم</a:t>
            </a:r>
            <a:endParaRPr lang="ar-SA" sz="2800" dirty="0"/>
          </a:p>
        </p:txBody>
      </p:sp>
      <p:sp>
        <p:nvSpPr>
          <p:cNvPr id="7" name="TextBox 14"/>
          <p:cNvSpPr txBox="1"/>
          <p:nvPr/>
        </p:nvSpPr>
        <p:spPr>
          <a:xfrm>
            <a:off x="228599" y="2901285"/>
            <a:ext cx="617220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إدارة العمليات هي </a:t>
            </a:r>
            <a:r>
              <a:rPr lang="ar-SA" sz="2400" b="1" dirty="0" smtClean="0"/>
              <a:t>عملية صنع القرارات </a:t>
            </a:r>
            <a:r>
              <a:rPr lang="ar-SA" sz="2400" dirty="0" smtClean="0"/>
              <a:t>المتعلقة بتصميم نظام العمليات وتشغيلها لتحقيق أهداف المؤسسة (ص13)</a:t>
            </a:r>
            <a:endParaRPr lang="ar-SA" sz="2400" dirty="0"/>
          </a:p>
        </p:txBody>
      </p:sp>
      <p:sp>
        <p:nvSpPr>
          <p:cNvPr id="8" name="Left Arrow 15"/>
          <p:cNvSpPr/>
          <p:nvPr/>
        </p:nvSpPr>
        <p:spPr>
          <a:xfrm>
            <a:off x="6629384" y="2795598"/>
            <a:ext cx="2214578" cy="121444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/>
              <a:t>مدخل القرار</a:t>
            </a:r>
            <a:endParaRPr lang="ar-SA" sz="2800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843434" y="0"/>
            <a:ext cx="3830830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3- مداخل إدارة العمليات</a:t>
            </a:r>
            <a:endParaRPr lang="ar-SA" sz="32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9"/>
          <p:cNvSpPr txBox="1"/>
          <p:nvPr/>
        </p:nvSpPr>
        <p:spPr>
          <a:xfrm>
            <a:off x="457200" y="914400"/>
            <a:ext cx="824388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المدخل هي النظرة التي تحكم تعاملنا مع موضوع معين وطريقة المعالجة التي تساعد على الفهم المنهجي لذلك الموضوع (ص.14)</a:t>
            </a:r>
            <a:endParaRPr lang="ar-SA" sz="2800" dirty="0"/>
          </a:p>
        </p:txBody>
      </p:sp>
      <p:sp>
        <p:nvSpPr>
          <p:cNvPr id="4" name="TextBox 10"/>
          <p:cNvSpPr txBox="1"/>
          <p:nvPr/>
        </p:nvSpPr>
        <p:spPr>
          <a:xfrm>
            <a:off x="2133600" y="2133600"/>
            <a:ext cx="65722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7030A0"/>
                </a:solidFill>
              </a:rPr>
              <a:t>المدخل هو المنطلق الذي نفهم به الأشياء ونعالجها به </a:t>
            </a: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6429584" y="3882570"/>
            <a:ext cx="25003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لإدارة العمليات مداخل عديدة، أهمها</a:t>
            </a:r>
            <a:endParaRPr lang="ar-SA" sz="2800" dirty="0"/>
          </a:p>
        </p:txBody>
      </p:sp>
      <p:sp>
        <p:nvSpPr>
          <p:cNvPr id="6" name="TextBox 12"/>
          <p:cNvSpPr txBox="1"/>
          <p:nvPr/>
        </p:nvSpPr>
        <p:spPr>
          <a:xfrm>
            <a:off x="799648" y="2895600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2" action="ppaction://hlinksldjump"/>
              </a:rPr>
              <a:t>مدخل الوظائف الإدارية</a:t>
            </a:r>
            <a:endParaRPr lang="ar-SA" sz="2800" dirty="0"/>
          </a:p>
        </p:txBody>
      </p:sp>
      <p:sp>
        <p:nvSpPr>
          <p:cNvPr id="7" name="TextBox 13"/>
          <p:cNvSpPr txBox="1"/>
          <p:nvPr/>
        </p:nvSpPr>
        <p:spPr>
          <a:xfrm>
            <a:off x="799648" y="3467104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3" action="ppaction://hlinksldjump"/>
              </a:rPr>
              <a:t>مدخل علم الإدارة</a:t>
            </a:r>
            <a:endParaRPr lang="ar-SA" sz="2800" dirty="0"/>
          </a:p>
        </p:txBody>
      </p:sp>
      <p:sp>
        <p:nvSpPr>
          <p:cNvPr id="8" name="TextBox 14"/>
          <p:cNvSpPr txBox="1"/>
          <p:nvPr/>
        </p:nvSpPr>
        <p:spPr>
          <a:xfrm>
            <a:off x="799648" y="4110046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4" action="ppaction://hlinksldjump"/>
              </a:rPr>
              <a:t>مدخل القرارات</a:t>
            </a:r>
            <a:endParaRPr lang="ar-SA" sz="2800" dirty="0"/>
          </a:p>
        </p:txBody>
      </p:sp>
      <p:sp>
        <p:nvSpPr>
          <p:cNvPr id="9" name="TextBox 15"/>
          <p:cNvSpPr txBox="1"/>
          <p:nvPr/>
        </p:nvSpPr>
        <p:spPr>
          <a:xfrm>
            <a:off x="685800" y="4681550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5" action="ppaction://hlinksldjump"/>
              </a:rPr>
              <a:t>مدخل النظم</a:t>
            </a:r>
            <a:endParaRPr lang="ar-SA" sz="2800" dirty="0"/>
          </a:p>
        </p:txBody>
      </p:sp>
      <p:sp>
        <p:nvSpPr>
          <p:cNvPr id="10" name="TextBox 18"/>
          <p:cNvSpPr txBox="1"/>
          <p:nvPr/>
        </p:nvSpPr>
        <p:spPr>
          <a:xfrm>
            <a:off x="728210" y="5253054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6" action="ppaction://hlinksldjump"/>
              </a:rPr>
              <a:t>مدخل دورة الحياة </a:t>
            </a:r>
            <a:endParaRPr lang="ar-SA" sz="2800" dirty="0"/>
          </a:p>
        </p:txBody>
      </p:sp>
      <p:sp>
        <p:nvSpPr>
          <p:cNvPr id="11" name="TextBox 19"/>
          <p:cNvSpPr txBox="1"/>
          <p:nvPr/>
        </p:nvSpPr>
        <p:spPr>
          <a:xfrm>
            <a:off x="728210" y="5872818"/>
            <a:ext cx="42862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hlinkClick r:id="rId7" action="ppaction://hlinksldjump"/>
              </a:rPr>
              <a:t>مدخل إستراتيجية العمليات </a:t>
            </a:r>
            <a:endParaRPr lang="ar-SA" sz="2800" dirty="0"/>
          </a:p>
        </p:txBody>
      </p:sp>
      <p:cxnSp>
        <p:nvCxnSpPr>
          <p:cNvPr id="12" name="Straight Arrow Connector 21"/>
          <p:cNvCxnSpPr/>
          <p:nvPr/>
        </p:nvCxnSpPr>
        <p:spPr>
          <a:xfrm rot="10800000">
            <a:off x="5243034" y="3200400"/>
            <a:ext cx="1172036" cy="1144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23"/>
          <p:cNvCxnSpPr/>
          <p:nvPr/>
        </p:nvCxnSpPr>
        <p:spPr>
          <a:xfrm rot="10800000" flipV="1">
            <a:off x="5171596" y="4344538"/>
            <a:ext cx="1243474" cy="1833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25"/>
          <p:cNvCxnSpPr/>
          <p:nvPr/>
        </p:nvCxnSpPr>
        <p:spPr>
          <a:xfrm rot="10800000">
            <a:off x="5243034" y="3771904"/>
            <a:ext cx="1172036" cy="5726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27"/>
          <p:cNvCxnSpPr/>
          <p:nvPr/>
        </p:nvCxnSpPr>
        <p:spPr>
          <a:xfrm rot="10800000" flipV="1">
            <a:off x="5171596" y="4344538"/>
            <a:ext cx="1243474" cy="12133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9"/>
          <p:cNvCxnSpPr/>
          <p:nvPr/>
        </p:nvCxnSpPr>
        <p:spPr>
          <a:xfrm rot="10800000" flipV="1">
            <a:off x="5243034" y="4344538"/>
            <a:ext cx="1172036" cy="703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31"/>
          <p:cNvCxnSpPr/>
          <p:nvPr/>
        </p:nvCxnSpPr>
        <p:spPr>
          <a:xfrm rot="10800000" flipV="1">
            <a:off x="5129186" y="4344538"/>
            <a:ext cx="1285884" cy="6418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/>
          <p:nvPr/>
        </p:nvSpPr>
        <p:spPr>
          <a:xfrm>
            <a:off x="4714844" y="0"/>
            <a:ext cx="442915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الوظائف الإدارية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14"/>
          <p:cNvSpPr txBox="1"/>
          <p:nvPr/>
        </p:nvSpPr>
        <p:spPr>
          <a:xfrm>
            <a:off x="228600" y="152400"/>
            <a:ext cx="564360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MANAGERIAL FUNCTIONS APPROACH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3181312" y="838200"/>
            <a:ext cx="52864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 أقدم المداخل في الإدارة</a:t>
            </a:r>
            <a:endParaRPr lang="ar-SA" sz="2800" dirty="0"/>
          </a:p>
        </p:txBody>
      </p:sp>
      <p:sp>
        <p:nvSpPr>
          <p:cNvPr id="5" name="TextBox 16"/>
          <p:cNvSpPr txBox="1"/>
          <p:nvPr/>
        </p:nvSpPr>
        <p:spPr>
          <a:xfrm>
            <a:off x="1681114" y="1481142"/>
            <a:ext cx="678661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لا يزال يحظى باهتمام لدى المختصين في إدارة العمليات</a:t>
            </a:r>
            <a:endParaRPr lang="ar-SA" sz="2800" dirty="0"/>
          </a:p>
        </p:txBody>
      </p:sp>
      <p:sp>
        <p:nvSpPr>
          <p:cNvPr id="6" name="TextBox 17"/>
          <p:cNvSpPr txBox="1"/>
          <p:nvPr/>
        </p:nvSpPr>
        <p:spPr>
          <a:xfrm>
            <a:off x="304800" y="2052646"/>
            <a:ext cx="809148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يقوم على تجميع قرارات وأنشطة إدارة العمليات في مجموعات رئيسية  تدعى وظائف المدير</a:t>
            </a:r>
            <a:endParaRPr lang="ar-SA" sz="2800" dirty="0"/>
          </a:p>
        </p:txBody>
      </p:sp>
      <p:sp>
        <p:nvSpPr>
          <p:cNvPr id="7" name="TextBox 19"/>
          <p:cNvSpPr txBox="1"/>
          <p:nvPr/>
        </p:nvSpPr>
        <p:spPr>
          <a:xfrm>
            <a:off x="2214514" y="3260695"/>
            <a:ext cx="67151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يحدد </a:t>
            </a:r>
            <a:r>
              <a:rPr lang="fr-FR" sz="2800" dirty="0" smtClean="0"/>
              <a:t> Cook </a:t>
            </a:r>
            <a:r>
              <a:rPr lang="ar-SA" sz="2800" dirty="0" smtClean="0"/>
              <a:t>و </a:t>
            </a:r>
            <a:r>
              <a:rPr lang="fr-FR" sz="2800" dirty="0" smtClean="0"/>
              <a:t>Russel</a:t>
            </a:r>
            <a:r>
              <a:rPr lang="ar-SA" sz="2800" dirty="0" smtClean="0"/>
              <a:t> أربع وظائف لإدارة العمليات</a:t>
            </a:r>
            <a:endParaRPr lang="ar-SA" sz="2800" dirty="0"/>
          </a:p>
        </p:txBody>
      </p:sp>
      <p:sp>
        <p:nvSpPr>
          <p:cNvPr id="8" name="TextBox 20"/>
          <p:cNvSpPr txBox="1"/>
          <p:nvPr/>
        </p:nvSpPr>
        <p:spPr>
          <a:xfrm>
            <a:off x="3357522" y="4046513"/>
            <a:ext cx="5214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 التصميم (تصميم نظام الإنتاج)، ويضم: </a:t>
            </a:r>
            <a:endParaRPr lang="ar-SA" sz="2800" dirty="0"/>
          </a:p>
        </p:txBody>
      </p:sp>
      <p:sp>
        <p:nvSpPr>
          <p:cNvPr id="9" name="TextBox 24"/>
          <p:cNvSpPr txBox="1"/>
          <p:nvPr/>
        </p:nvSpPr>
        <p:spPr>
          <a:xfrm>
            <a:off x="685800" y="4760893"/>
            <a:ext cx="7620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المنتج، نمط التشغيل ، اختيار التجهيزات، إعداد معايير العمل، تطور مهارات العاملين، اختيار الموقع، التنظيم الداخلي للمعمل ...</a:t>
            </a:r>
            <a:endParaRPr lang="ar-SA" sz="2800" dirty="0"/>
          </a:p>
        </p:txBody>
      </p:sp>
      <p:pic>
        <p:nvPicPr>
          <p:cNvPr id="28674" name="Picture 2" descr="http://us.123rf.com/400wm/400/400/svand/svand1006/svand100600085/7209854-index-doigt-de-business-man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7728" y="685801"/>
            <a:ext cx="1518272" cy="838200"/>
          </a:xfrm>
          <a:prstGeom prst="rect">
            <a:avLst/>
          </a:prstGeom>
          <a:noFill/>
        </p:spPr>
      </p:pic>
      <p:pic>
        <p:nvPicPr>
          <p:cNvPr id="11" name="Picture 2" descr="http://us.123rf.com/400wm/400/400/svand/svand1006/svand100600085/7209854-index-doigt-de-business-man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7728" y="1371601"/>
            <a:ext cx="1518272" cy="914400"/>
          </a:xfrm>
          <a:prstGeom prst="rect">
            <a:avLst/>
          </a:prstGeom>
          <a:noFill/>
        </p:spPr>
      </p:pic>
      <p:pic>
        <p:nvPicPr>
          <p:cNvPr id="12" name="Picture 2" descr="http://us.123rf.com/400wm/400/400/svand/svand1006/svand100600085/7209854-index-doigt-de-business-man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7728" y="2133600"/>
            <a:ext cx="1518272" cy="781051"/>
          </a:xfrm>
          <a:prstGeom prst="rect">
            <a:avLst/>
          </a:prstGeom>
          <a:noFill/>
        </p:spPr>
      </p:pic>
      <p:sp>
        <p:nvSpPr>
          <p:cNvPr id="13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4881538" y="2667000"/>
            <a:ext cx="35004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 الرقابة وتضم</a:t>
            </a:r>
            <a:endParaRPr lang="ar-SA" sz="2800" dirty="0"/>
          </a:p>
        </p:txBody>
      </p:sp>
      <p:sp>
        <p:nvSpPr>
          <p:cNvPr id="3" name="TextBox 11"/>
          <p:cNvSpPr txBox="1"/>
          <p:nvPr/>
        </p:nvSpPr>
        <p:spPr>
          <a:xfrm>
            <a:off x="3167026" y="152400"/>
            <a:ext cx="5214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 التشغيل (تشغيل نظام الإنتاج)، ويضم: </a:t>
            </a:r>
            <a:endParaRPr lang="ar-SA" sz="2800" dirty="0"/>
          </a:p>
        </p:txBody>
      </p:sp>
      <p:sp>
        <p:nvSpPr>
          <p:cNvPr id="4" name="TextBox 12"/>
          <p:cNvSpPr txBox="1"/>
          <p:nvPr/>
        </p:nvSpPr>
        <p:spPr>
          <a:xfrm>
            <a:off x="0" y="675620"/>
            <a:ext cx="7881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الشراء، تقدير الحاجات، إعادة تصميم التشغيل، النقل ، الصيانة</a:t>
            </a:r>
            <a:endParaRPr lang="ar-SA" sz="2800" dirty="0"/>
          </a:p>
        </p:txBody>
      </p:sp>
      <p:sp>
        <p:nvSpPr>
          <p:cNvPr id="5" name="TextBox 13"/>
          <p:cNvSpPr txBox="1"/>
          <p:nvPr/>
        </p:nvSpPr>
        <p:spPr>
          <a:xfrm>
            <a:off x="3095588" y="1371600"/>
            <a:ext cx="5214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2800" dirty="0" smtClean="0"/>
              <a:t>  الجدولة: </a:t>
            </a:r>
            <a:endParaRPr lang="ar-SA" sz="2800" dirty="0"/>
          </a:p>
        </p:txBody>
      </p:sp>
      <p:sp>
        <p:nvSpPr>
          <p:cNvPr id="6" name="TextBox 14"/>
          <p:cNvSpPr txBox="1"/>
          <p:nvPr/>
        </p:nvSpPr>
        <p:spPr>
          <a:xfrm>
            <a:off x="0" y="1857364"/>
            <a:ext cx="792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تشمل التخطيط الإجمالي، إدارة المشروع، توقيت طلبيات المخزون...</a:t>
            </a:r>
            <a:endParaRPr lang="ar-SA" sz="2800" dirty="0"/>
          </a:p>
        </p:txBody>
      </p:sp>
      <p:sp>
        <p:nvSpPr>
          <p:cNvPr id="7" name="TextBox 15"/>
          <p:cNvSpPr txBox="1"/>
          <p:nvPr/>
        </p:nvSpPr>
        <p:spPr>
          <a:xfrm>
            <a:off x="0" y="3190220"/>
            <a:ext cx="7881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الرقابة على المخزون، والرقابة على الجودة، والرقابة على التكلفة...</a:t>
            </a:r>
            <a:endParaRPr lang="ar-SA" sz="2800" dirty="0"/>
          </a:p>
        </p:txBody>
      </p:sp>
      <p:sp>
        <p:nvSpPr>
          <p:cNvPr id="8" name="TextBox 16"/>
          <p:cNvSpPr txBox="1"/>
          <p:nvPr/>
        </p:nvSpPr>
        <p:spPr>
          <a:xfrm>
            <a:off x="0" y="4419600"/>
            <a:ext cx="85344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هناك من يحدد وظائف أخرى، وهذا ما جعل </a:t>
            </a:r>
            <a:r>
              <a:rPr lang="ar-SA" sz="2800" u="sng" dirty="0" smtClean="0"/>
              <a:t>أحد عيوب المدخل في عدد الوظائف ومحتواها.</a:t>
            </a:r>
            <a:endParaRPr lang="ar-SA" sz="2800" u="sng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سهم لأعلى 9">
            <a:hlinkClick r:id="rId2" action="ppaction://hlinksldjump"/>
          </p:cNvPr>
          <p:cNvSpPr/>
          <p:nvPr/>
        </p:nvSpPr>
        <p:spPr>
          <a:xfrm>
            <a:off x="9144000" y="49530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6343632" y="0"/>
            <a:ext cx="257176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علم الإدارة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9"/>
          <p:cNvSpPr txBox="1"/>
          <p:nvPr/>
        </p:nvSpPr>
        <p:spPr>
          <a:xfrm>
            <a:off x="2771732" y="928694"/>
            <a:ext cx="60007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ثلاثة عناصر سمحت بظهور وتطور هذا المدخل</a:t>
            </a:r>
            <a:endParaRPr lang="ar-SA" sz="2800" dirty="0"/>
          </a:p>
        </p:txBody>
      </p:sp>
      <p:sp>
        <p:nvSpPr>
          <p:cNvPr id="4" name="TextBox 10"/>
          <p:cNvSpPr txBox="1"/>
          <p:nvPr/>
        </p:nvSpPr>
        <p:spPr>
          <a:xfrm>
            <a:off x="1628724" y="1714512"/>
            <a:ext cx="592935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ظهور وتطور بحوث العمليات (مع الحرب العالمية الثانية)</a:t>
            </a:r>
            <a:endParaRPr lang="ar-SA" sz="2400" dirty="0"/>
          </a:p>
        </p:txBody>
      </p:sp>
      <p:sp>
        <p:nvSpPr>
          <p:cNvPr id="5" name="TextBox 11"/>
          <p:cNvSpPr txBox="1"/>
          <p:nvPr/>
        </p:nvSpPr>
        <p:spPr>
          <a:xfrm>
            <a:off x="1628724" y="2286016"/>
            <a:ext cx="592935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استعمال تكنولوجيا الحاسب (ابتداءا من الخمسينيات)</a:t>
            </a:r>
            <a:endParaRPr lang="ar-SA" sz="2400" dirty="0"/>
          </a:p>
        </p:txBody>
      </p:sp>
      <p:sp>
        <p:nvSpPr>
          <p:cNvPr id="6" name="TextBox 12"/>
          <p:cNvSpPr txBox="1"/>
          <p:nvPr/>
        </p:nvSpPr>
        <p:spPr>
          <a:xfrm>
            <a:off x="1628724" y="2857520"/>
            <a:ext cx="592935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تعقد وكبر حجم الأعمال</a:t>
            </a:r>
            <a:endParaRPr lang="ar-SA" sz="2400" dirty="0"/>
          </a:p>
        </p:txBody>
      </p:sp>
      <p:cxnSp>
        <p:nvCxnSpPr>
          <p:cNvPr id="7" name="Straight Connector 14"/>
          <p:cNvCxnSpPr/>
          <p:nvPr/>
        </p:nvCxnSpPr>
        <p:spPr>
          <a:xfrm rot="5400000">
            <a:off x="7700954" y="2500330"/>
            <a:ext cx="1143008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16"/>
          <p:cNvCxnSpPr>
            <a:endCxn id="6" idx="3"/>
          </p:cNvCxnSpPr>
          <p:nvPr/>
        </p:nvCxnSpPr>
        <p:spPr>
          <a:xfrm rot="10800000" flipV="1">
            <a:off x="7558078" y="3071833"/>
            <a:ext cx="714380" cy="165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21"/>
          <p:cNvCxnSpPr/>
          <p:nvPr/>
        </p:nvCxnSpPr>
        <p:spPr>
          <a:xfrm rot="10800000" flipV="1">
            <a:off x="7558078" y="1928826"/>
            <a:ext cx="714380" cy="165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22"/>
          <p:cNvCxnSpPr/>
          <p:nvPr/>
        </p:nvCxnSpPr>
        <p:spPr>
          <a:xfrm rot="10800000" flipV="1">
            <a:off x="7558078" y="2500330"/>
            <a:ext cx="714380" cy="165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23"/>
          <p:cNvSpPr txBox="1"/>
          <p:nvPr/>
        </p:nvSpPr>
        <p:spPr>
          <a:xfrm>
            <a:off x="685800" y="3581400"/>
            <a:ext cx="758665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تعتبر </a:t>
            </a:r>
            <a:r>
              <a:rPr lang="fr-FR" sz="2400" dirty="0" smtClean="0"/>
              <a:t>E.S. </a:t>
            </a:r>
            <a:r>
              <a:rPr lang="fr-FR" sz="2400" dirty="0" err="1" smtClean="0"/>
              <a:t>Buffa</a:t>
            </a:r>
            <a:r>
              <a:rPr lang="fr-FR" sz="2400" dirty="0" smtClean="0"/>
              <a:t> </a:t>
            </a:r>
            <a:r>
              <a:rPr lang="ar-SA" sz="2400" dirty="0" smtClean="0"/>
              <a:t> و  </a:t>
            </a:r>
            <a:r>
              <a:rPr lang="fr-FR" sz="2400" dirty="0" smtClean="0"/>
              <a:t>M.K. </a:t>
            </a:r>
            <a:r>
              <a:rPr lang="fr-FR" sz="2400" dirty="0" err="1" smtClean="0"/>
              <a:t>Starr</a:t>
            </a:r>
            <a:r>
              <a:rPr lang="ar-SA" sz="2400" dirty="0" smtClean="0"/>
              <a:t> كبار ممثلي هذا المدخل</a:t>
            </a:r>
            <a:endParaRPr lang="ar-SA" sz="2400" dirty="0"/>
          </a:p>
        </p:txBody>
      </p:sp>
      <p:sp>
        <p:nvSpPr>
          <p:cNvPr id="12" name="TextBox 24"/>
          <p:cNvSpPr txBox="1"/>
          <p:nvPr/>
        </p:nvSpPr>
        <p:spPr>
          <a:xfrm>
            <a:off x="609600" y="4357718"/>
            <a:ext cx="7734296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يعتمد هذا المدخل على النماذج الكمية عموما ونماذج بحوث العمليات خاصة</a:t>
            </a:r>
            <a:endParaRPr lang="ar-SA" sz="2400" dirty="0"/>
          </a:p>
        </p:txBody>
      </p:sp>
      <p:sp>
        <p:nvSpPr>
          <p:cNvPr id="13" name="Left Arrow 25"/>
          <p:cNvSpPr/>
          <p:nvPr/>
        </p:nvSpPr>
        <p:spPr>
          <a:xfrm>
            <a:off x="7924800" y="5105400"/>
            <a:ext cx="928694" cy="714380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26"/>
          <p:cNvSpPr txBox="1"/>
          <p:nvPr/>
        </p:nvSpPr>
        <p:spPr>
          <a:xfrm>
            <a:off x="685800" y="5257800"/>
            <a:ext cx="720088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r>
              <a:rPr lang="ar-S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القرار الأمثل لا يمكن أن يصل إليه المدير إلا باستعمال الأساليب الكمية  </a:t>
            </a:r>
            <a:endParaRPr lang="ar-SA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TextBox 27"/>
          <p:cNvSpPr txBox="1"/>
          <p:nvPr/>
        </p:nvSpPr>
        <p:spPr>
          <a:xfrm>
            <a:off x="457200" y="152400"/>
            <a:ext cx="57006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Management science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1" grpId="0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2143108" y="214290"/>
            <a:ext cx="5857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يواجه هذا المدخل صعوبات كثيرة، منها خاصة :</a:t>
            </a:r>
            <a:endParaRPr lang="ar-SA" sz="2800" dirty="0"/>
          </a:p>
        </p:txBody>
      </p:sp>
      <p:sp>
        <p:nvSpPr>
          <p:cNvPr id="3" name="TextBox 9"/>
          <p:cNvSpPr txBox="1"/>
          <p:nvPr/>
        </p:nvSpPr>
        <p:spPr>
          <a:xfrm>
            <a:off x="3071802" y="1214422"/>
            <a:ext cx="39290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مستوى التجريد عند تمثيل الواقع</a:t>
            </a:r>
            <a:endParaRPr lang="ar-SA" sz="2400" dirty="0"/>
          </a:p>
        </p:txBody>
      </p:sp>
      <p:sp>
        <p:nvSpPr>
          <p:cNvPr id="4" name="TextBox 10"/>
          <p:cNvSpPr txBox="1"/>
          <p:nvPr/>
        </p:nvSpPr>
        <p:spPr>
          <a:xfrm>
            <a:off x="3071802" y="1900535"/>
            <a:ext cx="39290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صعوبة الحلول المثلى </a:t>
            </a:r>
            <a:endParaRPr lang="ar-SA" sz="2400" dirty="0"/>
          </a:p>
        </p:txBody>
      </p:sp>
      <p:sp>
        <p:nvSpPr>
          <p:cNvPr id="5" name="TextBox 11"/>
          <p:cNvSpPr txBox="1"/>
          <p:nvPr/>
        </p:nvSpPr>
        <p:spPr>
          <a:xfrm>
            <a:off x="1219200" y="2586335"/>
            <a:ext cx="578647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عدم واقعية فرضية الرشد المطلق</a:t>
            </a:r>
            <a:endParaRPr lang="ar-SA" sz="2400" dirty="0"/>
          </a:p>
        </p:txBody>
      </p:sp>
      <p:sp>
        <p:nvSpPr>
          <p:cNvPr id="6" name="TextBox 12"/>
          <p:cNvSpPr txBox="1"/>
          <p:nvPr/>
        </p:nvSpPr>
        <p:spPr>
          <a:xfrm>
            <a:off x="1295400" y="3200400"/>
            <a:ext cx="578647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المدخل يهمل جانبا مهما في الإدارة وهو الجانب الفني</a:t>
            </a:r>
            <a:endParaRPr lang="ar-SA" sz="2400" dirty="0"/>
          </a:p>
        </p:txBody>
      </p:sp>
      <p:sp>
        <p:nvSpPr>
          <p:cNvPr id="33794" name="AutoShape 2" descr="data:image/jpg;base64,/9j/4AAQSkZJRgABAQAAAQABAAD/2wBDAAkGBwgHBgkIBwgKCgkLDRYPDQwMDRsUFRAWIB0iIiAdHx8kKDQsJCYxJx8fLT0tMTU3Ojo6Iys/RD84QzQ5Ojf/2wBDAQoKCg0MDRoPDxo3JR8lNzc3Nzc3Nzc3Nzc3Nzc3Nzc3Nzc3Nzc3Nzc3Nzc3Nzc3Nzc3Nzc3Nzc3Nzc3Nzc3Nzf/wAARCAChAKEDASIAAhEBAxEB/8QAHAABAAAHAQAAAAAAAAAAAAAAAAECAwQFBgcI/8QAQBAAAQMCAwQHBgMGBQUAAAAAAQACAwQRBQYSITFBYQcTFCJRcZEjMoGhscEVQmIzQ1JygpIkRFNkorLC0uHw/8QAGwEBAAIDAQEAAAAAAAAAAAAAAAQFAgMGAQf/xAAlEQEAAgIBAwQCAwAAAAAAAAAAAQIDBBEFEiETMTJhBlEiI3H/2gAMAwEAAhEDEQA/AO4oiICIiAiIgKCipXG1ydgA3oMRmHMmF5ejhficxZ1ztLGsaXONt5sOAVPDs24BiNhS4pT6juZI7Q70dZcJzPjdRmDHamtqHXY1xZC0bmMBNgPqeZWMtfftHgoV9qa24iHTa3QaZcEWtaYs9Rte14DmuDmncRtCmHFeZ6HE6+gcDQ1tRT23CKUtHou8ZCqqyuyrQ1eITOmnlDnF7gLkajbdyst2LPGSeOFd1DpV9KsXm0TEzw2FERb1UIiICIiAiIgIiICIiAiIgIiICxOaq78Oy5idXezoqaRzf5rED52WWWkdMFX2XJFSy9jUSxxDn3rn/pXlp4jlsw17slY+3CqYWZt3qsqUItG3yVUKmvPNpfRteOMdYROwXXo/KlN2TLWGQAW0Usd/MtBP1XnSniNRURQMF3SvawfE2+69PQsEcTY2iwaAAFM0495c9+R38Y6f7KdERTnLCIiAiIgIiICIiAiIgIiICIiAuVdPNWW4dhVGD+0nfKR/K23/AHrqq4h06VOvMuH0wNxFS6rc3PP/AIha8s8UlL0a856tFYLNA5KN1AKKqJ930GviIZ3JFL2zNuFQ2uBUNefJve+y9FDcuJdDtJ1+aZKgju01O4jkXENHyuu1vkDG6nKx1K8U5cf1/J3bMV/UJ0Vv2i+7coiccVKUauikZI1+47VOgIiICIiAiIgIiICIiAiIgLz70wydbn6Zt79XBCzy2E/degl5y6TpOt6Q8TIPuvjb6Rt/9rTn+Cf02Oc8MHdQULqN1Vu65dg6FaAx4VXYg4bZphG0/pYNvzcfRbjiFXaqMd9jLD4qhkbD/wAMyphtM5ul/UiSQfqd3j9VjsbkdBiszXfms4eRCt8Ve2kQ4Ddy+tsXv9sj2seKj2oeKwHa+aj2vms0VsMNZolab8dvks4tHgndLMyNm1z3Bo+K3gbAgIiICIiAiIgIiICIiAiIggdy8z54k6zPeMu/3bx6bPsvTBXlzMEvX5rxeYbn1kx/5laNj4LPpMc51ur/AAChOKY3Q0I/fzsYfK+35XWPut66HcP7Xmo1JHco4HPv+p3dHyLlAx17rw6rczelgvf6dwa0NaANwFgsHmrCpK2nFTSi9RCPd/jb4efgs1POyId47Vh6uuc+/fcB+kkK2cE5+asg7SR5qLawuIaLuJNgBvWfqMOp5S46bglT4NBHhVSahsbXeOoXIHI8EGSytg80RFbXMMb7ezjdvbzPPlzW0KVhD2Nc03aRcKZAREQEREBERAREQEREBEUCgg42XlKpeJcUrJQffnkd6uK9VVDtMEjjwaSvJtO7W4uJHe72/wAdqj7HxW3SI/tmVwuxdDlH2TLtZXke0q6jQw/pYLfUuXN8AypjOP2dQUjuoP8AmJTpj9ePwuu54BhgwfAKHDNTXPpo7Oc3c552uPqStWtjnu7pT+sbVJxelWfMz5UsVrhTDXK/Ydi1quxiXreqZE9rjwc0jYfNbnhtIC99ZVtHduIw4e6OLv8A7gtPrXdsxSeqt77yR5bh8rKa5pWw6eXT7XeVdVriaOTT4D6hUqdgA3bVPWvDKKY8QwlBt2DP14XTEm5DLemxXq0zAMxRxxNjJDovPcstLmmgY/Tck8doQZ1Fj6TGKOqA0SgE8CVkEBERAREQEREBERAQooHcgp1MYmgkhJLRI0tJG8XFlyKs6DoOtY+jxuUxtIvHUQgkt4jU0jhyXRMy5rwrLkWrEJ/bOF2QM2vfztwHM2C5XivSzjlRUuOHR09JAD3WuZ1jiOZP2C1ZMlK/JO1dXZyxzjjiP26mK0QhtHS0srZWjSyHqiA0cNtrWVKWmxCJ7Kmrnja0PDRHHtvfxPBaRlLpWlmq46TMUULY5CGtqogWhhP8Tb7uY3LqVXTR1lOYpCdJsQ5p2g8CFlS9bR/Fo2NbJr24yR7sbiEkjcu1L+Jv/bqsfldatTNBIut7bSRii7K/U+MsLHF29wO9aWaV9FVyUrzcxu2E/mHArNoV3M0M1jcqOHVLZcWpowb3laD6q8kbqpJLb9Bt6LX8GBjeyW95NhB8Cg3DGMq0OIgyQDslR/qRNsHeY4/VaTiuV8Vw95cYXVEZ/eQgu9RvC6hSziop45R+YXPmqyDkOF1UdJVs7VTtcGEEtkBGnzC6tQ1LaykiqIwQyRtxdKihpap7XVNNDK5vumSMOI9VXaLAAcEEUREBERARSalHVzQTIpdSakEypVErYYJJX+6xpcfIC6m1KSVrZYnxvF2vaWkcij2Pfy8v4vilRjOI1GIVby6Wd2rf7o4NHIDYrJX+ZcKny1jM+HVzHBrHezfbY+O/dcPh9wse1zXC7XBw5G6rb1mJ8uy1suO1IikpgLr0h0f1UtZkzCZqgkyGnDSTvIaS0H0AXB8tZbxHMdYyGhhd1OoCWpLfZxDxJ4nkNq9F4XSQ4Zh1NQ0wtDTxtjYDvsBZSNasxzMqnrOalorSPMr5a9mamDZoKto3+zf9R91ndYVljRY7DJ9YvYAi3jcKUomGhGphB4rVqB3VzPidvY4t9DZZ8SODLBYzHoOy1tPO1ob18DXusLXcNhP0QbZlup1RugJ/U37rN3WnZYm/x8dzsc0j5LY/xOm64wiS5abOIGwHwugvrpdSahbxUdSCZFLqS6CZFC6ILA1AHFO0jxVIwqBgQVhVNvvUTVN8Vb9QoGnvxQVzVtHFU3VzB+ZUXUvNUJKEOFiSgt8cosHx2mFPi1LDVRt2t1jaw+LXDaPgsBQ5FydRVAmjw1szhubUTPkaP6Sbet1nX4VG47XP+DlT/CmN3F/9xTiGUXtHtLJxVUUUbY4WsjjaLNYwAADwAG5VBWg8VjG0TWfxfFynDANwRiyQqgdxVKukMlFO3xYVZmQM3qjU1gjgkJ22adiC1ZLFD36ggNA3X3qyxrFaXEYGRRh2uL9mRuts2fT0WArauavqToDrE2a0LL0NE2lw+ZrmF1VK0bRtDLG9vkgnoJpI2h8Uhjez3XWWRwemqKktEFxCPelduPl4lWGHwHXrrYJSL7Im+78Tfb5LZYa7uhrYS1oFgLAWQZhhDGhrb2AAF1MH81j2VJO3SdviqrZj4IL0O5qOrmrVspU4kQV9SKjrRBPoTQq1ksgo9WnVqrZLIKJjCgYgq9ksEFqYQVKacK80ppQWBpgpTSNKyBaE0oMYaBh3hU34VC8EOaFl9PJQ0hBr4y5QB2oQNa7xFwrhmD07B3WW/qKzGnkmgIMaMPibuap20jQr/SmgILNtMApxCArrSmlBbtjU2gKtZA1BS0Iq1kQTKCIgiiIgIiICIiAVBEQRUERAQoiCCiiICIiAohEQEREH/9k="/>
          <p:cNvSpPr>
            <a:spLocks noChangeAspect="1" noChangeArrowheads="1"/>
          </p:cNvSpPr>
          <p:nvPr/>
        </p:nvSpPr>
        <p:spPr bwMode="auto">
          <a:xfrm>
            <a:off x="9445625" y="-661988"/>
            <a:ext cx="1381125" cy="1381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3796" name="AutoShape 4" descr="data:image/jpg;base64,/9j/4AAQSkZJRgABAQAAAQABAAD/2wBDAAkGBwgHBgkIBwgKCgkLDRYPDQwMDRsUFRAWIB0iIiAdHx8kKDQsJCYxJx8fLT0tMTU3Ojo6Iys/RD84QzQ5Ojf/2wBDAQoKCg0MDRoPDxo3JR8lNzc3Nzc3Nzc3Nzc3Nzc3Nzc3Nzc3Nzc3Nzc3Nzc3Nzc3Nzc3Nzc3Nzc3Nzc3Nzc3Nzf/wAARCAChAKEDASIAAhEBAxEB/8QAHAABAAAHAQAAAAAAAAAAAAAAAAECAwQFBgcI/8QAQBAAAQMCAwQHBgMGBQUAAAAAAQACAwQRBQYSITFBYQcTFCJRcZEjMoGhscEVQmIzQ1JygpIkRFNkorLC0uHw/8QAGwEBAAIDAQEAAAAAAAAAAAAAAAQFAgMGAQf/xAAlEQEAAgIBAwQCAwAAAAAAAAAAAQIDBBEFEiETMTJhBlEiI3H/2gAMAwEAAhEDEQA/AO4oiICIiAiIgKCipXG1ydgA3oMRmHMmF5ejhficxZ1ztLGsaXONt5sOAVPDs24BiNhS4pT6juZI7Q70dZcJzPjdRmDHamtqHXY1xZC0bmMBNgPqeZWMtfftHgoV9qa24iHTa3QaZcEWtaYs9Rte14DmuDmncRtCmHFeZ6HE6+gcDQ1tRT23CKUtHou8ZCqqyuyrQ1eITOmnlDnF7gLkajbdyst2LPGSeOFd1DpV9KsXm0TEzw2FERb1UIiICIiAiIgIiICIiAiIgIiICxOaq78Oy5idXezoqaRzf5rED52WWWkdMFX2XJFSy9jUSxxDn3rn/pXlp4jlsw17slY+3CqYWZt3qsqUItG3yVUKmvPNpfRteOMdYROwXXo/KlN2TLWGQAW0Usd/MtBP1XnSniNRURQMF3SvawfE2+69PQsEcTY2iwaAAFM0495c9+R38Y6f7KdERTnLCIiAiIgIiICIiAiIgIiICIiAuVdPNWW4dhVGD+0nfKR/K23/AHrqq4h06VOvMuH0wNxFS6rc3PP/AIha8s8UlL0a856tFYLNA5KN1AKKqJ930GviIZ3JFL2zNuFQ2uBUNefJve+y9FDcuJdDtJ1+aZKgju01O4jkXENHyuu1vkDG6nKx1K8U5cf1/J3bMV/UJ0Vv2i+7coiccVKUauikZI1+47VOgIiICIiAiIgIiICIiAiIgLz70wydbn6Zt79XBCzy2E/degl5y6TpOt6Q8TIPuvjb6Rt/9rTn+Cf02Oc8MHdQULqN1Vu65dg6FaAx4VXYg4bZphG0/pYNvzcfRbjiFXaqMd9jLD4qhkbD/wAMyphtM5ul/UiSQfqd3j9VjsbkdBiszXfms4eRCt8Ve2kQ4Ddy+tsXv9sj2seKj2oeKwHa+aj2vms0VsMNZolab8dvks4tHgndLMyNm1z3Bo+K3gbAgIiICIiAiIgIiICIiAiIggdy8z54k6zPeMu/3bx6bPsvTBXlzMEvX5rxeYbn1kx/5laNj4LPpMc51ur/AAChOKY3Q0I/fzsYfK+35XWPut66HcP7Xmo1JHco4HPv+p3dHyLlAx17rw6rczelgvf6dwa0NaANwFgsHmrCpK2nFTSi9RCPd/jb4efgs1POyId47Vh6uuc+/fcB+kkK2cE5+asg7SR5qLawuIaLuJNgBvWfqMOp5S46bglT4NBHhVSahsbXeOoXIHI8EGSytg80RFbXMMb7ezjdvbzPPlzW0KVhD2Nc03aRcKZAREQEREBERAREQEREBEUCgg42XlKpeJcUrJQffnkd6uK9VVDtMEjjwaSvJtO7W4uJHe72/wAdqj7HxW3SI/tmVwuxdDlH2TLtZXke0q6jQw/pYLfUuXN8AypjOP2dQUjuoP8AmJTpj9ePwuu54BhgwfAKHDNTXPpo7Oc3c552uPqStWtjnu7pT+sbVJxelWfMz5UsVrhTDXK/Ydi1quxiXreqZE9rjwc0jYfNbnhtIC99ZVtHduIw4e6OLv8A7gtPrXdsxSeqt77yR5bh8rKa5pWw6eXT7XeVdVriaOTT4D6hUqdgA3bVPWvDKKY8QwlBt2DP14XTEm5DLemxXq0zAMxRxxNjJDovPcstLmmgY/Tck8doQZ1Fj6TGKOqA0SgE8CVkEBERAREQEREBERAQooHcgp1MYmgkhJLRI0tJG8XFlyKs6DoOtY+jxuUxtIvHUQgkt4jU0jhyXRMy5rwrLkWrEJ/bOF2QM2vfztwHM2C5XivSzjlRUuOHR09JAD3WuZ1jiOZP2C1ZMlK/JO1dXZyxzjjiP26mK0QhtHS0srZWjSyHqiA0cNtrWVKWmxCJ7Kmrnja0PDRHHtvfxPBaRlLpWlmq46TMUULY5CGtqogWhhP8Tb7uY3LqVXTR1lOYpCdJsQ5p2g8CFlS9bR/Fo2NbJr24yR7sbiEkjcu1L+Jv/bqsfldatTNBIut7bSRii7K/U+MsLHF29wO9aWaV9FVyUrzcxu2E/mHArNoV3M0M1jcqOHVLZcWpowb3laD6q8kbqpJLb9Bt6LX8GBjeyW95NhB8Cg3DGMq0OIgyQDslR/qRNsHeY4/VaTiuV8Vw95cYXVEZ/eQgu9RvC6hSziop45R+YXPmqyDkOF1UdJVs7VTtcGEEtkBGnzC6tQ1LaykiqIwQyRtxdKihpap7XVNNDK5vumSMOI9VXaLAAcEEUREBERARSalHVzQTIpdSakEypVErYYJJX+6xpcfIC6m1KSVrZYnxvF2vaWkcij2Pfy8v4vilRjOI1GIVby6Wd2rf7o4NHIDYrJX+ZcKny1jM+HVzHBrHezfbY+O/dcPh9wse1zXC7XBw5G6rb1mJ8uy1suO1IikpgLr0h0f1UtZkzCZqgkyGnDSTvIaS0H0AXB8tZbxHMdYyGhhd1OoCWpLfZxDxJ4nkNq9F4XSQ4Zh1NQ0wtDTxtjYDvsBZSNasxzMqnrOalorSPMr5a9mamDZoKto3+zf9R91ndYVljRY7DJ9YvYAi3jcKUomGhGphB4rVqB3VzPidvY4t9DZZ8SODLBYzHoOy1tPO1ob18DXusLXcNhP0QbZlup1RugJ/U37rN3WnZYm/x8dzsc0j5LY/xOm64wiS5abOIGwHwugvrpdSahbxUdSCZFLqS6CZFC6ILA1AHFO0jxVIwqBgQVhVNvvUTVN8Vb9QoGnvxQVzVtHFU3VzB+ZUXUvNUJKEOFiSgt8cosHx2mFPi1LDVRt2t1jaw+LXDaPgsBQ5FydRVAmjw1szhubUTPkaP6Sbet1nX4VG47XP+DlT/CmN3F/9xTiGUXtHtLJxVUUUbY4WsjjaLNYwAADwAG5VBWg8VjG0TWfxfFynDANwRiyQqgdxVKukMlFO3xYVZmQM3qjU1gjgkJ22adiC1ZLFD36ggNA3X3qyxrFaXEYGRRh2uL9mRuts2fT0WArauavqToDrE2a0LL0NE2lw+ZrmF1VK0bRtDLG9vkgnoJpI2h8Uhjez3XWWRwemqKktEFxCPelduPl4lWGHwHXrrYJSL7Im+78Tfb5LZYa7uhrYS1oFgLAWQZhhDGhrb2AAF1MH81j2VJO3SdviqrZj4IL0O5qOrmrVspU4kQV9SKjrRBPoTQq1ksgo9WnVqrZLIKJjCgYgq9ksEFqYQVKacK80ppQWBpgpTSNKyBaE0oMYaBh3hU34VC8EOaFl9PJQ0hBr4y5QB2oQNa7xFwrhmD07B3WW/qKzGnkmgIMaMPibuap20jQr/SmgILNtMApxCArrSmlBbtjU2gKtZA1BS0Iq1kQTKCIgiiIgIiICIiAVBEQRUERAQoiCCiiICIiAohEQEREH/9k="/>
          <p:cNvSpPr>
            <a:spLocks noChangeAspect="1" noChangeArrowheads="1"/>
          </p:cNvSpPr>
          <p:nvPr/>
        </p:nvSpPr>
        <p:spPr bwMode="auto">
          <a:xfrm>
            <a:off x="9445625" y="-661988"/>
            <a:ext cx="1381125" cy="1381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3798" name="AutoShape 6" descr="data:image/jpg;base64,/9j/4AAQSkZJRgABAQAAAQABAAD/2wBDAAkGBwgHBgkIBwgKCgkLDRYPDQwMDRsUFRAWIB0iIiAdHx8kKDQsJCYxJx8fLT0tMTU3Ojo6Iys/RD84QzQ5Ojf/2wBDAQoKCg0MDRoPDxo3JR8lNzc3Nzc3Nzc3Nzc3Nzc3Nzc3Nzc3Nzc3Nzc3Nzc3Nzc3Nzc3Nzc3Nzc3Nzc3Nzc3Nzf/wAARCAChAKEDASIAAhEBAxEB/8QAHAABAAAHAQAAAAAAAAAAAAAAAAECAwQFBgcI/8QAQBAAAQMCAwQHBgMGBQUAAAAAAQACAwQRBQYSITFBYQcTFCJRcZEjMoGhscEVQmIzQ1JygpIkRFNkorLC0uHw/8QAGwEBAAIDAQEAAAAAAAAAAAAAAAQFAgMGAQf/xAAlEQEAAgIBAwQCAwAAAAAAAAAAAQIDBBEFEiETMTJhBlEiI3H/2gAMAwEAAhEDEQA/AO4oiICIiAiIgKCipXG1ydgA3oMRmHMmF5ejhficxZ1ztLGsaXONt5sOAVPDs24BiNhS4pT6juZI7Q70dZcJzPjdRmDHamtqHXY1xZC0bmMBNgPqeZWMtfftHgoV9qa24iHTa3QaZcEWtaYs9Rte14DmuDmncRtCmHFeZ6HE6+gcDQ1tRT23CKUtHou8ZCqqyuyrQ1eITOmnlDnF7gLkajbdyst2LPGSeOFd1DpV9KsXm0TEzw2FERb1UIiICIiAiIgIiICIiAiIgIiICxOaq78Oy5idXezoqaRzf5rED52WWWkdMFX2XJFSy9jUSxxDn3rn/pXlp4jlsw17slY+3CqYWZt3qsqUItG3yVUKmvPNpfRteOMdYROwXXo/KlN2TLWGQAW0Usd/MtBP1XnSniNRURQMF3SvawfE2+69PQsEcTY2iwaAAFM0495c9+R38Y6f7KdERTnLCIiAiIgIiICIiAiIgIiICIiAuVdPNWW4dhVGD+0nfKR/K23/AHrqq4h06VOvMuH0wNxFS6rc3PP/AIha8s8UlL0a856tFYLNA5KN1AKKqJ930GviIZ3JFL2zNuFQ2uBUNefJve+y9FDcuJdDtJ1+aZKgju01O4jkXENHyuu1vkDG6nKx1K8U5cf1/J3bMV/UJ0Vv2i+7coiccVKUauikZI1+47VOgIiICIiAiIgIiICIiAiIgLz70wydbn6Zt79XBCzy2E/degl5y6TpOt6Q8TIPuvjb6Rt/9rTn+Cf02Oc8MHdQULqN1Vu65dg6FaAx4VXYg4bZphG0/pYNvzcfRbjiFXaqMd9jLD4qhkbD/wAMyphtM5ul/UiSQfqd3j9VjsbkdBiszXfms4eRCt8Ve2kQ4Ddy+tsXv9sj2seKj2oeKwHa+aj2vms0VsMNZolab8dvks4tHgndLMyNm1z3Bo+K3gbAgIiICIiAiIgIiICIiAiIggdy8z54k6zPeMu/3bx6bPsvTBXlzMEvX5rxeYbn1kx/5laNj4LPpMc51ur/AAChOKY3Q0I/fzsYfK+35XWPut66HcP7Xmo1JHco4HPv+p3dHyLlAx17rw6rczelgvf6dwa0NaANwFgsHmrCpK2nFTSi9RCPd/jb4efgs1POyId47Vh6uuc+/fcB+kkK2cE5+asg7SR5qLawuIaLuJNgBvWfqMOp5S46bglT4NBHhVSahsbXeOoXIHI8EGSytg80RFbXMMb7ezjdvbzPPlzW0KVhD2Nc03aRcKZAREQEREBERAREQEREBEUCgg42XlKpeJcUrJQffnkd6uK9VVDtMEjjwaSvJtO7W4uJHe72/wAdqj7HxW3SI/tmVwuxdDlH2TLtZXke0q6jQw/pYLfUuXN8AypjOP2dQUjuoP8AmJTpj9ePwuu54BhgwfAKHDNTXPpo7Oc3c552uPqStWtjnu7pT+sbVJxelWfMz5UsVrhTDXK/Ydi1quxiXreqZE9rjwc0jYfNbnhtIC99ZVtHduIw4e6OLv8A7gtPrXdsxSeqt77yR5bh8rKa5pWw6eXT7XeVdVriaOTT4D6hUqdgA3bVPWvDKKY8QwlBt2DP14XTEm5DLemxXq0zAMxRxxNjJDovPcstLmmgY/Tck8doQZ1Fj6TGKOqA0SgE8CVkEBERAREQEREBERAQooHcgp1MYmgkhJLRI0tJG8XFlyKs6DoOtY+jxuUxtIvHUQgkt4jU0jhyXRMy5rwrLkWrEJ/bOF2QM2vfztwHM2C5XivSzjlRUuOHR09JAD3WuZ1jiOZP2C1ZMlK/JO1dXZyxzjjiP26mK0QhtHS0srZWjSyHqiA0cNtrWVKWmxCJ7Kmrnja0PDRHHtvfxPBaRlLpWlmq46TMUULY5CGtqogWhhP8Tb7uY3LqVXTR1lOYpCdJsQ5p2g8CFlS9bR/Fo2NbJr24yR7sbiEkjcu1L+Jv/bqsfldatTNBIut7bSRii7K/U+MsLHF29wO9aWaV9FVyUrzcxu2E/mHArNoV3M0M1jcqOHVLZcWpowb3laD6q8kbqpJLb9Bt6LX8GBjeyW95NhB8Cg3DGMq0OIgyQDslR/qRNsHeY4/VaTiuV8Vw95cYXVEZ/eQgu9RvC6hSziop45R+YXPmqyDkOF1UdJVs7VTtcGEEtkBGnzC6tQ1LaykiqIwQyRtxdKihpap7XVNNDK5vumSMOI9VXaLAAcEEUREBERARSalHVzQTIpdSakEypVErYYJJX+6xpcfIC6m1KSVrZYnxvF2vaWkcij2Pfy8v4vilRjOI1GIVby6Wd2rf7o4NHIDYrJX+ZcKny1jM+HVzHBrHezfbY+O/dcPh9wse1zXC7XBw5G6rb1mJ8uy1suO1IikpgLr0h0f1UtZkzCZqgkyGnDSTvIaS0H0AXB8tZbxHMdYyGhhd1OoCWpLfZxDxJ4nkNq9F4XSQ4Zh1NQ0wtDTxtjYDvsBZSNasxzMqnrOalorSPMr5a9mamDZoKto3+zf9R91ndYVljRY7DJ9YvYAi3jcKUomGhGphB4rVqB3VzPidvY4t9DZZ8SODLBYzHoOy1tPO1ob18DXusLXcNhP0QbZlup1RugJ/U37rN3WnZYm/x8dzsc0j5LY/xOm64wiS5abOIGwHwugvrpdSahbxUdSCZFLqS6CZFC6ILA1AHFO0jxVIwqBgQVhVNvvUTVN8Vb9QoGnvxQVzVtHFU3VzB+ZUXUvNUJKEOFiSgt8cosHx2mFPi1LDVRt2t1jaw+LXDaPgsBQ5FydRVAmjw1szhubUTPkaP6Sbet1nX4VG47XP+DlT/CmN3F/9xTiGUXtHtLJxVUUUbY4WsjjaLNYwAADwAG5VBWg8VjG0TWfxfFynDANwRiyQqgdxVKukMlFO3xYVZmQM3qjU1gjgkJ22adiC1ZLFD36ggNA3X3qyxrFaXEYGRRh2uL9mRuts2fT0WArauavqToDrE2a0LL0NE2lw+ZrmF1VK0bRtDLG9vkgnoJpI2h8Uhjez3XWWRwemqKktEFxCPelduPl4lWGHwHXrrYJSL7Im+78Tfb5LZYa7uhrYS1oFgLAWQZhhDGhrb2AAF1MH81j2VJO3SdviqrZj4IL0O5qOrmrVspU4kQV9SKjrRBPoTQq1ksgo9WnVqrZLIKJjCgYgq9ksEFqYQVKacK80ppQWBpgpTSNKyBaE0oMYaBh3hU34VC8EOaFl9PJQ0hBr4y5QB2oQNa7xFwrhmD07B3WW/qKzGnkmgIMaMPibuap20jQr/SmgILNtMApxCArrSmlBbtjU2gKtZA1BS0Iq1kQTKCIgiiIgIiICIiAVBEQRUERAQoiCCiiICIiAohEQEREH/9k="/>
          <p:cNvSpPr>
            <a:spLocks noChangeAspect="1" noChangeArrowheads="1"/>
          </p:cNvSpPr>
          <p:nvPr/>
        </p:nvSpPr>
        <p:spPr bwMode="auto">
          <a:xfrm>
            <a:off x="9445625" y="-661988"/>
            <a:ext cx="1381125" cy="1381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3800" name="Picture 8" descr="http://t2.gstatic.com/images?q=tbn:ANd9GcQ56SMSeruCoj-HM3RDO33sJ3NaBv-hu9Jd0QR9WoZ4bCeSjyPdIbYZE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143000"/>
            <a:ext cx="1295400" cy="1731893"/>
          </a:xfrm>
          <a:prstGeom prst="rect">
            <a:avLst/>
          </a:prstGeom>
          <a:noFill/>
        </p:spPr>
      </p:pic>
      <p:sp>
        <p:nvSpPr>
          <p:cNvPr id="33802" name="AutoShape 10" descr="data:image/jpg;base64,/9j/4AAQSkZJRgABAQAAAQABAAD/2wBDAAkGBwgHBgkIBwgKCgkLDRYPDQwMDRsUFRAWIB0iIiAdHx8kKDQsJCYxJx8fLT0tMTU3Ojo6Iys/RD84QzQ5Ojf/2wBDAQoKCg0MDRoPDxo3JR8lNzc3Nzc3Nzc3Nzc3Nzc3Nzc3Nzc3Nzc3Nzc3Nzc3Nzc3Nzc3Nzc3Nzc3Nzc3Nzc3Nzf/wAARCAChAKEDASIAAhEBAxEB/8QAHAABAAAHAQAAAAAAAAAAAAAAAAECAwQFBgcI/8QAQBAAAQMCAwQHBgMGBQUAAAAAAQACAwQRBQYSITFBYQcTFCJRcZEjMoGhscEVQmIzQ1JygpIkRFNkorLC0uHw/8QAGwEBAAIDAQEAAAAAAAAAAAAAAAQFAgMGAQf/xAAlEQEAAgIBAwQCAwAAAAAAAAAAAQIDBBEFEiETMTJhBlEiI3H/2gAMAwEAAhEDEQA/AO4oiICIiAiIgKCipXG1ydgA3oMRmHMmF5ejhficxZ1ztLGsaXONt5sOAVPDs24BiNhS4pT6juZI7Q70dZcJzPjdRmDHamtqHXY1xZC0bmMBNgPqeZWMtfftHgoV9qa24iHTa3QaZcEWtaYs9Rte14DmuDmncRtCmHFeZ6HE6+gcDQ1tRT23CKUtHou8ZCqqyuyrQ1eITOmnlDnF7gLkajbdyst2LPGSeOFd1DpV9KsXm0TEzw2FERb1UIiICIiAiIgIiICIiAiIgIiICxOaq78Oy5idXezoqaRzf5rED52WWWkdMFX2XJFSy9jUSxxDn3rn/pXlp4jlsw17slY+3CqYWZt3qsqUItG3yVUKmvPNpfRteOMdYROwXXo/KlN2TLWGQAW0Usd/MtBP1XnSniNRURQMF3SvawfE2+69PQsEcTY2iwaAAFM0495c9+R38Y6f7KdERTnLCIiAiIgIiICIiAiIgIiICIiAuVdPNWW4dhVGD+0nfKR/K23/AHrqq4h06VOvMuH0wNxFS6rc3PP/AIha8s8UlL0a856tFYLNA5KN1AKKqJ930GviIZ3JFL2zNuFQ2uBUNefJve+y9FDcuJdDtJ1+aZKgju01O4jkXENHyuu1vkDG6nKx1K8U5cf1/J3bMV/UJ0Vv2i+7coiccVKUauikZI1+47VOgIiICIiAiIgIiICIiAiIgLz70wydbn6Zt79XBCzy2E/degl5y6TpOt6Q8TIPuvjb6Rt/9rTn+Cf02Oc8MHdQULqN1Vu65dg6FaAx4VXYg4bZphG0/pYNvzcfRbjiFXaqMd9jLD4qhkbD/wAMyphtM5ul/UiSQfqd3j9VjsbkdBiszXfms4eRCt8Ve2kQ4Ddy+tsXv9sj2seKj2oeKwHa+aj2vms0VsMNZolab8dvks4tHgndLMyNm1z3Bo+K3gbAgIiICIiAiIgIiICIiAiIggdy8z54k6zPeMu/3bx6bPsvTBXlzMEvX5rxeYbn1kx/5laNj4LPpMc51ur/AAChOKY3Q0I/fzsYfK+35XWPut66HcP7Xmo1JHco4HPv+p3dHyLlAx17rw6rczelgvf6dwa0NaANwFgsHmrCpK2nFTSi9RCPd/jb4efgs1POyId47Vh6uuc+/fcB+kkK2cE5+asg7SR5qLawuIaLuJNgBvWfqMOp5S46bglT4NBHhVSahsbXeOoXIHI8EGSytg80RFbXMMb7ezjdvbzPPlzW0KVhD2Nc03aRcKZAREQEREBERAREQEREBEUCgg42XlKpeJcUrJQffnkd6uK9VVDtMEjjwaSvJtO7W4uJHe72/wAdqj7HxW3SI/tmVwuxdDlH2TLtZXke0q6jQw/pYLfUuXN8AypjOP2dQUjuoP8AmJTpj9ePwuu54BhgwfAKHDNTXPpo7Oc3c552uPqStWtjnu7pT+sbVJxelWfMz5UsVrhTDXK/Ydi1quxiXreqZE9rjwc0jYfNbnhtIC99ZVtHduIw4e6OLv8A7gtPrXdsxSeqt77yR5bh8rKa5pWw6eXT7XeVdVriaOTT4D6hUqdgA3bVPWvDKKY8QwlBt2DP14XTEm5DLemxXq0zAMxRxxNjJDovPcstLmmgY/Tck8doQZ1Fj6TGKOqA0SgE8CVkEBERAREQEREBERAQooHcgp1MYmgkhJLRI0tJG8XFlyKs6DoOtY+jxuUxtIvHUQgkt4jU0jhyXRMy5rwrLkWrEJ/bOF2QM2vfztwHM2C5XivSzjlRUuOHR09JAD3WuZ1jiOZP2C1ZMlK/JO1dXZyxzjjiP26mK0QhtHS0srZWjSyHqiA0cNtrWVKWmxCJ7Kmrnja0PDRHHtvfxPBaRlLpWlmq46TMUULY5CGtqogWhhP8Tb7uY3LqVXTR1lOYpCdJsQ5p2g8CFlS9bR/Fo2NbJr24yR7sbiEkjcu1L+Jv/bqsfldatTNBIut7bSRii7K/U+MsLHF29wO9aWaV9FVyUrzcxu2E/mHArNoV3M0M1jcqOHVLZcWpowb3laD6q8kbqpJLb9Bt6LX8GBjeyW95NhB8Cg3DGMq0OIgyQDslR/qRNsHeY4/VaTiuV8Vw95cYXVEZ/eQgu9RvC6hSziop45R+YXPmqyDkOF1UdJVs7VTtcGEEtkBGnzC6tQ1LaykiqIwQyRtxdKihpap7XVNNDK5vumSMOI9VXaLAAcEEUREBERARSalHVzQTIpdSakEypVErYYJJX+6xpcfIC6m1KSVrZYnxvF2vaWkcij2Pfy8v4vilRjOI1GIVby6Wd2rf7o4NHIDYrJX+ZcKny1jM+HVzHBrHezfbY+O/dcPh9wse1zXC7XBw5G6rb1mJ8uy1suO1IikpgLr0h0f1UtZkzCZqgkyGnDSTvIaS0H0AXB8tZbxHMdYyGhhd1OoCWpLfZxDxJ4nkNq9F4XSQ4Zh1NQ0wtDTxtjYDvsBZSNasxzMqnrOalorSPMr5a9mamDZoKto3+zf9R91ndYVljRY7DJ9YvYAi3jcKUomGhGphB4rVqB3VzPidvY4t9DZZ8SODLBYzHoOy1tPO1ob18DXusLXcNhP0QbZlup1RugJ/U37rN3WnZYm/x8dzsc0j5LY/xOm64wiS5abOIGwHwugvrpdSahbxUdSCZFLqS6CZFC6ILA1AHFO0jxVIwqBgQVhVNvvUTVN8Vb9QoGnvxQVzVtHFU3VzB+ZUXUvNUJKEOFiSgt8cosHx2mFPi1LDVRt2t1jaw+LXDaPgsBQ5FydRVAmjw1szhubUTPkaP6Sbet1nX4VG47XP+DlT/CmN3F/9xTiGUXtHtLJxVUUUbY4WsjjaLNYwAADwAG5VBWg8VjG0TWfxfFynDANwRiyQqgdxVKukMlFO3xYVZmQM3qjU1gjgkJ22adiC1ZLFD36ggNA3X3qyxrFaXEYGRRh2uL9mRuts2fT0WArauavqToDrE2a0LL0NE2lw+ZrmF1VK0bRtDLG9vkgnoJpI2h8Uhjez3XWWRwemqKktEFxCPelduPl4lWGHwHXrrYJSL7Im+78Tfb5LZYa7uhrYS1oFgLAWQZhhDGhrb2AAF1MH81j2VJO3SdviqrZj4IL0O5qOrmrVspU4kQV9SKjrRBPoTQq1ksgo9WnVqrZLIKJjCgYgq9ksEFqYQVKacK80ppQWBpgpTSNKyBaE0oMYaBh3hU34VC8EOaFl9PJQ0hBr4y5QB2oQNa7xFwrhmD07B3WW/qKzGnkmgIMaMPibuap20jQr/SmgILNtMApxCArrSmlBbtjU2gKtZA1BS0Iq1kQTKCIgiiIgIiICIiAVBEQRUERAQoiCCiiICIiAohEQEREH/9k="/>
          <p:cNvSpPr>
            <a:spLocks noChangeAspect="1" noChangeArrowheads="1"/>
          </p:cNvSpPr>
          <p:nvPr/>
        </p:nvSpPr>
        <p:spPr bwMode="auto">
          <a:xfrm>
            <a:off x="9445625" y="-661988"/>
            <a:ext cx="1381125" cy="1381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33803" name="Picture 11" descr="C:\Documents and Settings\ahireshe\Desktop\os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609600"/>
            <a:ext cx="1533525" cy="1533525"/>
          </a:xfrm>
          <a:prstGeom prst="rect">
            <a:avLst/>
          </a:prstGeom>
          <a:noFill/>
        </p:spPr>
      </p:pic>
      <p:pic>
        <p:nvPicPr>
          <p:cNvPr id="33805" name="Picture 13" descr="http://t2.gstatic.com/images?q=tbn:ANd9GcTIdVnJwAjkdbwtF_FrgSThXTuvU-S6UWGc6VgoU5_M0voC9awMcGLAsd5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05000"/>
            <a:ext cx="1181100" cy="1181101"/>
          </a:xfrm>
          <a:prstGeom prst="rect">
            <a:avLst/>
          </a:prstGeom>
          <a:noFill/>
        </p:spPr>
      </p:pic>
      <p:pic>
        <p:nvPicPr>
          <p:cNvPr id="33807" name="Picture 15" descr="http://t3.gstatic.com/images?q=tbn:ANd9GcQzzW5AmK6NZ1l9yZLsFqu_zfEM9JT-m25D_2_zBD6KrNF88Dkyw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70425">
            <a:off x="7541103" y="741973"/>
            <a:ext cx="785568" cy="1380192"/>
          </a:xfrm>
          <a:prstGeom prst="rect">
            <a:avLst/>
          </a:prstGeom>
          <a:noFill/>
        </p:spPr>
      </p:pic>
      <p:pic>
        <p:nvPicPr>
          <p:cNvPr id="15" name="Picture 15" descr="http://t3.gstatic.com/images?q=tbn:ANd9GcQzzW5AmK6NZ1l9yZLsFqu_zfEM9JT-m25D_2_zBD6KrNF88Dkyw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70425">
            <a:off x="7514877" y="1446022"/>
            <a:ext cx="787084" cy="1380192"/>
          </a:xfrm>
          <a:prstGeom prst="rect">
            <a:avLst/>
          </a:prstGeom>
          <a:noFill/>
        </p:spPr>
      </p:pic>
      <p:pic>
        <p:nvPicPr>
          <p:cNvPr id="16" name="Picture 15" descr="http://t3.gstatic.com/images?q=tbn:ANd9GcQzzW5AmK6NZ1l9yZLsFqu_zfEM9JT-m25D_2_zBD6KrNF88Dkyw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70425">
            <a:off x="7551502" y="2175088"/>
            <a:ext cx="699344" cy="1380192"/>
          </a:xfrm>
          <a:prstGeom prst="rect">
            <a:avLst/>
          </a:prstGeom>
          <a:noFill/>
        </p:spPr>
      </p:pic>
      <p:pic>
        <p:nvPicPr>
          <p:cNvPr id="17" name="Picture 15" descr="http://t3.gstatic.com/images?q=tbn:ANd9GcQzzW5AmK6NZ1l9yZLsFqu_zfEM9JT-m25D_2_zBD6KrNF88Dkyw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70425">
            <a:off x="7551501" y="2816757"/>
            <a:ext cx="699344" cy="1380192"/>
          </a:xfrm>
          <a:prstGeom prst="rect">
            <a:avLst/>
          </a:prstGeom>
          <a:noFill/>
        </p:spPr>
      </p:pic>
      <p:sp>
        <p:nvSpPr>
          <p:cNvPr id="1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33809" name="Picture 17" descr="http://t1.gstatic.com/images?q=tbn:ANd9GcSS8-QB8HuJYyFoqoswcAaxUShIWWiUjCeYP7EMDvrqWmzmO2z80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124200"/>
            <a:ext cx="1060348" cy="1295400"/>
          </a:xfrm>
          <a:prstGeom prst="rect">
            <a:avLst/>
          </a:prstGeom>
          <a:noFill/>
        </p:spPr>
      </p:pic>
      <p:sp>
        <p:nvSpPr>
          <p:cNvPr id="20" name="سهم لأعلى 19">
            <a:hlinkClick r:id="rId7" action="ppaction://hlinksldjump"/>
          </p:cNvPr>
          <p:cNvSpPr/>
          <p:nvPr/>
        </p:nvSpPr>
        <p:spPr>
          <a:xfrm>
            <a:off x="2133600" y="38100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6634146" y="0"/>
            <a:ext cx="23574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القرارات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9"/>
          <p:cNvSpPr txBox="1"/>
          <p:nvPr/>
        </p:nvSpPr>
        <p:spPr>
          <a:xfrm>
            <a:off x="2133552" y="857256"/>
            <a:ext cx="67866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حسب المدرسة القرارية، يمثل القرار جوهر العملية الإدارية</a:t>
            </a:r>
            <a:endParaRPr lang="ar-SA" sz="2400" dirty="0"/>
          </a:p>
        </p:txBody>
      </p:sp>
      <p:sp>
        <p:nvSpPr>
          <p:cNvPr id="4" name="Left Arrow 10"/>
          <p:cNvSpPr/>
          <p:nvPr/>
        </p:nvSpPr>
        <p:spPr>
          <a:xfrm>
            <a:off x="7777154" y="1714512"/>
            <a:ext cx="1071570" cy="71438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TextBox 11"/>
          <p:cNvSpPr txBox="1"/>
          <p:nvPr/>
        </p:nvSpPr>
        <p:spPr>
          <a:xfrm>
            <a:off x="4633882" y="1857388"/>
            <a:ext cx="30718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حسب هذا المدخل: </a:t>
            </a:r>
            <a:endParaRPr lang="ar-SA" sz="240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1676400"/>
            <a:ext cx="5029200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تكمن إدارة العمليات في دراسة صنع القرار لوظيفة العمليات </a:t>
            </a:r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6529366" y="2819400"/>
            <a:ext cx="307183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هذا المدخل: </a:t>
            </a:r>
            <a:endParaRPr lang="ar-SA" sz="2400" dirty="0"/>
          </a:p>
        </p:txBody>
      </p:sp>
      <p:sp>
        <p:nvSpPr>
          <p:cNvPr id="8" name="TextBox 14"/>
          <p:cNvSpPr txBox="1"/>
          <p:nvPr/>
        </p:nvSpPr>
        <p:spPr>
          <a:xfrm>
            <a:off x="1490610" y="3433465"/>
            <a:ext cx="67866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يركز على أهمية الاساليب التحليلية في صنع القرار</a:t>
            </a:r>
            <a:endParaRPr lang="ar-SA" sz="2400" dirty="0"/>
          </a:p>
        </p:txBody>
      </p:sp>
      <p:sp>
        <p:nvSpPr>
          <p:cNvPr id="9" name="TextBox 15"/>
          <p:cNvSpPr txBox="1"/>
          <p:nvPr/>
        </p:nvSpPr>
        <p:spPr>
          <a:xfrm>
            <a:off x="0" y="4274403"/>
            <a:ext cx="82772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تعتمد الحلول المرضية بدلا من الحلول المثلى والرشد المقيد بدلا من الرشد المطلق</a:t>
            </a:r>
            <a:endParaRPr lang="ar-SA" sz="2400" dirty="0"/>
          </a:p>
        </p:txBody>
      </p:sp>
      <p:sp>
        <p:nvSpPr>
          <p:cNvPr id="11" name="TextBox 17"/>
          <p:cNvSpPr txBox="1"/>
          <p:nvPr/>
        </p:nvSpPr>
        <p:spPr>
          <a:xfrm>
            <a:off x="1219200" y="152400"/>
            <a:ext cx="541494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Decisions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8458200" y="3360003"/>
            <a:ext cx="53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8458200" y="4191000"/>
            <a:ext cx="53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4817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4838672" y="115318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تحديد المشكلة</a:t>
            </a:r>
            <a:endParaRPr lang="ar-SA" sz="2800" dirty="0"/>
          </a:p>
        </p:txBody>
      </p:sp>
      <p:sp>
        <p:nvSpPr>
          <p:cNvPr id="3" name="TextBox 10"/>
          <p:cNvSpPr txBox="1"/>
          <p:nvPr/>
        </p:nvSpPr>
        <p:spPr>
          <a:xfrm>
            <a:off x="4838672" y="168658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جمع البيانات</a:t>
            </a:r>
            <a:endParaRPr lang="ar-SA" sz="2800" dirty="0"/>
          </a:p>
        </p:txBody>
      </p:sp>
      <p:sp>
        <p:nvSpPr>
          <p:cNvPr id="4" name="TextBox 11"/>
          <p:cNvSpPr txBox="1"/>
          <p:nvPr/>
        </p:nvSpPr>
        <p:spPr>
          <a:xfrm>
            <a:off x="4876800" y="212342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تحديد وتقييم البدائل المتاحة</a:t>
            </a:r>
            <a:endParaRPr lang="ar-SA" sz="2800" dirty="0"/>
          </a:p>
        </p:txBody>
      </p:sp>
      <p:sp>
        <p:nvSpPr>
          <p:cNvPr id="5" name="TextBox 12"/>
          <p:cNvSpPr txBox="1"/>
          <p:nvPr/>
        </p:nvSpPr>
        <p:spPr>
          <a:xfrm>
            <a:off x="4876800" y="258062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اتخاذ القرار</a:t>
            </a:r>
            <a:endParaRPr lang="ar-SA" sz="2800" dirty="0"/>
          </a:p>
        </p:txBody>
      </p:sp>
      <p:sp>
        <p:nvSpPr>
          <p:cNvPr id="6" name="TextBox 13"/>
          <p:cNvSpPr txBox="1"/>
          <p:nvPr/>
        </p:nvSpPr>
        <p:spPr>
          <a:xfrm>
            <a:off x="4914872" y="3037820"/>
            <a:ext cx="3619528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dirty="0" smtClean="0"/>
              <a:t>المتابعة والتقييم</a:t>
            </a:r>
            <a:endParaRPr lang="ar-SA" sz="2800" dirty="0"/>
          </a:p>
        </p:txBody>
      </p:sp>
      <p:sp>
        <p:nvSpPr>
          <p:cNvPr id="7" name="TextBox 16"/>
          <p:cNvSpPr txBox="1"/>
          <p:nvPr/>
        </p:nvSpPr>
        <p:spPr>
          <a:xfrm>
            <a:off x="1981200" y="381000"/>
            <a:ext cx="67866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وضع هذا المدخل خطوات منهجية اتخاذ القرار</a:t>
            </a:r>
            <a:endParaRPr lang="ar-SA" sz="2400" dirty="0"/>
          </a:p>
        </p:txBody>
      </p:sp>
      <p:sp>
        <p:nvSpPr>
          <p:cNvPr id="8" name="TextBox 14"/>
          <p:cNvSpPr txBox="1"/>
          <p:nvPr/>
        </p:nvSpPr>
        <p:spPr>
          <a:xfrm>
            <a:off x="5029200" y="3962400"/>
            <a:ext cx="40005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7030A0"/>
                </a:solidFill>
              </a:rPr>
              <a:t>يمثل هذا المدخل خاصة :</a:t>
            </a:r>
            <a:endParaRPr lang="ar-SA" sz="2800" b="1" dirty="0">
              <a:solidFill>
                <a:srgbClr val="7030A0"/>
              </a:solidFill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3143240" y="4714884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dirty="0" smtClean="0"/>
              <a:t>Simon H.</a:t>
            </a:r>
            <a:endParaRPr lang="ar-SA" sz="2400" dirty="0"/>
          </a:p>
        </p:txBody>
      </p:sp>
      <p:sp>
        <p:nvSpPr>
          <p:cNvPr id="10" name="TextBox 16"/>
          <p:cNvSpPr txBox="1"/>
          <p:nvPr/>
        </p:nvSpPr>
        <p:spPr>
          <a:xfrm>
            <a:off x="3143240" y="5357826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dirty="0" smtClean="0"/>
              <a:t>R.G. Schroeder</a:t>
            </a:r>
            <a:endParaRPr lang="ar-SA" sz="2400" dirty="0"/>
          </a:p>
        </p:txBody>
      </p:sp>
      <p:pic>
        <p:nvPicPr>
          <p:cNvPr id="11" name="Picture 2" descr="http://t2.gstatic.com/images?q=tbn:ANd9GcT4iWk_YxhEIVeixzzyVRgSvcIkNl5DFUsRsN1jHGB9U63sGeQk9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657600"/>
            <a:ext cx="1343025" cy="2009776"/>
          </a:xfrm>
          <a:prstGeom prst="rect">
            <a:avLst/>
          </a:prstGeom>
          <a:noFill/>
        </p:spPr>
      </p:pic>
      <p:sp>
        <p:nvSpPr>
          <p:cNvPr id="12" name="TextBox 18"/>
          <p:cNvSpPr txBox="1"/>
          <p:nvPr/>
        </p:nvSpPr>
        <p:spPr>
          <a:xfrm>
            <a:off x="1295400" y="5638800"/>
            <a:ext cx="2362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dirty="0" smtClean="0"/>
              <a:t>Herbert Simon</a:t>
            </a:r>
            <a:endParaRPr lang="ar-SA" sz="2000" dirty="0"/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37890" name="Picture 2" descr="http://t2.gstatic.com/images?q=tbn:ANd9GcTcVup-qKOAgDid_ysEpCoNM1cVGSIHBllLTRBc1rYTfewJJ_36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219200"/>
            <a:ext cx="2286000" cy="1819276"/>
          </a:xfrm>
          <a:prstGeom prst="rect">
            <a:avLst/>
          </a:prstGeom>
          <a:noFill/>
        </p:spPr>
      </p:pic>
      <p:sp>
        <p:nvSpPr>
          <p:cNvPr id="15" name="سهم لأعلى 14">
            <a:hlinkClick r:id="rId4" action="ppaction://hlinksldjump"/>
          </p:cNvPr>
          <p:cNvSpPr/>
          <p:nvPr/>
        </p:nvSpPr>
        <p:spPr>
          <a:xfrm>
            <a:off x="9144000" y="49530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5500694" y="214290"/>
            <a:ext cx="235745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النظم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1447800" y="304800"/>
            <a:ext cx="40719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Systems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9"/>
          <p:cNvSpPr txBox="1"/>
          <p:nvPr/>
        </p:nvSpPr>
        <p:spPr>
          <a:xfrm>
            <a:off x="1857356" y="1071546"/>
            <a:ext cx="60007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يركز هذا المدخل على نظام الإنتاج </a:t>
            </a:r>
            <a:endParaRPr lang="ar-SA" sz="2400" dirty="0"/>
          </a:p>
        </p:txBody>
      </p:sp>
      <p:sp>
        <p:nvSpPr>
          <p:cNvPr id="5" name="TextBox 10"/>
          <p:cNvSpPr txBox="1"/>
          <p:nvPr/>
        </p:nvSpPr>
        <p:spPr>
          <a:xfrm>
            <a:off x="1981200" y="1905000"/>
            <a:ext cx="5772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يرى هذا المدخل أن الإنتاج عبارة عن نظام يقوم بتحويل مدخلات إلى مخرجات عبر عملية تحويلية</a:t>
            </a:r>
            <a:endParaRPr lang="ar-SA" sz="2400" dirty="0"/>
          </a:p>
        </p:txBody>
      </p:sp>
      <p:sp>
        <p:nvSpPr>
          <p:cNvPr id="6" name="Rectangle 11"/>
          <p:cNvSpPr/>
          <p:nvPr/>
        </p:nvSpPr>
        <p:spPr>
          <a:xfrm>
            <a:off x="3729006" y="3429000"/>
            <a:ext cx="1857388" cy="92869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عملية تحويلية</a:t>
            </a:r>
            <a:endParaRPr lang="ar-SA" b="1" dirty="0"/>
          </a:p>
        </p:txBody>
      </p:sp>
      <p:sp>
        <p:nvSpPr>
          <p:cNvPr id="7" name="Rectangle 12"/>
          <p:cNvSpPr/>
          <p:nvPr/>
        </p:nvSpPr>
        <p:spPr>
          <a:xfrm>
            <a:off x="1157238" y="3429000"/>
            <a:ext cx="1857388" cy="92869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مدخلات</a:t>
            </a:r>
            <a:endParaRPr lang="ar-SA" b="1" dirty="0"/>
          </a:p>
        </p:txBody>
      </p:sp>
      <p:sp>
        <p:nvSpPr>
          <p:cNvPr id="8" name="Rectangle 13"/>
          <p:cNvSpPr/>
          <p:nvPr/>
        </p:nvSpPr>
        <p:spPr>
          <a:xfrm>
            <a:off x="6372212" y="3429000"/>
            <a:ext cx="1857388" cy="92869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مخرجات</a:t>
            </a:r>
            <a:endParaRPr lang="ar-SA" b="1" dirty="0"/>
          </a:p>
        </p:txBody>
      </p:sp>
      <p:cxnSp>
        <p:nvCxnSpPr>
          <p:cNvPr id="9" name="Straight Arrow Connector 17"/>
          <p:cNvCxnSpPr>
            <a:stCxn id="6" idx="3"/>
            <a:endCxn id="8" idx="1"/>
          </p:cNvCxnSpPr>
          <p:nvPr/>
        </p:nvCxnSpPr>
        <p:spPr>
          <a:xfrm>
            <a:off x="5586394" y="3893347"/>
            <a:ext cx="785818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20"/>
          <p:cNvCxnSpPr/>
          <p:nvPr/>
        </p:nvCxnSpPr>
        <p:spPr>
          <a:xfrm rot="5400000">
            <a:off x="1621585" y="4822041"/>
            <a:ext cx="928694" cy="0"/>
          </a:xfrm>
          <a:prstGeom prst="line">
            <a:avLst/>
          </a:prstGeom>
          <a:ln>
            <a:head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22"/>
          <p:cNvCxnSpPr/>
          <p:nvPr/>
        </p:nvCxnSpPr>
        <p:spPr>
          <a:xfrm rot="10800000">
            <a:off x="2085932" y="5286388"/>
            <a:ext cx="5214974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24"/>
          <p:cNvCxnSpPr/>
          <p:nvPr/>
        </p:nvCxnSpPr>
        <p:spPr>
          <a:xfrm rot="5400000">
            <a:off x="4229072" y="4714884"/>
            <a:ext cx="714380" cy="0"/>
          </a:xfrm>
          <a:prstGeom prst="line">
            <a:avLst/>
          </a:prstGeom>
          <a:ln>
            <a:head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Rectangle 25"/>
          <p:cNvSpPr/>
          <p:nvPr/>
        </p:nvSpPr>
        <p:spPr>
          <a:xfrm>
            <a:off x="3514692" y="5072074"/>
            <a:ext cx="2214578" cy="6429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التغذية العكسية (المرتدة)</a:t>
            </a:r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9"/>
          <p:cNvCxnSpPr/>
          <p:nvPr/>
        </p:nvCxnSpPr>
        <p:spPr>
          <a:xfrm rot="5400000">
            <a:off x="6836559" y="4822041"/>
            <a:ext cx="928694" cy="0"/>
          </a:xfrm>
          <a:prstGeom prst="line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5"/>
          <p:cNvCxnSpPr/>
          <p:nvPr/>
        </p:nvCxnSpPr>
        <p:spPr>
          <a:xfrm>
            <a:off x="3014626" y="3893347"/>
            <a:ext cx="714380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7924800" y="1066800"/>
            <a:ext cx="53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7924800" y="1905000"/>
            <a:ext cx="53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pic>
        <p:nvPicPr>
          <p:cNvPr id="18" name="Picture 3" descr="C:\Documents and Settings\ahireshe\Desktop\bert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1447800" cy="2171700"/>
          </a:xfrm>
          <a:prstGeom prst="rect">
            <a:avLst/>
          </a:prstGeom>
          <a:noFill/>
        </p:spPr>
      </p:pic>
      <p:sp>
        <p:nvSpPr>
          <p:cNvPr id="19" name="مربع نص 18"/>
          <p:cNvSpPr txBox="1"/>
          <p:nvPr/>
        </p:nvSpPr>
        <p:spPr>
          <a:xfrm>
            <a:off x="152400" y="2819400"/>
            <a:ext cx="2057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fr-FR" dirty="0" smtClean="0"/>
              <a:t>L.V. </a:t>
            </a:r>
            <a:r>
              <a:rPr lang="fr-FR" dirty="0" err="1" smtClean="0"/>
              <a:t>Bertalanffy</a:t>
            </a:r>
            <a:endParaRPr lang="ar-SA" dirty="0"/>
          </a:p>
        </p:txBody>
      </p:sp>
      <p:sp>
        <p:nvSpPr>
          <p:cNvPr id="20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13" grpId="0" animBg="1"/>
      <p:bldP spid="16" grpId="0"/>
      <p:bldP spid="17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2786050" y="357166"/>
            <a:ext cx="47149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من مزايا مدخل النظم ما يلي: </a:t>
            </a:r>
            <a:endParaRPr lang="ar-SA" sz="2800" dirty="0"/>
          </a:p>
        </p:txBody>
      </p:sp>
      <p:sp>
        <p:nvSpPr>
          <p:cNvPr id="3" name="TextBox 8"/>
          <p:cNvSpPr txBox="1"/>
          <p:nvPr/>
        </p:nvSpPr>
        <p:spPr>
          <a:xfrm>
            <a:off x="3071802" y="1224251"/>
            <a:ext cx="40005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 dirty="0" smtClean="0"/>
              <a:t> تطوير الرؤية الكلية لنظام الإنتاج</a:t>
            </a:r>
            <a:endParaRPr lang="ar-SA" sz="2400" dirty="0"/>
          </a:p>
        </p:txBody>
      </p:sp>
      <p:sp>
        <p:nvSpPr>
          <p:cNvPr id="4" name="TextBox 9"/>
          <p:cNvSpPr txBox="1"/>
          <p:nvPr/>
        </p:nvSpPr>
        <p:spPr>
          <a:xfrm>
            <a:off x="785786" y="1867193"/>
            <a:ext cx="628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 dirty="0" smtClean="0"/>
              <a:t> الاهتمام بالعلاقات الرابطة بين النظم المكونة لنظام الإنتاج</a:t>
            </a:r>
            <a:endParaRPr lang="ar-SA" sz="2400" dirty="0"/>
          </a:p>
        </p:txBody>
      </p:sp>
      <p:sp>
        <p:nvSpPr>
          <p:cNvPr id="5" name="TextBox 10"/>
          <p:cNvSpPr txBox="1"/>
          <p:nvPr/>
        </p:nvSpPr>
        <p:spPr>
          <a:xfrm>
            <a:off x="1571604" y="2510135"/>
            <a:ext cx="55007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ar-SA" sz="2400" dirty="0" smtClean="0"/>
              <a:t> التفاعل مع البيئة</a:t>
            </a:r>
            <a:endParaRPr lang="ar-SA" sz="2400" dirty="0"/>
          </a:p>
        </p:txBody>
      </p:sp>
      <p:sp>
        <p:nvSpPr>
          <p:cNvPr id="35842" name="AutoShape 2" descr="data:image/jpg;base64,/9j/4AAQSkZJRgABAQAAAQABAAD/2wCEAAkGBhQSERUTEhQVFRQUGRoaGRcXExQXGhgYFxQdFx8gGBQXHCcgFxojGhQdHy8kJCcpLCwsFx4xNTAqNSYrLCkBCQoKBQUFDQUFDSkYEhgpKSkpKSkpKSkpKSkpKSkpKSkpKSkpKSkpKSkpKSkpKSkpKSkpKSkpKSkpKSkpKSkpKf/AABEIAHgAUAMBIgACEQEDEQH/xAAcAAABBQEBAQAAAAAAAAAAAAAGAAIEBQcBAwj/xAA7EAACAQIDBAcGBAQHAAAAAAABAgMAEQQSIQUxQVEGByJhcYGxEzKRocHRUnKS8CNDYrIUFiRCU4Lh/8QAFAEBAAAAAAAAAAAAAAAAAAAAAP/EABQRAQAAAAAAAAAAAAAAAAAAAAD/2gAMAwEAAhEDEQA/AB6bTca8DJrTZHpiqWNh8+HiaDry13IxG7Sngom45jzO7yFeeJxd+NBGkhN+HxpmU8qkQYQvrew5mpS4SJTZpd+8gbj++NBXEeVdVAQb1fYiKNoislhIdUkvvtpY9xHHnQ9MhUkHeKBhpXrhNqYTQWTmu5rDxpjGuTPwoLvol0ZOMkOYkIupNHMvVnhSugZW5hj6U7q3iVcMpG9jr8aN1joMtxXVewPYkuO8GqyDq7lMjI+gH+7mK2SWIAVEaxNAE/5GjGHETk3F7NxU8/Ss02rg2ilaNxZl0P7+dbhjW4VmPWNCBPG4HvpYnmVNvQ0Ae1MtTmalloJzvSkXWvRMI0jqi2zObDX1PAcaJ26A4kZSPZupA7StcX5G9iKC+6tpGylTu4Dl9q0eIUEbDxMmCjtNhWIG+WErJ8V0YVcnpvhxlEeaV3tZVW1r/iY6KaC+lFQxHrQjt3rLaByoSI6aDMxN+/Uab6qcL1hYiRkAgDSPcrkZrMBvstibigOsYov30BdZGCBw6NcZka9gRezaHy3UP43pNicSWBLHU9hCVFhpbmfPlUU5midWQBUW43dk3HEceFAPMvClT5Cd54aV53oLvC4kxSJKupQ313HmD4jTzrZtnziZI5IsvspFuee61u4g+lYmwo56s9vBXbCyEBW7UZJtZuIHjv8ALvoNBwT20POqPpT0dius+XRH/iZRbsMCpJy6mxIJ7gaugAdxvqd1TYkoM2xfRmBSWREJblqPjewHGrXolstTMJwBkiQxxsPdZm1dl5gABb+NXu09iYOIGVoEJHC2hP5N1ye6oj7ZECoZopAzb/ZrmVBwGh0AHIUAh0o2E8GMZoUzJN2sq2uGO+wJGl9aiT7HxHszniZVb3ixW9l1AVQd16teknSdcXIscCWKXPtDpY93jupkPSUtHlk94aEcKDMn3m/M+tNNeuJHbb8x9a8jQGK9D5bZpWSJf6jdv0ipeB2fh0OaxkI3FjYX/KKg43HM+hYm5pzzZRYUBz0P20HzxaAoQRb8LfY+tFizVk3QXFf69VP81WQdzWzDw1FvOtFXFFTZtLfKg5tPGAMGkOWNNSTzG6q7GbZWUERxTSX/AAoQP1tYCpmIxSOwDAG3OpJT2oK5yoP4TbT6UATj8I0YCxpHHcAEu4Zz/wBV0+dVk2D9mrmU5mNrG1qM8XsXCwjNYXHEm5+JrP8Ab22A7kKez9KCixWBzElGBJJNjp8DuNQXiI0ItarCU2IrshzCxF/3zoLIS21rkrlq8Z5NQRv9acX40DMFOYp45BoUdW+DD6Vu209kCZcyHK5G/gfH71gc7a3r6K2cf4MZ/oX+0UGYbZ2U8b2dnQ/I+B5VT4vbcsfZWa/leivrD2ZeI4mdu3nyoqsbLHbd3tcXJ77UEdA9jyYjEBgCVXUk3tb7n6UEHae1ZjrIzm/O4Hwqn9qSaKOsPZhgmRSb5wW8g2UULhdaB7y3NJGNNkQ16JGKCep0vXSaYNNDSc0Hjim0r6C6N4n2mEw7/iiT+wD6V8/T6its6s8Vn2bD/RmT9LH6GgoutfGiyRX90FrWvq/ZBPgLnzqT1Vrlwzxm3ZcG9uDrf1Boa6bKZZJ5G4mw8F0HyFWvU7i7piAx932Z14LZvtQDPWfiM+0XXhGqoP05j82oaZRUzbOO9tiJZf8Akdj5E6fK1RAPhQNIrijTup8nLypONKD2xOleZfWuUqBjmtW6nMXfCzIf5cl/JkB9QaVKgi9LsLmhLDeN/eP/AC/7tQv0W2r/AIfD7QINi0SIv5nYr6MT5UqVALlqckvfSpUHVa+tckfSlSoP/9k="/>
          <p:cNvSpPr>
            <a:spLocks noChangeAspect="1" noChangeArrowheads="1"/>
          </p:cNvSpPr>
          <p:nvPr/>
        </p:nvSpPr>
        <p:spPr bwMode="auto">
          <a:xfrm>
            <a:off x="9498013" y="-547688"/>
            <a:ext cx="762000" cy="1143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35845" name="Picture 5" descr="http://t3.gstatic.com/images?q=tbn:ANd9GcQFJ-Od9nl4wIaEftfJbdfZW6xnVyeylto_RZ329-Fya-ybTbd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685800"/>
            <a:ext cx="2143125" cy="2143125"/>
          </a:xfrm>
          <a:prstGeom prst="rect">
            <a:avLst/>
          </a:prstGeom>
          <a:noFill/>
        </p:spPr>
      </p:pic>
      <p:sp>
        <p:nvSpPr>
          <p:cNvPr id="9" name="سهم لأعلى 8">
            <a:hlinkClick r:id="rId3" action="ppaction://hlinksldjump"/>
          </p:cNvPr>
          <p:cNvSpPr/>
          <p:nvPr/>
        </p:nvSpPr>
        <p:spPr>
          <a:xfrm>
            <a:off x="3657600" y="28194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/>
        </p:nvSpPr>
        <p:spPr>
          <a:xfrm>
            <a:off x="4267200" y="457200"/>
            <a:ext cx="478634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مدخل دورة الحياة</a:t>
            </a:r>
          </a:p>
        </p:txBody>
      </p:sp>
      <p:sp>
        <p:nvSpPr>
          <p:cNvPr id="3" name="TextBox 12"/>
          <p:cNvSpPr txBox="1"/>
          <p:nvPr/>
        </p:nvSpPr>
        <p:spPr>
          <a:xfrm>
            <a:off x="2362200" y="609600"/>
            <a:ext cx="40719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Life cycle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13"/>
          <p:cNvSpPr txBox="1"/>
          <p:nvPr/>
        </p:nvSpPr>
        <p:spPr>
          <a:xfrm>
            <a:off x="2209800" y="2057400"/>
            <a:ext cx="721523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قدم  </a:t>
            </a:r>
            <a:r>
              <a:rPr lang="fr-FR" sz="2800" dirty="0" smtClean="0"/>
              <a:t>Chase</a:t>
            </a:r>
            <a:r>
              <a:rPr lang="ar-SA" sz="2800" dirty="0" smtClean="0"/>
              <a:t> و </a:t>
            </a:r>
            <a:r>
              <a:rPr lang="fr-FR" sz="2800" dirty="0" err="1" smtClean="0"/>
              <a:t>Aquilano</a:t>
            </a:r>
            <a:r>
              <a:rPr lang="ar-SA" sz="2800" dirty="0" smtClean="0"/>
              <a:t> مدخلا منطقيا يقوم على دورة حياة نظام الإنتاج مع متابعة تقدم هذا النظام منذ ظهوره وحتى نهايته</a:t>
            </a:r>
            <a:endParaRPr lang="ar-SA" sz="2800" dirty="0"/>
          </a:p>
        </p:txBody>
      </p:sp>
      <p:sp>
        <p:nvSpPr>
          <p:cNvPr id="5" name="TextBox 14"/>
          <p:cNvSpPr txBox="1"/>
          <p:nvPr/>
        </p:nvSpPr>
        <p:spPr>
          <a:xfrm>
            <a:off x="2743200" y="3733800"/>
            <a:ext cx="658659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حسب هذا المدخل: النظام يولد كفكرة ثم يمر عبر مراحل نمو وتطور ليستجيب لمتطلبات البيئة. وعند عجزه عن الاستجابة، ينتهي هذا النظام.</a:t>
            </a:r>
            <a:endParaRPr lang="ar-SA" sz="2400" dirty="0"/>
          </a:p>
        </p:txBody>
      </p:sp>
      <p:pic>
        <p:nvPicPr>
          <p:cNvPr id="6" name="Picture 2" descr="http://img.amazon.ca/images/I/41ZJf4DzlzL._SL500_AA3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24200"/>
            <a:ext cx="2590800" cy="2590800"/>
          </a:xfrm>
          <a:prstGeom prst="rect">
            <a:avLst/>
          </a:prstGeom>
          <a:noFill/>
        </p:spPr>
      </p:pic>
      <p:pic>
        <p:nvPicPr>
          <p:cNvPr id="38914" name="Picture 2" descr="http://t1.gstatic.com/images?q=tbn:ANd9GcS6bMR2HVJF-_IaiggtQtw5qd_g-qYn4mTyoRl7oQvEFzspnMF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2143125" cy="2143125"/>
          </a:xfrm>
          <a:prstGeom prst="rect">
            <a:avLst/>
          </a:prstGeom>
          <a:noFill/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سهم لأعلى 8">
            <a:hlinkClick r:id="rId4" action="ppaction://hlinksldjump"/>
          </p:cNvPr>
          <p:cNvSpPr/>
          <p:nvPr/>
        </p:nvSpPr>
        <p:spPr>
          <a:xfrm>
            <a:off x="9144000" y="4953000"/>
            <a:ext cx="762000" cy="685800"/>
          </a:xfrm>
          <a:prstGeom prst="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5334000" y="101025"/>
            <a:ext cx="433867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مدخل إستراتيجية العمليات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0" y="209490"/>
            <a:ext cx="5791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Operations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strategy</a:t>
            </a:r>
            <a:r>
              <a:rPr lang="fr-FR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approach</a:t>
            </a:r>
            <a:endParaRPr lang="ar-S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6705600" y="1143000"/>
            <a:ext cx="2414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Wickham Skinner</a:t>
            </a:r>
            <a:endParaRPr lang="ar-SA" sz="2400" dirty="0"/>
          </a:p>
        </p:txBody>
      </p:sp>
      <p:sp>
        <p:nvSpPr>
          <p:cNvPr id="5" name="TextBox 11"/>
          <p:cNvSpPr txBox="1"/>
          <p:nvPr/>
        </p:nvSpPr>
        <p:spPr>
          <a:xfrm>
            <a:off x="1900206" y="1081314"/>
            <a:ext cx="45005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هو الرائد والمؤسس لهذا المدخل </a:t>
            </a:r>
            <a:endParaRPr lang="ar-SA" sz="2800" dirty="0"/>
          </a:p>
        </p:txBody>
      </p:sp>
      <p:sp>
        <p:nvSpPr>
          <p:cNvPr id="6" name="TextBox 12"/>
          <p:cNvSpPr txBox="1"/>
          <p:nvPr/>
        </p:nvSpPr>
        <p:spPr>
          <a:xfrm>
            <a:off x="2133600" y="1752600"/>
            <a:ext cx="70009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في الماضي كانت وظيفة الإنتاج تعتبر وظيفة مساعدة فقط</a:t>
            </a:r>
            <a:endParaRPr lang="ar-SA" sz="2800" dirty="0"/>
          </a:p>
        </p:txBody>
      </p:sp>
      <p:sp>
        <p:nvSpPr>
          <p:cNvPr id="7" name="Left Arrow 13"/>
          <p:cNvSpPr/>
          <p:nvPr/>
        </p:nvSpPr>
        <p:spPr>
          <a:xfrm>
            <a:off x="8418354" y="2362200"/>
            <a:ext cx="642942" cy="714380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TextBox 14"/>
          <p:cNvSpPr txBox="1"/>
          <p:nvPr/>
        </p:nvSpPr>
        <p:spPr>
          <a:xfrm>
            <a:off x="2819400" y="2500516"/>
            <a:ext cx="545607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/>
              <a:t>كانت هذه الوظيفة تتبع لإستراتيجية التسويق  </a:t>
            </a:r>
            <a:endParaRPr lang="ar-SA" sz="2800" dirty="0"/>
          </a:p>
        </p:txBody>
      </p:sp>
      <p:pic>
        <p:nvPicPr>
          <p:cNvPr id="9" name="Picture 2" descr="http://upload.wikimedia.org/wikipedia/commons/3/37/Wickham_Skinn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1"/>
            <a:ext cx="1567901" cy="1905000"/>
          </a:xfrm>
          <a:prstGeom prst="rect">
            <a:avLst/>
          </a:prstGeom>
          <a:noFill/>
        </p:spPr>
      </p:pic>
      <p:sp>
        <p:nvSpPr>
          <p:cNvPr id="10" name="Rectangle 15"/>
          <p:cNvSpPr/>
          <p:nvPr/>
        </p:nvSpPr>
        <p:spPr>
          <a:xfrm>
            <a:off x="208932" y="2895600"/>
            <a:ext cx="20008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Wickham Skinner</a:t>
            </a:r>
            <a:endParaRPr lang="ar-SA" sz="2000" dirty="0"/>
          </a:p>
        </p:txBody>
      </p:sp>
      <p:sp>
        <p:nvSpPr>
          <p:cNvPr id="20" name="TextBox 9"/>
          <p:cNvSpPr txBox="1"/>
          <p:nvPr/>
        </p:nvSpPr>
        <p:spPr>
          <a:xfrm>
            <a:off x="3387706" y="3653135"/>
            <a:ext cx="564360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يرى </a:t>
            </a:r>
            <a:r>
              <a:rPr lang="en-US" sz="2400" dirty="0" smtClean="0"/>
              <a:t>Skinner</a:t>
            </a:r>
            <a:r>
              <a:rPr lang="ar-SA" sz="2400" dirty="0" smtClean="0"/>
              <a:t> أن المجتمع المعاصر يتجه نحو   </a:t>
            </a:r>
            <a:endParaRPr lang="ar-SA" sz="2400" dirty="0"/>
          </a:p>
        </p:txBody>
      </p:sp>
      <p:sp>
        <p:nvSpPr>
          <p:cNvPr id="21" name="TextBox 10"/>
          <p:cNvSpPr txBox="1"/>
          <p:nvPr/>
        </p:nvSpPr>
        <p:spPr>
          <a:xfrm>
            <a:off x="3886200" y="4610096"/>
            <a:ext cx="36433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تقليص حياة المنتج</a:t>
            </a:r>
            <a:endParaRPr lang="ar-SA" sz="2400" dirty="0"/>
          </a:p>
        </p:txBody>
      </p:sp>
      <p:sp>
        <p:nvSpPr>
          <p:cNvPr id="22" name="TextBox 11"/>
          <p:cNvSpPr txBox="1"/>
          <p:nvPr/>
        </p:nvSpPr>
        <p:spPr>
          <a:xfrm>
            <a:off x="3908430" y="5181600"/>
            <a:ext cx="364333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تكنولوجيا متقدمة</a:t>
            </a:r>
            <a:endParaRPr lang="ar-SA" sz="2400" dirty="0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96200" y="4402723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7696200" y="5105400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25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/>
      <p:bldP spid="10" grpId="0"/>
      <p:bldP spid="20" grpId="0"/>
      <p:bldP spid="21" grpId="0"/>
      <p:bldP spid="22" grpId="0"/>
      <p:bldP spid="40961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/>
          <p:nvPr/>
        </p:nvSpPr>
        <p:spPr>
          <a:xfrm>
            <a:off x="1524000" y="1143000"/>
            <a:ext cx="612870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نحن في حاجة إلى تغيير بعض المفاهيم المتعلقة بالإنتاجية واقتصاديات الحجم </a:t>
            </a:r>
            <a:endParaRPr lang="ar-SA" sz="2400" dirty="0"/>
          </a:p>
        </p:txBody>
      </p:sp>
      <p:sp>
        <p:nvSpPr>
          <p:cNvPr id="6" name="TextBox 14"/>
          <p:cNvSpPr txBox="1"/>
          <p:nvPr/>
        </p:nvSpPr>
        <p:spPr>
          <a:xfrm>
            <a:off x="1905000" y="2500322"/>
            <a:ext cx="574770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على الإدارة العليا أن تقلص من التفويض وأن تشارك في القرارات الخاصة بالإنتاج</a:t>
            </a:r>
            <a:endParaRPr lang="ar-SA" sz="2400" dirty="0"/>
          </a:p>
        </p:txBody>
      </p:sp>
      <p:sp>
        <p:nvSpPr>
          <p:cNvPr id="7" name="TextBox 15"/>
          <p:cNvSpPr txBox="1"/>
          <p:nvPr/>
        </p:nvSpPr>
        <p:spPr>
          <a:xfrm>
            <a:off x="2325636" y="3929082"/>
            <a:ext cx="53578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يجب مراعاة الإنتاج في مجمله وليس كأجزاء</a:t>
            </a:r>
            <a:endParaRPr lang="ar-SA" sz="2400" dirty="0"/>
          </a:p>
        </p:txBody>
      </p:sp>
      <p:sp>
        <p:nvSpPr>
          <p:cNvPr id="8" name="Pentagon 16"/>
          <p:cNvSpPr/>
          <p:nvPr/>
        </p:nvSpPr>
        <p:spPr>
          <a:xfrm rot="10800000">
            <a:off x="7772400" y="990600"/>
            <a:ext cx="1071570" cy="857256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Pentagon 17"/>
          <p:cNvSpPr/>
          <p:nvPr/>
        </p:nvSpPr>
        <p:spPr>
          <a:xfrm rot="10800000">
            <a:off x="7826363" y="2399856"/>
            <a:ext cx="1071570" cy="857256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Pentagon 18"/>
          <p:cNvSpPr/>
          <p:nvPr/>
        </p:nvSpPr>
        <p:spPr>
          <a:xfrm rot="10800000">
            <a:off x="7924800" y="3810000"/>
            <a:ext cx="1071570" cy="857256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8274611" y="466080"/>
            <a:ext cx="671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 smtClean="0">
                <a:solidFill>
                  <a:prstClr val="black"/>
                </a:solidFill>
              </a:rPr>
              <a:t>ولهذا</a:t>
            </a:r>
            <a:endParaRPr lang="ar-SA" dirty="0"/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7"/>
          <p:cNvSpPr txBox="1"/>
          <p:nvPr/>
        </p:nvSpPr>
        <p:spPr>
          <a:xfrm>
            <a:off x="4876800" y="-76200"/>
            <a:ext cx="4293682" cy="584775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3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4- إستراتيجية العمليات</a:t>
            </a:r>
            <a:endParaRPr lang="ar-SA" sz="32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762000" y="760512"/>
            <a:ext cx="8390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لم تكن وظيفة العمليات تحظى من قبل بالاهتمام على المستوى الإستراتيجي </a:t>
            </a:r>
            <a:endParaRPr lang="ar-SA" sz="2400" dirty="0"/>
          </a:p>
        </p:txBody>
      </p:sp>
      <p:sp>
        <p:nvSpPr>
          <p:cNvPr id="4" name="TextBox 11"/>
          <p:cNvSpPr txBox="1"/>
          <p:nvPr/>
        </p:nvSpPr>
        <p:spPr>
          <a:xfrm>
            <a:off x="304800" y="1447800"/>
            <a:ext cx="89198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كانت تعالج ضمن المستوى التشغيلي وتمثل وظيفة مساعدة لتحقيق الإستراتيجية التسويقية</a:t>
            </a:r>
            <a:endParaRPr lang="ar-SA" sz="2400" dirty="0"/>
          </a:p>
        </p:txBody>
      </p:sp>
      <p:sp>
        <p:nvSpPr>
          <p:cNvPr id="5" name="TextBox 12"/>
          <p:cNvSpPr txBox="1"/>
          <p:nvPr/>
        </p:nvSpPr>
        <p:spPr>
          <a:xfrm>
            <a:off x="67544" y="2129135"/>
            <a:ext cx="91526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انتبه بعض الباحثين إلى هذه  المسألة وتمكنوا من إظهار الصفة الإستراتيجية لوظيفة العمليات</a:t>
            </a:r>
            <a:endParaRPr lang="ar-SA" sz="2400" dirty="0"/>
          </a:p>
        </p:txBody>
      </p:sp>
      <p:sp>
        <p:nvSpPr>
          <p:cNvPr id="6" name="TextBox 13"/>
          <p:cNvSpPr txBox="1"/>
          <p:nvPr/>
        </p:nvSpPr>
        <p:spPr>
          <a:xfrm>
            <a:off x="1828800" y="3272135"/>
            <a:ext cx="73448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u="sng" dirty="0" smtClean="0"/>
              <a:t>أهم من ساهم في إظهار إستراتيجية العمليات :</a:t>
            </a:r>
            <a:endParaRPr lang="ar-SA" sz="2400" u="sng" dirty="0"/>
          </a:p>
        </p:txBody>
      </p:sp>
      <p:sp>
        <p:nvSpPr>
          <p:cNvPr id="7" name="TextBox 14"/>
          <p:cNvSpPr txBox="1"/>
          <p:nvPr/>
        </p:nvSpPr>
        <p:spPr>
          <a:xfrm>
            <a:off x="5867400" y="3810000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W. Skinner</a:t>
            </a:r>
            <a:endParaRPr lang="ar-SA" sz="2000" dirty="0"/>
          </a:p>
        </p:txBody>
      </p:sp>
      <p:sp>
        <p:nvSpPr>
          <p:cNvPr id="8" name="TextBox 15"/>
          <p:cNvSpPr txBox="1"/>
          <p:nvPr/>
        </p:nvSpPr>
        <p:spPr>
          <a:xfrm>
            <a:off x="5867400" y="4242048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S.C </a:t>
            </a:r>
            <a:r>
              <a:rPr lang="fr-FR" sz="2000" dirty="0" err="1" smtClean="0"/>
              <a:t>Wheelwright</a:t>
            </a:r>
            <a:endParaRPr lang="ar-SA" sz="2000" dirty="0"/>
          </a:p>
        </p:txBody>
      </p:sp>
      <p:sp>
        <p:nvSpPr>
          <p:cNvPr id="9" name="TextBox 16"/>
          <p:cNvSpPr txBox="1"/>
          <p:nvPr/>
        </p:nvSpPr>
        <p:spPr>
          <a:xfrm>
            <a:off x="5867400" y="4674096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R.H Hayes</a:t>
            </a:r>
            <a:endParaRPr lang="ar-SA" sz="2000" dirty="0"/>
          </a:p>
        </p:txBody>
      </p:sp>
      <p:sp>
        <p:nvSpPr>
          <p:cNvPr id="10" name="TextBox 17"/>
          <p:cNvSpPr txBox="1"/>
          <p:nvPr/>
        </p:nvSpPr>
        <p:spPr>
          <a:xfrm>
            <a:off x="5867400" y="5106144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dirty="0" smtClean="0"/>
              <a:t>M. Porter</a:t>
            </a:r>
            <a:endParaRPr lang="ar-SA" sz="2000" dirty="0"/>
          </a:p>
        </p:txBody>
      </p:sp>
      <p:pic>
        <p:nvPicPr>
          <p:cNvPr id="11" name="Picture 6" descr="http://t2.gstatic.com/images?q=tbn:ANd9GcTUAI-nfbm8K2emX23kPFybb8hN8L709xBWRtmOPWEQFCdjtN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8960" y="3810000"/>
            <a:ext cx="1685925" cy="1685925"/>
          </a:xfrm>
          <a:prstGeom prst="rect">
            <a:avLst/>
          </a:prstGeom>
          <a:noFill/>
        </p:spPr>
      </p:pic>
      <p:sp>
        <p:nvSpPr>
          <p:cNvPr id="12" name="TextBox 20"/>
          <p:cNvSpPr txBox="1"/>
          <p:nvPr/>
        </p:nvSpPr>
        <p:spPr>
          <a:xfrm>
            <a:off x="2564160" y="5562600"/>
            <a:ext cx="216024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r-FR" sz="2000" dirty="0" smtClean="0"/>
              <a:t>M. Porter</a:t>
            </a:r>
            <a:endParaRPr lang="ar-SA" sz="2000" dirty="0"/>
          </a:p>
        </p:txBody>
      </p:sp>
      <p:sp>
        <p:nvSpPr>
          <p:cNvPr id="13" name="TextBox 8"/>
          <p:cNvSpPr txBox="1"/>
          <p:nvPr/>
        </p:nvSpPr>
        <p:spPr>
          <a:xfrm>
            <a:off x="152400" y="2667000"/>
            <a:ext cx="896942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كما أن التجربة اليابانية ساهمت بقوة في توجيه النظر إلى إستراتيجية العمليات</a:t>
            </a:r>
            <a:endParaRPr lang="ar-SA" sz="2400" dirty="0"/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4419600" y="228600"/>
            <a:ext cx="44644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تعريف إستراتيجية العمليات</a:t>
            </a:r>
            <a:endParaRPr lang="ar-SA" sz="2400" b="1" dirty="0"/>
          </a:p>
        </p:txBody>
      </p:sp>
      <p:sp>
        <p:nvSpPr>
          <p:cNvPr id="3" name="TextBox 11"/>
          <p:cNvSpPr txBox="1"/>
          <p:nvPr/>
        </p:nvSpPr>
        <p:spPr>
          <a:xfrm>
            <a:off x="762000" y="838200"/>
            <a:ext cx="813196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dirty="0" smtClean="0"/>
              <a:t>Schroeder R.G </a:t>
            </a:r>
            <a:endParaRPr lang="ar-SA" sz="2400" dirty="0" smtClean="0"/>
          </a:p>
          <a:p>
            <a:r>
              <a:rPr lang="ar-SA" sz="2400" dirty="0" smtClean="0"/>
              <a:t>هي رؤية لوظيفة العمليات، تحدد الاتجاه الكلي وقوة الدفع الأساسية لصناع القرار كما أن هذه الرؤية يجب أن تتكامل مع إدارة الأعمال (ص.21)</a:t>
            </a:r>
            <a:endParaRPr lang="ar-SA" sz="2400" dirty="0"/>
          </a:p>
        </p:txBody>
      </p:sp>
      <p:sp>
        <p:nvSpPr>
          <p:cNvPr id="4" name="TextBox 13"/>
          <p:cNvSpPr txBox="1"/>
          <p:nvPr/>
        </p:nvSpPr>
        <p:spPr>
          <a:xfrm>
            <a:off x="762000" y="2286000"/>
            <a:ext cx="805996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400" dirty="0" smtClean="0"/>
              <a:t>S.C </a:t>
            </a:r>
            <a:r>
              <a:rPr lang="fr-FR" sz="2400" dirty="0" err="1" smtClean="0"/>
              <a:t>Weelwright</a:t>
            </a:r>
            <a:endParaRPr lang="ar-SA" sz="2400" dirty="0" smtClean="0"/>
          </a:p>
          <a:p>
            <a:r>
              <a:rPr lang="ar-SA" sz="2400" dirty="0" smtClean="0"/>
              <a:t>هي الوسائل التي من خلالها تستخدم قدرات وظيفة العمليات لتطوير وتدعيم الميزة التنافسية المرغوبة لوحدة الأعمال وتكاملها مع جهود الوظائف الأخرى. (ص.22)</a:t>
            </a:r>
            <a:endParaRPr lang="ar-SA" sz="2400" dirty="0"/>
          </a:p>
        </p:txBody>
      </p:sp>
      <p:sp>
        <p:nvSpPr>
          <p:cNvPr id="5" name="TextBox 8"/>
          <p:cNvSpPr txBox="1"/>
          <p:nvPr/>
        </p:nvSpPr>
        <p:spPr>
          <a:xfrm>
            <a:off x="2895600" y="3733800"/>
            <a:ext cx="61206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ترتكز دراسة إستراتيجية العمليات على الجوانب التالي:</a:t>
            </a:r>
            <a:endParaRPr lang="ar-SA" sz="2400" dirty="0"/>
          </a:p>
        </p:txBody>
      </p:sp>
      <p:sp>
        <p:nvSpPr>
          <p:cNvPr id="6" name="TextBox 9"/>
          <p:cNvSpPr txBox="1"/>
          <p:nvPr/>
        </p:nvSpPr>
        <p:spPr>
          <a:xfrm>
            <a:off x="5029200" y="434340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الطبيعة لإستراتيجية للعمليات</a:t>
            </a:r>
            <a:endParaRPr lang="ar-SA" sz="2400" dirty="0"/>
          </a:p>
        </p:txBody>
      </p:sp>
      <p:sp>
        <p:nvSpPr>
          <p:cNvPr id="7" name="TextBox 10"/>
          <p:cNvSpPr txBox="1"/>
          <p:nvPr/>
        </p:nvSpPr>
        <p:spPr>
          <a:xfrm>
            <a:off x="2209800" y="4953000"/>
            <a:ext cx="63367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 تميز وظيفة العمليات بوجود جانب عملي وجانب إستراتيجي</a:t>
            </a:r>
            <a:endParaRPr lang="ar-SA" sz="2400" dirty="0"/>
          </a:p>
        </p:txBody>
      </p:sp>
      <p:sp>
        <p:nvSpPr>
          <p:cNvPr id="8" name="TextBox 11"/>
          <p:cNvSpPr txBox="1"/>
          <p:nvPr/>
        </p:nvSpPr>
        <p:spPr>
          <a:xfrm>
            <a:off x="1524000" y="5486400"/>
            <a:ext cx="694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 smtClean="0"/>
              <a:t>الدور المتزائد لوظيفة الأعمال في إيجاد واستمرار الميزة التنافسية</a:t>
            </a:r>
            <a:endParaRPr lang="ar-SA" sz="2400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534400" y="4191000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458200" y="5410200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8534400" y="4807803"/>
            <a:ext cx="60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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4836886" y="6373133"/>
            <a:ext cx="482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16D93-8795-4AD6-9A1F-54CC01E741BE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</TotalTime>
  <Words>1271</Words>
  <Application>Microsoft Office PowerPoint</Application>
  <PresentationFormat>A4 Paper (210x297 mm)‎</PresentationFormat>
  <Paragraphs>289</Paragraphs>
  <Slides>28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Office Theme</vt:lpstr>
      <vt:lpstr>الشريحة 1</vt:lpstr>
      <vt:lpstr>الشريحة 2</vt:lpstr>
      <vt:lpstr>: محتويات الحصة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kfu</cp:lastModifiedBy>
  <cp:revision>137</cp:revision>
  <dcterms:created xsi:type="dcterms:W3CDTF">2009-10-14T19:14:34Z</dcterms:created>
  <dcterms:modified xsi:type="dcterms:W3CDTF">2011-03-10T11:41:16Z</dcterms:modified>
</cp:coreProperties>
</file>