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24" r:id="rId4"/>
    <p:sldId id="341" r:id="rId5"/>
    <p:sldId id="343" r:id="rId6"/>
    <p:sldId id="351" r:id="rId7"/>
    <p:sldId id="344" r:id="rId8"/>
    <p:sldId id="345" r:id="rId9"/>
    <p:sldId id="349" r:id="rId10"/>
    <p:sldId id="350" r:id="rId11"/>
    <p:sldId id="352" r:id="rId12"/>
    <p:sldId id="347" r:id="rId13"/>
    <p:sldId id="346" r:id="rId14"/>
    <p:sldId id="29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000000"/>
    <a:srgbClr val="AD9968"/>
    <a:srgbClr val="3B84AF"/>
    <a:srgbClr val="FF33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نمط ذو سمات 2 - تمييز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الإنتاج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السادسة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المزيج الإنتاجي بالبرمجة الخطية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486400" y="38100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200400" y="464820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من الكتاب، </a:t>
            </a:r>
            <a:r>
              <a:rPr lang="ar-SA" sz="2800" dirty="0" err="1" smtClean="0"/>
              <a:t>ص</a:t>
            </a:r>
            <a:r>
              <a:rPr lang="ar-SA" sz="2800" dirty="0" smtClean="0"/>
              <a:t>. 303 - 353</a:t>
            </a:r>
            <a:endParaRPr lang="ar-SA" sz="28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895600" y="1143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البرمجة الخطية مسألة رقم 1 </a:t>
            </a:r>
            <a:endParaRPr lang="ar-SA" sz="24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2895600" y="18288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البرمجة الخطية مسألة رقم 2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3733800" y="381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7030A0"/>
                </a:solidFill>
              </a:rPr>
              <a:t>البرمجة الخطية: المسألة </a:t>
            </a:r>
            <a:endParaRPr lang="ar-SA" sz="2400" dirty="0">
              <a:solidFill>
                <a:srgbClr val="7030A0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990600" y="1905000"/>
            <a:ext cx="76200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rgbClr val="7030A0"/>
                </a:solidFill>
              </a:rPr>
              <a:t>لإنتاج الوحدة الواحدة من المنتج  </a:t>
            </a:r>
            <a:r>
              <a:rPr lang="fr-FR" sz="2400" dirty="0" smtClean="0">
                <a:solidFill>
                  <a:srgbClr val="7030A0"/>
                </a:solidFill>
              </a:rPr>
              <a:t>P1</a:t>
            </a:r>
            <a:r>
              <a:rPr lang="ar-SA" sz="2400" dirty="0" smtClean="0">
                <a:solidFill>
                  <a:srgbClr val="7030A0"/>
                </a:solidFill>
              </a:rPr>
              <a:t>  تستهلك المؤسسة 6 كيلوغرام من المادة  </a:t>
            </a:r>
            <a:r>
              <a:rPr lang="fr-FR" sz="2400" dirty="0" smtClean="0">
                <a:solidFill>
                  <a:srgbClr val="7030A0"/>
                </a:solidFill>
              </a:rPr>
              <a:t>M1</a:t>
            </a:r>
            <a:r>
              <a:rPr lang="ar-SA" sz="2400" dirty="0" smtClean="0">
                <a:solidFill>
                  <a:srgbClr val="7030A0"/>
                </a:solidFill>
              </a:rPr>
              <a:t>  و 1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M2</a:t>
            </a:r>
            <a:r>
              <a:rPr lang="ar-SA" sz="2400" dirty="0" smtClean="0">
                <a:solidFill>
                  <a:srgbClr val="7030A0"/>
                </a:solidFill>
              </a:rPr>
              <a:t> أما لإنتاج الوحدة الواحدة من المنتج  </a:t>
            </a:r>
            <a:r>
              <a:rPr lang="fr-FR" sz="2400" dirty="0" smtClean="0">
                <a:solidFill>
                  <a:srgbClr val="7030A0"/>
                </a:solidFill>
              </a:rPr>
              <a:t>P2</a:t>
            </a:r>
            <a:r>
              <a:rPr lang="ar-SA" sz="2400" dirty="0" smtClean="0">
                <a:solidFill>
                  <a:srgbClr val="7030A0"/>
                </a:solidFill>
              </a:rPr>
              <a:t>   فإنها تستهلك 2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M1</a:t>
            </a:r>
            <a:r>
              <a:rPr lang="ar-SA" sz="2400" dirty="0" smtClean="0">
                <a:solidFill>
                  <a:srgbClr val="7030A0"/>
                </a:solidFill>
              </a:rPr>
              <a:t>  و 4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M2</a:t>
            </a:r>
          </a:p>
          <a:p>
            <a:pPr algn="just"/>
            <a:r>
              <a:rPr lang="ar-SA" sz="2400" dirty="0" smtClean="0">
                <a:solidFill>
                  <a:srgbClr val="7030A0"/>
                </a:solidFill>
              </a:rPr>
              <a:t>الكميات المتوفرة هي 260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M1</a:t>
            </a:r>
            <a:r>
              <a:rPr lang="ar-SA" sz="2400" dirty="0" smtClean="0">
                <a:solidFill>
                  <a:srgbClr val="7030A0"/>
                </a:solidFill>
              </a:rPr>
              <a:t>، و80 كيلوغرام من المادة </a:t>
            </a:r>
            <a:r>
              <a:rPr lang="fr-FR" sz="2400" dirty="0" smtClean="0">
                <a:solidFill>
                  <a:srgbClr val="7030A0"/>
                </a:solidFill>
              </a:rPr>
              <a:t>M2</a:t>
            </a:r>
          </a:p>
          <a:p>
            <a:pPr algn="just"/>
            <a:r>
              <a:rPr lang="ar-SA" sz="2400" b="1" u="sng" dirty="0" smtClean="0">
                <a:solidFill>
                  <a:srgbClr val="7030A0"/>
                </a:solidFill>
              </a:rPr>
              <a:t>المطلوب</a:t>
            </a:r>
            <a:r>
              <a:rPr lang="ar-SA" sz="2400" dirty="0" smtClean="0">
                <a:solidFill>
                  <a:srgbClr val="7030A0"/>
                </a:solidFill>
              </a:rPr>
              <a:t> : ما هو المزيج الإنتاجي الأمثل علما بأن الربح في الوحدة الواحدة من </a:t>
            </a:r>
            <a:r>
              <a:rPr lang="fr-FR" sz="2400" dirty="0" smtClean="0">
                <a:solidFill>
                  <a:srgbClr val="7030A0"/>
                </a:solidFill>
              </a:rPr>
              <a:t>P1</a:t>
            </a:r>
            <a:r>
              <a:rPr lang="ar-SA" sz="2400" dirty="0" smtClean="0">
                <a:solidFill>
                  <a:srgbClr val="7030A0"/>
                </a:solidFill>
              </a:rPr>
              <a:t> هو 30 ريال، والربح في الوحدة الواحدة من  </a:t>
            </a:r>
            <a:r>
              <a:rPr lang="fr-FR" sz="2400" dirty="0" smtClean="0">
                <a:solidFill>
                  <a:srgbClr val="7030A0"/>
                </a:solidFill>
              </a:rPr>
              <a:t>P2</a:t>
            </a:r>
            <a:r>
              <a:rPr lang="ar-SA" sz="2400" dirty="0" smtClean="0">
                <a:solidFill>
                  <a:srgbClr val="7030A0"/>
                </a:solidFill>
              </a:rPr>
              <a:t> هو 20 ريال ؟</a:t>
            </a:r>
            <a:endParaRPr lang="fr-FR" sz="2400" dirty="0" smtClean="0">
              <a:solidFill>
                <a:srgbClr val="7030A0"/>
              </a:solidFill>
            </a:endParaRPr>
          </a:p>
          <a:p>
            <a:pPr algn="just"/>
            <a:endParaRPr lang="ar-SA" sz="2400" dirty="0">
              <a:solidFill>
                <a:srgbClr val="7030A0"/>
              </a:solidFill>
            </a:endParaRPr>
          </a:p>
        </p:txBody>
      </p:sp>
      <p:pic>
        <p:nvPicPr>
          <p:cNvPr id="3076" name="Picture 4" descr="http://t2.gstatic.com/images?q=tbn:ANd9GcReLCFOkczQuvi5SrbzEB5__jx6d3ETVSzgyxGdeGgcB0zp-mOF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0"/>
            <a:ext cx="1066800" cy="106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733800" y="381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7030A0"/>
                </a:solidFill>
              </a:rPr>
              <a:t>حل المسألة </a:t>
            </a:r>
            <a:endParaRPr lang="ar-SA" sz="2400" dirty="0">
              <a:solidFill>
                <a:srgbClr val="7030A0"/>
              </a:solidFill>
            </a:endParaRPr>
          </a:p>
        </p:txBody>
      </p:sp>
      <p:pic>
        <p:nvPicPr>
          <p:cNvPr id="3" name="Picture 4" descr="http://t2.gstatic.com/images?q=tbn:ANd9GcReLCFOkczQuvi5SrbzEB5__jx6d3ETVSzgyxGdeGgcB0zp-mOF4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0"/>
            <a:ext cx="1066800" cy="1066801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54864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النموذج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76600" y="990600"/>
            <a:ext cx="5715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تحضير المعطيات في جدول</a:t>
            </a:r>
            <a:endParaRPr lang="ar-SA" sz="2400" dirty="0"/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2667000" y="1600200"/>
          <a:ext cx="3429000" cy="148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541919"/>
                <a:gridCol w="909509"/>
                <a:gridCol w="914400"/>
                <a:gridCol w="106317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P2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P1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260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M1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M2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مربع نص 9"/>
          <p:cNvSpPr txBox="1"/>
          <p:nvPr/>
        </p:nvSpPr>
        <p:spPr>
          <a:xfrm>
            <a:off x="5562600" y="3886200"/>
            <a:ext cx="35814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(30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+ 20 x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6x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+ 2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</a:t>
            </a:r>
            <a:r>
              <a:rPr lang="fr-FR" sz="2000" dirty="0" smtClean="0">
                <a:sym typeface="Symbol"/>
              </a:rPr>
              <a:t> 260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 80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10668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تعديل النموذج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914400" y="3886200"/>
            <a:ext cx="41910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(30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+ 20 x</a:t>
            </a:r>
            <a:r>
              <a:rPr lang="fr-FR" sz="2000" b="1" baseline="-25000" dirty="0" smtClean="0"/>
              <a:t>2 </a:t>
            </a:r>
            <a:r>
              <a:rPr lang="fr-FR" sz="2000" b="1" dirty="0" smtClean="0"/>
              <a:t>+ 0s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+ 0s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6x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+ 2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+ s1 =</a:t>
            </a:r>
            <a:r>
              <a:rPr lang="fr-FR" sz="2000" dirty="0" smtClean="0">
                <a:sym typeface="Symbol"/>
              </a:rPr>
              <a:t> 260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 + s2 = 80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172200" y="381000"/>
            <a:ext cx="2864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استعمال جدول </a:t>
            </a:r>
            <a:r>
              <a:rPr lang="fr-FR" sz="2400" dirty="0" smtClean="0"/>
              <a:t>Simplex </a:t>
            </a:r>
            <a:endParaRPr lang="ar-SA" sz="24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524000" y="1371600"/>
          <a:ext cx="6604003" cy="40792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43429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- 30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</a:t>
                      </a:r>
                      <a:r>
                        <a:rPr lang="fr-FR" b="1" baseline="0" dirty="0" smtClean="0"/>
                        <a:t> = 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-10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1300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30/11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1400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43800" y="304800"/>
            <a:ext cx="1895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قراءة الحل الأمثل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6096000" y="1371600"/>
            <a:ext cx="35052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الحل الأمثل هو أن تنتج المؤسسة :</a:t>
            </a:r>
          </a:p>
          <a:p>
            <a:r>
              <a:rPr lang="ar-SA" sz="2400" dirty="0" smtClean="0"/>
              <a:t>40 وحدة من المنتج الأول </a:t>
            </a:r>
            <a:r>
              <a:rPr lang="fr-FR" sz="2400" dirty="0" smtClean="0"/>
              <a:t>P1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10 وحدات من المنتج الثاني</a:t>
            </a:r>
            <a:r>
              <a:rPr lang="fr-FR" sz="2400" dirty="0" smtClean="0"/>
              <a:t>P2</a:t>
            </a:r>
            <a:r>
              <a:rPr lang="ar-SA" sz="2400" dirty="0" smtClean="0"/>
              <a:t>  </a:t>
            </a:r>
          </a:p>
          <a:p>
            <a:r>
              <a:rPr lang="ar-SA" sz="2400" dirty="0" smtClean="0"/>
              <a:t>ويكون الربح بهذه </a:t>
            </a:r>
            <a:r>
              <a:rPr lang="ar-SA" sz="2000" dirty="0" smtClean="0"/>
              <a:t>الكيفية</a:t>
            </a:r>
            <a:r>
              <a:rPr lang="ar-SA" sz="2400" dirty="0" smtClean="0"/>
              <a:t>: 1400 ريال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0" y="228600"/>
          <a:ext cx="5943602" cy="402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49086"/>
                <a:gridCol w="849086"/>
                <a:gridCol w="849086"/>
                <a:gridCol w="849086"/>
                <a:gridCol w="849086"/>
                <a:gridCol w="849086"/>
                <a:gridCol w="849086"/>
              </a:tblGrid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260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- 30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</a:t>
                      </a:r>
                      <a:r>
                        <a:rPr lang="fr-FR" b="1" baseline="0" dirty="0" smtClean="0"/>
                        <a:t> = 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110/3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-10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1300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3/11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20</a:t>
                      </a:r>
                      <a:endParaRPr lang="ar-SA" dirty="0"/>
                    </a:p>
                  </a:txBody>
                  <a:tcPr/>
                </a:tc>
              </a:tr>
              <a:tr h="318655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30/11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50/11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1400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7407430" y="3962400"/>
            <a:ext cx="1879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رقابة الحل الأمثل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895600" y="4724400"/>
            <a:ext cx="2438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(6*40)+ (2*10) = 260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895600" y="5105400"/>
            <a:ext cx="2438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(1*40)+ (4*10) = 80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895600" y="5486400"/>
            <a:ext cx="304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Z = (30*40)+ (20*10) = 1400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467600" y="304800"/>
            <a:ext cx="1997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البرمجة الخطية: المسألة </a:t>
            </a:r>
            <a:endParaRPr lang="ar-SA" dirty="0"/>
          </a:p>
        </p:txBody>
      </p:sp>
      <p:pic>
        <p:nvPicPr>
          <p:cNvPr id="20484" name="Picture 4" descr="http://t0.gstatic.com/images?q=tbn:ANd9GcTVVY1wg06p6I0lFmrLi3MUvisjEoo6ZfgKPmyKbz5USQHSgckP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0"/>
            <a:ext cx="1104900" cy="885825"/>
          </a:xfrm>
          <a:prstGeom prst="rect">
            <a:avLst/>
          </a:prstGeom>
          <a:noFill/>
        </p:spPr>
      </p:pic>
      <p:sp>
        <p:nvSpPr>
          <p:cNvPr id="4" name="مربع نص 3"/>
          <p:cNvSpPr txBox="1"/>
          <p:nvPr/>
        </p:nvSpPr>
        <p:spPr>
          <a:xfrm>
            <a:off x="990600" y="1905000"/>
            <a:ext cx="76200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rgbClr val="0070C0"/>
                </a:solidFill>
              </a:rPr>
              <a:t>تنتج المؤسسة وحدة واحدة من المنتج  </a:t>
            </a:r>
            <a:r>
              <a:rPr lang="fr-FR" sz="2400" dirty="0" smtClean="0">
                <a:solidFill>
                  <a:srgbClr val="0070C0"/>
                </a:solidFill>
              </a:rPr>
              <a:t>A</a:t>
            </a:r>
            <a:r>
              <a:rPr lang="ar-SA" sz="2400" dirty="0" smtClean="0">
                <a:solidFill>
                  <a:srgbClr val="0070C0"/>
                </a:solidFill>
              </a:rPr>
              <a:t> باستهلاك 2 كغم من المادة الأولية الأولى و1 كغم من المادة الأولية الثانية، كما تنتج الوحدة الواحدة من المنتج </a:t>
            </a:r>
            <a:r>
              <a:rPr lang="fr-FR" sz="2400" dirty="0" smtClean="0">
                <a:solidFill>
                  <a:srgbClr val="0070C0"/>
                </a:solidFill>
              </a:rPr>
              <a:t>B</a:t>
            </a:r>
            <a:r>
              <a:rPr lang="ar-SA" sz="2400" dirty="0" smtClean="0">
                <a:solidFill>
                  <a:srgbClr val="0070C0"/>
                </a:solidFill>
              </a:rPr>
              <a:t>   باستهلاك 1 كغم من المادة الأولية الأولى و4 كغم من المادة الأولية الثانية. الربح في الوحدة الواحدة من  </a:t>
            </a:r>
            <a:r>
              <a:rPr lang="fr-FR" sz="2400" dirty="0" smtClean="0">
                <a:solidFill>
                  <a:srgbClr val="0070C0"/>
                </a:solidFill>
              </a:rPr>
              <a:t>A</a:t>
            </a:r>
            <a:r>
              <a:rPr lang="ar-SA" sz="2400" dirty="0" smtClean="0">
                <a:solidFill>
                  <a:srgbClr val="0070C0"/>
                </a:solidFill>
              </a:rPr>
              <a:t> هو 80ريال بينما الربح في الوحدة الواحدة من </a:t>
            </a:r>
            <a:r>
              <a:rPr lang="fr-FR" sz="2400" dirty="0" smtClean="0">
                <a:solidFill>
                  <a:srgbClr val="0070C0"/>
                </a:solidFill>
              </a:rPr>
              <a:t>B</a:t>
            </a:r>
            <a:r>
              <a:rPr lang="ar-SA" sz="2400" dirty="0" smtClean="0">
                <a:solidFill>
                  <a:srgbClr val="0070C0"/>
                </a:solidFill>
              </a:rPr>
              <a:t> هو 40 ريال</a:t>
            </a:r>
          </a:p>
          <a:p>
            <a:pPr algn="just"/>
            <a:endParaRPr lang="fr-FR" sz="2400" dirty="0" smtClean="0">
              <a:solidFill>
                <a:srgbClr val="0070C0"/>
              </a:solidFill>
            </a:endParaRPr>
          </a:p>
          <a:p>
            <a:pPr algn="just"/>
            <a:r>
              <a:rPr lang="ar-SA" sz="2400" u="sng" dirty="0" smtClean="0">
                <a:solidFill>
                  <a:srgbClr val="0070C0"/>
                </a:solidFill>
              </a:rPr>
              <a:t>المطلوب</a:t>
            </a:r>
            <a:r>
              <a:rPr lang="ar-SA" sz="2400" dirty="0" smtClean="0">
                <a:solidFill>
                  <a:srgbClr val="0070C0"/>
                </a:solidFill>
              </a:rPr>
              <a:t> : ما هو المزيج الإنتاجي الأمثل علما بأن الكميات المتوفرة من المادة الأولية الأولى  450 كغم والكمية المتوفرة من المادة الأولية الثانية هي 400؟</a:t>
            </a:r>
            <a:endParaRPr lang="fr-FR" sz="2400" dirty="0" smtClean="0">
              <a:solidFill>
                <a:srgbClr val="0070C0"/>
              </a:solidFill>
            </a:endParaRPr>
          </a:p>
          <a:p>
            <a:pPr algn="just"/>
            <a:endParaRPr lang="ar-SA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8128036" y="304800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حل المسألة </a:t>
            </a:r>
            <a:endParaRPr lang="ar-SA" sz="2400" dirty="0"/>
          </a:p>
        </p:txBody>
      </p:sp>
      <p:pic>
        <p:nvPicPr>
          <p:cNvPr id="3" name="Picture 4" descr="http://t0.gstatic.com/images?q=tbn:ANd9GcTVVY1wg06p6I0lFmrLi3MUvisjEoo6ZfgKPmyKbz5USQHSgckP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0"/>
            <a:ext cx="1104900" cy="885825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6477000" y="1295400"/>
            <a:ext cx="2743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تحضير المعطيات</a:t>
            </a:r>
            <a:endParaRPr lang="ar-SA" sz="2400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3048000" y="1676400"/>
          <a:ext cx="3751943" cy="1483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37986"/>
                <a:gridCol w="745671"/>
                <a:gridCol w="932544"/>
                <a:gridCol w="1135742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X2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X1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450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dirty="0" smtClean="0"/>
                        <a:t>M1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dirty="0" smtClean="0"/>
                        <a:t>M2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54864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النموذج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562600" y="3886200"/>
            <a:ext cx="35814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(80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+ 40 x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2x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</a:t>
            </a:r>
            <a:r>
              <a:rPr lang="fr-FR" sz="2000" dirty="0" smtClean="0">
                <a:sym typeface="Symbol"/>
              </a:rPr>
              <a:t> 450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 400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1066800" y="3276600"/>
            <a:ext cx="2971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تعديل النموذج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914400" y="3886200"/>
            <a:ext cx="41910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b="1" dirty="0" smtClean="0"/>
              <a:t>Z + Max (80 x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+ 40 x</a:t>
            </a:r>
            <a:r>
              <a:rPr lang="fr-FR" sz="2000" b="1" baseline="-25000" dirty="0" smtClean="0"/>
              <a:t>2 </a:t>
            </a:r>
            <a:r>
              <a:rPr lang="fr-FR" sz="2000" b="1" dirty="0" smtClean="0"/>
              <a:t>+ 0s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+ 0s</a:t>
            </a:r>
            <a:r>
              <a:rPr lang="fr-FR" sz="2000" b="1" baseline="-25000" dirty="0" smtClean="0"/>
              <a:t>2</a:t>
            </a:r>
            <a:r>
              <a:rPr lang="fr-FR" sz="2000" b="1" dirty="0" smtClean="0"/>
              <a:t>)</a:t>
            </a:r>
          </a:p>
          <a:p>
            <a:pPr algn="l" rtl="0"/>
            <a:r>
              <a:rPr lang="fr-FR" sz="2000" dirty="0" smtClean="0"/>
              <a:t>2x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+ 1 x</a:t>
            </a:r>
            <a:r>
              <a:rPr lang="fr-FR" sz="2000" baseline="-25000" dirty="0" smtClean="0"/>
              <a:t>2</a:t>
            </a:r>
            <a:r>
              <a:rPr lang="fr-FR" sz="2000" dirty="0" smtClean="0"/>
              <a:t> + s1 =</a:t>
            </a:r>
            <a:r>
              <a:rPr lang="fr-FR" sz="2000" dirty="0" smtClean="0">
                <a:sym typeface="Symbol"/>
              </a:rPr>
              <a:t> 450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+ 4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 + s2 = 400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1</a:t>
            </a:r>
            <a:r>
              <a:rPr lang="fr-FR" sz="2000" dirty="0" smtClean="0">
                <a:sym typeface="Symbol"/>
              </a:rPr>
              <a:t>  0</a:t>
            </a:r>
          </a:p>
          <a:p>
            <a:pPr algn="l" rtl="0"/>
            <a:r>
              <a:rPr lang="fr-FR" sz="2000" dirty="0" smtClean="0">
                <a:sym typeface="Symbol"/>
              </a:rPr>
              <a:t> x</a:t>
            </a:r>
            <a:r>
              <a:rPr lang="fr-FR" sz="2000" baseline="-25000" dirty="0" smtClean="0">
                <a:sym typeface="Symbol"/>
              </a:rPr>
              <a:t>2</a:t>
            </a:r>
            <a:r>
              <a:rPr lang="fr-FR" sz="2000" dirty="0" smtClean="0">
                <a:sym typeface="Symbol"/>
              </a:rPr>
              <a:t>  0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24000" y="1371600"/>
          <a:ext cx="6604003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43429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400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- 40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fr-FR" b="1" dirty="0" smtClean="0"/>
                        <a:t>- 80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</a:t>
                      </a:r>
                      <a:r>
                        <a:rPr lang="fr-FR" b="1" baseline="0" dirty="0" smtClean="0"/>
                        <a:t> = 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½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½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225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r>
                        <a:rPr lang="fr-FR" baseline="-25000" dirty="0" smtClean="0"/>
                        <a:t>1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-1/2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7/2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smtClean="0"/>
                        <a:t>175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S</a:t>
                      </a:r>
                      <a:r>
                        <a:rPr lang="fr-FR" baseline="-25000" dirty="0" smtClean="0"/>
                        <a:t>2</a:t>
                      </a:r>
                      <a:endParaRPr lang="ar-SA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40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b="1" dirty="0" smtClean="0"/>
                        <a:t>0</a:t>
                      </a:r>
                      <a:endParaRPr lang="ar-SA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r-FR" b="1" dirty="0" smtClean="0"/>
                        <a:t>Z = </a:t>
                      </a:r>
                      <a:r>
                        <a:rPr lang="fr-FR" b="1" dirty="0" smtClean="0"/>
                        <a:t>18000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0" y="4800600"/>
            <a:ext cx="5867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الحل أمثل لأن كل قيم سطر الحل موجبة أو تساوي صفرا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114800" y="838200"/>
            <a:ext cx="457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قراءة الحل: 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114800" y="1524000"/>
            <a:ext cx="4572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إنتاج 225 وحدة من المنتج الأول</a:t>
            </a:r>
          </a:p>
          <a:p>
            <a:r>
              <a:rPr lang="ar-SA" sz="2400" dirty="0" smtClean="0"/>
              <a:t>وتبقى 125 </a:t>
            </a:r>
            <a:r>
              <a:rPr lang="ar-SA" sz="2400" dirty="0" err="1" smtClean="0"/>
              <a:t>كلغ</a:t>
            </a:r>
            <a:r>
              <a:rPr lang="ar-SA" sz="2400" dirty="0" smtClean="0"/>
              <a:t> من المادة الثانية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14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2574</TotalTime>
  <Words>706</Words>
  <Application>Microsoft Office PowerPoint</Application>
  <PresentationFormat>A4 Paper (210x297 mm)‎</PresentationFormat>
  <Paragraphs>268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مع تمنياتي للجميع بالنجاح والتوفيق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Aissa Hireche</dc:creator>
  <cp:lastModifiedBy>adminuser</cp:lastModifiedBy>
  <cp:revision>219</cp:revision>
  <dcterms:created xsi:type="dcterms:W3CDTF">2009-10-14T19:14:34Z</dcterms:created>
  <dcterms:modified xsi:type="dcterms:W3CDTF">2011-03-26T11:40:19Z</dcterms:modified>
</cp:coreProperties>
</file>