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324" r:id="rId4"/>
    <p:sldId id="301" r:id="rId5"/>
    <p:sldId id="342" r:id="rId6"/>
    <p:sldId id="318" r:id="rId7"/>
    <p:sldId id="302" r:id="rId8"/>
    <p:sldId id="319" r:id="rId9"/>
    <p:sldId id="303" r:id="rId10"/>
    <p:sldId id="344" r:id="rId11"/>
    <p:sldId id="343" r:id="rId12"/>
    <p:sldId id="320" r:id="rId13"/>
    <p:sldId id="345" r:id="rId14"/>
    <p:sldId id="304" r:id="rId15"/>
    <p:sldId id="306" r:id="rId16"/>
    <p:sldId id="346" r:id="rId17"/>
    <p:sldId id="307" r:id="rId18"/>
    <p:sldId id="347" r:id="rId19"/>
    <p:sldId id="308" r:id="rId20"/>
    <p:sldId id="321" r:id="rId21"/>
    <p:sldId id="309" r:id="rId22"/>
    <p:sldId id="348" r:id="rId23"/>
    <p:sldId id="322" r:id="rId24"/>
    <p:sldId id="310" r:id="rId25"/>
    <p:sldId id="323" r:id="rId26"/>
    <p:sldId id="311" r:id="rId27"/>
    <p:sldId id="325" r:id="rId28"/>
    <p:sldId id="299" r:id="rId29"/>
    <p:sldId id="266" r:id="rId3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00"/>
    <a:srgbClr val="AD9968"/>
    <a:srgbClr val="3B84AF"/>
    <a:srgbClr val="FF3300"/>
    <a:srgbClr val="0099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نمط فاتح 2 - تميي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نمط فاتح 3 - تميي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نمط متوسط 1 - تميي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8FB837D-C827-4EFA-A057-4D05807E0F7C}" styleName="نمط ذو سمات 1 - تمييز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نمط متوسط 2 - تميي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نمط متوسط 2 - تميي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C2FFA5D-87B4-456A-9821-1D502468CF0F}" styleName="نمط ذو سمات 1 - تمييز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38B1855-1B75-4FBE-930C-398BA8C253C6}" styleName="نمط ذو سمات 2 - تمييز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73A0DAA-6AF3-43AB-8588-CEC1D06C72B9}" styleName="النمط المتوسط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7292A2E-F333-43FB-9621-5CBBE7FDCDCB}" styleName="نمط فاتح 2 - تمييز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71" autoAdjust="0"/>
    <p:restoredTop sz="94664" autoAdjust="0"/>
  </p:normalViewPr>
  <p:slideViewPr>
    <p:cSldViewPr>
      <p:cViewPr>
        <p:scale>
          <a:sx n="66" d="100"/>
          <a:sy n="66" d="100"/>
        </p:scale>
        <p:origin x="-600" y="-10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Book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lineChart>
        <c:grouping val="stacked"/>
        <c:ser>
          <c:idx val="0"/>
          <c:order val="0"/>
          <c:spPr>
            <a:ln w="44450">
              <a:solidFill>
                <a:srgbClr val="A379BB">
                  <a:lumMod val="75000"/>
                </a:srgbClr>
              </a:solidFill>
            </a:ln>
          </c:spPr>
          <c:marker>
            <c:symbol val="none"/>
          </c:marker>
          <c:val>
            <c:numRef>
              <c:f>ورقة1!$J$10:$J$23</c:f>
              <c:numCache>
                <c:formatCode>General</c:formatCode>
                <c:ptCount val="14"/>
                <c:pt idx="0">
                  <c:v>6</c:v>
                </c:pt>
                <c:pt idx="1">
                  <c:v>4</c:v>
                </c:pt>
                <c:pt idx="2">
                  <c:v>5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5</c:v>
                </c:pt>
                <c:pt idx="7">
                  <c:v>7</c:v>
                </c:pt>
                <c:pt idx="8">
                  <c:v>6</c:v>
                </c:pt>
                <c:pt idx="9">
                  <c:v>5</c:v>
                </c:pt>
                <c:pt idx="10">
                  <c:v>6</c:v>
                </c:pt>
                <c:pt idx="11">
                  <c:v>5</c:v>
                </c:pt>
                <c:pt idx="12">
                  <c:v>7</c:v>
                </c:pt>
                <c:pt idx="13">
                  <c:v>5</c:v>
                </c:pt>
              </c:numCache>
            </c:numRef>
          </c:val>
        </c:ser>
        <c:marker val="1"/>
        <c:axId val="55642368"/>
        <c:axId val="56034048"/>
      </c:lineChart>
      <c:catAx>
        <c:axId val="55642368"/>
        <c:scaling>
          <c:orientation val="maxMin"/>
        </c:scaling>
        <c:axPos val="b"/>
        <c:tickLblPos val="nextTo"/>
        <c:crossAx val="56034048"/>
        <c:crosses val="autoZero"/>
        <c:auto val="1"/>
        <c:lblAlgn val="ctr"/>
        <c:lblOffset val="100"/>
      </c:catAx>
      <c:valAx>
        <c:axId val="56034048"/>
        <c:scaling>
          <c:orientation val="minMax"/>
        </c:scaling>
        <c:axPos val="r"/>
        <c:majorGridlines/>
        <c:numFmt formatCode="General" sourceLinked="1"/>
        <c:tickLblPos val="nextTo"/>
        <c:crossAx val="55642368"/>
        <c:crosses val="autoZero"/>
        <c:crossBetween val="between"/>
      </c:valAx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lineChart>
        <c:grouping val="stacked"/>
        <c:ser>
          <c:idx val="0"/>
          <c:order val="0"/>
          <c:spPr>
            <a:ln w="47625">
              <a:solidFill>
                <a:schemeClr val="accent6"/>
              </a:solidFill>
            </a:ln>
          </c:spPr>
          <c:marker>
            <c:symbol val="none"/>
          </c:marker>
          <c:val>
            <c:numRef>
              <c:f>ورقة2!$L$9:$L$22</c:f>
              <c:numCache>
                <c:formatCode>General</c:formatCode>
                <c:ptCount val="14"/>
                <c:pt idx="0">
                  <c:v>7</c:v>
                </c:pt>
                <c:pt idx="1">
                  <c:v>9</c:v>
                </c:pt>
                <c:pt idx="2">
                  <c:v>13</c:v>
                </c:pt>
                <c:pt idx="3">
                  <c:v>18</c:v>
                </c:pt>
                <c:pt idx="4">
                  <c:v>19</c:v>
                </c:pt>
                <c:pt idx="5">
                  <c:v>20</c:v>
                </c:pt>
                <c:pt idx="6">
                  <c:v>25</c:v>
                </c:pt>
                <c:pt idx="7">
                  <c:v>26</c:v>
                </c:pt>
                <c:pt idx="8">
                  <c:v>27</c:v>
                </c:pt>
                <c:pt idx="9">
                  <c:v>29</c:v>
                </c:pt>
                <c:pt idx="10">
                  <c:v>38</c:v>
                </c:pt>
                <c:pt idx="11">
                  <c:v>35</c:v>
                </c:pt>
                <c:pt idx="12">
                  <c:v>38</c:v>
                </c:pt>
                <c:pt idx="13">
                  <c:v>41</c:v>
                </c:pt>
              </c:numCache>
            </c:numRef>
          </c:val>
        </c:ser>
        <c:marker val="1"/>
        <c:axId val="56156160"/>
        <c:axId val="56157696"/>
      </c:lineChart>
      <c:catAx>
        <c:axId val="56156160"/>
        <c:scaling>
          <c:orientation val="maxMin"/>
        </c:scaling>
        <c:axPos val="b"/>
        <c:tickLblPos val="nextTo"/>
        <c:crossAx val="56157696"/>
        <c:crosses val="autoZero"/>
        <c:auto val="1"/>
        <c:lblAlgn val="ctr"/>
        <c:lblOffset val="100"/>
      </c:catAx>
      <c:valAx>
        <c:axId val="56157696"/>
        <c:scaling>
          <c:orientation val="minMax"/>
        </c:scaling>
        <c:axPos val="r"/>
        <c:majorGridlines/>
        <c:numFmt formatCode="General" sourceLinked="1"/>
        <c:tickLblPos val="nextTo"/>
        <c:crossAx val="56156160"/>
        <c:crosses val="autoZero"/>
        <c:crossBetween val="between"/>
      </c:valAx>
    </c:plotArea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6537524845066459"/>
          <c:y val="5.1400554097404488E-2"/>
          <c:w val="0.68347678488716113"/>
          <c:h val="0.79822506561679785"/>
        </c:manualLayout>
      </c:layout>
      <c:lineChart>
        <c:grouping val="stacked"/>
        <c:ser>
          <c:idx val="0"/>
          <c:order val="0"/>
          <c:spPr>
            <a:ln w="50800">
              <a:solidFill>
                <a:schemeClr val="tx1"/>
              </a:solidFill>
            </a:ln>
          </c:spPr>
          <c:val>
            <c:numRef>
              <c:f>ورقة1!$I$7:$I$23</c:f>
              <c:numCache>
                <c:formatCode>General</c:formatCode>
                <c:ptCount val="17"/>
                <c:pt idx="0">
                  <c:v>40</c:v>
                </c:pt>
                <c:pt idx="1">
                  <c:v>60</c:v>
                </c:pt>
                <c:pt idx="2">
                  <c:v>120</c:v>
                </c:pt>
                <c:pt idx="3">
                  <c:v>100</c:v>
                </c:pt>
                <c:pt idx="4">
                  <c:v>80</c:v>
                </c:pt>
                <c:pt idx="5">
                  <c:v>50</c:v>
                </c:pt>
                <c:pt idx="6">
                  <c:v>40</c:v>
                </c:pt>
                <c:pt idx="7">
                  <c:v>40</c:v>
                </c:pt>
                <c:pt idx="8">
                  <c:v>35</c:v>
                </c:pt>
                <c:pt idx="9">
                  <c:v>45</c:v>
                </c:pt>
                <c:pt idx="10">
                  <c:v>60</c:v>
                </c:pt>
                <c:pt idx="11">
                  <c:v>110</c:v>
                </c:pt>
                <c:pt idx="12">
                  <c:v>130</c:v>
                </c:pt>
                <c:pt idx="13">
                  <c:v>145</c:v>
                </c:pt>
                <c:pt idx="14">
                  <c:v>90</c:v>
                </c:pt>
                <c:pt idx="15">
                  <c:v>80</c:v>
                </c:pt>
                <c:pt idx="16">
                  <c:v>20</c:v>
                </c:pt>
              </c:numCache>
            </c:numRef>
          </c:val>
        </c:ser>
        <c:marker val="1"/>
        <c:axId val="56163712"/>
        <c:axId val="56235136"/>
      </c:lineChart>
      <c:catAx>
        <c:axId val="56163712"/>
        <c:scaling>
          <c:orientation val="maxMin"/>
        </c:scaling>
        <c:axPos val="b"/>
        <c:numFmt formatCode="General" sourceLinked="0"/>
        <c:tickLblPos val="nextTo"/>
        <c:crossAx val="56235136"/>
        <c:crosses val="autoZero"/>
        <c:lblAlgn val="ctr"/>
        <c:lblOffset val="100"/>
      </c:catAx>
      <c:valAx>
        <c:axId val="56235136"/>
        <c:scaling>
          <c:orientation val="minMax"/>
        </c:scaling>
        <c:axPos val="r"/>
        <c:majorGridlines/>
        <c:numFmt formatCode="General" sourceLinked="1"/>
        <c:tickLblPos val="nextTo"/>
        <c:crossAx val="56163712"/>
        <c:crosses val="autoZero"/>
        <c:crossBetween val="between"/>
      </c:valAx>
    </c:plotArea>
    <c:legend>
      <c:legendPos val="l"/>
      <c:layout>
        <c:manualLayout>
          <c:xMode val="edge"/>
          <c:yMode val="edge"/>
          <c:x val="2.2181154634861911E-2"/>
          <c:y val="0.87943751822688865"/>
          <c:w val="0.12581738176558679"/>
          <c:h val="8.3717191601050026E-2"/>
        </c:manualLayout>
      </c:layout>
    </c:legend>
    <c:plotVisOnly val="1"/>
  </c:chart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/>
      <c:lineChart>
        <c:grouping val="standard"/>
        <c:ser>
          <c:idx val="0"/>
          <c:order val="0"/>
          <c:spPr>
            <a:ln w="34925">
              <a:solidFill>
                <a:srgbClr val="7030A0"/>
              </a:solidFill>
            </a:ln>
          </c:spPr>
          <c:marker>
            <c:symbol val="none"/>
          </c:marker>
          <c:val>
            <c:numRef>
              <c:f>ورقة4!$K$9:$K$20</c:f>
              <c:numCache>
                <c:formatCode>General</c:formatCode>
                <c:ptCount val="12"/>
                <c:pt idx="0">
                  <c:v>40</c:v>
                </c:pt>
                <c:pt idx="1">
                  <c:v>30</c:v>
                </c:pt>
                <c:pt idx="2">
                  <c:v>24</c:v>
                </c:pt>
                <c:pt idx="3">
                  <c:v>15</c:v>
                </c:pt>
                <c:pt idx="4">
                  <c:v>13</c:v>
                </c:pt>
                <c:pt idx="5">
                  <c:v>14</c:v>
                </c:pt>
                <c:pt idx="6">
                  <c:v>14</c:v>
                </c:pt>
                <c:pt idx="7">
                  <c:v>16</c:v>
                </c:pt>
                <c:pt idx="8">
                  <c:v>21</c:v>
                </c:pt>
                <c:pt idx="9">
                  <c:v>34</c:v>
                </c:pt>
                <c:pt idx="10">
                  <c:v>42</c:v>
                </c:pt>
                <c:pt idx="11">
                  <c:v>44</c:v>
                </c:pt>
              </c:numCache>
            </c:numRef>
          </c:val>
        </c:ser>
        <c:marker val="1"/>
        <c:axId val="56297344"/>
        <c:axId val="56298880"/>
      </c:lineChart>
      <c:catAx>
        <c:axId val="56297344"/>
        <c:scaling>
          <c:orientation val="maxMin"/>
        </c:scaling>
        <c:axPos val="b"/>
        <c:tickLblPos val="nextTo"/>
        <c:crossAx val="56298880"/>
        <c:crosses val="autoZero"/>
        <c:auto val="1"/>
        <c:lblAlgn val="ctr"/>
        <c:lblOffset val="100"/>
      </c:catAx>
      <c:valAx>
        <c:axId val="56298880"/>
        <c:scaling>
          <c:orientation val="minMax"/>
        </c:scaling>
        <c:axPos val="r"/>
        <c:majorGridlines/>
        <c:numFmt formatCode="General" sourceLinked="1"/>
        <c:tickLblPos val="nextTo"/>
        <c:crossAx val="56297344"/>
        <c:crosses val="autoZero"/>
        <c:crossBetween val="between"/>
      </c:valAx>
    </c:plotArea>
    <c:plotVisOnly val="1"/>
  </c:chart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0.01479</cdr:x>
      <cdr:y>0.85764</cdr:y>
    </cdr:from>
    <cdr:to>
      <cdr:x>0.15712</cdr:x>
      <cdr:y>0.95486</cdr:y>
    </cdr:to>
    <cdr:sp macro="" textlink="">
      <cdr:nvSpPr>
        <cdr:cNvPr id="2" name="مربع نص 1"/>
        <cdr:cNvSpPr txBox="1"/>
      </cdr:nvSpPr>
      <cdr:spPr>
        <a:xfrm xmlns:a="http://schemas.openxmlformats.org/drawingml/2006/main">
          <a:off x="76199" y="2352675"/>
          <a:ext cx="733425" cy="266700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6">
            <a:lumMod val="40000"/>
            <a:lumOff val="60000"/>
          </a:schemeClr>
        </a:solidFill>
      </cdr:spPr>
      <cdr:txBody>
        <a:bodyPr xmlns:a="http://schemas.openxmlformats.org/drawingml/2006/main" vertOverflow="clip" wrap="square" rtlCol="1"/>
        <a:lstStyle xmlns:a="http://schemas.openxmlformats.org/drawingml/2006/main"/>
        <a:p xmlns:a="http://schemas.openxmlformats.org/drawingml/2006/main">
          <a:pPr algn="ctr"/>
          <a:r>
            <a:rPr lang="ar-SA" sz="1100" b="1"/>
            <a:t>الساعة</a:t>
          </a:r>
        </a:p>
      </cdr:txBody>
    </cdr:sp>
  </cdr:relSizeAnchor>
  <cdr:relSizeAnchor xmlns:cdr="http://schemas.openxmlformats.org/drawingml/2006/chartDrawing">
    <cdr:from>
      <cdr:x>0.92321</cdr:x>
      <cdr:y>0.11111</cdr:y>
    </cdr:from>
    <cdr:to>
      <cdr:x>0.97033</cdr:x>
      <cdr:y>0.82292</cdr:y>
    </cdr:to>
    <cdr:sp macro="" textlink="">
      <cdr:nvSpPr>
        <cdr:cNvPr id="3" name="مربع نص 2"/>
        <cdr:cNvSpPr txBox="1"/>
      </cdr:nvSpPr>
      <cdr:spPr>
        <a:xfrm xmlns:a="http://schemas.openxmlformats.org/drawingml/2006/main">
          <a:off x="5038724" y="304800"/>
          <a:ext cx="257175" cy="1952625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6">
            <a:lumMod val="40000"/>
            <a:lumOff val="60000"/>
          </a:schemeClr>
        </a:solidFill>
      </cdr:spPr>
      <cdr:txBody>
        <a:bodyPr xmlns:a="http://schemas.openxmlformats.org/drawingml/2006/main" vertOverflow="clip" vert="vert270" wrap="square" rtlCol="1" anchor="ctr"/>
        <a:lstStyle xmlns:a="http://schemas.openxmlformats.org/drawingml/2006/main"/>
        <a:p xmlns:a="http://schemas.openxmlformats.org/drawingml/2006/main">
          <a:pPr algn="ctr"/>
          <a:r>
            <a:rPr lang="ar-SA" sz="1400"/>
            <a:t>عدد الزبائن</a:t>
          </a:r>
        </a:p>
      </cdr:txBody>
    </cdr:sp>
  </cdr:relSizeAnchor>
  <cdr:relSizeAnchor xmlns:cdr="http://schemas.openxmlformats.org/drawingml/2006/chartDrawing">
    <cdr:from>
      <cdr:x>0.15881</cdr:x>
      <cdr:y>0.86806</cdr:y>
    </cdr:from>
    <cdr:to>
      <cdr:x>0.84991</cdr:x>
      <cdr:y>0.96181</cdr:y>
    </cdr:to>
    <cdr:sp macro="" textlink="">
      <cdr:nvSpPr>
        <cdr:cNvPr id="4" name="مربع نص 3"/>
        <cdr:cNvSpPr txBox="1"/>
      </cdr:nvSpPr>
      <cdr:spPr>
        <a:xfrm xmlns:a="http://schemas.openxmlformats.org/drawingml/2006/main">
          <a:off x="866774" y="2381249"/>
          <a:ext cx="3771900" cy="2571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1"/>
        <a:lstStyle xmlns:a="http://schemas.openxmlformats.org/drawingml/2006/main"/>
        <a:p xmlns:a="http://schemas.openxmlformats.org/drawingml/2006/main">
          <a:endParaRPr lang="ar-SA" sz="110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4/2/2011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TN" sz="4000" b="1" dirty="0" smtClean="0"/>
              <a:t>إدارة </a:t>
            </a:r>
            <a:r>
              <a:rPr lang="ar-SA" sz="4000" b="1" dirty="0" smtClean="0"/>
              <a:t>العمليات</a:t>
            </a:r>
            <a:endParaRPr lang="en-US" sz="4000" dirty="0" smtClean="0"/>
          </a:p>
          <a:p>
            <a:pPr algn="ctr"/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أ.د عيسى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حيرش</a:t>
            </a:r>
            <a:endParaRPr lang="en-US" sz="26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39975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EG" b="1" spc="-150" dirty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</a:t>
            </a:r>
            <a:r>
              <a:rPr lang="ar-EG" b="1" dirty="0" smtClean="0">
                <a:solidFill>
                  <a:srgbClr val="376092"/>
                </a:solidFill>
                <a:cs typeface="Arial" pitchFamily="34" charset="0"/>
              </a:rPr>
              <a:t> </a:t>
            </a:r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السابعة</a:t>
            </a:r>
            <a:endParaRPr lang="en-US" b="1" spc="-150" dirty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63566" y="41910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3600" b="1" dirty="0" smtClean="0">
                <a:solidFill>
                  <a:schemeClr val="tx1"/>
                </a:solidFill>
                <a:cs typeface="Arial" pitchFamily="34" charset="0"/>
              </a:rPr>
              <a:t>تقدير الطلب (1)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5486400" y="152400"/>
            <a:ext cx="3581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المحتوى</a:t>
            </a:r>
            <a:endParaRPr lang="ar-SA" sz="28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1295400" y="5181600"/>
            <a:ext cx="7543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المراجعة من الكتاب، الفصل الخامس (ص. 303 -  353) </a:t>
            </a:r>
            <a:endParaRPr lang="ar-SA" sz="2800" dirty="0"/>
          </a:p>
        </p:txBody>
      </p:sp>
      <p:sp>
        <p:nvSpPr>
          <p:cNvPr id="4" name="مستطيل 3"/>
          <p:cNvSpPr/>
          <p:nvPr/>
        </p:nvSpPr>
        <p:spPr>
          <a:xfrm>
            <a:off x="7710995" y="914400"/>
            <a:ext cx="8996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>
                <a:latin typeface="Calibri" pitchFamily="34" charset="0"/>
                <a:ea typeface="Calibri" pitchFamily="34" charset="0"/>
              </a:rPr>
              <a:t>التقدير</a:t>
            </a:r>
            <a:endParaRPr lang="ar-SA" sz="2800" dirty="0"/>
          </a:p>
        </p:txBody>
      </p:sp>
      <p:sp>
        <p:nvSpPr>
          <p:cNvPr id="5" name="مستطيل 4"/>
          <p:cNvSpPr/>
          <p:nvPr/>
        </p:nvSpPr>
        <p:spPr>
          <a:xfrm>
            <a:off x="6996800" y="1524000"/>
            <a:ext cx="15376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تقدير الطلب</a:t>
            </a:r>
            <a:endParaRPr lang="ar-SA" sz="2800" dirty="0"/>
          </a:p>
        </p:txBody>
      </p:sp>
      <p:sp>
        <p:nvSpPr>
          <p:cNvPr id="6" name="مستطيل 5"/>
          <p:cNvSpPr/>
          <p:nvPr/>
        </p:nvSpPr>
        <p:spPr>
          <a:xfrm>
            <a:off x="5899913" y="2133600"/>
            <a:ext cx="27093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أنماط التغير في الطلب</a:t>
            </a:r>
            <a:endParaRPr lang="ar-SA" sz="2800" dirty="0"/>
          </a:p>
        </p:txBody>
      </p:sp>
      <p:sp>
        <p:nvSpPr>
          <p:cNvPr id="7" name="مستطيل 6"/>
          <p:cNvSpPr/>
          <p:nvPr/>
        </p:nvSpPr>
        <p:spPr>
          <a:xfrm>
            <a:off x="6704309" y="2819400"/>
            <a:ext cx="19062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الدقة في التقدير</a:t>
            </a:r>
            <a:endParaRPr lang="ar-SA" sz="2800" dirty="0"/>
          </a:p>
        </p:txBody>
      </p:sp>
      <p:sp>
        <p:nvSpPr>
          <p:cNvPr id="8" name="مستطيل 7"/>
          <p:cNvSpPr/>
          <p:nvPr/>
        </p:nvSpPr>
        <p:spPr>
          <a:xfrm>
            <a:off x="6858000" y="3505200"/>
            <a:ext cx="17636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أساليب التقدير</a:t>
            </a:r>
            <a:endParaRPr lang="ar-SA" sz="2800" dirty="0"/>
          </a:p>
        </p:txBody>
      </p:sp>
      <p:sp>
        <p:nvSpPr>
          <p:cNvPr id="9" name="مستطيل 8"/>
          <p:cNvSpPr/>
          <p:nvPr/>
        </p:nvSpPr>
        <p:spPr>
          <a:xfrm>
            <a:off x="6629400" y="4114800"/>
            <a:ext cx="20473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الأساليب النوعية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8153400" y="228600"/>
            <a:ext cx="152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التقدير</a:t>
            </a:r>
            <a:endParaRPr kumimoji="0" lang="ar-SA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0" y="762000"/>
            <a:ext cx="9067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/>
              <a:t>التقدير هو عملية نحاول من خلالها معرفة سلوك ظاهرة معينة في المستقبل</a:t>
            </a:r>
            <a:endParaRPr lang="ar-SA" sz="2800" dirty="0"/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2667000" y="2133600"/>
            <a:ext cx="6324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يقوم التقدير دائما على بيانات ماضية</a:t>
            </a: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2819400" y="3962400"/>
            <a:ext cx="497770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/>
              <a:t>التقدير محاولة لمعرفة المستقبل على أساس الماضي</a:t>
            </a:r>
            <a:endParaRPr lang="ar-SA" sz="2800" dirty="0"/>
          </a:p>
        </p:txBody>
      </p:sp>
      <p:pic>
        <p:nvPicPr>
          <p:cNvPr id="17412" name="Picture 4" descr="http://t1.gstatic.com/images?q=tbn:ANd9GcRHcKeeVeDmwNBIb6zRFN1Uj0Ex7j3UMkwFTN2-TuVFyvbJwivditE8To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33800"/>
            <a:ext cx="1447800" cy="2043158"/>
          </a:xfrm>
          <a:prstGeom prst="rect">
            <a:avLst/>
          </a:prstGeom>
          <a:noFill/>
        </p:spPr>
      </p:pic>
      <p:sp>
        <p:nvSpPr>
          <p:cNvPr id="12" name="سهم مسنن إلى اليمين 11"/>
          <p:cNvSpPr/>
          <p:nvPr/>
        </p:nvSpPr>
        <p:spPr>
          <a:xfrm rot="10800000">
            <a:off x="7772400" y="3886200"/>
            <a:ext cx="838200" cy="762000"/>
          </a:xfrm>
          <a:prstGeom prst="notched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8" name="Group 4"/>
          <p:cNvGrpSpPr>
            <a:grpSpLocks/>
          </p:cNvGrpSpPr>
          <p:nvPr/>
        </p:nvGrpSpPr>
        <p:grpSpPr bwMode="auto">
          <a:xfrm>
            <a:off x="152400" y="1219200"/>
            <a:ext cx="2057400" cy="2057400"/>
            <a:chOff x="3835" y="1776"/>
            <a:chExt cx="1999" cy="1936"/>
          </a:xfrm>
        </p:grpSpPr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4384" y="2630"/>
              <a:ext cx="418" cy="373"/>
            </a:xfrm>
            <a:custGeom>
              <a:avLst/>
              <a:gdLst/>
              <a:ahLst/>
              <a:cxnLst>
                <a:cxn ang="0">
                  <a:pos x="100" y="683"/>
                </a:cxn>
                <a:cxn ang="0">
                  <a:pos x="459" y="279"/>
                </a:cxn>
                <a:cxn ang="0">
                  <a:pos x="450" y="232"/>
                </a:cxn>
                <a:cxn ang="0">
                  <a:pos x="468" y="177"/>
                </a:cxn>
                <a:cxn ang="0">
                  <a:pos x="480" y="144"/>
                </a:cxn>
                <a:cxn ang="0">
                  <a:pos x="477" y="93"/>
                </a:cxn>
                <a:cxn ang="0">
                  <a:pos x="471" y="49"/>
                </a:cxn>
                <a:cxn ang="0">
                  <a:pos x="490" y="23"/>
                </a:cxn>
                <a:cxn ang="0">
                  <a:pos x="525" y="19"/>
                </a:cxn>
                <a:cxn ang="0">
                  <a:pos x="550" y="47"/>
                </a:cxn>
                <a:cxn ang="0">
                  <a:pos x="553" y="94"/>
                </a:cxn>
                <a:cxn ang="0">
                  <a:pos x="532" y="141"/>
                </a:cxn>
                <a:cxn ang="0">
                  <a:pos x="682" y="17"/>
                </a:cxn>
                <a:cxn ang="0">
                  <a:pos x="709" y="0"/>
                </a:cxn>
                <a:cxn ang="0">
                  <a:pos x="728" y="20"/>
                </a:cxn>
                <a:cxn ang="0">
                  <a:pos x="694" y="74"/>
                </a:cxn>
                <a:cxn ang="0">
                  <a:pos x="613" y="166"/>
                </a:cxn>
                <a:cxn ang="0">
                  <a:pos x="755" y="49"/>
                </a:cxn>
                <a:cxn ang="0">
                  <a:pos x="779" y="52"/>
                </a:cxn>
                <a:cxn ang="0">
                  <a:pos x="777" y="83"/>
                </a:cxn>
                <a:cxn ang="0">
                  <a:pos x="658" y="195"/>
                </a:cxn>
                <a:cxn ang="0">
                  <a:pos x="804" y="107"/>
                </a:cxn>
                <a:cxn ang="0">
                  <a:pos x="824" y="116"/>
                </a:cxn>
                <a:cxn ang="0">
                  <a:pos x="821" y="140"/>
                </a:cxn>
                <a:cxn ang="0">
                  <a:pos x="733" y="192"/>
                </a:cxn>
                <a:cxn ang="0">
                  <a:pos x="689" y="231"/>
                </a:cxn>
                <a:cxn ang="0">
                  <a:pos x="812" y="166"/>
                </a:cxn>
                <a:cxn ang="0">
                  <a:pos x="837" y="174"/>
                </a:cxn>
                <a:cxn ang="0">
                  <a:pos x="830" y="199"/>
                </a:cxn>
                <a:cxn ang="0">
                  <a:pos x="701" y="262"/>
                </a:cxn>
                <a:cxn ang="0">
                  <a:pos x="643" y="305"/>
                </a:cxn>
                <a:cxn ang="0">
                  <a:pos x="601" y="339"/>
                </a:cxn>
                <a:cxn ang="0">
                  <a:pos x="519" y="344"/>
                </a:cxn>
                <a:cxn ang="0">
                  <a:pos x="123" y="724"/>
                </a:cxn>
                <a:cxn ang="0">
                  <a:pos x="93" y="745"/>
                </a:cxn>
                <a:cxn ang="0">
                  <a:pos x="64" y="732"/>
                </a:cxn>
                <a:cxn ang="0">
                  <a:pos x="0" y="611"/>
                </a:cxn>
              </a:cxnLst>
              <a:rect l="0" t="0" r="r" b="b"/>
              <a:pathLst>
                <a:path w="837" h="745">
                  <a:moveTo>
                    <a:pt x="24" y="547"/>
                  </a:moveTo>
                  <a:lnTo>
                    <a:pt x="100" y="683"/>
                  </a:lnTo>
                  <a:lnTo>
                    <a:pt x="466" y="305"/>
                  </a:lnTo>
                  <a:lnTo>
                    <a:pt x="459" y="279"/>
                  </a:lnTo>
                  <a:lnTo>
                    <a:pt x="453" y="257"/>
                  </a:lnTo>
                  <a:lnTo>
                    <a:pt x="450" y="232"/>
                  </a:lnTo>
                  <a:lnTo>
                    <a:pt x="456" y="206"/>
                  </a:lnTo>
                  <a:lnTo>
                    <a:pt x="468" y="177"/>
                  </a:lnTo>
                  <a:lnTo>
                    <a:pt x="480" y="159"/>
                  </a:lnTo>
                  <a:lnTo>
                    <a:pt x="480" y="144"/>
                  </a:lnTo>
                  <a:lnTo>
                    <a:pt x="481" y="115"/>
                  </a:lnTo>
                  <a:lnTo>
                    <a:pt x="477" y="93"/>
                  </a:lnTo>
                  <a:lnTo>
                    <a:pt x="471" y="69"/>
                  </a:lnTo>
                  <a:lnTo>
                    <a:pt x="471" y="49"/>
                  </a:lnTo>
                  <a:lnTo>
                    <a:pt x="478" y="34"/>
                  </a:lnTo>
                  <a:lnTo>
                    <a:pt x="490" y="23"/>
                  </a:lnTo>
                  <a:lnTo>
                    <a:pt x="511" y="19"/>
                  </a:lnTo>
                  <a:lnTo>
                    <a:pt x="525" y="19"/>
                  </a:lnTo>
                  <a:lnTo>
                    <a:pt x="537" y="27"/>
                  </a:lnTo>
                  <a:lnTo>
                    <a:pt x="550" y="47"/>
                  </a:lnTo>
                  <a:lnTo>
                    <a:pt x="555" y="74"/>
                  </a:lnTo>
                  <a:lnTo>
                    <a:pt x="553" y="94"/>
                  </a:lnTo>
                  <a:lnTo>
                    <a:pt x="547" y="116"/>
                  </a:lnTo>
                  <a:lnTo>
                    <a:pt x="532" y="141"/>
                  </a:lnTo>
                  <a:lnTo>
                    <a:pt x="547" y="152"/>
                  </a:lnTo>
                  <a:lnTo>
                    <a:pt x="682" y="17"/>
                  </a:lnTo>
                  <a:lnTo>
                    <a:pt x="692" y="5"/>
                  </a:lnTo>
                  <a:lnTo>
                    <a:pt x="709" y="0"/>
                  </a:lnTo>
                  <a:lnTo>
                    <a:pt x="724" y="8"/>
                  </a:lnTo>
                  <a:lnTo>
                    <a:pt x="728" y="20"/>
                  </a:lnTo>
                  <a:lnTo>
                    <a:pt x="728" y="34"/>
                  </a:lnTo>
                  <a:lnTo>
                    <a:pt x="694" y="74"/>
                  </a:lnTo>
                  <a:lnTo>
                    <a:pt x="607" y="157"/>
                  </a:lnTo>
                  <a:lnTo>
                    <a:pt x="613" y="166"/>
                  </a:lnTo>
                  <a:lnTo>
                    <a:pt x="740" y="58"/>
                  </a:lnTo>
                  <a:lnTo>
                    <a:pt x="755" y="49"/>
                  </a:lnTo>
                  <a:lnTo>
                    <a:pt x="768" y="47"/>
                  </a:lnTo>
                  <a:lnTo>
                    <a:pt x="779" y="52"/>
                  </a:lnTo>
                  <a:lnTo>
                    <a:pt x="782" y="66"/>
                  </a:lnTo>
                  <a:lnTo>
                    <a:pt x="777" y="83"/>
                  </a:lnTo>
                  <a:lnTo>
                    <a:pt x="650" y="188"/>
                  </a:lnTo>
                  <a:lnTo>
                    <a:pt x="658" y="195"/>
                  </a:lnTo>
                  <a:lnTo>
                    <a:pt x="788" y="111"/>
                  </a:lnTo>
                  <a:lnTo>
                    <a:pt x="804" y="107"/>
                  </a:lnTo>
                  <a:lnTo>
                    <a:pt x="813" y="107"/>
                  </a:lnTo>
                  <a:lnTo>
                    <a:pt x="824" y="116"/>
                  </a:lnTo>
                  <a:lnTo>
                    <a:pt x="825" y="129"/>
                  </a:lnTo>
                  <a:lnTo>
                    <a:pt x="821" y="140"/>
                  </a:lnTo>
                  <a:lnTo>
                    <a:pt x="812" y="149"/>
                  </a:lnTo>
                  <a:lnTo>
                    <a:pt x="733" y="192"/>
                  </a:lnTo>
                  <a:lnTo>
                    <a:pt x="683" y="221"/>
                  </a:lnTo>
                  <a:lnTo>
                    <a:pt x="689" y="231"/>
                  </a:lnTo>
                  <a:lnTo>
                    <a:pt x="776" y="184"/>
                  </a:lnTo>
                  <a:lnTo>
                    <a:pt x="812" y="166"/>
                  </a:lnTo>
                  <a:lnTo>
                    <a:pt x="833" y="166"/>
                  </a:lnTo>
                  <a:lnTo>
                    <a:pt x="837" y="174"/>
                  </a:lnTo>
                  <a:lnTo>
                    <a:pt x="837" y="187"/>
                  </a:lnTo>
                  <a:lnTo>
                    <a:pt x="830" y="199"/>
                  </a:lnTo>
                  <a:lnTo>
                    <a:pt x="773" y="229"/>
                  </a:lnTo>
                  <a:lnTo>
                    <a:pt x="701" y="262"/>
                  </a:lnTo>
                  <a:lnTo>
                    <a:pt x="671" y="281"/>
                  </a:lnTo>
                  <a:lnTo>
                    <a:pt x="643" y="305"/>
                  </a:lnTo>
                  <a:lnTo>
                    <a:pt x="623" y="330"/>
                  </a:lnTo>
                  <a:lnTo>
                    <a:pt x="601" y="339"/>
                  </a:lnTo>
                  <a:lnTo>
                    <a:pt x="571" y="347"/>
                  </a:lnTo>
                  <a:lnTo>
                    <a:pt x="519" y="344"/>
                  </a:lnTo>
                  <a:lnTo>
                    <a:pt x="502" y="334"/>
                  </a:lnTo>
                  <a:lnTo>
                    <a:pt x="123" y="724"/>
                  </a:lnTo>
                  <a:lnTo>
                    <a:pt x="105" y="738"/>
                  </a:lnTo>
                  <a:lnTo>
                    <a:pt x="93" y="745"/>
                  </a:lnTo>
                  <a:lnTo>
                    <a:pt x="76" y="741"/>
                  </a:lnTo>
                  <a:lnTo>
                    <a:pt x="64" y="732"/>
                  </a:lnTo>
                  <a:lnTo>
                    <a:pt x="55" y="713"/>
                  </a:lnTo>
                  <a:lnTo>
                    <a:pt x="0" y="611"/>
                  </a:lnTo>
                  <a:lnTo>
                    <a:pt x="24" y="547"/>
                  </a:lnTo>
                  <a:close/>
                </a:path>
              </a:pathLst>
            </a:custGeom>
            <a:solidFill>
              <a:srgbClr val="FF9F9F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grpSp>
          <p:nvGrpSpPr>
            <p:cNvPr id="10" name="Group 6"/>
            <p:cNvGrpSpPr>
              <a:grpSpLocks/>
            </p:cNvGrpSpPr>
            <p:nvPr/>
          </p:nvGrpSpPr>
          <p:grpSpPr bwMode="auto">
            <a:xfrm>
              <a:off x="3890" y="2884"/>
              <a:ext cx="422" cy="800"/>
              <a:chOff x="3890" y="2884"/>
              <a:chExt cx="422" cy="800"/>
            </a:xfrm>
          </p:grpSpPr>
          <p:sp>
            <p:nvSpPr>
              <p:cNvPr id="105" name="Freeform 7"/>
              <p:cNvSpPr>
                <a:spLocks/>
              </p:cNvSpPr>
              <p:nvPr/>
            </p:nvSpPr>
            <p:spPr bwMode="auto">
              <a:xfrm>
                <a:off x="3890" y="3309"/>
                <a:ext cx="399" cy="375"/>
              </a:xfrm>
              <a:custGeom>
                <a:avLst/>
                <a:gdLst/>
                <a:ahLst/>
                <a:cxnLst>
                  <a:cxn ang="0">
                    <a:pos x="234" y="13"/>
                  </a:cxn>
                  <a:cxn ang="0">
                    <a:pos x="0" y="681"/>
                  </a:cxn>
                  <a:cxn ang="0">
                    <a:pos x="10" y="695"/>
                  </a:cxn>
                  <a:cxn ang="0">
                    <a:pos x="26" y="682"/>
                  </a:cxn>
                  <a:cxn ang="0">
                    <a:pos x="252" y="40"/>
                  </a:cxn>
                  <a:cxn ang="0">
                    <a:pos x="266" y="33"/>
                  </a:cxn>
                  <a:cxn ang="0">
                    <a:pos x="351" y="30"/>
                  </a:cxn>
                  <a:cxn ang="0">
                    <a:pos x="463" y="35"/>
                  </a:cxn>
                  <a:cxn ang="0">
                    <a:pos x="563" y="41"/>
                  </a:cxn>
                  <a:cxn ang="0">
                    <a:pos x="592" y="51"/>
                  </a:cxn>
                  <a:cxn ang="0">
                    <a:pos x="608" y="68"/>
                  </a:cxn>
                  <a:cxn ang="0">
                    <a:pos x="620" y="88"/>
                  </a:cxn>
                  <a:cxn ang="0">
                    <a:pos x="778" y="744"/>
                  </a:cxn>
                  <a:cxn ang="0">
                    <a:pos x="789" y="750"/>
                  </a:cxn>
                  <a:cxn ang="0">
                    <a:pos x="798" y="737"/>
                  </a:cxn>
                  <a:cxn ang="0">
                    <a:pos x="644" y="85"/>
                  </a:cxn>
                  <a:cxn ang="0">
                    <a:pos x="629" y="49"/>
                  </a:cxn>
                  <a:cxn ang="0">
                    <a:pos x="615" y="35"/>
                  </a:cxn>
                  <a:cxn ang="0">
                    <a:pos x="602" y="26"/>
                  </a:cxn>
                  <a:cxn ang="0">
                    <a:pos x="584" y="16"/>
                  </a:cxn>
                  <a:cxn ang="0">
                    <a:pos x="551" y="13"/>
                  </a:cxn>
                  <a:cxn ang="0">
                    <a:pos x="445" y="4"/>
                  </a:cxn>
                  <a:cxn ang="0">
                    <a:pos x="331" y="0"/>
                  </a:cxn>
                  <a:cxn ang="0">
                    <a:pos x="278" y="2"/>
                  </a:cxn>
                  <a:cxn ang="0">
                    <a:pos x="251" y="4"/>
                  </a:cxn>
                  <a:cxn ang="0">
                    <a:pos x="234" y="13"/>
                  </a:cxn>
                </a:cxnLst>
                <a:rect l="0" t="0" r="r" b="b"/>
                <a:pathLst>
                  <a:path w="798" h="750">
                    <a:moveTo>
                      <a:pt x="234" y="13"/>
                    </a:moveTo>
                    <a:lnTo>
                      <a:pt x="0" y="681"/>
                    </a:lnTo>
                    <a:lnTo>
                      <a:pt x="10" y="695"/>
                    </a:lnTo>
                    <a:lnTo>
                      <a:pt x="26" y="682"/>
                    </a:lnTo>
                    <a:lnTo>
                      <a:pt x="252" y="40"/>
                    </a:lnTo>
                    <a:lnTo>
                      <a:pt x="266" y="33"/>
                    </a:lnTo>
                    <a:lnTo>
                      <a:pt x="351" y="30"/>
                    </a:lnTo>
                    <a:lnTo>
                      <a:pt x="463" y="35"/>
                    </a:lnTo>
                    <a:lnTo>
                      <a:pt x="563" y="41"/>
                    </a:lnTo>
                    <a:lnTo>
                      <a:pt x="592" y="51"/>
                    </a:lnTo>
                    <a:lnTo>
                      <a:pt x="608" y="68"/>
                    </a:lnTo>
                    <a:lnTo>
                      <a:pt x="620" y="88"/>
                    </a:lnTo>
                    <a:lnTo>
                      <a:pt x="778" y="744"/>
                    </a:lnTo>
                    <a:lnTo>
                      <a:pt x="789" y="750"/>
                    </a:lnTo>
                    <a:lnTo>
                      <a:pt x="798" y="737"/>
                    </a:lnTo>
                    <a:lnTo>
                      <a:pt x="644" y="85"/>
                    </a:lnTo>
                    <a:lnTo>
                      <a:pt x="629" y="49"/>
                    </a:lnTo>
                    <a:lnTo>
                      <a:pt x="615" y="35"/>
                    </a:lnTo>
                    <a:lnTo>
                      <a:pt x="602" y="26"/>
                    </a:lnTo>
                    <a:lnTo>
                      <a:pt x="584" y="16"/>
                    </a:lnTo>
                    <a:lnTo>
                      <a:pt x="551" y="13"/>
                    </a:lnTo>
                    <a:lnTo>
                      <a:pt x="445" y="4"/>
                    </a:lnTo>
                    <a:lnTo>
                      <a:pt x="331" y="0"/>
                    </a:lnTo>
                    <a:lnTo>
                      <a:pt x="278" y="2"/>
                    </a:lnTo>
                    <a:lnTo>
                      <a:pt x="251" y="4"/>
                    </a:lnTo>
                    <a:lnTo>
                      <a:pt x="234" y="13"/>
                    </a:lnTo>
                    <a:close/>
                  </a:path>
                </a:pathLst>
              </a:custGeom>
              <a:solidFill>
                <a:srgbClr val="3F1F0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106" name="Freeform 8"/>
              <p:cNvSpPr>
                <a:spLocks/>
              </p:cNvSpPr>
              <p:nvPr/>
            </p:nvSpPr>
            <p:spPr bwMode="auto">
              <a:xfrm>
                <a:off x="3896" y="2884"/>
                <a:ext cx="416" cy="437"/>
              </a:xfrm>
              <a:custGeom>
                <a:avLst/>
                <a:gdLst/>
                <a:ahLst/>
                <a:cxnLst>
                  <a:cxn ang="0">
                    <a:pos x="169" y="0"/>
                  </a:cxn>
                  <a:cxn ang="0">
                    <a:pos x="54" y="0"/>
                  </a:cxn>
                  <a:cxn ang="0">
                    <a:pos x="5" y="33"/>
                  </a:cxn>
                  <a:cxn ang="0">
                    <a:pos x="0" y="113"/>
                  </a:cxn>
                  <a:cxn ang="0">
                    <a:pos x="126" y="583"/>
                  </a:cxn>
                  <a:cxn ang="0">
                    <a:pos x="138" y="630"/>
                  </a:cxn>
                  <a:cxn ang="0">
                    <a:pos x="142" y="681"/>
                  </a:cxn>
                  <a:cxn ang="0">
                    <a:pos x="150" y="789"/>
                  </a:cxn>
                  <a:cxn ang="0">
                    <a:pos x="172" y="839"/>
                  </a:cxn>
                  <a:cxn ang="0">
                    <a:pos x="203" y="847"/>
                  </a:cxn>
                  <a:cxn ang="0">
                    <a:pos x="239" y="852"/>
                  </a:cxn>
                  <a:cxn ang="0">
                    <a:pos x="339" y="857"/>
                  </a:cxn>
                  <a:cxn ang="0">
                    <a:pos x="525" y="865"/>
                  </a:cxn>
                  <a:cxn ang="0">
                    <a:pos x="670" y="874"/>
                  </a:cxn>
                  <a:cxn ang="0">
                    <a:pos x="706" y="861"/>
                  </a:cxn>
                  <a:cxn ang="0">
                    <a:pos x="734" y="827"/>
                  </a:cxn>
                  <a:cxn ang="0">
                    <a:pos x="765" y="780"/>
                  </a:cxn>
                  <a:cxn ang="0">
                    <a:pos x="791" y="729"/>
                  </a:cxn>
                  <a:cxn ang="0">
                    <a:pos x="807" y="700"/>
                  </a:cxn>
                  <a:cxn ang="0">
                    <a:pos x="816" y="676"/>
                  </a:cxn>
                  <a:cxn ang="0">
                    <a:pos x="831" y="635"/>
                  </a:cxn>
                  <a:cxn ang="0">
                    <a:pos x="833" y="618"/>
                  </a:cxn>
                  <a:cxn ang="0">
                    <a:pos x="831" y="593"/>
                  </a:cxn>
                  <a:cxn ang="0">
                    <a:pos x="819" y="580"/>
                  </a:cxn>
                  <a:cxn ang="0">
                    <a:pos x="795" y="564"/>
                  </a:cxn>
                  <a:cxn ang="0">
                    <a:pos x="768" y="563"/>
                  </a:cxn>
                  <a:cxn ang="0">
                    <a:pos x="734" y="563"/>
                  </a:cxn>
                  <a:cxn ang="0">
                    <a:pos x="272" y="580"/>
                  </a:cxn>
                  <a:cxn ang="0">
                    <a:pos x="263" y="465"/>
                  </a:cxn>
                  <a:cxn ang="0">
                    <a:pos x="247" y="250"/>
                  </a:cxn>
                  <a:cxn ang="0">
                    <a:pos x="236" y="101"/>
                  </a:cxn>
                  <a:cxn ang="0">
                    <a:pos x="220" y="38"/>
                  </a:cxn>
                  <a:cxn ang="0">
                    <a:pos x="169" y="0"/>
                  </a:cxn>
                </a:cxnLst>
                <a:rect l="0" t="0" r="r" b="b"/>
                <a:pathLst>
                  <a:path w="833" h="874">
                    <a:moveTo>
                      <a:pt x="169" y="0"/>
                    </a:moveTo>
                    <a:lnTo>
                      <a:pt x="54" y="0"/>
                    </a:lnTo>
                    <a:lnTo>
                      <a:pt x="5" y="33"/>
                    </a:lnTo>
                    <a:lnTo>
                      <a:pt x="0" y="113"/>
                    </a:lnTo>
                    <a:lnTo>
                      <a:pt x="126" y="583"/>
                    </a:lnTo>
                    <a:lnTo>
                      <a:pt x="138" y="630"/>
                    </a:lnTo>
                    <a:lnTo>
                      <a:pt x="142" y="681"/>
                    </a:lnTo>
                    <a:lnTo>
                      <a:pt x="150" y="789"/>
                    </a:lnTo>
                    <a:lnTo>
                      <a:pt x="172" y="839"/>
                    </a:lnTo>
                    <a:lnTo>
                      <a:pt x="203" y="847"/>
                    </a:lnTo>
                    <a:lnTo>
                      <a:pt x="239" y="852"/>
                    </a:lnTo>
                    <a:lnTo>
                      <a:pt x="339" y="857"/>
                    </a:lnTo>
                    <a:lnTo>
                      <a:pt x="525" y="865"/>
                    </a:lnTo>
                    <a:lnTo>
                      <a:pt x="670" y="874"/>
                    </a:lnTo>
                    <a:lnTo>
                      <a:pt x="706" y="861"/>
                    </a:lnTo>
                    <a:lnTo>
                      <a:pt x="734" y="827"/>
                    </a:lnTo>
                    <a:lnTo>
                      <a:pt x="765" y="780"/>
                    </a:lnTo>
                    <a:lnTo>
                      <a:pt x="791" y="729"/>
                    </a:lnTo>
                    <a:lnTo>
                      <a:pt x="807" y="700"/>
                    </a:lnTo>
                    <a:lnTo>
                      <a:pt x="816" y="676"/>
                    </a:lnTo>
                    <a:lnTo>
                      <a:pt x="831" y="635"/>
                    </a:lnTo>
                    <a:lnTo>
                      <a:pt x="833" y="618"/>
                    </a:lnTo>
                    <a:lnTo>
                      <a:pt x="831" y="593"/>
                    </a:lnTo>
                    <a:lnTo>
                      <a:pt x="819" y="580"/>
                    </a:lnTo>
                    <a:lnTo>
                      <a:pt x="795" y="564"/>
                    </a:lnTo>
                    <a:lnTo>
                      <a:pt x="768" y="563"/>
                    </a:lnTo>
                    <a:lnTo>
                      <a:pt x="734" y="563"/>
                    </a:lnTo>
                    <a:lnTo>
                      <a:pt x="272" y="580"/>
                    </a:lnTo>
                    <a:lnTo>
                      <a:pt x="263" y="465"/>
                    </a:lnTo>
                    <a:lnTo>
                      <a:pt x="247" y="250"/>
                    </a:lnTo>
                    <a:lnTo>
                      <a:pt x="236" y="101"/>
                    </a:lnTo>
                    <a:lnTo>
                      <a:pt x="220" y="38"/>
                    </a:lnTo>
                    <a:lnTo>
                      <a:pt x="169" y="0"/>
                    </a:lnTo>
                    <a:close/>
                  </a:path>
                </a:pathLst>
              </a:custGeom>
              <a:solidFill>
                <a:srgbClr val="9F7F5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</p:grp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4028" y="2746"/>
              <a:ext cx="500" cy="920"/>
            </a:xfrm>
            <a:custGeom>
              <a:avLst/>
              <a:gdLst/>
              <a:ahLst/>
              <a:cxnLst>
                <a:cxn ang="0">
                  <a:pos x="603" y="34"/>
                </a:cxn>
                <a:cxn ang="0">
                  <a:pos x="689" y="135"/>
                </a:cxn>
                <a:cxn ang="0">
                  <a:pos x="732" y="206"/>
                </a:cxn>
                <a:cxn ang="0">
                  <a:pos x="775" y="265"/>
                </a:cxn>
                <a:cxn ang="0">
                  <a:pos x="765" y="349"/>
                </a:cxn>
                <a:cxn ang="0">
                  <a:pos x="728" y="360"/>
                </a:cxn>
                <a:cxn ang="0">
                  <a:pos x="732" y="424"/>
                </a:cxn>
                <a:cxn ang="0">
                  <a:pos x="719" y="509"/>
                </a:cxn>
                <a:cxn ang="0">
                  <a:pos x="647" y="545"/>
                </a:cxn>
                <a:cxn ang="0">
                  <a:pos x="618" y="635"/>
                </a:cxn>
                <a:cxn ang="0">
                  <a:pos x="680" y="680"/>
                </a:cxn>
                <a:cxn ang="0">
                  <a:pos x="865" y="680"/>
                </a:cxn>
                <a:cxn ang="0">
                  <a:pos x="965" y="719"/>
                </a:cxn>
                <a:cxn ang="0">
                  <a:pos x="1000" y="820"/>
                </a:cxn>
                <a:cxn ang="0">
                  <a:pos x="956" y="999"/>
                </a:cxn>
                <a:cxn ang="0">
                  <a:pos x="841" y="1240"/>
                </a:cxn>
                <a:cxn ang="0">
                  <a:pos x="723" y="1581"/>
                </a:cxn>
                <a:cxn ang="0">
                  <a:pos x="671" y="1840"/>
                </a:cxn>
                <a:cxn ang="0">
                  <a:pos x="566" y="1769"/>
                </a:cxn>
                <a:cxn ang="0">
                  <a:pos x="457" y="1719"/>
                </a:cxn>
                <a:cxn ang="0">
                  <a:pos x="409" y="1684"/>
                </a:cxn>
                <a:cxn ang="0">
                  <a:pos x="324" y="1730"/>
                </a:cxn>
                <a:cxn ang="0">
                  <a:pos x="276" y="1735"/>
                </a:cxn>
                <a:cxn ang="0">
                  <a:pos x="319" y="1620"/>
                </a:cxn>
                <a:cxn ang="0">
                  <a:pos x="461" y="1436"/>
                </a:cxn>
                <a:cxn ang="0">
                  <a:pos x="481" y="1295"/>
                </a:cxn>
                <a:cxn ang="0">
                  <a:pos x="476" y="1095"/>
                </a:cxn>
                <a:cxn ang="0">
                  <a:pos x="400" y="1024"/>
                </a:cxn>
                <a:cxn ang="0">
                  <a:pos x="248" y="1059"/>
                </a:cxn>
                <a:cxn ang="0">
                  <a:pos x="128" y="1084"/>
                </a:cxn>
                <a:cxn ang="0">
                  <a:pos x="38" y="1054"/>
                </a:cxn>
                <a:cxn ang="0">
                  <a:pos x="0" y="946"/>
                </a:cxn>
                <a:cxn ang="0">
                  <a:pos x="38" y="831"/>
                </a:cxn>
                <a:cxn ang="0">
                  <a:pos x="148" y="614"/>
                </a:cxn>
                <a:cxn ang="0">
                  <a:pos x="248" y="460"/>
                </a:cxn>
                <a:cxn ang="0">
                  <a:pos x="315" y="306"/>
                </a:cxn>
                <a:cxn ang="0">
                  <a:pos x="343" y="151"/>
                </a:cxn>
                <a:cxn ang="0">
                  <a:pos x="381" y="41"/>
                </a:cxn>
                <a:cxn ang="0">
                  <a:pos x="444" y="9"/>
                </a:cxn>
                <a:cxn ang="0">
                  <a:pos x="560" y="0"/>
                </a:cxn>
              </a:cxnLst>
              <a:rect l="0" t="0" r="r" b="b"/>
              <a:pathLst>
                <a:path w="1000" h="1840">
                  <a:moveTo>
                    <a:pt x="560" y="0"/>
                  </a:moveTo>
                  <a:lnTo>
                    <a:pt x="603" y="34"/>
                  </a:lnTo>
                  <a:lnTo>
                    <a:pt x="660" y="89"/>
                  </a:lnTo>
                  <a:lnTo>
                    <a:pt x="689" y="135"/>
                  </a:lnTo>
                  <a:lnTo>
                    <a:pt x="713" y="176"/>
                  </a:lnTo>
                  <a:lnTo>
                    <a:pt x="732" y="206"/>
                  </a:lnTo>
                  <a:lnTo>
                    <a:pt x="760" y="235"/>
                  </a:lnTo>
                  <a:lnTo>
                    <a:pt x="775" y="265"/>
                  </a:lnTo>
                  <a:lnTo>
                    <a:pt x="775" y="319"/>
                  </a:lnTo>
                  <a:lnTo>
                    <a:pt x="765" y="349"/>
                  </a:lnTo>
                  <a:lnTo>
                    <a:pt x="747" y="355"/>
                  </a:lnTo>
                  <a:lnTo>
                    <a:pt x="728" y="360"/>
                  </a:lnTo>
                  <a:lnTo>
                    <a:pt x="723" y="385"/>
                  </a:lnTo>
                  <a:lnTo>
                    <a:pt x="732" y="424"/>
                  </a:lnTo>
                  <a:lnTo>
                    <a:pt x="732" y="479"/>
                  </a:lnTo>
                  <a:lnTo>
                    <a:pt x="719" y="509"/>
                  </a:lnTo>
                  <a:lnTo>
                    <a:pt x="671" y="545"/>
                  </a:lnTo>
                  <a:lnTo>
                    <a:pt x="647" y="545"/>
                  </a:lnTo>
                  <a:lnTo>
                    <a:pt x="627" y="564"/>
                  </a:lnTo>
                  <a:lnTo>
                    <a:pt x="618" y="635"/>
                  </a:lnTo>
                  <a:lnTo>
                    <a:pt x="618" y="694"/>
                  </a:lnTo>
                  <a:lnTo>
                    <a:pt x="680" y="680"/>
                  </a:lnTo>
                  <a:lnTo>
                    <a:pt x="771" y="680"/>
                  </a:lnTo>
                  <a:lnTo>
                    <a:pt x="865" y="680"/>
                  </a:lnTo>
                  <a:lnTo>
                    <a:pt x="928" y="694"/>
                  </a:lnTo>
                  <a:lnTo>
                    <a:pt x="965" y="719"/>
                  </a:lnTo>
                  <a:lnTo>
                    <a:pt x="994" y="770"/>
                  </a:lnTo>
                  <a:lnTo>
                    <a:pt x="1000" y="820"/>
                  </a:lnTo>
                  <a:lnTo>
                    <a:pt x="989" y="880"/>
                  </a:lnTo>
                  <a:lnTo>
                    <a:pt x="956" y="999"/>
                  </a:lnTo>
                  <a:lnTo>
                    <a:pt x="904" y="1125"/>
                  </a:lnTo>
                  <a:lnTo>
                    <a:pt x="841" y="1240"/>
                  </a:lnTo>
                  <a:lnTo>
                    <a:pt x="771" y="1436"/>
                  </a:lnTo>
                  <a:lnTo>
                    <a:pt x="723" y="1581"/>
                  </a:lnTo>
                  <a:lnTo>
                    <a:pt x="689" y="1744"/>
                  </a:lnTo>
                  <a:lnTo>
                    <a:pt x="671" y="1840"/>
                  </a:lnTo>
                  <a:lnTo>
                    <a:pt x="618" y="1810"/>
                  </a:lnTo>
                  <a:lnTo>
                    <a:pt x="566" y="1769"/>
                  </a:lnTo>
                  <a:lnTo>
                    <a:pt x="500" y="1725"/>
                  </a:lnTo>
                  <a:lnTo>
                    <a:pt x="457" y="1719"/>
                  </a:lnTo>
                  <a:lnTo>
                    <a:pt x="438" y="1705"/>
                  </a:lnTo>
                  <a:lnTo>
                    <a:pt x="409" y="1684"/>
                  </a:lnTo>
                  <a:lnTo>
                    <a:pt x="357" y="1700"/>
                  </a:lnTo>
                  <a:lnTo>
                    <a:pt x="324" y="1730"/>
                  </a:lnTo>
                  <a:lnTo>
                    <a:pt x="300" y="1739"/>
                  </a:lnTo>
                  <a:lnTo>
                    <a:pt x="276" y="1735"/>
                  </a:lnTo>
                  <a:lnTo>
                    <a:pt x="291" y="1709"/>
                  </a:lnTo>
                  <a:lnTo>
                    <a:pt x="319" y="1620"/>
                  </a:lnTo>
                  <a:lnTo>
                    <a:pt x="391" y="1510"/>
                  </a:lnTo>
                  <a:lnTo>
                    <a:pt x="461" y="1436"/>
                  </a:lnTo>
                  <a:lnTo>
                    <a:pt x="472" y="1386"/>
                  </a:lnTo>
                  <a:lnTo>
                    <a:pt x="481" y="1295"/>
                  </a:lnTo>
                  <a:lnTo>
                    <a:pt x="485" y="1180"/>
                  </a:lnTo>
                  <a:lnTo>
                    <a:pt x="476" y="1095"/>
                  </a:lnTo>
                  <a:lnTo>
                    <a:pt x="461" y="1049"/>
                  </a:lnTo>
                  <a:lnTo>
                    <a:pt x="400" y="1024"/>
                  </a:lnTo>
                  <a:lnTo>
                    <a:pt x="339" y="1034"/>
                  </a:lnTo>
                  <a:lnTo>
                    <a:pt x="248" y="1059"/>
                  </a:lnTo>
                  <a:lnTo>
                    <a:pt x="163" y="1075"/>
                  </a:lnTo>
                  <a:lnTo>
                    <a:pt x="128" y="1084"/>
                  </a:lnTo>
                  <a:lnTo>
                    <a:pt x="71" y="1075"/>
                  </a:lnTo>
                  <a:lnTo>
                    <a:pt x="38" y="1054"/>
                  </a:lnTo>
                  <a:lnTo>
                    <a:pt x="10" y="1004"/>
                  </a:lnTo>
                  <a:lnTo>
                    <a:pt x="0" y="946"/>
                  </a:lnTo>
                  <a:lnTo>
                    <a:pt x="19" y="870"/>
                  </a:lnTo>
                  <a:lnTo>
                    <a:pt x="38" y="831"/>
                  </a:lnTo>
                  <a:lnTo>
                    <a:pt x="91" y="719"/>
                  </a:lnTo>
                  <a:lnTo>
                    <a:pt x="148" y="614"/>
                  </a:lnTo>
                  <a:lnTo>
                    <a:pt x="200" y="529"/>
                  </a:lnTo>
                  <a:lnTo>
                    <a:pt x="248" y="460"/>
                  </a:lnTo>
                  <a:lnTo>
                    <a:pt x="285" y="374"/>
                  </a:lnTo>
                  <a:lnTo>
                    <a:pt x="315" y="306"/>
                  </a:lnTo>
                  <a:lnTo>
                    <a:pt x="324" y="231"/>
                  </a:lnTo>
                  <a:lnTo>
                    <a:pt x="343" y="151"/>
                  </a:lnTo>
                  <a:lnTo>
                    <a:pt x="357" y="85"/>
                  </a:lnTo>
                  <a:lnTo>
                    <a:pt x="381" y="41"/>
                  </a:lnTo>
                  <a:lnTo>
                    <a:pt x="409" y="9"/>
                  </a:lnTo>
                  <a:lnTo>
                    <a:pt x="444" y="9"/>
                  </a:lnTo>
                  <a:lnTo>
                    <a:pt x="509" y="34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9F3FDF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grpSp>
          <p:nvGrpSpPr>
            <p:cNvPr id="13" name="Group 10"/>
            <p:cNvGrpSpPr>
              <a:grpSpLocks/>
            </p:cNvGrpSpPr>
            <p:nvPr/>
          </p:nvGrpSpPr>
          <p:grpSpPr bwMode="auto">
            <a:xfrm>
              <a:off x="5207" y="2864"/>
              <a:ext cx="421" cy="800"/>
              <a:chOff x="5207" y="2864"/>
              <a:chExt cx="421" cy="800"/>
            </a:xfrm>
          </p:grpSpPr>
          <p:sp>
            <p:nvSpPr>
              <p:cNvPr id="103" name="Freeform 11"/>
              <p:cNvSpPr>
                <a:spLocks/>
              </p:cNvSpPr>
              <p:nvPr/>
            </p:nvSpPr>
            <p:spPr bwMode="auto">
              <a:xfrm>
                <a:off x="5229" y="3289"/>
                <a:ext cx="399" cy="375"/>
              </a:xfrm>
              <a:custGeom>
                <a:avLst/>
                <a:gdLst/>
                <a:ahLst/>
                <a:cxnLst>
                  <a:cxn ang="0">
                    <a:pos x="565" y="14"/>
                  </a:cxn>
                  <a:cxn ang="0">
                    <a:pos x="798" y="680"/>
                  </a:cxn>
                  <a:cxn ang="0">
                    <a:pos x="789" y="694"/>
                  </a:cxn>
                  <a:cxn ang="0">
                    <a:pos x="771" y="683"/>
                  </a:cxn>
                  <a:cxn ang="0">
                    <a:pos x="547" y="39"/>
                  </a:cxn>
                  <a:cxn ang="0">
                    <a:pos x="533" y="33"/>
                  </a:cxn>
                  <a:cxn ang="0">
                    <a:pos x="447" y="29"/>
                  </a:cxn>
                  <a:cxn ang="0">
                    <a:pos x="336" y="36"/>
                  </a:cxn>
                  <a:cxn ang="0">
                    <a:pos x="236" y="42"/>
                  </a:cxn>
                  <a:cxn ang="0">
                    <a:pos x="207" y="51"/>
                  </a:cxn>
                  <a:cxn ang="0">
                    <a:pos x="190" y="67"/>
                  </a:cxn>
                  <a:cxn ang="0">
                    <a:pos x="178" y="89"/>
                  </a:cxn>
                  <a:cxn ang="0">
                    <a:pos x="21" y="744"/>
                  </a:cxn>
                  <a:cxn ang="0">
                    <a:pos x="10" y="751"/>
                  </a:cxn>
                  <a:cxn ang="0">
                    <a:pos x="0" y="737"/>
                  </a:cxn>
                  <a:cxn ang="0">
                    <a:pos x="155" y="84"/>
                  </a:cxn>
                  <a:cxn ang="0">
                    <a:pos x="170" y="50"/>
                  </a:cxn>
                  <a:cxn ang="0">
                    <a:pos x="184" y="36"/>
                  </a:cxn>
                  <a:cxn ang="0">
                    <a:pos x="197" y="25"/>
                  </a:cxn>
                  <a:cxn ang="0">
                    <a:pos x="215" y="15"/>
                  </a:cxn>
                  <a:cxn ang="0">
                    <a:pos x="248" y="14"/>
                  </a:cxn>
                  <a:cxn ang="0">
                    <a:pos x="352" y="4"/>
                  </a:cxn>
                  <a:cxn ang="0">
                    <a:pos x="468" y="0"/>
                  </a:cxn>
                  <a:cxn ang="0">
                    <a:pos x="521" y="1"/>
                  </a:cxn>
                  <a:cxn ang="0">
                    <a:pos x="548" y="4"/>
                  </a:cxn>
                  <a:cxn ang="0">
                    <a:pos x="565" y="14"/>
                  </a:cxn>
                </a:cxnLst>
                <a:rect l="0" t="0" r="r" b="b"/>
                <a:pathLst>
                  <a:path w="798" h="751">
                    <a:moveTo>
                      <a:pt x="565" y="14"/>
                    </a:moveTo>
                    <a:lnTo>
                      <a:pt x="798" y="680"/>
                    </a:lnTo>
                    <a:lnTo>
                      <a:pt x="789" y="694"/>
                    </a:lnTo>
                    <a:lnTo>
                      <a:pt x="771" y="683"/>
                    </a:lnTo>
                    <a:lnTo>
                      <a:pt x="547" y="39"/>
                    </a:lnTo>
                    <a:lnTo>
                      <a:pt x="533" y="33"/>
                    </a:lnTo>
                    <a:lnTo>
                      <a:pt x="447" y="29"/>
                    </a:lnTo>
                    <a:lnTo>
                      <a:pt x="336" y="36"/>
                    </a:lnTo>
                    <a:lnTo>
                      <a:pt x="236" y="42"/>
                    </a:lnTo>
                    <a:lnTo>
                      <a:pt x="207" y="51"/>
                    </a:lnTo>
                    <a:lnTo>
                      <a:pt x="190" y="67"/>
                    </a:lnTo>
                    <a:lnTo>
                      <a:pt x="178" y="89"/>
                    </a:lnTo>
                    <a:lnTo>
                      <a:pt x="21" y="744"/>
                    </a:lnTo>
                    <a:lnTo>
                      <a:pt x="10" y="751"/>
                    </a:lnTo>
                    <a:lnTo>
                      <a:pt x="0" y="737"/>
                    </a:lnTo>
                    <a:lnTo>
                      <a:pt x="155" y="84"/>
                    </a:lnTo>
                    <a:lnTo>
                      <a:pt x="170" y="50"/>
                    </a:lnTo>
                    <a:lnTo>
                      <a:pt x="184" y="36"/>
                    </a:lnTo>
                    <a:lnTo>
                      <a:pt x="197" y="25"/>
                    </a:lnTo>
                    <a:lnTo>
                      <a:pt x="215" y="15"/>
                    </a:lnTo>
                    <a:lnTo>
                      <a:pt x="248" y="14"/>
                    </a:lnTo>
                    <a:lnTo>
                      <a:pt x="352" y="4"/>
                    </a:lnTo>
                    <a:lnTo>
                      <a:pt x="468" y="0"/>
                    </a:lnTo>
                    <a:lnTo>
                      <a:pt x="521" y="1"/>
                    </a:lnTo>
                    <a:lnTo>
                      <a:pt x="548" y="4"/>
                    </a:lnTo>
                    <a:lnTo>
                      <a:pt x="565" y="14"/>
                    </a:lnTo>
                    <a:close/>
                  </a:path>
                </a:pathLst>
              </a:custGeom>
              <a:solidFill>
                <a:srgbClr val="3F1F0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104" name="Freeform 12"/>
              <p:cNvSpPr>
                <a:spLocks/>
              </p:cNvSpPr>
              <p:nvPr/>
            </p:nvSpPr>
            <p:spPr bwMode="auto">
              <a:xfrm>
                <a:off x="5207" y="2864"/>
                <a:ext cx="416" cy="437"/>
              </a:xfrm>
              <a:custGeom>
                <a:avLst/>
                <a:gdLst/>
                <a:ahLst/>
                <a:cxnLst>
                  <a:cxn ang="0">
                    <a:pos x="664" y="0"/>
                  </a:cxn>
                  <a:cxn ang="0">
                    <a:pos x="778" y="0"/>
                  </a:cxn>
                  <a:cxn ang="0">
                    <a:pos x="828" y="33"/>
                  </a:cxn>
                  <a:cxn ang="0">
                    <a:pos x="833" y="115"/>
                  </a:cxn>
                  <a:cxn ang="0">
                    <a:pos x="706" y="583"/>
                  </a:cxn>
                  <a:cxn ang="0">
                    <a:pos x="695" y="631"/>
                  </a:cxn>
                  <a:cxn ang="0">
                    <a:pos x="689" y="681"/>
                  </a:cxn>
                  <a:cxn ang="0">
                    <a:pos x="683" y="789"/>
                  </a:cxn>
                  <a:cxn ang="0">
                    <a:pos x="661" y="840"/>
                  </a:cxn>
                  <a:cxn ang="0">
                    <a:pos x="630" y="847"/>
                  </a:cxn>
                  <a:cxn ang="0">
                    <a:pos x="594" y="852"/>
                  </a:cxn>
                  <a:cxn ang="0">
                    <a:pos x="494" y="858"/>
                  </a:cxn>
                  <a:cxn ang="0">
                    <a:pos x="308" y="865"/>
                  </a:cxn>
                  <a:cxn ang="0">
                    <a:pos x="163" y="876"/>
                  </a:cxn>
                  <a:cxn ang="0">
                    <a:pos x="127" y="863"/>
                  </a:cxn>
                  <a:cxn ang="0">
                    <a:pos x="99" y="827"/>
                  </a:cxn>
                  <a:cxn ang="0">
                    <a:pos x="68" y="780"/>
                  </a:cxn>
                  <a:cxn ang="0">
                    <a:pos x="41" y="731"/>
                  </a:cxn>
                  <a:cxn ang="0">
                    <a:pos x="24" y="701"/>
                  </a:cxn>
                  <a:cxn ang="0">
                    <a:pos x="17" y="676"/>
                  </a:cxn>
                  <a:cxn ang="0">
                    <a:pos x="2" y="637"/>
                  </a:cxn>
                  <a:cxn ang="0">
                    <a:pos x="0" y="618"/>
                  </a:cxn>
                  <a:cxn ang="0">
                    <a:pos x="2" y="593"/>
                  </a:cxn>
                  <a:cxn ang="0">
                    <a:pos x="14" y="582"/>
                  </a:cxn>
                  <a:cxn ang="0">
                    <a:pos x="36" y="566"/>
                  </a:cxn>
                  <a:cxn ang="0">
                    <a:pos x="65" y="563"/>
                  </a:cxn>
                  <a:cxn ang="0">
                    <a:pos x="99" y="563"/>
                  </a:cxn>
                  <a:cxn ang="0">
                    <a:pos x="561" y="582"/>
                  </a:cxn>
                  <a:cxn ang="0">
                    <a:pos x="570" y="466"/>
                  </a:cxn>
                  <a:cxn ang="0">
                    <a:pos x="586" y="250"/>
                  </a:cxn>
                  <a:cxn ang="0">
                    <a:pos x="597" y="103"/>
                  </a:cxn>
                  <a:cxn ang="0">
                    <a:pos x="613" y="38"/>
                  </a:cxn>
                  <a:cxn ang="0">
                    <a:pos x="664" y="0"/>
                  </a:cxn>
                </a:cxnLst>
                <a:rect l="0" t="0" r="r" b="b"/>
                <a:pathLst>
                  <a:path w="833" h="876">
                    <a:moveTo>
                      <a:pt x="664" y="0"/>
                    </a:moveTo>
                    <a:lnTo>
                      <a:pt x="778" y="0"/>
                    </a:lnTo>
                    <a:lnTo>
                      <a:pt x="828" y="33"/>
                    </a:lnTo>
                    <a:lnTo>
                      <a:pt x="833" y="115"/>
                    </a:lnTo>
                    <a:lnTo>
                      <a:pt x="706" y="583"/>
                    </a:lnTo>
                    <a:lnTo>
                      <a:pt x="695" y="631"/>
                    </a:lnTo>
                    <a:lnTo>
                      <a:pt x="689" y="681"/>
                    </a:lnTo>
                    <a:lnTo>
                      <a:pt x="683" y="789"/>
                    </a:lnTo>
                    <a:lnTo>
                      <a:pt x="661" y="840"/>
                    </a:lnTo>
                    <a:lnTo>
                      <a:pt x="630" y="847"/>
                    </a:lnTo>
                    <a:lnTo>
                      <a:pt x="594" y="852"/>
                    </a:lnTo>
                    <a:lnTo>
                      <a:pt x="494" y="858"/>
                    </a:lnTo>
                    <a:lnTo>
                      <a:pt x="308" y="865"/>
                    </a:lnTo>
                    <a:lnTo>
                      <a:pt x="163" y="876"/>
                    </a:lnTo>
                    <a:lnTo>
                      <a:pt x="127" y="863"/>
                    </a:lnTo>
                    <a:lnTo>
                      <a:pt x="99" y="827"/>
                    </a:lnTo>
                    <a:lnTo>
                      <a:pt x="68" y="780"/>
                    </a:lnTo>
                    <a:lnTo>
                      <a:pt x="41" y="731"/>
                    </a:lnTo>
                    <a:lnTo>
                      <a:pt x="24" y="701"/>
                    </a:lnTo>
                    <a:lnTo>
                      <a:pt x="17" y="676"/>
                    </a:lnTo>
                    <a:lnTo>
                      <a:pt x="2" y="637"/>
                    </a:lnTo>
                    <a:lnTo>
                      <a:pt x="0" y="618"/>
                    </a:lnTo>
                    <a:lnTo>
                      <a:pt x="2" y="593"/>
                    </a:lnTo>
                    <a:lnTo>
                      <a:pt x="14" y="582"/>
                    </a:lnTo>
                    <a:lnTo>
                      <a:pt x="36" y="566"/>
                    </a:lnTo>
                    <a:lnTo>
                      <a:pt x="65" y="563"/>
                    </a:lnTo>
                    <a:lnTo>
                      <a:pt x="99" y="563"/>
                    </a:lnTo>
                    <a:lnTo>
                      <a:pt x="561" y="582"/>
                    </a:lnTo>
                    <a:lnTo>
                      <a:pt x="570" y="466"/>
                    </a:lnTo>
                    <a:lnTo>
                      <a:pt x="586" y="250"/>
                    </a:lnTo>
                    <a:lnTo>
                      <a:pt x="597" y="103"/>
                    </a:lnTo>
                    <a:lnTo>
                      <a:pt x="613" y="38"/>
                    </a:lnTo>
                    <a:lnTo>
                      <a:pt x="664" y="0"/>
                    </a:lnTo>
                    <a:close/>
                  </a:path>
                </a:pathLst>
              </a:custGeom>
              <a:solidFill>
                <a:srgbClr val="9F7F5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</p:grp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3840" y="1776"/>
              <a:ext cx="1728" cy="775"/>
            </a:xfrm>
            <a:custGeom>
              <a:avLst/>
              <a:gdLst/>
              <a:ahLst/>
              <a:cxnLst>
                <a:cxn ang="0">
                  <a:pos x="1299" y="185"/>
                </a:cxn>
                <a:cxn ang="0">
                  <a:pos x="1125" y="165"/>
                </a:cxn>
                <a:cxn ang="0">
                  <a:pos x="982" y="179"/>
                </a:cxn>
                <a:cxn ang="0">
                  <a:pos x="856" y="215"/>
                </a:cxn>
                <a:cxn ang="0">
                  <a:pos x="731" y="278"/>
                </a:cxn>
                <a:cxn ang="0">
                  <a:pos x="626" y="370"/>
                </a:cxn>
                <a:cxn ang="0">
                  <a:pos x="572" y="455"/>
                </a:cxn>
                <a:cxn ang="0">
                  <a:pos x="503" y="498"/>
                </a:cxn>
                <a:cxn ang="0">
                  <a:pos x="384" y="493"/>
                </a:cxn>
                <a:cxn ang="0">
                  <a:pos x="273" y="520"/>
                </a:cxn>
                <a:cxn ang="0">
                  <a:pos x="167" y="576"/>
                </a:cxn>
                <a:cxn ang="0">
                  <a:pos x="98" y="642"/>
                </a:cxn>
                <a:cxn ang="0">
                  <a:pos x="39" y="738"/>
                </a:cxn>
                <a:cxn ang="0">
                  <a:pos x="7" y="840"/>
                </a:cxn>
                <a:cxn ang="0">
                  <a:pos x="0" y="922"/>
                </a:cxn>
                <a:cxn ang="0">
                  <a:pos x="10" y="1016"/>
                </a:cxn>
                <a:cxn ang="0">
                  <a:pos x="40" y="1103"/>
                </a:cxn>
                <a:cxn ang="0">
                  <a:pos x="101" y="1199"/>
                </a:cxn>
                <a:cxn ang="0">
                  <a:pos x="185" y="1274"/>
                </a:cxn>
                <a:cxn ang="0">
                  <a:pos x="278" y="1321"/>
                </a:cxn>
                <a:cxn ang="0">
                  <a:pos x="366" y="1345"/>
                </a:cxn>
                <a:cxn ang="0">
                  <a:pos x="470" y="1346"/>
                </a:cxn>
                <a:cxn ang="0">
                  <a:pos x="563" y="1326"/>
                </a:cxn>
                <a:cxn ang="0">
                  <a:pos x="621" y="1349"/>
                </a:cxn>
                <a:cxn ang="0">
                  <a:pos x="707" y="1406"/>
                </a:cxn>
                <a:cxn ang="0">
                  <a:pos x="816" y="1459"/>
                </a:cxn>
                <a:cxn ang="0">
                  <a:pos x="956" y="1499"/>
                </a:cxn>
                <a:cxn ang="0">
                  <a:pos x="1101" y="1519"/>
                </a:cxn>
                <a:cxn ang="0">
                  <a:pos x="1222" y="1519"/>
                </a:cxn>
                <a:cxn ang="0">
                  <a:pos x="1385" y="1497"/>
                </a:cxn>
                <a:cxn ang="0">
                  <a:pos x="1509" y="1463"/>
                </a:cxn>
                <a:cxn ang="0">
                  <a:pos x="1624" y="1412"/>
                </a:cxn>
                <a:cxn ang="0">
                  <a:pos x="1696" y="1404"/>
                </a:cxn>
                <a:cxn ang="0">
                  <a:pos x="1796" y="1439"/>
                </a:cxn>
                <a:cxn ang="0">
                  <a:pos x="1894" y="1452"/>
                </a:cxn>
                <a:cxn ang="0">
                  <a:pos x="2001" y="1445"/>
                </a:cxn>
                <a:cxn ang="0">
                  <a:pos x="2112" y="1412"/>
                </a:cxn>
                <a:cxn ang="0">
                  <a:pos x="2212" y="1354"/>
                </a:cxn>
                <a:cxn ang="0">
                  <a:pos x="2340" y="1392"/>
                </a:cxn>
                <a:cxn ang="0">
                  <a:pos x="2469" y="1400"/>
                </a:cxn>
                <a:cxn ang="0">
                  <a:pos x="2641" y="1362"/>
                </a:cxn>
                <a:cxn ang="0">
                  <a:pos x="2787" y="1271"/>
                </a:cxn>
                <a:cxn ang="0">
                  <a:pos x="2888" y="1159"/>
                </a:cxn>
                <a:cxn ang="0">
                  <a:pos x="2941" y="1040"/>
                </a:cxn>
                <a:cxn ang="0">
                  <a:pos x="2964" y="908"/>
                </a:cxn>
                <a:cxn ang="0">
                  <a:pos x="2944" y="787"/>
                </a:cxn>
                <a:cxn ang="0">
                  <a:pos x="2889" y="664"/>
                </a:cxn>
                <a:cxn ang="0">
                  <a:pos x="2802" y="561"/>
                </a:cxn>
                <a:cxn ang="0">
                  <a:pos x="2711" y="495"/>
                </a:cxn>
                <a:cxn ang="0">
                  <a:pos x="2589" y="438"/>
                </a:cxn>
                <a:cxn ang="0">
                  <a:pos x="2479" y="421"/>
                </a:cxn>
                <a:cxn ang="0">
                  <a:pos x="2450" y="333"/>
                </a:cxn>
                <a:cxn ang="0">
                  <a:pos x="2397" y="246"/>
                </a:cxn>
                <a:cxn ang="0">
                  <a:pos x="2314" y="157"/>
                </a:cxn>
                <a:cxn ang="0">
                  <a:pos x="2213" y="89"/>
                </a:cxn>
                <a:cxn ang="0">
                  <a:pos x="2082" y="31"/>
                </a:cxn>
                <a:cxn ang="0">
                  <a:pos x="1946" y="4"/>
                </a:cxn>
                <a:cxn ang="0">
                  <a:pos x="1801" y="1"/>
                </a:cxn>
                <a:cxn ang="0">
                  <a:pos x="1653" y="29"/>
                </a:cxn>
                <a:cxn ang="0">
                  <a:pos x="1512" y="89"/>
                </a:cxn>
                <a:cxn ang="0">
                  <a:pos x="1409" y="161"/>
                </a:cxn>
              </a:cxnLst>
              <a:rect l="0" t="0" r="r" b="b"/>
              <a:pathLst>
                <a:path w="2964" h="1519">
                  <a:moveTo>
                    <a:pt x="1367" y="201"/>
                  </a:moveTo>
                  <a:lnTo>
                    <a:pt x="1299" y="185"/>
                  </a:lnTo>
                  <a:lnTo>
                    <a:pt x="1204" y="169"/>
                  </a:lnTo>
                  <a:lnTo>
                    <a:pt x="1125" y="165"/>
                  </a:lnTo>
                  <a:lnTo>
                    <a:pt x="1041" y="172"/>
                  </a:lnTo>
                  <a:lnTo>
                    <a:pt x="982" y="179"/>
                  </a:lnTo>
                  <a:lnTo>
                    <a:pt x="920" y="193"/>
                  </a:lnTo>
                  <a:lnTo>
                    <a:pt x="856" y="215"/>
                  </a:lnTo>
                  <a:lnTo>
                    <a:pt x="795" y="242"/>
                  </a:lnTo>
                  <a:lnTo>
                    <a:pt x="731" y="278"/>
                  </a:lnTo>
                  <a:lnTo>
                    <a:pt x="668" y="326"/>
                  </a:lnTo>
                  <a:lnTo>
                    <a:pt x="626" y="370"/>
                  </a:lnTo>
                  <a:lnTo>
                    <a:pt x="598" y="411"/>
                  </a:lnTo>
                  <a:lnTo>
                    <a:pt x="572" y="455"/>
                  </a:lnTo>
                  <a:lnTo>
                    <a:pt x="554" y="513"/>
                  </a:lnTo>
                  <a:lnTo>
                    <a:pt x="503" y="498"/>
                  </a:lnTo>
                  <a:lnTo>
                    <a:pt x="439" y="491"/>
                  </a:lnTo>
                  <a:lnTo>
                    <a:pt x="384" y="493"/>
                  </a:lnTo>
                  <a:lnTo>
                    <a:pt x="324" y="504"/>
                  </a:lnTo>
                  <a:lnTo>
                    <a:pt x="273" y="520"/>
                  </a:lnTo>
                  <a:lnTo>
                    <a:pt x="222" y="542"/>
                  </a:lnTo>
                  <a:lnTo>
                    <a:pt x="167" y="576"/>
                  </a:lnTo>
                  <a:lnTo>
                    <a:pt x="134" y="608"/>
                  </a:lnTo>
                  <a:lnTo>
                    <a:pt x="98" y="642"/>
                  </a:lnTo>
                  <a:lnTo>
                    <a:pt x="67" y="682"/>
                  </a:lnTo>
                  <a:lnTo>
                    <a:pt x="39" y="738"/>
                  </a:lnTo>
                  <a:lnTo>
                    <a:pt x="19" y="787"/>
                  </a:lnTo>
                  <a:lnTo>
                    <a:pt x="7" y="840"/>
                  </a:lnTo>
                  <a:lnTo>
                    <a:pt x="3" y="881"/>
                  </a:lnTo>
                  <a:lnTo>
                    <a:pt x="0" y="922"/>
                  </a:lnTo>
                  <a:lnTo>
                    <a:pt x="3" y="971"/>
                  </a:lnTo>
                  <a:lnTo>
                    <a:pt x="10" y="1016"/>
                  </a:lnTo>
                  <a:lnTo>
                    <a:pt x="24" y="1059"/>
                  </a:lnTo>
                  <a:lnTo>
                    <a:pt x="40" y="1103"/>
                  </a:lnTo>
                  <a:lnTo>
                    <a:pt x="67" y="1153"/>
                  </a:lnTo>
                  <a:lnTo>
                    <a:pt x="101" y="1199"/>
                  </a:lnTo>
                  <a:lnTo>
                    <a:pt x="137" y="1236"/>
                  </a:lnTo>
                  <a:lnTo>
                    <a:pt x="185" y="1274"/>
                  </a:lnTo>
                  <a:lnTo>
                    <a:pt x="234" y="1302"/>
                  </a:lnTo>
                  <a:lnTo>
                    <a:pt x="278" y="1321"/>
                  </a:lnTo>
                  <a:lnTo>
                    <a:pt x="318" y="1334"/>
                  </a:lnTo>
                  <a:lnTo>
                    <a:pt x="366" y="1345"/>
                  </a:lnTo>
                  <a:lnTo>
                    <a:pt x="418" y="1346"/>
                  </a:lnTo>
                  <a:lnTo>
                    <a:pt x="470" y="1346"/>
                  </a:lnTo>
                  <a:lnTo>
                    <a:pt x="523" y="1337"/>
                  </a:lnTo>
                  <a:lnTo>
                    <a:pt x="563" y="1326"/>
                  </a:lnTo>
                  <a:lnTo>
                    <a:pt x="592" y="1316"/>
                  </a:lnTo>
                  <a:lnTo>
                    <a:pt x="621" y="1349"/>
                  </a:lnTo>
                  <a:lnTo>
                    <a:pt x="662" y="1379"/>
                  </a:lnTo>
                  <a:lnTo>
                    <a:pt x="707" y="1406"/>
                  </a:lnTo>
                  <a:lnTo>
                    <a:pt x="756" y="1434"/>
                  </a:lnTo>
                  <a:lnTo>
                    <a:pt x="816" y="1459"/>
                  </a:lnTo>
                  <a:lnTo>
                    <a:pt x="880" y="1481"/>
                  </a:lnTo>
                  <a:lnTo>
                    <a:pt x="956" y="1499"/>
                  </a:lnTo>
                  <a:lnTo>
                    <a:pt x="1025" y="1511"/>
                  </a:lnTo>
                  <a:lnTo>
                    <a:pt x="1101" y="1519"/>
                  </a:lnTo>
                  <a:lnTo>
                    <a:pt x="1161" y="1519"/>
                  </a:lnTo>
                  <a:lnTo>
                    <a:pt x="1222" y="1519"/>
                  </a:lnTo>
                  <a:lnTo>
                    <a:pt x="1308" y="1510"/>
                  </a:lnTo>
                  <a:lnTo>
                    <a:pt x="1385" y="1497"/>
                  </a:lnTo>
                  <a:lnTo>
                    <a:pt x="1441" y="1485"/>
                  </a:lnTo>
                  <a:lnTo>
                    <a:pt x="1509" y="1463"/>
                  </a:lnTo>
                  <a:lnTo>
                    <a:pt x="1581" y="1434"/>
                  </a:lnTo>
                  <a:lnTo>
                    <a:pt x="1624" y="1412"/>
                  </a:lnTo>
                  <a:lnTo>
                    <a:pt x="1659" y="1387"/>
                  </a:lnTo>
                  <a:lnTo>
                    <a:pt x="1696" y="1404"/>
                  </a:lnTo>
                  <a:lnTo>
                    <a:pt x="1749" y="1425"/>
                  </a:lnTo>
                  <a:lnTo>
                    <a:pt x="1796" y="1439"/>
                  </a:lnTo>
                  <a:lnTo>
                    <a:pt x="1841" y="1447"/>
                  </a:lnTo>
                  <a:lnTo>
                    <a:pt x="1894" y="1452"/>
                  </a:lnTo>
                  <a:lnTo>
                    <a:pt x="1940" y="1452"/>
                  </a:lnTo>
                  <a:lnTo>
                    <a:pt x="2001" y="1445"/>
                  </a:lnTo>
                  <a:lnTo>
                    <a:pt x="2059" y="1430"/>
                  </a:lnTo>
                  <a:lnTo>
                    <a:pt x="2112" y="1412"/>
                  </a:lnTo>
                  <a:lnTo>
                    <a:pt x="2164" y="1384"/>
                  </a:lnTo>
                  <a:lnTo>
                    <a:pt x="2212" y="1354"/>
                  </a:lnTo>
                  <a:lnTo>
                    <a:pt x="2279" y="1379"/>
                  </a:lnTo>
                  <a:lnTo>
                    <a:pt x="2340" y="1392"/>
                  </a:lnTo>
                  <a:lnTo>
                    <a:pt x="2393" y="1400"/>
                  </a:lnTo>
                  <a:lnTo>
                    <a:pt x="2469" y="1400"/>
                  </a:lnTo>
                  <a:lnTo>
                    <a:pt x="2548" y="1390"/>
                  </a:lnTo>
                  <a:lnTo>
                    <a:pt x="2641" y="1362"/>
                  </a:lnTo>
                  <a:lnTo>
                    <a:pt x="2720" y="1321"/>
                  </a:lnTo>
                  <a:lnTo>
                    <a:pt x="2787" y="1271"/>
                  </a:lnTo>
                  <a:lnTo>
                    <a:pt x="2852" y="1210"/>
                  </a:lnTo>
                  <a:lnTo>
                    <a:pt x="2888" y="1159"/>
                  </a:lnTo>
                  <a:lnTo>
                    <a:pt x="2916" y="1107"/>
                  </a:lnTo>
                  <a:lnTo>
                    <a:pt x="2941" y="1040"/>
                  </a:lnTo>
                  <a:lnTo>
                    <a:pt x="2956" y="979"/>
                  </a:lnTo>
                  <a:lnTo>
                    <a:pt x="2964" y="908"/>
                  </a:lnTo>
                  <a:lnTo>
                    <a:pt x="2958" y="853"/>
                  </a:lnTo>
                  <a:lnTo>
                    <a:pt x="2944" y="787"/>
                  </a:lnTo>
                  <a:lnTo>
                    <a:pt x="2922" y="722"/>
                  </a:lnTo>
                  <a:lnTo>
                    <a:pt x="2889" y="664"/>
                  </a:lnTo>
                  <a:lnTo>
                    <a:pt x="2849" y="608"/>
                  </a:lnTo>
                  <a:lnTo>
                    <a:pt x="2802" y="561"/>
                  </a:lnTo>
                  <a:lnTo>
                    <a:pt x="2757" y="524"/>
                  </a:lnTo>
                  <a:lnTo>
                    <a:pt x="2711" y="495"/>
                  </a:lnTo>
                  <a:lnTo>
                    <a:pt x="2647" y="460"/>
                  </a:lnTo>
                  <a:lnTo>
                    <a:pt x="2589" y="438"/>
                  </a:lnTo>
                  <a:lnTo>
                    <a:pt x="2536" y="429"/>
                  </a:lnTo>
                  <a:lnTo>
                    <a:pt x="2479" y="421"/>
                  </a:lnTo>
                  <a:lnTo>
                    <a:pt x="2469" y="378"/>
                  </a:lnTo>
                  <a:lnTo>
                    <a:pt x="2450" y="333"/>
                  </a:lnTo>
                  <a:lnTo>
                    <a:pt x="2427" y="293"/>
                  </a:lnTo>
                  <a:lnTo>
                    <a:pt x="2397" y="246"/>
                  </a:lnTo>
                  <a:lnTo>
                    <a:pt x="2361" y="202"/>
                  </a:lnTo>
                  <a:lnTo>
                    <a:pt x="2314" y="157"/>
                  </a:lnTo>
                  <a:lnTo>
                    <a:pt x="2267" y="119"/>
                  </a:lnTo>
                  <a:lnTo>
                    <a:pt x="2213" y="89"/>
                  </a:lnTo>
                  <a:lnTo>
                    <a:pt x="2146" y="55"/>
                  </a:lnTo>
                  <a:lnTo>
                    <a:pt x="2082" y="31"/>
                  </a:lnTo>
                  <a:lnTo>
                    <a:pt x="2016" y="14"/>
                  </a:lnTo>
                  <a:lnTo>
                    <a:pt x="1946" y="4"/>
                  </a:lnTo>
                  <a:lnTo>
                    <a:pt x="1877" y="0"/>
                  </a:lnTo>
                  <a:lnTo>
                    <a:pt x="1801" y="1"/>
                  </a:lnTo>
                  <a:lnTo>
                    <a:pt x="1734" y="9"/>
                  </a:lnTo>
                  <a:lnTo>
                    <a:pt x="1653" y="29"/>
                  </a:lnTo>
                  <a:lnTo>
                    <a:pt x="1568" y="61"/>
                  </a:lnTo>
                  <a:lnTo>
                    <a:pt x="1512" y="89"/>
                  </a:lnTo>
                  <a:lnTo>
                    <a:pt x="1457" y="122"/>
                  </a:lnTo>
                  <a:lnTo>
                    <a:pt x="1409" y="161"/>
                  </a:lnTo>
                  <a:lnTo>
                    <a:pt x="1367" y="201"/>
                  </a:lnTo>
                  <a:close/>
                </a:path>
              </a:pathLst>
            </a:custGeom>
            <a:solidFill>
              <a:srgbClr val="3F7FFF"/>
            </a:solidFill>
            <a:ln w="38100">
              <a:solidFill>
                <a:srgbClr val="BFD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grpSp>
          <p:nvGrpSpPr>
            <p:cNvPr id="15" name="Group 14"/>
            <p:cNvGrpSpPr>
              <a:grpSpLocks/>
            </p:cNvGrpSpPr>
            <p:nvPr/>
          </p:nvGrpSpPr>
          <p:grpSpPr bwMode="auto">
            <a:xfrm>
              <a:off x="4899" y="2257"/>
              <a:ext cx="402" cy="476"/>
              <a:chOff x="4899" y="2257"/>
              <a:chExt cx="402" cy="476"/>
            </a:xfrm>
          </p:grpSpPr>
          <p:sp>
            <p:nvSpPr>
              <p:cNvPr id="92" name="Freeform 15"/>
              <p:cNvSpPr>
                <a:spLocks/>
              </p:cNvSpPr>
              <p:nvPr/>
            </p:nvSpPr>
            <p:spPr bwMode="auto">
              <a:xfrm>
                <a:off x="5137" y="2650"/>
                <a:ext cx="64" cy="83"/>
              </a:xfrm>
              <a:custGeom>
                <a:avLst/>
                <a:gdLst/>
                <a:ahLst/>
                <a:cxnLst>
                  <a:cxn ang="0">
                    <a:pos x="0" y="57"/>
                  </a:cxn>
                  <a:cxn ang="0">
                    <a:pos x="9" y="94"/>
                  </a:cxn>
                  <a:cxn ang="0">
                    <a:pos x="21" y="113"/>
                  </a:cxn>
                  <a:cxn ang="0">
                    <a:pos x="43" y="143"/>
                  </a:cxn>
                  <a:cxn ang="0">
                    <a:pos x="52" y="165"/>
                  </a:cxn>
                  <a:cxn ang="0">
                    <a:pos x="128" y="102"/>
                  </a:cxn>
                  <a:cxn ang="0">
                    <a:pos x="96" y="32"/>
                  </a:cxn>
                  <a:cxn ang="0">
                    <a:pos x="84" y="0"/>
                  </a:cxn>
                  <a:cxn ang="0">
                    <a:pos x="0" y="57"/>
                  </a:cxn>
                </a:cxnLst>
                <a:rect l="0" t="0" r="r" b="b"/>
                <a:pathLst>
                  <a:path w="128" h="165">
                    <a:moveTo>
                      <a:pt x="0" y="57"/>
                    </a:moveTo>
                    <a:lnTo>
                      <a:pt x="9" y="94"/>
                    </a:lnTo>
                    <a:lnTo>
                      <a:pt x="21" y="113"/>
                    </a:lnTo>
                    <a:lnTo>
                      <a:pt x="43" y="143"/>
                    </a:lnTo>
                    <a:lnTo>
                      <a:pt x="52" y="165"/>
                    </a:lnTo>
                    <a:lnTo>
                      <a:pt x="128" y="102"/>
                    </a:lnTo>
                    <a:lnTo>
                      <a:pt x="96" y="32"/>
                    </a:lnTo>
                    <a:lnTo>
                      <a:pt x="84" y="0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BFB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  <p:grpSp>
            <p:nvGrpSpPr>
              <p:cNvPr id="93" name="Group 16"/>
              <p:cNvGrpSpPr>
                <a:grpSpLocks/>
              </p:cNvGrpSpPr>
              <p:nvPr/>
            </p:nvGrpSpPr>
            <p:grpSpPr bwMode="auto">
              <a:xfrm>
                <a:off x="4995" y="2590"/>
                <a:ext cx="73" cy="66"/>
                <a:chOff x="4995" y="2590"/>
                <a:chExt cx="73" cy="66"/>
              </a:xfrm>
            </p:grpSpPr>
            <p:sp>
              <p:nvSpPr>
                <p:cNvPr id="101" name="Freeform 17"/>
                <p:cNvSpPr>
                  <a:spLocks/>
                </p:cNvSpPr>
                <p:nvPr/>
              </p:nvSpPr>
              <p:spPr bwMode="auto">
                <a:xfrm>
                  <a:off x="5011" y="2609"/>
                  <a:ext cx="57" cy="4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3" y="38"/>
                    </a:cxn>
                    <a:cxn ang="0">
                      <a:pos x="5" y="60"/>
                    </a:cxn>
                    <a:cxn ang="0">
                      <a:pos x="5" y="76"/>
                    </a:cxn>
                    <a:cxn ang="0">
                      <a:pos x="5" y="93"/>
                    </a:cxn>
                    <a:cxn ang="0">
                      <a:pos x="115" y="82"/>
                    </a:cxn>
                    <a:cxn ang="0">
                      <a:pos x="112" y="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15" h="93">
                      <a:moveTo>
                        <a:pt x="0" y="0"/>
                      </a:moveTo>
                      <a:lnTo>
                        <a:pt x="3" y="38"/>
                      </a:lnTo>
                      <a:lnTo>
                        <a:pt x="5" y="60"/>
                      </a:lnTo>
                      <a:lnTo>
                        <a:pt x="5" y="76"/>
                      </a:lnTo>
                      <a:lnTo>
                        <a:pt x="5" y="93"/>
                      </a:lnTo>
                      <a:lnTo>
                        <a:pt x="115" y="82"/>
                      </a:lnTo>
                      <a:lnTo>
                        <a:pt x="112" y="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F3F1F"/>
                </a:solidFill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ar-SA"/>
                </a:p>
              </p:txBody>
            </p:sp>
            <p:sp>
              <p:nvSpPr>
                <p:cNvPr id="102" name="Freeform 18"/>
                <p:cNvSpPr>
                  <a:spLocks/>
                </p:cNvSpPr>
                <p:nvPr/>
              </p:nvSpPr>
              <p:spPr bwMode="auto">
                <a:xfrm>
                  <a:off x="4995" y="2590"/>
                  <a:ext cx="57" cy="24"/>
                </a:xfrm>
                <a:custGeom>
                  <a:avLst/>
                  <a:gdLst/>
                  <a:ahLst/>
                  <a:cxnLst>
                    <a:cxn ang="0">
                      <a:pos x="0" y="4"/>
                    </a:cxn>
                    <a:cxn ang="0">
                      <a:pos x="0" y="47"/>
                    </a:cxn>
                    <a:cxn ang="0">
                      <a:pos x="115" y="47"/>
                    </a:cxn>
                    <a:cxn ang="0">
                      <a:pos x="112" y="0"/>
                    </a:cxn>
                    <a:cxn ang="0">
                      <a:pos x="0" y="4"/>
                    </a:cxn>
                  </a:cxnLst>
                  <a:rect l="0" t="0" r="r" b="b"/>
                  <a:pathLst>
                    <a:path w="115" h="47">
                      <a:moveTo>
                        <a:pt x="0" y="4"/>
                      </a:moveTo>
                      <a:lnTo>
                        <a:pt x="0" y="47"/>
                      </a:lnTo>
                      <a:lnTo>
                        <a:pt x="115" y="47"/>
                      </a:lnTo>
                      <a:lnTo>
                        <a:pt x="112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ar-SA"/>
                </a:p>
              </p:txBody>
            </p:sp>
          </p:grpSp>
          <p:sp>
            <p:nvSpPr>
              <p:cNvPr id="94" name="Freeform 19"/>
              <p:cNvSpPr>
                <a:spLocks/>
              </p:cNvSpPr>
              <p:nvPr/>
            </p:nvSpPr>
            <p:spPr bwMode="auto">
              <a:xfrm>
                <a:off x="4899" y="2299"/>
                <a:ext cx="353" cy="426"/>
              </a:xfrm>
              <a:custGeom>
                <a:avLst/>
                <a:gdLst/>
                <a:ahLst/>
                <a:cxnLst>
                  <a:cxn ang="0">
                    <a:pos x="101" y="294"/>
                  </a:cxn>
                  <a:cxn ang="0">
                    <a:pos x="46" y="308"/>
                  </a:cxn>
                  <a:cxn ang="0">
                    <a:pos x="14" y="349"/>
                  </a:cxn>
                  <a:cxn ang="0">
                    <a:pos x="0" y="400"/>
                  </a:cxn>
                  <a:cxn ang="0">
                    <a:pos x="5" y="446"/>
                  </a:cxn>
                  <a:cxn ang="0">
                    <a:pos x="25" y="479"/>
                  </a:cxn>
                  <a:cxn ang="0">
                    <a:pos x="68" y="499"/>
                  </a:cxn>
                  <a:cxn ang="0">
                    <a:pos x="130" y="496"/>
                  </a:cxn>
                  <a:cxn ang="0">
                    <a:pos x="161" y="493"/>
                  </a:cxn>
                  <a:cxn ang="0">
                    <a:pos x="137" y="578"/>
                  </a:cxn>
                  <a:cxn ang="0">
                    <a:pos x="233" y="587"/>
                  </a:cxn>
                  <a:cxn ang="0">
                    <a:pos x="270" y="597"/>
                  </a:cxn>
                  <a:cxn ang="0">
                    <a:pos x="294" y="614"/>
                  </a:cxn>
                  <a:cxn ang="0">
                    <a:pos x="261" y="690"/>
                  </a:cxn>
                  <a:cxn ang="0">
                    <a:pos x="182" y="688"/>
                  </a:cxn>
                  <a:cxn ang="0">
                    <a:pos x="156" y="732"/>
                  </a:cxn>
                  <a:cxn ang="0">
                    <a:pos x="179" y="825"/>
                  </a:cxn>
                  <a:cxn ang="0">
                    <a:pos x="227" y="853"/>
                  </a:cxn>
                  <a:cxn ang="0">
                    <a:pos x="361" y="836"/>
                  </a:cxn>
                  <a:cxn ang="0">
                    <a:pos x="494" y="770"/>
                  </a:cxn>
                  <a:cxn ang="0">
                    <a:pos x="578" y="693"/>
                  </a:cxn>
                  <a:cxn ang="0">
                    <a:pos x="606" y="633"/>
                  </a:cxn>
                  <a:cxn ang="0">
                    <a:pos x="665" y="534"/>
                  </a:cxn>
                  <a:cxn ang="0">
                    <a:pos x="693" y="433"/>
                  </a:cxn>
                  <a:cxn ang="0">
                    <a:pos x="705" y="306"/>
                  </a:cxn>
                  <a:cxn ang="0">
                    <a:pos x="681" y="165"/>
                  </a:cxn>
                  <a:cxn ang="0">
                    <a:pos x="611" y="66"/>
                  </a:cxn>
                  <a:cxn ang="0">
                    <a:pos x="550" y="25"/>
                  </a:cxn>
                  <a:cxn ang="0">
                    <a:pos x="463" y="0"/>
                  </a:cxn>
                  <a:cxn ang="0">
                    <a:pos x="297" y="28"/>
                  </a:cxn>
                  <a:cxn ang="0">
                    <a:pos x="203" y="103"/>
                  </a:cxn>
                  <a:cxn ang="0">
                    <a:pos x="146" y="193"/>
                  </a:cxn>
                  <a:cxn ang="0">
                    <a:pos x="137" y="290"/>
                  </a:cxn>
                </a:cxnLst>
                <a:rect l="0" t="0" r="r" b="b"/>
                <a:pathLst>
                  <a:path w="705" h="853">
                    <a:moveTo>
                      <a:pt x="137" y="290"/>
                    </a:moveTo>
                    <a:lnTo>
                      <a:pt x="101" y="294"/>
                    </a:lnTo>
                    <a:lnTo>
                      <a:pt x="65" y="298"/>
                    </a:lnTo>
                    <a:lnTo>
                      <a:pt x="46" y="308"/>
                    </a:lnTo>
                    <a:lnTo>
                      <a:pt x="28" y="325"/>
                    </a:lnTo>
                    <a:lnTo>
                      <a:pt x="14" y="349"/>
                    </a:lnTo>
                    <a:lnTo>
                      <a:pt x="5" y="378"/>
                    </a:lnTo>
                    <a:lnTo>
                      <a:pt x="0" y="400"/>
                    </a:lnTo>
                    <a:lnTo>
                      <a:pt x="0" y="424"/>
                    </a:lnTo>
                    <a:lnTo>
                      <a:pt x="5" y="446"/>
                    </a:lnTo>
                    <a:lnTo>
                      <a:pt x="14" y="466"/>
                    </a:lnTo>
                    <a:lnTo>
                      <a:pt x="25" y="479"/>
                    </a:lnTo>
                    <a:lnTo>
                      <a:pt x="46" y="493"/>
                    </a:lnTo>
                    <a:lnTo>
                      <a:pt x="68" y="499"/>
                    </a:lnTo>
                    <a:lnTo>
                      <a:pt x="97" y="504"/>
                    </a:lnTo>
                    <a:lnTo>
                      <a:pt x="130" y="496"/>
                    </a:lnTo>
                    <a:lnTo>
                      <a:pt x="145" y="493"/>
                    </a:lnTo>
                    <a:lnTo>
                      <a:pt x="161" y="493"/>
                    </a:lnTo>
                    <a:lnTo>
                      <a:pt x="139" y="499"/>
                    </a:lnTo>
                    <a:lnTo>
                      <a:pt x="137" y="578"/>
                    </a:lnTo>
                    <a:lnTo>
                      <a:pt x="197" y="584"/>
                    </a:lnTo>
                    <a:lnTo>
                      <a:pt x="233" y="587"/>
                    </a:lnTo>
                    <a:lnTo>
                      <a:pt x="251" y="587"/>
                    </a:lnTo>
                    <a:lnTo>
                      <a:pt x="270" y="597"/>
                    </a:lnTo>
                    <a:lnTo>
                      <a:pt x="285" y="608"/>
                    </a:lnTo>
                    <a:lnTo>
                      <a:pt x="294" y="614"/>
                    </a:lnTo>
                    <a:lnTo>
                      <a:pt x="297" y="672"/>
                    </a:lnTo>
                    <a:lnTo>
                      <a:pt x="261" y="690"/>
                    </a:lnTo>
                    <a:lnTo>
                      <a:pt x="230" y="690"/>
                    </a:lnTo>
                    <a:lnTo>
                      <a:pt x="182" y="688"/>
                    </a:lnTo>
                    <a:lnTo>
                      <a:pt x="149" y="680"/>
                    </a:lnTo>
                    <a:lnTo>
                      <a:pt x="156" y="732"/>
                    </a:lnTo>
                    <a:lnTo>
                      <a:pt x="161" y="789"/>
                    </a:lnTo>
                    <a:lnTo>
                      <a:pt x="179" y="825"/>
                    </a:lnTo>
                    <a:lnTo>
                      <a:pt x="194" y="837"/>
                    </a:lnTo>
                    <a:lnTo>
                      <a:pt x="227" y="853"/>
                    </a:lnTo>
                    <a:lnTo>
                      <a:pt x="310" y="845"/>
                    </a:lnTo>
                    <a:lnTo>
                      <a:pt x="361" y="836"/>
                    </a:lnTo>
                    <a:lnTo>
                      <a:pt x="434" y="800"/>
                    </a:lnTo>
                    <a:lnTo>
                      <a:pt x="494" y="770"/>
                    </a:lnTo>
                    <a:lnTo>
                      <a:pt x="559" y="726"/>
                    </a:lnTo>
                    <a:lnTo>
                      <a:pt x="578" y="693"/>
                    </a:lnTo>
                    <a:lnTo>
                      <a:pt x="591" y="663"/>
                    </a:lnTo>
                    <a:lnTo>
                      <a:pt x="606" y="633"/>
                    </a:lnTo>
                    <a:lnTo>
                      <a:pt x="641" y="584"/>
                    </a:lnTo>
                    <a:lnTo>
                      <a:pt x="665" y="534"/>
                    </a:lnTo>
                    <a:lnTo>
                      <a:pt x="681" y="484"/>
                    </a:lnTo>
                    <a:lnTo>
                      <a:pt x="693" y="433"/>
                    </a:lnTo>
                    <a:lnTo>
                      <a:pt x="702" y="375"/>
                    </a:lnTo>
                    <a:lnTo>
                      <a:pt x="705" y="306"/>
                    </a:lnTo>
                    <a:lnTo>
                      <a:pt x="698" y="232"/>
                    </a:lnTo>
                    <a:lnTo>
                      <a:pt x="681" y="165"/>
                    </a:lnTo>
                    <a:lnTo>
                      <a:pt x="654" y="121"/>
                    </a:lnTo>
                    <a:lnTo>
                      <a:pt x="611" y="66"/>
                    </a:lnTo>
                    <a:lnTo>
                      <a:pt x="579" y="42"/>
                    </a:lnTo>
                    <a:lnTo>
                      <a:pt x="550" y="25"/>
                    </a:lnTo>
                    <a:lnTo>
                      <a:pt x="511" y="9"/>
                    </a:lnTo>
                    <a:lnTo>
                      <a:pt x="463" y="0"/>
                    </a:lnTo>
                    <a:lnTo>
                      <a:pt x="391" y="3"/>
                    </a:lnTo>
                    <a:lnTo>
                      <a:pt x="297" y="28"/>
                    </a:lnTo>
                    <a:lnTo>
                      <a:pt x="239" y="67"/>
                    </a:lnTo>
                    <a:lnTo>
                      <a:pt x="203" y="103"/>
                    </a:lnTo>
                    <a:lnTo>
                      <a:pt x="170" y="151"/>
                    </a:lnTo>
                    <a:lnTo>
                      <a:pt x="146" y="193"/>
                    </a:lnTo>
                    <a:lnTo>
                      <a:pt x="137" y="256"/>
                    </a:lnTo>
                    <a:lnTo>
                      <a:pt x="137" y="290"/>
                    </a:lnTo>
                    <a:close/>
                  </a:path>
                </a:pathLst>
              </a:custGeom>
              <a:solidFill>
                <a:srgbClr val="FFBFB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  <p:grpSp>
            <p:nvGrpSpPr>
              <p:cNvPr id="95" name="Group 20"/>
              <p:cNvGrpSpPr>
                <a:grpSpLocks/>
              </p:cNvGrpSpPr>
              <p:nvPr/>
            </p:nvGrpSpPr>
            <p:grpSpPr bwMode="auto">
              <a:xfrm>
                <a:off x="4991" y="2425"/>
                <a:ext cx="73" cy="99"/>
                <a:chOff x="4991" y="2425"/>
                <a:chExt cx="73" cy="99"/>
              </a:xfrm>
            </p:grpSpPr>
            <p:sp>
              <p:nvSpPr>
                <p:cNvPr id="99" name="Freeform 21"/>
                <p:cNvSpPr>
                  <a:spLocks/>
                </p:cNvSpPr>
                <p:nvPr/>
              </p:nvSpPr>
              <p:spPr bwMode="auto">
                <a:xfrm>
                  <a:off x="4991" y="2425"/>
                  <a:ext cx="73" cy="99"/>
                </a:xfrm>
                <a:custGeom>
                  <a:avLst/>
                  <a:gdLst/>
                  <a:ahLst/>
                  <a:cxnLst>
                    <a:cxn ang="0">
                      <a:pos x="72" y="0"/>
                    </a:cxn>
                    <a:cxn ang="0">
                      <a:pos x="80" y="0"/>
                    </a:cxn>
                    <a:cxn ang="0">
                      <a:pos x="92" y="3"/>
                    </a:cxn>
                    <a:cxn ang="0">
                      <a:pos x="104" y="8"/>
                    </a:cxn>
                    <a:cxn ang="0">
                      <a:pos x="114" y="17"/>
                    </a:cxn>
                    <a:cxn ang="0">
                      <a:pos x="124" y="28"/>
                    </a:cxn>
                    <a:cxn ang="0">
                      <a:pos x="133" y="44"/>
                    </a:cxn>
                    <a:cxn ang="0">
                      <a:pos x="142" y="61"/>
                    </a:cxn>
                    <a:cxn ang="0">
                      <a:pos x="145" y="80"/>
                    </a:cxn>
                    <a:cxn ang="0">
                      <a:pos x="147" y="99"/>
                    </a:cxn>
                    <a:cxn ang="0">
                      <a:pos x="145" y="123"/>
                    </a:cxn>
                    <a:cxn ang="0">
                      <a:pos x="141" y="143"/>
                    </a:cxn>
                    <a:cxn ang="0">
                      <a:pos x="132" y="160"/>
                    </a:cxn>
                    <a:cxn ang="0">
                      <a:pos x="121" y="173"/>
                    </a:cxn>
                    <a:cxn ang="0">
                      <a:pos x="112" y="184"/>
                    </a:cxn>
                    <a:cxn ang="0">
                      <a:pos x="101" y="192"/>
                    </a:cxn>
                    <a:cxn ang="0">
                      <a:pos x="86" y="197"/>
                    </a:cxn>
                    <a:cxn ang="0">
                      <a:pos x="74" y="198"/>
                    </a:cxn>
                    <a:cxn ang="0">
                      <a:pos x="60" y="197"/>
                    </a:cxn>
                    <a:cxn ang="0">
                      <a:pos x="45" y="190"/>
                    </a:cxn>
                    <a:cxn ang="0">
                      <a:pos x="30" y="181"/>
                    </a:cxn>
                    <a:cxn ang="0">
                      <a:pos x="21" y="173"/>
                    </a:cxn>
                    <a:cxn ang="0">
                      <a:pos x="15" y="160"/>
                    </a:cxn>
                    <a:cxn ang="0">
                      <a:pos x="9" y="148"/>
                    </a:cxn>
                    <a:cxn ang="0">
                      <a:pos x="3" y="131"/>
                    </a:cxn>
                    <a:cxn ang="0">
                      <a:pos x="0" y="116"/>
                    </a:cxn>
                    <a:cxn ang="0">
                      <a:pos x="0" y="102"/>
                    </a:cxn>
                    <a:cxn ang="0">
                      <a:pos x="0" y="88"/>
                    </a:cxn>
                    <a:cxn ang="0">
                      <a:pos x="2" y="76"/>
                    </a:cxn>
                    <a:cxn ang="0">
                      <a:pos x="6" y="57"/>
                    </a:cxn>
                    <a:cxn ang="0">
                      <a:pos x="14" y="41"/>
                    </a:cxn>
                    <a:cxn ang="0">
                      <a:pos x="24" y="25"/>
                    </a:cxn>
                    <a:cxn ang="0">
                      <a:pos x="33" y="17"/>
                    </a:cxn>
                    <a:cxn ang="0">
                      <a:pos x="44" y="10"/>
                    </a:cxn>
                    <a:cxn ang="0">
                      <a:pos x="59" y="2"/>
                    </a:cxn>
                    <a:cxn ang="0">
                      <a:pos x="72" y="0"/>
                    </a:cxn>
                  </a:cxnLst>
                  <a:rect l="0" t="0" r="r" b="b"/>
                  <a:pathLst>
                    <a:path w="147" h="198">
                      <a:moveTo>
                        <a:pt x="72" y="0"/>
                      </a:moveTo>
                      <a:lnTo>
                        <a:pt x="80" y="0"/>
                      </a:lnTo>
                      <a:lnTo>
                        <a:pt x="92" y="3"/>
                      </a:lnTo>
                      <a:lnTo>
                        <a:pt x="104" y="8"/>
                      </a:lnTo>
                      <a:lnTo>
                        <a:pt x="114" y="17"/>
                      </a:lnTo>
                      <a:lnTo>
                        <a:pt x="124" y="28"/>
                      </a:lnTo>
                      <a:lnTo>
                        <a:pt x="133" y="44"/>
                      </a:lnTo>
                      <a:lnTo>
                        <a:pt x="142" y="61"/>
                      </a:lnTo>
                      <a:lnTo>
                        <a:pt x="145" y="80"/>
                      </a:lnTo>
                      <a:lnTo>
                        <a:pt x="147" y="99"/>
                      </a:lnTo>
                      <a:lnTo>
                        <a:pt x="145" y="123"/>
                      </a:lnTo>
                      <a:lnTo>
                        <a:pt x="141" y="143"/>
                      </a:lnTo>
                      <a:lnTo>
                        <a:pt x="132" y="160"/>
                      </a:lnTo>
                      <a:lnTo>
                        <a:pt x="121" y="173"/>
                      </a:lnTo>
                      <a:lnTo>
                        <a:pt x="112" y="184"/>
                      </a:lnTo>
                      <a:lnTo>
                        <a:pt x="101" y="192"/>
                      </a:lnTo>
                      <a:lnTo>
                        <a:pt x="86" y="197"/>
                      </a:lnTo>
                      <a:lnTo>
                        <a:pt x="74" y="198"/>
                      </a:lnTo>
                      <a:lnTo>
                        <a:pt x="60" y="197"/>
                      </a:lnTo>
                      <a:lnTo>
                        <a:pt x="45" y="190"/>
                      </a:lnTo>
                      <a:lnTo>
                        <a:pt x="30" y="181"/>
                      </a:lnTo>
                      <a:lnTo>
                        <a:pt x="21" y="173"/>
                      </a:lnTo>
                      <a:lnTo>
                        <a:pt x="15" y="160"/>
                      </a:lnTo>
                      <a:lnTo>
                        <a:pt x="9" y="148"/>
                      </a:lnTo>
                      <a:lnTo>
                        <a:pt x="3" y="131"/>
                      </a:lnTo>
                      <a:lnTo>
                        <a:pt x="0" y="116"/>
                      </a:lnTo>
                      <a:lnTo>
                        <a:pt x="0" y="102"/>
                      </a:lnTo>
                      <a:lnTo>
                        <a:pt x="0" y="88"/>
                      </a:lnTo>
                      <a:lnTo>
                        <a:pt x="2" y="76"/>
                      </a:lnTo>
                      <a:lnTo>
                        <a:pt x="6" y="57"/>
                      </a:lnTo>
                      <a:lnTo>
                        <a:pt x="14" y="41"/>
                      </a:lnTo>
                      <a:lnTo>
                        <a:pt x="24" y="25"/>
                      </a:lnTo>
                      <a:lnTo>
                        <a:pt x="33" y="17"/>
                      </a:lnTo>
                      <a:lnTo>
                        <a:pt x="44" y="10"/>
                      </a:lnTo>
                      <a:lnTo>
                        <a:pt x="59" y="2"/>
                      </a:lnTo>
                      <a:lnTo>
                        <a:pt x="7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ar-SA"/>
                </a:p>
              </p:txBody>
            </p:sp>
            <p:sp>
              <p:nvSpPr>
                <p:cNvPr id="100" name="Freeform 22"/>
                <p:cNvSpPr>
                  <a:spLocks/>
                </p:cNvSpPr>
                <p:nvPr/>
              </p:nvSpPr>
              <p:spPr bwMode="auto">
                <a:xfrm>
                  <a:off x="4995" y="2466"/>
                  <a:ext cx="31" cy="43"/>
                </a:xfrm>
                <a:custGeom>
                  <a:avLst/>
                  <a:gdLst/>
                  <a:ahLst/>
                  <a:cxnLst>
                    <a:cxn ang="0">
                      <a:pos x="30" y="0"/>
                    </a:cxn>
                    <a:cxn ang="0">
                      <a:pos x="33" y="0"/>
                    </a:cxn>
                    <a:cxn ang="0">
                      <a:pos x="37" y="2"/>
                    </a:cxn>
                    <a:cxn ang="0">
                      <a:pos x="43" y="4"/>
                    </a:cxn>
                    <a:cxn ang="0">
                      <a:pos x="46" y="8"/>
                    </a:cxn>
                    <a:cxn ang="0">
                      <a:pos x="52" y="13"/>
                    </a:cxn>
                    <a:cxn ang="0">
                      <a:pos x="55" y="21"/>
                    </a:cxn>
                    <a:cxn ang="0">
                      <a:pos x="60" y="27"/>
                    </a:cxn>
                    <a:cxn ang="0">
                      <a:pos x="61" y="35"/>
                    </a:cxn>
                    <a:cxn ang="0">
                      <a:pos x="61" y="43"/>
                    </a:cxn>
                    <a:cxn ang="0">
                      <a:pos x="60" y="54"/>
                    </a:cxn>
                    <a:cxn ang="0">
                      <a:pos x="58" y="62"/>
                    </a:cxn>
                    <a:cxn ang="0">
                      <a:pos x="55" y="68"/>
                    </a:cxn>
                    <a:cxn ang="0">
                      <a:pos x="51" y="74"/>
                    </a:cxn>
                    <a:cxn ang="0">
                      <a:pos x="46" y="79"/>
                    </a:cxn>
                    <a:cxn ang="0">
                      <a:pos x="42" y="84"/>
                    </a:cxn>
                    <a:cxn ang="0">
                      <a:pos x="36" y="85"/>
                    </a:cxn>
                    <a:cxn ang="0">
                      <a:pos x="30" y="85"/>
                    </a:cxn>
                    <a:cxn ang="0">
                      <a:pos x="24" y="85"/>
                    </a:cxn>
                    <a:cxn ang="0">
                      <a:pos x="18" y="82"/>
                    </a:cxn>
                    <a:cxn ang="0">
                      <a:pos x="13" y="77"/>
                    </a:cxn>
                    <a:cxn ang="0">
                      <a:pos x="9" y="74"/>
                    </a:cxn>
                    <a:cxn ang="0">
                      <a:pos x="6" y="68"/>
                    </a:cxn>
                    <a:cxn ang="0">
                      <a:pos x="4" y="65"/>
                    </a:cxn>
                    <a:cxn ang="0">
                      <a:pos x="0" y="57"/>
                    </a:cxn>
                    <a:cxn ang="0">
                      <a:pos x="0" y="51"/>
                    </a:cxn>
                    <a:cxn ang="0">
                      <a:pos x="0" y="44"/>
                    </a:cxn>
                    <a:cxn ang="0">
                      <a:pos x="0" y="38"/>
                    </a:cxn>
                    <a:cxn ang="0">
                      <a:pos x="0" y="33"/>
                    </a:cxn>
                    <a:cxn ang="0">
                      <a:pos x="3" y="24"/>
                    </a:cxn>
                    <a:cxn ang="0">
                      <a:pos x="6" y="18"/>
                    </a:cxn>
                    <a:cxn ang="0">
                      <a:pos x="10" y="11"/>
                    </a:cxn>
                    <a:cxn ang="0">
                      <a:pos x="13" y="8"/>
                    </a:cxn>
                    <a:cxn ang="0">
                      <a:pos x="18" y="5"/>
                    </a:cxn>
                    <a:cxn ang="0">
                      <a:pos x="24" y="2"/>
                    </a:cxn>
                    <a:cxn ang="0">
                      <a:pos x="30" y="0"/>
                    </a:cxn>
                  </a:cxnLst>
                  <a:rect l="0" t="0" r="r" b="b"/>
                  <a:pathLst>
                    <a:path w="61" h="85">
                      <a:moveTo>
                        <a:pt x="30" y="0"/>
                      </a:moveTo>
                      <a:lnTo>
                        <a:pt x="33" y="0"/>
                      </a:lnTo>
                      <a:lnTo>
                        <a:pt x="37" y="2"/>
                      </a:lnTo>
                      <a:lnTo>
                        <a:pt x="43" y="4"/>
                      </a:lnTo>
                      <a:lnTo>
                        <a:pt x="46" y="8"/>
                      </a:lnTo>
                      <a:lnTo>
                        <a:pt x="52" y="13"/>
                      </a:lnTo>
                      <a:lnTo>
                        <a:pt x="55" y="21"/>
                      </a:lnTo>
                      <a:lnTo>
                        <a:pt x="60" y="27"/>
                      </a:lnTo>
                      <a:lnTo>
                        <a:pt x="61" y="35"/>
                      </a:lnTo>
                      <a:lnTo>
                        <a:pt x="61" y="43"/>
                      </a:lnTo>
                      <a:lnTo>
                        <a:pt x="60" y="54"/>
                      </a:lnTo>
                      <a:lnTo>
                        <a:pt x="58" y="62"/>
                      </a:lnTo>
                      <a:lnTo>
                        <a:pt x="55" y="68"/>
                      </a:lnTo>
                      <a:lnTo>
                        <a:pt x="51" y="74"/>
                      </a:lnTo>
                      <a:lnTo>
                        <a:pt x="46" y="79"/>
                      </a:lnTo>
                      <a:lnTo>
                        <a:pt x="42" y="84"/>
                      </a:lnTo>
                      <a:lnTo>
                        <a:pt x="36" y="85"/>
                      </a:lnTo>
                      <a:lnTo>
                        <a:pt x="30" y="85"/>
                      </a:lnTo>
                      <a:lnTo>
                        <a:pt x="24" y="85"/>
                      </a:lnTo>
                      <a:lnTo>
                        <a:pt x="18" y="82"/>
                      </a:lnTo>
                      <a:lnTo>
                        <a:pt x="13" y="77"/>
                      </a:lnTo>
                      <a:lnTo>
                        <a:pt x="9" y="74"/>
                      </a:lnTo>
                      <a:lnTo>
                        <a:pt x="6" y="68"/>
                      </a:lnTo>
                      <a:lnTo>
                        <a:pt x="4" y="65"/>
                      </a:lnTo>
                      <a:lnTo>
                        <a:pt x="0" y="57"/>
                      </a:lnTo>
                      <a:lnTo>
                        <a:pt x="0" y="51"/>
                      </a:lnTo>
                      <a:lnTo>
                        <a:pt x="0" y="44"/>
                      </a:lnTo>
                      <a:lnTo>
                        <a:pt x="0" y="38"/>
                      </a:lnTo>
                      <a:lnTo>
                        <a:pt x="0" y="33"/>
                      </a:lnTo>
                      <a:lnTo>
                        <a:pt x="3" y="24"/>
                      </a:lnTo>
                      <a:lnTo>
                        <a:pt x="6" y="18"/>
                      </a:lnTo>
                      <a:lnTo>
                        <a:pt x="10" y="11"/>
                      </a:lnTo>
                      <a:lnTo>
                        <a:pt x="13" y="8"/>
                      </a:lnTo>
                      <a:lnTo>
                        <a:pt x="18" y="5"/>
                      </a:lnTo>
                      <a:lnTo>
                        <a:pt x="24" y="2"/>
                      </a:lnTo>
                      <a:lnTo>
                        <a:pt x="3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ar-SA"/>
                </a:p>
              </p:txBody>
            </p:sp>
          </p:grpSp>
          <p:grpSp>
            <p:nvGrpSpPr>
              <p:cNvPr id="96" name="Group 23"/>
              <p:cNvGrpSpPr>
                <a:grpSpLocks/>
              </p:cNvGrpSpPr>
              <p:nvPr/>
            </p:nvGrpSpPr>
            <p:grpSpPr bwMode="auto">
              <a:xfrm>
                <a:off x="4984" y="2257"/>
                <a:ext cx="317" cy="375"/>
                <a:chOff x="4984" y="2257"/>
                <a:chExt cx="317" cy="375"/>
              </a:xfrm>
            </p:grpSpPr>
            <p:sp>
              <p:nvSpPr>
                <p:cNvPr id="97" name="Freeform 24"/>
                <p:cNvSpPr>
                  <a:spLocks/>
                </p:cNvSpPr>
                <p:nvPr/>
              </p:nvSpPr>
              <p:spPr bwMode="auto">
                <a:xfrm>
                  <a:off x="5003" y="2373"/>
                  <a:ext cx="82" cy="58"/>
                </a:xfrm>
                <a:custGeom>
                  <a:avLst/>
                  <a:gdLst/>
                  <a:ahLst/>
                  <a:cxnLst>
                    <a:cxn ang="0">
                      <a:pos x="3" y="52"/>
                    </a:cxn>
                    <a:cxn ang="0">
                      <a:pos x="17" y="36"/>
                    </a:cxn>
                    <a:cxn ang="0">
                      <a:pos x="33" y="25"/>
                    </a:cxn>
                    <a:cxn ang="0">
                      <a:pos x="62" y="6"/>
                    </a:cxn>
                    <a:cxn ang="0">
                      <a:pos x="74" y="0"/>
                    </a:cxn>
                    <a:cxn ang="0">
                      <a:pos x="80" y="0"/>
                    </a:cxn>
                    <a:cxn ang="0">
                      <a:pos x="94" y="9"/>
                    </a:cxn>
                    <a:cxn ang="0">
                      <a:pos x="124" y="39"/>
                    </a:cxn>
                    <a:cxn ang="0">
                      <a:pos x="157" y="77"/>
                    </a:cxn>
                    <a:cxn ang="0">
                      <a:pos x="165" y="93"/>
                    </a:cxn>
                    <a:cxn ang="0">
                      <a:pos x="162" y="105"/>
                    </a:cxn>
                    <a:cxn ang="0">
                      <a:pos x="156" y="112"/>
                    </a:cxn>
                    <a:cxn ang="0">
                      <a:pos x="142" y="115"/>
                    </a:cxn>
                    <a:cxn ang="0">
                      <a:pos x="126" y="104"/>
                    </a:cxn>
                    <a:cxn ang="0">
                      <a:pos x="111" y="85"/>
                    </a:cxn>
                    <a:cxn ang="0">
                      <a:pos x="97" y="64"/>
                    </a:cxn>
                    <a:cxn ang="0">
                      <a:pos x="77" y="44"/>
                    </a:cxn>
                    <a:cxn ang="0">
                      <a:pos x="69" y="41"/>
                    </a:cxn>
                    <a:cxn ang="0">
                      <a:pos x="59" y="42"/>
                    </a:cxn>
                    <a:cxn ang="0">
                      <a:pos x="50" y="52"/>
                    </a:cxn>
                    <a:cxn ang="0">
                      <a:pos x="30" y="69"/>
                    </a:cxn>
                    <a:cxn ang="0">
                      <a:pos x="18" y="77"/>
                    </a:cxn>
                    <a:cxn ang="0">
                      <a:pos x="9" y="77"/>
                    </a:cxn>
                    <a:cxn ang="0">
                      <a:pos x="0" y="69"/>
                    </a:cxn>
                    <a:cxn ang="0">
                      <a:pos x="3" y="52"/>
                    </a:cxn>
                  </a:cxnLst>
                  <a:rect l="0" t="0" r="r" b="b"/>
                  <a:pathLst>
                    <a:path w="165" h="115">
                      <a:moveTo>
                        <a:pt x="3" y="52"/>
                      </a:moveTo>
                      <a:lnTo>
                        <a:pt x="17" y="36"/>
                      </a:lnTo>
                      <a:lnTo>
                        <a:pt x="33" y="25"/>
                      </a:lnTo>
                      <a:lnTo>
                        <a:pt x="62" y="6"/>
                      </a:lnTo>
                      <a:lnTo>
                        <a:pt x="74" y="0"/>
                      </a:lnTo>
                      <a:lnTo>
                        <a:pt x="80" y="0"/>
                      </a:lnTo>
                      <a:lnTo>
                        <a:pt x="94" y="9"/>
                      </a:lnTo>
                      <a:lnTo>
                        <a:pt x="124" y="39"/>
                      </a:lnTo>
                      <a:lnTo>
                        <a:pt x="157" y="77"/>
                      </a:lnTo>
                      <a:lnTo>
                        <a:pt x="165" y="93"/>
                      </a:lnTo>
                      <a:lnTo>
                        <a:pt x="162" y="105"/>
                      </a:lnTo>
                      <a:lnTo>
                        <a:pt x="156" y="112"/>
                      </a:lnTo>
                      <a:lnTo>
                        <a:pt x="142" y="115"/>
                      </a:lnTo>
                      <a:lnTo>
                        <a:pt x="126" y="104"/>
                      </a:lnTo>
                      <a:lnTo>
                        <a:pt x="111" y="85"/>
                      </a:lnTo>
                      <a:lnTo>
                        <a:pt x="97" y="64"/>
                      </a:lnTo>
                      <a:lnTo>
                        <a:pt x="77" y="44"/>
                      </a:lnTo>
                      <a:lnTo>
                        <a:pt x="69" y="41"/>
                      </a:lnTo>
                      <a:lnTo>
                        <a:pt x="59" y="42"/>
                      </a:lnTo>
                      <a:lnTo>
                        <a:pt x="50" y="52"/>
                      </a:lnTo>
                      <a:lnTo>
                        <a:pt x="30" y="69"/>
                      </a:lnTo>
                      <a:lnTo>
                        <a:pt x="18" y="77"/>
                      </a:lnTo>
                      <a:lnTo>
                        <a:pt x="9" y="77"/>
                      </a:lnTo>
                      <a:lnTo>
                        <a:pt x="0" y="69"/>
                      </a:lnTo>
                      <a:lnTo>
                        <a:pt x="3" y="52"/>
                      </a:lnTo>
                      <a:close/>
                    </a:path>
                  </a:pathLst>
                </a:custGeom>
                <a:solidFill>
                  <a:srgbClr val="5F3F1F"/>
                </a:solidFill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ar-SA"/>
                </a:p>
              </p:txBody>
            </p:sp>
            <p:sp>
              <p:nvSpPr>
                <p:cNvPr id="98" name="Freeform 25"/>
                <p:cNvSpPr>
                  <a:spLocks/>
                </p:cNvSpPr>
                <p:nvPr/>
              </p:nvSpPr>
              <p:spPr bwMode="auto">
                <a:xfrm>
                  <a:off x="4984" y="2257"/>
                  <a:ext cx="317" cy="375"/>
                </a:xfrm>
                <a:custGeom>
                  <a:avLst/>
                  <a:gdLst/>
                  <a:ahLst/>
                  <a:cxnLst>
                    <a:cxn ang="0">
                      <a:pos x="363" y="541"/>
                    </a:cxn>
                    <a:cxn ang="0">
                      <a:pos x="285" y="511"/>
                    </a:cxn>
                    <a:cxn ang="0">
                      <a:pos x="299" y="422"/>
                    </a:cxn>
                    <a:cxn ang="0">
                      <a:pos x="262" y="384"/>
                    </a:cxn>
                    <a:cxn ang="0">
                      <a:pos x="229" y="341"/>
                    </a:cxn>
                    <a:cxn ang="0">
                      <a:pos x="214" y="282"/>
                    </a:cxn>
                    <a:cxn ang="0">
                      <a:pos x="206" y="225"/>
                    </a:cxn>
                    <a:cxn ang="0">
                      <a:pos x="206" y="170"/>
                    </a:cxn>
                    <a:cxn ang="0">
                      <a:pos x="187" y="164"/>
                    </a:cxn>
                    <a:cxn ang="0">
                      <a:pos x="146" y="161"/>
                    </a:cxn>
                    <a:cxn ang="0">
                      <a:pos x="97" y="176"/>
                    </a:cxn>
                    <a:cxn ang="0">
                      <a:pos x="52" y="202"/>
                    </a:cxn>
                    <a:cxn ang="0">
                      <a:pos x="21" y="225"/>
                    </a:cxn>
                    <a:cxn ang="0">
                      <a:pos x="1" y="189"/>
                    </a:cxn>
                    <a:cxn ang="0">
                      <a:pos x="0" y="153"/>
                    </a:cxn>
                    <a:cxn ang="0">
                      <a:pos x="16" y="106"/>
                    </a:cxn>
                    <a:cxn ang="0">
                      <a:pos x="49" y="63"/>
                    </a:cxn>
                    <a:cxn ang="0">
                      <a:pos x="105" y="30"/>
                    </a:cxn>
                    <a:cxn ang="0">
                      <a:pos x="178" y="8"/>
                    </a:cxn>
                    <a:cxn ang="0">
                      <a:pos x="259" y="0"/>
                    </a:cxn>
                    <a:cxn ang="0">
                      <a:pos x="335" y="10"/>
                    </a:cxn>
                    <a:cxn ang="0">
                      <a:pos x="414" y="38"/>
                    </a:cxn>
                    <a:cxn ang="0">
                      <a:pos x="472" y="81"/>
                    </a:cxn>
                    <a:cxn ang="0">
                      <a:pos x="522" y="132"/>
                    </a:cxn>
                    <a:cxn ang="0">
                      <a:pos x="565" y="203"/>
                    </a:cxn>
                    <a:cxn ang="0">
                      <a:pos x="590" y="271"/>
                    </a:cxn>
                    <a:cxn ang="0">
                      <a:pos x="613" y="338"/>
                    </a:cxn>
                    <a:cxn ang="0">
                      <a:pos x="626" y="426"/>
                    </a:cxn>
                    <a:cxn ang="0">
                      <a:pos x="634" y="480"/>
                    </a:cxn>
                    <a:cxn ang="0">
                      <a:pos x="625" y="561"/>
                    </a:cxn>
                    <a:cxn ang="0">
                      <a:pos x="601" y="645"/>
                    </a:cxn>
                    <a:cxn ang="0">
                      <a:pos x="574" y="711"/>
                    </a:cxn>
                    <a:cxn ang="0">
                      <a:pos x="553" y="737"/>
                    </a:cxn>
                    <a:cxn ang="0">
                      <a:pos x="513" y="750"/>
                    </a:cxn>
                    <a:cxn ang="0">
                      <a:pos x="477" y="750"/>
                    </a:cxn>
                    <a:cxn ang="0">
                      <a:pos x="457" y="750"/>
                    </a:cxn>
                    <a:cxn ang="0">
                      <a:pos x="430" y="741"/>
                    </a:cxn>
                    <a:cxn ang="0">
                      <a:pos x="409" y="706"/>
                    </a:cxn>
                    <a:cxn ang="0">
                      <a:pos x="411" y="690"/>
                    </a:cxn>
                    <a:cxn ang="0">
                      <a:pos x="439" y="682"/>
                    </a:cxn>
                    <a:cxn ang="0">
                      <a:pos x="454" y="665"/>
                    </a:cxn>
                    <a:cxn ang="0">
                      <a:pos x="469" y="642"/>
                    </a:cxn>
                    <a:cxn ang="0">
                      <a:pos x="477" y="612"/>
                    </a:cxn>
                    <a:cxn ang="0">
                      <a:pos x="474" y="598"/>
                    </a:cxn>
                    <a:cxn ang="0">
                      <a:pos x="472" y="574"/>
                    </a:cxn>
                    <a:cxn ang="0">
                      <a:pos x="462" y="549"/>
                    </a:cxn>
                    <a:cxn ang="0">
                      <a:pos x="442" y="527"/>
                    </a:cxn>
                    <a:cxn ang="0">
                      <a:pos x="421" y="517"/>
                    </a:cxn>
                    <a:cxn ang="0">
                      <a:pos x="398" y="519"/>
                    </a:cxn>
                    <a:cxn ang="0">
                      <a:pos x="363" y="541"/>
                    </a:cxn>
                  </a:cxnLst>
                  <a:rect l="0" t="0" r="r" b="b"/>
                  <a:pathLst>
                    <a:path w="634" h="750">
                      <a:moveTo>
                        <a:pt x="363" y="541"/>
                      </a:moveTo>
                      <a:lnTo>
                        <a:pt x="285" y="511"/>
                      </a:lnTo>
                      <a:lnTo>
                        <a:pt x="299" y="422"/>
                      </a:lnTo>
                      <a:lnTo>
                        <a:pt x="262" y="384"/>
                      </a:lnTo>
                      <a:lnTo>
                        <a:pt x="229" y="341"/>
                      </a:lnTo>
                      <a:lnTo>
                        <a:pt x="214" y="282"/>
                      </a:lnTo>
                      <a:lnTo>
                        <a:pt x="206" y="225"/>
                      </a:lnTo>
                      <a:lnTo>
                        <a:pt x="206" y="170"/>
                      </a:lnTo>
                      <a:lnTo>
                        <a:pt x="187" y="164"/>
                      </a:lnTo>
                      <a:lnTo>
                        <a:pt x="146" y="161"/>
                      </a:lnTo>
                      <a:lnTo>
                        <a:pt x="97" y="176"/>
                      </a:lnTo>
                      <a:lnTo>
                        <a:pt x="52" y="202"/>
                      </a:lnTo>
                      <a:lnTo>
                        <a:pt x="21" y="225"/>
                      </a:lnTo>
                      <a:lnTo>
                        <a:pt x="1" y="189"/>
                      </a:lnTo>
                      <a:lnTo>
                        <a:pt x="0" y="153"/>
                      </a:lnTo>
                      <a:lnTo>
                        <a:pt x="16" y="106"/>
                      </a:lnTo>
                      <a:lnTo>
                        <a:pt x="49" y="63"/>
                      </a:lnTo>
                      <a:lnTo>
                        <a:pt x="105" y="30"/>
                      </a:lnTo>
                      <a:lnTo>
                        <a:pt x="178" y="8"/>
                      </a:lnTo>
                      <a:lnTo>
                        <a:pt x="259" y="0"/>
                      </a:lnTo>
                      <a:lnTo>
                        <a:pt x="335" y="10"/>
                      </a:lnTo>
                      <a:lnTo>
                        <a:pt x="414" y="38"/>
                      </a:lnTo>
                      <a:lnTo>
                        <a:pt x="472" y="81"/>
                      </a:lnTo>
                      <a:lnTo>
                        <a:pt x="522" y="132"/>
                      </a:lnTo>
                      <a:lnTo>
                        <a:pt x="565" y="203"/>
                      </a:lnTo>
                      <a:lnTo>
                        <a:pt x="590" y="271"/>
                      </a:lnTo>
                      <a:lnTo>
                        <a:pt x="613" y="338"/>
                      </a:lnTo>
                      <a:lnTo>
                        <a:pt x="626" y="426"/>
                      </a:lnTo>
                      <a:lnTo>
                        <a:pt x="634" y="480"/>
                      </a:lnTo>
                      <a:lnTo>
                        <a:pt x="625" y="561"/>
                      </a:lnTo>
                      <a:lnTo>
                        <a:pt x="601" y="645"/>
                      </a:lnTo>
                      <a:lnTo>
                        <a:pt x="574" y="711"/>
                      </a:lnTo>
                      <a:lnTo>
                        <a:pt x="553" y="737"/>
                      </a:lnTo>
                      <a:lnTo>
                        <a:pt x="513" y="750"/>
                      </a:lnTo>
                      <a:lnTo>
                        <a:pt x="477" y="750"/>
                      </a:lnTo>
                      <a:lnTo>
                        <a:pt x="457" y="750"/>
                      </a:lnTo>
                      <a:lnTo>
                        <a:pt x="430" y="741"/>
                      </a:lnTo>
                      <a:lnTo>
                        <a:pt x="409" y="706"/>
                      </a:lnTo>
                      <a:lnTo>
                        <a:pt x="411" y="690"/>
                      </a:lnTo>
                      <a:lnTo>
                        <a:pt x="439" y="682"/>
                      </a:lnTo>
                      <a:lnTo>
                        <a:pt x="454" y="665"/>
                      </a:lnTo>
                      <a:lnTo>
                        <a:pt x="469" y="642"/>
                      </a:lnTo>
                      <a:lnTo>
                        <a:pt x="477" y="612"/>
                      </a:lnTo>
                      <a:lnTo>
                        <a:pt x="474" y="598"/>
                      </a:lnTo>
                      <a:lnTo>
                        <a:pt x="472" y="574"/>
                      </a:lnTo>
                      <a:lnTo>
                        <a:pt x="462" y="549"/>
                      </a:lnTo>
                      <a:lnTo>
                        <a:pt x="442" y="527"/>
                      </a:lnTo>
                      <a:lnTo>
                        <a:pt x="421" y="517"/>
                      </a:lnTo>
                      <a:lnTo>
                        <a:pt x="398" y="519"/>
                      </a:lnTo>
                      <a:lnTo>
                        <a:pt x="363" y="541"/>
                      </a:lnTo>
                      <a:close/>
                    </a:path>
                  </a:pathLst>
                </a:custGeom>
                <a:solidFill>
                  <a:srgbClr val="5F3F1F"/>
                </a:solidFill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ar-SA"/>
                </a:p>
              </p:txBody>
            </p:sp>
          </p:grpSp>
        </p:grpSp>
        <p:grpSp>
          <p:nvGrpSpPr>
            <p:cNvPr id="16" name="Group 26"/>
            <p:cNvGrpSpPr>
              <a:grpSpLocks/>
            </p:cNvGrpSpPr>
            <p:nvPr/>
          </p:nvGrpSpPr>
          <p:grpSpPr bwMode="auto">
            <a:xfrm>
              <a:off x="4294" y="2989"/>
              <a:ext cx="809" cy="664"/>
              <a:chOff x="4294" y="2989"/>
              <a:chExt cx="809" cy="664"/>
            </a:xfrm>
          </p:grpSpPr>
          <p:sp>
            <p:nvSpPr>
              <p:cNvPr id="90" name="Freeform 27"/>
              <p:cNvSpPr>
                <a:spLocks/>
              </p:cNvSpPr>
              <p:nvPr/>
            </p:nvSpPr>
            <p:spPr bwMode="auto">
              <a:xfrm>
                <a:off x="4369" y="2989"/>
                <a:ext cx="673" cy="117"/>
              </a:xfrm>
              <a:custGeom>
                <a:avLst/>
                <a:gdLst/>
                <a:ahLst/>
                <a:cxnLst>
                  <a:cxn ang="0">
                    <a:pos x="451" y="8"/>
                  </a:cxn>
                  <a:cxn ang="0">
                    <a:pos x="330" y="17"/>
                  </a:cxn>
                  <a:cxn ang="0">
                    <a:pos x="216" y="33"/>
                  </a:cxn>
                  <a:cxn ang="0">
                    <a:pos x="146" y="45"/>
                  </a:cxn>
                  <a:cxn ang="0">
                    <a:pos x="94" y="58"/>
                  </a:cxn>
                  <a:cxn ang="0">
                    <a:pos x="60" y="71"/>
                  </a:cxn>
                  <a:cxn ang="0">
                    <a:pos x="33" y="82"/>
                  </a:cxn>
                  <a:cxn ang="0">
                    <a:pos x="13" y="96"/>
                  </a:cxn>
                  <a:cxn ang="0">
                    <a:pos x="3" y="108"/>
                  </a:cxn>
                  <a:cxn ang="0">
                    <a:pos x="1" y="126"/>
                  </a:cxn>
                  <a:cxn ang="0">
                    <a:pos x="12" y="140"/>
                  </a:cxn>
                  <a:cxn ang="0">
                    <a:pos x="31" y="154"/>
                  </a:cxn>
                  <a:cxn ang="0">
                    <a:pos x="57" y="166"/>
                  </a:cxn>
                  <a:cxn ang="0">
                    <a:pos x="103" y="181"/>
                  </a:cxn>
                  <a:cxn ang="0">
                    <a:pos x="157" y="195"/>
                  </a:cxn>
                  <a:cxn ang="0">
                    <a:pos x="248" y="210"/>
                  </a:cxn>
                  <a:cxn ang="0">
                    <a:pos x="335" y="220"/>
                  </a:cxn>
                  <a:cxn ang="0">
                    <a:pos x="450" y="228"/>
                  </a:cxn>
                  <a:cxn ang="0">
                    <a:pos x="601" y="232"/>
                  </a:cxn>
                  <a:cxn ang="0">
                    <a:pos x="904" y="228"/>
                  </a:cxn>
                  <a:cxn ang="0">
                    <a:pos x="1089" y="210"/>
                  </a:cxn>
                  <a:cxn ang="0">
                    <a:pos x="1197" y="192"/>
                  </a:cxn>
                  <a:cxn ang="0">
                    <a:pos x="1257" y="176"/>
                  </a:cxn>
                  <a:cxn ang="0">
                    <a:pos x="1296" y="163"/>
                  </a:cxn>
                  <a:cxn ang="0">
                    <a:pos x="1321" y="149"/>
                  </a:cxn>
                  <a:cxn ang="0">
                    <a:pos x="1338" y="137"/>
                  </a:cxn>
                  <a:cxn ang="0">
                    <a:pos x="1345" y="113"/>
                  </a:cxn>
                  <a:cxn ang="0">
                    <a:pos x="1324" y="88"/>
                  </a:cxn>
                  <a:cxn ang="0">
                    <a:pos x="1288" y="69"/>
                  </a:cxn>
                  <a:cxn ang="0">
                    <a:pos x="1216" y="47"/>
                  </a:cxn>
                  <a:cxn ang="0">
                    <a:pos x="1085" y="25"/>
                  </a:cxn>
                  <a:cxn ang="0">
                    <a:pos x="904" y="5"/>
                  </a:cxn>
                  <a:cxn ang="0">
                    <a:pos x="687" y="0"/>
                  </a:cxn>
                </a:cxnLst>
                <a:rect l="0" t="0" r="r" b="b"/>
                <a:pathLst>
                  <a:path w="1345" h="232">
                    <a:moveTo>
                      <a:pt x="687" y="0"/>
                    </a:moveTo>
                    <a:lnTo>
                      <a:pt x="451" y="8"/>
                    </a:lnTo>
                    <a:lnTo>
                      <a:pt x="388" y="12"/>
                    </a:lnTo>
                    <a:lnTo>
                      <a:pt x="330" y="17"/>
                    </a:lnTo>
                    <a:lnTo>
                      <a:pt x="273" y="25"/>
                    </a:lnTo>
                    <a:lnTo>
                      <a:pt x="216" y="33"/>
                    </a:lnTo>
                    <a:lnTo>
                      <a:pt x="181" y="39"/>
                    </a:lnTo>
                    <a:lnTo>
                      <a:pt x="146" y="45"/>
                    </a:lnTo>
                    <a:lnTo>
                      <a:pt x="118" y="50"/>
                    </a:lnTo>
                    <a:lnTo>
                      <a:pt x="94" y="58"/>
                    </a:lnTo>
                    <a:lnTo>
                      <a:pt x="77" y="63"/>
                    </a:lnTo>
                    <a:lnTo>
                      <a:pt x="60" y="71"/>
                    </a:lnTo>
                    <a:lnTo>
                      <a:pt x="43" y="75"/>
                    </a:lnTo>
                    <a:lnTo>
                      <a:pt x="33" y="82"/>
                    </a:lnTo>
                    <a:lnTo>
                      <a:pt x="24" y="88"/>
                    </a:lnTo>
                    <a:lnTo>
                      <a:pt x="13" y="96"/>
                    </a:lnTo>
                    <a:lnTo>
                      <a:pt x="7" y="100"/>
                    </a:lnTo>
                    <a:lnTo>
                      <a:pt x="3" y="108"/>
                    </a:lnTo>
                    <a:lnTo>
                      <a:pt x="0" y="115"/>
                    </a:lnTo>
                    <a:lnTo>
                      <a:pt x="1" y="126"/>
                    </a:lnTo>
                    <a:lnTo>
                      <a:pt x="4" y="130"/>
                    </a:lnTo>
                    <a:lnTo>
                      <a:pt x="12" y="140"/>
                    </a:lnTo>
                    <a:lnTo>
                      <a:pt x="22" y="149"/>
                    </a:lnTo>
                    <a:lnTo>
                      <a:pt x="31" y="154"/>
                    </a:lnTo>
                    <a:lnTo>
                      <a:pt x="43" y="160"/>
                    </a:lnTo>
                    <a:lnTo>
                      <a:pt x="57" y="166"/>
                    </a:lnTo>
                    <a:lnTo>
                      <a:pt x="77" y="173"/>
                    </a:lnTo>
                    <a:lnTo>
                      <a:pt x="103" y="181"/>
                    </a:lnTo>
                    <a:lnTo>
                      <a:pt x="127" y="187"/>
                    </a:lnTo>
                    <a:lnTo>
                      <a:pt x="157" y="195"/>
                    </a:lnTo>
                    <a:lnTo>
                      <a:pt x="200" y="203"/>
                    </a:lnTo>
                    <a:lnTo>
                      <a:pt x="248" y="210"/>
                    </a:lnTo>
                    <a:lnTo>
                      <a:pt x="291" y="215"/>
                    </a:lnTo>
                    <a:lnTo>
                      <a:pt x="335" y="220"/>
                    </a:lnTo>
                    <a:lnTo>
                      <a:pt x="388" y="225"/>
                    </a:lnTo>
                    <a:lnTo>
                      <a:pt x="450" y="228"/>
                    </a:lnTo>
                    <a:lnTo>
                      <a:pt x="526" y="231"/>
                    </a:lnTo>
                    <a:lnTo>
                      <a:pt x="601" y="232"/>
                    </a:lnTo>
                    <a:lnTo>
                      <a:pt x="787" y="232"/>
                    </a:lnTo>
                    <a:lnTo>
                      <a:pt x="904" y="228"/>
                    </a:lnTo>
                    <a:lnTo>
                      <a:pt x="1001" y="220"/>
                    </a:lnTo>
                    <a:lnTo>
                      <a:pt x="1089" y="210"/>
                    </a:lnTo>
                    <a:lnTo>
                      <a:pt x="1170" y="198"/>
                    </a:lnTo>
                    <a:lnTo>
                      <a:pt x="1197" y="192"/>
                    </a:lnTo>
                    <a:lnTo>
                      <a:pt x="1224" y="185"/>
                    </a:lnTo>
                    <a:lnTo>
                      <a:pt x="1257" y="176"/>
                    </a:lnTo>
                    <a:lnTo>
                      <a:pt x="1276" y="171"/>
                    </a:lnTo>
                    <a:lnTo>
                      <a:pt x="1296" y="163"/>
                    </a:lnTo>
                    <a:lnTo>
                      <a:pt x="1312" y="155"/>
                    </a:lnTo>
                    <a:lnTo>
                      <a:pt x="1321" y="149"/>
                    </a:lnTo>
                    <a:lnTo>
                      <a:pt x="1329" y="141"/>
                    </a:lnTo>
                    <a:lnTo>
                      <a:pt x="1338" y="137"/>
                    </a:lnTo>
                    <a:lnTo>
                      <a:pt x="1344" y="124"/>
                    </a:lnTo>
                    <a:lnTo>
                      <a:pt x="1345" y="113"/>
                    </a:lnTo>
                    <a:lnTo>
                      <a:pt x="1338" y="100"/>
                    </a:lnTo>
                    <a:lnTo>
                      <a:pt x="1324" y="88"/>
                    </a:lnTo>
                    <a:lnTo>
                      <a:pt x="1306" y="77"/>
                    </a:lnTo>
                    <a:lnTo>
                      <a:pt x="1288" y="69"/>
                    </a:lnTo>
                    <a:lnTo>
                      <a:pt x="1261" y="60"/>
                    </a:lnTo>
                    <a:lnTo>
                      <a:pt x="1216" y="47"/>
                    </a:lnTo>
                    <a:lnTo>
                      <a:pt x="1164" y="38"/>
                    </a:lnTo>
                    <a:lnTo>
                      <a:pt x="1085" y="25"/>
                    </a:lnTo>
                    <a:lnTo>
                      <a:pt x="1004" y="16"/>
                    </a:lnTo>
                    <a:lnTo>
                      <a:pt x="904" y="5"/>
                    </a:lnTo>
                    <a:lnTo>
                      <a:pt x="813" y="3"/>
                    </a:lnTo>
                    <a:lnTo>
                      <a:pt x="687" y="0"/>
                    </a:lnTo>
                    <a:close/>
                  </a:path>
                </a:pathLst>
              </a:custGeom>
              <a:solidFill>
                <a:srgbClr val="3F7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91" name="Freeform 28"/>
              <p:cNvSpPr>
                <a:spLocks/>
              </p:cNvSpPr>
              <p:nvPr/>
            </p:nvSpPr>
            <p:spPr bwMode="auto">
              <a:xfrm>
                <a:off x="4294" y="3046"/>
                <a:ext cx="809" cy="607"/>
              </a:xfrm>
              <a:custGeom>
                <a:avLst/>
                <a:gdLst/>
                <a:ahLst/>
                <a:cxnLst>
                  <a:cxn ang="0">
                    <a:pos x="152" y="13"/>
                  </a:cxn>
                  <a:cxn ang="0">
                    <a:pos x="163" y="27"/>
                  </a:cxn>
                  <a:cxn ang="0">
                    <a:pos x="182" y="41"/>
                  </a:cxn>
                  <a:cxn ang="0">
                    <a:pos x="208" y="53"/>
                  </a:cxn>
                  <a:cxn ang="0">
                    <a:pos x="254" y="68"/>
                  </a:cxn>
                  <a:cxn ang="0">
                    <a:pos x="308" y="82"/>
                  </a:cxn>
                  <a:cxn ang="0">
                    <a:pos x="399" y="97"/>
                  </a:cxn>
                  <a:cxn ang="0">
                    <a:pos x="486" y="107"/>
                  </a:cxn>
                  <a:cxn ang="0">
                    <a:pos x="601" y="115"/>
                  </a:cxn>
                  <a:cxn ang="0">
                    <a:pos x="752" y="119"/>
                  </a:cxn>
                  <a:cxn ang="0">
                    <a:pos x="1055" y="115"/>
                  </a:cxn>
                  <a:cxn ang="0">
                    <a:pos x="1240" y="97"/>
                  </a:cxn>
                  <a:cxn ang="0">
                    <a:pos x="1348" y="79"/>
                  </a:cxn>
                  <a:cxn ang="0">
                    <a:pos x="1408" y="63"/>
                  </a:cxn>
                  <a:cxn ang="0">
                    <a:pos x="1447" y="50"/>
                  </a:cxn>
                  <a:cxn ang="0">
                    <a:pos x="1472" y="36"/>
                  </a:cxn>
                  <a:cxn ang="0">
                    <a:pos x="1489" y="24"/>
                  </a:cxn>
                  <a:cxn ang="0">
                    <a:pos x="1496" y="0"/>
                  </a:cxn>
                  <a:cxn ang="0">
                    <a:pos x="1554" y="1094"/>
                  </a:cxn>
                  <a:cxn ang="0">
                    <a:pos x="1421" y="1155"/>
                  </a:cxn>
                  <a:cxn ang="0">
                    <a:pos x="1312" y="1160"/>
                  </a:cxn>
                  <a:cxn ang="0">
                    <a:pos x="1185" y="1185"/>
                  </a:cxn>
                  <a:cxn ang="0">
                    <a:pos x="1098" y="1215"/>
                  </a:cxn>
                  <a:cxn ang="0">
                    <a:pos x="989" y="1199"/>
                  </a:cxn>
                  <a:cxn ang="0">
                    <a:pos x="880" y="1169"/>
                  </a:cxn>
                  <a:cxn ang="0">
                    <a:pos x="752" y="1174"/>
                  </a:cxn>
                  <a:cxn ang="0">
                    <a:pos x="637" y="1194"/>
                  </a:cxn>
                  <a:cxn ang="0">
                    <a:pos x="544" y="1205"/>
                  </a:cxn>
                  <a:cxn ang="0">
                    <a:pos x="400" y="1180"/>
                  </a:cxn>
                  <a:cxn ang="0">
                    <a:pos x="281" y="1169"/>
                  </a:cxn>
                  <a:cxn ang="0">
                    <a:pos x="172" y="1185"/>
                  </a:cxn>
                  <a:cxn ang="0">
                    <a:pos x="52" y="1144"/>
                  </a:cxn>
                  <a:cxn ang="0">
                    <a:pos x="15" y="995"/>
                  </a:cxn>
                </a:cxnLst>
                <a:rect l="0" t="0" r="r" b="b"/>
                <a:pathLst>
                  <a:path w="1617" h="1215">
                    <a:moveTo>
                      <a:pt x="151" y="2"/>
                    </a:moveTo>
                    <a:lnTo>
                      <a:pt x="152" y="13"/>
                    </a:lnTo>
                    <a:lnTo>
                      <a:pt x="155" y="17"/>
                    </a:lnTo>
                    <a:lnTo>
                      <a:pt x="163" y="27"/>
                    </a:lnTo>
                    <a:lnTo>
                      <a:pt x="173" y="36"/>
                    </a:lnTo>
                    <a:lnTo>
                      <a:pt x="182" y="41"/>
                    </a:lnTo>
                    <a:lnTo>
                      <a:pt x="194" y="47"/>
                    </a:lnTo>
                    <a:lnTo>
                      <a:pt x="208" y="53"/>
                    </a:lnTo>
                    <a:lnTo>
                      <a:pt x="228" y="60"/>
                    </a:lnTo>
                    <a:lnTo>
                      <a:pt x="254" y="68"/>
                    </a:lnTo>
                    <a:lnTo>
                      <a:pt x="278" y="74"/>
                    </a:lnTo>
                    <a:lnTo>
                      <a:pt x="308" y="82"/>
                    </a:lnTo>
                    <a:lnTo>
                      <a:pt x="351" y="90"/>
                    </a:lnTo>
                    <a:lnTo>
                      <a:pt x="399" y="97"/>
                    </a:lnTo>
                    <a:lnTo>
                      <a:pt x="442" y="102"/>
                    </a:lnTo>
                    <a:lnTo>
                      <a:pt x="486" y="107"/>
                    </a:lnTo>
                    <a:lnTo>
                      <a:pt x="539" y="112"/>
                    </a:lnTo>
                    <a:lnTo>
                      <a:pt x="601" y="115"/>
                    </a:lnTo>
                    <a:lnTo>
                      <a:pt x="677" y="118"/>
                    </a:lnTo>
                    <a:lnTo>
                      <a:pt x="752" y="119"/>
                    </a:lnTo>
                    <a:lnTo>
                      <a:pt x="938" y="119"/>
                    </a:lnTo>
                    <a:lnTo>
                      <a:pt x="1055" y="115"/>
                    </a:lnTo>
                    <a:lnTo>
                      <a:pt x="1152" y="107"/>
                    </a:lnTo>
                    <a:lnTo>
                      <a:pt x="1240" y="97"/>
                    </a:lnTo>
                    <a:lnTo>
                      <a:pt x="1321" y="85"/>
                    </a:lnTo>
                    <a:lnTo>
                      <a:pt x="1348" y="79"/>
                    </a:lnTo>
                    <a:lnTo>
                      <a:pt x="1375" y="72"/>
                    </a:lnTo>
                    <a:lnTo>
                      <a:pt x="1408" y="63"/>
                    </a:lnTo>
                    <a:lnTo>
                      <a:pt x="1427" y="58"/>
                    </a:lnTo>
                    <a:lnTo>
                      <a:pt x="1447" y="50"/>
                    </a:lnTo>
                    <a:lnTo>
                      <a:pt x="1463" y="42"/>
                    </a:lnTo>
                    <a:lnTo>
                      <a:pt x="1472" y="36"/>
                    </a:lnTo>
                    <a:lnTo>
                      <a:pt x="1480" y="28"/>
                    </a:lnTo>
                    <a:lnTo>
                      <a:pt x="1489" y="24"/>
                    </a:lnTo>
                    <a:lnTo>
                      <a:pt x="1495" y="11"/>
                    </a:lnTo>
                    <a:lnTo>
                      <a:pt x="1496" y="0"/>
                    </a:lnTo>
                    <a:lnTo>
                      <a:pt x="1617" y="1062"/>
                    </a:lnTo>
                    <a:lnTo>
                      <a:pt x="1554" y="1094"/>
                    </a:lnTo>
                    <a:lnTo>
                      <a:pt x="1484" y="1130"/>
                    </a:lnTo>
                    <a:lnTo>
                      <a:pt x="1421" y="1155"/>
                    </a:lnTo>
                    <a:lnTo>
                      <a:pt x="1369" y="1164"/>
                    </a:lnTo>
                    <a:lnTo>
                      <a:pt x="1312" y="1160"/>
                    </a:lnTo>
                    <a:lnTo>
                      <a:pt x="1245" y="1160"/>
                    </a:lnTo>
                    <a:lnTo>
                      <a:pt x="1185" y="1185"/>
                    </a:lnTo>
                    <a:lnTo>
                      <a:pt x="1133" y="1205"/>
                    </a:lnTo>
                    <a:lnTo>
                      <a:pt x="1098" y="1215"/>
                    </a:lnTo>
                    <a:lnTo>
                      <a:pt x="1046" y="1210"/>
                    </a:lnTo>
                    <a:lnTo>
                      <a:pt x="989" y="1199"/>
                    </a:lnTo>
                    <a:lnTo>
                      <a:pt x="937" y="1185"/>
                    </a:lnTo>
                    <a:lnTo>
                      <a:pt x="880" y="1169"/>
                    </a:lnTo>
                    <a:lnTo>
                      <a:pt x="823" y="1160"/>
                    </a:lnTo>
                    <a:lnTo>
                      <a:pt x="752" y="1174"/>
                    </a:lnTo>
                    <a:lnTo>
                      <a:pt x="699" y="1185"/>
                    </a:lnTo>
                    <a:lnTo>
                      <a:pt x="637" y="1194"/>
                    </a:lnTo>
                    <a:lnTo>
                      <a:pt x="596" y="1199"/>
                    </a:lnTo>
                    <a:lnTo>
                      <a:pt x="544" y="1205"/>
                    </a:lnTo>
                    <a:lnTo>
                      <a:pt x="462" y="1190"/>
                    </a:lnTo>
                    <a:lnTo>
                      <a:pt x="400" y="1180"/>
                    </a:lnTo>
                    <a:lnTo>
                      <a:pt x="329" y="1164"/>
                    </a:lnTo>
                    <a:lnTo>
                      <a:pt x="281" y="1169"/>
                    </a:lnTo>
                    <a:lnTo>
                      <a:pt x="219" y="1185"/>
                    </a:lnTo>
                    <a:lnTo>
                      <a:pt x="172" y="1185"/>
                    </a:lnTo>
                    <a:lnTo>
                      <a:pt x="115" y="1169"/>
                    </a:lnTo>
                    <a:lnTo>
                      <a:pt x="52" y="1144"/>
                    </a:lnTo>
                    <a:lnTo>
                      <a:pt x="0" y="1094"/>
                    </a:lnTo>
                    <a:lnTo>
                      <a:pt x="15" y="995"/>
                    </a:lnTo>
                    <a:lnTo>
                      <a:pt x="151" y="2"/>
                    </a:lnTo>
                    <a:close/>
                  </a:path>
                </a:pathLst>
              </a:custGeom>
              <a:solidFill>
                <a:srgbClr val="0000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</p:grpSp>
        <p:sp>
          <p:nvSpPr>
            <p:cNvPr id="17" name="Freeform 29"/>
            <p:cNvSpPr>
              <a:spLocks/>
            </p:cNvSpPr>
            <p:nvPr/>
          </p:nvSpPr>
          <p:spPr bwMode="auto">
            <a:xfrm>
              <a:off x="4372" y="2841"/>
              <a:ext cx="401" cy="225"/>
            </a:xfrm>
            <a:custGeom>
              <a:avLst/>
              <a:gdLst/>
              <a:ahLst/>
              <a:cxnLst>
                <a:cxn ang="0">
                  <a:pos x="0" y="333"/>
                </a:cxn>
                <a:cxn ang="0">
                  <a:pos x="27" y="408"/>
                </a:cxn>
                <a:cxn ang="0">
                  <a:pos x="40" y="438"/>
                </a:cxn>
                <a:cxn ang="0">
                  <a:pos x="52" y="449"/>
                </a:cxn>
                <a:cxn ang="0">
                  <a:pos x="64" y="446"/>
                </a:cxn>
                <a:cxn ang="0">
                  <a:pos x="79" y="438"/>
                </a:cxn>
                <a:cxn ang="0">
                  <a:pos x="475" y="198"/>
                </a:cxn>
                <a:cxn ang="0">
                  <a:pos x="494" y="196"/>
                </a:cxn>
                <a:cxn ang="0">
                  <a:pos x="518" y="210"/>
                </a:cxn>
                <a:cxn ang="0">
                  <a:pos x="544" y="210"/>
                </a:cxn>
                <a:cxn ang="0">
                  <a:pos x="575" y="204"/>
                </a:cxn>
                <a:cxn ang="0">
                  <a:pos x="619" y="193"/>
                </a:cxn>
                <a:cxn ang="0">
                  <a:pos x="642" y="181"/>
                </a:cxn>
                <a:cxn ang="0">
                  <a:pos x="771" y="166"/>
                </a:cxn>
                <a:cxn ang="0">
                  <a:pos x="795" y="159"/>
                </a:cxn>
                <a:cxn ang="0">
                  <a:pos x="789" y="146"/>
                </a:cxn>
                <a:cxn ang="0">
                  <a:pos x="778" y="138"/>
                </a:cxn>
                <a:cxn ang="0">
                  <a:pos x="728" y="129"/>
                </a:cxn>
                <a:cxn ang="0">
                  <a:pos x="666" y="133"/>
                </a:cxn>
                <a:cxn ang="0">
                  <a:pos x="668" y="126"/>
                </a:cxn>
                <a:cxn ang="0">
                  <a:pos x="728" y="119"/>
                </a:cxn>
                <a:cxn ang="0">
                  <a:pos x="780" y="107"/>
                </a:cxn>
                <a:cxn ang="0">
                  <a:pos x="799" y="97"/>
                </a:cxn>
                <a:cxn ang="0">
                  <a:pos x="801" y="75"/>
                </a:cxn>
                <a:cxn ang="0">
                  <a:pos x="771" y="67"/>
                </a:cxn>
                <a:cxn ang="0">
                  <a:pos x="656" y="88"/>
                </a:cxn>
                <a:cxn ang="0">
                  <a:pos x="656" y="77"/>
                </a:cxn>
                <a:cxn ang="0">
                  <a:pos x="764" y="44"/>
                </a:cxn>
                <a:cxn ang="0">
                  <a:pos x="789" y="31"/>
                </a:cxn>
                <a:cxn ang="0">
                  <a:pos x="787" y="12"/>
                </a:cxn>
                <a:cxn ang="0">
                  <a:pos x="772" y="1"/>
                </a:cxn>
                <a:cxn ang="0">
                  <a:pos x="759" y="0"/>
                </a:cxn>
                <a:cxn ang="0">
                  <a:pos x="630" y="42"/>
                </a:cxn>
              </a:cxnLst>
              <a:rect l="0" t="0" r="r" b="b"/>
              <a:pathLst>
                <a:path w="801" h="449">
                  <a:moveTo>
                    <a:pt x="0" y="333"/>
                  </a:moveTo>
                  <a:lnTo>
                    <a:pt x="27" y="408"/>
                  </a:lnTo>
                  <a:lnTo>
                    <a:pt x="40" y="438"/>
                  </a:lnTo>
                  <a:lnTo>
                    <a:pt x="52" y="449"/>
                  </a:lnTo>
                  <a:lnTo>
                    <a:pt x="64" y="446"/>
                  </a:lnTo>
                  <a:lnTo>
                    <a:pt x="79" y="438"/>
                  </a:lnTo>
                  <a:lnTo>
                    <a:pt x="475" y="198"/>
                  </a:lnTo>
                  <a:lnTo>
                    <a:pt x="494" y="196"/>
                  </a:lnTo>
                  <a:lnTo>
                    <a:pt x="518" y="210"/>
                  </a:lnTo>
                  <a:lnTo>
                    <a:pt x="544" y="210"/>
                  </a:lnTo>
                  <a:lnTo>
                    <a:pt x="575" y="204"/>
                  </a:lnTo>
                  <a:lnTo>
                    <a:pt x="619" y="193"/>
                  </a:lnTo>
                  <a:lnTo>
                    <a:pt x="642" y="181"/>
                  </a:lnTo>
                  <a:lnTo>
                    <a:pt x="771" y="166"/>
                  </a:lnTo>
                  <a:lnTo>
                    <a:pt x="795" y="159"/>
                  </a:lnTo>
                  <a:lnTo>
                    <a:pt x="789" y="146"/>
                  </a:lnTo>
                  <a:lnTo>
                    <a:pt x="778" y="138"/>
                  </a:lnTo>
                  <a:lnTo>
                    <a:pt x="728" y="129"/>
                  </a:lnTo>
                  <a:lnTo>
                    <a:pt x="666" y="133"/>
                  </a:lnTo>
                  <a:lnTo>
                    <a:pt x="668" y="126"/>
                  </a:lnTo>
                  <a:lnTo>
                    <a:pt x="728" y="119"/>
                  </a:lnTo>
                  <a:lnTo>
                    <a:pt x="780" y="107"/>
                  </a:lnTo>
                  <a:lnTo>
                    <a:pt x="799" y="97"/>
                  </a:lnTo>
                  <a:lnTo>
                    <a:pt x="801" y="75"/>
                  </a:lnTo>
                  <a:lnTo>
                    <a:pt x="771" y="67"/>
                  </a:lnTo>
                  <a:lnTo>
                    <a:pt x="656" y="88"/>
                  </a:lnTo>
                  <a:lnTo>
                    <a:pt x="656" y="77"/>
                  </a:lnTo>
                  <a:lnTo>
                    <a:pt x="764" y="44"/>
                  </a:lnTo>
                  <a:lnTo>
                    <a:pt x="789" y="31"/>
                  </a:lnTo>
                  <a:lnTo>
                    <a:pt x="787" y="12"/>
                  </a:lnTo>
                  <a:lnTo>
                    <a:pt x="772" y="1"/>
                  </a:lnTo>
                  <a:lnTo>
                    <a:pt x="759" y="0"/>
                  </a:lnTo>
                  <a:lnTo>
                    <a:pt x="630" y="42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sp>
          <p:nvSpPr>
            <p:cNvPr id="18" name="Freeform 30"/>
            <p:cNvSpPr>
              <a:spLocks/>
            </p:cNvSpPr>
            <p:nvPr/>
          </p:nvSpPr>
          <p:spPr bwMode="auto">
            <a:xfrm>
              <a:off x="3835" y="3312"/>
              <a:ext cx="490" cy="400"/>
            </a:xfrm>
            <a:custGeom>
              <a:avLst/>
              <a:gdLst/>
              <a:ahLst/>
              <a:cxnLst>
                <a:cxn ang="0">
                  <a:pos x="290" y="15"/>
                </a:cxn>
                <a:cxn ang="0">
                  <a:pos x="0" y="726"/>
                </a:cxn>
                <a:cxn ang="0">
                  <a:pos x="10" y="740"/>
                </a:cxn>
                <a:cxn ang="0">
                  <a:pos x="33" y="727"/>
                </a:cxn>
                <a:cxn ang="0">
                  <a:pos x="309" y="42"/>
                </a:cxn>
                <a:cxn ang="0">
                  <a:pos x="326" y="34"/>
                </a:cxn>
                <a:cxn ang="0">
                  <a:pos x="432" y="33"/>
                </a:cxn>
                <a:cxn ang="0">
                  <a:pos x="569" y="37"/>
                </a:cxn>
                <a:cxn ang="0">
                  <a:pos x="691" y="45"/>
                </a:cxn>
                <a:cxn ang="0">
                  <a:pos x="726" y="55"/>
                </a:cxn>
                <a:cxn ang="0">
                  <a:pos x="747" y="72"/>
                </a:cxn>
                <a:cxn ang="0">
                  <a:pos x="762" y="96"/>
                </a:cxn>
                <a:cxn ang="0">
                  <a:pos x="954" y="793"/>
                </a:cxn>
                <a:cxn ang="0">
                  <a:pos x="969" y="800"/>
                </a:cxn>
                <a:cxn ang="0">
                  <a:pos x="981" y="785"/>
                </a:cxn>
                <a:cxn ang="0">
                  <a:pos x="791" y="89"/>
                </a:cxn>
                <a:cxn ang="0">
                  <a:pos x="771" y="53"/>
                </a:cxn>
                <a:cxn ang="0">
                  <a:pos x="755" y="37"/>
                </a:cxn>
                <a:cxn ang="0">
                  <a:pos x="738" y="28"/>
                </a:cxn>
                <a:cxn ang="0">
                  <a:pos x="717" y="17"/>
                </a:cxn>
                <a:cxn ang="0">
                  <a:pos x="677" y="15"/>
                </a:cxn>
                <a:cxn ang="0">
                  <a:pos x="549" y="4"/>
                </a:cxn>
                <a:cxn ang="0">
                  <a:pos x="408" y="0"/>
                </a:cxn>
                <a:cxn ang="0">
                  <a:pos x="341" y="3"/>
                </a:cxn>
                <a:cxn ang="0">
                  <a:pos x="308" y="4"/>
                </a:cxn>
                <a:cxn ang="0">
                  <a:pos x="290" y="15"/>
                </a:cxn>
              </a:cxnLst>
              <a:rect l="0" t="0" r="r" b="b"/>
              <a:pathLst>
                <a:path w="981" h="800">
                  <a:moveTo>
                    <a:pt x="290" y="15"/>
                  </a:moveTo>
                  <a:lnTo>
                    <a:pt x="0" y="726"/>
                  </a:lnTo>
                  <a:lnTo>
                    <a:pt x="10" y="740"/>
                  </a:lnTo>
                  <a:lnTo>
                    <a:pt x="33" y="727"/>
                  </a:lnTo>
                  <a:lnTo>
                    <a:pt x="309" y="42"/>
                  </a:lnTo>
                  <a:lnTo>
                    <a:pt x="326" y="34"/>
                  </a:lnTo>
                  <a:lnTo>
                    <a:pt x="432" y="33"/>
                  </a:lnTo>
                  <a:lnTo>
                    <a:pt x="569" y="37"/>
                  </a:lnTo>
                  <a:lnTo>
                    <a:pt x="691" y="45"/>
                  </a:lnTo>
                  <a:lnTo>
                    <a:pt x="726" y="55"/>
                  </a:lnTo>
                  <a:lnTo>
                    <a:pt x="747" y="72"/>
                  </a:lnTo>
                  <a:lnTo>
                    <a:pt x="762" y="96"/>
                  </a:lnTo>
                  <a:lnTo>
                    <a:pt x="954" y="793"/>
                  </a:lnTo>
                  <a:lnTo>
                    <a:pt x="969" y="800"/>
                  </a:lnTo>
                  <a:lnTo>
                    <a:pt x="981" y="785"/>
                  </a:lnTo>
                  <a:lnTo>
                    <a:pt x="791" y="89"/>
                  </a:lnTo>
                  <a:lnTo>
                    <a:pt x="771" y="53"/>
                  </a:lnTo>
                  <a:lnTo>
                    <a:pt x="755" y="37"/>
                  </a:lnTo>
                  <a:lnTo>
                    <a:pt x="738" y="28"/>
                  </a:lnTo>
                  <a:lnTo>
                    <a:pt x="717" y="17"/>
                  </a:lnTo>
                  <a:lnTo>
                    <a:pt x="677" y="15"/>
                  </a:lnTo>
                  <a:lnTo>
                    <a:pt x="549" y="4"/>
                  </a:lnTo>
                  <a:lnTo>
                    <a:pt x="408" y="0"/>
                  </a:lnTo>
                  <a:lnTo>
                    <a:pt x="341" y="3"/>
                  </a:lnTo>
                  <a:lnTo>
                    <a:pt x="308" y="4"/>
                  </a:lnTo>
                  <a:lnTo>
                    <a:pt x="290" y="15"/>
                  </a:lnTo>
                  <a:close/>
                </a:path>
              </a:pathLst>
            </a:custGeom>
            <a:solidFill>
              <a:srgbClr val="5F3F1F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grpSp>
          <p:nvGrpSpPr>
            <p:cNvPr id="19" name="Group 31"/>
            <p:cNvGrpSpPr>
              <a:grpSpLocks/>
            </p:cNvGrpSpPr>
            <p:nvPr/>
          </p:nvGrpSpPr>
          <p:grpSpPr bwMode="auto">
            <a:xfrm>
              <a:off x="4443" y="3181"/>
              <a:ext cx="393" cy="241"/>
              <a:chOff x="4443" y="3181"/>
              <a:chExt cx="393" cy="241"/>
            </a:xfrm>
          </p:grpSpPr>
          <p:sp>
            <p:nvSpPr>
              <p:cNvPr id="88" name="Freeform 32"/>
              <p:cNvSpPr>
                <a:spLocks/>
              </p:cNvSpPr>
              <p:nvPr/>
            </p:nvSpPr>
            <p:spPr bwMode="auto">
              <a:xfrm>
                <a:off x="4683" y="3248"/>
                <a:ext cx="153" cy="174"/>
              </a:xfrm>
              <a:custGeom>
                <a:avLst/>
                <a:gdLst/>
                <a:ahLst/>
                <a:cxnLst>
                  <a:cxn ang="0">
                    <a:pos x="164" y="0"/>
                  </a:cxn>
                  <a:cxn ang="0">
                    <a:pos x="103" y="86"/>
                  </a:cxn>
                  <a:cxn ang="0">
                    <a:pos x="0" y="77"/>
                  </a:cxn>
                  <a:cxn ang="0">
                    <a:pos x="82" y="177"/>
                  </a:cxn>
                  <a:cxn ang="0">
                    <a:pos x="6" y="305"/>
                  </a:cxn>
                  <a:cxn ang="0">
                    <a:pos x="143" y="225"/>
                  </a:cxn>
                  <a:cxn ang="0">
                    <a:pos x="239" y="347"/>
                  </a:cxn>
                  <a:cxn ang="0">
                    <a:pos x="215" y="192"/>
                  </a:cxn>
                  <a:cxn ang="0">
                    <a:pos x="304" y="99"/>
                  </a:cxn>
                  <a:cxn ang="0">
                    <a:pos x="195" y="102"/>
                  </a:cxn>
                  <a:cxn ang="0">
                    <a:pos x="164" y="0"/>
                  </a:cxn>
                </a:cxnLst>
                <a:rect l="0" t="0" r="r" b="b"/>
                <a:pathLst>
                  <a:path w="304" h="347">
                    <a:moveTo>
                      <a:pt x="164" y="0"/>
                    </a:moveTo>
                    <a:lnTo>
                      <a:pt x="103" y="86"/>
                    </a:lnTo>
                    <a:lnTo>
                      <a:pt x="0" y="77"/>
                    </a:lnTo>
                    <a:lnTo>
                      <a:pt x="82" y="177"/>
                    </a:lnTo>
                    <a:lnTo>
                      <a:pt x="6" y="305"/>
                    </a:lnTo>
                    <a:lnTo>
                      <a:pt x="143" y="225"/>
                    </a:lnTo>
                    <a:lnTo>
                      <a:pt x="239" y="347"/>
                    </a:lnTo>
                    <a:lnTo>
                      <a:pt x="215" y="192"/>
                    </a:lnTo>
                    <a:lnTo>
                      <a:pt x="304" y="99"/>
                    </a:lnTo>
                    <a:lnTo>
                      <a:pt x="195" y="102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89" name="Freeform 33"/>
              <p:cNvSpPr>
                <a:spLocks/>
              </p:cNvSpPr>
              <p:nvPr/>
            </p:nvSpPr>
            <p:spPr bwMode="auto">
              <a:xfrm>
                <a:off x="4443" y="3181"/>
                <a:ext cx="148" cy="173"/>
              </a:xfrm>
              <a:custGeom>
                <a:avLst/>
                <a:gdLst/>
                <a:ahLst/>
                <a:cxnLst>
                  <a:cxn ang="0">
                    <a:pos x="82" y="3"/>
                  </a:cxn>
                  <a:cxn ang="0">
                    <a:pos x="59" y="18"/>
                  </a:cxn>
                  <a:cxn ang="0">
                    <a:pos x="50" y="29"/>
                  </a:cxn>
                  <a:cxn ang="0">
                    <a:pos x="39" y="38"/>
                  </a:cxn>
                  <a:cxn ang="0">
                    <a:pos x="26" y="60"/>
                  </a:cxn>
                  <a:cxn ang="0">
                    <a:pos x="18" y="77"/>
                  </a:cxn>
                  <a:cxn ang="0">
                    <a:pos x="11" y="93"/>
                  </a:cxn>
                  <a:cxn ang="0">
                    <a:pos x="5" y="121"/>
                  </a:cxn>
                  <a:cxn ang="0">
                    <a:pos x="2" y="135"/>
                  </a:cxn>
                  <a:cxn ang="0">
                    <a:pos x="0" y="148"/>
                  </a:cxn>
                  <a:cxn ang="0">
                    <a:pos x="0" y="170"/>
                  </a:cxn>
                  <a:cxn ang="0">
                    <a:pos x="2" y="192"/>
                  </a:cxn>
                  <a:cxn ang="0">
                    <a:pos x="6" y="214"/>
                  </a:cxn>
                  <a:cxn ang="0">
                    <a:pos x="11" y="230"/>
                  </a:cxn>
                  <a:cxn ang="0">
                    <a:pos x="17" y="245"/>
                  </a:cxn>
                  <a:cxn ang="0">
                    <a:pos x="24" y="261"/>
                  </a:cxn>
                  <a:cxn ang="0">
                    <a:pos x="35" y="277"/>
                  </a:cxn>
                  <a:cxn ang="0">
                    <a:pos x="44" y="288"/>
                  </a:cxn>
                  <a:cxn ang="0">
                    <a:pos x="59" y="302"/>
                  </a:cxn>
                  <a:cxn ang="0">
                    <a:pos x="70" y="311"/>
                  </a:cxn>
                  <a:cxn ang="0">
                    <a:pos x="82" y="321"/>
                  </a:cxn>
                  <a:cxn ang="0">
                    <a:pos x="96" y="329"/>
                  </a:cxn>
                  <a:cxn ang="0">
                    <a:pos x="108" y="337"/>
                  </a:cxn>
                  <a:cxn ang="0">
                    <a:pos x="123" y="341"/>
                  </a:cxn>
                  <a:cxn ang="0">
                    <a:pos x="139" y="344"/>
                  </a:cxn>
                  <a:cxn ang="0">
                    <a:pos x="151" y="346"/>
                  </a:cxn>
                  <a:cxn ang="0">
                    <a:pos x="174" y="346"/>
                  </a:cxn>
                  <a:cxn ang="0">
                    <a:pos x="192" y="344"/>
                  </a:cxn>
                  <a:cxn ang="0">
                    <a:pos x="205" y="343"/>
                  </a:cxn>
                  <a:cxn ang="0">
                    <a:pos x="217" y="340"/>
                  </a:cxn>
                  <a:cxn ang="0">
                    <a:pos x="230" y="335"/>
                  </a:cxn>
                  <a:cxn ang="0">
                    <a:pos x="247" y="329"/>
                  </a:cxn>
                  <a:cxn ang="0">
                    <a:pos x="259" y="319"/>
                  </a:cxn>
                  <a:cxn ang="0">
                    <a:pos x="271" y="308"/>
                  </a:cxn>
                  <a:cxn ang="0">
                    <a:pos x="277" y="297"/>
                  </a:cxn>
                  <a:cxn ang="0">
                    <a:pos x="283" y="283"/>
                  </a:cxn>
                  <a:cxn ang="0">
                    <a:pos x="290" y="266"/>
                  </a:cxn>
                  <a:cxn ang="0">
                    <a:pos x="295" y="241"/>
                  </a:cxn>
                  <a:cxn ang="0">
                    <a:pos x="296" y="220"/>
                  </a:cxn>
                  <a:cxn ang="0">
                    <a:pos x="275" y="227"/>
                  </a:cxn>
                  <a:cxn ang="0">
                    <a:pos x="259" y="238"/>
                  </a:cxn>
                  <a:cxn ang="0">
                    <a:pos x="235" y="244"/>
                  </a:cxn>
                  <a:cxn ang="0">
                    <a:pos x="205" y="249"/>
                  </a:cxn>
                  <a:cxn ang="0">
                    <a:pos x="175" y="250"/>
                  </a:cxn>
                  <a:cxn ang="0">
                    <a:pos x="151" y="245"/>
                  </a:cxn>
                  <a:cxn ang="0">
                    <a:pos x="121" y="231"/>
                  </a:cxn>
                  <a:cxn ang="0">
                    <a:pos x="97" y="212"/>
                  </a:cxn>
                  <a:cxn ang="0">
                    <a:pos x="82" y="184"/>
                  </a:cxn>
                  <a:cxn ang="0">
                    <a:pos x="75" y="159"/>
                  </a:cxn>
                  <a:cxn ang="0">
                    <a:pos x="73" y="128"/>
                  </a:cxn>
                  <a:cxn ang="0">
                    <a:pos x="73" y="101"/>
                  </a:cxn>
                  <a:cxn ang="0">
                    <a:pos x="78" y="66"/>
                  </a:cxn>
                  <a:cxn ang="0">
                    <a:pos x="84" y="30"/>
                  </a:cxn>
                  <a:cxn ang="0">
                    <a:pos x="102" y="0"/>
                  </a:cxn>
                  <a:cxn ang="0">
                    <a:pos x="82" y="3"/>
                  </a:cxn>
                </a:cxnLst>
                <a:rect l="0" t="0" r="r" b="b"/>
                <a:pathLst>
                  <a:path w="296" h="346">
                    <a:moveTo>
                      <a:pt x="82" y="3"/>
                    </a:moveTo>
                    <a:lnTo>
                      <a:pt x="59" y="18"/>
                    </a:lnTo>
                    <a:lnTo>
                      <a:pt x="50" y="29"/>
                    </a:lnTo>
                    <a:lnTo>
                      <a:pt x="39" y="38"/>
                    </a:lnTo>
                    <a:lnTo>
                      <a:pt x="26" y="60"/>
                    </a:lnTo>
                    <a:lnTo>
                      <a:pt x="18" y="77"/>
                    </a:lnTo>
                    <a:lnTo>
                      <a:pt x="11" y="93"/>
                    </a:lnTo>
                    <a:lnTo>
                      <a:pt x="5" y="121"/>
                    </a:lnTo>
                    <a:lnTo>
                      <a:pt x="2" y="135"/>
                    </a:lnTo>
                    <a:lnTo>
                      <a:pt x="0" y="148"/>
                    </a:lnTo>
                    <a:lnTo>
                      <a:pt x="0" y="170"/>
                    </a:lnTo>
                    <a:lnTo>
                      <a:pt x="2" y="192"/>
                    </a:lnTo>
                    <a:lnTo>
                      <a:pt x="6" y="214"/>
                    </a:lnTo>
                    <a:lnTo>
                      <a:pt x="11" y="230"/>
                    </a:lnTo>
                    <a:lnTo>
                      <a:pt x="17" y="245"/>
                    </a:lnTo>
                    <a:lnTo>
                      <a:pt x="24" y="261"/>
                    </a:lnTo>
                    <a:lnTo>
                      <a:pt x="35" y="277"/>
                    </a:lnTo>
                    <a:lnTo>
                      <a:pt x="44" y="288"/>
                    </a:lnTo>
                    <a:lnTo>
                      <a:pt x="59" y="302"/>
                    </a:lnTo>
                    <a:lnTo>
                      <a:pt x="70" y="311"/>
                    </a:lnTo>
                    <a:lnTo>
                      <a:pt x="82" y="321"/>
                    </a:lnTo>
                    <a:lnTo>
                      <a:pt x="96" y="329"/>
                    </a:lnTo>
                    <a:lnTo>
                      <a:pt x="108" y="337"/>
                    </a:lnTo>
                    <a:lnTo>
                      <a:pt x="123" y="341"/>
                    </a:lnTo>
                    <a:lnTo>
                      <a:pt x="139" y="344"/>
                    </a:lnTo>
                    <a:lnTo>
                      <a:pt x="151" y="346"/>
                    </a:lnTo>
                    <a:lnTo>
                      <a:pt x="174" y="346"/>
                    </a:lnTo>
                    <a:lnTo>
                      <a:pt x="192" y="344"/>
                    </a:lnTo>
                    <a:lnTo>
                      <a:pt x="205" y="343"/>
                    </a:lnTo>
                    <a:lnTo>
                      <a:pt x="217" y="340"/>
                    </a:lnTo>
                    <a:lnTo>
                      <a:pt x="230" y="335"/>
                    </a:lnTo>
                    <a:lnTo>
                      <a:pt x="247" y="329"/>
                    </a:lnTo>
                    <a:lnTo>
                      <a:pt x="259" y="319"/>
                    </a:lnTo>
                    <a:lnTo>
                      <a:pt x="271" y="308"/>
                    </a:lnTo>
                    <a:lnTo>
                      <a:pt x="277" y="297"/>
                    </a:lnTo>
                    <a:lnTo>
                      <a:pt x="283" y="283"/>
                    </a:lnTo>
                    <a:lnTo>
                      <a:pt x="290" y="266"/>
                    </a:lnTo>
                    <a:lnTo>
                      <a:pt x="295" y="241"/>
                    </a:lnTo>
                    <a:lnTo>
                      <a:pt x="296" y="220"/>
                    </a:lnTo>
                    <a:lnTo>
                      <a:pt x="275" y="227"/>
                    </a:lnTo>
                    <a:lnTo>
                      <a:pt x="259" y="238"/>
                    </a:lnTo>
                    <a:lnTo>
                      <a:pt x="235" y="244"/>
                    </a:lnTo>
                    <a:lnTo>
                      <a:pt x="205" y="249"/>
                    </a:lnTo>
                    <a:lnTo>
                      <a:pt x="175" y="250"/>
                    </a:lnTo>
                    <a:lnTo>
                      <a:pt x="151" y="245"/>
                    </a:lnTo>
                    <a:lnTo>
                      <a:pt x="121" y="231"/>
                    </a:lnTo>
                    <a:lnTo>
                      <a:pt x="97" y="212"/>
                    </a:lnTo>
                    <a:lnTo>
                      <a:pt x="82" y="184"/>
                    </a:lnTo>
                    <a:lnTo>
                      <a:pt x="75" y="159"/>
                    </a:lnTo>
                    <a:lnTo>
                      <a:pt x="73" y="128"/>
                    </a:lnTo>
                    <a:lnTo>
                      <a:pt x="73" y="101"/>
                    </a:lnTo>
                    <a:lnTo>
                      <a:pt x="78" y="66"/>
                    </a:lnTo>
                    <a:lnTo>
                      <a:pt x="84" y="30"/>
                    </a:lnTo>
                    <a:lnTo>
                      <a:pt x="102" y="0"/>
                    </a:lnTo>
                    <a:lnTo>
                      <a:pt x="82" y="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</p:grpSp>
        <p:grpSp>
          <p:nvGrpSpPr>
            <p:cNvPr id="20" name="Group 34"/>
            <p:cNvGrpSpPr>
              <a:grpSpLocks/>
            </p:cNvGrpSpPr>
            <p:nvPr/>
          </p:nvGrpSpPr>
          <p:grpSpPr bwMode="auto">
            <a:xfrm>
              <a:off x="4424" y="3161"/>
              <a:ext cx="393" cy="241"/>
              <a:chOff x="4424" y="3161"/>
              <a:chExt cx="393" cy="241"/>
            </a:xfrm>
          </p:grpSpPr>
          <p:sp>
            <p:nvSpPr>
              <p:cNvPr id="86" name="Freeform 35"/>
              <p:cNvSpPr>
                <a:spLocks/>
              </p:cNvSpPr>
              <p:nvPr/>
            </p:nvSpPr>
            <p:spPr bwMode="auto">
              <a:xfrm>
                <a:off x="4665" y="3228"/>
                <a:ext cx="152" cy="174"/>
              </a:xfrm>
              <a:custGeom>
                <a:avLst/>
                <a:gdLst/>
                <a:ahLst/>
                <a:cxnLst>
                  <a:cxn ang="0">
                    <a:pos x="165" y="0"/>
                  </a:cxn>
                  <a:cxn ang="0">
                    <a:pos x="103" y="86"/>
                  </a:cxn>
                  <a:cxn ang="0">
                    <a:pos x="0" y="77"/>
                  </a:cxn>
                  <a:cxn ang="0">
                    <a:pos x="82" y="176"/>
                  </a:cxn>
                  <a:cxn ang="0">
                    <a:pos x="6" y="304"/>
                  </a:cxn>
                  <a:cxn ang="0">
                    <a:pos x="144" y="224"/>
                  </a:cxn>
                  <a:cxn ang="0">
                    <a:pos x="239" y="347"/>
                  </a:cxn>
                  <a:cxn ang="0">
                    <a:pos x="215" y="191"/>
                  </a:cxn>
                  <a:cxn ang="0">
                    <a:pos x="305" y="99"/>
                  </a:cxn>
                  <a:cxn ang="0">
                    <a:pos x="196" y="102"/>
                  </a:cxn>
                  <a:cxn ang="0">
                    <a:pos x="165" y="0"/>
                  </a:cxn>
                </a:cxnLst>
                <a:rect l="0" t="0" r="r" b="b"/>
                <a:pathLst>
                  <a:path w="305" h="347">
                    <a:moveTo>
                      <a:pt x="165" y="0"/>
                    </a:moveTo>
                    <a:lnTo>
                      <a:pt x="103" y="86"/>
                    </a:lnTo>
                    <a:lnTo>
                      <a:pt x="0" y="77"/>
                    </a:lnTo>
                    <a:lnTo>
                      <a:pt x="82" y="176"/>
                    </a:lnTo>
                    <a:lnTo>
                      <a:pt x="6" y="304"/>
                    </a:lnTo>
                    <a:lnTo>
                      <a:pt x="144" y="224"/>
                    </a:lnTo>
                    <a:lnTo>
                      <a:pt x="239" y="347"/>
                    </a:lnTo>
                    <a:lnTo>
                      <a:pt x="215" y="191"/>
                    </a:lnTo>
                    <a:lnTo>
                      <a:pt x="305" y="99"/>
                    </a:lnTo>
                    <a:lnTo>
                      <a:pt x="196" y="102"/>
                    </a:lnTo>
                    <a:lnTo>
                      <a:pt x="165" y="0"/>
                    </a:lnTo>
                    <a:close/>
                  </a:path>
                </a:pathLst>
              </a:custGeom>
              <a:solidFill>
                <a:srgbClr val="FF9F0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87" name="Freeform 36"/>
              <p:cNvSpPr>
                <a:spLocks/>
              </p:cNvSpPr>
              <p:nvPr/>
            </p:nvSpPr>
            <p:spPr bwMode="auto">
              <a:xfrm>
                <a:off x="4424" y="3161"/>
                <a:ext cx="148" cy="173"/>
              </a:xfrm>
              <a:custGeom>
                <a:avLst/>
                <a:gdLst/>
                <a:ahLst/>
                <a:cxnLst>
                  <a:cxn ang="0">
                    <a:pos x="82" y="4"/>
                  </a:cxn>
                  <a:cxn ang="0">
                    <a:pos x="58" y="19"/>
                  </a:cxn>
                  <a:cxn ang="0">
                    <a:pos x="49" y="29"/>
                  </a:cxn>
                  <a:cxn ang="0">
                    <a:pos x="39" y="38"/>
                  </a:cxn>
                  <a:cxn ang="0">
                    <a:pos x="25" y="62"/>
                  </a:cxn>
                  <a:cxn ang="0">
                    <a:pos x="18" y="77"/>
                  </a:cxn>
                  <a:cxn ang="0">
                    <a:pos x="10" y="95"/>
                  </a:cxn>
                  <a:cxn ang="0">
                    <a:pos x="4" y="125"/>
                  </a:cxn>
                  <a:cxn ang="0">
                    <a:pos x="1" y="137"/>
                  </a:cxn>
                  <a:cxn ang="0">
                    <a:pos x="0" y="150"/>
                  </a:cxn>
                  <a:cxn ang="0">
                    <a:pos x="0" y="170"/>
                  </a:cxn>
                  <a:cxn ang="0">
                    <a:pos x="1" y="192"/>
                  </a:cxn>
                  <a:cxn ang="0">
                    <a:pos x="6" y="214"/>
                  </a:cxn>
                  <a:cxn ang="0">
                    <a:pos x="10" y="231"/>
                  </a:cxn>
                  <a:cxn ang="0">
                    <a:pos x="16" y="247"/>
                  </a:cxn>
                  <a:cxn ang="0">
                    <a:pos x="24" y="261"/>
                  </a:cxn>
                  <a:cxn ang="0">
                    <a:pos x="34" y="277"/>
                  </a:cxn>
                  <a:cxn ang="0">
                    <a:pos x="43" y="290"/>
                  </a:cxn>
                  <a:cxn ang="0">
                    <a:pos x="58" y="304"/>
                  </a:cxn>
                  <a:cxn ang="0">
                    <a:pos x="70" y="313"/>
                  </a:cxn>
                  <a:cxn ang="0">
                    <a:pos x="82" y="323"/>
                  </a:cxn>
                  <a:cxn ang="0">
                    <a:pos x="96" y="330"/>
                  </a:cxn>
                  <a:cxn ang="0">
                    <a:pos x="107" y="337"/>
                  </a:cxn>
                  <a:cxn ang="0">
                    <a:pos x="122" y="341"/>
                  </a:cxn>
                  <a:cxn ang="0">
                    <a:pos x="139" y="346"/>
                  </a:cxn>
                  <a:cxn ang="0">
                    <a:pos x="151" y="348"/>
                  </a:cxn>
                  <a:cxn ang="0">
                    <a:pos x="173" y="348"/>
                  </a:cxn>
                  <a:cxn ang="0">
                    <a:pos x="191" y="346"/>
                  </a:cxn>
                  <a:cxn ang="0">
                    <a:pos x="205" y="343"/>
                  </a:cxn>
                  <a:cxn ang="0">
                    <a:pos x="217" y="340"/>
                  </a:cxn>
                  <a:cxn ang="0">
                    <a:pos x="230" y="337"/>
                  </a:cxn>
                  <a:cxn ang="0">
                    <a:pos x="246" y="329"/>
                  </a:cxn>
                  <a:cxn ang="0">
                    <a:pos x="258" y="321"/>
                  </a:cxn>
                  <a:cxn ang="0">
                    <a:pos x="270" y="308"/>
                  </a:cxn>
                  <a:cxn ang="0">
                    <a:pos x="276" y="297"/>
                  </a:cxn>
                  <a:cxn ang="0">
                    <a:pos x="282" y="285"/>
                  </a:cxn>
                  <a:cxn ang="0">
                    <a:pos x="290" y="268"/>
                  </a:cxn>
                  <a:cxn ang="0">
                    <a:pos x="294" y="242"/>
                  </a:cxn>
                  <a:cxn ang="0">
                    <a:pos x="296" y="222"/>
                  </a:cxn>
                  <a:cxn ang="0">
                    <a:pos x="275" y="228"/>
                  </a:cxn>
                  <a:cxn ang="0">
                    <a:pos x="258" y="238"/>
                  </a:cxn>
                  <a:cxn ang="0">
                    <a:pos x="235" y="246"/>
                  </a:cxn>
                  <a:cxn ang="0">
                    <a:pos x="206" y="250"/>
                  </a:cxn>
                  <a:cxn ang="0">
                    <a:pos x="175" y="250"/>
                  </a:cxn>
                  <a:cxn ang="0">
                    <a:pos x="151" y="247"/>
                  </a:cxn>
                  <a:cxn ang="0">
                    <a:pos x="121" y="231"/>
                  </a:cxn>
                  <a:cxn ang="0">
                    <a:pos x="97" y="213"/>
                  </a:cxn>
                  <a:cxn ang="0">
                    <a:pos x="82" y="186"/>
                  </a:cxn>
                  <a:cxn ang="0">
                    <a:pos x="75" y="161"/>
                  </a:cxn>
                  <a:cxn ang="0">
                    <a:pos x="73" y="131"/>
                  </a:cxn>
                  <a:cxn ang="0">
                    <a:pos x="73" y="103"/>
                  </a:cxn>
                  <a:cxn ang="0">
                    <a:pos x="78" y="66"/>
                  </a:cxn>
                  <a:cxn ang="0">
                    <a:pos x="84" y="32"/>
                  </a:cxn>
                  <a:cxn ang="0">
                    <a:pos x="101" y="0"/>
                  </a:cxn>
                  <a:cxn ang="0">
                    <a:pos x="82" y="4"/>
                  </a:cxn>
                </a:cxnLst>
                <a:rect l="0" t="0" r="r" b="b"/>
                <a:pathLst>
                  <a:path w="296" h="348">
                    <a:moveTo>
                      <a:pt x="82" y="4"/>
                    </a:moveTo>
                    <a:lnTo>
                      <a:pt x="58" y="19"/>
                    </a:lnTo>
                    <a:lnTo>
                      <a:pt x="49" y="29"/>
                    </a:lnTo>
                    <a:lnTo>
                      <a:pt x="39" y="38"/>
                    </a:lnTo>
                    <a:lnTo>
                      <a:pt x="25" y="62"/>
                    </a:lnTo>
                    <a:lnTo>
                      <a:pt x="18" y="77"/>
                    </a:lnTo>
                    <a:lnTo>
                      <a:pt x="10" y="95"/>
                    </a:lnTo>
                    <a:lnTo>
                      <a:pt x="4" y="125"/>
                    </a:lnTo>
                    <a:lnTo>
                      <a:pt x="1" y="137"/>
                    </a:lnTo>
                    <a:lnTo>
                      <a:pt x="0" y="150"/>
                    </a:lnTo>
                    <a:lnTo>
                      <a:pt x="0" y="170"/>
                    </a:lnTo>
                    <a:lnTo>
                      <a:pt x="1" y="192"/>
                    </a:lnTo>
                    <a:lnTo>
                      <a:pt x="6" y="214"/>
                    </a:lnTo>
                    <a:lnTo>
                      <a:pt x="10" y="231"/>
                    </a:lnTo>
                    <a:lnTo>
                      <a:pt x="16" y="247"/>
                    </a:lnTo>
                    <a:lnTo>
                      <a:pt x="24" y="261"/>
                    </a:lnTo>
                    <a:lnTo>
                      <a:pt x="34" y="277"/>
                    </a:lnTo>
                    <a:lnTo>
                      <a:pt x="43" y="290"/>
                    </a:lnTo>
                    <a:lnTo>
                      <a:pt x="58" y="304"/>
                    </a:lnTo>
                    <a:lnTo>
                      <a:pt x="70" y="313"/>
                    </a:lnTo>
                    <a:lnTo>
                      <a:pt x="82" y="323"/>
                    </a:lnTo>
                    <a:lnTo>
                      <a:pt x="96" y="330"/>
                    </a:lnTo>
                    <a:lnTo>
                      <a:pt x="107" y="337"/>
                    </a:lnTo>
                    <a:lnTo>
                      <a:pt x="122" y="341"/>
                    </a:lnTo>
                    <a:lnTo>
                      <a:pt x="139" y="346"/>
                    </a:lnTo>
                    <a:lnTo>
                      <a:pt x="151" y="348"/>
                    </a:lnTo>
                    <a:lnTo>
                      <a:pt x="173" y="348"/>
                    </a:lnTo>
                    <a:lnTo>
                      <a:pt x="191" y="346"/>
                    </a:lnTo>
                    <a:lnTo>
                      <a:pt x="205" y="343"/>
                    </a:lnTo>
                    <a:lnTo>
                      <a:pt x="217" y="340"/>
                    </a:lnTo>
                    <a:lnTo>
                      <a:pt x="230" y="337"/>
                    </a:lnTo>
                    <a:lnTo>
                      <a:pt x="246" y="329"/>
                    </a:lnTo>
                    <a:lnTo>
                      <a:pt x="258" y="321"/>
                    </a:lnTo>
                    <a:lnTo>
                      <a:pt x="270" y="308"/>
                    </a:lnTo>
                    <a:lnTo>
                      <a:pt x="276" y="297"/>
                    </a:lnTo>
                    <a:lnTo>
                      <a:pt x="282" y="285"/>
                    </a:lnTo>
                    <a:lnTo>
                      <a:pt x="290" y="268"/>
                    </a:lnTo>
                    <a:lnTo>
                      <a:pt x="294" y="242"/>
                    </a:lnTo>
                    <a:lnTo>
                      <a:pt x="296" y="222"/>
                    </a:lnTo>
                    <a:lnTo>
                      <a:pt x="275" y="228"/>
                    </a:lnTo>
                    <a:lnTo>
                      <a:pt x="258" y="238"/>
                    </a:lnTo>
                    <a:lnTo>
                      <a:pt x="235" y="246"/>
                    </a:lnTo>
                    <a:lnTo>
                      <a:pt x="206" y="250"/>
                    </a:lnTo>
                    <a:lnTo>
                      <a:pt x="175" y="250"/>
                    </a:lnTo>
                    <a:lnTo>
                      <a:pt x="151" y="247"/>
                    </a:lnTo>
                    <a:lnTo>
                      <a:pt x="121" y="231"/>
                    </a:lnTo>
                    <a:lnTo>
                      <a:pt x="97" y="213"/>
                    </a:lnTo>
                    <a:lnTo>
                      <a:pt x="82" y="186"/>
                    </a:lnTo>
                    <a:lnTo>
                      <a:pt x="75" y="161"/>
                    </a:lnTo>
                    <a:lnTo>
                      <a:pt x="73" y="131"/>
                    </a:lnTo>
                    <a:lnTo>
                      <a:pt x="73" y="103"/>
                    </a:lnTo>
                    <a:lnTo>
                      <a:pt x="78" y="66"/>
                    </a:lnTo>
                    <a:lnTo>
                      <a:pt x="84" y="32"/>
                    </a:lnTo>
                    <a:lnTo>
                      <a:pt x="101" y="0"/>
                    </a:lnTo>
                    <a:lnTo>
                      <a:pt x="82" y="4"/>
                    </a:lnTo>
                    <a:close/>
                  </a:path>
                </a:pathLst>
              </a:custGeom>
              <a:solidFill>
                <a:srgbClr val="FF9F0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</p:grpSp>
        <p:grpSp>
          <p:nvGrpSpPr>
            <p:cNvPr id="21" name="Group 37"/>
            <p:cNvGrpSpPr>
              <a:grpSpLocks/>
            </p:cNvGrpSpPr>
            <p:nvPr/>
          </p:nvGrpSpPr>
          <p:grpSpPr bwMode="auto">
            <a:xfrm>
              <a:off x="4964" y="3065"/>
              <a:ext cx="341" cy="568"/>
              <a:chOff x="4964" y="3065"/>
              <a:chExt cx="341" cy="568"/>
            </a:xfrm>
          </p:grpSpPr>
          <p:sp>
            <p:nvSpPr>
              <p:cNvPr id="84" name="Freeform 38"/>
              <p:cNvSpPr>
                <a:spLocks/>
              </p:cNvSpPr>
              <p:nvPr/>
            </p:nvSpPr>
            <p:spPr bwMode="auto">
              <a:xfrm>
                <a:off x="5025" y="3065"/>
                <a:ext cx="280" cy="495"/>
              </a:xfrm>
              <a:custGeom>
                <a:avLst/>
                <a:gdLst/>
                <a:ahLst/>
                <a:cxnLst>
                  <a:cxn ang="0">
                    <a:pos x="517" y="957"/>
                  </a:cxn>
                  <a:cxn ang="0">
                    <a:pos x="451" y="979"/>
                  </a:cxn>
                  <a:cxn ang="0">
                    <a:pos x="361" y="990"/>
                  </a:cxn>
                  <a:cxn ang="0">
                    <a:pos x="270" y="990"/>
                  </a:cxn>
                  <a:cxn ang="0">
                    <a:pos x="209" y="971"/>
                  </a:cxn>
                  <a:cxn ang="0">
                    <a:pos x="176" y="966"/>
                  </a:cxn>
                  <a:cxn ang="0">
                    <a:pos x="137" y="820"/>
                  </a:cxn>
                  <a:cxn ang="0">
                    <a:pos x="113" y="655"/>
                  </a:cxn>
                  <a:cxn ang="0">
                    <a:pos x="80" y="470"/>
                  </a:cxn>
                  <a:cxn ang="0">
                    <a:pos x="41" y="265"/>
                  </a:cxn>
                  <a:cxn ang="0">
                    <a:pos x="4" y="180"/>
                  </a:cxn>
                  <a:cxn ang="0">
                    <a:pos x="0" y="130"/>
                  </a:cxn>
                  <a:cxn ang="0">
                    <a:pos x="9" y="110"/>
                  </a:cxn>
                  <a:cxn ang="0">
                    <a:pos x="37" y="86"/>
                  </a:cxn>
                  <a:cxn ang="0">
                    <a:pos x="56" y="70"/>
                  </a:cxn>
                  <a:cxn ang="0">
                    <a:pos x="113" y="55"/>
                  </a:cxn>
                  <a:cxn ang="0">
                    <a:pos x="218" y="55"/>
                  </a:cxn>
                  <a:cxn ang="0">
                    <a:pos x="314" y="36"/>
                  </a:cxn>
                  <a:cxn ang="0">
                    <a:pos x="408" y="15"/>
                  </a:cxn>
                  <a:cxn ang="0">
                    <a:pos x="488" y="0"/>
                  </a:cxn>
                  <a:cxn ang="0">
                    <a:pos x="560" y="240"/>
                  </a:cxn>
                  <a:cxn ang="0">
                    <a:pos x="261" y="235"/>
                  </a:cxn>
                  <a:cxn ang="0">
                    <a:pos x="218" y="226"/>
                  </a:cxn>
                  <a:cxn ang="0">
                    <a:pos x="218" y="256"/>
                  </a:cxn>
                  <a:cxn ang="0">
                    <a:pos x="252" y="430"/>
                  </a:cxn>
                  <a:cxn ang="0">
                    <a:pos x="281" y="540"/>
                  </a:cxn>
                  <a:cxn ang="0">
                    <a:pos x="337" y="641"/>
                  </a:cxn>
                  <a:cxn ang="0">
                    <a:pos x="417" y="771"/>
                  </a:cxn>
                  <a:cxn ang="0">
                    <a:pos x="517" y="957"/>
                  </a:cxn>
                </a:cxnLst>
                <a:rect l="0" t="0" r="r" b="b"/>
                <a:pathLst>
                  <a:path w="560" h="990">
                    <a:moveTo>
                      <a:pt x="517" y="957"/>
                    </a:moveTo>
                    <a:lnTo>
                      <a:pt x="451" y="979"/>
                    </a:lnTo>
                    <a:lnTo>
                      <a:pt x="361" y="990"/>
                    </a:lnTo>
                    <a:lnTo>
                      <a:pt x="270" y="990"/>
                    </a:lnTo>
                    <a:lnTo>
                      <a:pt x="209" y="971"/>
                    </a:lnTo>
                    <a:lnTo>
                      <a:pt x="176" y="966"/>
                    </a:lnTo>
                    <a:lnTo>
                      <a:pt x="137" y="820"/>
                    </a:lnTo>
                    <a:lnTo>
                      <a:pt x="113" y="655"/>
                    </a:lnTo>
                    <a:lnTo>
                      <a:pt x="80" y="470"/>
                    </a:lnTo>
                    <a:lnTo>
                      <a:pt x="41" y="265"/>
                    </a:lnTo>
                    <a:lnTo>
                      <a:pt x="4" y="180"/>
                    </a:lnTo>
                    <a:lnTo>
                      <a:pt x="0" y="130"/>
                    </a:lnTo>
                    <a:lnTo>
                      <a:pt x="9" y="110"/>
                    </a:lnTo>
                    <a:lnTo>
                      <a:pt x="37" y="86"/>
                    </a:lnTo>
                    <a:lnTo>
                      <a:pt x="56" y="70"/>
                    </a:lnTo>
                    <a:lnTo>
                      <a:pt x="113" y="55"/>
                    </a:lnTo>
                    <a:lnTo>
                      <a:pt x="218" y="55"/>
                    </a:lnTo>
                    <a:lnTo>
                      <a:pt x="314" y="36"/>
                    </a:lnTo>
                    <a:lnTo>
                      <a:pt x="408" y="15"/>
                    </a:lnTo>
                    <a:lnTo>
                      <a:pt x="488" y="0"/>
                    </a:lnTo>
                    <a:lnTo>
                      <a:pt x="560" y="240"/>
                    </a:lnTo>
                    <a:lnTo>
                      <a:pt x="261" y="235"/>
                    </a:lnTo>
                    <a:lnTo>
                      <a:pt x="218" y="226"/>
                    </a:lnTo>
                    <a:lnTo>
                      <a:pt x="218" y="256"/>
                    </a:lnTo>
                    <a:lnTo>
                      <a:pt x="252" y="430"/>
                    </a:lnTo>
                    <a:lnTo>
                      <a:pt x="281" y="540"/>
                    </a:lnTo>
                    <a:lnTo>
                      <a:pt x="337" y="641"/>
                    </a:lnTo>
                    <a:lnTo>
                      <a:pt x="417" y="771"/>
                    </a:lnTo>
                    <a:lnTo>
                      <a:pt x="517" y="957"/>
                    </a:lnTo>
                    <a:close/>
                  </a:path>
                </a:pathLst>
              </a:custGeom>
              <a:solidFill>
                <a:srgbClr val="3F5F0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85" name="Freeform 39"/>
              <p:cNvSpPr>
                <a:spLocks/>
              </p:cNvSpPr>
              <p:nvPr/>
            </p:nvSpPr>
            <p:spPr bwMode="auto">
              <a:xfrm>
                <a:off x="4964" y="3546"/>
                <a:ext cx="332" cy="87"/>
              </a:xfrm>
              <a:custGeom>
                <a:avLst/>
                <a:gdLst/>
                <a:ahLst/>
                <a:cxnLst>
                  <a:cxn ang="0">
                    <a:pos x="304" y="5"/>
                  </a:cxn>
                  <a:cxn ang="0">
                    <a:pos x="196" y="22"/>
                  </a:cxn>
                  <a:cxn ang="0">
                    <a:pos x="111" y="44"/>
                  </a:cxn>
                  <a:cxn ang="0">
                    <a:pos x="66" y="57"/>
                  </a:cxn>
                  <a:cxn ang="0">
                    <a:pos x="28" y="82"/>
                  </a:cxn>
                  <a:cxn ang="0">
                    <a:pos x="11" y="103"/>
                  </a:cxn>
                  <a:cxn ang="0">
                    <a:pos x="0" y="134"/>
                  </a:cxn>
                  <a:cxn ang="0">
                    <a:pos x="3" y="158"/>
                  </a:cxn>
                  <a:cxn ang="0">
                    <a:pos x="14" y="167"/>
                  </a:cxn>
                  <a:cxn ang="0">
                    <a:pos x="37" y="173"/>
                  </a:cxn>
                  <a:cxn ang="0">
                    <a:pos x="112" y="167"/>
                  </a:cxn>
                  <a:cxn ang="0">
                    <a:pos x="230" y="156"/>
                  </a:cxn>
                  <a:cxn ang="0">
                    <a:pos x="357" y="140"/>
                  </a:cxn>
                  <a:cxn ang="0">
                    <a:pos x="435" y="136"/>
                  </a:cxn>
                  <a:cxn ang="0">
                    <a:pos x="444" y="161"/>
                  </a:cxn>
                  <a:cxn ang="0">
                    <a:pos x="528" y="173"/>
                  </a:cxn>
                  <a:cxn ang="0">
                    <a:pos x="607" y="175"/>
                  </a:cxn>
                  <a:cxn ang="0">
                    <a:pos x="655" y="170"/>
                  </a:cxn>
                  <a:cxn ang="0">
                    <a:pos x="665" y="136"/>
                  </a:cxn>
                  <a:cxn ang="0">
                    <a:pos x="658" y="77"/>
                  </a:cxn>
                  <a:cxn ang="0">
                    <a:pos x="634" y="0"/>
                  </a:cxn>
                  <a:cxn ang="0">
                    <a:pos x="332" y="0"/>
                  </a:cxn>
                  <a:cxn ang="0">
                    <a:pos x="304" y="5"/>
                  </a:cxn>
                </a:cxnLst>
                <a:rect l="0" t="0" r="r" b="b"/>
                <a:pathLst>
                  <a:path w="665" h="175">
                    <a:moveTo>
                      <a:pt x="304" y="5"/>
                    </a:moveTo>
                    <a:lnTo>
                      <a:pt x="196" y="22"/>
                    </a:lnTo>
                    <a:lnTo>
                      <a:pt x="111" y="44"/>
                    </a:lnTo>
                    <a:lnTo>
                      <a:pt x="66" y="57"/>
                    </a:lnTo>
                    <a:lnTo>
                      <a:pt x="28" y="82"/>
                    </a:lnTo>
                    <a:lnTo>
                      <a:pt x="11" y="103"/>
                    </a:lnTo>
                    <a:lnTo>
                      <a:pt x="0" y="134"/>
                    </a:lnTo>
                    <a:lnTo>
                      <a:pt x="3" y="158"/>
                    </a:lnTo>
                    <a:lnTo>
                      <a:pt x="14" y="167"/>
                    </a:lnTo>
                    <a:lnTo>
                      <a:pt x="37" y="173"/>
                    </a:lnTo>
                    <a:lnTo>
                      <a:pt x="112" y="167"/>
                    </a:lnTo>
                    <a:lnTo>
                      <a:pt x="230" y="156"/>
                    </a:lnTo>
                    <a:lnTo>
                      <a:pt x="357" y="140"/>
                    </a:lnTo>
                    <a:lnTo>
                      <a:pt x="435" y="136"/>
                    </a:lnTo>
                    <a:lnTo>
                      <a:pt x="444" y="161"/>
                    </a:lnTo>
                    <a:lnTo>
                      <a:pt x="528" y="173"/>
                    </a:lnTo>
                    <a:lnTo>
                      <a:pt x="607" y="175"/>
                    </a:lnTo>
                    <a:lnTo>
                      <a:pt x="655" y="170"/>
                    </a:lnTo>
                    <a:lnTo>
                      <a:pt x="665" y="136"/>
                    </a:lnTo>
                    <a:lnTo>
                      <a:pt x="658" y="77"/>
                    </a:lnTo>
                    <a:lnTo>
                      <a:pt x="634" y="0"/>
                    </a:lnTo>
                    <a:lnTo>
                      <a:pt x="332" y="0"/>
                    </a:lnTo>
                    <a:lnTo>
                      <a:pt x="304" y="5"/>
                    </a:lnTo>
                    <a:close/>
                  </a:path>
                </a:pathLst>
              </a:custGeom>
              <a:solidFill>
                <a:srgbClr val="7F5F3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</p:grpSp>
        <p:grpSp>
          <p:nvGrpSpPr>
            <p:cNvPr id="22" name="Group 40"/>
            <p:cNvGrpSpPr>
              <a:grpSpLocks/>
            </p:cNvGrpSpPr>
            <p:nvPr/>
          </p:nvGrpSpPr>
          <p:grpSpPr bwMode="auto">
            <a:xfrm>
              <a:off x="4899" y="3063"/>
              <a:ext cx="580" cy="613"/>
              <a:chOff x="4899" y="3063"/>
              <a:chExt cx="580" cy="613"/>
            </a:xfrm>
          </p:grpSpPr>
          <p:sp>
            <p:nvSpPr>
              <p:cNvPr id="82" name="Freeform 41"/>
              <p:cNvSpPr>
                <a:spLocks/>
              </p:cNvSpPr>
              <p:nvPr/>
            </p:nvSpPr>
            <p:spPr bwMode="auto">
              <a:xfrm>
                <a:off x="4899" y="3575"/>
                <a:ext cx="368" cy="101"/>
              </a:xfrm>
              <a:custGeom>
                <a:avLst/>
                <a:gdLst/>
                <a:ahLst/>
                <a:cxnLst>
                  <a:cxn ang="0">
                    <a:pos x="334" y="7"/>
                  </a:cxn>
                  <a:cxn ang="0">
                    <a:pos x="215" y="28"/>
                  </a:cxn>
                  <a:cxn ang="0">
                    <a:pos x="119" y="53"/>
                  </a:cxn>
                  <a:cxn ang="0">
                    <a:pos x="70" y="67"/>
                  </a:cxn>
                  <a:cxn ang="0">
                    <a:pos x="29" y="95"/>
                  </a:cxn>
                  <a:cxn ang="0">
                    <a:pos x="11" y="117"/>
                  </a:cxn>
                  <a:cxn ang="0">
                    <a:pos x="0" y="152"/>
                  </a:cxn>
                  <a:cxn ang="0">
                    <a:pos x="1" y="180"/>
                  </a:cxn>
                  <a:cxn ang="0">
                    <a:pos x="13" y="190"/>
                  </a:cxn>
                  <a:cxn ang="0">
                    <a:pos x="35" y="198"/>
                  </a:cxn>
                  <a:cxn ang="0">
                    <a:pos x="112" y="202"/>
                  </a:cxn>
                  <a:cxn ang="0">
                    <a:pos x="258" y="193"/>
                  </a:cxn>
                  <a:cxn ang="0">
                    <a:pos x="396" y="176"/>
                  </a:cxn>
                  <a:cxn ang="0">
                    <a:pos x="479" y="155"/>
                  </a:cxn>
                  <a:cxn ang="0">
                    <a:pos x="488" y="182"/>
                  </a:cxn>
                  <a:cxn ang="0">
                    <a:pos x="536" y="190"/>
                  </a:cxn>
                  <a:cxn ang="0">
                    <a:pos x="581" y="194"/>
                  </a:cxn>
                  <a:cxn ang="0">
                    <a:pos x="671" y="198"/>
                  </a:cxn>
                  <a:cxn ang="0">
                    <a:pos x="723" y="193"/>
                  </a:cxn>
                  <a:cxn ang="0">
                    <a:pos x="735" y="155"/>
                  </a:cxn>
                  <a:cxn ang="0">
                    <a:pos x="724" y="89"/>
                  </a:cxn>
                  <a:cxn ang="0">
                    <a:pos x="699" y="0"/>
                  </a:cxn>
                  <a:cxn ang="0">
                    <a:pos x="364" y="0"/>
                  </a:cxn>
                  <a:cxn ang="0">
                    <a:pos x="334" y="7"/>
                  </a:cxn>
                </a:cxnLst>
                <a:rect l="0" t="0" r="r" b="b"/>
                <a:pathLst>
                  <a:path w="735" h="202">
                    <a:moveTo>
                      <a:pt x="334" y="7"/>
                    </a:moveTo>
                    <a:lnTo>
                      <a:pt x="215" y="28"/>
                    </a:lnTo>
                    <a:lnTo>
                      <a:pt x="119" y="53"/>
                    </a:lnTo>
                    <a:lnTo>
                      <a:pt x="70" y="67"/>
                    </a:lnTo>
                    <a:lnTo>
                      <a:pt x="29" y="95"/>
                    </a:lnTo>
                    <a:lnTo>
                      <a:pt x="11" y="117"/>
                    </a:lnTo>
                    <a:lnTo>
                      <a:pt x="0" y="152"/>
                    </a:lnTo>
                    <a:lnTo>
                      <a:pt x="1" y="180"/>
                    </a:lnTo>
                    <a:lnTo>
                      <a:pt x="13" y="190"/>
                    </a:lnTo>
                    <a:lnTo>
                      <a:pt x="35" y="198"/>
                    </a:lnTo>
                    <a:lnTo>
                      <a:pt x="112" y="202"/>
                    </a:lnTo>
                    <a:lnTo>
                      <a:pt x="258" y="193"/>
                    </a:lnTo>
                    <a:lnTo>
                      <a:pt x="396" y="176"/>
                    </a:lnTo>
                    <a:lnTo>
                      <a:pt x="479" y="155"/>
                    </a:lnTo>
                    <a:lnTo>
                      <a:pt x="488" y="182"/>
                    </a:lnTo>
                    <a:lnTo>
                      <a:pt x="536" y="190"/>
                    </a:lnTo>
                    <a:lnTo>
                      <a:pt x="581" y="194"/>
                    </a:lnTo>
                    <a:lnTo>
                      <a:pt x="671" y="198"/>
                    </a:lnTo>
                    <a:lnTo>
                      <a:pt x="723" y="193"/>
                    </a:lnTo>
                    <a:lnTo>
                      <a:pt x="735" y="155"/>
                    </a:lnTo>
                    <a:lnTo>
                      <a:pt x="724" y="89"/>
                    </a:lnTo>
                    <a:lnTo>
                      <a:pt x="699" y="0"/>
                    </a:lnTo>
                    <a:lnTo>
                      <a:pt x="364" y="0"/>
                    </a:lnTo>
                    <a:lnTo>
                      <a:pt x="334" y="7"/>
                    </a:lnTo>
                    <a:close/>
                  </a:path>
                </a:pathLst>
              </a:custGeom>
              <a:solidFill>
                <a:srgbClr val="7F5F3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83" name="Freeform 42"/>
              <p:cNvSpPr>
                <a:spLocks/>
              </p:cNvSpPr>
              <p:nvPr/>
            </p:nvSpPr>
            <p:spPr bwMode="auto">
              <a:xfrm>
                <a:off x="5008" y="3063"/>
                <a:ext cx="471" cy="542"/>
              </a:xfrm>
              <a:custGeom>
                <a:avLst/>
                <a:gdLst/>
                <a:ahLst/>
                <a:cxnLst>
                  <a:cxn ang="0">
                    <a:pos x="896" y="66"/>
                  </a:cxn>
                  <a:cxn ang="0">
                    <a:pos x="933" y="151"/>
                  </a:cxn>
                  <a:cxn ang="0">
                    <a:pos x="937" y="181"/>
                  </a:cxn>
                  <a:cxn ang="0">
                    <a:pos x="943" y="226"/>
                  </a:cxn>
                  <a:cxn ang="0">
                    <a:pos x="933" y="281"/>
                  </a:cxn>
                  <a:cxn ang="0">
                    <a:pos x="905" y="311"/>
                  </a:cxn>
                  <a:cxn ang="0">
                    <a:pos x="876" y="332"/>
                  </a:cxn>
                  <a:cxn ang="0">
                    <a:pos x="833" y="335"/>
                  </a:cxn>
                  <a:cxn ang="0">
                    <a:pos x="748" y="335"/>
                  </a:cxn>
                  <a:cxn ang="0">
                    <a:pos x="661" y="339"/>
                  </a:cxn>
                  <a:cxn ang="0">
                    <a:pos x="580" y="325"/>
                  </a:cxn>
                  <a:cxn ang="0">
                    <a:pos x="532" y="316"/>
                  </a:cxn>
                  <a:cxn ang="0">
                    <a:pos x="438" y="295"/>
                  </a:cxn>
                  <a:cxn ang="0">
                    <a:pos x="368" y="270"/>
                  </a:cxn>
                  <a:cxn ang="0">
                    <a:pos x="296" y="245"/>
                  </a:cxn>
                  <a:cxn ang="0">
                    <a:pos x="229" y="206"/>
                  </a:cxn>
                  <a:cxn ang="0">
                    <a:pos x="248" y="261"/>
                  </a:cxn>
                  <a:cxn ang="0">
                    <a:pos x="277" y="339"/>
                  </a:cxn>
                  <a:cxn ang="0">
                    <a:pos x="287" y="449"/>
                  </a:cxn>
                  <a:cxn ang="0">
                    <a:pos x="296" y="534"/>
                  </a:cxn>
                  <a:cxn ang="0">
                    <a:pos x="329" y="651"/>
                  </a:cxn>
                  <a:cxn ang="0">
                    <a:pos x="377" y="795"/>
                  </a:cxn>
                  <a:cxn ang="0">
                    <a:pos x="420" y="911"/>
                  </a:cxn>
                  <a:cxn ang="0">
                    <a:pos x="476" y="1029"/>
                  </a:cxn>
                  <a:cxn ang="0">
                    <a:pos x="420" y="1075"/>
                  </a:cxn>
                  <a:cxn ang="0">
                    <a:pos x="283" y="1084"/>
                  </a:cxn>
                  <a:cxn ang="0">
                    <a:pos x="183" y="1075"/>
                  </a:cxn>
                  <a:cxn ang="0">
                    <a:pos x="135" y="1059"/>
                  </a:cxn>
                  <a:cxn ang="0">
                    <a:pos x="111" y="1045"/>
                  </a:cxn>
                  <a:cxn ang="0">
                    <a:pos x="124" y="930"/>
                  </a:cxn>
                  <a:cxn ang="0">
                    <a:pos x="115" y="776"/>
                  </a:cxn>
                  <a:cxn ang="0">
                    <a:pos x="100" y="555"/>
                  </a:cxn>
                  <a:cxn ang="0">
                    <a:pos x="91" y="415"/>
                  </a:cxn>
                  <a:cxn ang="0">
                    <a:pos x="72" y="316"/>
                  </a:cxn>
                  <a:cxn ang="0">
                    <a:pos x="63" y="295"/>
                  </a:cxn>
                  <a:cxn ang="0">
                    <a:pos x="24" y="270"/>
                  </a:cxn>
                  <a:cxn ang="0">
                    <a:pos x="6" y="220"/>
                  </a:cxn>
                  <a:cxn ang="0">
                    <a:pos x="0" y="151"/>
                  </a:cxn>
                  <a:cxn ang="0">
                    <a:pos x="6" y="96"/>
                  </a:cxn>
                  <a:cxn ang="0">
                    <a:pos x="24" y="60"/>
                  </a:cxn>
                  <a:cxn ang="0">
                    <a:pos x="135" y="46"/>
                  </a:cxn>
                  <a:cxn ang="0">
                    <a:pos x="368" y="25"/>
                  </a:cxn>
                  <a:cxn ang="0">
                    <a:pos x="467" y="0"/>
                  </a:cxn>
                  <a:cxn ang="0">
                    <a:pos x="628" y="16"/>
                  </a:cxn>
                  <a:cxn ang="0">
                    <a:pos x="761" y="25"/>
                  </a:cxn>
                  <a:cxn ang="0">
                    <a:pos x="896" y="66"/>
                  </a:cxn>
                </a:cxnLst>
                <a:rect l="0" t="0" r="r" b="b"/>
                <a:pathLst>
                  <a:path w="943" h="1084">
                    <a:moveTo>
                      <a:pt x="896" y="66"/>
                    </a:moveTo>
                    <a:lnTo>
                      <a:pt x="933" y="151"/>
                    </a:lnTo>
                    <a:lnTo>
                      <a:pt x="937" y="181"/>
                    </a:lnTo>
                    <a:lnTo>
                      <a:pt x="943" y="226"/>
                    </a:lnTo>
                    <a:lnTo>
                      <a:pt x="933" y="281"/>
                    </a:lnTo>
                    <a:lnTo>
                      <a:pt x="905" y="311"/>
                    </a:lnTo>
                    <a:lnTo>
                      <a:pt x="876" y="332"/>
                    </a:lnTo>
                    <a:lnTo>
                      <a:pt x="833" y="335"/>
                    </a:lnTo>
                    <a:lnTo>
                      <a:pt x="748" y="335"/>
                    </a:lnTo>
                    <a:lnTo>
                      <a:pt x="661" y="339"/>
                    </a:lnTo>
                    <a:lnTo>
                      <a:pt x="580" y="325"/>
                    </a:lnTo>
                    <a:lnTo>
                      <a:pt x="532" y="316"/>
                    </a:lnTo>
                    <a:lnTo>
                      <a:pt x="438" y="295"/>
                    </a:lnTo>
                    <a:lnTo>
                      <a:pt x="368" y="270"/>
                    </a:lnTo>
                    <a:lnTo>
                      <a:pt x="296" y="245"/>
                    </a:lnTo>
                    <a:lnTo>
                      <a:pt x="229" y="206"/>
                    </a:lnTo>
                    <a:lnTo>
                      <a:pt x="248" y="261"/>
                    </a:lnTo>
                    <a:lnTo>
                      <a:pt x="277" y="339"/>
                    </a:lnTo>
                    <a:lnTo>
                      <a:pt x="287" y="449"/>
                    </a:lnTo>
                    <a:lnTo>
                      <a:pt x="296" y="534"/>
                    </a:lnTo>
                    <a:lnTo>
                      <a:pt x="329" y="651"/>
                    </a:lnTo>
                    <a:lnTo>
                      <a:pt x="377" y="795"/>
                    </a:lnTo>
                    <a:lnTo>
                      <a:pt x="420" y="911"/>
                    </a:lnTo>
                    <a:lnTo>
                      <a:pt x="476" y="1029"/>
                    </a:lnTo>
                    <a:lnTo>
                      <a:pt x="420" y="1075"/>
                    </a:lnTo>
                    <a:lnTo>
                      <a:pt x="283" y="1084"/>
                    </a:lnTo>
                    <a:lnTo>
                      <a:pt x="183" y="1075"/>
                    </a:lnTo>
                    <a:lnTo>
                      <a:pt x="135" y="1059"/>
                    </a:lnTo>
                    <a:lnTo>
                      <a:pt x="111" y="1045"/>
                    </a:lnTo>
                    <a:lnTo>
                      <a:pt x="124" y="930"/>
                    </a:lnTo>
                    <a:lnTo>
                      <a:pt x="115" y="776"/>
                    </a:lnTo>
                    <a:lnTo>
                      <a:pt x="100" y="555"/>
                    </a:lnTo>
                    <a:lnTo>
                      <a:pt x="91" y="415"/>
                    </a:lnTo>
                    <a:lnTo>
                      <a:pt x="72" y="316"/>
                    </a:lnTo>
                    <a:lnTo>
                      <a:pt x="63" y="295"/>
                    </a:lnTo>
                    <a:lnTo>
                      <a:pt x="24" y="270"/>
                    </a:lnTo>
                    <a:lnTo>
                      <a:pt x="6" y="220"/>
                    </a:lnTo>
                    <a:lnTo>
                      <a:pt x="0" y="151"/>
                    </a:lnTo>
                    <a:lnTo>
                      <a:pt x="6" y="96"/>
                    </a:lnTo>
                    <a:lnTo>
                      <a:pt x="24" y="60"/>
                    </a:lnTo>
                    <a:lnTo>
                      <a:pt x="135" y="46"/>
                    </a:lnTo>
                    <a:lnTo>
                      <a:pt x="368" y="25"/>
                    </a:lnTo>
                    <a:lnTo>
                      <a:pt x="467" y="0"/>
                    </a:lnTo>
                    <a:lnTo>
                      <a:pt x="628" y="16"/>
                    </a:lnTo>
                    <a:lnTo>
                      <a:pt x="761" y="25"/>
                    </a:lnTo>
                    <a:lnTo>
                      <a:pt x="896" y="66"/>
                    </a:lnTo>
                    <a:close/>
                  </a:path>
                </a:pathLst>
              </a:custGeom>
              <a:solidFill>
                <a:srgbClr val="3F5F0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</p:grpSp>
        <p:sp>
          <p:nvSpPr>
            <p:cNvPr id="23" name="Freeform 43"/>
            <p:cNvSpPr>
              <a:spLocks/>
            </p:cNvSpPr>
            <p:nvPr/>
          </p:nvSpPr>
          <p:spPr bwMode="auto">
            <a:xfrm>
              <a:off x="5184" y="3293"/>
              <a:ext cx="490" cy="400"/>
            </a:xfrm>
            <a:custGeom>
              <a:avLst/>
              <a:gdLst/>
              <a:ahLst/>
              <a:cxnLst>
                <a:cxn ang="0">
                  <a:pos x="691" y="15"/>
                </a:cxn>
                <a:cxn ang="0">
                  <a:pos x="981" y="725"/>
                </a:cxn>
                <a:cxn ang="0">
                  <a:pos x="970" y="741"/>
                </a:cxn>
                <a:cxn ang="0">
                  <a:pos x="948" y="728"/>
                </a:cxn>
                <a:cxn ang="0">
                  <a:pos x="671" y="43"/>
                </a:cxn>
                <a:cxn ang="0">
                  <a:pos x="655" y="35"/>
                </a:cxn>
                <a:cxn ang="0">
                  <a:pos x="549" y="32"/>
                </a:cxn>
                <a:cxn ang="0">
                  <a:pos x="411" y="37"/>
                </a:cxn>
                <a:cxn ang="0">
                  <a:pos x="290" y="44"/>
                </a:cxn>
                <a:cxn ang="0">
                  <a:pos x="254" y="55"/>
                </a:cxn>
                <a:cxn ang="0">
                  <a:pos x="232" y="73"/>
                </a:cxn>
                <a:cxn ang="0">
                  <a:pos x="218" y="95"/>
                </a:cxn>
                <a:cxn ang="0">
                  <a:pos x="27" y="792"/>
                </a:cxn>
                <a:cxn ang="0">
                  <a:pos x="12" y="800"/>
                </a:cxn>
                <a:cxn ang="0">
                  <a:pos x="0" y="785"/>
                </a:cxn>
                <a:cxn ang="0">
                  <a:pos x="190" y="90"/>
                </a:cxn>
                <a:cxn ang="0">
                  <a:pos x="209" y="52"/>
                </a:cxn>
                <a:cxn ang="0">
                  <a:pos x="226" y="37"/>
                </a:cxn>
                <a:cxn ang="0">
                  <a:pos x="242" y="27"/>
                </a:cxn>
                <a:cxn ang="0">
                  <a:pos x="263" y="18"/>
                </a:cxn>
                <a:cxn ang="0">
                  <a:pos x="303" y="15"/>
                </a:cxn>
                <a:cxn ang="0">
                  <a:pos x="432" y="5"/>
                </a:cxn>
                <a:cxn ang="0">
                  <a:pos x="573" y="0"/>
                </a:cxn>
                <a:cxn ang="0">
                  <a:pos x="640" y="2"/>
                </a:cxn>
                <a:cxn ang="0">
                  <a:pos x="673" y="5"/>
                </a:cxn>
                <a:cxn ang="0">
                  <a:pos x="691" y="15"/>
                </a:cxn>
              </a:cxnLst>
              <a:rect l="0" t="0" r="r" b="b"/>
              <a:pathLst>
                <a:path w="981" h="800">
                  <a:moveTo>
                    <a:pt x="691" y="15"/>
                  </a:moveTo>
                  <a:lnTo>
                    <a:pt x="981" y="725"/>
                  </a:lnTo>
                  <a:lnTo>
                    <a:pt x="970" y="741"/>
                  </a:lnTo>
                  <a:lnTo>
                    <a:pt x="948" y="728"/>
                  </a:lnTo>
                  <a:lnTo>
                    <a:pt x="671" y="43"/>
                  </a:lnTo>
                  <a:lnTo>
                    <a:pt x="655" y="35"/>
                  </a:lnTo>
                  <a:lnTo>
                    <a:pt x="549" y="32"/>
                  </a:lnTo>
                  <a:lnTo>
                    <a:pt x="411" y="37"/>
                  </a:lnTo>
                  <a:lnTo>
                    <a:pt x="290" y="44"/>
                  </a:lnTo>
                  <a:lnTo>
                    <a:pt x="254" y="55"/>
                  </a:lnTo>
                  <a:lnTo>
                    <a:pt x="232" y="73"/>
                  </a:lnTo>
                  <a:lnTo>
                    <a:pt x="218" y="95"/>
                  </a:lnTo>
                  <a:lnTo>
                    <a:pt x="27" y="792"/>
                  </a:lnTo>
                  <a:lnTo>
                    <a:pt x="12" y="800"/>
                  </a:lnTo>
                  <a:lnTo>
                    <a:pt x="0" y="785"/>
                  </a:lnTo>
                  <a:lnTo>
                    <a:pt x="190" y="90"/>
                  </a:lnTo>
                  <a:lnTo>
                    <a:pt x="209" y="52"/>
                  </a:lnTo>
                  <a:lnTo>
                    <a:pt x="226" y="37"/>
                  </a:lnTo>
                  <a:lnTo>
                    <a:pt x="242" y="27"/>
                  </a:lnTo>
                  <a:lnTo>
                    <a:pt x="263" y="18"/>
                  </a:lnTo>
                  <a:lnTo>
                    <a:pt x="303" y="15"/>
                  </a:lnTo>
                  <a:lnTo>
                    <a:pt x="432" y="5"/>
                  </a:lnTo>
                  <a:lnTo>
                    <a:pt x="573" y="0"/>
                  </a:lnTo>
                  <a:lnTo>
                    <a:pt x="640" y="2"/>
                  </a:lnTo>
                  <a:lnTo>
                    <a:pt x="673" y="5"/>
                  </a:lnTo>
                  <a:lnTo>
                    <a:pt x="691" y="15"/>
                  </a:lnTo>
                  <a:close/>
                </a:path>
              </a:pathLst>
            </a:custGeom>
            <a:solidFill>
              <a:srgbClr val="5F3F1F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grpSp>
          <p:nvGrpSpPr>
            <p:cNvPr id="24" name="Group 44"/>
            <p:cNvGrpSpPr>
              <a:grpSpLocks/>
            </p:cNvGrpSpPr>
            <p:nvPr/>
          </p:nvGrpSpPr>
          <p:grpSpPr bwMode="auto">
            <a:xfrm>
              <a:off x="4511" y="2657"/>
              <a:ext cx="395" cy="409"/>
              <a:chOff x="4511" y="2657"/>
              <a:chExt cx="395" cy="409"/>
            </a:xfrm>
          </p:grpSpPr>
          <p:grpSp>
            <p:nvGrpSpPr>
              <p:cNvPr id="77" name="Group 45"/>
              <p:cNvGrpSpPr>
                <a:grpSpLocks/>
              </p:cNvGrpSpPr>
              <p:nvPr/>
            </p:nvGrpSpPr>
            <p:grpSpPr bwMode="auto">
              <a:xfrm>
                <a:off x="4511" y="2657"/>
                <a:ext cx="395" cy="409"/>
                <a:chOff x="4511" y="2657"/>
                <a:chExt cx="395" cy="409"/>
              </a:xfrm>
            </p:grpSpPr>
            <p:sp>
              <p:nvSpPr>
                <p:cNvPr id="79" name="Oval 46"/>
                <p:cNvSpPr>
                  <a:spLocks noChangeArrowheads="1"/>
                </p:cNvSpPr>
                <p:nvPr/>
              </p:nvSpPr>
              <p:spPr bwMode="auto">
                <a:xfrm>
                  <a:off x="4511" y="2657"/>
                  <a:ext cx="395" cy="409"/>
                </a:xfrm>
                <a:prstGeom prst="ellipse">
                  <a:avLst/>
                </a:prstGeom>
                <a:solidFill>
                  <a:srgbClr val="9F9FB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ar-SA"/>
                </a:p>
              </p:txBody>
            </p:sp>
            <p:sp>
              <p:nvSpPr>
                <p:cNvPr id="80" name="Oval 47"/>
                <p:cNvSpPr>
                  <a:spLocks noChangeArrowheads="1"/>
                </p:cNvSpPr>
                <p:nvPr/>
              </p:nvSpPr>
              <p:spPr bwMode="auto">
                <a:xfrm>
                  <a:off x="4535" y="2660"/>
                  <a:ext cx="355" cy="364"/>
                </a:xfrm>
                <a:prstGeom prst="ellipse">
                  <a:avLst/>
                </a:prstGeom>
                <a:solidFill>
                  <a:srgbClr val="BFBFD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ar-SA"/>
                </a:p>
              </p:txBody>
            </p:sp>
            <p:sp>
              <p:nvSpPr>
                <p:cNvPr id="81" name="Oval 48"/>
                <p:cNvSpPr>
                  <a:spLocks noChangeArrowheads="1"/>
                </p:cNvSpPr>
                <p:nvPr/>
              </p:nvSpPr>
              <p:spPr bwMode="auto">
                <a:xfrm>
                  <a:off x="4599" y="2681"/>
                  <a:ext cx="275" cy="277"/>
                </a:xfrm>
                <a:prstGeom prst="ellipse">
                  <a:avLst/>
                </a:prstGeom>
                <a:solidFill>
                  <a:srgbClr val="DFD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ar-SA"/>
                </a:p>
              </p:txBody>
            </p:sp>
          </p:grpSp>
          <p:sp>
            <p:nvSpPr>
              <p:cNvPr id="78" name="Oval 49"/>
              <p:cNvSpPr>
                <a:spLocks noChangeArrowheads="1"/>
              </p:cNvSpPr>
              <p:nvPr/>
            </p:nvSpPr>
            <p:spPr bwMode="auto">
              <a:xfrm>
                <a:off x="4736" y="2722"/>
                <a:ext cx="71" cy="73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</p:grpSp>
        <p:grpSp>
          <p:nvGrpSpPr>
            <p:cNvPr id="25" name="Group 50"/>
            <p:cNvGrpSpPr>
              <a:grpSpLocks/>
            </p:cNvGrpSpPr>
            <p:nvPr/>
          </p:nvGrpSpPr>
          <p:grpSpPr bwMode="auto">
            <a:xfrm>
              <a:off x="4237" y="2792"/>
              <a:ext cx="556" cy="293"/>
              <a:chOff x="4237" y="2792"/>
              <a:chExt cx="556" cy="293"/>
            </a:xfrm>
          </p:grpSpPr>
          <p:sp>
            <p:nvSpPr>
              <p:cNvPr id="74" name="Freeform 51"/>
              <p:cNvSpPr>
                <a:spLocks/>
              </p:cNvSpPr>
              <p:nvPr/>
            </p:nvSpPr>
            <p:spPr bwMode="auto">
              <a:xfrm>
                <a:off x="4368" y="2792"/>
                <a:ext cx="425" cy="275"/>
              </a:xfrm>
              <a:custGeom>
                <a:avLst/>
                <a:gdLst/>
                <a:ahLst/>
                <a:cxnLst>
                  <a:cxn ang="0">
                    <a:pos x="30" y="528"/>
                  </a:cxn>
                  <a:cxn ang="0">
                    <a:pos x="42" y="546"/>
                  </a:cxn>
                  <a:cxn ang="0">
                    <a:pos x="65" y="550"/>
                  </a:cxn>
                  <a:cxn ang="0">
                    <a:pos x="484" y="302"/>
                  </a:cxn>
                  <a:cxn ang="0">
                    <a:pos x="523" y="307"/>
                  </a:cxn>
                  <a:cxn ang="0">
                    <a:pos x="593" y="310"/>
                  </a:cxn>
                  <a:cxn ang="0">
                    <a:pos x="677" y="282"/>
                  </a:cxn>
                  <a:cxn ang="0">
                    <a:pos x="816" y="266"/>
                  </a:cxn>
                  <a:cxn ang="0">
                    <a:pos x="819" y="239"/>
                  </a:cxn>
                  <a:cxn ang="0">
                    <a:pos x="684" y="242"/>
                  </a:cxn>
                  <a:cxn ang="0">
                    <a:pos x="823" y="219"/>
                  </a:cxn>
                  <a:cxn ang="0">
                    <a:pos x="846" y="198"/>
                  </a:cxn>
                  <a:cxn ang="0">
                    <a:pos x="776" y="187"/>
                  </a:cxn>
                  <a:cxn ang="0">
                    <a:pos x="681" y="187"/>
                  </a:cxn>
                  <a:cxn ang="0">
                    <a:pos x="846" y="154"/>
                  </a:cxn>
                  <a:cxn ang="0">
                    <a:pos x="843" y="131"/>
                  </a:cxn>
                  <a:cxn ang="0">
                    <a:pos x="792" y="123"/>
                  </a:cxn>
                  <a:cxn ang="0">
                    <a:pos x="666" y="156"/>
                  </a:cxn>
                  <a:cxn ang="0">
                    <a:pos x="799" y="93"/>
                  </a:cxn>
                  <a:cxn ang="0">
                    <a:pos x="807" y="59"/>
                  </a:cxn>
                  <a:cxn ang="0">
                    <a:pos x="776" y="44"/>
                  </a:cxn>
                  <a:cxn ang="0">
                    <a:pos x="628" y="110"/>
                  </a:cxn>
                  <a:cxn ang="0">
                    <a:pos x="590" y="128"/>
                  </a:cxn>
                  <a:cxn ang="0">
                    <a:pos x="611" y="87"/>
                  </a:cxn>
                  <a:cxn ang="0">
                    <a:pos x="608" y="18"/>
                  </a:cxn>
                  <a:cxn ang="0">
                    <a:pos x="545" y="5"/>
                  </a:cxn>
                  <a:cxn ang="0">
                    <a:pos x="524" y="95"/>
                  </a:cxn>
                  <a:cxn ang="0">
                    <a:pos x="484" y="154"/>
                  </a:cxn>
                  <a:cxn ang="0">
                    <a:pos x="459" y="213"/>
                  </a:cxn>
                  <a:cxn ang="0">
                    <a:pos x="459" y="258"/>
                  </a:cxn>
                  <a:cxn ang="0">
                    <a:pos x="68" y="480"/>
                  </a:cxn>
                  <a:cxn ang="0">
                    <a:pos x="55" y="420"/>
                  </a:cxn>
                </a:cxnLst>
                <a:rect l="0" t="0" r="r" b="b"/>
                <a:pathLst>
                  <a:path w="850" h="550">
                    <a:moveTo>
                      <a:pt x="0" y="453"/>
                    </a:moveTo>
                    <a:lnTo>
                      <a:pt x="30" y="528"/>
                    </a:lnTo>
                    <a:lnTo>
                      <a:pt x="36" y="541"/>
                    </a:lnTo>
                    <a:lnTo>
                      <a:pt x="42" y="546"/>
                    </a:lnTo>
                    <a:lnTo>
                      <a:pt x="51" y="550"/>
                    </a:lnTo>
                    <a:lnTo>
                      <a:pt x="65" y="550"/>
                    </a:lnTo>
                    <a:lnTo>
                      <a:pt x="82" y="544"/>
                    </a:lnTo>
                    <a:lnTo>
                      <a:pt x="484" y="302"/>
                    </a:lnTo>
                    <a:lnTo>
                      <a:pt x="508" y="294"/>
                    </a:lnTo>
                    <a:lnTo>
                      <a:pt x="523" y="307"/>
                    </a:lnTo>
                    <a:lnTo>
                      <a:pt x="550" y="318"/>
                    </a:lnTo>
                    <a:lnTo>
                      <a:pt x="593" y="310"/>
                    </a:lnTo>
                    <a:lnTo>
                      <a:pt x="642" y="294"/>
                    </a:lnTo>
                    <a:lnTo>
                      <a:pt x="677" y="282"/>
                    </a:lnTo>
                    <a:lnTo>
                      <a:pt x="784" y="271"/>
                    </a:lnTo>
                    <a:lnTo>
                      <a:pt x="816" y="266"/>
                    </a:lnTo>
                    <a:lnTo>
                      <a:pt x="826" y="255"/>
                    </a:lnTo>
                    <a:lnTo>
                      <a:pt x="819" y="239"/>
                    </a:lnTo>
                    <a:lnTo>
                      <a:pt x="784" y="235"/>
                    </a:lnTo>
                    <a:lnTo>
                      <a:pt x="684" y="242"/>
                    </a:lnTo>
                    <a:lnTo>
                      <a:pt x="681" y="231"/>
                    </a:lnTo>
                    <a:lnTo>
                      <a:pt x="823" y="219"/>
                    </a:lnTo>
                    <a:lnTo>
                      <a:pt x="846" y="209"/>
                    </a:lnTo>
                    <a:lnTo>
                      <a:pt x="846" y="198"/>
                    </a:lnTo>
                    <a:lnTo>
                      <a:pt x="831" y="186"/>
                    </a:lnTo>
                    <a:lnTo>
                      <a:pt x="776" y="187"/>
                    </a:lnTo>
                    <a:lnTo>
                      <a:pt x="681" y="198"/>
                    </a:lnTo>
                    <a:lnTo>
                      <a:pt x="681" y="187"/>
                    </a:lnTo>
                    <a:lnTo>
                      <a:pt x="835" y="159"/>
                    </a:lnTo>
                    <a:lnTo>
                      <a:pt x="846" y="154"/>
                    </a:lnTo>
                    <a:lnTo>
                      <a:pt x="850" y="143"/>
                    </a:lnTo>
                    <a:lnTo>
                      <a:pt x="843" y="131"/>
                    </a:lnTo>
                    <a:lnTo>
                      <a:pt x="829" y="126"/>
                    </a:lnTo>
                    <a:lnTo>
                      <a:pt x="792" y="123"/>
                    </a:lnTo>
                    <a:lnTo>
                      <a:pt x="714" y="140"/>
                    </a:lnTo>
                    <a:lnTo>
                      <a:pt x="666" y="156"/>
                    </a:lnTo>
                    <a:lnTo>
                      <a:pt x="665" y="148"/>
                    </a:lnTo>
                    <a:lnTo>
                      <a:pt x="799" y="93"/>
                    </a:lnTo>
                    <a:lnTo>
                      <a:pt x="807" y="76"/>
                    </a:lnTo>
                    <a:lnTo>
                      <a:pt x="807" y="59"/>
                    </a:lnTo>
                    <a:lnTo>
                      <a:pt x="799" y="44"/>
                    </a:lnTo>
                    <a:lnTo>
                      <a:pt x="776" y="44"/>
                    </a:lnTo>
                    <a:lnTo>
                      <a:pt x="747" y="52"/>
                    </a:lnTo>
                    <a:lnTo>
                      <a:pt x="628" y="110"/>
                    </a:lnTo>
                    <a:lnTo>
                      <a:pt x="604" y="123"/>
                    </a:lnTo>
                    <a:lnTo>
                      <a:pt x="590" y="128"/>
                    </a:lnTo>
                    <a:lnTo>
                      <a:pt x="590" y="115"/>
                    </a:lnTo>
                    <a:lnTo>
                      <a:pt x="611" y="87"/>
                    </a:lnTo>
                    <a:lnTo>
                      <a:pt x="617" y="49"/>
                    </a:lnTo>
                    <a:lnTo>
                      <a:pt x="608" y="18"/>
                    </a:lnTo>
                    <a:lnTo>
                      <a:pt x="581" y="0"/>
                    </a:lnTo>
                    <a:lnTo>
                      <a:pt x="545" y="5"/>
                    </a:lnTo>
                    <a:lnTo>
                      <a:pt x="529" y="49"/>
                    </a:lnTo>
                    <a:lnTo>
                      <a:pt x="524" y="95"/>
                    </a:lnTo>
                    <a:lnTo>
                      <a:pt x="505" y="134"/>
                    </a:lnTo>
                    <a:lnTo>
                      <a:pt x="484" y="154"/>
                    </a:lnTo>
                    <a:lnTo>
                      <a:pt x="469" y="180"/>
                    </a:lnTo>
                    <a:lnTo>
                      <a:pt x="459" y="213"/>
                    </a:lnTo>
                    <a:lnTo>
                      <a:pt x="456" y="247"/>
                    </a:lnTo>
                    <a:lnTo>
                      <a:pt x="459" y="258"/>
                    </a:lnTo>
                    <a:lnTo>
                      <a:pt x="77" y="488"/>
                    </a:lnTo>
                    <a:lnTo>
                      <a:pt x="68" y="480"/>
                    </a:lnTo>
                    <a:lnTo>
                      <a:pt x="61" y="456"/>
                    </a:lnTo>
                    <a:lnTo>
                      <a:pt x="55" y="420"/>
                    </a:lnTo>
                    <a:lnTo>
                      <a:pt x="0" y="453"/>
                    </a:lnTo>
                    <a:close/>
                  </a:path>
                </a:pathLst>
              </a:custGeom>
              <a:solidFill>
                <a:srgbClr val="FF9F9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75" name="Freeform 52"/>
              <p:cNvSpPr>
                <a:spLocks/>
              </p:cNvSpPr>
              <p:nvPr/>
            </p:nvSpPr>
            <p:spPr bwMode="auto">
              <a:xfrm>
                <a:off x="4237" y="2797"/>
                <a:ext cx="177" cy="288"/>
              </a:xfrm>
              <a:custGeom>
                <a:avLst/>
                <a:gdLst/>
                <a:ahLst/>
                <a:cxnLst>
                  <a:cxn ang="0">
                    <a:pos x="332" y="462"/>
                  </a:cxn>
                  <a:cxn ang="0">
                    <a:pos x="342" y="419"/>
                  </a:cxn>
                  <a:cxn ang="0">
                    <a:pos x="348" y="399"/>
                  </a:cxn>
                  <a:cxn ang="0">
                    <a:pos x="351" y="390"/>
                  </a:cxn>
                  <a:cxn ang="0">
                    <a:pos x="354" y="374"/>
                  </a:cxn>
                  <a:cxn ang="0">
                    <a:pos x="347" y="357"/>
                  </a:cxn>
                  <a:cxn ang="0">
                    <a:pos x="335" y="341"/>
                  </a:cxn>
                  <a:cxn ang="0">
                    <a:pos x="316" y="328"/>
                  </a:cxn>
                  <a:cxn ang="0">
                    <a:pos x="296" y="314"/>
                  </a:cxn>
                  <a:cxn ang="0">
                    <a:pos x="275" y="286"/>
                  </a:cxn>
                  <a:cxn ang="0">
                    <a:pos x="244" y="229"/>
                  </a:cxn>
                  <a:cxn ang="0">
                    <a:pos x="226" y="190"/>
                  </a:cxn>
                  <a:cxn ang="0">
                    <a:pos x="203" y="143"/>
                  </a:cxn>
                  <a:cxn ang="0">
                    <a:pos x="187" y="97"/>
                  </a:cxn>
                  <a:cxn ang="0">
                    <a:pos x="174" y="67"/>
                  </a:cxn>
                  <a:cxn ang="0">
                    <a:pos x="156" y="47"/>
                  </a:cxn>
                  <a:cxn ang="0">
                    <a:pos x="139" y="27"/>
                  </a:cxn>
                  <a:cxn ang="0">
                    <a:pos x="118" y="9"/>
                  </a:cxn>
                  <a:cxn ang="0">
                    <a:pos x="100" y="1"/>
                  </a:cxn>
                  <a:cxn ang="0">
                    <a:pos x="75" y="0"/>
                  </a:cxn>
                  <a:cxn ang="0">
                    <a:pos x="52" y="0"/>
                  </a:cxn>
                  <a:cxn ang="0">
                    <a:pos x="36" y="9"/>
                  </a:cxn>
                  <a:cxn ang="0">
                    <a:pos x="29" y="22"/>
                  </a:cxn>
                  <a:cxn ang="0">
                    <a:pos x="12" y="42"/>
                  </a:cxn>
                  <a:cxn ang="0">
                    <a:pos x="0" y="77"/>
                  </a:cxn>
                  <a:cxn ang="0">
                    <a:pos x="0" y="107"/>
                  </a:cxn>
                  <a:cxn ang="0">
                    <a:pos x="0" y="144"/>
                  </a:cxn>
                  <a:cxn ang="0">
                    <a:pos x="8" y="182"/>
                  </a:cxn>
                  <a:cxn ang="0">
                    <a:pos x="27" y="234"/>
                  </a:cxn>
                  <a:cxn ang="0">
                    <a:pos x="55" y="306"/>
                  </a:cxn>
                  <a:cxn ang="0">
                    <a:pos x="79" y="372"/>
                  </a:cxn>
                  <a:cxn ang="0">
                    <a:pos x="100" y="402"/>
                  </a:cxn>
                  <a:cxn ang="0">
                    <a:pos x="138" y="465"/>
                  </a:cxn>
                  <a:cxn ang="0">
                    <a:pos x="168" y="517"/>
                  </a:cxn>
                  <a:cxn ang="0">
                    <a:pos x="202" y="558"/>
                  </a:cxn>
                  <a:cxn ang="0">
                    <a:pos x="218" y="575"/>
                  </a:cxn>
                  <a:cxn ang="0">
                    <a:pos x="227" y="547"/>
                  </a:cxn>
                  <a:cxn ang="0">
                    <a:pos x="239" y="496"/>
                  </a:cxn>
                  <a:cxn ang="0">
                    <a:pos x="251" y="467"/>
                  </a:cxn>
                  <a:cxn ang="0">
                    <a:pos x="271" y="441"/>
                  </a:cxn>
                  <a:cxn ang="0">
                    <a:pos x="316" y="415"/>
                  </a:cxn>
                  <a:cxn ang="0">
                    <a:pos x="320" y="412"/>
                  </a:cxn>
                  <a:cxn ang="0">
                    <a:pos x="332" y="462"/>
                  </a:cxn>
                </a:cxnLst>
                <a:rect l="0" t="0" r="r" b="b"/>
                <a:pathLst>
                  <a:path w="354" h="575">
                    <a:moveTo>
                      <a:pt x="332" y="462"/>
                    </a:moveTo>
                    <a:lnTo>
                      <a:pt x="342" y="419"/>
                    </a:lnTo>
                    <a:lnTo>
                      <a:pt x="348" y="399"/>
                    </a:lnTo>
                    <a:lnTo>
                      <a:pt x="351" y="390"/>
                    </a:lnTo>
                    <a:lnTo>
                      <a:pt x="354" y="374"/>
                    </a:lnTo>
                    <a:lnTo>
                      <a:pt x="347" y="357"/>
                    </a:lnTo>
                    <a:lnTo>
                      <a:pt x="335" y="341"/>
                    </a:lnTo>
                    <a:lnTo>
                      <a:pt x="316" y="328"/>
                    </a:lnTo>
                    <a:lnTo>
                      <a:pt x="296" y="314"/>
                    </a:lnTo>
                    <a:lnTo>
                      <a:pt x="275" y="286"/>
                    </a:lnTo>
                    <a:lnTo>
                      <a:pt x="244" y="229"/>
                    </a:lnTo>
                    <a:lnTo>
                      <a:pt x="226" y="190"/>
                    </a:lnTo>
                    <a:lnTo>
                      <a:pt x="203" y="143"/>
                    </a:lnTo>
                    <a:lnTo>
                      <a:pt x="187" y="97"/>
                    </a:lnTo>
                    <a:lnTo>
                      <a:pt x="174" y="67"/>
                    </a:lnTo>
                    <a:lnTo>
                      <a:pt x="156" y="47"/>
                    </a:lnTo>
                    <a:lnTo>
                      <a:pt x="139" y="27"/>
                    </a:lnTo>
                    <a:lnTo>
                      <a:pt x="118" y="9"/>
                    </a:lnTo>
                    <a:lnTo>
                      <a:pt x="100" y="1"/>
                    </a:lnTo>
                    <a:lnTo>
                      <a:pt x="75" y="0"/>
                    </a:lnTo>
                    <a:lnTo>
                      <a:pt x="52" y="0"/>
                    </a:lnTo>
                    <a:lnTo>
                      <a:pt x="36" y="9"/>
                    </a:lnTo>
                    <a:lnTo>
                      <a:pt x="29" y="22"/>
                    </a:lnTo>
                    <a:lnTo>
                      <a:pt x="12" y="42"/>
                    </a:lnTo>
                    <a:lnTo>
                      <a:pt x="0" y="77"/>
                    </a:lnTo>
                    <a:lnTo>
                      <a:pt x="0" y="107"/>
                    </a:lnTo>
                    <a:lnTo>
                      <a:pt x="0" y="144"/>
                    </a:lnTo>
                    <a:lnTo>
                      <a:pt x="8" y="182"/>
                    </a:lnTo>
                    <a:lnTo>
                      <a:pt x="27" y="234"/>
                    </a:lnTo>
                    <a:lnTo>
                      <a:pt x="55" y="306"/>
                    </a:lnTo>
                    <a:lnTo>
                      <a:pt x="79" y="372"/>
                    </a:lnTo>
                    <a:lnTo>
                      <a:pt x="100" y="402"/>
                    </a:lnTo>
                    <a:lnTo>
                      <a:pt x="138" y="465"/>
                    </a:lnTo>
                    <a:lnTo>
                      <a:pt x="168" y="517"/>
                    </a:lnTo>
                    <a:lnTo>
                      <a:pt x="202" y="558"/>
                    </a:lnTo>
                    <a:lnTo>
                      <a:pt x="218" y="575"/>
                    </a:lnTo>
                    <a:lnTo>
                      <a:pt x="227" y="547"/>
                    </a:lnTo>
                    <a:lnTo>
                      <a:pt x="239" y="496"/>
                    </a:lnTo>
                    <a:lnTo>
                      <a:pt x="251" y="467"/>
                    </a:lnTo>
                    <a:lnTo>
                      <a:pt x="271" y="441"/>
                    </a:lnTo>
                    <a:lnTo>
                      <a:pt x="316" y="415"/>
                    </a:lnTo>
                    <a:lnTo>
                      <a:pt x="320" y="412"/>
                    </a:lnTo>
                    <a:lnTo>
                      <a:pt x="332" y="462"/>
                    </a:lnTo>
                    <a:close/>
                  </a:path>
                </a:pathLst>
              </a:custGeom>
              <a:solidFill>
                <a:srgbClr val="9F3FD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76" name="Freeform 53"/>
              <p:cNvSpPr>
                <a:spLocks/>
              </p:cNvSpPr>
              <p:nvPr/>
            </p:nvSpPr>
            <p:spPr bwMode="auto">
              <a:xfrm>
                <a:off x="4346" y="3022"/>
                <a:ext cx="39" cy="62"/>
              </a:xfrm>
              <a:custGeom>
                <a:avLst/>
                <a:gdLst/>
                <a:ahLst/>
                <a:cxnLst>
                  <a:cxn ang="0">
                    <a:pos x="48" y="0"/>
                  </a:cxn>
                  <a:cxn ang="0">
                    <a:pos x="32" y="22"/>
                  </a:cxn>
                  <a:cxn ang="0">
                    <a:pos x="21" y="50"/>
                  </a:cxn>
                  <a:cxn ang="0">
                    <a:pos x="9" y="97"/>
                  </a:cxn>
                  <a:cxn ang="0">
                    <a:pos x="0" y="121"/>
                  </a:cxn>
                  <a:cxn ang="0">
                    <a:pos x="0" y="122"/>
                  </a:cxn>
                  <a:cxn ang="0">
                    <a:pos x="24" y="118"/>
                  </a:cxn>
                  <a:cxn ang="0">
                    <a:pos x="57" y="96"/>
                  </a:cxn>
                  <a:cxn ang="0">
                    <a:pos x="72" y="80"/>
                  </a:cxn>
                  <a:cxn ang="0">
                    <a:pos x="78" y="71"/>
                  </a:cxn>
                  <a:cxn ang="0">
                    <a:pos x="66" y="41"/>
                  </a:cxn>
                  <a:cxn ang="0">
                    <a:pos x="48" y="0"/>
                  </a:cxn>
                </a:cxnLst>
                <a:rect l="0" t="0" r="r" b="b"/>
                <a:pathLst>
                  <a:path w="78" h="122">
                    <a:moveTo>
                      <a:pt x="48" y="0"/>
                    </a:moveTo>
                    <a:lnTo>
                      <a:pt x="32" y="22"/>
                    </a:lnTo>
                    <a:lnTo>
                      <a:pt x="21" y="50"/>
                    </a:lnTo>
                    <a:lnTo>
                      <a:pt x="9" y="97"/>
                    </a:lnTo>
                    <a:lnTo>
                      <a:pt x="0" y="121"/>
                    </a:lnTo>
                    <a:lnTo>
                      <a:pt x="0" y="122"/>
                    </a:lnTo>
                    <a:lnTo>
                      <a:pt x="24" y="118"/>
                    </a:lnTo>
                    <a:lnTo>
                      <a:pt x="57" y="96"/>
                    </a:lnTo>
                    <a:lnTo>
                      <a:pt x="72" y="80"/>
                    </a:lnTo>
                    <a:lnTo>
                      <a:pt x="78" y="71"/>
                    </a:lnTo>
                    <a:lnTo>
                      <a:pt x="66" y="41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7F00D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</p:grpSp>
        <p:grpSp>
          <p:nvGrpSpPr>
            <p:cNvPr id="26" name="Group 54"/>
            <p:cNvGrpSpPr>
              <a:grpSpLocks/>
            </p:cNvGrpSpPr>
            <p:nvPr/>
          </p:nvGrpSpPr>
          <p:grpSpPr bwMode="auto">
            <a:xfrm>
              <a:off x="4977" y="2678"/>
              <a:ext cx="533" cy="495"/>
              <a:chOff x="4977" y="2678"/>
              <a:chExt cx="533" cy="495"/>
            </a:xfrm>
          </p:grpSpPr>
          <p:sp>
            <p:nvSpPr>
              <p:cNvPr id="67" name="Freeform 55"/>
              <p:cNvSpPr>
                <a:spLocks/>
              </p:cNvSpPr>
              <p:nvPr/>
            </p:nvSpPr>
            <p:spPr bwMode="auto">
              <a:xfrm>
                <a:off x="4977" y="2762"/>
                <a:ext cx="288" cy="298"/>
              </a:xfrm>
              <a:custGeom>
                <a:avLst/>
                <a:gdLst/>
                <a:ahLst/>
                <a:cxnLst>
                  <a:cxn ang="0">
                    <a:pos x="0" y="91"/>
                  </a:cxn>
                  <a:cxn ang="0">
                    <a:pos x="191" y="0"/>
                  </a:cxn>
                  <a:cxn ang="0">
                    <a:pos x="260" y="244"/>
                  </a:cxn>
                  <a:cxn ang="0">
                    <a:pos x="309" y="373"/>
                  </a:cxn>
                  <a:cxn ang="0">
                    <a:pos x="393" y="270"/>
                  </a:cxn>
                  <a:cxn ang="0">
                    <a:pos x="441" y="206"/>
                  </a:cxn>
                  <a:cxn ang="0">
                    <a:pos x="484" y="176"/>
                  </a:cxn>
                  <a:cxn ang="0">
                    <a:pos x="511" y="167"/>
                  </a:cxn>
                  <a:cxn ang="0">
                    <a:pos x="540" y="171"/>
                  </a:cxn>
                  <a:cxn ang="0">
                    <a:pos x="568" y="197"/>
                  </a:cxn>
                  <a:cxn ang="0">
                    <a:pos x="575" y="223"/>
                  </a:cxn>
                  <a:cxn ang="0">
                    <a:pos x="569" y="322"/>
                  </a:cxn>
                  <a:cxn ang="0">
                    <a:pos x="324" y="596"/>
                  </a:cxn>
                  <a:cxn ang="0">
                    <a:pos x="290" y="597"/>
                  </a:cxn>
                  <a:cxn ang="0">
                    <a:pos x="245" y="571"/>
                  </a:cxn>
                  <a:cxn ang="0">
                    <a:pos x="208" y="530"/>
                  </a:cxn>
                  <a:cxn ang="0">
                    <a:pos x="105" y="360"/>
                  </a:cxn>
                  <a:cxn ang="0">
                    <a:pos x="0" y="91"/>
                  </a:cxn>
                </a:cxnLst>
                <a:rect l="0" t="0" r="r" b="b"/>
                <a:pathLst>
                  <a:path w="575" h="597">
                    <a:moveTo>
                      <a:pt x="0" y="91"/>
                    </a:moveTo>
                    <a:lnTo>
                      <a:pt x="191" y="0"/>
                    </a:lnTo>
                    <a:lnTo>
                      <a:pt x="260" y="244"/>
                    </a:lnTo>
                    <a:lnTo>
                      <a:pt x="309" y="373"/>
                    </a:lnTo>
                    <a:lnTo>
                      <a:pt x="393" y="270"/>
                    </a:lnTo>
                    <a:lnTo>
                      <a:pt x="441" y="206"/>
                    </a:lnTo>
                    <a:lnTo>
                      <a:pt x="484" y="176"/>
                    </a:lnTo>
                    <a:lnTo>
                      <a:pt x="511" y="167"/>
                    </a:lnTo>
                    <a:lnTo>
                      <a:pt x="540" y="171"/>
                    </a:lnTo>
                    <a:lnTo>
                      <a:pt x="568" y="197"/>
                    </a:lnTo>
                    <a:lnTo>
                      <a:pt x="575" y="223"/>
                    </a:lnTo>
                    <a:lnTo>
                      <a:pt x="569" y="322"/>
                    </a:lnTo>
                    <a:lnTo>
                      <a:pt x="324" y="596"/>
                    </a:lnTo>
                    <a:lnTo>
                      <a:pt x="290" y="597"/>
                    </a:lnTo>
                    <a:lnTo>
                      <a:pt x="245" y="571"/>
                    </a:lnTo>
                    <a:lnTo>
                      <a:pt x="208" y="530"/>
                    </a:lnTo>
                    <a:lnTo>
                      <a:pt x="105" y="360"/>
                    </a:lnTo>
                    <a:lnTo>
                      <a:pt x="0" y="91"/>
                    </a:lnTo>
                    <a:close/>
                  </a:path>
                </a:pathLst>
              </a:custGeom>
              <a:solidFill>
                <a:srgbClr val="3F5F0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  <p:grpSp>
            <p:nvGrpSpPr>
              <p:cNvPr id="68" name="Group 56"/>
              <p:cNvGrpSpPr>
                <a:grpSpLocks/>
              </p:cNvGrpSpPr>
              <p:nvPr/>
            </p:nvGrpSpPr>
            <p:grpSpPr bwMode="auto">
              <a:xfrm>
                <a:off x="5127" y="2678"/>
                <a:ext cx="383" cy="495"/>
                <a:chOff x="5127" y="2678"/>
                <a:chExt cx="383" cy="495"/>
              </a:xfrm>
            </p:grpSpPr>
            <p:sp>
              <p:nvSpPr>
                <p:cNvPr id="69" name="Freeform 57"/>
                <p:cNvSpPr>
                  <a:spLocks/>
                </p:cNvSpPr>
                <p:nvPr/>
              </p:nvSpPr>
              <p:spPr bwMode="auto">
                <a:xfrm>
                  <a:off x="5127" y="2748"/>
                  <a:ext cx="55" cy="320"/>
                </a:xfrm>
                <a:custGeom>
                  <a:avLst/>
                  <a:gdLst/>
                  <a:ahLst/>
                  <a:cxnLst>
                    <a:cxn ang="0">
                      <a:pos x="53" y="0"/>
                    </a:cxn>
                    <a:cxn ang="0">
                      <a:pos x="20" y="19"/>
                    </a:cxn>
                    <a:cxn ang="0">
                      <a:pos x="20" y="85"/>
                    </a:cxn>
                    <a:cxn ang="0">
                      <a:pos x="48" y="106"/>
                    </a:cxn>
                    <a:cxn ang="0">
                      <a:pos x="20" y="150"/>
                    </a:cxn>
                    <a:cxn ang="0">
                      <a:pos x="0" y="205"/>
                    </a:cxn>
                    <a:cxn ang="0">
                      <a:pos x="0" y="345"/>
                    </a:cxn>
                    <a:cxn ang="0">
                      <a:pos x="20" y="494"/>
                    </a:cxn>
                    <a:cxn ang="0">
                      <a:pos x="53" y="615"/>
                    </a:cxn>
                    <a:cxn ang="0">
                      <a:pos x="90" y="640"/>
                    </a:cxn>
                    <a:cxn ang="0">
                      <a:pos x="110" y="580"/>
                    </a:cxn>
                    <a:cxn ang="0">
                      <a:pos x="86" y="384"/>
                    </a:cxn>
                    <a:cxn ang="0">
                      <a:pos x="81" y="120"/>
                    </a:cxn>
                    <a:cxn ang="0">
                      <a:pos x="53" y="0"/>
                    </a:cxn>
                  </a:cxnLst>
                  <a:rect l="0" t="0" r="r" b="b"/>
                  <a:pathLst>
                    <a:path w="110" h="640">
                      <a:moveTo>
                        <a:pt x="53" y="0"/>
                      </a:moveTo>
                      <a:lnTo>
                        <a:pt x="20" y="19"/>
                      </a:lnTo>
                      <a:lnTo>
                        <a:pt x="20" y="85"/>
                      </a:lnTo>
                      <a:lnTo>
                        <a:pt x="48" y="106"/>
                      </a:lnTo>
                      <a:lnTo>
                        <a:pt x="20" y="150"/>
                      </a:lnTo>
                      <a:lnTo>
                        <a:pt x="0" y="205"/>
                      </a:lnTo>
                      <a:lnTo>
                        <a:pt x="0" y="345"/>
                      </a:lnTo>
                      <a:lnTo>
                        <a:pt x="20" y="494"/>
                      </a:lnTo>
                      <a:lnTo>
                        <a:pt x="53" y="615"/>
                      </a:lnTo>
                      <a:lnTo>
                        <a:pt x="90" y="640"/>
                      </a:lnTo>
                      <a:lnTo>
                        <a:pt x="110" y="580"/>
                      </a:lnTo>
                      <a:lnTo>
                        <a:pt x="86" y="384"/>
                      </a:lnTo>
                      <a:lnTo>
                        <a:pt x="81" y="120"/>
                      </a:lnTo>
                      <a:lnTo>
                        <a:pt x="53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ar-SA"/>
                </a:p>
              </p:txBody>
            </p:sp>
            <p:sp>
              <p:nvSpPr>
                <p:cNvPr id="70" name="Freeform 58"/>
                <p:cNvSpPr>
                  <a:spLocks/>
                </p:cNvSpPr>
                <p:nvPr/>
              </p:nvSpPr>
              <p:spPr bwMode="auto">
                <a:xfrm>
                  <a:off x="5151" y="2678"/>
                  <a:ext cx="90" cy="125"/>
                </a:xfrm>
                <a:custGeom>
                  <a:avLst/>
                  <a:gdLst/>
                  <a:ahLst/>
                  <a:cxnLst>
                    <a:cxn ang="0">
                      <a:pos x="180" y="55"/>
                    </a:cxn>
                    <a:cxn ang="0">
                      <a:pos x="118" y="0"/>
                    </a:cxn>
                    <a:cxn ang="0">
                      <a:pos x="9" y="101"/>
                    </a:cxn>
                    <a:cxn ang="0">
                      <a:pos x="0" y="146"/>
                    </a:cxn>
                    <a:cxn ang="0">
                      <a:pos x="24" y="251"/>
                    </a:cxn>
                    <a:cxn ang="0">
                      <a:pos x="180" y="55"/>
                    </a:cxn>
                  </a:cxnLst>
                  <a:rect l="0" t="0" r="r" b="b"/>
                  <a:pathLst>
                    <a:path w="180" h="251">
                      <a:moveTo>
                        <a:pt x="180" y="55"/>
                      </a:moveTo>
                      <a:lnTo>
                        <a:pt x="118" y="0"/>
                      </a:lnTo>
                      <a:lnTo>
                        <a:pt x="9" y="101"/>
                      </a:lnTo>
                      <a:lnTo>
                        <a:pt x="0" y="146"/>
                      </a:lnTo>
                      <a:lnTo>
                        <a:pt x="24" y="251"/>
                      </a:lnTo>
                      <a:lnTo>
                        <a:pt x="180" y="55"/>
                      </a:lnTo>
                      <a:close/>
                    </a:path>
                  </a:pathLst>
                </a:custGeom>
                <a:solidFill>
                  <a:srgbClr val="FFFFBF"/>
                </a:solidFill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ar-SA"/>
                </a:p>
              </p:txBody>
            </p:sp>
            <p:grpSp>
              <p:nvGrpSpPr>
                <p:cNvPr id="71" name="Group 59"/>
                <p:cNvGrpSpPr>
                  <a:grpSpLocks/>
                </p:cNvGrpSpPr>
                <p:nvPr/>
              </p:nvGrpSpPr>
              <p:grpSpPr bwMode="auto">
                <a:xfrm>
                  <a:off x="5151" y="2703"/>
                  <a:ext cx="359" cy="470"/>
                  <a:chOff x="5151" y="2703"/>
                  <a:chExt cx="359" cy="470"/>
                </a:xfrm>
              </p:grpSpPr>
              <p:sp>
                <p:nvSpPr>
                  <p:cNvPr id="72" name="Freeform 60"/>
                  <p:cNvSpPr>
                    <a:spLocks/>
                  </p:cNvSpPr>
                  <p:nvPr/>
                </p:nvSpPr>
                <p:spPr bwMode="auto">
                  <a:xfrm>
                    <a:off x="5151" y="2703"/>
                    <a:ext cx="359" cy="470"/>
                  </a:xfrm>
                  <a:custGeom>
                    <a:avLst/>
                    <a:gdLst/>
                    <a:ahLst/>
                    <a:cxnLst>
                      <a:cxn ang="0">
                        <a:pos x="156" y="11"/>
                      </a:cxn>
                      <a:cxn ang="0">
                        <a:pos x="199" y="0"/>
                      </a:cxn>
                      <a:cxn ang="0">
                        <a:pos x="236" y="11"/>
                      </a:cxn>
                      <a:cxn ang="0">
                        <a:pos x="265" y="37"/>
                      </a:cxn>
                      <a:cxn ang="0">
                        <a:pos x="298" y="96"/>
                      </a:cxn>
                      <a:cxn ang="0">
                        <a:pos x="332" y="216"/>
                      </a:cxn>
                      <a:cxn ang="0">
                        <a:pos x="393" y="366"/>
                      </a:cxn>
                      <a:cxn ang="0">
                        <a:pos x="480" y="555"/>
                      </a:cxn>
                      <a:cxn ang="0">
                        <a:pos x="561" y="660"/>
                      </a:cxn>
                      <a:cxn ang="0">
                        <a:pos x="650" y="766"/>
                      </a:cxn>
                      <a:cxn ang="0">
                        <a:pos x="685" y="816"/>
                      </a:cxn>
                      <a:cxn ang="0">
                        <a:pos x="718" y="861"/>
                      </a:cxn>
                      <a:cxn ang="0">
                        <a:pos x="656" y="912"/>
                      </a:cxn>
                      <a:cxn ang="0">
                        <a:pos x="622" y="937"/>
                      </a:cxn>
                      <a:cxn ang="0">
                        <a:pos x="574" y="882"/>
                      </a:cxn>
                      <a:cxn ang="0">
                        <a:pos x="570" y="942"/>
                      </a:cxn>
                      <a:cxn ang="0">
                        <a:pos x="465" y="937"/>
                      </a:cxn>
                      <a:cxn ang="0">
                        <a:pos x="374" y="942"/>
                      </a:cxn>
                      <a:cxn ang="0">
                        <a:pos x="245" y="932"/>
                      </a:cxn>
                      <a:cxn ang="0">
                        <a:pos x="85" y="901"/>
                      </a:cxn>
                      <a:cxn ang="0">
                        <a:pos x="24" y="852"/>
                      </a:cxn>
                      <a:cxn ang="0">
                        <a:pos x="18" y="816"/>
                      </a:cxn>
                      <a:cxn ang="0">
                        <a:pos x="66" y="731"/>
                      </a:cxn>
                      <a:cxn ang="0">
                        <a:pos x="76" y="656"/>
                      </a:cxn>
                      <a:cxn ang="0">
                        <a:pos x="57" y="555"/>
                      </a:cxn>
                      <a:cxn ang="0">
                        <a:pos x="9" y="420"/>
                      </a:cxn>
                      <a:cxn ang="0">
                        <a:pos x="0" y="337"/>
                      </a:cxn>
                      <a:cxn ang="0">
                        <a:pos x="5" y="277"/>
                      </a:cxn>
                      <a:cxn ang="0">
                        <a:pos x="24" y="222"/>
                      </a:cxn>
                      <a:cxn ang="0">
                        <a:pos x="53" y="156"/>
                      </a:cxn>
                      <a:cxn ang="0">
                        <a:pos x="90" y="87"/>
                      </a:cxn>
                      <a:cxn ang="0">
                        <a:pos x="118" y="46"/>
                      </a:cxn>
                      <a:cxn ang="0">
                        <a:pos x="156" y="11"/>
                      </a:cxn>
                    </a:cxnLst>
                    <a:rect l="0" t="0" r="r" b="b"/>
                    <a:pathLst>
                      <a:path w="718" h="942">
                        <a:moveTo>
                          <a:pt x="156" y="11"/>
                        </a:moveTo>
                        <a:lnTo>
                          <a:pt x="199" y="0"/>
                        </a:lnTo>
                        <a:lnTo>
                          <a:pt x="236" y="11"/>
                        </a:lnTo>
                        <a:lnTo>
                          <a:pt x="265" y="37"/>
                        </a:lnTo>
                        <a:lnTo>
                          <a:pt x="298" y="96"/>
                        </a:lnTo>
                        <a:lnTo>
                          <a:pt x="332" y="216"/>
                        </a:lnTo>
                        <a:lnTo>
                          <a:pt x="393" y="366"/>
                        </a:lnTo>
                        <a:lnTo>
                          <a:pt x="480" y="555"/>
                        </a:lnTo>
                        <a:lnTo>
                          <a:pt x="561" y="660"/>
                        </a:lnTo>
                        <a:lnTo>
                          <a:pt x="650" y="766"/>
                        </a:lnTo>
                        <a:lnTo>
                          <a:pt x="685" y="816"/>
                        </a:lnTo>
                        <a:lnTo>
                          <a:pt x="718" y="861"/>
                        </a:lnTo>
                        <a:lnTo>
                          <a:pt x="656" y="912"/>
                        </a:lnTo>
                        <a:lnTo>
                          <a:pt x="622" y="937"/>
                        </a:lnTo>
                        <a:lnTo>
                          <a:pt x="574" y="882"/>
                        </a:lnTo>
                        <a:lnTo>
                          <a:pt x="570" y="942"/>
                        </a:lnTo>
                        <a:lnTo>
                          <a:pt x="465" y="937"/>
                        </a:lnTo>
                        <a:lnTo>
                          <a:pt x="374" y="942"/>
                        </a:lnTo>
                        <a:lnTo>
                          <a:pt x="245" y="932"/>
                        </a:lnTo>
                        <a:lnTo>
                          <a:pt x="85" y="901"/>
                        </a:lnTo>
                        <a:lnTo>
                          <a:pt x="24" y="852"/>
                        </a:lnTo>
                        <a:lnTo>
                          <a:pt x="18" y="816"/>
                        </a:lnTo>
                        <a:lnTo>
                          <a:pt x="66" y="731"/>
                        </a:lnTo>
                        <a:lnTo>
                          <a:pt x="76" y="656"/>
                        </a:lnTo>
                        <a:lnTo>
                          <a:pt x="57" y="555"/>
                        </a:lnTo>
                        <a:lnTo>
                          <a:pt x="9" y="420"/>
                        </a:lnTo>
                        <a:lnTo>
                          <a:pt x="0" y="337"/>
                        </a:lnTo>
                        <a:lnTo>
                          <a:pt x="5" y="277"/>
                        </a:lnTo>
                        <a:lnTo>
                          <a:pt x="24" y="222"/>
                        </a:lnTo>
                        <a:lnTo>
                          <a:pt x="53" y="156"/>
                        </a:lnTo>
                        <a:lnTo>
                          <a:pt x="90" y="87"/>
                        </a:lnTo>
                        <a:lnTo>
                          <a:pt x="118" y="46"/>
                        </a:lnTo>
                        <a:lnTo>
                          <a:pt x="156" y="11"/>
                        </a:lnTo>
                        <a:close/>
                      </a:path>
                    </a:pathLst>
                  </a:custGeom>
                  <a:solidFill>
                    <a:srgbClr val="3F5F00"/>
                  </a:solidFill>
                  <a:ln w="9525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ar-SA"/>
                  </a:p>
                </p:txBody>
              </p:sp>
              <p:sp>
                <p:nvSpPr>
                  <p:cNvPr id="73" name="Freeform 61"/>
                  <p:cNvSpPr>
                    <a:spLocks/>
                  </p:cNvSpPr>
                  <p:nvPr/>
                </p:nvSpPr>
                <p:spPr bwMode="auto">
                  <a:xfrm>
                    <a:off x="5182" y="2705"/>
                    <a:ext cx="72" cy="243"/>
                  </a:xfrm>
                  <a:custGeom>
                    <a:avLst/>
                    <a:gdLst/>
                    <a:ahLst/>
                    <a:cxnLst>
                      <a:cxn ang="0">
                        <a:pos x="143" y="0"/>
                      </a:cxn>
                      <a:cxn ang="0">
                        <a:pos x="131" y="66"/>
                      </a:cxn>
                      <a:cxn ang="0">
                        <a:pos x="98" y="167"/>
                      </a:cxn>
                      <a:cxn ang="0">
                        <a:pos x="47" y="116"/>
                      </a:cxn>
                      <a:cxn ang="0">
                        <a:pos x="71" y="192"/>
                      </a:cxn>
                      <a:cxn ang="0">
                        <a:pos x="0" y="486"/>
                      </a:cxn>
                    </a:cxnLst>
                    <a:rect l="0" t="0" r="r" b="b"/>
                    <a:pathLst>
                      <a:path w="143" h="486">
                        <a:moveTo>
                          <a:pt x="143" y="0"/>
                        </a:moveTo>
                        <a:lnTo>
                          <a:pt x="131" y="66"/>
                        </a:lnTo>
                        <a:lnTo>
                          <a:pt x="98" y="167"/>
                        </a:lnTo>
                        <a:lnTo>
                          <a:pt x="47" y="116"/>
                        </a:lnTo>
                        <a:lnTo>
                          <a:pt x="71" y="192"/>
                        </a:lnTo>
                        <a:lnTo>
                          <a:pt x="0" y="486"/>
                        </a:lnTo>
                      </a:path>
                    </a:pathLst>
                  </a:custGeom>
                  <a:noFill/>
                  <a:ln w="9525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ar-SA"/>
                  </a:p>
                </p:txBody>
              </p:sp>
            </p:grpSp>
          </p:grpSp>
        </p:grpSp>
        <p:grpSp>
          <p:nvGrpSpPr>
            <p:cNvPr id="27" name="Group 62"/>
            <p:cNvGrpSpPr>
              <a:grpSpLocks/>
            </p:cNvGrpSpPr>
            <p:nvPr/>
          </p:nvGrpSpPr>
          <p:grpSpPr bwMode="auto">
            <a:xfrm>
              <a:off x="4789" y="2975"/>
              <a:ext cx="205" cy="132"/>
              <a:chOff x="4789" y="2975"/>
              <a:chExt cx="205" cy="132"/>
            </a:xfrm>
          </p:grpSpPr>
          <p:sp>
            <p:nvSpPr>
              <p:cNvPr id="62" name="Freeform 63"/>
              <p:cNvSpPr>
                <a:spLocks/>
              </p:cNvSpPr>
              <p:nvPr/>
            </p:nvSpPr>
            <p:spPr bwMode="auto">
              <a:xfrm>
                <a:off x="4789" y="2975"/>
                <a:ext cx="205" cy="132"/>
              </a:xfrm>
              <a:custGeom>
                <a:avLst/>
                <a:gdLst/>
                <a:ahLst/>
                <a:cxnLst>
                  <a:cxn ang="0">
                    <a:pos x="302" y="2"/>
                  </a:cxn>
                  <a:cxn ang="0">
                    <a:pos x="81" y="31"/>
                  </a:cxn>
                  <a:cxn ang="0">
                    <a:pos x="23" y="39"/>
                  </a:cxn>
                  <a:cxn ang="0">
                    <a:pos x="8" y="44"/>
                  </a:cxn>
                  <a:cxn ang="0">
                    <a:pos x="0" y="52"/>
                  </a:cxn>
                  <a:cxn ang="0">
                    <a:pos x="2" y="72"/>
                  </a:cxn>
                  <a:cxn ang="0">
                    <a:pos x="20" y="101"/>
                  </a:cxn>
                  <a:cxn ang="0">
                    <a:pos x="35" y="127"/>
                  </a:cxn>
                  <a:cxn ang="0">
                    <a:pos x="33" y="167"/>
                  </a:cxn>
                  <a:cxn ang="0">
                    <a:pos x="91" y="209"/>
                  </a:cxn>
                  <a:cxn ang="0">
                    <a:pos x="103" y="217"/>
                  </a:cxn>
                  <a:cxn ang="0">
                    <a:pos x="118" y="215"/>
                  </a:cxn>
                  <a:cxn ang="0">
                    <a:pos x="147" y="228"/>
                  </a:cxn>
                  <a:cxn ang="0">
                    <a:pos x="177" y="245"/>
                  </a:cxn>
                  <a:cxn ang="0">
                    <a:pos x="204" y="266"/>
                  </a:cxn>
                  <a:cxn ang="0">
                    <a:pos x="222" y="264"/>
                  </a:cxn>
                  <a:cxn ang="0">
                    <a:pos x="244" y="250"/>
                  </a:cxn>
                  <a:cxn ang="0">
                    <a:pos x="244" y="229"/>
                  </a:cxn>
                  <a:cxn ang="0">
                    <a:pos x="227" y="212"/>
                  </a:cxn>
                  <a:cxn ang="0">
                    <a:pos x="198" y="196"/>
                  </a:cxn>
                  <a:cxn ang="0">
                    <a:pos x="180" y="190"/>
                  </a:cxn>
                  <a:cxn ang="0">
                    <a:pos x="205" y="159"/>
                  </a:cxn>
                  <a:cxn ang="0">
                    <a:pos x="230" y="145"/>
                  </a:cxn>
                  <a:cxn ang="0">
                    <a:pos x="235" y="152"/>
                  </a:cxn>
                  <a:cxn ang="0">
                    <a:pos x="254" y="157"/>
                  </a:cxn>
                  <a:cxn ang="0">
                    <a:pos x="281" y="157"/>
                  </a:cxn>
                  <a:cxn ang="0">
                    <a:pos x="299" y="149"/>
                  </a:cxn>
                  <a:cxn ang="0">
                    <a:pos x="328" y="135"/>
                  </a:cxn>
                  <a:cxn ang="0">
                    <a:pos x="338" y="124"/>
                  </a:cxn>
                  <a:cxn ang="0">
                    <a:pos x="347" y="105"/>
                  </a:cxn>
                  <a:cxn ang="0">
                    <a:pos x="362" y="90"/>
                  </a:cxn>
                  <a:cxn ang="0">
                    <a:pos x="384" y="85"/>
                  </a:cxn>
                  <a:cxn ang="0">
                    <a:pos x="411" y="85"/>
                  </a:cxn>
                  <a:cxn ang="0">
                    <a:pos x="386" y="0"/>
                  </a:cxn>
                  <a:cxn ang="0">
                    <a:pos x="302" y="2"/>
                  </a:cxn>
                </a:cxnLst>
                <a:rect l="0" t="0" r="r" b="b"/>
                <a:pathLst>
                  <a:path w="411" h="266">
                    <a:moveTo>
                      <a:pt x="302" y="2"/>
                    </a:moveTo>
                    <a:lnTo>
                      <a:pt x="81" y="31"/>
                    </a:lnTo>
                    <a:lnTo>
                      <a:pt x="23" y="39"/>
                    </a:lnTo>
                    <a:lnTo>
                      <a:pt x="8" y="44"/>
                    </a:lnTo>
                    <a:lnTo>
                      <a:pt x="0" y="52"/>
                    </a:lnTo>
                    <a:lnTo>
                      <a:pt x="2" y="72"/>
                    </a:lnTo>
                    <a:lnTo>
                      <a:pt x="20" y="101"/>
                    </a:lnTo>
                    <a:lnTo>
                      <a:pt x="35" y="127"/>
                    </a:lnTo>
                    <a:lnTo>
                      <a:pt x="33" y="167"/>
                    </a:lnTo>
                    <a:lnTo>
                      <a:pt x="91" y="209"/>
                    </a:lnTo>
                    <a:lnTo>
                      <a:pt x="103" y="217"/>
                    </a:lnTo>
                    <a:lnTo>
                      <a:pt x="118" y="215"/>
                    </a:lnTo>
                    <a:lnTo>
                      <a:pt x="147" y="228"/>
                    </a:lnTo>
                    <a:lnTo>
                      <a:pt x="177" y="245"/>
                    </a:lnTo>
                    <a:lnTo>
                      <a:pt x="204" y="266"/>
                    </a:lnTo>
                    <a:lnTo>
                      <a:pt x="222" y="264"/>
                    </a:lnTo>
                    <a:lnTo>
                      <a:pt x="244" y="250"/>
                    </a:lnTo>
                    <a:lnTo>
                      <a:pt x="244" y="229"/>
                    </a:lnTo>
                    <a:lnTo>
                      <a:pt x="227" y="212"/>
                    </a:lnTo>
                    <a:lnTo>
                      <a:pt x="198" y="196"/>
                    </a:lnTo>
                    <a:lnTo>
                      <a:pt x="180" y="190"/>
                    </a:lnTo>
                    <a:lnTo>
                      <a:pt x="205" y="159"/>
                    </a:lnTo>
                    <a:lnTo>
                      <a:pt x="230" y="145"/>
                    </a:lnTo>
                    <a:lnTo>
                      <a:pt x="235" y="152"/>
                    </a:lnTo>
                    <a:lnTo>
                      <a:pt x="254" y="157"/>
                    </a:lnTo>
                    <a:lnTo>
                      <a:pt x="281" y="157"/>
                    </a:lnTo>
                    <a:lnTo>
                      <a:pt x="299" y="149"/>
                    </a:lnTo>
                    <a:lnTo>
                      <a:pt x="328" y="135"/>
                    </a:lnTo>
                    <a:lnTo>
                      <a:pt x="338" y="124"/>
                    </a:lnTo>
                    <a:lnTo>
                      <a:pt x="347" y="105"/>
                    </a:lnTo>
                    <a:lnTo>
                      <a:pt x="362" y="90"/>
                    </a:lnTo>
                    <a:lnTo>
                      <a:pt x="384" y="85"/>
                    </a:lnTo>
                    <a:lnTo>
                      <a:pt x="411" y="85"/>
                    </a:lnTo>
                    <a:lnTo>
                      <a:pt x="386" y="0"/>
                    </a:lnTo>
                    <a:lnTo>
                      <a:pt x="302" y="2"/>
                    </a:lnTo>
                    <a:close/>
                  </a:path>
                </a:pathLst>
              </a:custGeom>
              <a:solidFill>
                <a:srgbClr val="FFBFB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  <p:grpSp>
            <p:nvGrpSpPr>
              <p:cNvPr id="63" name="Group 64"/>
              <p:cNvGrpSpPr>
                <a:grpSpLocks/>
              </p:cNvGrpSpPr>
              <p:nvPr/>
            </p:nvGrpSpPr>
            <p:grpSpPr bwMode="auto">
              <a:xfrm>
                <a:off x="4805" y="3004"/>
                <a:ext cx="72" cy="80"/>
                <a:chOff x="4805" y="3004"/>
                <a:chExt cx="72" cy="80"/>
              </a:xfrm>
            </p:grpSpPr>
            <p:sp>
              <p:nvSpPr>
                <p:cNvPr id="64" name="Freeform 65"/>
                <p:cNvSpPr>
                  <a:spLocks/>
                </p:cNvSpPr>
                <p:nvPr/>
              </p:nvSpPr>
              <p:spPr bwMode="auto">
                <a:xfrm>
                  <a:off x="4805" y="3004"/>
                  <a:ext cx="59" cy="36"/>
                </a:xfrm>
                <a:custGeom>
                  <a:avLst/>
                  <a:gdLst/>
                  <a:ahLst/>
                  <a:cxnLst>
                    <a:cxn ang="0">
                      <a:pos x="118" y="5"/>
                    </a:cxn>
                    <a:cxn ang="0">
                      <a:pos x="60" y="0"/>
                    </a:cxn>
                    <a:cxn ang="0">
                      <a:pos x="6" y="32"/>
                    </a:cxn>
                    <a:cxn ang="0">
                      <a:pos x="0" y="60"/>
                    </a:cxn>
                    <a:cxn ang="0">
                      <a:pos x="3" y="72"/>
                    </a:cxn>
                  </a:cxnLst>
                  <a:rect l="0" t="0" r="r" b="b"/>
                  <a:pathLst>
                    <a:path w="118" h="72">
                      <a:moveTo>
                        <a:pt x="118" y="5"/>
                      </a:moveTo>
                      <a:lnTo>
                        <a:pt x="60" y="0"/>
                      </a:lnTo>
                      <a:lnTo>
                        <a:pt x="6" y="32"/>
                      </a:lnTo>
                      <a:lnTo>
                        <a:pt x="0" y="60"/>
                      </a:lnTo>
                      <a:lnTo>
                        <a:pt x="3" y="72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ar-SA"/>
                </a:p>
              </p:txBody>
            </p:sp>
            <p:sp>
              <p:nvSpPr>
                <p:cNvPr id="65" name="Freeform 66"/>
                <p:cNvSpPr>
                  <a:spLocks/>
                </p:cNvSpPr>
                <p:nvPr/>
              </p:nvSpPr>
              <p:spPr bwMode="auto">
                <a:xfrm>
                  <a:off x="4840" y="3025"/>
                  <a:ext cx="37" cy="59"/>
                </a:xfrm>
                <a:custGeom>
                  <a:avLst/>
                  <a:gdLst/>
                  <a:ahLst/>
                  <a:cxnLst>
                    <a:cxn ang="0">
                      <a:pos x="74" y="0"/>
                    </a:cxn>
                    <a:cxn ang="0">
                      <a:pos x="8" y="72"/>
                    </a:cxn>
                    <a:cxn ang="0">
                      <a:pos x="0" y="86"/>
                    </a:cxn>
                    <a:cxn ang="0">
                      <a:pos x="8" y="102"/>
                    </a:cxn>
                    <a:cxn ang="0">
                      <a:pos x="14" y="114"/>
                    </a:cxn>
                    <a:cxn ang="0">
                      <a:pos x="18" y="117"/>
                    </a:cxn>
                  </a:cxnLst>
                  <a:rect l="0" t="0" r="r" b="b"/>
                  <a:pathLst>
                    <a:path w="74" h="117">
                      <a:moveTo>
                        <a:pt x="74" y="0"/>
                      </a:moveTo>
                      <a:lnTo>
                        <a:pt x="8" y="72"/>
                      </a:lnTo>
                      <a:lnTo>
                        <a:pt x="0" y="86"/>
                      </a:lnTo>
                      <a:lnTo>
                        <a:pt x="8" y="102"/>
                      </a:lnTo>
                      <a:lnTo>
                        <a:pt x="14" y="114"/>
                      </a:lnTo>
                      <a:lnTo>
                        <a:pt x="18" y="117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ar-SA"/>
                </a:p>
              </p:txBody>
            </p:sp>
            <p:sp>
              <p:nvSpPr>
                <p:cNvPr id="66" name="Freeform 67"/>
                <p:cNvSpPr>
                  <a:spLocks/>
                </p:cNvSpPr>
                <p:nvPr/>
              </p:nvSpPr>
              <p:spPr bwMode="auto">
                <a:xfrm>
                  <a:off x="4822" y="3016"/>
                  <a:ext cx="48" cy="67"/>
                </a:xfrm>
                <a:custGeom>
                  <a:avLst/>
                  <a:gdLst/>
                  <a:ahLst/>
                  <a:cxnLst>
                    <a:cxn ang="0">
                      <a:pos x="95" y="0"/>
                    </a:cxn>
                    <a:cxn ang="0">
                      <a:pos x="50" y="11"/>
                    </a:cxn>
                    <a:cxn ang="0">
                      <a:pos x="7" y="40"/>
                    </a:cxn>
                    <a:cxn ang="0">
                      <a:pos x="0" y="68"/>
                    </a:cxn>
                    <a:cxn ang="0">
                      <a:pos x="35" y="128"/>
                    </a:cxn>
                    <a:cxn ang="0">
                      <a:pos x="49" y="134"/>
                    </a:cxn>
                  </a:cxnLst>
                  <a:rect l="0" t="0" r="r" b="b"/>
                  <a:pathLst>
                    <a:path w="95" h="134">
                      <a:moveTo>
                        <a:pt x="95" y="0"/>
                      </a:moveTo>
                      <a:lnTo>
                        <a:pt x="50" y="11"/>
                      </a:lnTo>
                      <a:lnTo>
                        <a:pt x="7" y="40"/>
                      </a:lnTo>
                      <a:lnTo>
                        <a:pt x="0" y="68"/>
                      </a:lnTo>
                      <a:lnTo>
                        <a:pt x="35" y="128"/>
                      </a:lnTo>
                      <a:lnTo>
                        <a:pt x="49" y="134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ar-SA"/>
                </a:p>
              </p:txBody>
            </p:sp>
          </p:grpSp>
        </p:grpSp>
        <p:sp>
          <p:nvSpPr>
            <p:cNvPr id="28" name="Freeform 68"/>
            <p:cNvSpPr>
              <a:spLocks/>
            </p:cNvSpPr>
            <p:nvPr/>
          </p:nvSpPr>
          <p:spPr bwMode="auto">
            <a:xfrm>
              <a:off x="4938" y="2964"/>
              <a:ext cx="61" cy="67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54" y="133"/>
                </a:cxn>
                <a:cxn ang="0">
                  <a:pos x="121" y="130"/>
                </a:cxn>
                <a:cxn ang="0">
                  <a:pos x="84" y="0"/>
                </a:cxn>
                <a:cxn ang="0">
                  <a:pos x="0" y="1"/>
                </a:cxn>
              </a:cxnLst>
              <a:rect l="0" t="0" r="r" b="b"/>
              <a:pathLst>
                <a:path w="121" h="133">
                  <a:moveTo>
                    <a:pt x="0" y="1"/>
                  </a:moveTo>
                  <a:lnTo>
                    <a:pt x="54" y="133"/>
                  </a:lnTo>
                  <a:lnTo>
                    <a:pt x="121" y="130"/>
                  </a:lnTo>
                  <a:lnTo>
                    <a:pt x="84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9F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sp>
          <p:nvSpPr>
            <p:cNvPr id="29" name="Freeform 69"/>
            <p:cNvSpPr>
              <a:spLocks/>
            </p:cNvSpPr>
            <p:nvPr/>
          </p:nvSpPr>
          <p:spPr bwMode="auto">
            <a:xfrm>
              <a:off x="4958" y="2799"/>
              <a:ext cx="326" cy="252"/>
            </a:xfrm>
            <a:custGeom>
              <a:avLst/>
              <a:gdLst/>
              <a:ahLst/>
              <a:cxnLst>
                <a:cxn ang="0">
                  <a:pos x="4" y="331"/>
                </a:cxn>
                <a:cxn ang="0">
                  <a:pos x="13" y="377"/>
                </a:cxn>
                <a:cxn ang="0">
                  <a:pos x="29" y="429"/>
                </a:cxn>
                <a:cxn ang="0">
                  <a:pos x="40" y="469"/>
                </a:cxn>
                <a:cxn ang="0">
                  <a:pos x="149" y="473"/>
                </a:cxn>
                <a:cxn ang="0">
                  <a:pos x="237" y="479"/>
                </a:cxn>
                <a:cxn ang="0">
                  <a:pos x="330" y="495"/>
                </a:cxn>
                <a:cxn ang="0">
                  <a:pos x="381" y="502"/>
                </a:cxn>
                <a:cxn ang="0">
                  <a:pos x="457" y="436"/>
                </a:cxn>
                <a:cxn ang="0">
                  <a:pos x="553" y="303"/>
                </a:cxn>
                <a:cxn ang="0">
                  <a:pos x="612" y="201"/>
                </a:cxn>
                <a:cxn ang="0">
                  <a:pos x="644" y="127"/>
                </a:cxn>
                <a:cxn ang="0">
                  <a:pos x="651" y="58"/>
                </a:cxn>
                <a:cxn ang="0">
                  <a:pos x="630" y="22"/>
                </a:cxn>
                <a:cxn ang="0">
                  <a:pos x="586" y="0"/>
                </a:cxn>
                <a:cxn ang="0">
                  <a:pos x="535" y="12"/>
                </a:cxn>
                <a:cxn ang="0">
                  <a:pos x="487" y="56"/>
                </a:cxn>
                <a:cxn ang="0">
                  <a:pos x="439" y="122"/>
                </a:cxn>
                <a:cxn ang="0">
                  <a:pos x="394" y="177"/>
                </a:cxn>
                <a:cxn ang="0">
                  <a:pos x="351" y="238"/>
                </a:cxn>
                <a:cxn ang="0">
                  <a:pos x="333" y="276"/>
                </a:cxn>
                <a:cxn ang="0">
                  <a:pos x="337" y="298"/>
                </a:cxn>
                <a:cxn ang="0">
                  <a:pos x="327" y="311"/>
                </a:cxn>
                <a:cxn ang="0">
                  <a:pos x="315" y="319"/>
                </a:cxn>
                <a:cxn ang="0">
                  <a:pos x="273" y="322"/>
                </a:cxn>
                <a:cxn ang="0">
                  <a:pos x="137" y="304"/>
                </a:cxn>
                <a:cxn ang="0">
                  <a:pos x="0" y="293"/>
                </a:cxn>
                <a:cxn ang="0">
                  <a:pos x="4" y="331"/>
                </a:cxn>
              </a:cxnLst>
              <a:rect l="0" t="0" r="r" b="b"/>
              <a:pathLst>
                <a:path w="651" h="502">
                  <a:moveTo>
                    <a:pt x="4" y="331"/>
                  </a:moveTo>
                  <a:lnTo>
                    <a:pt x="13" y="377"/>
                  </a:lnTo>
                  <a:lnTo>
                    <a:pt x="29" y="429"/>
                  </a:lnTo>
                  <a:lnTo>
                    <a:pt x="40" y="469"/>
                  </a:lnTo>
                  <a:lnTo>
                    <a:pt x="149" y="473"/>
                  </a:lnTo>
                  <a:lnTo>
                    <a:pt x="237" y="479"/>
                  </a:lnTo>
                  <a:lnTo>
                    <a:pt x="330" y="495"/>
                  </a:lnTo>
                  <a:lnTo>
                    <a:pt x="381" y="502"/>
                  </a:lnTo>
                  <a:lnTo>
                    <a:pt x="457" y="436"/>
                  </a:lnTo>
                  <a:lnTo>
                    <a:pt x="553" y="303"/>
                  </a:lnTo>
                  <a:lnTo>
                    <a:pt x="612" y="201"/>
                  </a:lnTo>
                  <a:lnTo>
                    <a:pt x="644" y="127"/>
                  </a:lnTo>
                  <a:lnTo>
                    <a:pt x="651" y="58"/>
                  </a:lnTo>
                  <a:lnTo>
                    <a:pt x="630" y="22"/>
                  </a:lnTo>
                  <a:lnTo>
                    <a:pt x="586" y="0"/>
                  </a:lnTo>
                  <a:lnTo>
                    <a:pt x="535" y="12"/>
                  </a:lnTo>
                  <a:lnTo>
                    <a:pt x="487" y="56"/>
                  </a:lnTo>
                  <a:lnTo>
                    <a:pt x="439" y="122"/>
                  </a:lnTo>
                  <a:lnTo>
                    <a:pt x="394" y="177"/>
                  </a:lnTo>
                  <a:lnTo>
                    <a:pt x="351" y="238"/>
                  </a:lnTo>
                  <a:lnTo>
                    <a:pt x="333" y="276"/>
                  </a:lnTo>
                  <a:lnTo>
                    <a:pt x="337" y="298"/>
                  </a:lnTo>
                  <a:lnTo>
                    <a:pt x="327" y="311"/>
                  </a:lnTo>
                  <a:lnTo>
                    <a:pt x="315" y="319"/>
                  </a:lnTo>
                  <a:lnTo>
                    <a:pt x="273" y="322"/>
                  </a:lnTo>
                  <a:lnTo>
                    <a:pt x="137" y="304"/>
                  </a:lnTo>
                  <a:lnTo>
                    <a:pt x="0" y="293"/>
                  </a:lnTo>
                  <a:lnTo>
                    <a:pt x="4" y="331"/>
                  </a:lnTo>
                  <a:close/>
                </a:path>
              </a:pathLst>
            </a:custGeom>
            <a:solidFill>
              <a:srgbClr val="3F5F00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grpSp>
          <p:nvGrpSpPr>
            <p:cNvPr id="30" name="Group 70"/>
            <p:cNvGrpSpPr>
              <a:grpSpLocks/>
            </p:cNvGrpSpPr>
            <p:nvPr/>
          </p:nvGrpSpPr>
          <p:grpSpPr bwMode="auto">
            <a:xfrm>
              <a:off x="4913" y="2610"/>
              <a:ext cx="151" cy="168"/>
              <a:chOff x="4913" y="2610"/>
              <a:chExt cx="151" cy="168"/>
            </a:xfrm>
          </p:grpSpPr>
          <p:sp>
            <p:nvSpPr>
              <p:cNvPr id="59" name="Freeform 71"/>
              <p:cNvSpPr>
                <a:spLocks/>
              </p:cNvSpPr>
              <p:nvPr/>
            </p:nvSpPr>
            <p:spPr bwMode="auto">
              <a:xfrm>
                <a:off x="4913" y="2610"/>
                <a:ext cx="151" cy="168"/>
              </a:xfrm>
              <a:custGeom>
                <a:avLst/>
                <a:gdLst/>
                <a:ahLst/>
                <a:cxnLst>
                  <a:cxn ang="0">
                    <a:pos x="137" y="317"/>
                  </a:cxn>
                  <a:cxn ang="0">
                    <a:pos x="130" y="303"/>
                  </a:cxn>
                  <a:cxn ang="0">
                    <a:pos x="105" y="292"/>
                  </a:cxn>
                  <a:cxn ang="0">
                    <a:pos x="75" y="278"/>
                  </a:cxn>
                  <a:cxn ang="0">
                    <a:pos x="34" y="193"/>
                  </a:cxn>
                  <a:cxn ang="0">
                    <a:pos x="0" y="115"/>
                  </a:cxn>
                  <a:cxn ang="0">
                    <a:pos x="0" y="75"/>
                  </a:cxn>
                  <a:cxn ang="0">
                    <a:pos x="60" y="11"/>
                  </a:cxn>
                  <a:cxn ang="0">
                    <a:pos x="105" y="8"/>
                  </a:cxn>
                  <a:cxn ang="0">
                    <a:pos x="117" y="17"/>
                  </a:cxn>
                  <a:cxn ang="0">
                    <a:pos x="157" y="0"/>
                  </a:cxn>
                  <a:cxn ang="0">
                    <a:pos x="173" y="2"/>
                  </a:cxn>
                  <a:cxn ang="0">
                    <a:pos x="185" y="13"/>
                  </a:cxn>
                  <a:cxn ang="0">
                    <a:pos x="190" y="27"/>
                  </a:cxn>
                  <a:cxn ang="0">
                    <a:pos x="181" y="42"/>
                  </a:cxn>
                  <a:cxn ang="0">
                    <a:pos x="109" y="80"/>
                  </a:cxn>
                  <a:cxn ang="0">
                    <a:pos x="93" y="135"/>
                  </a:cxn>
                  <a:cxn ang="0">
                    <a:pos x="119" y="94"/>
                  </a:cxn>
                  <a:cxn ang="0">
                    <a:pos x="188" y="72"/>
                  </a:cxn>
                  <a:cxn ang="0">
                    <a:pos x="197" y="72"/>
                  </a:cxn>
                  <a:cxn ang="0">
                    <a:pos x="208" y="82"/>
                  </a:cxn>
                  <a:cxn ang="0">
                    <a:pos x="214" y="104"/>
                  </a:cxn>
                  <a:cxn ang="0">
                    <a:pos x="205" y="118"/>
                  </a:cxn>
                  <a:cxn ang="0">
                    <a:pos x="149" y="141"/>
                  </a:cxn>
                  <a:cxn ang="0">
                    <a:pos x="148" y="165"/>
                  </a:cxn>
                  <a:cxn ang="0">
                    <a:pos x="184" y="212"/>
                  </a:cxn>
                  <a:cxn ang="0">
                    <a:pos x="200" y="211"/>
                  </a:cxn>
                  <a:cxn ang="0">
                    <a:pos x="217" y="207"/>
                  </a:cxn>
                  <a:cxn ang="0">
                    <a:pos x="238" y="193"/>
                  </a:cxn>
                  <a:cxn ang="0">
                    <a:pos x="248" y="178"/>
                  </a:cxn>
                  <a:cxn ang="0">
                    <a:pos x="266" y="168"/>
                  </a:cxn>
                  <a:cxn ang="0">
                    <a:pos x="282" y="170"/>
                  </a:cxn>
                  <a:cxn ang="0">
                    <a:pos x="294" y="176"/>
                  </a:cxn>
                  <a:cxn ang="0">
                    <a:pos x="300" y="193"/>
                  </a:cxn>
                  <a:cxn ang="0">
                    <a:pos x="302" y="207"/>
                  </a:cxn>
                  <a:cxn ang="0">
                    <a:pos x="294" y="218"/>
                  </a:cxn>
                  <a:cxn ang="0">
                    <a:pos x="269" y="231"/>
                  </a:cxn>
                  <a:cxn ang="0">
                    <a:pos x="238" y="242"/>
                  </a:cxn>
                  <a:cxn ang="0">
                    <a:pos x="224" y="253"/>
                  </a:cxn>
                  <a:cxn ang="0">
                    <a:pos x="247" y="298"/>
                  </a:cxn>
                  <a:cxn ang="0">
                    <a:pos x="148" y="336"/>
                  </a:cxn>
                  <a:cxn ang="0">
                    <a:pos x="137" y="317"/>
                  </a:cxn>
                </a:cxnLst>
                <a:rect l="0" t="0" r="r" b="b"/>
                <a:pathLst>
                  <a:path w="302" h="336">
                    <a:moveTo>
                      <a:pt x="137" y="317"/>
                    </a:moveTo>
                    <a:lnTo>
                      <a:pt x="130" y="303"/>
                    </a:lnTo>
                    <a:lnTo>
                      <a:pt x="105" y="292"/>
                    </a:lnTo>
                    <a:lnTo>
                      <a:pt x="75" y="278"/>
                    </a:lnTo>
                    <a:lnTo>
                      <a:pt x="34" y="193"/>
                    </a:lnTo>
                    <a:lnTo>
                      <a:pt x="0" y="115"/>
                    </a:lnTo>
                    <a:lnTo>
                      <a:pt x="0" y="75"/>
                    </a:lnTo>
                    <a:lnTo>
                      <a:pt x="60" y="11"/>
                    </a:lnTo>
                    <a:lnTo>
                      <a:pt x="105" y="8"/>
                    </a:lnTo>
                    <a:lnTo>
                      <a:pt x="117" y="17"/>
                    </a:lnTo>
                    <a:lnTo>
                      <a:pt x="157" y="0"/>
                    </a:lnTo>
                    <a:lnTo>
                      <a:pt x="173" y="2"/>
                    </a:lnTo>
                    <a:lnTo>
                      <a:pt x="185" y="13"/>
                    </a:lnTo>
                    <a:lnTo>
                      <a:pt x="190" y="27"/>
                    </a:lnTo>
                    <a:lnTo>
                      <a:pt x="181" y="42"/>
                    </a:lnTo>
                    <a:lnTo>
                      <a:pt x="109" y="80"/>
                    </a:lnTo>
                    <a:lnTo>
                      <a:pt x="93" y="135"/>
                    </a:lnTo>
                    <a:lnTo>
                      <a:pt x="119" y="94"/>
                    </a:lnTo>
                    <a:lnTo>
                      <a:pt x="188" y="72"/>
                    </a:lnTo>
                    <a:lnTo>
                      <a:pt x="197" y="72"/>
                    </a:lnTo>
                    <a:lnTo>
                      <a:pt x="208" y="82"/>
                    </a:lnTo>
                    <a:lnTo>
                      <a:pt x="214" y="104"/>
                    </a:lnTo>
                    <a:lnTo>
                      <a:pt x="205" y="118"/>
                    </a:lnTo>
                    <a:lnTo>
                      <a:pt x="149" y="141"/>
                    </a:lnTo>
                    <a:lnTo>
                      <a:pt x="148" y="165"/>
                    </a:lnTo>
                    <a:lnTo>
                      <a:pt x="184" y="212"/>
                    </a:lnTo>
                    <a:lnTo>
                      <a:pt x="200" y="211"/>
                    </a:lnTo>
                    <a:lnTo>
                      <a:pt x="217" y="207"/>
                    </a:lnTo>
                    <a:lnTo>
                      <a:pt x="238" y="193"/>
                    </a:lnTo>
                    <a:lnTo>
                      <a:pt x="248" y="178"/>
                    </a:lnTo>
                    <a:lnTo>
                      <a:pt x="266" y="168"/>
                    </a:lnTo>
                    <a:lnTo>
                      <a:pt x="282" y="170"/>
                    </a:lnTo>
                    <a:lnTo>
                      <a:pt x="294" y="176"/>
                    </a:lnTo>
                    <a:lnTo>
                      <a:pt x="300" y="193"/>
                    </a:lnTo>
                    <a:lnTo>
                      <a:pt x="302" y="207"/>
                    </a:lnTo>
                    <a:lnTo>
                      <a:pt x="294" y="218"/>
                    </a:lnTo>
                    <a:lnTo>
                      <a:pt x="269" y="231"/>
                    </a:lnTo>
                    <a:lnTo>
                      <a:pt x="238" y="242"/>
                    </a:lnTo>
                    <a:lnTo>
                      <a:pt x="224" y="253"/>
                    </a:lnTo>
                    <a:lnTo>
                      <a:pt x="247" y="298"/>
                    </a:lnTo>
                    <a:lnTo>
                      <a:pt x="148" y="336"/>
                    </a:lnTo>
                    <a:lnTo>
                      <a:pt x="137" y="317"/>
                    </a:lnTo>
                    <a:close/>
                  </a:path>
                </a:pathLst>
              </a:custGeom>
              <a:solidFill>
                <a:srgbClr val="FFBFB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60" name="Freeform 72"/>
              <p:cNvSpPr>
                <a:spLocks/>
              </p:cNvSpPr>
              <p:nvPr/>
            </p:nvSpPr>
            <p:spPr bwMode="auto">
              <a:xfrm>
                <a:off x="5043" y="2704"/>
                <a:ext cx="6" cy="1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14"/>
                  </a:cxn>
                  <a:cxn ang="0">
                    <a:pos x="7" y="22"/>
                  </a:cxn>
                  <a:cxn ang="0">
                    <a:pos x="13" y="28"/>
                  </a:cxn>
                </a:cxnLst>
                <a:rect l="0" t="0" r="r" b="b"/>
                <a:pathLst>
                  <a:path w="13" h="28">
                    <a:moveTo>
                      <a:pt x="0" y="0"/>
                    </a:moveTo>
                    <a:lnTo>
                      <a:pt x="1" y="14"/>
                    </a:lnTo>
                    <a:lnTo>
                      <a:pt x="7" y="22"/>
                    </a:lnTo>
                    <a:lnTo>
                      <a:pt x="13" y="28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61" name="Freeform 73"/>
              <p:cNvSpPr>
                <a:spLocks/>
              </p:cNvSpPr>
              <p:nvPr/>
            </p:nvSpPr>
            <p:spPr bwMode="auto">
              <a:xfrm>
                <a:off x="4937" y="2620"/>
                <a:ext cx="34" cy="43"/>
              </a:xfrm>
              <a:custGeom>
                <a:avLst/>
                <a:gdLst/>
                <a:ahLst/>
                <a:cxnLst>
                  <a:cxn ang="0">
                    <a:pos x="67" y="0"/>
                  </a:cxn>
                  <a:cxn ang="0">
                    <a:pos x="27" y="18"/>
                  </a:cxn>
                  <a:cxn ang="0">
                    <a:pos x="15" y="33"/>
                  </a:cxn>
                  <a:cxn ang="0">
                    <a:pos x="7" y="55"/>
                  </a:cxn>
                  <a:cxn ang="0">
                    <a:pos x="0" y="81"/>
                  </a:cxn>
                  <a:cxn ang="0">
                    <a:pos x="0" y="85"/>
                  </a:cxn>
                </a:cxnLst>
                <a:rect l="0" t="0" r="r" b="b"/>
                <a:pathLst>
                  <a:path w="67" h="85">
                    <a:moveTo>
                      <a:pt x="67" y="0"/>
                    </a:moveTo>
                    <a:lnTo>
                      <a:pt x="27" y="18"/>
                    </a:lnTo>
                    <a:lnTo>
                      <a:pt x="15" y="33"/>
                    </a:lnTo>
                    <a:lnTo>
                      <a:pt x="7" y="55"/>
                    </a:lnTo>
                    <a:lnTo>
                      <a:pt x="0" y="81"/>
                    </a:lnTo>
                    <a:lnTo>
                      <a:pt x="0" y="85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</p:grpSp>
        <p:sp>
          <p:nvSpPr>
            <p:cNvPr id="31" name="Freeform 74"/>
            <p:cNvSpPr>
              <a:spLocks/>
            </p:cNvSpPr>
            <p:nvPr/>
          </p:nvSpPr>
          <p:spPr bwMode="auto">
            <a:xfrm>
              <a:off x="4975" y="2738"/>
              <a:ext cx="89" cy="64"/>
            </a:xfrm>
            <a:custGeom>
              <a:avLst/>
              <a:gdLst/>
              <a:ahLst/>
              <a:cxnLst>
                <a:cxn ang="0">
                  <a:pos x="26" y="127"/>
                </a:cxn>
                <a:cxn ang="0">
                  <a:pos x="0" y="63"/>
                </a:cxn>
                <a:cxn ang="0">
                  <a:pos x="150" y="0"/>
                </a:cxn>
                <a:cxn ang="0">
                  <a:pos x="178" y="55"/>
                </a:cxn>
                <a:cxn ang="0">
                  <a:pos x="26" y="127"/>
                </a:cxn>
              </a:cxnLst>
              <a:rect l="0" t="0" r="r" b="b"/>
              <a:pathLst>
                <a:path w="178" h="127">
                  <a:moveTo>
                    <a:pt x="26" y="127"/>
                  </a:moveTo>
                  <a:lnTo>
                    <a:pt x="0" y="63"/>
                  </a:lnTo>
                  <a:lnTo>
                    <a:pt x="150" y="0"/>
                  </a:lnTo>
                  <a:lnTo>
                    <a:pt x="178" y="55"/>
                  </a:lnTo>
                  <a:lnTo>
                    <a:pt x="26" y="127"/>
                  </a:lnTo>
                  <a:close/>
                </a:path>
              </a:pathLst>
            </a:custGeom>
            <a:solidFill>
              <a:srgbClr val="FFFFBF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grpSp>
          <p:nvGrpSpPr>
            <p:cNvPr id="32" name="Group 75"/>
            <p:cNvGrpSpPr>
              <a:grpSpLocks/>
            </p:cNvGrpSpPr>
            <p:nvPr/>
          </p:nvGrpSpPr>
          <p:grpSpPr bwMode="auto">
            <a:xfrm>
              <a:off x="3940" y="2267"/>
              <a:ext cx="623" cy="906"/>
              <a:chOff x="3940" y="2267"/>
              <a:chExt cx="623" cy="906"/>
            </a:xfrm>
          </p:grpSpPr>
          <p:grpSp>
            <p:nvGrpSpPr>
              <p:cNvPr id="39" name="Group 76"/>
              <p:cNvGrpSpPr>
                <a:grpSpLocks/>
              </p:cNvGrpSpPr>
              <p:nvPr/>
            </p:nvGrpSpPr>
            <p:grpSpPr bwMode="auto">
              <a:xfrm>
                <a:off x="4215" y="2325"/>
                <a:ext cx="348" cy="451"/>
                <a:chOff x="4215" y="2325"/>
                <a:chExt cx="348" cy="451"/>
              </a:xfrm>
            </p:grpSpPr>
            <p:sp>
              <p:nvSpPr>
                <p:cNvPr id="45" name="Freeform 77"/>
                <p:cNvSpPr>
                  <a:spLocks/>
                </p:cNvSpPr>
                <p:nvPr/>
              </p:nvSpPr>
              <p:spPr bwMode="auto">
                <a:xfrm>
                  <a:off x="4247" y="2652"/>
                  <a:ext cx="75" cy="124"/>
                </a:xfrm>
                <a:custGeom>
                  <a:avLst/>
                  <a:gdLst/>
                  <a:ahLst/>
                  <a:cxnLst>
                    <a:cxn ang="0">
                      <a:pos x="58" y="0"/>
                    </a:cxn>
                    <a:cxn ang="0">
                      <a:pos x="50" y="86"/>
                    </a:cxn>
                    <a:cxn ang="0">
                      <a:pos x="25" y="166"/>
                    </a:cxn>
                    <a:cxn ang="0">
                      <a:pos x="0" y="207"/>
                    </a:cxn>
                    <a:cxn ang="0">
                      <a:pos x="76" y="246"/>
                    </a:cxn>
                    <a:cxn ang="0">
                      <a:pos x="119" y="154"/>
                    </a:cxn>
                    <a:cxn ang="0">
                      <a:pos x="133" y="93"/>
                    </a:cxn>
                    <a:cxn ang="0">
                      <a:pos x="151" y="12"/>
                    </a:cxn>
                    <a:cxn ang="0">
                      <a:pos x="58" y="0"/>
                    </a:cxn>
                  </a:cxnLst>
                  <a:rect l="0" t="0" r="r" b="b"/>
                  <a:pathLst>
                    <a:path w="151" h="246">
                      <a:moveTo>
                        <a:pt x="58" y="0"/>
                      </a:moveTo>
                      <a:lnTo>
                        <a:pt x="50" y="86"/>
                      </a:lnTo>
                      <a:lnTo>
                        <a:pt x="25" y="166"/>
                      </a:lnTo>
                      <a:lnTo>
                        <a:pt x="0" y="207"/>
                      </a:lnTo>
                      <a:lnTo>
                        <a:pt x="76" y="246"/>
                      </a:lnTo>
                      <a:lnTo>
                        <a:pt x="119" y="154"/>
                      </a:lnTo>
                      <a:lnTo>
                        <a:pt x="133" y="93"/>
                      </a:lnTo>
                      <a:lnTo>
                        <a:pt x="151" y="12"/>
                      </a:lnTo>
                      <a:lnTo>
                        <a:pt x="58" y="0"/>
                      </a:lnTo>
                      <a:close/>
                    </a:path>
                  </a:pathLst>
                </a:custGeom>
                <a:solidFill>
                  <a:srgbClr val="FF9F9F"/>
                </a:solidFill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ar-SA"/>
                </a:p>
              </p:txBody>
            </p:sp>
            <p:grpSp>
              <p:nvGrpSpPr>
                <p:cNvPr id="46" name="Group 78"/>
                <p:cNvGrpSpPr>
                  <a:grpSpLocks/>
                </p:cNvGrpSpPr>
                <p:nvPr/>
              </p:nvGrpSpPr>
              <p:grpSpPr bwMode="auto">
                <a:xfrm>
                  <a:off x="4215" y="2325"/>
                  <a:ext cx="348" cy="425"/>
                  <a:chOff x="4215" y="2325"/>
                  <a:chExt cx="348" cy="425"/>
                </a:xfrm>
              </p:grpSpPr>
              <p:grpSp>
                <p:nvGrpSpPr>
                  <p:cNvPr id="47" name="Group 79"/>
                  <p:cNvGrpSpPr>
                    <a:grpSpLocks/>
                  </p:cNvGrpSpPr>
                  <p:nvPr/>
                </p:nvGrpSpPr>
                <p:grpSpPr bwMode="auto">
                  <a:xfrm>
                    <a:off x="4371" y="2604"/>
                    <a:ext cx="45" cy="60"/>
                    <a:chOff x="4371" y="2604"/>
                    <a:chExt cx="45" cy="60"/>
                  </a:xfrm>
                </p:grpSpPr>
                <p:sp>
                  <p:nvSpPr>
                    <p:cNvPr id="57" name="Freeform 80"/>
                    <p:cNvSpPr>
                      <a:spLocks/>
                    </p:cNvSpPr>
                    <p:nvPr/>
                  </p:nvSpPr>
                  <p:spPr bwMode="auto">
                    <a:xfrm>
                      <a:off x="4371" y="2604"/>
                      <a:ext cx="45" cy="27"/>
                    </a:xfrm>
                    <a:custGeom>
                      <a:avLst/>
                      <a:gdLst/>
                      <a:ahLst/>
                      <a:cxnLst>
                        <a:cxn ang="0">
                          <a:pos x="91" y="6"/>
                        </a:cxn>
                        <a:cxn ang="0">
                          <a:pos x="86" y="53"/>
                        </a:cxn>
                        <a:cxn ang="0">
                          <a:pos x="0" y="41"/>
                        </a:cxn>
                        <a:cxn ang="0">
                          <a:pos x="15" y="0"/>
                        </a:cxn>
                        <a:cxn ang="0">
                          <a:pos x="91" y="6"/>
                        </a:cxn>
                      </a:cxnLst>
                      <a:rect l="0" t="0" r="r" b="b"/>
                      <a:pathLst>
                        <a:path w="91" h="53">
                          <a:moveTo>
                            <a:pt x="91" y="6"/>
                          </a:moveTo>
                          <a:lnTo>
                            <a:pt x="86" y="53"/>
                          </a:lnTo>
                          <a:lnTo>
                            <a:pt x="0" y="41"/>
                          </a:lnTo>
                          <a:lnTo>
                            <a:pt x="15" y="0"/>
                          </a:lnTo>
                          <a:lnTo>
                            <a:pt x="91" y="6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8" name="Freeform 81"/>
                    <p:cNvSpPr>
                      <a:spLocks/>
                    </p:cNvSpPr>
                    <p:nvPr/>
                  </p:nvSpPr>
                  <p:spPr bwMode="auto">
                    <a:xfrm>
                      <a:off x="4371" y="2629"/>
                      <a:ext cx="32" cy="35"/>
                    </a:xfrm>
                    <a:custGeom>
                      <a:avLst/>
                      <a:gdLst/>
                      <a:ahLst/>
                      <a:cxnLst>
                        <a:cxn ang="0">
                          <a:pos x="64" y="3"/>
                        </a:cxn>
                        <a:cxn ang="0">
                          <a:pos x="59" y="23"/>
                        </a:cxn>
                        <a:cxn ang="0">
                          <a:pos x="59" y="34"/>
                        </a:cxn>
                        <a:cxn ang="0">
                          <a:pos x="59" y="45"/>
                        </a:cxn>
                        <a:cxn ang="0">
                          <a:pos x="64" y="70"/>
                        </a:cxn>
                        <a:cxn ang="0">
                          <a:pos x="3" y="39"/>
                        </a:cxn>
                        <a:cxn ang="0">
                          <a:pos x="0" y="0"/>
                        </a:cxn>
                        <a:cxn ang="0">
                          <a:pos x="64" y="3"/>
                        </a:cxn>
                      </a:cxnLst>
                      <a:rect l="0" t="0" r="r" b="b"/>
                      <a:pathLst>
                        <a:path w="64" h="70">
                          <a:moveTo>
                            <a:pt x="64" y="3"/>
                          </a:moveTo>
                          <a:lnTo>
                            <a:pt x="59" y="23"/>
                          </a:lnTo>
                          <a:lnTo>
                            <a:pt x="59" y="34"/>
                          </a:lnTo>
                          <a:lnTo>
                            <a:pt x="59" y="45"/>
                          </a:lnTo>
                          <a:lnTo>
                            <a:pt x="64" y="70"/>
                          </a:lnTo>
                          <a:lnTo>
                            <a:pt x="3" y="39"/>
                          </a:lnTo>
                          <a:lnTo>
                            <a:pt x="0" y="0"/>
                          </a:lnTo>
                          <a:lnTo>
                            <a:pt x="64" y="3"/>
                          </a:lnTo>
                          <a:close/>
                        </a:path>
                      </a:pathLst>
                    </a:custGeom>
                    <a:solidFill>
                      <a:srgbClr val="3F1F00"/>
                    </a:solidFill>
                    <a:ln w="952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48" name="Group 82"/>
                  <p:cNvGrpSpPr>
                    <a:grpSpLocks/>
                  </p:cNvGrpSpPr>
                  <p:nvPr/>
                </p:nvGrpSpPr>
                <p:grpSpPr bwMode="auto">
                  <a:xfrm>
                    <a:off x="4215" y="2325"/>
                    <a:ext cx="348" cy="425"/>
                    <a:chOff x="4215" y="2325"/>
                    <a:chExt cx="348" cy="425"/>
                  </a:xfrm>
                </p:grpSpPr>
                <p:sp>
                  <p:nvSpPr>
                    <p:cNvPr id="54" name="Freeform 83"/>
                    <p:cNvSpPr>
                      <a:spLocks/>
                    </p:cNvSpPr>
                    <p:nvPr/>
                  </p:nvSpPr>
                  <p:spPr bwMode="auto">
                    <a:xfrm>
                      <a:off x="4215" y="2325"/>
                      <a:ext cx="348" cy="425"/>
                    </a:xfrm>
                    <a:custGeom>
                      <a:avLst/>
                      <a:gdLst/>
                      <a:ahLst/>
                      <a:cxnLst>
                        <a:cxn ang="0">
                          <a:pos x="476" y="69"/>
                        </a:cxn>
                        <a:cxn ang="0">
                          <a:pos x="528" y="114"/>
                        </a:cxn>
                        <a:cxn ang="0">
                          <a:pos x="576" y="185"/>
                        </a:cxn>
                        <a:cxn ang="0">
                          <a:pos x="580" y="262"/>
                        </a:cxn>
                        <a:cxn ang="0">
                          <a:pos x="577" y="308"/>
                        </a:cxn>
                        <a:cxn ang="0">
                          <a:pos x="621" y="370"/>
                        </a:cxn>
                        <a:cxn ang="0">
                          <a:pos x="665" y="443"/>
                        </a:cxn>
                        <a:cxn ang="0">
                          <a:pos x="692" y="502"/>
                        </a:cxn>
                        <a:cxn ang="0">
                          <a:pos x="689" y="564"/>
                        </a:cxn>
                        <a:cxn ang="0">
                          <a:pos x="673" y="594"/>
                        </a:cxn>
                        <a:cxn ang="0">
                          <a:pos x="633" y="605"/>
                        </a:cxn>
                        <a:cxn ang="0">
                          <a:pos x="564" y="567"/>
                        </a:cxn>
                        <a:cxn ang="0">
                          <a:pos x="528" y="507"/>
                        </a:cxn>
                        <a:cxn ang="0">
                          <a:pos x="501" y="606"/>
                        </a:cxn>
                        <a:cxn ang="0">
                          <a:pos x="444" y="567"/>
                        </a:cxn>
                        <a:cxn ang="0">
                          <a:pos x="361" y="568"/>
                        </a:cxn>
                        <a:cxn ang="0">
                          <a:pos x="320" y="605"/>
                        </a:cxn>
                        <a:cxn ang="0">
                          <a:pos x="328" y="636"/>
                        </a:cxn>
                        <a:cxn ang="0">
                          <a:pos x="404" y="666"/>
                        </a:cxn>
                        <a:cxn ang="0">
                          <a:pos x="473" y="677"/>
                        </a:cxn>
                        <a:cxn ang="0">
                          <a:pos x="468" y="754"/>
                        </a:cxn>
                        <a:cxn ang="0">
                          <a:pos x="453" y="825"/>
                        </a:cxn>
                        <a:cxn ang="0">
                          <a:pos x="428" y="850"/>
                        </a:cxn>
                        <a:cxn ang="0">
                          <a:pos x="372" y="829"/>
                        </a:cxn>
                        <a:cxn ang="0">
                          <a:pos x="219" y="727"/>
                        </a:cxn>
                        <a:cxn ang="0">
                          <a:pos x="145" y="666"/>
                        </a:cxn>
                        <a:cxn ang="0">
                          <a:pos x="136" y="636"/>
                        </a:cxn>
                        <a:cxn ang="0">
                          <a:pos x="88" y="639"/>
                        </a:cxn>
                        <a:cxn ang="0">
                          <a:pos x="56" y="611"/>
                        </a:cxn>
                        <a:cxn ang="0">
                          <a:pos x="48" y="535"/>
                        </a:cxn>
                        <a:cxn ang="0">
                          <a:pos x="24" y="457"/>
                        </a:cxn>
                        <a:cxn ang="0">
                          <a:pos x="0" y="315"/>
                        </a:cxn>
                        <a:cxn ang="0">
                          <a:pos x="33" y="149"/>
                        </a:cxn>
                        <a:cxn ang="0">
                          <a:pos x="86" y="72"/>
                        </a:cxn>
                        <a:cxn ang="0">
                          <a:pos x="171" y="17"/>
                        </a:cxn>
                        <a:cxn ang="0">
                          <a:pos x="265" y="0"/>
                        </a:cxn>
                        <a:cxn ang="0">
                          <a:pos x="344" y="9"/>
                        </a:cxn>
                        <a:cxn ang="0">
                          <a:pos x="423" y="39"/>
                        </a:cxn>
                      </a:cxnLst>
                      <a:rect l="0" t="0" r="r" b="b"/>
                      <a:pathLst>
                        <a:path w="697" h="850">
                          <a:moveTo>
                            <a:pt x="423" y="39"/>
                          </a:moveTo>
                          <a:lnTo>
                            <a:pt x="476" y="69"/>
                          </a:lnTo>
                          <a:lnTo>
                            <a:pt x="506" y="94"/>
                          </a:lnTo>
                          <a:lnTo>
                            <a:pt x="528" y="114"/>
                          </a:lnTo>
                          <a:lnTo>
                            <a:pt x="558" y="152"/>
                          </a:lnTo>
                          <a:lnTo>
                            <a:pt x="576" y="185"/>
                          </a:lnTo>
                          <a:lnTo>
                            <a:pt x="582" y="216"/>
                          </a:lnTo>
                          <a:lnTo>
                            <a:pt x="580" y="262"/>
                          </a:lnTo>
                          <a:lnTo>
                            <a:pt x="573" y="287"/>
                          </a:lnTo>
                          <a:lnTo>
                            <a:pt x="577" y="308"/>
                          </a:lnTo>
                          <a:lnTo>
                            <a:pt x="592" y="334"/>
                          </a:lnTo>
                          <a:lnTo>
                            <a:pt x="621" y="370"/>
                          </a:lnTo>
                          <a:lnTo>
                            <a:pt x="645" y="405"/>
                          </a:lnTo>
                          <a:lnTo>
                            <a:pt x="665" y="443"/>
                          </a:lnTo>
                          <a:lnTo>
                            <a:pt x="685" y="477"/>
                          </a:lnTo>
                          <a:lnTo>
                            <a:pt x="692" y="502"/>
                          </a:lnTo>
                          <a:lnTo>
                            <a:pt x="697" y="529"/>
                          </a:lnTo>
                          <a:lnTo>
                            <a:pt x="689" y="564"/>
                          </a:lnTo>
                          <a:lnTo>
                            <a:pt x="682" y="581"/>
                          </a:lnTo>
                          <a:lnTo>
                            <a:pt x="673" y="594"/>
                          </a:lnTo>
                          <a:lnTo>
                            <a:pt x="657" y="606"/>
                          </a:lnTo>
                          <a:lnTo>
                            <a:pt x="633" y="605"/>
                          </a:lnTo>
                          <a:lnTo>
                            <a:pt x="601" y="589"/>
                          </a:lnTo>
                          <a:lnTo>
                            <a:pt x="564" y="567"/>
                          </a:lnTo>
                          <a:lnTo>
                            <a:pt x="525" y="543"/>
                          </a:lnTo>
                          <a:lnTo>
                            <a:pt x="528" y="507"/>
                          </a:lnTo>
                          <a:lnTo>
                            <a:pt x="520" y="598"/>
                          </a:lnTo>
                          <a:lnTo>
                            <a:pt x="501" y="606"/>
                          </a:lnTo>
                          <a:lnTo>
                            <a:pt x="482" y="586"/>
                          </a:lnTo>
                          <a:lnTo>
                            <a:pt x="444" y="567"/>
                          </a:lnTo>
                          <a:lnTo>
                            <a:pt x="408" y="561"/>
                          </a:lnTo>
                          <a:lnTo>
                            <a:pt x="361" y="568"/>
                          </a:lnTo>
                          <a:lnTo>
                            <a:pt x="332" y="581"/>
                          </a:lnTo>
                          <a:lnTo>
                            <a:pt x="320" y="605"/>
                          </a:lnTo>
                          <a:lnTo>
                            <a:pt x="320" y="623"/>
                          </a:lnTo>
                          <a:lnTo>
                            <a:pt x="328" y="636"/>
                          </a:lnTo>
                          <a:lnTo>
                            <a:pt x="365" y="656"/>
                          </a:lnTo>
                          <a:lnTo>
                            <a:pt x="404" y="666"/>
                          </a:lnTo>
                          <a:lnTo>
                            <a:pt x="441" y="677"/>
                          </a:lnTo>
                          <a:lnTo>
                            <a:pt x="473" y="677"/>
                          </a:lnTo>
                          <a:lnTo>
                            <a:pt x="477" y="669"/>
                          </a:lnTo>
                          <a:lnTo>
                            <a:pt x="468" y="754"/>
                          </a:lnTo>
                          <a:lnTo>
                            <a:pt x="458" y="799"/>
                          </a:lnTo>
                          <a:lnTo>
                            <a:pt x="453" y="825"/>
                          </a:lnTo>
                          <a:lnTo>
                            <a:pt x="447" y="837"/>
                          </a:lnTo>
                          <a:lnTo>
                            <a:pt x="428" y="850"/>
                          </a:lnTo>
                          <a:lnTo>
                            <a:pt x="405" y="846"/>
                          </a:lnTo>
                          <a:lnTo>
                            <a:pt x="372" y="829"/>
                          </a:lnTo>
                          <a:lnTo>
                            <a:pt x="295" y="779"/>
                          </a:lnTo>
                          <a:lnTo>
                            <a:pt x="219" y="727"/>
                          </a:lnTo>
                          <a:lnTo>
                            <a:pt x="159" y="685"/>
                          </a:lnTo>
                          <a:lnTo>
                            <a:pt x="145" y="666"/>
                          </a:lnTo>
                          <a:lnTo>
                            <a:pt x="138" y="647"/>
                          </a:lnTo>
                          <a:lnTo>
                            <a:pt x="136" y="636"/>
                          </a:lnTo>
                          <a:lnTo>
                            <a:pt x="112" y="639"/>
                          </a:lnTo>
                          <a:lnTo>
                            <a:pt x="88" y="639"/>
                          </a:lnTo>
                          <a:lnTo>
                            <a:pt x="72" y="634"/>
                          </a:lnTo>
                          <a:lnTo>
                            <a:pt x="56" y="611"/>
                          </a:lnTo>
                          <a:lnTo>
                            <a:pt x="45" y="581"/>
                          </a:lnTo>
                          <a:lnTo>
                            <a:pt x="48" y="535"/>
                          </a:lnTo>
                          <a:lnTo>
                            <a:pt x="44" y="502"/>
                          </a:lnTo>
                          <a:lnTo>
                            <a:pt x="24" y="457"/>
                          </a:lnTo>
                          <a:lnTo>
                            <a:pt x="5" y="408"/>
                          </a:lnTo>
                          <a:lnTo>
                            <a:pt x="0" y="315"/>
                          </a:lnTo>
                          <a:lnTo>
                            <a:pt x="8" y="229"/>
                          </a:lnTo>
                          <a:lnTo>
                            <a:pt x="33" y="149"/>
                          </a:lnTo>
                          <a:lnTo>
                            <a:pt x="57" y="106"/>
                          </a:lnTo>
                          <a:lnTo>
                            <a:pt x="86" y="72"/>
                          </a:lnTo>
                          <a:lnTo>
                            <a:pt x="120" y="39"/>
                          </a:lnTo>
                          <a:lnTo>
                            <a:pt x="171" y="17"/>
                          </a:lnTo>
                          <a:lnTo>
                            <a:pt x="213" y="4"/>
                          </a:lnTo>
                          <a:lnTo>
                            <a:pt x="265" y="0"/>
                          </a:lnTo>
                          <a:lnTo>
                            <a:pt x="311" y="4"/>
                          </a:lnTo>
                          <a:lnTo>
                            <a:pt x="344" y="9"/>
                          </a:lnTo>
                          <a:lnTo>
                            <a:pt x="380" y="22"/>
                          </a:lnTo>
                          <a:lnTo>
                            <a:pt x="423" y="39"/>
                          </a:lnTo>
                          <a:close/>
                        </a:path>
                      </a:pathLst>
                    </a:custGeom>
                    <a:solidFill>
                      <a:srgbClr val="FF9F9F"/>
                    </a:solidFill>
                    <a:ln w="952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5" name="Freeform 84"/>
                    <p:cNvSpPr>
                      <a:spLocks/>
                    </p:cNvSpPr>
                    <p:nvPr/>
                  </p:nvSpPr>
                  <p:spPr bwMode="auto">
                    <a:xfrm>
                      <a:off x="4372" y="2402"/>
                      <a:ext cx="83" cy="56"/>
                    </a:xfrm>
                    <a:custGeom>
                      <a:avLst/>
                      <a:gdLst/>
                      <a:ahLst/>
                      <a:cxnLst>
                        <a:cxn ang="0">
                          <a:pos x="4" y="70"/>
                        </a:cxn>
                        <a:cxn ang="0">
                          <a:pos x="40" y="40"/>
                        </a:cxn>
                        <a:cxn ang="0">
                          <a:pos x="80" y="15"/>
                        </a:cxn>
                        <a:cxn ang="0">
                          <a:pos x="119" y="3"/>
                        </a:cxn>
                        <a:cxn ang="0">
                          <a:pos x="137" y="0"/>
                        </a:cxn>
                        <a:cxn ang="0">
                          <a:pos x="152" y="0"/>
                        </a:cxn>
                        <a:cxn ang="0">
                          <a:pos x="161" y="7"/>
                        </a:cxn>
                        <a:cxn ang="0">
                          <a:pos x="164" y="20"/>
                        </a:cxn>
                        <a:cxn ang="0">
                          <a:pos x="161" y="31"/>
                        </a:cxn>
                        <a:cxn ang="0">
                          <a:pos x="148" y="37"/>
                        </a:cxn>
                        <a:cxn ang="0">
                          <a:pos x="124" y="45"/>
                        </a:cxn>
                        <a:cxn ang="0">
                          <a:pos x="89" y="61"/>
                        </a:cxn>
                        <a:cxn ang="0">
                          <a:pos x="61" y="78"/>
                        </a:cxn>
                        <a:cxn ang="0">
                          <a:pos x="40" y="92"/>
                        </a:cxn>
                        <a:cxn ang="0">
                          <a:pos x="24" y="108"/>
                        </a:cxn>
                        <a:cxn ang="0">
                          <a:pos x="7" y="111"/>
                        </a:cxn>
                        <a:cxn ang="0">
                          <a:pos x="0" y="92"/>
                        </a:cxn>
                        <a:cxn ang="0">
                          <a:pos x="4" y="70"/>
                        </a:cxn>
                      </a:cxnLst>
                      <a:rect l="0" t="0" r="r" b="b"/>
                      <a:pathLst>
                        <a:path w="164" h="111">
                          <a:moveTo>
                            <a:pt x="4" y="70"/>
                          </a:moveTo>
                          <a:lnTo>
                            <a:pt x="40" y="40"/>
                          </a:lnTo>
                          <a:lnTo>
                            <a:pt x="80" y="15"/>
                          </a:lnTo>
                          <a:lnTo>
                            <a:pt x="119" y="3"/>
                          </a:lnTo>
                          <a:lnTo>
                            <a:pt x="137" y="0"/>
                          </a:lnTo>
                          <a:lnTo>
                            <a:pt x="152" y="0"/>
                          </a:lnTo>
                          <a:lnTo>
                            <a:pt x="161" y="7"/>
                          </a:lnTo>
                          <a:lnTo>
                            <a:pt x="164" y="20"/>
                          </a:lnTo>
                          <a:lnTo>
                            <a:pt x="161" y="31"/>
                          </a:lnTo>
                          <a:lnTo>
                            <a:pt x="148" y="37"/>
                          </a:lnTo>
                          <a:lnTo>
                            <a:pt x="124" y="45"/>
                          </a:lnTo>
                          <a:lnTo>
                            <a:pt x="89" y="61"/>
                          </a:lnTo>
                          <a:lnTo>
                            <a:pt x="61" y="78"/>
                          </a:lnTo>
                          <a:lnTo>
                            <a:pt x="40" y="92"/>
                          </a:lnTo>
                          <a:lnTo>
                            <a:pt x="24" y="108"/>
                          </a:lnTo>
                          <a:lnTo>
                            <a:pt x="7" y="111"/>
                          </a:lnTo>
                          <a:lnTo>
                            <a:pt x="0" y="92"/>
                          </a:lnTo>
                          <a:lnTo>
                            <a:pt x="4" y="70"/>
                          </a:lnTo>
                          <a:close/>
                        </a:path>
                      </a:pathLst>
                    </a:custGeom>
                    <a:solidFill>
                      <a:srgbClr val="3F1F00"/>
                    </a:solidFill>
                    <a:ln w="952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6" name="Freeform 85"/>
                    <p:cNvSpPr>
                      <a:spLocks/>
                    </p:cNvSpPr>
                    <p:nvPr/>
                  </p:nvSpPr>
                  <p:spPr bwMode="auto">
                    <a:xfrm>
                      <a:off x="4265" y="2523"/>
                      <a:ext cx="97" cy="114"/>
                    </a:xfrm>
                    <a:custGeom>
                      <a:avLst/>
                      <a:gdLst/>
                      <a:ahLst/>
                      <a:cxnLst>
                        <a:cxn ang="0">
                          <a:pos x="173" y="0"/>
                        </a:cxn>
                        <a:cxn ang="0">
                          <a:pos x="182" y="44"/>
                        </a:cxn>
                        <a:cxn ang="0">
                          <a:pos x="190" y="80"/>
                        </a:cxn>
                        <a:cxn ang="0">
                          <a:pos x="193" y="125"/>
                        </a:cxn>
                        <a:cxn ang="0">
                          <a:pos x="182" y="165"/>
                        </a:cxn>
                        <a:cxn ang="0">
                          <a:pos x="146" y="138"/>
                        </a:cxn>
                        <a:cxn ang="0">
                          <a:pos x="145" y="201"/>
                        </a:cxn>
                        <a:cxn ang="0">
                          <a:pos x="106" y="177"/>
                        </a:cxn>
                        <a:cxn ang="0">
                          <a:pos x="94" y="227"/>
                        </a:cxn>
                        <a:cxn ang="0">
                          <a:pos x="63" y="218"/>
                        </a:cxn>
                        <a:cxn ang="0">
                          <a:pos x="42" y="198"/>
                        </a:cxn>
                        <a:cxn ang="0">
                          <a:pos x="22" y="168"/>
                        </a:cxn>
                        <a:cxn ang="0">
                          <a:pos x="0" y="122"/>
                        </a:cxn>
                        <a:cxn ang="0">
                          <a:pos x="173" y="0"/>
                        </a:cxn>
                      </a:cxnLst>
                      <a:rect l="0" t="0" r="r" b="b"/>
                      <a:pathLst>
                        <a:path w="193" h="227">
                          <a:moveTo>
                            <a:pt x="173" y="0"/>
                          </a:moveTo>
                          <a:lnTo>
                            <a:pt x="182" y="44"/>
                          </a:lnTo>
                          <a:lnTo>
                            <a:pt x="190" y="80"/>
                          </a:lnTo>
                          <a:lnTo>
                            <a:pt x="193" y="125"/>
                          </a:lnTo>
                          <a:lnTo>
                            <a:pt x="182" y="165"/>
                          </a:lnTo>
                          <a:lnTo>
                            <a:pt x="146" y="138"/>
                          </a:lnTo>
                          <a:lnTo>
                            <a:pt x="145" y="201"/>
                          </a:lnTo>
                          <a:lnTo>
                            <a:pt x="106" y="177"/>
                          </a:lnTo>
                          <a:lnTo>
                            <a:pt x="94" y="227"/>
                          </a:lnTo>
                          <a:lnTo>
                            <a:pt x="63" y="218"/>
                          </a:lnTo>
                          <a:lnTo>
                            <a:pt x="42" y="198"/>
                          </a:lnTo>
                          <a:lnTo>
                            <a:pt x="22" y="168"/>
                          </a:lnTo>
                          <a:lnTo>
                            <a:pt x="0" y="122"/>
                          </a:lnTo>
                          <a:lnTo>
                            <a:pt x="173" y="0"/>
                          </a:lnTo>
                          <a:close/>
                        </a:path>
                      </a:pathLst>
                    </a:custGeom>
                    <a:solidFill>
                      <a:srgbClr val="3F1F00"/>
                    </a:solidFill>
                    <a:ln w="952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ar-SA"/>
                    </a:p>
                  </p:txBody>
                </p:sp>
              </p:grpSp>
              <p:sp>
                <p:nvSpPr>
                  <p:cNvPr id="49" name="Arc 86"/>
                  <p:cNvSpPr>
                    <a:spLocks/>
                  </p:cNvSpPr>
                  <p:nvPr/>
                </p:nvSpPr>
                <p:spPr bwMode="auto">
                  <a:xfrm>
                    <a:off x="4233" y="2609"/>
                    <a:ext cx="43" cy="77"/>
                  </a:xfrm>
                  <a:custGeom>
                    <a:avLst/>
                    <a:gdLst>
                      <a:gd name="G0" fmla="+- 21600 0 0"/>
                      <a:gd name="G1" fmla="+- 21600 0 0"/>
                      <a:gd name="G2" fmla="+- 21600 0 0"/>
                      <a:gd name="T0" fmla="*/ 43170 w 43200"/>
                      <a:gd name="T1" fmla="*/ 20471 h 43200"/>
                      <a:gd name="T2" fmla="*/ 21600 w 43200"/>
                      <a:gd name="T3" fmla="*/ 0 h 43200"/>
                      <a:gd name="T4" fmla="*/ 21600 w 43200"/>
                      <a:gd name="T5" fmla="*/ 21600 h 432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3200" h="43200" fill="none" extrusionOk="0">
                        <a:moveTo>
                          <a:pt x="43170" y="20470"/>
                        </a:moveTo>
                        <a:cubicBezTo>
                          <a:pt x="43190" y="20846"/>
                          <a:pt x="43200" y="21223"/>
                          <a:pt x="43200" y="21600"/>
                        </a:cubicBezTo>
                        <a:cubicBezTo>
                          <a:pt x="43200" y="33529"/>
                          <a:pt x="33529" y="43200"/>
                          <a:pt x="21600" y="43200"/>
                        </a:cubicBezTo>
                        <a:cubicBezTo>
                          <a:pt x="9670" y="43200"/>
                          <a:pt x="0" y="33529"/>
                          <a:pt x="0" y="21600"/>
                        </a:cubicBezTo>
                        <a:cubicBezTo>
                          <a:pt x="-1" y="9670"/>
                          <a:pt x="9670" y="0"/>
                          <a:pt x="21599" y="0"/>
                        </a:cubicBezTo>
                      </a:path>
                      <a:path w="43200" h="43200" stroke="0" extrusionOk="0">
                        <a:moveTo>
                          <a:pt x="43170" y="20470"/>
                        </a:moveTo>
                        <a:cubicBezTo>
                          <a:pt x="43190" y="20846"/>
                          <a:pt x="43200" y="21223"/>
                          <a:pt x="43200" y="21600"/>
                        </a:cubicBezTo>
                        <a:cubicBezTo>
                          <a:pt x="43200" y="33529"/>
                          <a:pt x="33529" y="43200"/>
                          <a:pt x="21600" y="43200"/>
                        </a:cubicBezTo>
                        <a:cubicBezTo>
                          <a:pt x="9670" y="43200"/>
                          <a:pt x="0" y="33529"/>
                          <a:pt x="0" y="21600"/>
                        </a:cubicBezTo>
                        <a:cubicBezTo>
                          <a:pt x="-1" y="9670"/>
                          <a:pt x="9670" y="0"/>
                          <a:pt x="21599" y="0"/>
                        </a:cubicBezTo>
                        <a:lnTo>
                          <a:pt x="21600" y="21600"/>
                        </a:lnTo>
                        <a:close/>
                      </a:path>
                    </a:pathLst>
                  </a:custGeom>
                  <a:noFill/>
                  <a:ln w="38100">
                    <a:solidFill>
                      <a:srgbClr val="FF9F1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ar-SA"/>
                  </a:p>
                </p:txBody>
              </p:sp>
              <p:grpSp>
                <p:nvGrpSpPr>
                  <p:cNvPr id="50" name="Group 87"/>
                  <p:cNvGrpSpPr>
                    <a:grpSpLocks/>
                  </p:cNvGrpSpPr>
                  <p:nvPr/>
                </p:nvGrpSpPr>
                <p:grpSpPr bwMode="auto">
                  <a:xfrm>
                    <a:off x="4397" y="2438"/>
                    <a:ext cx="84" cy="101"/>
                    <a:chOff x="4397" y="2438"/>
                    <a:chExt cx="84" cy="101"/>
                  </a:xfrm>
                </p:grpSpPr>
                <p:sp>
                  <p:nvSpPr>
                    <p:cNvPr id="51" name="Freeform 88"/>
                    <p:cNvSpPr>
                      <a:spLocks/>
                    </p:cNvSpPr>
                    <p:nvPr/>
                  </p:nvSpPr>
                  <p:spPr bwMode="auto">
                    <a:xfrm>
                      <a:off x="4407" y="2447"/>
                      <a:ext cx="74" cy="92"/>
                    </a:xfrm>
                    <a:custGeom>
                      <a:avLst/>
                      <a:gdLst/>
                      <a:ahLst/>
                      <a:cxnLst>
                        <a:cxn ang="0">
                          <a:pos x="132" y="27"/>
                        </a:cxn>
                        <a:cxn ang="0">
                          <a:pos x="145" y="52"/>
                        </a:cxn>
                        <a:cxn ang="0">
                          <a:pos x="148" y="72"/>
                        </a:cxn>
                        <a:cxn ang="0">
                          <a:pos x="148" y="93"/>
                        </a:cxn>
                        <a:cxn ang="0">
                          <a:pos x="145" y="112"/>
                        </a:cxn>
                        <a:cxn ang="0">
                          <a:pos x="141" y="127"/>
                        </a:cxn>
                        <a:cxn ang="0">
                          <a:pos x="132" y="148"/>
                        </a:cxn>
                        <a:cxn ang="0">
                          <a:pos x="120" y="165"/>
                        </a:cxn>
                        <a:cxn ang="0">
                          <a:pos x="105" y="178"/>
                        </a:cxn>
                        <a:cxn ang="0">
                          <a:pos x="89" y="186"/>
                        </a:cxn>
                        <a:cxn ang="0">
                          <a:pos x="68" y="186"/>
                        </a:cxn>
                        <a:cxn ang="0">
                          <a:pos x="51" y="181"/>
                        </a:cxn>
                        <a:cxn ang="0">
                          <a:pos x="38" y="173"/>
                        </a:cxn>
                        <a:cxn ang="0">
                          <a:pos x="27" y="162"/>
                        </a:cxn>
                        <a:cxn ang="0">
                          <a:pos x="15" y="146"/>
                        </a:cxn>
                        <a:cxn ang="0">
                          <a:pos x="5" y="127"/>
                        </a:cxn>
                        <a:cxn ang="0">
                          <a:pos x="0" y="104"/>
                        </a:cxn>
                        <a:cxn ang="0">
                          <a:pos x="0" y="80"/>
                        </a:cxn>
                        <a:cxn ang="0">
                          <a:pos x="6" y="60"/>
                        </a:cxn>
                        <a:cxn ang="0">
                          <a:pos x="9" y="44"/>
                        </a:cxn>
                        <a:cxn ang="0">
                          <a:pos x="20" y="30"/>
                        </a:cxn>
                        <a:cxn ang="0">
                          <a:pos x="33" y="14"/>
                        </a:cxn>
                        <a:cxn ang="0">
                          <a:pos x="56" y="2"/>
                        </a:cxn>
                        <a:cxn ang="0">
                          <a:pos x="80" y="0"/>
                        </a:cxn>
                        <a:cxn ang="0">
                          <a:pos x="102" y="3"/>
                        </a:cxn>
                        <a:cxn ang="0">
                          <a:pos x="117" y="13"/>
                        </a:cxn>
                        <a:cxn ang="0">
                          <a:pos x="132" y="27"/>
                        </a:cxn>
                      </a:cxnLst>
                      <a:rect l="0" t="0" r="r" b="b"/>
                      <a:pathLst>
                        <a:path w="148" h="186">
                          <a:moveTo>
                            <a:pt x="132" y="27"/>
                          </a:moveTo>
                          <a:lnTo>
                            <a:pt x="145" y="52"/>
                          </a:lnTo>
                          <a:lnTo>
                            <a:pt x="148" y="72"/>
                          </a:lnTo>
                          <a:lnTo>
                            <a:pt x="148" y="93"/>
                          </a:lnTo>
                          <a:lnTo>
                            <a:pt x="145" y="112"/>
                          </a:lnTo>
                          <a:lnTo>
                            <a:pt x="141" y="127"/>
                          </a:lnTo>
                          <a:lnTo>
                            <a:pt x="132" y="148"/>
                          </a:lnTo>
                          <a:lnTo>
                            <a:pt x="120" y="165"/>
                          </a:lnTo>
                          <a:lnTo>
                            <a:pt x="105" y="178"/>
                          </a:lnTo>
                          <a:lnTo>
                            <a:pt x="89" y="186"/>
                          </a:lnTo>
                          <a:lnTo>
                            <a:pt x="68" y="186"/>
                          </a:lnTo>
                          <a:lnTo>
                            <a:pt x="51" y="181"/>
                          </a:lnTo>
                          <a:lnTo>
                            <a:pt x="38" y="173"/>
                          </a:lnTo>
                          <a:lnTo>
                            <a:pt x="27" y="162"/>
                          </a:lnTo>
                          <a:lnTo>
                            <a:pt x="15" y="146"/>
                          </a:lnTo>
                          <a:lnTo>
                            <a:pt x="5" y="127"/>
                          </a:lnTo>
                          <a:lnTo>
                            <a:pt x="0" y="104"/>
                          </a:lnTo>
                          <a:lnTo>
                            <a:pt x="0" y="80"/>
                          </a:lnTo>
                          <a:lnTo>
                            <a:pt x="6" y="60"/>
                          </a:lnTo>
                          <a:lnTo>
                            <a:pt x="9" y="44"/>
                          </a:lnTo>
                          <a:lnTo>
                            <a:pt x="20" y="30"/>
                          </a:lnTo>
                          <a:lnTo>
                            <a:pt x="33" y="14"/>
                          </a:lnTo>
                          <a:lnTo>
                            <a:pt x="56" y="2"/>
                          </a:lnTo>
                          <a:lnTo>
                            <a:pt x="80" y="0"/>
                          </a:lnTo>
                          <a:lnTo>
                            <a:pt x="102" y="3"/>
                          </a:lnTo>
                          <a:lnTo>
                            <a:pt x="117" y="13"/>
                          </a:lnTo>
                          <a:lnTo>
                            <a:pt x="132" y="27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2" name="Freeform 89"/>
                    <p:cNvSpPr>
                      <a:spLocks/>
                    </p:cNvSpPr>
                    <p:nvPr/>
                  </p:nvSpPr>
                  <p:spPr bwMode="auto">
                    <a:xfrm>
                      <a:off x="4436" y="2498"/>
                      <a:ext cx="30" cy="37"/>
                    </a:xfrm>
                    <a:custGeom>
                      <a:avLst/>
                      <a:gdLst/>
                      <a:ahLst/>
                      <a:cxnLst>
                        <a:cxn ang="0">
                          <a:pos x="54" y="11"/>
                        </a:cxn>
                        <a:cxn ang="0">
                          <a:pos x="60" y="21"/>
                        </a:cxn>
                        <a:cxn ang="0">
                          <a:pos x="60" y="29"/>
                        </a:cxn>
                        <a:cxn ang="0">
                          <a:pos x="60" y="38"/>
                        </a:cxn>
                        <a:cxn ang="0">
                          <a:pos x="60" y="46"/>
                        </a:cxn>
                        <a:cxn ang="0">
                          <a:pos x="57" y="54"/>
                        </a:cxn>
                        <a:cxn ang="0">
                          <a:pos x="54" y="60"/>
                        </a:cxn>
                        <a:cxn ang="0">
                          <a:pos x="48" y="68"/>
                        </a:cxn>
                        <a:cxn ang="0">
                          <a:pos x="43" y="74"/>
                        </a:cxn>
                        <a:cxn ang="0">
                          <a:pos x="36" y="76"/>
                        </a:cxn>
                        <a:cxn ang="0">
                          <a:pos x="27" y="76"/>
                        </a:cxn>
                        <a:cxn ang="0">
                          <a:pos x="19" y="74"/>
                        </a:cxn>
                        <a:cxn ang="0">
                          <a:pos x="15" y="71"/>
                        </a:cxn>
                        <a:cxn ang="0">
                          <a:pos x="10" y="66"/>
                        </a:cxn>
                        <a:cxn ang="0">
                          <a:pos x="6" y="60"/>
                        </a:cxn>
                        <a:cxn ang="0">
                          <a:pos x="1" y="54"/>
                        </a:cxn>
                        <a:cxn ang="0">
                          <a:pos x="0" y="43"/>
                        </a:cxn>
                        <a:cxn ang="0">
                          <a:pos x="0" y="32"/>
                        </a:cxn>
                        <a:cxn ang="0">
                          <a:pos x="1" y="24"/>
                        </a:cxn>
                        <a:cxn ang="0">
                          <a:pos x="4" y="19"/>
                        </a:cxn>
                        <a:cxn ang="0">
                          <a:pos x="7" y="13"/>
                        </a:cxn>
                        <a:cxn ang="0">
                          <a:pos x="13" y="5"/>
                        </a:cxn>
                        <a:cxn ang="0">
                          <a:pos x="22" y="0"/>
                        </a:cxn>
                        <a:cxn ang="0">
                          <a:pos x="33" y="0"/>
                        </a:cxn>
                        <a:cxn ang="0">
                          <a:pos x="42" y="2"/>
                        </a:cxn>
                        <a:cxn ang="0">
                          <a:pos x="46" y="5"/>
                        </a:cxn>
                        <a:cxn ang="0">
                          <a:pos x="54" y="11"/>
                        </a:cxn>
                      </a:cxnLst>
                      <a:rect l="0" t="0" r="r" b="b"/>
                      <a:pathLst>
                        <a:path w="60" h="76">
                          <a:moveTo>
                            <a:pt x="54" y="11"/>
                          </a:moveTo>
                          <a:lnTo>
                            <a:pt x="60" y="21"/>
                          </a:lnTo>
                          <a:lnTo>
                            <a:pt x="60" y="29"/>
                          </a:lnTo>
                          <a:lnTo>
                            <a:pt x="60" y="38"/>
                          </a:lnTo>
                          <a:lnTo>
                            <a:pt x="60" y="46"/>
                          </a:lnTo>
                          <a:lnTo>
                            <a:pt x="57" y="54"/>
                          </a:lnTo>
                          <a:lnTo>
                            <a:pt x="54" y="60"/>
                          </a:lnTo>
                          <a:lnTo>
                            <a:pt x="48" y="68"/>
                          </a:lnTo>
                          <a:lnTo>
                            <a:pt x="43" y="74"/>
                          </a:lnTo>
                          <a:lnTo>
                            <a:pt x="36" y="76"/>
                          </a:lnTo>
                          <a:lnTo>
                            <a:pt x="27" y="76"/>
                          </a:lnTo>
                          <a:lnTo>
                            <a:pt x="19" y="74"/>
                          </a:lnTo>
                          <a:lnTo>
                            <a:pt x="15" y="71"/>
                          </a:lnTo>
                          <a:lnTo>
                            <a:pt x="10" y="66"/>
                          </a:lnTo>
                          <a:lnTo>
                            <a:pt x="6" y="60"/>
                          </a:lnTo>
                          <a:lnTo>
                            <a:pt x="1" y="54"/>
                          </a:lnTo>
                          <a:lnTo>
                            <a:pt x="0" y="43"/>
                          </a:lnTo>
                          <a:lnTo>
                            <a:pt x="0" y="32"/>
                          </a:lnTo>
                          <a:lnTo>
                            <a:pt x="1" y="24"/>
                          </a:lnTo>
                          <a:lnTo>
                            <a:pt x="4" y="19"/>
                          </a:lnTo>
                          <a:lnTo>
                            <a:pt x="7" y="13"/>
                          </a:lnTo>
                          <a:lnTo>
                            <a:pt x="13" y="5"/>
                          </a:lnTo>
                          <a:lnTo>
                            <a:pt x="22" y="0"/>
                          </a:lnTo>
                          <a:lnTo>
                            <a:pt x="33" y="0"/>
                          </a:lnTo>
                          <a:lnTo>
                            <a:pt x="42" y="2"/>
                          </a:lnTo>
                          <a:lnTo>
                            <a:pt x="46" y="5"/>
                          </a:lnTo>
                          <a:lnTo>
                            <a:pt x="54" y="11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3" name="Freeform 90"/>
                    <p:cNvSpPr>
                      <a:spLocks/>
                    </p:cNvSpPr>
                    <p:nvPr/>
                  </p:nvSpPr>
                  <p:spPr bwMode="auto">
                    <a:xfrm>
                      <a:off x="4397" y="2438"/>
                      <a:ext cx="80" cy="76"/>
                    </a:xfrm>
                    <a:custGeom>
                      <a:avLst/>
                      <a:gdLst/>
                      <a:ahLst/>
                      <a:cxnLst>
                        <a:cxn ang="0">
                          <a:pos x="160" y="38"/>
                        </a:cxn>
                        <a:cxn ang="0">
                          <a:pos x="139" y="19"/>
                        </a:cxn>
                        <a:cxn ang="0">
                          <a:pos x="117" y="6"/>
                        </a:cxn>
                        <a:cxn ang="0">
                          <a:pos x="97" y="0"/>
                        </a:cxn>
                        <a:cxn ang="0">
                          <a:pos x="78" y="0"/>
                        </a:cxn>
                        <a:cxn ang="0">
                          <a:pos x="58" y="5"/>
                        </a:cxn>
                        <a:cxn ang="0">
                          <a:pos x="46" y="11"/>
                        </a:cxn>
                        <a:cxn ang="0">
                          <a:pos x="33" y="20"/>
                        </a:cxn>
                        <a:cxn ang="0">
                          <a:pos x="22" y="34"/>
                        </a:cxn>
                        <a:cxn ang="0">
                          <a:pos x="12" y="60"/>
                        </a:cxn>
                        <a:cxn ang="0">
                          <a:pos x="9" y="80"/>
                        </a:cxn>
                        <a:cxn ang="0">
                          <a:pos x="3" y="99"/>
                        </a:cxn>
                        <a:cxn ang="0">
                          <a:pos x="0" y="116"/>
                        </a:cxn>
                        <a:cxn ang="0">
                          <a:pos x="0" y="140"/>
                        </a:cxn>
                        <a:cxn ang="0">
                          <a:pos x="0" y="152"/>
                        </a:cxn>
                        <a:cxn ang="0">
                          <a:pos x="160" y="38"/>
                        </a:cxn>
                      </a:cxnLst>
                      <a:rect l="0" t="0" r="r" b="b"/>
                      <a:pathLst>
                        <a:path w="160" h="152">
                          <a:moveTo>
                            <a:pt x="160" y="38"/>
                          </a:moveTo>
                          <a:lnTo>
                            <a:pt x="139" y="19"/>
                          </a:lnTo>
                          <a:lnTo>
                            <a:pt x="117" y="6"/>
                          </a:lnTo>
                          <a:lnTo>
                            <a:pt x="97" y="0"/>
                          </a:lnTo>
                          <a:lnTo>
                            <a:pt x="78" y="0"/>
                          </a:lnTo>
                          <a:lnTo>
                            <a:pt x="58" y="5"/>
                          </a:lnTo>
                          <a:lnTo>
                            <a:pt x="46" y="11"/>
                          </a:lnTo>
                          <a:lnTo>
                            <a:pt x="33" y="20"/>
                          </a:lnTo>
                          <a:lnTo>
                            <a:pt x="22" y="34"/>
                          </a:lnTo>
                          <a:lnTo>
                            <a:pt x="12" y="60"/>
                          </a:lnTo>
                          <a:lnTo>
                            <a:pt x="9" y="80"/>
                          </a:lnTo>
                          <a:lnTo>
                            <a:pt x="3" y="99"/>
                          </a:lnTo>
                          <a:lnTo>
                            <a:pt x="0" y="116"/>
                          </a:lnTo>
                          <a:lnTo>
                            <a:pt x="0" y="140"/>
                          </a:lnTo>
                          <a:lnTo>
                            <a:pt x="0" y="152"/>
                          </a:lnTo>
                          <a:lnTo>
                            <a:pt x="160" y="38"/>
                          </a:lnTo>
                          <a:close/>
                        </a:path>
                      </a:pathLst>
                    </a:custGeom>
                    <a:solidFill>
                      <a:srgbClr val="FF9F9F"/>
                    </a:solidFill>
                    <a:ln w="952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ar-SA"/>
                    </a:p>
                  </p:txBody>
                </p:sp>
              </p:grpSp>
            </p:grpSp>
          </p:grpSp>
          <p:grpSp>
            <p:nvGrpSpPr>
              <p:cNvPr id="40" name="Group 91"/>
              <p:cNvGrpSpPr>
                <a:grpSpLocks/>
              </p:cNvGrpSpPr>
              <p:nvPr/>
            </p:nvGrpSpPr>
            <p:grpSpPr bwMode="auto">
              <a:xfrm>
                <a:off x="3940" y="2267"/>
                <a:ext cx="521" cy="906"/>
                <a:chOff x="3940" y="2267"/>
                <a:chExt cx="521" cy="906"/>
              </a:xfrm>
            </p:grpSpPr>
            <p:sp>
              <p:nvSpPr>
                <p:cNvPr id="41" name="Freeform 92"/>
                <p:cNvSpPr>
                  <a:spLocks/>
                </p:cNvSpPr>
                <p:nvPr/>
              </p:nvSpPr>
              <p:spPr bwMode="auto">
                <a:xfrm>
                  <a:off x="3940" y="2267"/>
                  <a:ext cx="521" cy="906"/>
                </a:xfrm>
                <a:custGeom>
                  <a:avLst/>
                  <a:gdLst/>
                  <a:ahLst/>
                  <a:cxnLst>
                    <a:cxn ang="0">
                      <a:pos x="1021" y="215"/>
                    </a:cxn>
                    <a:cxn ang="0">
                      <a:pos x="1040" y="181"/>
                    </a:cxn>
                    <a:cxn ang="0">
                      <a:pos x="1036" y="146"/>
                    </a:cxn>
                    <a:cxn ang="0">
                      <a:pos x="1012" y="100"/>
                    </a:cxn>
                    <a:cxn ang="0">
                      <a:pos x="959" y="50"/>
                    </a:cxn>
                    <a:cxn ang="0">
                      <a:pos x="883" y="20"/>
                    </a:cxn>
                    <a:cxn ang="0">
                      <a:pos x="792" y="16"/>
                    </a:cxn>
                    <a:cxn ang="0">
                      <a:pos x="725" y="0"/>
                    </a:cxn>
                    <a:cxn ang="0">
                      <a:pos x="641" y="20"/>
                    </a:cxn>
                    <a:cxn ang="0">
                      <a:pos x="593" y="30"/>
                    </a:cxn>
                    <a:cxn ang="0">
                      <a:pos x="532" y="61"/>
                    </a:cxn>
                    <a:cxn ang="0">
                      <a:pos x="484" y="91"/>
                    </a:cxn>
                    <a:cxn ang="0">
                      <a:pos x="451" y="155"/>
                    </a:cxn>
                    <a:cxn ang="0">
                      <a:pos x="393" y="261"/>
                    </a:cxn>
                    <a:cxn ang="0">
                      <a:pos x="323" y="426"/>
                    </a:cxn>
                    <a:cxn ang="0">
                      <a:pos x="299" y="517"/>
                    </a:cxn>
                    <a:cxn ang="0">
                      <a:pos x="293" y="592"/>
                    </a:cxn>
                    <a:cxn ang="0">
                      <a:pos x="327" y="696"/>
                    </a:cxn>
                    <a:cxn ang="0">
                      <a:pos x="375" y="776"/>
                    </a:cxn>
                    <a:cxn ang="0">
                      <a:pos x="379" y="891"/>
                    </a:cxn>
                    <a:cxn ang="0">
                      <a:pos x="360" y="987"/>
                    </a:cxn>
                    <a:cxn ang="0">
                      <a:pos x="308" y="1161"/>
                    </a:cxn>
                    <a:cxn ang="0">
                      <a:pos x="279" y="1207"/>
                    </a:cxn>
                    <a:cxn ang="0">
                      <a:pos x="160" y="1351"/>
                    </a:cxn>
                    <a:cxn ang="0">
                      <a:pos x="57" y="1436"/>
                    </a:cxn>
                    <a:cxn ang="0">
                      <a:pos x="19" y="1475"/>
                    </a:cxn>
                    <a:cxn ang="0">
                      <a:pos x="0" y="1516"/>
                    </a:cxn>
                    <a:cxn ang="0">
                      <a:pos x="136" y="1486"/>
                    </a:cxn>
                    <a:cxn ang="0">
                      <a:pos x="37" y="1571"/>
                    </a:cxn>
                    <a:cxn ang="0">
                      <a:pos x="0" y="1672"/>
                    </a:cxn>
                    <a:cxn ang="0">
                      <a:pos x="61" y="1636"/>
                    </a:cxn>
                    <a:cxn ang="0">
                      <a:pos x="151" y="1546"/>
                    </a:cxn>
                    <a:cxn ang="0">
                      <a:pos x="212" y="1496"/>
                    </a:cxn>
                    <a:cxn ang="0">
                      <a:pos x="103" y="1676"/>
                    </a:cxn>
                    <a:cxn ang="0">
                      <a:pos x="57" y="1812"/>
                    </a:cxn>
                    <a:cxn ang="0">
                      <a:pos x="164" y="1702"/>
                    </a:cxn>
                    <a:cxn ang="0">
                      <a:pos x="260" y="1551"/>
                    </a:cxn>
                    <a:cxn ang="0">
                      <a:pos x="260" y="1656"/>
                    </a:cxn>
                    <a:cxn ang="0">
                      <a:pos x="351" y="1466"/>
                    </a:cxn>
                    <a:cxn ang="0">
                      <a:pos x="436" y="1271"/>
                    </a:cxn>
                    <a:cxn ang="0">
                      <a:pos x="460" y="1202"/>
                    </a:cxn>
                    <a:cxn ang="0">
                      <a:pos x="493" y="1026"/>
                    </a:cxn>
                    <a:cxn ang="0">
                      <a:pos x="536" y="932"/>
                    </a:cxn>
                    <a:cxn ang="0">
                      <a:pos x="560" y="795"/>
                    </a:cxn>
                    <a:cxn ang="0">
                      <a:pos x="565" y="765"/>
                    </a:cxn>
                    <a:cxn ang="0">
                      <a:pos x="589" y="721"/>
                    </a:cxn>
                    <a:cxn ang="0">
                      <a:pos x="617" y="710"/>
                    </a:cxn>
                    <a:cxn ang="0">
                      <a:pos x="645" y="696"/>
                    </a:cxn>
                    <a:cxn ang="0">
                      <a:pos x="704" y="665"/>
                    </a:cxn>
                    <a:cxn ang="0">
                      <a:pos x="749" y="630"/>
                    </a:cxn>
                    <a:cxn ang="0">
                      <a:pos x="811" y="581"/>
                    </a:cxn>
                    <a:cxn ang="0">
                      <a:pos x="877" y="487"/>
                    </a:cxn>
                    <a:cxn ang="0">
                      <a:pos x="929" y="386"/>
                    </a:cxn>
                    <a:cxn ang="0">
                      <a:pos x="1001" y="276"/>
                    </a:cxn>
                    <a:cxn ang="0">
                      <a:pos x="1021" y="215"/>
                    </a:cxn>
                  </a:cxnLst>
                  <a:rect l="0" t="0" r="r" b="b"/>
                  <a:pathLst>
                    <a:path w="1040" h="1812">
                      <a:moveTo>
                        <a:pt x="1021" y="215"/>
                      </a:moveTo>
                      <a:lnTo>
                        <a:pt x="1040" y="181"/>
                      </a:lnTo>
                      <a:lnTo>
                        <a:pt x="1036" y="146"/>
                      </a:lnTo>
                      <a:lnTo>
                        <a:pt x="1012" y="100"/>
                      </a:lnTo>
                      <a:lnTo>
                        <a:pt x="959" y="50"/>
                      </a:lnTo>
                      <a:lnTo>
                        <a:pt x="883" y="20"/>
                      </a:lnTo>
                      <a:lnTo>
                        <a:pt x="792" y="16"/>
                      </a:lnTo>
                      <a:lnTo>
                        <a:pt x="725" y="0"/>
                      </a:lnTo>
                      <a:lnTo>
                        <a:pt x="641" y="20"/>
                      </a:lnTo>
                      <a:lnTo>
                        <a:pt x="593" y="30"/>
                      </a:lnTo>
                      <a:lnTo>
                        <a:pt x="532" y="61"/>
                      </a:lnTo>
                      <a:lnTo>
                        <a:pt x="484" y="91"/>
                      </a:lnTo>
                      <a:lnTo>
                        <a:pt x="451" y="155"/>
                      </a:lnTo>
                      <a:lnTo>
                        <a:pt x="393" y="261"/>
                      </a:lnTo>
                      <a:lnTo>
                        <a:pt x="323" y="426"/>
                      </a:lnTo>
                      <a:lnTo>
                        <a:pt x="299" y="517"/>
                      </a:lnTo>
                      <a:lnTo>
                        <a:pt x="293" y="592"/>
                      </a:lnTo>
                      <a:lnTo>
                        <a:pt x="327" y="696"/>
                      </a:lnTo>
                      <a:lnTo>
                        <a:pt x="375" y="776"/>
                      </a:lnTo>
                      <a:lnTo>
                        <a:pt x="379" y="891"/>
                      </a:lnTo>
                      <a:lnTo>
                        <a:pt x="360" y="987"/>
                      </a:lnTo>
                      <a:lnTo>
                        <a:pt x="308" y="1161"/>
                      </a:lnTo>
                      <a:lnTo>
                        <a:pt x="279" y="1207"/>
                      </a:lnTo>
                      <a:lnTo>
                        <a:pt x="160" y="1351"/>
                      </a:lnTo>
                      <a:lnTo>
                        <a:pt x="57" y="1436"/>
                      </a:lnTo>
                      <a:lnTo>
                        <a:pt x="19" y="1475"/>
                      </a:lnTo>
                      <a:lnTo>
                        <a:pt x="0" y="1516"/>
                      </a:lnTo>
                      <a:lnTo>
                        <a:pt x="136" y="1486"/>
                      </a:lnTo>
                      <a:lnTo>
                        <a:pt x="37" y="1571"/>
                      </a:lnTo>
                      <a:lnTo>
                        <a:pt x="0" y="1672"/>
                      </a:lnTo>
                      <a:lnTo>
                        <a:pt x="61" y="1636"/>
                      </a:lnTo>
                      <a:lnTo>
                        <a:pt x="151" y="1546"/>
                      </a:lnTo>
                      <a:lnTo>
                        <a:pt x="212" y="1496"/>
                      </a:lnTo>
                      <a:lnTo>
                        <a:pt x="103" y="1676"/>
                      </a:lnTo>
                      <a:lnTo>
                        <a:pt x="57" y="1812"/>
                      </a:lnTo>
                      <a:lnTo>
                        <a:pt x="164" y="1702"/>
                      </a:lnTo>
                      <a:lnTo>
                        <a:pt x="260" y="1551"/>
                      </a:lnTo>
                      <a:lnTo>
                        <a:pt x="260" y="1656"/>
                      </a:lnTo>
                      <a:lnTo>
                        <a:pt x="351" y="1466"/>
                      </a:lnTo>
                      <a:lnTo>
                        <a:pt x="436" y="1271"/>
                      </a:lnTo>
                      <a:lnTo>
                        <a:pt x="460" y="1202"/>
                      </a:lnTo>
                      <a:lnTo>
                        <a:pt x="493" y="1026"/>
                      </a:lnTo>
                      <a:lnTo>
                        <a:pt x="536" y="932"/>
                      </a:lnTo>
                      <a:lnTo>
                        <a:pt x="560" y="795"/>
                      </a:lnTo>
                      <a:lnTo>
                        <a:pt x="565" y="765"/>
                      </a:lnTo>
                      <a:lnTo>
                        <a:pt x="589" y="721"/>
                      </a:lnTo>
                      <a:lnTo>
                        <a:pt x="617" y="710"/>
                      </a:lnTo>
                      <a:lnTo>
                        <a:pt x="645" y="696"/>
                      </a:lnTo>
                      <a:lnTo>
                        <a:pt x="704" y="665"/>
                      </a:lnTo>
                      <a:lnTo>
                        <a:pt x="749" y="630"/>
                      </a:lnTo>
                      <a:lnTo>
                        <a:pt x="811" y="581"/>
                      </a:lnTo>
                      <a:lnTo>
                        <a:pt x="877" y="487"/>
                      </a:lnTo>
                      <a:lnTo>
                        <a:pt x="929" y="386"/>
                      </a:lnTo>
                      <a:lnTo>
                        <a:pt x="1001" y="276"/>
                      </a:lnTo>
                      <a:lnTo>
                        <a:pt x="1021" y="215"/>
                      </a:lnTo>
                      <a:close/>
                    </a:path>
                  </a:pathLst>
                </a:custGeom>
                <a:solidFill>
                  <a:srgbClr val="FF00FF"/>
                </a:solidFill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ar-SA"/>
                </a:p>
              </p:txBody>
            </p:sp>
            <p:sp>
              <p:nvSpPr>
                <p:cNvPr id="42" name="Oval 93"/>
                <p:cNvSpPr>
                  <a:spLocks noChangeArrowheads="1"/>
                </p:cNvSpPr>
                <p:nvPr/>
              </p:nvSpPr>
              <p:spPr bwMode="auto">
                <a:xfrm>
                  <a:off x="4112" y="2627"/>
                  <a:ext cx="117" cy="124"/>
                </a:xfrm>
                <a:prstGeom prst="ellipse">
                  <a:avLst/>
                </a:prstGeom>
                <a:solidFill>
                  <a:srgbClr val="FF00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ar-SA"/>
                </a:p>
              </p:txBody>
            </p:sp>
            <p:sp>
              <p:nvSpPr>
                <p:cNvPr id="43" name="Freeform 94"/>
                <p:cNvSpPr>
                  <a:spLocks/>
                </p:cNvSpPr>
                <p:nvPr/>
              </p:nvSpPr>
              <p:spPr bwMode="auto">
                <a:xfrm>
                  <a:off x="4180" y="2285"/>
                  <a:ext cx="221" cy="335"/>
                </a:xfrm>
                <a:custGeom>
                  <a:avLst/>
                  <a:gdLst/>
                  <a:ahLst/>
                  <a:cxnLst>
                    <a:cxn ang="0">
                      <a:pos x="440" y="0"/>
                    </a:cxn>
                    <a:cxn ang="0">
                      <a:pos x="408" y="35"/>
                    </a:cxn>
                    <a:cxn ang="0">
                      <a:pos x="369" y="74"/>
                    </a:cxn>
                    <a:cxn ang="0">
                      <a:pos x="343" y="104"/>
                    </a:cxn>
                    <a:cxn ang="0">
                      <a:pos x="321" y="140"/>
                    </a:cxn>
                    <a:cxn ang="0">
                      <a:pos x="304" y="168"/>
                    </a:cxn>
                    <a:cxn ang="0">
                      <a:pos x="293" y="204"/>
                    </a:cxn>
                    <a:cxn ang="0">
                      <a:pos x="281" y="250"/>
                    </a:cxn>
                    <a:cxn ang="0">
                      <a:pos x="264" y="316"/>
                    </a:cxn>
                    <a:cxn ang="0">
                      <a:pos x="257" y="357"/>
                    </a:cxn>
                    <a:cxn ang="0">
                      <a:pos x="245" y="402"/>
                    </a:cxn>
                    <a:cxn ang="0">
                      <a:pos x="227" y="440"/>
                    </a:cxn>
                    <a:cxn ang="0">
                      <a:pos x="206" y="478"/>
                    </a:cxn>
                    <a:cxn ang="0">
                      <a:pos x="182" y="508"/>
                    </a:cxn>
                    <a:cxn ang="0">
                      <a:pos x="152" y="536"/>
                    </a:cxn>
                    <a:cxn ang="0">
                      <a:pos x="124" y="563"/>
                    </a:cxn>
                    <a:cxn ang="0">
                      <a:pos x="88" y="591"/>
                    </a:cxn>
                    <a:cxn ang="0">
                      <a:pos x="61" y="611"/>
                    </a:cxn>
                    <a:cxn ang="0">
                      <a:pos x="35" y="629"/>
                    </a:cxn>
                    <a:cxn ang="0">
                      <a:pos x="13" y="649"/>
                    </a:cxn>
                    <a:cxn ang="0">
                      <a:pos x="0" y="669"/>
                    </a:cxn>
                  </a:cxnLst>
                  <a:rect l="0" t="0" r="r" b="b"/>
                  <a:pathLst>
                    <a:path w="440" h="669">
                      <a:moveTo>
                        <a:pt x="440" y="0"/>
                      </a:moveTo>
                      <a:lnTo>
                        <a:pt x="408" y="35"/>
                      </a:lnTo>
                      <a:lnTo>
                        <a:pt x="369" y="74"/>
                      </a:lnTo>
                      <a:lnTo>
                        <a:pt x="343" y="104"/>
                      </a:lnTo>
                      <a:lnTo>
                        <a:pt x="321" y="140"/>
                      </a:lnTo>
                      <a:lnTo>
                        <a:pt x="304" y="168"/>
                      </a:lnTo>
                      <a:lnTo>
                        <a:pt x="293" y="204"/>
                      </a:lnTo>
                      <a:lnTo>
                        <a:pt x="281" y="250"/>
                      </a:lnTo>
                      <a:lnTo>
                        <a:pt x="264" y="316"/>
                      </a:lnTo>
                      <a:lnTo>
                        <a:pt x="257" y="357"/>
                      </a:lnTo>
                      <a:lnTo>
                        <a:pt x="245" y="402"/>
                      </a:lnTo>
                      <a:lnTo>
                        <a:pt x="227" y="440"/>
                      </a:lnTo>
                      <a:lnTo>
                        <a:pt x="206" y="478"/>
                      </a:lnTo>
                      <a:lnTo>
                        <a:pt x="182" y="508"/>
                      </a:lnTo>
                      <a:lnTo>
                        <a:pt x="152" y="536"/>
                      </a:lnTo>
                      <a:lnTo>
                        <a:pt x="124" y="563"/>
                      </a:lnTo>
                      <a:lnTo>
                        <a:pt x="88" y="591"/>
                      </a:lnTo>
                      <a:lnTo>
                        <a:pt x="61" y="611"/>
                      </a:lnTo>
                      <a:lnTo>
                        <a:pt x="35" y="629"/>
                      </a:lnTo>
                      <a:lnTo>
                        <a:pt x="13" y="649"/>
                      </a:lnTo>
                      <a:lnTo>
                        <a:pt x="0" y="669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ar-SA"/>
                </a:p>
              </p:txBody>
            </p:sp>
            <p:sp>
              <p:nvSpPr>
                <p:cNvPr id="44" name="Freeform 95"/>
                <p:cNvSpPr>
                  <a:spLocks/>
                </p:cNvSpPr>
                <p:nvPr/>
              </p:nvSpPr>
              <p:spPr bwMode="auto">
                <a:xfrm>
                  <a:off x="4142" y="2273"/>
                  <a:ext cx="164" cy="345"/>
                </a:xfrm>
                <a:custGeom>
                  <a:avLst/>
                  <a:gdLst/>
                  <a:ahLst/>
                  <a:cxnLst>
                    <a:cxn ang="0">
                      <a:pos x="328" y="0"/>
                    </a:cxn>
                    <a:cxn ang="0">
                      <a:pos x="259" y="52"/>
                    </a:cxn>
                    <a:cxn ang="0">
                      <a:pos x="226" y="86"/>
                    </a:cxn>
                    <a:cxn ang="0">
                      <a:pos x="201" y="124"/>
                    </a:cxn>
                    <a:cxn ang="0">
                      <a:pos x="183" y="162"/>
                    </a:cxn>
                    <a:cxn ang="0">
                      <a:pos x="166" y="206"/>
                    </a:cxn>
                    <a:cxn ang="0">
                      <a:pos x="150" y="275"/>
                    </a:cxn>
                    <a:cxn ang="0">
                      <a:pos x="141" y="324"/>
                    </a:cxn>
                    <a:cxn ang="0">
                      <a:pos x="124" y="368"/>
                    </a:cxn>
                    <a:cxn ang="0">
                      <a:pos x="100" y="413"/>
                    </a:cxn>
                    <a:cxn ang="0">
                      <a:pos x="81" y="456"/>
                    </a:cxn>
                    <a:cxn ang="0">
                      <a:pos x="65" y="487"/>
                    </a:cxn>
                    <a:cxn ang="0">
                      <a:pos x="48" y="536"/>
                    </a:cxn>
                    <a:cxn ang="0">
                      <a:pos x="29" y="581"/>
                    </a:cxn>
                    <a:cxn ang="0">
                      <a:pos x="9" y="639"/>
                    </a:cxn>
                    <a:cxn ang="0">
                      <a:pos x="0" y="690"/>
                    </a:cxn>
                  </a:cxnLst>
                  <a:rect l="0" t="0" r="r" b="b"/>
                  <a:pathLst>
                    <a:path w="328" h="690">
                      <a:moveTo>
                        <a:pt x="328" y="0"/>
                      </a:moveTo>
                      <a:lnTo>
                        <a:pt x="259" y="52"/>
                      </a:lnTo>
                      <a:lnTo>
                        <a:pt x="226" y="86"/>
                      </a:lnTo>
                      <a:lnTo>
                        <a:pt x="201" y="124"/>
                      </a:lnTo>
                      <a:lnTo>
                        <a:pt x="183" y="162"/>
                      </a:lnTo>
                      <a:lnTo>
                        <a:pt x="166" y="206"/>
                      </a:lnTo>
                      <a:lnTo>
                        <a:pt x="150" y="275"/>
                      </a:lnTo>
                      <a:lnTo>
                        <a:pt x="141" y="324"/>
                      </a:lnTo>
                      <a:lnTo>
                        <a:pt x="124" y="368"/>
                      </a:lnTo>
                      <a:lnTo>
                        <a:pt x="100" y="413"/>
                      </a:lnTo>
                      <a:lnTo>
                        <a:pt x="81" y="456"/>
                      </a:lnTo>
                      <a:lnTo>
                        <a:pt x="65" y="487"/>
                      </a:lnTo>
                      <a:lnTo>
                        <a:pt x="48" y="536"/>
                      </a:lnTo>
                      <a:lnTo>
                        <a:pt x="29" y="581"/>
                      </a:lnTo>
                      <a:lnTo>
                        <a:pt x="9" y="639"/>
                      </a:lnTo>
                      <a:lnTo>
                        <a:pt x="0" y="690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ar-SA"/>
                </a:p>
              </p:txBody>
            </p:sp>
          </p:grpSp>
        </p:grpSp>
        <p:grpSp>
          <p:nvGrpSpPr>
            <p:cNvPr id="33" name="Group 96"/>
            <p:cNvGrpSpPr>
              <a:grpSpLocks/>
            </p:cNvGrpSpPr>
            <p:nvPr/>
          </p:nvGrpSpPr>
          <p:grpSpPr bwMode="auto">
            <a:xfrm>
              <a:off x="4230" y="2736"/>
              <a:ext cx="127" cy="71"/>
              <a:chOff x="4230" y="2736"/>
              <a:chExt cx="127" cy="71"/>
            </a:xfrm>
          </p:grpSpPr>
          <p:sp>
            <p:nvSpPr>
              <p:cNvPr id="35" name="Oval 97"/>
              <p:cNvSpPr>
                <a:spLocks noChangeArrowheads="1"/>
              </p:cNvSpPr>
              <p:nvPr/>
            </p:nvSpPr>
            <p:spPr bwMode="auto">
              <a:xfrm>
                <a:off x="4230" y="2736"/>
                <a:ext cx="34" cy="36"/>
              </a:xfrm>
              <a:prstGeom prst="ellipse">
                <a:avLst/>
              </a:prstGeom>
              <a:solidFill>
                <a:srgbClr val="FF9F1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36" name="Oval 98"/>
              <p:cNvSpPr>
                <a:spLocks noChangeArrowheads="1"/>
              </p:cNvSpPr>
              <p:nvPr/>
            </p:nvSpPr>
            <p:spPr bwMode="auto">
              <a:xfrm>
                <a:off x="4265" y="2755"/>
                <a:ext cx="34" cy="37"/>
              </a:xfrm>
              <a:prstGeom prst="ellipse">
                <a:avLst/>
              </a:prstGeom>
              <a:solidFill>
                <a:srgbClr val="FF9F1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37" name="Oval 99"/>
              <p:cNvSpPr>
                <a:spLocks noChangeArrowheads="1"/>
              </p:cNvSpPr>
              <p:nvPr/>
            </p:nvSpPr>
            <p:spPr bwMode="auto">
              <a:xfrm>
                <a:off x="4322" y="2746"/>
                <a:ext cx="35" cy="35"/>
              </a:xfrm>
              <a:prstGeom prst="ellipse">
                <a:avLst/>
              </a:prstGeom>
              <a:solidFill>
                <a:srgbClr val="FF9F1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38" name="Oval 100"/>
              <p:cNvSpPr>
                <a:spLocks noChangeArrowheads="1"/>
              </p:cNvSpPr>
              <p:nvPr/>
            </p:nvSpPr>
            <p:spPr bwMode="auto">
              <a:xfrm>
                <a:off x="4301" y="2770"/>
                <a:ext cx="34" cy="37"/>
              </a:xfrm>
              <a:prstGeom prst="ellipse">
                <a:avLst/>
              </a:prstGeom>
              <a:solidFill>
                <a:srgbClr val="FF9F1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</p:grpSp>
        <p:sp>
          <p:nvSpPr>
            <p:cNvPr id="34" name="Rectangle 101"/>
            <p:cNvSpPr>
              <a:spLocks noChangeArrowheads="1"/>
            </p:cNvSpPr>
            <p:nvPr/>
          </p:nvSpPr>
          <p:spPr bwMode="auto">
            <a:xfrm>
              <a:off x="4137" y="1940"/>
              <a:ext cx="1697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/>
              <a:endParaRPr lang="en-US" sz="1600" i="0"/>
            </a:p>
          </p:txBody>
        </p:sp>
      </p:grpSp>
      <p:pic>
        <p:nvPicPr>
          <p:cNvPr id="107" name="Picture 4" descr="http://t1.gstatic.com/images?q=tbn:ANd9GcRHcKeeVeDmwNBIb6zRFN1Uj0Ex7j3UMkwFTN2-TuVFyvbJwivditE8To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1371600" y="3733800"/>
            <a:ext cx="1447800" cy="20431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5" grpId="0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3048000" y="762000"/>
            <a:ext cx="5867400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تقدير الطلب هو تقدير الطلب على منتجات أو خدمات المؤسسة</a:t>
            </a:r>
            <a:endParaRPr lang="ar-SA" sz="28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1676400" y="2667000"/>
            <a:ext cx="7239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تحديد طاقة الإنتاج الضرورية للتجاوب مع الطلب</a:t>
            </a:r>
            <a:endParaRPr lang="ar-SA" sz="2800" dirty="0"/>
          </a:p>
        </p:txBody>
      </p:sp>
      <p:sp>
        <p:nvSpPr>
          <p:cNvPr id="4" name="مربع نص 3"/>
          <p:cNvSpPr txBox="1"/>
          <p:nvPr/>
        </p:nvSpPr>
        <p:spPr>
          <a:xfrm>
            <a:off x="1752600" y="3276600"/>
            <a:ext cx="7239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حسن اختيار التكنولوجيا الأنسب لتلبية الطلب </a:t>
            </a:r>
            <a:endParaRPr lang="ar-SA" sz="2800" dirty="0"/>
          </a:p>
        </p:txBody>
      </p:sp>
      <p:sp>
        <p:nvSpPr>
          <p:cNvPr id="5" name="مربع نص 4"/>
          <p:cNvSpPr txBox="1"/>
          <p:nvPr/>
        </p:nvSpPr>
        <p:spPr>
          <a:xfrm>
            <a:off x="1752600" y="3810000"/>
            <a:ext cx="7239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توجيه سياسة التخزين بالمؤسسة</a:t>
            </a:r>
            <a:endParaRPr lang="ar-SA" sz="28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1752600" y="4419600"/>
            <a:ext cx="7239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حصر الإستراتيجيات الأنسب للإنتاج</a:t>
            </a:r>
            <a:endParaRPr lang="ar-SA" sz="2800" dirty="0"/>
          </a:p>
        </p:txBody>
      </p:sp>
      <p:sp>
        <p:nvSpPr>
          <p:cNvPr id="8" name="مربع نص 7"/>
          <p:cNvSpPr txBox="1"/>
          <p:nvPr/>
        </p:nvSpPr>
        <p:spPr>
          <a:xfrm>
            <a:off x="1676400" y="0"/>
            <a:ext cx="72390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 smtClean="0"/>
              <a:t>لماذا تقدير الطلب  </a:t>
            </a:r>
            <a:endParaRPr lang="ar-SA" sz="3200" b="1" dirty="0"/>
          </a:p>
        </p:txBody>
      </p:sp>
      <p:pic>
        <p:nvPicPr>
          <p:cNvPr id="43012" name="Picture 4" descr="http://t1.gstatic.com/images?q=tbn:ANd9GcThETh04-B5b8xNEu4nDxptaEocgequBei11uTUMni2pDzXFrp11UA9WA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122080" cy="1905000"/>
          </a:xfrm>
          <a:prstGeom prst="rect">
            <a:avLst/>
          </a:prstGeom>
          <a:noFill/>
        </p:spPr>
      </p:pic>
      <p:sp>
        <p:nvSpPr>
          <p:cNvPr id="10" name="مربع نص 6"/>
          <p:cNvSpPr txBox="1"/>
          <p:nvPr/>
        </p:nvSpPr>
        <p:spPr>
          <a:xfrm>
            <a:off x="1600200" y="5562600"/>
            <a:ext cx="7086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...</a:t>
            </a:r>
            <a:endParaRPr lang="ar-SA" sz="2800" dirty="0"/>
          </a:p>
        </p:txBody>
      </p:sp>
      <p:sp>
        <p:nvSpPr>
          <p:cNvPr id="11" name="مستطيل 10"/>
          <p:cNvSpPr/>
          <p:nvPr/>
        </p:nvSpPr>
        <p:spPr>
          <a:xfrm>
            <a:off x="6553200" y="5181600"/>
            <a:ext cx="23086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التجاوب مع السوق</a:t>
            </a:r>
          </a:p>
        </p:txBody>
      </p:sp>
      <p:sp>
        <p:nvSpPr>
          <p:cNvPr id="12" name="مستطيل 11"/>
          <p:cNvSpPr/>
          <p:nvPr/>
        </p:nvSpPr>
        <p:spPr>
          <a:xfrm>
            <a:off x="6477000" y="2057400"/>
            <a:ext cx="23326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يمكن المؤسسة من 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/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http://t0.gstatic.com/images?q=tbn:ANd9GcT1cacflxETmmNvUZYBP1Kwx7K5NwanSDYTzxMeFK0UpJPMNwS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522430">
            <a:off x="7748180" y="2359513"/>
            <a:ext cx="942975" cy="628651"/>
          </a:xfrm>
          <a:prstGeom prst="rect">
            <a:avLst/>
          </a:prstGeom>
          <a:noFill/>
        </p:spPr>
      </p:pic>
      <p:sp>
        <p:nvSpPr>
          <p:cNvPr id="2" name="مستطيل 1"/>
          <p:cNvSpPr/>
          <p:nvPr/>
        </p:nvSpPr>
        <p:spPr>
          <a:xfrm>
            <a:off x="2971800" y="1295401"/>
            <a:ext cx="48381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استمرار العوامل الأساسية الموجودة في الماضي</a:t>
            </a:r>
            <a:endParaRPr lang="ar-SA" sz="2400" dirty="0"/>
          </a:p>
        </p:txBody>
      </p:sp>
      <p:sp>
        <p:nvSpPr>
          <p:cNvPr id="3" name="مستطيل 2"/>
          <p:cNvSpPr/>
          <p:nvPr/>
        </p:nvSpPr>
        <p:spPr>
          <a:xfrm>
            <a:off x="762001" y="2369403"/>
            <a:ext cx="70395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dirty="0" smtClean="0"/>
              <a:t>عدم التمكن من التقدير الكامل، هناك دائما فرق بين التقدير والواقع</a:t>
            </a:r>
            <a:endParaRPr lang="ar-SA" sz="2400" dirty="0"/>
          </a:p>
        </p:txBody>
      </p:sp>
      <p:sp>
        <p:nvSpPr>
          <p:cNvPr id="4" name="مستطيل 3"/>
          <p:cNvSpPr/>
          <p:nvPr/>
        </p:nvSpPr>
        <p:spPr>
          <a:xfrm>
            <a:off x="2209800" y="3518880"/>
            <a:ext cx="56172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تضعف دقة التقدير مع طول الفترة التي نقدر لها الظاهرة</a:t>
            </a:r>
            <a:endParaRPr lang="ar-SA" sz="2400" dirty="0"/>
          </a:p>
        </p:txBody>
      </p:sp>
      <p:sp>
        <p:nvSpPr>
          <p:cNvPr id="5" name="مستطيل 4"/>
          <p:cNvSpPr/>
          <p:nvPr/>
        </p:nvSpPr>
        <p:spPr>
          <a:xfrm>
            <a:off x="1905000" y="4655403"/>
            <a:ext cx="5867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dirty="0" smtClean="0"/>
              <a:t>البيانات التاريخية التي نعتمد عليها للتقدير تأخذ عادة شكلا معينا يدعى نمط التغير</a:t>
            </a:r>
            <a:endParaRPr lang="ar-SA" sz="2400" dirty="0"/>
          </a:p>
        </p:txBody>
      </p:sp>
      <p:pic>
        <p:nvPicPr>
          <p:cNvPr id="44036" name="Picture 4" descr="http://t0.gstatic.com/images?q=tbn:ANd9GcT1cacflxETmmNvUZYBP1Kwx7K5NwanSDYTzxMeFK0UpJPMNwS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522430">
            <a:off x="7693537" y="1361711"/>
            <a:ext cx="942975" cy="628651"/>
          </a:xfrm>
          <a:prstGeom prst="rect">
            <a:avLst/>
          </a:prstGeom>
          <a:noFill/>
        </p:spPr>
      </p:pic>
      <p:pic>
        <p:nvPicPr>
          <p:cNvPr id="10" name="Picture 4" descr="http://t0.gstatic.com/images?q=tbn:ANd9GcT1cacflxETmmNvUZYBP1Kwx7K5NwanSDYTzxMeFK0UpJPMNwS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522430">
            <a:off x="7769736" y="3508990"/>
            <a:ext cx="942975" cy="628651"/>
          </a:xfrm>
          <a:prstGeom prst="rect">
            <a:avLst/>
          </a:prstGeom>
          <a:noFill/>
        </p:spPr>
      </p:pic>
      <p:pic>
        <p:nvPicPr>
          <p:cNvPr id="11" name="Picture 4" descr="http://t0.gstatic.com/images?q=tbn:ANd9GcT1cacflxETmmNvUZYBP1Kwx7K5NwanSDYTzxMeFK0UpJPMNwS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522430">
            <a:off x="7769737" y="4645514"/>
            <a:ext cx="942975" cy="628651"/>
          </a:xfrm>
          <a:prstGeom prst="rect">
            <a:avLst/>
          </a:prstGeom>
          <a:noFill/>
        </p:spPr>
      </p:pic>
      <p:sp>
        <p:nvSpPr>
          <p:cNvPr id="12" name="مستطيل 11"/>
          <p:cNvSpPr/>
          <p:nvPr/>
        </p:nvSpPr>
        <p:spPr>
          <a:xfrm>
            <a:off x="3733800" y="381000"/>
            <a:ext cx="47019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يفترض التقدير مجموع من الفرضيات، أهمها :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4572000" y="1905000"/>
            <a:ext cx="4191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/>
              <a:t>دقة النتائج واقترابها من النتائج الفعلية تتوقف على</a:t>
            </a:r>
            <a:endParaRPr lang="ar-SA" sz="2800" dirty="0"/>
          </a:p>
        </p:txBody>
      </p:sp>
      <p:sp>
        <p:nvSpPr>
          <p:cNvPr id="9" name="مستطيل 8"/>
          <p:cNvSpPr/>
          <p:nvPr/>
        </p:nvSpPr>
        <p:spPr>
          <a:xfrm>
            <a:off x="2377770" y="1447800"/>
            <a:ext cx="10166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البيانات</a:t>
            </a:r>
            <a:endParaRPr lang="ar-SA" sz="2800" dirty="0"/>
          </a:p>
        </p:txBody>
      </p:sp>
      <p:sp>
        <p:nvSpPr>
          <p:cNvPr id="10" name="مستطيل 9"/>
          <p:cNvSpPr/>
          <p:nvPr/>
        </p:nvSpPr>
        <p:spPr>
          <a:xfrm>
            <a:off x="1828800" y="2590800"/>
            <a:ext cx="15167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ونمط التغير</a:t>
            </a:r>
            <a:endParaRPr lang="ar-SA" sz="2800" dirty="0"/>
          </a:p>
        </p:txBody>
      </p:sp>
      <p:cxnSp>
        <p:nvCxnSpPr>
          <p:cNvPr id="12" name="رابط كسهم مستقيم 11"/>
          <p:cNvCxnSpPr>
            <a:stCxn id="2" idx="1"/>
            <a:endCxn id="9" idx="3"/>
          </p:cNvCxnSpPr>
          <p:nvPr/>
        </p:nvCxnSpPr>
        <p:spPr>
          <a:xfrm rot="10800000">
            <a:off x="3394396" y="1709410"/>
            <a:ext cx="1177605" cy="67264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رابط كسهم مستقيم 13"/>
          <p:cNvCxnSpPr>
            <a:stCxn id="2" idx="1"/>
            <a:endCxn id="10" idx="3"/>
          </p:cNvCxnSpPr>
          <p:nvPr/>
        </p:nvCxnSpPr>
        <p:spPr>
          <a:xfrm rot="10800000" flipV="1">
            <a:off x="3345562" y="2382054"/>
            <a:ext cx="1226438" cy="4703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2"/>
          <p:cNvSpPr/>
          <p:nvPr/>
        </p:nvSpPr>
        <p:spPr>
          <a:xfrm>
            <a:off x="8153400" y="0"/>
            <a:ext cx="15376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/>
              <a:t>تقدير الطلب</a:t>
            </a:r>
            <a:endParaRPr lang="ar-SA" sz="2800" b="1" dirty="0"/>
          </a:p>
        </p:txBody>
      </p:sp>
      <p:sp>
        <p:nvSpPr>
          <p:cNvPr id="6" name="مستطيل 3"/>
          <p:cNvSpPr/>
          <p:nvPr/>
        </p:nvSpPr>
        <p:spPr>
          <a:xfrm>
            <a:off x="1524000" y="838200"/>
            <a:ext cx="6858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dirty="0" smtClean="0"/>
              <a:t>تقدير الطلب ضروري بالنسبة للمؤسسة لأنه يمكنها من تحضير نفسها </a:t>
            </a:r>
            <a:endParaRPr lang="ar-SA" sz="2400" dirty="0"/>
          </a:p>
        </p:txBody>
      </p:sp>
      <p:sp>
        <p:nvSpPr>
          <p:cNvPr id="7" name="مستطيل 4"/>
          <p:cNvSpPr/>
          <p:nvPr/>
        </p:nvSpPr>
        <p:spPr>
          <a:xfrm>
            <a:off x="5715000" y="4004102"/>
            <a:ext cx="315897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dirty="0" smtClean="0"/>
              <a:t>تختلف حاجة المؤسسات إلى تقدير الطلب حسب كونها</a:t>
            </a:r>
            <a:endParaRPr lang="ar-SA" sz="2400" dirty="0"/>
          </a:p>
        </p:txBody>
      </p:sp>
      <p:sp>
        <p:nvSpPr>
          <p:cNvPr id="8" name="مستطيل 1"/>
          <p:cNvSpPr/>
          <p:nvPr/>
        </p:nvSpPr>
        <p:spPr>
          <a:xfrm>
            <a:off x="685800" y="3318302"/>
            <a:ext cx="27767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b="1" dirty="0" smtClean="0"/>
              <a:t>مؤسسات في طور الإنشاء</a:t>
            </a:r>
            <a:endParaRPr lang="ar-SA" sz="2400" dirty="0"/>
          </a:p>
        </p:txBody>
      </p:sp>
      <p:sp>
        <p:nvSpPr>
          <p:cNvPr id="9" name="مستطيل 1"/>
          <p:cNvSpPr/>
          <p:nvPr/>
        </p:nvSpPr>
        <p:spPr>
          <a:xfrm>
            <a:off x="0" y="4842302"/>
            <a:ext cx="3505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مؤسسات في طور التشغيل والإنتاج</a:t>
            </a:r>
            <a:endParaRPr lang="ar-SA" sz="2800" dirty="0"/>
          </a:p>
        </p:txBody>
      </p:sp>
      <p:cxnSp>
        <p:nvCxnSpPr>
          <p:cNvPr id="11" name="Straight Arrow Connector 10"/>
          <p:cNvCxnSpPr>
            <a:stCxn id="7" idx="1"/>
            <a:endCxn id="8" idx="3"/>
          </p:cNvCxnSpPr>
          <p:nvPr/>
        </p:nvCxnSpPr>
        <p:spPr>
          <a:xfrm rot="10800000">
            <a:off x="3462522" y="3549135"/>
            <a:ext cx="2252478" cy="8704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7" idx="1"/>
            <a:endCxn id="9" idx="3"/>
          </p:cNvCxnSpPr>
          <p:nvPr/>
        </p:nvCxnSpPr>
        <p:spPr>
          <a:xfrm rot="10800000" flipV="1">
            <a:off x="3505200" y="4419600"/>
            <a:ext cx="2209800" cy="89975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مستطيل 2"/>
          <p:cNvSpPr/>
          <p:nvPr/>
        </p:nvSpPr>
        <p:spPr>
          <a:xfrm>
            <a:off x="7368499" y="1447800"/>
            <a:ext cx="9509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للإنتاج</a:t>
            </a:r>
            <a:endParaRPr lang="ar-SA" sz="2800" dirty="0"/>
          </a:p>
        </p:txBody>
      </p:sp>
      <p:sp>
        <p:nvSpPr>
          <p:cNvPr id="20" name="مستطيل 2"/>
          <p:cNvSpPr/>
          <p:nvPr/>
        </p:nvSpPr>
        <p:spPr>
          <a:xfrm>
            <a:off x="7256288" y="2057400"/>
            <a:ext cx="10631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للتسويق</a:t>
            </a:r>
            <a:endParaRPr lang="ar-SA" sz="2800" dirty="0"/>
          </a:p>
        </p:txBody>
      </p:sp>
      <p:sp>
        <p:nvSpPr>
          <p:cNvPr id="21" name="مستطيل 2"/>
          <p:cNvSpPr/>
          <p:nvPr/>
        </p:nvSpPr>
        <p:spPr>
          <a:xfrm>
            <a:off x="7829650" y="2667000"/>
            <a:ext cx="4828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...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9" grpId="0"/>
      <p:bldP spid="20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>
            <a:off x="7129278" y="0"/>
            <a:ext cx="27767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b="1" dirty="0" smtClean="0"/>
              <a:t>مؤسسات في طور الإنشاء</a:t>
            </a:r>
            <a:endParaRPr lang="ar-SA" sz="2400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6324600" y="914400"/>
            <a:ext cx="3124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مثال : بناء فندق جديد </a:t>
            </a:r>
            <a:endParaRPr lang="ar-SA" sz="2400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5715000" y="2438400"/>
            <a:ext cx="3124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إنشاء مصنع جديد   </a:t>
            </a:r>
            <a:endParaRPr lang="ar-SA" sz="2400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6629400" y="4191000"/>
            <a:ext cx="22860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إنشاء مركز تجاري جديد</a:t>
            </a:r>
            <a:endParaRPr lang="ar-SA" sz="2400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1524000" y="914400"/>
            <a:ext cx="52578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كم سيكون عدد الغرف ؟ من أي مستوى ؟ ما هي الخدمات التي سنقدمها ؟ ... ؟</a:t>
            </a:r>
            <a:endParaRPr lang="ar-SA" sz="2400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1524000" y="2514600"/>
            <a:ext cx="52578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أين سيكون الموقع ؟ كم ستكون طاقة الإنتاج ؟ كيف سيكون نظام الإنتاج ؟ ... ؟</a:t>
            </a:r>
            <a:endParaRPr lang="ar-SA" sz="2400" dirty="0"/>
          </a:p>
        </p:txBody>
      </p:sp>
      <p:sp>
        <p:nvSpPr>
          <p:cNvPr id="28" name="مربع نص 27"/>
          <p:cNvSpPr txBox="1"/>
          <p:nvPr/>
        </p:nvSpPr>
        <p:spPr>
          <a:xfrm>
            <a:off x="1524000" y="4267200"/>
            <a:ext cx="52578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أين سيكون الموقع ؟ كم ستكون المساحة ؟ كيف سيكون نظام الشراء والتخزين ؟ كيف تكون سياسة </a:t>
            </a:r>
            <a:r>
              <a:rPr lang="ar-SA" sz="2400" dirty="0" err="1" smtClean="0"/>
              <a:t>الاسعار</a:t>
            </a:r>
            <a:r>
              <a:rPr lang="ar-SA" sz="2400" dirty="0" smtClean="0"/>
              <a:t> ... ؟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6" grpId="0"/>
      <p:bldP spid="27" grpId="0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143000" y="533400"/>
            <a:ext cx="7391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/>
              <a:t>المؤسسات في طور الإنشاء تقدر الطلب حتى</a:t>
            </a:r>
            <a:endParaRPr lang="ar-SA" sz="2800" dirty="0"/>
          </a:p>
        </p:txBody>
      </p:sp>
      <p:sp>
        <p:nvSpPr>
          <p:cNvPr id="3" name="مستطيل 2"/>
          <p:cNvSpPr/>
          <p:nvPr/>
        </p:nvSpPr>
        <p:spPr>
          <a:xfrm>
            <a:off x="1371600" y="4648200"/>
            <a:ext cx="7162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/>
              <a:t>هذه المؤسسات لا تمتلك بيانات تاريخية عن الطلب، تلجأ إلى بيانات تاريخية لمؤسسات مماثلة، ودراسات السوق، ...</a:t>
            </a:r>
            <a:endParaRPr lang="ar-SA" sz="2800" dirty="0"/>
          </a:p>
        </p:txBody>
      </p:sp>
      <p:sp>
        <p:nvSpPr>
          <p:cNvPr id="4" name="مستطيل 3"/>
          <p:cNvSpPr/>
          <p:nvPr/>
        </p:nvSpPr>
        <p:spPr>
          <a:xfrm>
            <a:off x="3048000" y="1447800"/>
            <a:ext cx="4953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r-SA" sz="2400" dirty="0" smtClean="0"/>
              <a:t>تحدد حجم المصنع، </a:t>
            </a:r>
            <a:endParaRPr lang="ar-SA" sz="2400" dirty="0"/>
          </a:p>
        </p:txBody>
      </p:sp>
      <p:sp>
        <p:nvSpPr>
          <p:cNvPr id="5" name="مستطيل 4"/>
          <p:cNvSpPr/>
          <p:nvPr/>
        </p:nvSpPr>
        <p:spPr>
          <a:xfrm>
            <a:off x="6400800" y="1981200"/>
            <a:ext cx="15872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ونمط الإنتاج، </a:t>
            </a:r>
            <a:endParaRPr lang="ar-SA" sz="2400" dirty="0"/>
          </a:p>
        </p:txBody>
      </p:sp>
      <p:sp>
        <p:nvSpPr>
          <p:cNvPr id="6" name="مستطيل 5"/>
          <p:cNvSpPr/>
          <p:nvPr/>
        </p:nvSpPr>
        <p:spPr>
          <a:xfrm>
            <a:off x="6019800" y="2514600"/>
            <a:ext cx="19287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والتنظيم الداخلي، </a:t>
            </a:r>
            <a:endParaRPr lang="ar-SA" sz="2400" dirty="0"/>
          </a:p>
        </p:txBody>
      </p:sp>
      <p:sp>
        <p:nvSpPr>
          <p:cNvPr id="7" name="مستطيل 6"/>
          <p:cNvSpPr/>
          <p:nvPr/>
        </p:nvSpPr>
        <p:spPr>
          <a:xfrm>
            <a:off x="5715000" y="3124200"/>
            <a:ext cx="22220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ومساحات التخزين...</a:t>
            </a:r>
            <a:endParaRPr lang="ar-SA" sz="2400" dirty="0"/>
          </a:p>
        </p:txBody>
      </p:sp>
      <p:sp>
        <p:nvSpPr>
          <p:cNvPr id="8" name="معين 7"/>
          <p:cNvSpPr/>
          <p:nvPr/>
        </p:nvSpPr>
        <p:spPr>
          <a:xfrm>
            <a:off x="8077200" y="1447800"/>
            <a:ext cx="609600" cy="53340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عين 8"/>
          <p:cNvSpPr/>
          <p:nvPr/>
        </p:nvSpPr>
        <p:spPr>
          <a:xfrm>
            <a:off x="8077200" y="1981200"/>
            <a:ext cx="609600" cy="53340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عين 9"/>
          <p:cNvSpPr/>
          <p:nvPr/>
        </p:nvSpPr>
        <p:spPr>
          <a:xfrm>
            <a:off x="8077200" y="2558142"/>
            <a:ext cx="609600" cy="53340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عين 10"/>
          <p:cNvSpPr/>
          <p:nvPr/>
        </p:nvSpPr>
        <p:spPr>
          <a:xfrm>
            <a:off x="8077200" y="3124200"/>
            <a:ext cx="609600" cy="53340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معين 11"/>
          <p:cNvSpPr/>
          <p:nvPr/>
        </p:nvSpPr>
        <p:spPr>
          <a:xfrm>
            <a:off x="8077200" y="3657600"/>
            <a:ext cx="609600" cy="53340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مستطيل 12"/>
          <p:cNvSpPr/>
          <p:nvPr/>
        </p:nvSpPr>
        <p:spPr>
          <a:xfrm>
            <a:off x="7497539" y="3733800"/>
            <a:ext cx="4395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...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5334000" y="304800"/>
            <a:ext cx="42386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/>
              <a:t>مؤسسات في طور التشغيل والإنتاج</a:t>
            </a:r>
            <a:endParaRPr lang="ar-SA" sz="2800" dirty="0"/>
          </a:p>
        </p:txBody>
      </p:sp>
      <p:sp>
        <p:nvSpPr>
          <p:cNvPr id="3" name="مستطيل 2"/>
          <p:cNvSpPr/>
          <p:nvPr/>
        </p:nvSpPr>
        <p:spPr>
          <a:xfrm>
            <a:off x="3429000" y="5334000"/>
            <a:ext cx="50337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البيانات التاريخية متوفرة لدى هذه المؤسسة</a:t>
            </a:r>
            <a:endParaRPr lang="ar-SA" sz="2800" dirty="0"/>
          </a:p>
        </p:txBody>
      </p:sp>
      <p:sp>
        <p:nvSpPr>
          <p:cNvPr id="4" name="مستطيل 3"/>
          <p:cNvSpPr/>
          <p:nvPr/>
        </p:nvSpPr>
        <p:spPr>
          <a:xfrm>
            <a:off x="762000" y="4038600"/>
            <a:ext cx="7696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/>
              <a:t>تقوم المؤسسات في طور التشغيل بالتقدير لمسايرة تطورات الطلب، وتطورات الميل والذوق لدى المستهلك...</a:t>
            </a:r>
            <a:endParaRPr lang="ar-SA" sz="2800" dirty="0"/>
          </a:p>
        </p:txBody>
      </p:sp>
      <p:sp>
        <p:nvSpPr>
          <p:cNvPr id="5" name="مستطيل 4"/>
          <p:cNvSpPr/>
          <p:nvPr/>
        </p:nvSpPr>
        <p:spPr>
          <a:xfrm>
            <a:off x="8458200" y="1219200"/>
            <a:ext cx="6928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b="1" dirty="0" smtClean="0"/>
              <a:t>مثال </a:t>
            </a:r>
            <a:endParaRPr lang="ar-SA" sz="24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762000" y="1143000"/>
            <a:ext cx="7696200" cy="26776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تبين تقديرات مكتب </a:t>
            </a:r>
            <a:r>
              <a:rPr lang="ro-RO" sz="2400" b="1" dirty="0" smtClean="0"/>
              <a:t>Gartner</a:t>
            </a:r>
            <a:r>
              <a:rPr lang="ar-SA" sz="2400" dirty="0" smtClean="0"/>
              <a:t> للأبحاث الواردة في سنة 2010 أن خلال المرحلة 2010 – 2015 </a:t>
            </a:r>
          </a:p>
          <a:p>
            <a:endParaRPr lang="ar-SA" sz="2400" dirty="0" smtClean="0"/>
          </a:p>
          <a:p>
            <a:r>
              <a:rPr lang="ar-SA" sz="2400" dirty="0" smtClean="0"/>
              <a:t>1- ستستقر مبيعات الحواسيب المحمولة وحواسيب المكاتب </a:t>
            </a:r>
            <a:r>
              <a:rPr lang="fr-FR" sz="2400" dirty="0" smtClean="0"/>
              <a:t>(PC/</a:t>
            </a:r>
            <a:r>
              <a:rPr lang="fr-FR" sz="2400" dirty="0" err="1" smtClean="0"/>
              <a:t>Laptops</a:t>
            </a:r>
            <a:r>
              <a:rPr lang="fr-FR" sz="2400" dirty="0" smtClean="0"/>
              <a:t>)</a:t>
            </a:r>
            <a:r>
              <a:rPr lang="ar-SA" sz="2400" dirty="0" smtClean="0"/>
              <a:t>  بمعدل نمو يقارب </a:t>
            </a:r>
            <a:r>
              <a:rPr lang="ar-SA" sz="2400" dirty="0" err="1" smtClean="0"/>
              <a:t>الـ</a:t>
            </a:r>
            <a:r>
              <a:rPr lang="ar-SA" sz="2400" dirty="0" smtClean="0"/>
              <a:t> </a:t>
            </a:r>
            <a:r>
              <a:rPr lang="fr-FR" sz="2400" dirty="0" smtClean="0"/>
              <a:t>10%</a:t>
            </a:r>
          </a:p>
          <a:p>
            <a:r>
              <a:rPr lang="ar-SA" sz="2400" dirty="0" smtClean="0"/>
              <a:t>2- المستهلكون سينتقلون إلى الألواح الإليكترونية </a:t>
            </a:r>
          </a:p>
          <a:p>
            <a:endParaRPr lang="ar-SA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>
            <a:off x="6781800" y="0"/>
            <a:ext cx="27093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/>
              <a:t>أنماط التغير في الطلب</a:t>
            </a:r>
            <a:endParaRPr lang="ar-SA" sz="2800" dirty="0"/>
          </a:p>
        </p:txBody>
      </p:sp>
      <p:sp>
        <p:nvSpPr>
          <p:cNvPr id="7" name="مستطيل 6"/>
          <p:cNvSpPr/>
          <p:nvPr/>
        </p:nvSpPr>
        <p:spPr>
          <a:xfrm>
            <a:off x="685800" y="838200"/>
            <a:ext cx="662533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/>
              <a:t>عندما  تكون لدينا مجموعة من الملاحظات الإحصائية المرتبة في الوقت، تسمى </a:t>
            </a:r>
            <a:r>
              <a:rPr lang="ar-SA" sz="2800" b="1" dirty="0" smtClean="0">
                <a:solidFill>
                  <a:srgbClr val="FF0000"/>
                </a:solidFill>
              </a:rPr>
              <a:t>سلسلة زمنية </a:t>
            </a:r>
            <a:r>
              <a:rPr lang="ar-SA" sz="2800" dirty="0" smtClean="0"/>
              <a:t>(تتعلق بالمنتجات، أو بالطلب، أو بغيرهما)</a:t>
            </a:r>
            <a:endParaRPr lang="ar-SA" sz="2800" dirty="0"/>
          </a:p>
        </p:txBody>
      </p:sp>
      <p:sp>
        <p:nvSpPr>
          <p:cNvPr id="8" name="مستطيل 7"/>
          <p:cNvSpPr/>
          <p:nvPr/>
        </p:nvSpPr>
        <p:spPr>
          <a:xfrm>
            <a:off x="1905000" y="2514600"/>
            <a:ext cx="63738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عموما تتبع السلاسل الزمنية إحدى الأنماط التالية للتغير</a:t>
            </a:r>
            <a:endParaRPr lang="ar-SA" sz="2800" dirty="0"/>
          </a:p>
        </p:txBody>
      </p:sp>
      <p:sp>
        <p:nvSpPr>
          <p:cNvPr id="9" name="مستطيل 8"/>
          <p:cNvSpPr/>
          <p:nvPr/>
        </p:nvSpPr>
        <p:spPr>
          <a:xfrm>
            <a:off x="6553200" y="3124201"/>
            <a:ext cx="15408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النمط الأفقي</a:t>
            </a:r>
          </a:p>
        </p:txBody>
      </p:sp>
      <p:sp>
        <p:nvSpPr>
          <p:cNvPr id="10" name="مستطيل 9"/>
          <p:cNvSpPr/>
          <p:nvPr/>
        </p:nvSpPr>
        <p:spPr>
          <a:xfrm>
            <a:off x="6629400" y="3733801"/>
            <a:ext cx="14526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نمط الاتجاه</a:t>
            </a:r>
          </a:p>
        </p:txBody>
      </p:sp>
      <p:sp>
        <p:nvSpPr>
          <p:cNvPr id="11" name="مستطيل 10"/>
          <p:cNvSpPr/>
          <p:nvPr/>
        </p:nvSpPr>
        <p:spPr>
          <a:xfrm>
            <a:off x="6234431" y="4267201"/>
            <a:ext cx="19303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sz="2800" dirty="0" smtClean="0"/>
              <a:t>النمط الموسمي</a:t>
            </a:r>
          </a:p>
        </p:txBody>
      </p:sp>
      <p:sp>
        <p:nvSpPr>
          <p:cNvPr id="12" name="مستطيل 11"/>
          <p:cNvSpPr/>
          <p:nvPr/>
        </p:nvSpPr>
        <p:spPr>
          <a:xfrm>
            <a:off x="6324600" y="4876800"/>
            <a:ext cx="17171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النمط الدوري</a:t>
            </a:r>
          </a:p>
        </p:txBody>
      </p:sp>
      <p:sp>
        <p:nvSpPr>
          <p:cNvPr id="13" name="مستطيل 12"/>
          <p:cNvSpPr/>
          <p:nvPr/>
        </p:nvSpPr>
        <p:spPr>
          <a:xfrm>
            <a:off x="6172200" y="5486400"/>
            <a:ext cx="18774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النمط العشوائي</a:t>
            </a:r>
            <a:endParaRPr lang="ar-SA" sz="2800" dirty="0"/>
          </a:p>
        </p:txBody>
      </p:sp>
      <p:pic>
        <p:nvPicPr>
          <p:cNvPr id="14" name="Picture 4" descr="http://t0.gstatic.com/images?q=tbn:ANd9GcT1cacflxETmmNvUZYBP1Kwx7K5NwanSDYTzxMeFK0UpJPMNwS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522430">
            <a:off x="8185716" y="3228343"/>
            <a:ext cx="801278" cy="534186"/>
          </a:xfrm>
          <a:prstGeom prst="rect">
            <a:avLst/>
          </a:prstGeom>
          <a:noFill/>
        </p:spPr>
      </p:pic>
      <p:pic>
        <p:nvPicPr>
          <p:cNvPr id="15" name="Picture 4" descr="http://t0.gstatic.com/images?q=tbn:ANd9GcT1cacflxETmmNvUZYBP1Kwx7K5NwanSDYTzxMeFK0UpJPMNwS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522430">
            <a:off x="8153672" y="3882115"/>
            <a:ext cx="758301" cy="505535"/>
          </a:xfrm>
          <a:prstGeom prst="rect">
            <a:avLst/>
          </a:prstGeom>
          <a:noFill/>
        </p:spPr>
      </p:pic>
      <p:pic>
        <p:nvPicPr>
          <p:cNvPr id="16" name="Picture 4" descr="http://t0.gstatic.com/images?q=tbn:ANd9GcT1cacflxETmmNvUZYBP1Kwx7K5NwanSDYTzxMeFK0UpJPMNwS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522430">
            <a:off x="8153672" y="4437871"/>
            <a:ext cx="758301" cy="505535"/>
          </a:xfrm>
          <a:prstGeom prst="rect">
            <a:avLst/>
          </a:prstGeom>
          <a:noFill/>
        </p:spPr>
      </p:pic>
      <p:pic>
        <p:nvPicPr>
          <p:cNvPr id="17" name="Picture 4" descr="http://t0.gstatic.com/images?q=tbn:ANd9GcT1cacflxETmmNvUZYBP1Kwx7K5NwanSDYTzxMeFK0UpJPMNwS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522430">
            <a:off x="8142788" y="5047470"/>
            <a:ext cx="758301" cy="505535"/>
          </a:xfrm>
          <a:prstGeom prst="rect">
            <a:avLst/>
          </a:prstGeom>
          <a:noFill/>
        </p:spPr>
      </p:pic>
      <p:pic>
        <p:nvPicPr>
          <p:cNvPr id="18" name="Picture 4" descr="http://t0.gstatic.com/images?q=tbn:ANd9GcT1cacflxETmmNvUZYBP1Kwx7K5NwanSDYTzxMeFK0UpJPMNwS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522430">
            <a:off x="8110130" y="5580869"/>
            <a:ext cx="758301" cy="505535"/>
          </a:xfrm>
          <a:prstGeom prst="rect">
            <a:avLst/>
          </a:prstGeom>
          <a:noFill/>
        </p:spPr>
      </p:pic>
      <p:pic>
        <p:nvPicPr>
          <p:cNvPr id="26626" name="Picture 2" descr="http://t1.gstatic.com/images?q=tbn:ANd9GcTl-rk_6YqN5T3xp5oqr5KsmP79oWoXTVXzlTnnsV-LxUmZcFmz1NsySF1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1400" y="685800"/>
            <a:ext cx="2209800" cy="14192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7086600" y="457200"/>
            <a:ext cx="2286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النمط الأفقي:</a:t>
            </a:r>
            <a:endParaRPr lang="ar-SA" sz="2800" b="1" dirty="0"/>
          </a:p>
        </p:txBody>
      </p:sp>
      <p:graphicFrame>
        <p:nvGraphicFramePr>
          <p:cNvPr id="3" name="مخطط 2"/>
          <p:cNvGraphicFramePr/>
          <p:nvPr/>
        </p:nvGraphicFramePr>
        <p:xfrm>
          <a:off x="1905000" y="3200400"/>
          <a:ext cx="5715000" cy="266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مستطيل 3"/>
          <p:cNvSpPr/>
          <p:nvPr/>
        </p:nvSpPr>
        <p:spPr>
          <a:xfrm>
            <a:off x="838200" y="1447800"/>
            <a:ext cx="7543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/>
              <a:t>عندما يكون تذبذب الطلب حول متوسط ثابت أو شبه ثابت. </a:t>
            </a:r>
            <a:endParaRPr lang="ar-SA" sz="2800" dirty="0"/>
          </a:p>
        </p:txBody>
      </p:sp>
      <p:sp>
        <p:nvSpPr>
          <p:cNvPr id="5" name="مستطيل 4"/>
          <p:cNvSpPr/>
          <p:nvPr/>
        </p:nvSpPr>
        <p:spPr>
          <a:xfrm>
            <a:off x="1673309" y="2286000"/>
            <a:ext cx="65165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أي أن التغير محدودا ولا يسجل عموما تصاعدا أو تنازلا</a:t>
            </a:r>
            <a:endParaRPr lang="ar-SA" sz="2800" dirty="0"/>
          </a:p>
        </p:txBody>
      </p:sp>
      <p:cxnSp>
        <p:nvCxnSpPr>
          <p:cNvPr id="7" name="رابط مستقيم 6"/>
          <p:cNvCxnSpPr/>
          <p:nvPr/>
        </p:nvCxnSpPr>
        <p:spPr>
          <a:xfrm>
            <a:off x="1447800" y="3886200"/>
            <a:ext cx="6477000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7086600" y="381000"/>
            <a:ext cx="2209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نمط الاتجاه:</a:t>
            </a:r>
            <a:endParaRPr lang="ar-SA" sz="2800" b="1" dirty="0"/>
          </a:p>
        </p:txBody>
      </p:sp>
      <p:graphicFrame>
        <p:nvGraphicFramePr>
          <p:cNvPr id="4" name="مخطط 3"/>
          <p:cNvGraphicFramePr/>
          <p:nvPr/>
        </p:nvGraphicFramePr>
        <p:xfrm>
          <a:off x="2362200" y="2667000"/>
          <a:ext cx="5486400" cy="2524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مستطيل 4"/>
          <p:cNvSpPr/>
          <p:nvPr/>
        </p:nvSpPr>
        <p:spPr>
          <a:xfrm>
            <a:off x="2438400" y="1143000"/>
            <a:ext cx="6400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/>
              <a:t>عندما يظهر في الطلب اتجاه نحو الزيادة أو نحو الانخفاض على المدى المتوسط أو الطويل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381000" y="1403000"/>
            <a:ext cx="89154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تظهر التذبذبات في الطلب خلال فترة الدراسة. وتكون هذه التذبذبات  ناتجة عن </a:t>
            </a:r>
          </a:p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2800" dirty="0" smtClean="0">
              <a:latin typeface="Calibri" pitchFamily="34" charset="0"/>
              <a:ea typeface="Calibri" pitchFamily="34" charset="0"/>
            </a:endParaRPr>
          </a:p>
        </p:txBody>
      </p:sp>
      <p:sp>
        <p:nvSpPr>
          <p:cNvPr id="25" name="مستطيل 24"/>
          <p:cNvSpPr/>
          <p:nvPr/>
        </p:nvSpPr>
        <p:spPr>
          <a:xfrm>
            <a:off x="7529831" y="304800"/>
            <a:ext cx="19303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sz="2800" b="1" dirty="0" smtClean="0"/>
              <a:t>النمط الموسمي</a:t>
            </a:r>
          </a:p>
        </p:txBody>
      </p:sp>
      <p:sp>
        <p:nvSpPr>
          <p:cNvPr id="26" name="مستطيل 25"/>
          <p:cNvSpPr/>
          <p:nvPr/>
        </p:nvSpPr>
        <p:spPr>
          <a:xfrm>
            <a:off x="4648200" y="2590800"/>
            <a:ext cx="45384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>
                <a:latin typeface="Calibri" pitchFamily="34" charset="0"/>
                <a:ea typeface="Calibri" pitchFamily="34" charset="0"/>
              </a:rPr>
              <a:t>الجو (استهلاك المكيفات في الصيف) </a:t>
            </a:r>
            <a:endParaRPr lang="ar-SA" sz="2800" dirty="0"/>
          </a:p>
        </p:txBody>
      </p:sp>
      <p:sp>
        <p:nvSpPr>
          <p:cNvPr id="27" name="مستطيل 26"/>
          <p:cNvSpPr/>
          <p:nvPr/>
        </p:nvSpPr>
        <p:spPr>
          <a:xfrm>
            <a:off x="2695971" y="3200400"/>
            <a:ext cx="65309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>
                <a:latin typeface="Calibri" pitchFamily="34" charset="0"/>
                <a:ea typeface="Calibri" pitchFamily="34" charset="0"/>
              </a:rPr>
              <a:t>أو عن التقاليد (الطلب على ملابس الأطفال في الأعياد) </a:t>
            </a:r>
            <a:endParaRPr lang="ar-SA" sz="2800" dirty="0"/>
          </a:p>
        </p:txBody>
      </p:sp>
      <p:sp>
        <p:nvSpPr>
          <p:cNvPr id="28" name="مستطيل 27"/>
          <p:cNvSpPr/>
          <p:nvPr/>
        </p:nvSpPr>
        <p:spPr>
          <a:xfrm>
            <a:off x="2590800" y="3886200"/>
            <a:ext cx="65854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>
                <a:latin typeface="Calibri" pitchFamily="34" charset="0"/>
                <a:ea typeface="Calibri" pitchFamily="34" charset="0"/>
              </a:rPr>
              <a:t>أو عن موسمية المنتج نفسه (إنتاج التمر في فترة معينة) </a:t>
            </a:r>
            <a:endParaRPr lang="ar-SA" sz="2800" dirty="0"/>
          </a:p>
        </p:txBody>
      </p:sp>
      <p:sp>
        <p:nvSpPr>
          <p:cNvPr id="29" name="مستطيل 28"/>
          <p:cNvSpPr/>
          <p:nvPr/>
        </p:nvSpPr>
        <p:spPr>
          <a:xfrm>
            <a:off x="1676400" y="4953000"/>
            <a:ext cx="76177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hangingPunct="0"/>
            <a:r>
              <a:rPr lang="ar-SA" sz="2800" dirty="0" smtClean="0">
                <a:latin typeface="Calibri" pitchFamily="34" charset="0"/>
                <a:ea typeface="Calibri" pitchFamily="34" charset="0"/>
              </a:rPr>
              <a:t>كما يمكن أن تكون مرتبطة بطبيعة الطلب (كالطلب على المطعم) </a:t>
            </a:r>
            <a:r>
              <a:rPr lang="en-US" sz="2800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مخطط 1"/>
          <p:cNvGraphicFramePr/>
          <p:nvPr/>
        </p:nvGraphicFramePr>
        <p:xfrm>
          <a:off x="1775691" y="1428750"/>
          <a:ext cx="6372223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" name="مجموعة 2"/>
          <p:cNvGrpSpPr/>
          <p:nvPr/>
        </p:nvGrpSpPr>
        <p:grpSpPr>
          <a:xfrm>
            <a:off x="2743200" y="3810000"/>
            <a:ext cx="4459447" cy="361950"/>
            <a:chOff x="828674" y="2381250"/>
            <a:chExt cx="3819526" cy="361950"/>
          </a:xfrm>
        </p:grpSpPr>
        <p:sp>
          <p:nvSpPr>
            <p:cNvPr id="4" name="مربع نص 2"/>
            <p:cNvSpPr txBox="1"/>
            <p:nvPr/>
          </p:nvSpPr>
          <p:spPr>
            <a:xfrm>
              <a:off x="4314824" y="2447925"/>
              <a:ext cx="333376" cy="276225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1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rtl="1"/>
              <a:r>
                <a:rPr lang="ar-SA" sz="900" dirty="0"/>
                <a:t>10 </a:t>
              </a:r>
            </a:p>
          </p:txBody>
        </p:sp>
        <p:sp>
          <p:nvSpPr>
            <p:cNvPr id="5" name="مربع نص 3"/>
            <p:cNvSpPr txBox="1"/>
            <p:nvPr/>
          </p:nvSpPr>
          <p:spPr>
            <a:xfrm>
              <a:off x="4124324" y="2381250"/>
              <a:ext cx="314326" cy="266700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1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rtl="1"/>
              <a:r>
                <a:rPr lang="ar-SA" sz="900"/>
                <a:t>11</a:t>
              </a:r>
            </a:p>
          </p:txBody>
        </p:sp>
        <p:sp>
          <p:nvSpPr>
            <p:cNvPr id="6" name="مربع نص 4"/>
            <p:cNvSpPr txBox="1"/>
            <p:nvPr/>
          </p:nvSpPr>
          <p:spPr>
            <a:xfrm>
              <a:off x="3895725" y="2466975"/>
              <a:ext cx="323850" cy="266700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1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rtl="1"/>
              <a:r>
                <a:rPr lang="ar-SA" sz="900"/>
                <a:t>12</a:t>
              </a:r>
            </a:p>
          </p:txBody>
        </p:sp>
        <p:sp>
          <p:nvSpPr>
            <p:cNvPr id="7" name="مربع نص 5"/>
            <p:cNvSpPr txBox="1"/>
            <p:nvPr/>
          </p:nvSpPr>
          <p:spPr>
            <a:xfrm>
              <a:off x="3676649" y="2409825"/>
              <a:ext cx="314326" cy="266700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1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rtl="1"/>
              <a:r>
                <a:rPr lang="ar-SA" sz="900"/>
                <a:t>13</a:t>
              </a:r>
            </a:p>
          </p:txBody>
        </p:sp>
        <p:sp>
          <p:nvSpPr>
            <p:cNvPr id="8" name="مربع نص 6"/>
            <p:cNvSpPr txBox="1"/>
            <p:nvPr/>
          </p:nvSpPr>
          <p:spPr>
            <a:xfrm>
              <a:off x="3476624" y="2476500"/>
              <a:ext cx="314326" cy="266700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1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rtl="1"/>
              <a:r>
                <a:rPr lang="ar-SA" sz="900"/>
                <a:t>14</a:t>
              </a:r>
            </a:p>
          </p:txBody>
        </p:sp>
        <p:sp>
          <p:nvSpPr>
            <p:cNvPr id="9" name="مربع نص 7"/>
            <p:cNvSpPr txBox="1"/>
            <p:nvPr/>
          </p:nvSpPr>
          <p:spPr>
            <a:xfrm>
              <a:off x="3238499" y="2419350"/>
              <a:ext cx="314326" cy="266700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1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rtl="1"/>
              <a:r>
                <a:rPr lang="ar-SA" sz="900"/>
                <a:t>15</a:t>
              </a:r>
            </a:p>
          </p:txBody>
        </p:sp>
        <p:sp>
          <p:nvSpPr>
            <p:cNvPr id="10" name="مربع نص 8"/>
            <p:cNvSpPr txBox="1"/>
            <p:nvPr/>
          </p:nvSpPr>
          <p:spPr>
            <a:xfrm>
              <a:off x="3038474" y="2466975"/>
              <a:ext cx="314326" cy="266700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1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rtl="1"/>
              <a:r>
                <a:rPr lang="ar-SA" sz="900"/>
                <a:t>16</a:t>
              </a:r>
            </a:p>
          </p:txBody>
        </p:sp>
        <p:sp>
          <p:nvSpPr>
            <p:cNvPr id="11" name="مربع نص 9"/>
            <p:cNvSpPr txBox="1"/>
            <p:nvPr/>
          </p:nvSpPr>
          <p:spPr>
            <a:xfrm>
              <a:off x="2800349" y="2428875"/>
              <a:ext cx="314326" cy="266700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1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rtl="1"/>
              <a:r>
                <a:rPr lang="ar-SA" sz="900"/>
                <a:t>17</a:t>
              </a:r>
            </a:p>
          </p:txBody>
        </p:sp>
        <p:sp>
          <p:nvSpPr>
            <p:cNvPr id="12" name="مربع نص 10"/>
            <p:cNvSpPr txBox="1"/>
            <p:nvPr/>
          </p:nvSpPr>
          <p:spPr>
            <a:xfrm>
              <a:off x="2590799" y="2466975"/>
              <a:ext cx="314326" cy="266700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1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rtl="1"/>
              <a:r>
                <a:rPr lang="ar-SA" sz="900"/>
                <a:t>18</a:t>
              </a:r>
            </a:p>
          </p:txBody>
        </p:sp>
        <p:sp>
          <p:nvSpPr>
            <p:cNvPr id="13" name="مربع نص 11"/>
            <p:cNvSpPr txBox="1"/>
            <p:nvPr/>
          </p:nvSpPr>
          <p:spPr>
            <a:xfrm>
              <a:off x="2371724" y="2438400"/>
              <a:ext cx="314326" cy="266700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1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rtl="1"/>
              <a:r>
                <a:rPr lang="ar-SA" sz="900"/>
                <a:t>19</a:t>
              </a:r>
            </a:p>
          </p:txBody>
        </p:sp>
        <p:sp>
          <p:nvSpPr>
            <p:cNvPr id="14" name="مربع نص 12"/>
            <p:cNvSpPr txBox="1"/>
            <p:nvPr/>
          </p:nvSpPr>
          <p:spPr>
            <a:xfrm>
              <a:off x="2162174" y="2466975"/>
              <a:ext cx="314326" cy="266700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1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rtl="1"/>
              <a:r>
                <a:rPr lang="ar-SA" sz="900"/>
                <a:t>20</a:t>
              </a:r>
            </a:p>
          </p:txBody>
        </p:sp>
        <p:sp>
          <p:nvSpPr>
            <p:cNvPr id="15" name="مربع نص 13"/>
            <p:cNvSpPr txBox="1"/>
            <p:nvPr/>
          </p:nvSpPr>
          <p:spPr>
            <a:xfrm>
              <a:off x="1924049" y="2466975"/>
              <a:ext cx="314326" cy="266700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1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rtl="1"/>
              <a:r>
                <a:rPr lang="ar-SA" sz="900"/>
                <a:t>21</a:t>
              </a:r>
            </a:p>
          </p:txBody>
        </p:sp>
        <p:sp>
          <p:nvSpPr>
            <p:cNvPr id="16" name="مربع نص 14"/>
            <p:cNvSpPr txBox="1"/>
            <p:nvPr/>
          </p:nvSpPr>
          <p:spPr>
            <a:xfrm>
              <a:off x="1704974" y="2457450"/>
              <a:ext cx="314326" cy="266700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1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rtl="1"/>
              <a:r>
                <a:rPr lang="ar-SA" sz="900"/>
                <a:t>22</a:t>
              </a:r>
            </a:p>
          </p:txBody>
        </p:sp>
        <p:sp>
          <p:nvSpPr>
            <p:cNvPr id="17" name="مربع نص 15"/>
            <p:cNvSpPr txBox="1"/>
            <p:nvPr/>
          </p:nvSpPr>
          <p:spPr>
            <a:xfrm>
              <a:off x="1495424" y="2447925"/>
              <a:ext cx="314326" cy="266700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1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rtl="1"/>
              <a:r>
                <a:rPr lang="ar-SA" sz="900"/>
                <a:t>23</a:t>
              </a:r>
            </a:p>
          </p:txBody>
        </p:sp>
        <p:sp>
          <p:nvSpPr>
            <p:cNvPr id="18" name="مربع نص 17"/>
            <p:cNvSpPr txBox="1"/>
            <p:nvPr/>
          </p:nvSpPr>
          <p:spPr>
            <a:xfrm>
              <a:off x="1095374" y="2419350"/>
              <a:ext cx="314326" cy="266700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1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rtl="1"/>
              <a:r>
                <a:rPr lang="ar-SA" sz="900"/>
                <a:t>01</a:t>
              </a:r>
            </a:p>
          </p:txBody>
        </p:sp>
        <p:sp>
          <p:nvSpPr>
            <p:cNvPr id="19" name="مربع نص 18"/>
            <p:cNvSpPr txBox="1"/>
            <p:nvPr/>
          </p:nvSpPr>
          <p:spPr>
            <a:xfrm>
              <a:off x="828674" y="2476500"/>
              <a:ext cx="314326" cy="266700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1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rtl="1"/>
              <a:r>
                <a:rPr lang="ar-SA" sz="900"/>
                <a:t>02</a:t>
              </a:r>
            </a:p>
          </p:txBody>
        </p:sp>
      </p:grpSp>
      <p:sp>
        <p:nvSpPr>
          <p:cNvPr id="20" name="مربع نص 19"/>
          <p:cNvSpPr txBox="1"/>
          <p:nvPr/>
        </p:nvSpPr>
        <p:spPr>
          <a:xfrm>
            <a:off x="762000" y="304800"/>
            <a:ext cx="8458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مثال : حجم الطلب اليومي على المطعم من الساعة  10 صباحا إلى الساعة 2 صباحا</a:t>
            </a:r>
            <a:endParaRPr lang="ar-SA" sz="2400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1371600" y="5029200"/>
            <a:ext cx="67056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الموسمية يمكن أن تكون حتى في نفس اليوم (المثال أعلاه) 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7696200" y="228600"/>
            <a:ext cx="17171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/>
              <a:t>النمط الدوري</a:t>
            </a:r>
            <a:endParaRPr lang="ar-SA" sz="2800" b="1" dirty="0"/>
          </a:p>
        </p:txBody>
      </p:sp>
      <p:graphicFrame>
        <p:nvGraphicFramePr>
          <p:cNvPr id="3" name="مخطط 2"/>
          <p:cNvGraphicFramePr/>
          <p:nvPr/>
        </p:nvGraphicFramePr>
        <p:xfrm>
          <a:off x="2743200" y="1828800"/>
          <a:ext cx="5334000" cy="28623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مستطيل 3"/>
          <p:cNvSpPr/>
          <p:nvPr/>
        </p:nvSpPr>
        <p:spPr>
          <a:xfrm>
            <a:off x="7315200" y="5257800"/>
            <a:ext cx="20585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/>
              <a:t>النمط العشوائي:</a:t>
            </a:r>
            <a:endParaRPr lang="ar-SA" sz="2800" b="1" dirty="0"/>
          </a:p>
        </p:txBody>
      </p:sp>
      <p:sp>
        <p:nvSpPr>
          <p:cNvPr id="5" name="مستطيل 4"/>
          <p:cNvSpPr/>
          <p:nvPr/>
        </p:nvSpPr>
        <p:spPr>
          <a:xfrm>
            <a:off x="2743200" y="5257800"/>
            <a:ext cx="45255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هذا النمط له أي شكل ولا يمكن تقديره.</a:t>
            </a:r>
            <a:endParaRPr lang="ar-SA" sz="2800" dirty="0"/>
          </a:p>
        </p:txBody>
      </p:sp>
      <p:sp>
        <p:nvSpPr>
          <p:cNvPr id="6" name="مستطيل 5"/>
          <p:cNvSpPr/>
          <p:nvPr/>
        </p:nvSpPr>
        <p:spPr>
          <a:xfrm>
            <a:off x="1066800" y="990600"/>
            <a:ext cx="82703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dirty="0" smtClean="0"/>
              <a:t>النمط الدوري يأتي على فترة طويلة، عموما أكثر من سنة (أزمات الاقتصاد مثلا)  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371600" y="914400"/>
            <a:ext cx="7620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إلى أي مدى يمكن الاعتماد على التقدير ؟ </a:t>
            </a:r>
          </a:p>
        </p:txBody>
      </p:sp>
      <p:sp>
        <p:nvSpPr>
          <p:cNvPr id="3" name="مستطيل 2"/>
          <p:cNvSpPr/>
          <p:nvPr/>
        </p:nvSpPr>
        <p:spPr>
          <a:xfrm>
            <a:off x="7007996" y="0"/>
            <a:ext cx="262283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200" b="1" dirty="0" smtClean="0"/>
              <a:t>الدقة في التقدير : </a:t>
            </a:r>
            <a:endParaRPr lang="ar-SA" sz="3200" dirty="0"/>
          </a:p>
        </p:txBody>
      </p:sp>
      <p:sp>
        <p:nvSpPr>
          <p:cNvPr id="4" name="مستطيل 3"/>
          <p:cNvSpPr/>
          <p:nvPr/>
        </p:nvSpPr>
        <p:spPr>
          <a:xfrm>
            <a:off x="5943600" y="2971800"/>
            <a:ext cx="29402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للتقدير ثلاث نتائج ممكنة</a:t>
            </a:r>
            <a:endParaRPr lang="ar-SA" sz="2800" dirty="0"/>
          </a:p>
        </p:txBody>
      </p:sp>
      <p:sp>
        <p:nvSpPr>
          <p:cNvPr id="5" name="مربع نص 4"/>
          <p:cNvSpPr txBox="1"/>
          <p:nvPr/>
        </p:nvSpPr>
        <p:spPr>
          <a:xfrm>
            <a:off x="1371600" y="1752600"/>
            <a:ext cx="7620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ما هي دقة التقدير؟ </a:t>
            </a:r>
            <a:endParaRPr lang="ar-SA" sz="28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4953000" y="3886200"/>
            <a:ext cx="11430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000" b="1" dirty="0" smtClean="0">
                <a:sym typeface="Symbol"/>
              </a:rPr>
              <a:t></a:t>
            </a:r>
            <a:endParaRPr lang="ar-SA" sz="4000" b="1" dirty="0"/>
          </a:p>
        </p:txBody>
      </p:sp>
      <p:sp>
        <p:nvSpPr>
          <p:cNvPr id="7" name="مربع نص 6"/>
          <p:cNvSpPr txBox="1"/>
          <p:nvPr/>
        </p:nvSpPr>
        <p:spPr>
          <a:xfrm>
            <a:off x="4876800" y="4724400"/>
            <a:ext cx="11430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000" b="1" dirty="0" smtClean="0">
                <a:sym typeface="Symbol"/>
              </a:rPr>
              <a:t></a:t>
            </a:r>
            <a:endParaRPr lang="ar-SA" sz="4000" b="1" dirty="0"/>
          </a:p>
        </p:txBody>
      </p:sp>
      <p:sp>
        <p:nvSpPr>
          <p:cNvPr id="8" name="مربع نص 7"/>
          <p:cNvSpPr txBox="1"/>
          <p:nvPr/>
        </p:nvSpPr>
        <p:spPr>
          <a:xfrm>
            <a:off x="4876800" y="5410200"/>
            <a:ext cx="11430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000" b="1" dirty="0" smtClean="0">
                <a:sym typeface="Symbol"/>
              </a:rPr>
              <a:t></a:t>
            </a:r>
            <a:endParaRPr lang="ar-SA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2209800" y="381000"/>
            <a:ext cx="7162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/>
              <a:t>الطلب المقدر = الطلب الفعلي</a:t>
            </a:r>
            <a:endParaRPr lang="ar-SA" sz="2800" dirty="0"/>
          </a:p>
        </p:txBody>
      </p:sp>
      <p:sp>
        <p:nvSpPr>
          <p:cNvPr id="4" name="مستطيل 3"/>
          <p:cNvSpPr/>
          <p:nvPr/>
        </p:nvSpPr>
        <p:spPr>
          <a:xfrm>
            <a:off x="1676400" y="2514600"/>
            <a:ext cx="7696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/>
              <a:t>الطلب المقدر أكبر من الطلب الفعلي</a:t>
            </a:r>
            <a:endParaRPr lang="ar-SA" sz="2800" dirty="0"/>
          </a:p>
        </p:txBody>
      </p:sp>
      <p:sp>
        <p:nvSpPr>
          <p:cNvPr id="5" name="مستطيل 4"/>
          <p:cNvSpPr/>
          <p:nvPr/>
        </p:nvSpPr>
        <p:spPr>
          <a:xfrm>
            <a:off x="3148989" y="4038600"/>
            <a:ext cx="31951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err="1" smtClean="0"/>
              <a:t>مخزونات</a:t>
            </a:r>
            <a:r>
              <a:rPr lang="ar-SA" sz="2800" dirty="0" smtClean="0"/>
              <a:t> كبير غير مبررة</a:t>
            </a:r>
            <a:endParaRPr lang="ar-SA" sz="2800" dirty="0"/>
          </a:p>
        </p:txBody>
      </p:sp>
      <p:sp>
        <p:nvSpPr>
          <p:cNvPr id="10" name="مستطيل 9"/>
          <p:cNvSpPr/>
          <p:nvPr/>
        </p:nvSpPr>
        <p:spPr>
          <a:xfrm>
            <a:off x="3733800" y="4953000"/>
            <a:ext cx="24192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تجميد رؤوس أموال</a:t>
            </a:r>
            <a:endParaRPr lang="ar-SA" sz="2800" dirty="0"/>
          </a:p>
        </p:txBody>
      </p:sp>
      <p:pic>
        <p:nvPicPr>
          <p:cNvPr id="11" name="Picture 4" descr="http://t0.gstatic.com/images?q=tbn:ANd9GcT1cacflxETmmNvUZYBP1Kwx7K5NwanSDYTzxMeFK0UpJPMNwS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522430">
            <a:off x="6572095" y="4174635"/>
            <a:ext cx="942975" cy="628651"/>
          </a:xfrm>
          <a:prstGeom prst="rect">
            <a:avLst/>
          </a:prstGeom>
          <a:noFill/>
        </p:spPr>
      </p:pic>
      <p:pic>
        <p:nvPicPr>
          <p:cNvPr id="12" name="Picture 4" descr="http://t0.gstatic.com/images?q=tbn:ANd9GcT1cacflxETmmNvUZYBP1Kwx7K5NwanSDYTzxMeFK0UpJPMNwS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522430">
            <a:off x="6572095" y="5012833"/>
            <a:ext cx="942975" cy="628651"/>
          </a:xfrm>
          <a:prstGeom prst="rect">
            <a:avLst/>
          </a:prstGeom>
          <a:noFill/>
        </p:spPr>
      </p:pic>
      <p:grpSp>
        <p:nvGrpSpPr>
          <p:cNvPr id="16" name="مجموعة 15"/>
          <p:cNvGrpSpPr/>
          <p:nvPr/>
        </p:nvGrpSpPr>
        <p:grpSpPr>
          <a:xfrm>
            <a:off x="304800" y="3429000"/>
            <a:ext cx="2667000" cy="2598174"/>
            <a:chOff x="0" y="2971800"/>
            <a:chExt cx="2667000" cy="2598174"/>
          </a:xfrm>
        </p:grpSpPr>
        <p:pic>
          <p:nvPicPr>
            <p:cNvPr id="10244" name="Picture 4" descr="http://t3.gstatic.com/images?q=tbn:ANd9GcSn7uo_InIzaAX1mLyVcv5PpiAUwbe1eSychn56xQ_De04YycplYPRFXSSc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2971800"/>
              <a:ext cx="2667000" cy="2598174"/>
            </a:xfrm>
            <a:prstGeom prst="rect">
              <a:avLst/>
            </a:prstGeom>
            <a:noFill/>
          </p:spPr>
        </p:pic>
        <p:sp>
          <p:nvSpPr>
            <p:cNvPr id="15" name="مستطيل 14"/>
            <p:cNvSpPr/>
            <p:nvPr/>
          </p:nvSpPr>
          <p:spPr>
            <a:xfrm>
              <a:off x="0" y="4876800"/>
              <a:ext cx="2667000" cy="685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  <p:pic>
        <p:nvPicPr>
          <p:cNvPr id="13" name="Picture 7" descr="C:\Users\Dell\Desktop\animations\figure_check_mark_celebrate_anim_sm_wm[1]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286000" cy="2190750"/>
          </a:xfrm>
          <a:prstGeom prst="rect">
            <a:avLst/>
          </a:prstGeom>
          <a:noFill/>
        </p:spPr>
      </p:pic>
      <p:sp>
        <p:nvSpPr>
          <p:cNvPr id="14" name="مستطيل 13"/>
          <p:cNvSpPr/>
          <p:nvPr/>
        </p:nvSpPr>
        <p:spPr>
          <a:xfrm>
            <a:off x="3505200" y="1066800"/>
            <a:ext cx="58063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هذا وضع نادر لأن هناك دائما اختلاف بين الاثنين</a:t>
            </a:r>
            <a:endParaRPr lang="ar-SA" sz="2800" dirty="0"/>
          </a:p>
        </p:txBody>
      </p:sp>
      <p:sp>
        <p:nvSpPr>
          <p:cNvPr id="17" name="مستطيل 16"/>
          <p:cNvSpPr/>
          <p:nvPr/>
        </p:nvSpPr>
        <p:spPr>
          <a:xfrm>
            <a:off x="2197208" y="3200400"/>
            <a:ext cx="70631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يعني أن المؤسسة قامت بإنتاج كميات أكبر مما تحتاجه السوق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0" grpId="0"/>
      <p:bldP spid="14" grpId="0"/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905000" y="609600"/>
            <a:ext cx="7848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/>
              <a:t>الطلب المقدر أقل من الطلب الفعلي</a:t>
            </a:r>
            <a:endParaRPr lang="ar-SA" sz="2800" dirty="0"/>
          </a:p>
        </p:txBody>
      </p:sp>
      <p:sp>
        <p:nvSpPr>
          <p:cNvPr id="3" name="مستطيل 2"/>
          <p:cNvSpPr/>
          <p:nvPr/>
        </p:nvSpPr>
        <p:spPr>
          <a:xfrm>
            <a:off x="6019800" y="2514600"/>
            <a:ext cx="22124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نقص في المبيعات</a:t>
            </a:r>
            <a:endParaRPr lang="ar-SA" sz="2800" dirty="0"/>
          </a:p>
        </p:txBody>
      </p:sp>
      <p:sp>
        <p:nvSpPr>
          <p:cNvPr id="4" name="مستطيل 3"/>
          <p:cNvSpPr/>
          <p:nvPr/>
        </p:nvSpPr>
        <p:spPr>
          <a:xfrm>
            <a:off x="6248400" y="3352800"/>
            <a:ext cx="18678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نقص في الربح</a:t>
            </a:r>
            <a:endParaRPr lang="ar-SA" sz="2800" dirty="0"/>
          </a:p>
        </p:txBody>
      </p:sp>
      <p:sp>
        <p:nvSpPr>
          <p:cNvPr id="5" name="مستطيل 4"/>
          <p:cNvSpPr/>
          <p:nvPr/>
        </p:nvSpPr>
        <p:spPr>
          <a:xfrm>
            <a:off x="3429000" y="4114800"/>
            <a:ext cx="4616970" cy="52322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ar-SA" sz="2800" dirty="0" smtClean="0"/>
              <a:t>خطر تقليص حصة المؤسسة من السوق</a:t>
            </a:r>
            <a:endParaRPr lang="ar-SA" sz="2800" dirty="0"/>
          </a:p>
        </p:txBody>
      </p:sp>
      <p:pic>
        <p:nvPicPr>
          <p:cNvPr id="45058" name="Picture 2" descr="http://t1.gstatic.com/images?q=tbn:ANd9GcQhZ0Yx9p2YwPRk0oQmFlnjvQhibTYfVrfPjkaJAF0EKn-havfqM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2209800"/>
            <a:ext cx="2171700" cy="2105026"/>
          </a:xfrm>
          <a:prstGeom prst="rect">
            <a:avLst/>
          </a:prstGeom>
          <a:noFill/>
        </p:spPr>
      </p:pic>
      <p:pic>
        <p:nvPicPr>
          <p:cNvPr id="7" name="Picture 4" descr="http://t0.gstatic.com/images?q=tbn:ANd9GcT1cacflxETmmNvUZYBP1Kwx7K5NwanSDYTzxMeFK0UpJPMNwS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522430">
            <a:off x="8172294" y="4174634"/>
            <a:ext cx="942975" cy="628651"/>
          </a:xfrm>
          <a:prstGeom prst="rect">
            <a:avLst/>
          </a:prstGeom>
          <a:noFill/>
        </p:spPr>
      </p:pic>
      <p:pic>
        <p:nvPicPr>
          <p:cNvPr id="8" name="Picture 4" descr="http://t0.gstatic.com/images?q=tbn:ANd9GcT1cacflxETmmNvUZYBP1Kwx7K5NwanSDYTzxMeFK0UpJPMNwS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522430">
            <a:off x="8172295" y="3336435"/>
            <a:ext cx="942975" cy="628651"/>
          </a:xfrm>
          <a:prstGeom prst="rect">
            <a:avLst/>
          </a:prstGeom>
          <a:noFill/>
        </p:spPr>
      </p:pic>
      <p:pic>
        <p:nvPicPr>
          <p:cNvPr id="9" name="Picture 4" descr="http://t0.gstatic.com/images?q=tbn:ANd9GcT1cacflxETmmNvUZYBP1Kwx7K5NwanSDYTzxMeFK0UpJPMNwS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522430">
            <a:off x="8248495" y="2498235"/>
            <a:ext cx="942975" cy="628651"/>
          </a:xfrm>
          <a:prstGeom prst="rect">
            <a:avLst/>
          </a:prstGeom>
          <a:noFill/>
        </p:spPr>
      </p:pic>
      <p:sp>
        <p:nvSpPr>
          <p:cNvPr id="10" name="مستطيل 9"/>
          <p:cNvSpPr/>
          <p:nvPr/>
        </p:nvSpPr>
        <p:spPr>
          <a:xfrm>
            <a:off x="3537033" y="1447800"/>
            <a:ext cx="52373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المؤسسة صنعت أقل مما كان عليها أن تصنع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7467600" y="381000"/>
            <a:ext cx="20714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200" b="1" dirty="0" smtClean="0"/>
              <a:t>أساليب التقدير</a:t>
            </a:r>
            <a:endParaRPr lang="ar-SA" sz="3200" dirty="0"/>
          </a:p>
        </p:txBody>
      </p:sp>
      <p:sp>
        <p:nvSpPr>
          <p:cNvPr id="3" name="مستطيل 2"/>
          <p:cNvSpPr/>
          <p:nvPr/>
        </p:nvSpPr>
        <p:spPr>
          <a:xfrm>
            <a:off x="6324600" y="4343400"/>
            <a:ext cx="29498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مجموعتان من الأساليب</a:t>
            </a:r>
            <a:endParaRPr lang="ar-SA" sz="2800" dirty="0"/>
          </a:p>
        </p:txBody>
      </p:sp>
      <p:sp>
        <p:nvSpPr>
          <p:cNvPr id="10" name="مستطيل 9"/>
          <p:cNvSpPr/>
          <p:nvPr/>
        </p:nvSpPr>
        <p:spPr>
          <a:xfrm>
            <a:off x="3048000" y="3810000"/>
            <a:ext cx="20473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الأساليب النوعية</a:t>
            </a:r>
            <a:endParaRPr lang="ar-SA" sz="2800" dirty="0"/>
          </a:p>
        </p:txBody>
      </p:sp>
      <p:sp>
        <p:nvSpPr>
          <p:cNvPr id="11" name="مستطيل 10"/>
          <p:cNvSpPr/>
          <p:nvPr/>
        </p:nvSpPr>
        <p:spPr>
          <a:xfrm>
            <a:off x="3276600" y="5029200"/>
            <a:ext cx="18966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الأساليب الكمية</a:t>
            </a:r>
            <a:endParaRPr lang="ar-SA" sz="2800" dirty="0"/>
          </a:p>
        </p:txBody>
      </p:sp>
      <p:grpSp>
        <p:nvGrpSpPr>
          <p:cNvPr id="17" name="مجموعة 16"/>
          <p:cNvGrpSpPr/>
          <p:nvPr/>
        </p:nvGrpSpPr>
        <p:grpSpPr>
          <a:xfrm>
            <a:off x="5105400" y="4114800"/>
            <a:ext cx="1219200" cy="1219200"/>
            <a:chOff x="5181600" y="1219200"/>
            <a:chExt cx="1219200" cy="1219200"/>
          </a:xfrm>
        </p:grpSpPr>
        <p:sp>
          <p:nvSpPr>
            <p:cNvPr id="15" name="سهم إلى اليسار 14"/>
            <p:cNvSpPr/>
            <p:nvPr/>
          </p:nvSpPr>
          <p:spPr>
            <a:xfrm rot="1702367">
              <a:off x="5181600" y="1219200"/>
              <a:ext cx="1219200" cy="457200"/>
            </a:xfrm>
            <a:prstGeom prst="leftArrow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6" name="سهم إلى اليسار 15"/>
            <p:cNvSpPr/>
            <p:nvPr/>
          </p:nvSpPr>
          <p:spPr>
            <a:xfrm rot="20078638">
              <a:off x="5181600" y="1981200"/>
              <a:ext cx="1219200" cy="457200"/>
            </a:xfrm>
            <a:prstGeom prst="leftArrow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  <p:sp>
        <p:nvSpPr>
          <p:cNvPr id="12" name="مستطيل 11"/>
          <p:cNvSpPr/>
          <p:nvPr/>
        </p:nvSpPr>
        <p:spPr>
          <a:xfrm>
            <a:off x="5867400" y="1600200"/>
            <a:ext cx="35076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أساليب التقدير كثيرة ومتنوعة</a:t>
            </a:r>
            <a:endParaRPr lang="ar-SA" sz="2800" dirty="0"/>
          </a:p>
        </p:txBody>
      </p:sp>
      <p:sp>
        <p:nvSpPr>
          <p:cNvPr id="13" name="سهم إلى اليسار 12"/>
          <p:cNvSpPr/>
          <p:nvPr/>
        </p:nvSpPr>
        <p:spPr>
          <a:xfrm>
            <a:off x="7848600" y="2438400"/>
            <a:ext cx="990600" cy="9906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مستطيل 13"/>
          <p:cNvSpPr/>
          <p:nvPr/>
        </p:nvSpPr>
        <p:spPr>
          <a:xfrm>
            <a:off x="5070647" y="2590800"/>
            <a:ext cx="26035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جمعت في مجموعتين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1" grpId="0"/>
      <p:bldP spid="13" grpId="0" animBg="1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7543800" y="0"/>
            <a:ext cx="21194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/>
              <a:t>الأساليب النوعية</a:t>
            </a:r>
            <a:endParaRPr lang="ar-SA" sz="2800" b="1" dirty="0"/>
          </a:p>
        </p:txBody>
      </p:sp>
      <p:sp>
        <p:nvSpPr>
          <p:cNvPr id="3" name="مستطيل 2"/>
          <p:cNvSpPr/>
          <p:nvPr/>
        </p:nvSpPr>
        <p:spPr>
          <a:xfrm>
            <a:off x="2438400" y="2514600"/>
            <a:ext cx="6934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/>
              <a:t>في حالة عدم توفر البيانات (حالة منتج جديد، سوق جديدة، تكنولوجيا جديدة...)</a:t>
            </a:r>
            <a:endParaRPr lang="ar-SA" sz="2800" dirty="0"/>
          </a:p>
        </p:txBody>
      </p:sp>
      <p:pic>
        <p:nvPicPr>
          <p:cNvPr id="4" name="Picture 2" descr="http://t3.gstatic.com/images?q=tbn:ANd9GcRLwqRkq5EdHPZpD66pZyzN_u0oAV11JgEx_X5r2TPHoUAsXOshLvP4h2LI6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3352800"/>
            <a:ext cx="1600200" cy="1693546"/>
          </a:xfrm>
          <a:prstGeom prst="rect">
            <a:avLst/>
          </a:prstGeom>
          <a:noFill/>
        </p:spPr>
      </p:pic>
      <p:sp>
        <p:nvSpPr>
          <p:cNvPr id="5" name="مستطيل 4"/>
          <p:cNvSpPr/>
          <p:nvPr/>
        </p:nvSpPr>
        <p:spPr>
          <a:xfrm>
            <a:off x="2743200" y="4495800"/>
            <a:ext cx="6400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/>
              <a:t>كما أن الخبرة تلعب دورا أيضا في تصحيح التقدير عند استعمال الأساليب الكمية. </a:t>
            </a:r>
            <a:endParaRPr lang="ar-SA" sz="2800" dirty="0"/>
          </a:p>
        </p:txBody>
      </p:sp>
      <p:sp>
        <p:nvSpPr>
          <p:cNvPr id="6" name="مستطيل 5"/>
          <p:cNvSpPr/>
          <p:nvPr/>
        </p:nvSpPr>
        <p:spPr>
          <a:xfrm>
            <a:off x="3581400" y="3810000"/>
            <a:ext cx="4439036" cy="523220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ar-SA" sz="2800" dirty="0" smtClean="0"/>
              <a:t>يعتمد المدير على الخبرة لتقدير الطلب</a:t>
            </a:r>
            <a:endParaRPr lang="ar-SA" sz="2800" dirty="0"/>
          </a:p>
        </p:txBody>
      </p:sp>
      <p:sp>
        <p:nvSpPr>
          <p:cNvPr id="7" name="مربع نص 6"/>
          <p:cNvSpPr txBox="1"/>
          <p:nvPr/>
        </p:nvSpPr>
        <p:spPr>
          <a:xfrm>
            <a:off x="5638800" y="1828800"/>
            <a:ext cx="3733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1- تقدير المدير </a:t>
            </a:r>
            <a:endParaRPr lang="ar-SA" sz="2800" b="1" dirty="0"/>
          </a:p>
        </p:txBody>
      </p:sp>
      <p:sp>
        <p:nvSpPr>
          <p:cNvPr id="8" name="Rectangle 7"/>
          <p:cNvSpPr/>
          <p:nvPr/>
        </p:nvSpPr>
        <p:spPr>
          <a:xfrm>
            <a:off x="6172200" y="838200"/>
            <a:ext cx="32436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/>
              <a:t>أهم الأساليب النوعية</a:t>
            </a:r>
            <a:endParaRPr lang="ar-SA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 animBg="1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5599813" y="838200"/>
            <a:ext cx="37417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/>
              <a:t>2- قوة البيع ومصالح التسويق</a:t>
            </a:r>
            <a:endParaRPr lang="ar-SA" sz="2800" b="1" dirty="0"/>
          </a:p>
        </p:txBody>
      </p:sp>
      <p:sp>
        <p:nvSpPr>
          <p:cNvPr id="3" name="مستطيل 2"/>
          <p:cNvSpPr/>
          <p:nvPr/>
        </p:nvSpPr>
        <p:spPr>
          <a:xfrm>
            <a:off x="2743200" y="1524000"/>
            <a:ext cx="6248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/>
              <a:t>لأنها في اتصال دائم  بالزبائن والمستهلكين، يمكنها أن تقدر الطلب على أساس معرفتها بالمجال وبالزبائن</a:t>
            </a:r>
            <a:endParaRPr lang="ar-SA" sz="2800" dirty="0"/>
          </a:p>
        </p:txBody>
      </p:sp>
      <p:sp>
        <p:nvSpPr>
          <p:cNvPr id="4" name="مستطيل 3"/>
          <p:cNvSpPr/>
          <p:nvPr/>
        </p:nvSpPr>
        <p:spPr>
          <a:xfrm>
            <a:off x="7428613" y="3200400"/>
            <a:ext cx="20297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/>
              <a:t>3- تقدير الإدارة</a:t>
            </a:r>
            <a:endParaRPr lang="ar-SA" sz="2800" b="1" dirty="0"/>
          </a:p>
        </p:txBody>
      </p:sp>
      <p:sp>
        <p:nvSpPr>
          <p:cNvPr id="5" name="مستطيل 4"/>
          <p:cNvSpPr/>
          <p:nvPr/>
        </p:nvSpPr>
        <p:spPr>
          <a:xfrm>
            <a:off x="1219200" y="3733800"/>
            <a:ext cx="7467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/>
              <a:t>في بعض الحالات لا يمكن لقوة البيع أن تقدر الطلب بالنسبة لمنتج جديد أو خدمة جديدة. يكون هنا تقدير الإدارة مفيدا</a:t>
            </a:r>
            <a:endParaRPr lang="ar-SA" sz="2800" dirty="0"/>
          </a:p>
        </p:txBody>
      </p:sp>
      <p:sp>
        <p:nvSpPr>
          <p:cNvPr id="7" name="مستطيل 6"/>
          <p:cNvSpPr/>
          <p:nvPr/>
        </p:nvSpPr>
        <p:spPr>
          <a:xfrm>
            <a:off x="1295400" y="4953000"/>
            <a:ext cx="7315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/>
              <a:t>يتمثل في التقدير على أساس خبرة وأراء مجموعة من المديرين المعنيين بالمنتج أو الخدمة (كمدير التسويق، ومدير الإنتاج، ...)</a:t>
            </a:r>
            <a:endParaRPr lang="ar-SA" sz="2800" dirty="0"/>
          </a:p>
        </p:txBody>
      </p:sp>
      <p:pic>
        <p:nvPicPr>
          <p:cNvPr id="1026" name="Picture 2" descr="C:\Users\Dell\Desktop\animations\red_leader_running_the_race_sm_wm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057276"/>
            <a:ext cx="2514600" cy="228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6819014" y="304800"/>
            <a:ext cx="23599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/>
              <a:t>4- دراسات السوق</a:t>
            </a:r>
            <a:endParaRPr lang="ar-SA" sz="2800" b="1" dirty="0"/>
          </a:p>
        </p:txBody>
      </p:sp>
      <p:sp>
        <p:nvSpPr>
          <p:cNvPr id="4" name="مستطيل 3"/>
          <p:cNvSpPr/>
          <p:nvPr/>
        </p:nvSpPr>
        <p:spPr>
          <a:xfrm>
            <a:off x="4038600" y="1524000"/>
            <a:ext cx="495300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r-SA" sz="2800" dirty="0" smtClean="0"/>
              <a:t>تخبر دراسات السوق عن عناصر كثيرة يمكن الاعتماد عليها في تقدير الطلب مثل :</a:t>
            </a:r>
          </a:p>
          <a:p>
            <a:r>
              <a:rPr lang="ar-SA" sz="2800" dirty="0" smtClean="0"/>
              <a:t>- رغبات الزبائن، </a:t>
            </a:r>
          </a:p>
          <a:p>
            <a:r>
              <a:rPr lang="ar-SA" sz="2800" dirty="0" smtClean="0"/>
              <a:t>- ودخل الزبائن، </a:t>
            </a:r>
          </a:p>
          <a:p>
            <a:r>
              <a:rPr lang="ar-SA" sz="2800" dirty="0" smtClean="0"/>
              <a:t>- وتطور ذوق المستهلكين، </a:t>
            </a:r>
          </a:p>
          <a:p>
            <a:r>
              <a:rPr lang="ar-SA" sz="2800" dirty="0" smtClean="0"/>
              <a:t>- وتطور عدد الزبائن، </a:t>
            </a:r>
          </a:p>
          <a:p>
            <a:r>
              <a:rPr lang="ar-SA" sz="2800" dirty="0" smtClean="0"/>
              <a:t>- وتقييم الزبائن للمنتجات </a:t>
            </a:r>
          </a:p>
          <a:p>
            <a:r>
              <a:rPr lang="ar-SA" sz="2800" dirty="0" smtClean="0"/>
              <a:t>- ...</a:t>
            </a:r>
            <a:endParaRPr lang="ar-SA" sz="2800" dirty="0"/>
          </a:p>
        </p:txBody>
      </p:sp>
      <p:pic>
        <p:nvPicPr>
          <p:cNvPr id="8196" name="Picture 4" descr="http://t3.gstatic.com/images?q=tbn:ANd9GcSfnLYkOs35fioliyw3XajoATLh5isw2lEnYofynaXrUQy2jx28eAiF9q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609600"/>
            <a:ext cx="2825224" cy="1762126"/>
          </a:xfrm>
          <a:prstGeom prst="rect">
            <a:avLst/>
          </a:prstGeom>
          <a:noFill/>
        </p:spPr>
      </p:pic>
      <p:pic>
        <p:nvPicPr>
          <p:cNvPr id="2050" name="Picture 2" descr="C:\Users\Dell\Desktop\animations\reading_a_book_PA_sm_wm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2667000"/>
            <a:ext cx="1819275" cy="18192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6776247" y="381000"/>
            <a:ext cx="23631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b="1" dirty="0" smtClean="0"/>
              <a:t>5- طريقة </a:t>
            </a:r>
            <a:r>
              <a:rPr lang="fr-FR" sz="2400" b="1" dirty="0" smtClean="0"/>
              <a:t>DELPHI</a:t>
            </a:r>
            <a:endParaRPr lang="ar-SA" sz="2400" b="1" dirty="0"/>
          </a:p>
        </p:txBody>
      </p:sp>
      <p:sp>
        <p:nvSpPr>
          <p:cNvPr id="3" name="مستطيل 2"/>
          <p:cNvSpPr/>
          <p:nvPr/>
        </p:nvSpPr>
        <p:spPr>
          <a:xfrm>
            <a:off x="3124200" y="1295400"/>
            <a:ext cx="5943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/>
              <a:t>تتمثل طريقة </a:t>
            </a:r>
            <a:r>
              <a:rPr lang="fr-FR" sz="2400" dirty="0" smtClean="0"/>
              <a:t>DELPHI</a:t>
            </a:r>
            <a:r>
              <a:rPr lang="ar-SA" sz="2800" dirty="0" smtClean="0"/>
              <a:t> في التقدير على أساس </a:t>
            </a:r>
            <a:r>
              <a:rPr lang="ar-SA" sz="2800" dirty="0" smtClean="0">
                <a:solidFill>
                  <a:srgbClr val="FF0000"/>
                </a:solidFill>
              </a:rPr>
              <a:t>أراء متفقة لمجموعة من الخبراء</a:t>
            </a:r>
            <a:endParaRPr lang="ar-SA" sz="2800" dirty="0">
              <a:solidFill>
                <a:srgbClr val="FF0000"/>
              </a:solidFill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1752600" y="2743200"/>
            <a:ext cx="7239000" cy="267765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ar-SA" sz="2800" b="1" u="sng" dirty="0" smtClean="0"/>
              <a:t>مضمون الطريقة </a:t>
            </a:r>
            <a:r>
              <a:rPr lang="ar-SA" sz="2800" dirty="0" smtClean="0"/>
              <a:t>: يرسل المنسق أسئلته إلى مجوعة من الخبراء الذين لا علم لهم ببعضهم (الإغفال ضروري). يتلقى منهم الرد </a:t>
            </a:r>
            <a:r>
              <a:rPr lang="ar-SA" sz="2800" dirty="0" err="1" smtClean="0"/>
              <a:t>قيجمع</a:t>
            </a:r>
            <a:r>
              <a:rPr lang="ar-SA" sz="2800" dirty="0" smtClean="0"/>
              <a:t> </a:t>
            </a:r>
            <a:r>
              <a:rPr lang="ar-SA" sz="2800" dirty="0" err="1" smtClean="0"/>
              <a:t>أراءهم</a:t>
            </a:r>
            <a:r>
              <a:rPr lang="ar-SA" sz="2800" dirty="0" smtClean="0"/>
              <a:t> وتبريراتهم ثم يلخصها ويرسلها للجميع. على هذا الأساس سيغير البعض في تقديراته نتيجة للإطلاع على تبريرات الآخرين، ثم يكرر المنسق العملية حتى يحص على أراء متقاربة.</a:t>
            </a:r>
            <a:endParaRPr lang="ar-SA" sz="2800" dirty="0"/>
          </a:p>
        </p:txBody>
      </p:sp>
      <p:sp>
        <p:nvSpPr>
          <p:cNvPr id="49156" name="AutoShape 4" descr="data:image/jpg;base64,/9j/4AAQSkZJRgABAQAAAQABAAD/2wCEAAkGBhQQEBQUEBQUFBQVFBQUFBQUFBUWFRQUFBQVFBQUFBQXHSYeGBkkGRQVHzAgJScpLCwsFR4xNTAqNSYrLCkBCQoKDgwOGg8PGiokHyQqKSkvKiopLCkpLCosMiksLSksLCkyKi4pKSwpKiwpLC0sLCwpLCwpLCwsLCksKSwsLP/AABEIAMIBAwMBIgACEQEDEQH/xAAbAAEAAgMBAQAAAAAAAAAAAAAABAUDBgcCAf/EAEcQAAIBAwIEAgYCEQEHBQAAAAECAwAEERIhBQYTMSJBBxQyUWFxI5EVFyQzNEJSU3KBkpOhstHS8GIlNbGzwdPhFmOCwvH/xAAaAQACAwEBAAAAAAAAAAAAAAAAAQIDBAUG/8QAMREAAQMCBQEFCAMBAQAAAAAAAQACEQMhBBIxQVFhEyJxgaEUIzKRscHR8AUzUvFy/9oADAMBAAIRAxEAPwDsVKUqSypSlKSEpSlCErklxx+Vr69SS6vkWOdljW2TqALqcYP5OMDH6663VJwHln1S4u5hIW9akEhXTp0YLnGcnV7ffbtVb2kxC24WsykHlwkwI+Y6GLLxDzDpv47IqWzbCbrM3iOCVwUx3OM5z51qPH/SDcS8NFxbIYPukws4kViulVIGGXfVqPlto+NbTxvlJp7uO6guHt5FjMTFY1fVGSTtqOFbxHfB8vdUCL0bIOHPZtMxDTdYS6ACrYUAFdR1bKfMd6i4PMgdVoouwjMr3QT3ZEHrm6cfhS35smjltIri2Eb3UkiYE6v01TRhsquGzqO22MVhm580jiB6OfUWRfvn33WxXPs+Dt8a98T5NlnS3ZrxvWbaRnS46CbhseExAgbaRvnffI3qPD6O8RXqNcs7XhQtI0Y1KUZmJwGw2S3wxR39vtx+Um+yQC6J4Gb/AFc+GXz818m9ITxWvrM9q0aOIhbgyqWmaRWY52+jUBc5PcEbeVSuWOeBdzvbyIiSqnUBinSeN12BxImwYFhtUni/JyXNlFau5BiWLpygDIeJNAbQdiCM5XPn3pwDlqS3lMks0cngKhY7WGADJBLFk8RO2MZxuaffkcKDnYU0nQIdePi6RGo8ZVL6TeLyW7WQSd7dJJXWZ0OCE+iyx2OcBmNQOWubJka/YSve2tvCZY5ZBoJcAEx69Od/H3H4gOBmts5j5WF5LayGTR6tL1dOgNr3Q6ScjHsfHvVhxfhguLaWDOgSRvHkDOnUMZ07ZoLXZiVJuIoiiymWyd+nemdJmOCtXX0iOtqbue0aOEovSPVVmlkY40BcZVfaOo9wucbgV74N6R0kleK4RI2WFpw0U6XCFEUs6lk7OACcfD5ZsbvkyObhyWUjsQiIFkAAYNH7Lhcke/bPYn51g4Xya6M3rE0cqGN4iiWkMBIddLFnTLE4J9w3pd+QnmwZY60GTHxabRqPGfRatzDznc3FvbSpDJbRSXadOVZ95EBdSjquCue+NwdJ+Gb5eY0gvuJNIZtMEcTkGXXHuq4EMOkaCSQPaOSfKo/2s3MUULXrtDBKJIYzCnhGSSGYNljucHsMnbfa3m5JjknvZJXLLeIiMgXBTQAAyvk5OVB7fXSAfr+6FWvq4SMo0vpP+m875QekrBZczXk8DSix0I0LSQk3Kam7adSlfDlSWz/p+Na9w3mi6l4PLLcpIUCMRcx3CRyuwnVdKhUJjwCRnByF+NbVwDlue2AjluzNAsZjSIwohCnAXVICScLsPnVfa+j547Oaz9bZoJFxGphTMRMgkLagcvnGMbDegh550PCi2phmkju/E0g97S863n09F6PODr6rb2sDXE8lrHMQ8wXQhQYLylfEx9+B3+OKwz+kxVshcCBi4uBbSwl8FH0sxw2k6u22w7/Cpl1yQ2uCa2uGgnhgW3MnTWRZI1XT4o2OAfPufL3ZqM/o1T1NbcTNq9ZF1JKyBjJIFZSNOoaRv7z2880/ebJA4O2bm/xTvM7RpEX5U/gfNjzXktrcW5t5EjEqjqLJqQlRuVGA3iHYnz92+yVTJy4BxF73Xu0Ah6enYYZW1a8/6e2POrmrGzusFc0yQaYiwnXXfVKUpUlQlKUoQlKUoQlKUoSSq/mG+aC0nlTGqOGR1yMjUqkjI8xtVhUDj9g1xaTxJgNJFIilthllIGSAdt6R0VlOM4zaSFo/C/STM1jK0ir62HiSBAuBJ6wB0WC53xhyfkPfVny7z6Dw4XN6RqaZolWJCWdhjSqJnc9/Os/BuQY09Tlm3ntYun4TmNiCxVjlcnTrJB28vdVKnozmPDooGaLrQ3DTKNTmJ1bAKMwAYZx3H/XIo94Pkuw44J8jTvC/S9h0sD59Fez8+xm3uWjjmWe3TLQSxESLqHgdkB+99iSDsN/dVLf8/wA78Ja4jR4Z16OXMOIW1yFT0TJqDjA392am8G5JdBcaoba3M1s8AMUtxM+XG5cyHTpGBsN9u9RpeTb2ThTWMhtsoYhC6tJuquzN1Mrse2MD30znPyKiwYRrhpZzdTtvyCFf8G52guZuiBKj9PqgyxmNZExu6E76fPJA2qLD6SbVnUYmETv00uWiIt2f3CTOfrHzxX2+5TeXiEU5K9FbN7ZwGOvLiQEqMYx4xvn9VUS8g3jW0VjI9v6rHN1OsuvrMupm06CMA5dvP3bnG7Jeq20sI65MWG+ms7XOluqveP8APcUJuIYxK0sUTlpEiLxwuUJTqN5b48iPf54wcJ54WPh9pLdF5Z7gMFjijBkkYOy+FFwBgafdUe85Qu0nvjatAYr5TrMpfXGxVwQoUYPttgn3j3b405GuYorB4WhNxZiRSjlulIsjMSAwGQcMfLz+G6l8/vP4UgzC5A2Rsdb/AAmxtYZrKTxznkPw25ns2aOaBkVkljAkiZpVUh42yNxqHn2PmKsLznWK3EMbrNNO8KSmOCPW4UqCXYAgAd/qqjm5CuJba/Mjxes3rxtpUsIo1jkDgatOScZ8vIfE1NuOV7qC7S6szC7+rJbyxzFwuUCgOjKO2UXbbt8diX6/u6MmFjKCNTv0baeJmFYS8/Wi2qXIZnSR+miImZTJ5po8iPnjcbnIzjTniKcXMcXWilht3mbqQ4MeF80Y7sCwOk7HHfFavxHk/wBRsYHkuIknjvPWNbq5gMrhfAdKlgv0S+LHkRtkY+cswy313xGUNG4ltDbiWNXWAyMiKFQuNRA07nGfPG4pZ3SAVMYXD5HPaSQJufEADSDb/i2Wy50jis7V5nkuJZwwjWOECWYhiCREpwuNh3qQOfbb1aSduooicRSRNGRMspOAhjz37+eNj7jWvXfo4la2sh9E8tqro8bvIsUqu5baRAGUjP8AmN5dryXIltOnq1kGleImIy3LoyJqJLSMdQfLHBUD40wXqDqeEN5vm2gWn8X0hbNwbjnrOodG4hKaci4i6eQ2cFTkhvZOfdtX244/Gl3Fatq6sqM6YA06U1E5Ocg+E+VUnJHLE9m87SlUik09O3jlklSMr7TapN8n/OwrJzJy/cve213aGEvCjxskxcLh9Q1AoCfxzt8B3qcuyysxp0e2LQbQYPWLc7/9WZ+fbYQyzHqaYpzbFdALvL+SgB3/AFkdqw8U5qJsriVVubR4hH4p7cahrcDKIzaXHcd9s1V2PJNxHZ3EUq2tw810ZysjSqjKV3IZQGR9QyMZwCRmsNtyHcizvYS0aCfpiGASyyRxaHDMdbgnJA8ge3yxCX+i0ilhQZDtHDraRP31EfRXs/O8MBgilE0kstuky9KHUZNSnsinZiVY47D316Tn+1NmbvLiMP0ihX6Tq9+npzjON++MedYLblaVb+zuCY9EFmIHGTqLhXGVGnBXxd8j5VrvEOTGt+HS+sTRRMt961HJ42jGrTGqyYTI3PcA42+NMueFFlLCvIE3tp1JkRHh81t3CedIbm49XVJ0l6ZkKyxGMqBjZgTnOCDsCMHvUzj3MMVkitLqJdgkcca65JHP4qKO5/qPeK0nlC7lvOMSXDNHIqW3TaSBXEKsWGmNGk3Y9zn5+QrYOeuUWv1haMprgcsEkLhJFbTqRmTxL7A3Hx7d6Yc4tJChUoUaddrH2EAnoePopNtztC8M8gScNb4M0DRhZ0B31FC2CMAnY9ga98P50t7iURwF5PoRMzKo0RqRkLISdn8tOCcn54p+DcsXFslw8EFpDNIipHpmuJADk5aRpMg42IAHcbnFfOWeTpuGs4R0kglhzNqyrrOqt4o8LgpuRgkd/huAvsm6lhodlN9r+E6Tpte+ikW/pPtHEbabhY3fp9VoSIkfyV3zjON9s4HepnFueYLeV4tE8rRKGmMEWtYVIzmRsjG2/nWi8tcuXV/wqCANAtq0zOznX1lCuwZQuNJ3yQcjvg9t7vjHo9c3k00ccFxHPglJpZ4mjbGDgxbOp+O//WAe8iVe/D4RlQtcdJtPBEXtBibdPnf8R58tYOgSXcXCF4jGhfUBjAxnVqJIAGO53xVNL6SWF7HELa46TQl2Q27+slvH7CBsFBgAnHcN7qkw8mSLPw5wIVS1WXqIjSEapMkdLXkkBj+Maz8wcu3LX8N5aGAtHC0LJOXAwS5yCgP5Z93apHP9FUxuFaY1kOuTvJjwtC2pTkV9pSrlykpSlCSUpShNKUpQhKUpQhKVguL+OMgSSRoSMgO6qSPeATuKxfZqD8/D+9j/AK1INJ0CSmUqH9moPz8P72P+tfPs1B+fh/ex/wBaeR3CFNpUL7NW/wCfh/ex/wBafZu3/Pw/vY/60ZHcIlSbiVURmchUUEsWIChRuSSdsVV2PN9nMyJDcRMzkqiKTkkbkBcbVB5zeO7sZ4YriAO6jTmaMAlXV9Oc7Z04/XWlwXpa/wCF64Y4BApjdllicHSmNTFDhFznGo58TfrqcHg2Hot+HoU6lMuc697SBoJGusm1l0ROa7QyCMTxmQyGIICdXUGxXGPf59q+Q832bzdFbmIy50hQ3dvyQ3sk/AGtV5R4dGgvzM0KSTXEvSkMkRYI2rQ6kNkYLE+Va4nDJXs4LDpRxvHcdRrvrQ9PTqY61YNknDAY74QfqXvY+H0KubhsMXEZ9IvI3Ez1A0gXXVvs3BqmXqLqgXVMN8xrjVltvcM1hl5ptUSN2njVJgxiZjhXCe0QSPL41ovE3liu+JdFEmW8hCxyCeFVQiModeW7+JtvPA9+RX3imOHgylUkeFpTJF1I8DDowV3zpXIGxJxmgmp/k/I8oZhKLo7+vUf5JPh3rXXS7Xma1lheaOeNoo/bfVgJ+lncZ8vf5U4RzLbXZYW0ySFRlgucgE4BwQPOufQ2azfZGaeMLHcmEJbJcQLMdDgmUHVpDAjVv3yw+dryVxCVbiTrSn1YRBYzdyW/X1grsChyUxq77dqB2hI7voVCph6LWOLXXEbjgWtqZJGwst/piof2Zg/Pw/vY/wCtPsxB+eh/ex/1q7I7hc2Qparjtt8q+1D+zUH5+H97H/Wvn2ag/Pw/vY/60ZHcIlTaVD+zUH5+H97H/WpMUyuoZCGU9ipBB+RGxpFpGoQvYFKUqKaUpShCUpShCUpSmhKUpSQlKUoQlKUoQuaelUfdEB/9p/560wDPaty9LKEzwY/NN8/brRg3v/8ANejwZ9y1UPF1n00IB+deVlPz+Fexg/0NbFWTC86Pf9dDFWVV8qlQ2+TUgFBz4UOOM1JSyY9qt7XhefLer6w5dJ8qg+o1guoAudotVh4aalR8NNb3b8uKO9TE4Kg8qyOx7Bop+zuOq5w/CjnNYJOHEbV05uDIfKo03LyHypNx7d0HDO2K5k1iR5V4eOt5veXyM4qgu+GY7gittOux+ipcHN1VDoArFI1Tbi1xUVoqu1TY5R8Zr0I6y6K9dqjCsz8LGIq6/wAmfgEH6J/neuRE5rrvJgxYQfoH+d65f8p/UPH7FW0dbq6pSlcBakpSlCEpSlCEpSlNCUpSkhKUpQhKUpTQua+lVPui3PmIn8/9daScVu/pVbE8GQx+ibsBj2/OtKCg/lCvS4KOxaszzBWPp+403Hf+P9azdP416WM/D661woF69WwJrYeHWecbVX2MG/atw4DZA71XWqdm1ZwO0fCsOFcIAAJFXkUOOwr7DHgVJRa89Vql5krqU6YAXkJXrTWSovEY8xnxFCu+oeVZHvIFloDVIEdYbqRUxqOMsFHzPYVqENxISvWYM7H2Y8hVbuDJ5jIAHzWrI8Qhji1SYcRsMIgJ0P5Akn3/APSsbMQ7NBUywK5eH4VVcR4UGBwKtOHztLEruugsMlT5b1kkSurTqFpkLK9gcFzjiXDypIxVBcRY710Lj9mMZrS7+KvQ4arnbK5VRuQqoINfNNfZCQfKsZb5fxrVCkF6Y/H6q67yX+AQfoH+d64//nauv8l/gFv+gf53rlfyn9Y8fsVpo6q7pSlefWlKUpTQlKUpISlKUISlKUISlKUISlKUIXPvSYR1oc/m28/9dadqX3/8K2r0p568GAD9E3f9OtPVR7q9RgT7lqwVWjMTKzZX3/8ACvoC+/8AhWLp/wCn+Nelh+H8a2hU25VtY3AQYABB+G/11u/L5Gn9Vc/iXFbfy1fjSM/KuHVcXPe1dh1Noo0ngcrc4zWdTVb9ko09pwD7iawcQ4yIyjHQYjtnLEk/AL4f2iK5NR2UKxrTElSONcVe3QMkfUycEFguO+5P/ioUPN4OMwyj3kjbOOyju1em5gjKkyxqF8tTRtt8hnf5Zqst42mcyW8UgjZjkqwjB2G+D7X6iBXOqPLjIVwCxcXmRpSVwsbIGkjjGZ9Wo4Y+75D3/CvdzDGIE0jSWkjJ2OH8QUDfsQMfVUy34DNJKWm+iVfYMZTWW/KYgHyqVIWg9qNriPuH2Z1+GnGDvnfak2k6zkE7K7Y1iY1Wz8ypoyiSM/5vQ4b68EVk4bdO8QaZQjEnw+4Z8OfjjFdGk4u2VLxCi8aPhNaVfuojPhBYnufKto5gvQBWj38ue2Prrr0XFjWjkrPTph7nE6AKrmc1hLGs0v8Am1YS3yruLnsAXwsa7ByV/u+3/QP/ADHrjxP+b12Hko/cFv8AoH+d65X8p/WPH7FaaQurulKV59aEpSlCEpSlCEpSlCEpSlCEpSlCEpSlCFoHpJUdaHP5tv561DUK2v0nJmaDcgdNu36daeMCvU4I+4b+7rn1R3ysmv4CvoY/CsRlry0ta1UGqSX7HNTeH8RMbfCqXq71MjbbNcPGe6rh/K7+Eb2+GNI7H99Va3tyWcnPfcb1ecnXp6hifxKwJAO4BG/nWnLd4JHbHbP8asuD8T0TK3uP8CMVyXN99bddEiaEHYLp62MOc9KPPv0L/So3ErGVserTdLfOkjKn4Y8qgQcwKe9TF4uh860PwpOoXFbWCabw93gG2M4Y/rxsM1M4bbCGMJqLYycnzJ3P8ainiqe+sE3HEHnSZhiPhCZrCLlVPNfHHEhjQkBcaseZ7/VVVwnjTiTBckYOQT9VQuN8QDSOfec1rk3FdLYBO43xVbG+9GY2BXWcAMOYFyFsnFeM6icf4aofWNTb/wAK+mTw71CD11KJ7euI0CxPp+zYYjcqaQDWJoKj9SvS3FdyVxOzI0KPbkV2Dkj/AHfb/oN/zHrkqT5rrvJ34DB+if52rlfyn9Y8fsVfRJmCrmlKVwFpSlKUkJSlKEJSlKEJSlKEJSlKEJSlKELnPpQkAngGdzE23/zrTcitv9KzkTwYx96bfz9vyrSM/wCd69Ngj7loWSo2XLI03urwTQCsiitijovUUdSEbT8qxqa+s9ZsThhWbG60YbEuo1J2WZ8VFRyrZFYjPpODXyRvdXlqmak+CvStc2o2Rorm34pnz391Zl4x/mTWsGXG471ljutfzHeu3gcWKnccuDjcGG99q2hOLZ9/11kmvdO5Na7DdBe/fyr5JdFtzVmNxTaQyt1SwWC7Q5n6LJfzljXy3hQeJhUSWb31HactsK4DMz3dV6BxawdFLu59ZwPKohfHyr3Htsf/ANrzIue3evRYbD9k2d1w8RXNV0bLJHKCK+kVXHIPh7+YrLBfg7GtTawJgrM6mRcKWDiu0cknPD7f9A/zvXGAQRXZuSB/s+3/AEG/5j1h/k/6x4/YpM1V5SlK4KtSlKUISlKUISlKUISlK+EZoQvWK86hnGRn3ef1VyzjHJ1vHxayt0EgimSQyL1ZCSVVyMNnI9kdqlXnD5IONQQ2AQMtiVQzl2VVMkpJYjxMfIfP3Cqu0PG8LpexsIGV+rS64iwnqeF0qlc5+2XMOHJKY4/WHuGtuzmMFQCZNK5Y7EDSO5+qrjk/mqa4nlhnUMFUPHOkM0SOMqGUpKMhgW/gaYqNJhVPwNVjS4iwn0Vnx/lGK9ZWlMgKKVGgqNic75U1V/avtvy5/wBpP7Kgeke1E17wyJ9WiSaRHCsVJUmEHcVGs5zwvirW8cksls1s87xO5cxFEkfwk9j9GPmJBnOxq8Yyqzug2FkNwIfTDwbkF0RsDGvPkrn7WVt+XP8Atp/ZQeja1OwkmyO41x7fPwVQcP8ASXcuYpTGjxySaWgjhuNcceSOoJyNDkY7f8N8ZYOJNbXXHJo8a4xCy6hkZAfuBij2+ps4qR/jXtkOifvIbHqrz7W1t+XN+0n9leR6NrU9pJjjY4eP6vYqBZ843iPYPcrbmG90qBEHDozBdLEscHOsHA7DI8smh4bxi7tI+JTWwg6cV67SdQOWctJo0oFIAAyCSfft2oOPq/6KG/xrjNxtHBvEfNbTL6MLRti82e4GuPP1aK+j0W2v5c/7af2VgHE1l4zZN0kzLYdUOdfUUOJW0A6tON/Nc7mvnpez6jEASM3UQyPcUlqqpVLwXOvClTovbUZSDozD5a/hZj6KLX8u4/bT/t0j9FFqpJD3G+x8af2VpXMHEJ5rQ2jllPD1c3D7/SFJFhtsH4q+fjjNbJec6SwCytodCFrOGWSaSKWbAMYAVY4vETldz8agytlMiyvqYOsWgZpmbdBv5i/mrH7VNrqzruM/pp/ZXpvRla9jJPv28ceT8vBWs8zcz3VzwtJSOgyXIilwJYy5wDG8WcEIQWyD5gVYc1i6W74X1Og9z1bjSVDrDv0guoHxYG5OO+NqHVcxk309UmYWq2Gl8Tmt/wCRKs29FFqfx7j9tP7K+xeiq1Xs8/63T+yoUfpBmht783KRvNaSpEOmGWNzIzKpIJyACpPxG23epVpzVd291BDfiF1uIWkRoAwMZRC5VgxOoYGM/Gpsr5DLbKl+GxBBDj66wAbeRle5fRfaY3knHx1xj/6V6+1ba/lz/tp/ZWn81ceu77hRuJVgW3knARF19VNBYAkk4YEgg9j2PbautXc/TidyVXSjNqf2V0qTlsb6Rjerm4uo4m5VVfCuotbJuSRA2iPytRk9E1ofx7j560/srG/oeszvruAfg8f/AG6h8N9IE/rVsjtFNFcP09aW88IDZCgxvJtIMnfb6qXvOl9/tBoRbdOymKnWr6mXWyhQA2CcDJO3wqs4pxuSVb7DWBi36Y+qsYvRPar2kuP1vH/262jhFglvCkUZLLGCoJIJ7ltyAN961afnC5nuLSCzWFHmtkunaYMyqrKSEUKQfLv8R23rF6KSSl6XADeuyagNwGwMgHzGc03Ylz4YTIVTsI5tM1Hm4i3iY+y3qlKULGlKUoQlKUpISlKU0JSlKEKrvOXYpbuG6Yv1IFZUAIC4YMDqGMn2j5ivrcAjN6t3luqsXRAyNGnJO64znxHzqzrnvpHFzaJ6xDezqJJ0QRDSEQMrHwnv+J/Gq3w0TC2YcPrPFPNFoE8cWV+nIVqLU2xEhQymcMX+kSUgDUjqBjGPd51N4Ry8Ldy/WuZmK6c3ExkwuQfCMADcDetR5t9YsEtPuq5uC16md9LugA+hAUgMCR2O2TVxZ8+j7rF3A1u9oqu6B1l1K/shWAA1ElR7vEN+9RBaDBEK99Ou+nma7MDP1A0N7mFY8x8pQ3zRNM0qmEsUMThCC2nJzgn8UdsU4HydbWZdokLPIMPJKxkdlPdST5HzGN8b1S8F9JInnhilhWIXH3lluI5TnuFlRd4ycjGfM/PE70j8Skt+HSSQu0bhogGXYgFwD/CiWQXhQ7PEtc3DuMA2F7XPTqvVryHDER0prpIg+sW63DCEHOrGjGdOfLNeON8oAw37W+ozXiAMGZQupfZ07DT3PcmtYbnC4KWMTyMlwl7Hb3QBH0iHSUY+9WU9/Mg1f8R5+dZblba1aeO0/CJOqsekjOoIpBLY0t+yfgTHMwhXmlimuBmfO1iIkmNTEble+XuQYoRbSzdVpYY1xG0peGKUqNbRr5eLJ2OM747Ym/8AomDoXMOZNF1IZZfEuoMWDeA6dhkDuDUG79II12q21u85u42kjAdUYEZGhgwIGCDk5wME7+dd9tRuiZjZSCOOTpXDdVMRuTgKgxlz2PYYyB55pzTFlE08bUOb7jkxYnmY6rZoeVIUuIJwX1wQC3TLDSYwCBqGN2wx3yPlWXmHl2O+jWOYuFWRZBoIB1KGAySDt4jVM3GQvFZlzMQll1tPV+hIBU7RadnP5WfM7VCs/SazrbSPaOkFxL0RKZVOHLFdkCgsox327HHbd5maFVCjiCQ9uoAi4GsmB6raeLcCiuYpY3XSJgokZAqu2kgrlsHOMY3ztUK+5Mhl6JDTRSQRrFHNDJol6arp0swGCO/l5n31W8y8+NZSurQxMiae95EszggZKQYLbE9j3xntUe5440vFuHdKSQQz2zymPUQrao5WUumcEjb6qC5sp06OIDQ4GBBIvOg0t05V3NybDJatbzNNKrP1C8srPLrAABDntsMYxjvXyPk6INbM0k7tas7xtJIHYmQgkSErlgMDHao3pD5iksrQNBjqySLEjEAhCwZi2DsThcDO2/wqtt/uS7hiuOKTvOxTVA8ZaOXWSoVMLhMnsc+XlQS0GIRTbWdTz5tZgXO0HQGBBhXg5Lt83eoM4vGVplZtsqWKlMAFcFs9z2FY+D8jwW0ol1TTSInTjM8nU6SYI0xjAAGCR8iffUS153kmupoIbRmEE/Tll6qhEj1FTJggEnwk6BnYHeoX2zTo9Y9Uf1Lq9L1jqLqz21dHGdP6/wCO1Es1T7LFmWzrFpG4sNdSNtSFJm9FtoyMmq4WMvrWJZj0428yiEEDbbJycVtV3ZrLG8cgyjqyMPerDBGR8DVNFzYGu7qAR7W8CzdTXs4ZFcKF07e13ye1Vbekb7ltJxbsxupWiWNZBqUq5QYJUBiSPh370wWNUHMxVWM0nSLjcT9BKk2no4t42gbqXLG3cPEHm1KoBDBAunAXIztg/HtUz/0ZBou0zJi8bXN4hkHJPg8OwyfPNeOX+azcXE1tPAbeeEK5TWsgZGxhg6gD8Zf2vnjYabWtIsoVauIa6HuM2OvmNPmtevORoJBb+KaN7eNYo5YpNEnTVdOlmA32z2x3PvqXy7yxDYJIkGvTI/UIdtWDgDAOAcYHnk/GralSDQDKpdiKjm5C4xx6pSlKapSlKUISlKUISlKUISlKUISqPnDlj7IQLF1OnplSXVp150hhpxkfld/hV5Wjc78ev7AGVGtTC0qxxqUcyDUrEazkD8U9vhUXkAXWnCMe6qOzIDtpV9zLy3661sepo6E6z+zq16SDp7jHbvv8qiz8kJLPeySuWS7jSMoFwY9AUBg+Tk5UHt9dfW49JYxZ4k8byPIEhS1jcs5IHhCNuWz+rceZFZ7PnS2kimkZmi9X+/pMhSSPPs6k3O/YYzk7VHuE3VrfaGN7lxoCB1Bt5x52VbwTkaS3kiLTwukRGALKFZXCjC65slsjbcbnFW/NnL/r9o9vr6eoodenVjSwb2cj3e+q2TnZZrW4e3jnjZLaWaN5odKOFXZkJJDbkbVH5Z9IMcy2sc/U60y46hiKxPKPaRW2BOcDYYz50gWfDyrHMxTj2xF2ngW3mAIWTjPo9S4u7e5WTpvD0tY0ZEvRZSpzqGk4BGd9se7fxxHkF2luWtrowR3f4RGYlkyTnUUYkFc6m/aPwxmu/SVaxNMpWcmCQxy6ISwXDFCxYHAXUMZOM+6pE/H839pHHN9HPC0oTpAiQaXZW6pOU7A4x5fGiGH98kw7FtAmwAMSJEDvcHxE6LxDyOkdxZSRSFVs43jCFcmTWGBYvkYOWJ7fVUKX0d6rK4tuv9/uTca+n7OSp0ade/s98jv2rNcek+zQO307Ro+jqrCTG7+ao+cE433xt2q4i5kia6NsNfVEIn9kadBxjfPfxDbFEMKiX4tkOM2vpwZ9CfVQ25SzeS3PV++WnqujR29nx6tW/btj9dQD6PfuK0tuv+DT9bX0/b8Ttp06/D7ffJ7VOTn21NotzmTQ8hiRNGZXkH4qICcn9dTOB8zRXZkVBIkkRAkimQxyJq9klT5H/PKnDCol+KYJMw3ppFvSY81rvEvRsZZbpkudCXR1OpgR3DZLYWQnITJ7DBxgZqxtuStFxZTdXPqlv0NOj754GTVnV4fazjB7d62elPs2qo4ysRBdtGg4j6WVXzJy9Hf27QzZAJDKy+0jjOGGfmRj3E1Qx8jTvLbvdXxmW2cSRr0EViQVPjfUSfZG5ya3KlMsBuVGnialNuVptfYHWxidPJUnAeWhay3chfX61N1SunTozq8OcnV7XfbtVB9rJun6t62/qXV6vQ6a6++dHWznGfh8cVvVKRY02Tbi6rSXA3MbDaw8xzqtT4pyM0l1JPBctAJoRBMgjV8oFCjQzHw7Ko7Z74O9UnGuTpYYOGW0LSP0rpi00ce8Yd9fUK+IKF1eZx4a6PSkabSrKeOqtibgdBwQPGAVrvL3KjW9xNczzGeeYKhbpiNVRcYUICfyV+r5k7FSlTAA0WapUdUOZ34+iUpSpKtKUpSQlKUpoSlKUkJSlKaEpSlJCVrXP3Lst9bJFCUDLMkh1kgaVVwdwDv4hWy0pOEiCrKVR1J4e3ULVueuU3vug8RUvA7MEdnRZFbTqUuniU+AYI+PaqpPR80tvdRvFDbNMsQQxzTzsTG+v6VpDjGQo8Iz3+Fb9Somm0mSr2Y2qxgY02Gnznw15C1OGwv5bSW3uEtlBtXhRo3cl5CuhWYYwq4znbOfKojclz9PhSgx5snDTeI7jUhOjw7nwnvit3pRkCBi3t+EAXn5gj6FaRHyXOIuKrmPN5IzQ+I7As5Gvw7bMO2ay2vKEy3PD5GKaba0MEuGOSxjZPB4dxlu+1blSjsx+/NBxlQzpf8AGX6LkHMvL13YcKmt3MDWyzK6yAt1W1ONKlcYXfcnPwGe9bXecu3QvUu7MwnXarA4mLjR2OsBR4uy7fA/OtzZQdiAfnvX2oikArXY97hoJvPBmNvJc3Ho1m+x8ERaIzwTvKF1P05FcjKF1AZT4RuP4dxe8pctNbzSSvBDDqQIOnPPO7eIE62kOnHhGMDNbXSmKbQZUKmOq1GlrjrPrf8AZSlKVYsSUpShCUpShCUpShCUpShCUpShCUpShCUpShCUpShCUpShJKUpTTSlKUIQUpSkhKUpTQlKUoQlKUpISlKU0JSlKSSUpShCUpShCUpShNKUpTQgpSlJCUpShCUpSmhKUpSQlKUoSX//2Q=="/>
          <p:cNvSpPr>
            <a:spLocks noChangeAspect="1" noChangeArrowheads="1"/>
          </p:cNvSpPr>
          <p:nvPr/>
        </p:nvSpPr>
        <p:spPr bwMode="auto">
          <a:xfrm>
            <a:off x="9342438" y="-884238"/>
            <a:ext cx="24669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49158" name="AutoShape 6" descr="data:image/jpg;base64,/9j/4AAQSkZJRgABAQAAAQABAAD/2wCEAAkGBhQQEBQUEBQUFBQVFBQUFBQUFBUWFRQUFBQVFBQUFBQXHSYeGBkkGRQVHzAgJScpLCwsFR4xNTAqNSYrLCkBCQoKDgwOGg8PGiokHyQqKSkvKiopLCkpLCosMiksLSksLCkyKi4pKSwpKiwpLC0sLCwpLCwpLCwsLCksKSwsLP/AABEIAMIBAwMBIgACEQEDEQH/xAAbAAEAAgMBAQAAAAAAAAAAAAAABAUDBgcCAf/EAEcQAAIBAwIEAgYCEQEHBQAAAAECAwAEERIhBQYTMSJBBxQyUWFxI5EVFyQzNEJSU3KBkpOhstHS8GIlNbGzwdPhFmOCwvH/xAAaAQACAwEBAAAAAAAAAAAAAAAAAQIDBAUG/8QAMREAAQMCBQEFCAMBAQAAAAAAAQACEQMhBBIxQVFhEyJxgaEUIzKRscHR8AUzUvFy/9oADAMBAAIRAxEAPwDsVKUqSypSlKSEpSlCErklxx+Vr69SS6vkWOdljW2TqALqcYP5OMDH6663VJwHln1S4u5hIW9akEhXTp0YLnGcnV7ffbtVb2kxC24WsykHlwkwI+Y6GLLxDzDpv47IqWzbCbrM3iOCVwUx3OM5z51qPH/SDcS8NFxbIYPukws4kViulVIGGXfVqPlto+NbTxvlJp7uO6guHt5FjMTFY1fVGSTtqOFbxHfB8vdUCL0bIOHPZtMxDTdYS6ACrYUAFdR1bKfMd6i4PMgdVoouwjMr3QT3ZEHrm6cfhS35smjltIri2Eb3UkiYE6v01TRhsquGzqO22MVhm580jiB6OfUWRfvn33WxXPs+Dt8a98T5NlnS3ZrxvWbaRnS46CbhseExAgbaRvnffI3qPD6O8RXqNcs7XhQtI0Y1KUZmJwGw2S3wxR39vtx+Um+yQC6J4Gb/AFc+GXz818m9ITxWvrM9q0aOIhbgyqWmaRWY52+jUBc5PcEbeVSuWOeBdzvbyIiSqnUBinSeN12BxImwYFhtUni/JyXNlFau5BiWLpygDIeJNAbQdiCM5XPn3pwDlqS3lMks0cngKhY7WGADJBLFk8RO2MZxuaffkcKDnYU0nQIdePi6RGo8ZVL6TeLyW7WQSd7dJJXWZ0OCE+iyx2OcBmNQOWubJka/YSve2tvCZY5ZBoJcAEx69Od/H3H4gOBmts5j5WF5LayGTR6tL1dOgNr3Q6ScjHsfHvVhxfhguLaWDOgSRvHkDOnUMZ07ZoLXZiVJuIoiiymWyd+nemdJmOCtXX0iOtqbue0aOEovSPVVmlkY40BcZVfaOo9wucbgV74N6R0kleK4RI2WFpw0U6XCFEUs6lk7OACcfD5ZsbvkyObhyWUjsQiIFkAAYNH7Lhcke/bPYn51g4Xya6M3rE0cqGN4iiWkMBIddLFnTLE4J9w3pd+QnmwZY60GTHxabRqPGfRatzDznc3FvbSpDJbRSXadOVZ95EBdSjquCue+NwdJ+Gb5eY0gvuJNIZtMEcTkGXXHuq4EMOkaCSQPaOSfKo/2s3MUULXrtDBKJIYzCnhGSSGYNljucHsMnbfa3m5JjknvZJXLLeIiMgXBTQAAyvk5OVB7fXSAfr+6FWvq4SMo0vpP+m875QekrBZczXk8DSix0I0LSQk3Kam7adSlfDlSWz/p+Na9w3mi6l4PLLcpIUCMRcx3CRyuwnVdKhUJjwCRnByF+NbVwDlue2AjluzNAsZjSIwohCnAXVICScLsPnVfa+j547Oaz9bZoJFxGphTMRMgkLagcvnGMbDegh550PCi2phmkju/E0g97S863n09F6PODr6rb2sDXE8lrHMQ8wXQhQYLylfEx9+B3+OKwz+kxVshcCBi4uBbSwl8FH0sxw2k6u22w7/Cpl1yQ2uCa2uGgnhgW3MnTWRZI1XT4o2OAfPufL3ZqM/o1T1NbcTNq9ZF1JKyBjJIFZSNOoaRv7z2880/ebJA4O2bm/xTvM7RpEX5U/gfNjzXktrcW5t5EjEqjqLJqQlRuVGA3iHYnz92+yVTJy4BxF73Xu0Ah6enYYZW1a8/6e2POrmrGzusFc0yQaYiwnXXfVKUpUlQlKUoQlKUoQlKUoSSq/mG+aC0nlTGqOGR1yMjUqkjI8xtVhUDj9g1xaTxJgNJFIilthllIGSAdt6R0VlOM4zaSFo/C/STM1jK0ir62HiSBAuBJ6wB0WC53xhyfkPfVny7z6Dw4XN6RqaZolWJCWdhjSqJnc9/Os/BuQY09Tlm3ntYun4TmNiCxVjlcnTrJB28vdVKnozmPDooGaLrQ3DTKNTmJ1bAKMwAYZx3H/XIo94Pkuw44J8jTvC/S9h0sD59Fez8+xm3uWjjmWe3TLQSxESLqHgdkB+99iSDsN/dVLf8/wA78Ja4jR4Z16OXMOIW1yFT0TJqDjA392am8G5JdBcaoba3M1s8AMUtxM+XG5cyHTpGBsN9u9RpeTb2ThTWMhtsoYhC6tJuquzN1Mrse2MD30znPyKiwYRrhpZzdTtvyCFf8G52guZuiBKj9PqgyxmNZExu6E76fPJA2qLD6SbVnUYmETv00uWiIt2f3CTOfrHzxX2+5TeXiEU5K9FbN7ZwGOvLiQEqMYx4xvn9VUS8g3jW0VjI9v6rHN1OsuvrMupm06CMA5dvP3bnG7Jeq20sI65MWG+ms7XOluqveP8APcUJuIYxK0sUTlpEiLxwuUJTqN5b48iPf54wcJ54WPh9pLdF5Z7gMFjijBkkYOy+FFwBgafdUe85Qu0nvjatAYr5TrMpfXGxVwQoUYPttgn3j3b405GuYorB4WhNxZiRSjlulIsjMSAwGQcMfLz+G6l8/vP4UgzC5A2Rsdb/AAmxtYZrKTxznkPw25ns2aOaBkVkljAkiZpVUh42yNxqHn2PmKsLznWK3EMbrNNO8KSmOCPW4UqCXYAgAd/qqjm5CuJba/Mjxes3rxtpUsIo1jkDgatOScZ8vIfE1NuOV7qC7S6szC7+rJbyxzFwuUCgOjKO2UXbbt8diX6/u6MmFjKCNTv0baeJmFYS8/Wi2qXIZnSR+miImZTJ5po8iPnjcbnIzjTniKcXMcXWilht3mbqQ4MeF80Y7sCwOk7HHfFavxHk/wBRsYHkuIknjvPWNbq5gMrhfAdKlgv0S+LHkRtkY+cswy313xGUNG4ltDbiWNXWAyMiKFQuNRA07nGfPG4pZ3SAVMYXD5HPaSQJufEADSDb/i2Wy50jis7V5nkuJZwwjWOECWYhiCREpwuNh3qQOfbb1aSduooicRSRNGRMspOAhjz37+eNj7jWvXfo4la2sh9E8tqro8bvIsUqu5baRAGUjP8AmN5dryXIltOnq1kGleImIy3LoyJqJLSMdQfLHBUD40wXqDqeEN5vm2gWn8X0hbNwbjnrOodG4hKaci4i6eQ2cFTkhvZOfdtX244/Gl3Fatq6sqM6YA06U1E5Ocg+E+VUnJHLE9m87SlUik09O3jlklSMr7TapN8n/OwrJzJy/cve213aGEvCjxskxcLh9Q1AoCfxzt8B3qcuyysxp0e2LQbQYPWLc7/9WZ+fbYQyzHqaYpzbFdALvL+SgB3/AFkdqw8U5qJsriVVubR4hH4p7cahrcDKIzaXHcd9s1V2PJNxHZ3EUq2tw810ZysjSqjKV3IZQGR9QyMZwCRmsNtyHcizvYS0aCfpiGASyyRxaHDMdbgnJA8ge3yxCX+i0ilhQZDtHDraRP31EfRXs/O8MBgilE0kstuky9KHUZNSnsinZiVY47D316Tn+1NmbvLiMP0ihX6Tq9+npzjON++MedYLblaVb+zuCY9EFmIHGTqLhXGVGnBXxd8j5VrvEOTGt+HS+sTRRMt961HJ42jGrTGqyYTI3PcA42+NMueFFlLCvIE3tp1JkRHh81t3CedIbm49XVJ0l6ZkKyxGMqBjZgTnOCDsCMHvUzj3MMVkitLqJdgkcca65JHP4qKO5/qPeK0nlC7lvOMSXDNHIqW3TaSBXEKsWGmNGk3Y9zn5+QrYOeuUWv1haMprgcsEkLhJFbTqRmTxL7A3Hx7d6Yc4tJChUoUaddrH2EAnoePopNtztC8M8gScNb4M0DRhZ0B31FC2CMAnY9ga98P50t7iURwF5PoRMzKo0RqRkLISdn8tOCcn54p+DcsXFslw8EFpDNIipHpmuJADk5aRpMg42IAHcbnFfOWeTpuGs4R0kglhzNqyrrOqt4o8LgpuRgkd/huAvsm6lhodlN9r+E6Tpte+ikW/pPtHEbabhY3fp9VoSIkfyV3zjON9s4HepnFueYLeV4tE8rRKGmMEWtYVIzmRsjG2/nWi8tcuXV/wqCANAtq0zOznX1lCuwZQuNJ3yQcjvg9t7vjHo9c3k00ccFxHPglJpZ4mjbGDgxbOp+O//WAe8iVe/D4RlQtcdJtPBEXtBibdPnf8R58tYOgSXcXCF4jGhfUBjAxnVqJIAGO53xVNL6SWF7HELa46TQl2Q27+slvH7CBsFBgAnHcN7qkw8mSLPw5wIVS1WXqIjSEapMkdLXkkBj+Maz8wcu3LX8N5aGAtHC0LJOXAwS5yCgP5Z93apHP9FUxuFaY1kOuTvJjwtC2pTkV9pSrlykpSlCSUpShNKUpQhKUpQhKVguL+OMgSSRoSMgO6qSPeATuKxfZqD8/D+9j/AK1INJ0CSmUqH9moPz8P72P+tfPs1B+fh/ex/wBaeR3CFNpUL7NW/wCfh/ex/wBafZu3/Pw/vY/60ZHcIlSbiVURmchUUEsWIChRuSSdsVV2PN9nMyJDcRMzkqiKTkkbkBcbVB5zeO7sZ4YriAO6jTmaMAlXV9Oc7Z04/XWlwXpa/wCF64Y4BApjdllicHSmNTFDhFznGo58TfrqcHg2Hot+HoU6lMuc697SBoJGusm1l0ROa7QyCMTxmQyGIICdXUGxXGPf59q+Q832bzdFbmIy50hQ3dvyQ3sk/AGtV5R4dGgvzM0KSTXEvSkMkRYI2rQ6kNkYLE+Va4nDJXs4LDpRxvHcdRrvrQ9PTqY61YNknDAY74QfqXvY+H0KubhsMXEZ9IvI3Ez1A0gXXVvs3BqmXqLqgXVMN8xrjVltvcM1hl5ptUSN2njVJgxiZjhXCe0QSPL41ovE3liu+JdFEmW8hCxyCeFVQiModeW7+JtvPA9+RX3imOHgylUkeFpTJF1I8DDowV3zpXIGxJxmgmp/k/I8oZhKLo7+vUf5JPh3rXXS7Xma1lheaOeNoo/bfVgJ+lncZ8vf5U4RzLbXZYW0ySFRlgucgE4BwQPOufQ2azfZGaeMLHcmEJbJcQLMdDgmUHVpDAjVv3yw+dryVxCVbiTrSn1YRBYzdyW/X1grsChyUxq77dqB2hI7voVCph6LWOLXXEbjgWtqZJGwst/piof2Zg/Pw/vY/wCtPsxB+eh/ex/1q7I7hc2Qparjtt8q+1D+zUH5+H97H/Wvn2ag/Pw/vY/60ZHcIlTaVD+zUH5+H97H/WpMUyuoZCGU9ipBB+RGxpFpGoQvYFKUqKaUpShCUpShCUpSmhKUpSQlKUoQlKUoQuaelUfdEB/9p/560wDPaty9LKEzwY/NN8/brRg3v/8ANejwZ9y1UPF1n00IB+deVlPz+Fexg/0NbFWTC86Pf9dDFWVV8qlQ2+TUgFBz4UOOM1JSyY9qt7XhefLer6w5dJ8qg+o1guoAudotVh4aalR8NNb3b8uKO9TE4Kg8qyOx7Bop+zuOq5w/CjnNYJOHEbV05uDIfKo03LyHypNx7d0HDO2K5k1iR5V4eOt5veXyM4qgu+GY7gittOux+ipcHN1VDoArFI1Tbi1xUVoqu1TY5R8Zr0I6y6K9dqjCsz8LGIq6/wAmfgEH6J/neuRE5rrvJgxYQfoH+d65f8p/UPH7FW0dbq6pSlcBakpSlCEpSlCEpSlNCUpSkhKUpQhKUpTQua+lVPui3PmIn8/9daScVu/pVbE8GQx+ibsBj2/OtKCg/lCvS4KOxaszzBWPp+403Hf+P9azdP416WM/D661woF69WwJrYeHWecbVX2MG/atw4DZA71XWqdm1ZwO0fCsOFcIAAJFXkUOOwr7DHgVJRa89Vql5krqU6YAXkJXrTWSovEY8xnxFCu+oeVZHvIFloDVIEdYbqRUxqOMsFHzPYVqENxISvWYM7H2Y8hVbuDJ5jIAHzWrI8Qhji1SYcRsMIgJ0P5Akn3/APSsbMQ7NBUywK5eH4VVcR4UGBwKtOHztLEruugsMlT5b1kkSurTqFpkLK9gcFzjiXDypIxVBcRY710Lj9mMZrS7+KvQ4arnbK5VRuQqoINfNNfZCQfKsZb5fxrVCkF6Y/H6q67yX+AQfoH+d64//nauv8l/gFv+gf53rlfyn9Y8fsVpo6q7pSlefWlKUpTQlKUpISlKUISlKUISlKUISlKUIXPvSYR1oc/m28/9dadqX3/8K2r0p568GAD9E3f9OtPVR7q9RgT7lqwVWjMTKzZX3/8ACvoC+/8AhWLp/wCn+Nelh+H8a2hU25VtY3AQYABB+G/11u/L5Gn9Vc/iXFbfy1fjSM/KuHVcXPe1dh1Noo0ngcrc4zWdTVb9ko09pwD7iawcQ4yIyjHQYjtnLEk/AL4f2iK5NR2UKxrTElSONcVe3QMkfUycEFguO+5P/ioUPN4OMwyj3kjbOOyju1em5gjKkyxqF8tTRtt8hnf5Zqst42mcyW8UgjZjkqwjB2G+D7X6iBXOqPLjIVwCxcXmRpSVwsbIGkjjGZ9Wo4Y+75D3/CvdzDGIE0jSWkjJ2OH8QUDfsQMfVUy34DNJKWm+iVfYMZTWW/KYgHyqVIWg9qNriPuH2Z1+GnGDvnfak2k6zkE7K7Y1iY1Wz8ypoyiSM/5vQ4b68EVk4bdO8QaZQjEnw+4Z8OfjjFdGk4u2VLxCi8aPhNaVfuojPhBYnufKto5gvQBWj38ue2Prrr0XFjWjkrPTph7nE6AKrmc1hLGs0v8Am1YS3yruLnsAXwsa7ByV/u+3/QP/ADHrjxP+b12Hko/cFv8AoH+d65X8p/WPH7FaaQurulKV59aEpSlCEpSlCEpSlCEpSlCEpSlCEpSlCFoHpJUdaHP5tv561DUK2v0nJmaDcgdNu36daeMCvU4I+4b+7rn1R3ysmv4CvoY/CsRlry0ta1UGqSX7HNTeH8RMbfCqXq71MjbbNcPGe6rh/K7+Eb2+GNI7H99Va3tyWcnPfcb1ecnXp6hifxKwJAO4BG/nWnLd4JHbHbP8asuD8T0TK3uP8CMVyXN99bddEiaEHYLp62MOc9KPPv0L/So3ErGVserTdLfOkjKn4Y8qgQcwKe9TF4uh860PwpOoXFbWCabw93gG2M4Y/rxsM1M4bbCGMJqLYycnzJ3P8ainiqe+sE3HEHnSZhiPhCZrCLlVPNfHHEhjQkBcaseZ7/VVVwnjTiTBckYOQT9VQuN8QDSOfec1rk3FdLYBO43xVbG+9GY2BXWcAMOYFyFsnFeM6icf4aofWNTb/wAK+mTw71CD11KJ7euI0CxPp+zYYjcqaQDWJoKj9SvS3FdyVxOzI0KPbkV2Dkj/AHfb/oN/zHrkqT5rrvJ34DB+if52rlfyn9Y8fsVfRJmCrmlKVwFpSlKUkJSlKEJSlKEJSlKEJSlKEJSlKELnPpQkAngGdzE23/zrTcitv9KzkTwYx96bfz9vyrSM/wCd69Ngj7loWSo2XLI03urwTQCsiitijovUUdSEbT8qxqa+s9ZsThhWbG60YbEuo1J2WZ8VFRyrZFYjPpODXyRvdXlqmak+CvStc2o2Rorm34pnz391Zl4x/mTWsGXG471ljutfzHeu3gcWKnccuDjcGG99q2hOLZ9/11kmvdO5Na7DdBe/fyr5JdFtzVmNxTaQyt1SwWC7Q5n6LJfzljXy3hQeJhUSWb31HactsK4DMz3dV6BxawdFLu59ZwPKohfHyr3Htsf/ANrzIue3evRYbD9k2d1w8RXNV0bLJHKCK+kVXHIPh7+YrLBfg7GtTawJgrM6mRcKWDiu0cknPD7f9A/zvXGAQRXZuSB/s+3/AEG/5j1h/k/6x4/YpM1V5SlK4KtSlKUISlKUISlKUISlK+EZoQvWK86hnGRn3ef1VyzjHJ1vHxayt0EgimSQyL1ZCSVVyMNnI9kdqlXnD5IONQQ2AQMtiVQzl2VVMkpJYjxMfIfP3Cqu0PG8LpexsIGV+rS64iwnqeF0qlc5+2XMOHJKY4/WHuGtuzmMFQCZNK5Y7EDSO5+qrjk/mqa4nlhnUMFUPHOkM0SOMqGUpKMhgW/gaYqNJhVPwNVjS4iwn0Vnx/lGK9ZWlMgKKVGgqNic75U1V/avtvy5/wBpP7Kgeke1E17wyJ9WiSaRHCsVJUmEHcVGs5zwvirW8cksls1s87xO5cxFEkfwk9j9GPmJBnOxq8Yyqzug2FkNwIfTDwbkF0RsDGvPkrn7WVt+XP8Atp/ZQeja1OwkmyO41x7fPwVQcP8ASXcuYpTGjxySaWgjhuNcceSOoJyNDkY7f8N8ZYOJNbXXHJo8a4xCy6hkZAfuBij2+ps4qR/jXtkOifvIbHqrz7W1t+XN+0n9leR6NrU9pJjjY4eP6vYqBZ843iPYPcrbmG90qBEHDozBdLEscHOsHA7DI8smh4bxi7tI+JTWwg6cV67SdQOWctJo0oFIAAyCSfft2oOPq/6KG/xrjNxtHBvEfNbTL6MLRti82e4GuPP1aK+j0W2v5c/7af2VgHE1l4zZN0kzLYdUOdfUUOJW0A6tON/Nc7mvnpez6jEASM3UQyPcUlqqpVLwXOvClTovbUZSDozD5a/hZj6KLX8u4/bT/t0j9FFqpJD3G+x8af2VpXMHEJ5rQ2jllPD1c3D7/SFJFhtsH4q+fjjNbJec6SwCytodCFrOGWSaSKWbAMYAVY4vETldz8agytlMiyvqYOsWgZpmbdBv5i/mrH7VNrqzruM/pp/ZXpvRla9jJPv28ceT8vBWs8zcz3VzwtJSOgyXIilwJYy5wDG8WcEIQWyD5gVYc1i6W74X1Og9z1bjSVDrDv0guoHxYG5OO+NqHVcxk309UmYWq2Gl8Tmt/wCRKs29FFqfx7j9tP7K+xeiq1Xs8/63T+yoUfpBmht783KRvNaSpEOmGWNzIzKpIJyACpPxG23epVpzVd291BDfiF1uIWkRoAwMZRC5VgxOoYGM/Gpsr5DLbKl+GxBBDj66wAbeRle5fRfaY3knHx1xj/6V6+1ba/lz/tp/ZWn81ceu77hRuJVgW3knARF19VNBYAkk4YEgg9j2PbautXc/TidyVXSjNqf2V0qTlsb6Rjerm4uo4m5VVfCuotbJuSRA2iPytRk9E1ofx7j560/srG/oeszvruAfg8f/AG6h8N9IE/rVsjtFNFcP09aW88IDZCgxvJtIMnfb6qXvOl9/tBoRbdOymKnWr6mXWyhQA2CcDJO3wqs4pxuSVb7DWBi36Y+qsYvRPar2kuP1vH/262jhFglvCkUZLLGCoJIJ7ltyAN961afnC5nuLSCzWFHmtkunaYMyqrKSEUKQfLv8R23rF6KSSl6XADeuyagNwGwMgHzGc03Ylz4YTIVTsI5tM1Hm4i3iY+y3qlKULGlKUoQlKUpISlKU0JSlKEKrvOXYpbuG6Yv1IFZUAIC4YMDqGMn2j5ivrcAjN6t3luqsXRAyNGnJO64znxHzqzrnvpHFzaJ6xDezqJJ0QRDSEQMrHwnv+J/Gq3w0TC2YcPrPFPNFoE8cWV+nIVqLU2xEhQymcMX+kSUgDUjqBjGPd51N4Ry8Ldy/WuZmK6c3ExkwuQfCMADcDetR5t9YsEtPuq5uC16md9LugA+hAUgMCR2O2TVxZ8+j7rF3A1u9oqu6B1l1K/shWAA1ElR7vEN+9RBaDBEK99Ou+nma7MDP1A0N7mFY8x8pQ3zRNM0qmEsUMThCC2nJzgn8UdsU4HydbWZdokLPIMPJKxkdlPdST5HzGN8b1S8F9JInnhilhWIXH3lluI5TnuFlRd4ycjGfM/PE70j8Skt+HSSQu0bhogGXYgFwD/CiWQXhQ7PEtc3DuMA2F7XPTqvVryHDER0prpIg+sW63DCEHOrGjGdOfLNeON8oAw37W+ozXiAMGZQupfZ07DT3PcmtYbnC4KWMTyMlwl7Hb3QBH0iHSUY+9WU9/Mg1f8R5+dZblba1aeO0/CJOqsekjOoIpBLY0t+yfgTHMwhXmlimuBmfO1iIkmNTEble+XuQYoRbSzdVpYY1xG0peGKUqNbRr5eLJ2OM747Ym/8AomDoXMOZNF1IZZfEuoMWDeA6dhkDuDUG79II12q21u85u42kjAdUYEZGhgwIGCDk5wME7+dd9tRuiZjZSCOOTpXDdVMRuTgKgxlz2PYYyB55pzTFlE08bUOb7jkxYnmY6rZoeVIUuIJwX1wQC3TLDSYwCBqGN2wx3yPlWXmHl2O+jWOYuFWRZBoIB1KGAySDt4jVM3GQvFZlzMQll1tPV+hIBU7RadnP5WfM7VCs/SazrbSPaOkFxL0RKZVOHLFdkCgsox327HHbd5maFVCjiCQ9uoAi4GsmB6raeLcCiuYpY3XSJgokZAqu2kgrlsHOMY3ztUK+5Mhl6JDTRSQRrFHNDJol6arp0swGCO/l5n31W8y8+NZSurQxMiae95EszggZKQYLbE9j3xntUe5440vFuHdKSQQz2zymPUQrao5WUumcEjb6qC5sp06OIDQ4GBBIvOg0t05V3NybDJatbzNNKrP1C8srPLrAABDntsMYxjvXyPk6INbM0k7tas7xtJIHYmQgkSErlgMDHao3pD5iksrQNBjqySLEjEAhCwZi2DsThcDO2/wqtt/uS7hiuOKTvOxTVA8ZaOXWSoVMLhMnsc+XlQS0GIRTbWdTz5tZgXO0HQGBBhXg5Lt83eoM4vGVplZtsqWKlMAFcFs9z2FY+D8jwW0ol1TTSInTjM8nU6SYI0xjAAGCR8iffUS153kmupoIbRmEE/Tll6qhEj1FTJggEnwk6BnYHeoX2zTo9Y9Uf1Lq9L1jqLqz21dHGdP6/wCO1Es1T7LFmWzrFpG4sNdSNtSFJm9FtoyMmq4WMvrWJZj0428yiEEDbbJycVtV3ZrLG8cgyjqyMPerDBGR8DVNFzYGu7qAR7W8CzdTXs4ZFcKF07e13ye1Vbekb7ltJxbsxupWiWNZBqUq5QYJUBiSPh370wWNUHMxVWM0nSLjcT9BKk2no4t42gbqXLG3cPEHm1KoBDBAunAXIztg/HtUz/0ZBou0zJi8bXN4hkHJPg8OwyfPNeOX+azcXE1tPAbeeEK5TWsgZGxhg6gD8Zf2vnjYabWtIsoVauIa6HuM2OvmNPmtevORoJBb+KaN7eNYo5YpNEnTVdOlmA32z2x3PvqXy7yxDYJIkGvTI/UIdtWDgDAOAcYHnk/GralSDQDKpdiKjm5C4xx6pSlKapSlKUISlKUISlKUISlKUISqPnDlj7IQLF1OnplSXVp150hhpxkfld/hV5Wjc78ev7AGVGtTC0qxxqUcyDUrEazkD8U9vhUXkAXWnCMe6qOzIDtpV9zLy3661sepo6E6z+zq16SDp7jHbvv8qiz8kJLPeySuWS7jSMoFwY9AUBg+Tk5UHt9dfW49JYxZ4k8byPIEhS1jcs5IHhCNuWz+rceZFZ7PnS2kimkZmi9X+/pMhSSPPs6k3O/YYzk7VHuE3VrfaGN7lxoCB1Bt5x52VbwTkaS3kiLTwukRGALKFZXCjC65slsjbcbnFW/NnL/r9o9vr6eoodenVjSwb2cj3e+q2TnZZrW4e3jnjZLaWaN5odKOFXZkJJDbkbVH5Z9IMcy2sc/U60y46hiKxPKPaRW2BOcDYYz50gWfDyrHMxTj2xF2ngW3mAIWTjPo9S4u7e5WTpvD0tY0ZEvRZSpzqGk4BGd9se7fxxHkF2luWtrowR3f4RGYlkyTnUUYkFc6m/aPwxmu/SVaxNMpWcmCQxy6ISwXDFCxYHAXUMZOM+6pE/H839pHHN9HPC0oTpAiQaXZW6pOU7A4x5fGiGH98kw7FtAmwAMSJEDvcHxE6LxDyOkdxZSRSFVs43jCFcmTWGBYvkYOWJ7fVUKX0d6rK4tuv9/uTca+n7OSp0ade/s98jv2rNcek+zQO307Ro+jqrCTG7+ao+cE433xt2q4i5kia6NsNfVEIn9kadBxjfPfxDbFEMKiX4tkOM2vpwZ9CfVQ25SzeS3PV++WnqujR29nx6tW/btj9dQD6PfuK0tuv+DT9bX0/b8Ttp06/D7ffJ7VOTn21NotzmTQ8hiRNGZXkH4qICcn9dTOB8zRXZkVBIkkRAkimQxyJq9klT5H/PKnDCol+KYJMw3ppFvSY81rvEvRsZZbpkudCXR1OpgR3DZLYWQnITJ7DBxgZqxtuStFxZTdXPqlv0NOj754GTVnV4fazjB7d62elPs2qo4ysRBdtGg4j6WVXzJy9Hf27QzZAJDKy+0jjOGGfmRj3E1Qx8jTvLbvdXxmW2cSRr0EViQVPjfUSfZG5ya3KlMsBuVGnialNuVptfYHWxidPJUnAeWhay3chfX61N1SunTozq8OcnV7XfbtVB9rJun6t62/qXV6vQ6a6++dHWznGfh8cVvVKRY02Tbi6rSXA3MbDaw8xzqtT4pyM0l1JPBctAJoRBMgjV8oFCjQzHw7Ko7Z74O9UnGuTpYYOGW0LSP0rpi00ce8Yd9fUK+IKF1eZx4a6PSkabSrKeOqtibgdBwQPGAVrvL3KjW9xNczzGeeYKhbpiNVRcYUICfyV+r5k7FSlTAA0WapUdUOZ34+iUpSpKtKUpSQlKUpoSlKUkJSlKaEpSlJCVrXP3Lst9bJFCUDLMkh1kgaVVwdwDv4hWy0pOEiCrKVR1J4e3ULVueuU3vug8RUvA7MEdnRZFbTqUuniU+AYI+PaqpPR80tvdRvFDbNMsQQxzTzsTG+v6VpDjGQo8Iz3+Fb9Somm0mSr2Y2qxgY02Gnznw15C1OGwv5bSW3uEtlBtXhRo3cl5CuhWYYwq4znbOfKojclz9PhSgx5snDTeI7jUhOjw7nwnvit3pRkCBi3t+EAXn5gj6FaRHyXOIuKrmPN5IzQ+I7As5Gvw7bMO2ay2vKEy3PD5GKaba0MEuGOSxjZPB4dxlu+1blSjsx+/NBxlQzpf8AGX6LkHMvL13YcKmt3MDWyzK6yAt1W1ONKlcYXfcnPwGe9bXecu3QvUu7MwnXarA4mLjR2OsBR4uy7fA/OtzZQdiAfnvX2oikArXY97hoJvPBmNvJc3Ho1m+x8ERaIzwTvKF1P05FcjKF1AZT4RuP4dxe8pctNbzSSvBDDqQIOnPPO7eIE62kOnHhGMDNbXSmKbQZUKmOq1GlrjrPrf8AZSlKVYsSUpShCUpShCUpShCUpShCUpShCUpShCUpShCUpShCUpShJKUpTTSlKUIQUpSkhKUpTQlKUoQlKUpISlKU0JSlKSSUpShCUpShCUpShNKUpTQgpSlJCUpShCUpSmhKUpSQlKUoSX//2Q=="/>
          <p:cNvSpPr>
            <a:spLocks noChangeAspect="1" noChangeArrowheads="1"/>
          </p:cNvSpPr>
          <p:nvPr/>
        </p:nvSpPr>
        <p:spPr bwMode="auto">
          <a:xfrm>
            <a:off x="9342438" y="-884238"/>
            <a:ext cx="24669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49160" name="AutoShape 8" descr="data:image/jpg;base64,/9j/4AAQSkZJRgABAQAAAQABAAD/2wCEAAkGBhQQEBQUEBQUFBQVFBQUFBQUFBUWFRQUFBQVFBQUFBQXHSYeGBkkGRQVHzAgJScpLCwsFR4xNTAqNSYrLCkBCQoKDgwOGg8PGiokHyQqKSkvKiopLCkpLCosMiksLSksLCkyKi4pKSwpKiwpLC0sLCwpLCwpLCwsLCksKSwsLP/AABEIAMIBAwMBIgACEQEDEQH/xAAbAAEAAgMBAQAAAAAAAAAAAAAABAUDBgcCAf/EAEcQAAIBAwIEAgYCEQEHBQAAAAECAwAEERIhBQYTMSJBBxQyUWFxI5EVFyQzNEJSU3KBkpOhstHS8GIlNbGzwdPhFmOCwvH/xAAaAQACAwEBAAAAAAAAAAAAAAAAAQIDBAUG/8QAMREAAQMCBQEFCAMBAQAAAAAAAQACEQMhBBIxQVFhEyJxgaEUIzKRscHR8AUzUvFy/9oADAMBAAIRAxEAPwDsVKUqSypSlKSEpSlCErklxx+Vr69SS6vkWOdljW2TqALqcYP5OMDH6663VJwHln1S4u5hIW9akEhXTp0YLnGcnV7ffbtVb2kxC24WsykHlwkwI+Y6GLLxDzDpv47IqWzbCbrM3iOCVwUx3OM5z51qPH/SDcS8NFxbIYPukws4kViulVIGGXfVqPlto+NbTxvlJp7uO6guHt5FjMTFY1fVGSTtqOFbxHfB8vdUCL0bIOHPZtMxDTdYS6ACrYUAFdR1bKfMd6i4PMgdVoouwjMr3QT3ZEHrm6cfhS35smjltIri2Eb3UkiYE6v01TRhsquGzqO22MVhm580jiB6OfUWRfvn33WxXPs+Dt8a98T5NlnS3ZrxvWbaRnS46CbhseExAgbaRvnffI3qPD6O8RXqNcs7XhQtI0Y1KUZmJwGw2S3wxR39vtx+Um+yQC6J4Gb/AFc+GXz818m9ITxWvrM9q0aOIhbgyqWmaRWY52+jUBc5PcEbeVSuWOeBdzvbyIiSqnUBinSeN12BxImwYFhtUni/JyXNlFau5BiWLpygDIeJNAbQdiCM5XPn3pwDlqS3lMks0cngKhY7WGADJBLFk8RO2MZxuaffkcKDnYU0nQIdePi6RGo8ZVL6TeLyW7WQSd7dJJXWZ0OCE+iyx2OcBmNQOWubJka/YSve2tvCZY5ZBoJcAEx69Od/H3H4gOBmts5j5WF5LayGTR6tL1dOgNr3Q6ScjHsfHvVhxfhguLaWDOgSRvHkDOnUMZ07ZoLXZiVJuIoiiymWyd+nemdJmOCtXX0iOtqbue0aOEovSPVVmlkY40BcZVfaOo9wucbgV74N6R0kleK4RI2WFpw0U6XCFEUs6lk7OACcfD5ZsbvkyObhyWUjsQiIFkAAYNH7Lhcke/bPYn51g4Xya6M3rE0cqGN4iiWkMBIddLFnTLE4J9w3pd+QnmwZY60GTHxabRqPGfRatzDznc3FvbSpDJbRSXadOVZ95EBdSjquCue+NwdJ+Gb5eY0gvuJNIZtMEcTkGXXHuq4EMOkaCSQPaOSfKo/2s3MUULXrtDBKJIYzCnhGSSGYNljucHsMnbfa3m5JjknvZJXLLeIiMgXBTQAAyvk5OVB7fXSAfr+6FWvq4SMo0vpP+m875QekrBZczXk8DSix0I0LSQk3Kam7adSlfDlSWz/p+Na9w3mi6l4PLLcpIUCMRcx3CRyuwnVdKhUJjwCRnByF+NbVwDlue2AjluzNAsZjSIwohCnAXVICScLsPnVfa+j547Oaz9bZoJFxGphTMRMgkLagcvnGMbDegh550PCi2phmkju/E0g97S863n09F6PODr6rb2sDXE8lrHMQ8wXQhQYLylfEx9+B3+OKwz+kxVshcCBi4uBbSwl8FH0sxw2k6u22w7/Cpl1yQ2uCa2uGgnhgW3MnTWRZI1XT4o2OAfPufL3ZqM/o1T1NbcTNq9ZF1JKyBjJIFZSNOoaRv7z2880/ebJA4O2bm/xTvM7RpEX5U/gfNjzXktrcW5t5EjEqjqLJqQlRuVGA3iHYnz92+yVTJy4BxF73Xu0Ah6enYYZW1a8/6e2POrmrGzusFc0yQaYiwnXXfVKUpUlQlKUoQlKUoQlKUoSSq/mG+aC0nlTGqOGR1yMjUqkjI8xtVhUDj9g1xaTxJgNJFIilthllIGSAdt6R0VlOM4zaSFo/C/STM1jK0ir62HiSBAuBJ6wB0WC53xhyfkPfVny7z6Dw4XN6RqaZolWJCWdhjSqJnc9/Os/BuQY09Tlm3ntYun4TmNiCxVjlcnTrJB28vdVKnozmPDooGaLrQ3DTKNTmJ1bAKMwAYZx3H/XIo94Pkuw44J8jTvC/S9h0sD59Fez8+xm3uWjjmWe3TLQSxESLqHgdkB+99iSDsN/dVLf8/wA78Ja4jR4Z16OXMOIW1yFT0TJqDjA392am8G5JdBcaoba3M1s8AMUtxM+XG5cyHTpGBsN9u9RpeTb2ThTWMhtsoYhC6tJuquzN1Mrse2MD30znPyKiwYRrhpZzdTtvyCFf8G52guZuiBKj9PqgyxmNZExu6E76fPJA2qLD6SbVnUYmETv00uWiIt2f3CTOfrHzxX2+5TeXiEU5K9FbN7ZwGOvLiQEqMYx4xvn9VUS8g3jW0VjI9v6rHN1OsuvrMupm06CMA5dvP3bnG7Jeq20sI65MWG+ms7XOluqveP8APcUJuIYxK0sUTlpEiLxwuUJTqN5b48iPf54wcJ54WPh9pLdF5Z7gMFjijBkkYOy+FFwBgafdUe85Qu0nvjatAYr5TrMpfXGxVwQoUYPttgn3j3b405GuYorB4WhNxZiRSjlulIsjMSAwGQcMfLz+G6l8/vP4UgzC5A2Rsdb/AAmxtYZrKTxznkPw25ns2aOaBkVkljAkiZpVUh42yNxqHn2PmKsLznWK3EMbrNNO8KSmOCPW4UqCXYAgAd/qqjm5CuJba/Mjxes3rxtpUsIo1jkDgatOScZ8vIfE1NuOV7qC7S6szC7+rJbyxzFwuUCgOjKO2UXbbt8diX6/u6MmFjKCNTv0baeJmFYS8/Wi2qXIZnSR+miImZTJ5po8iPnjcbnIzjTniKcXMcXWilht3mbqQ4MeF80Y7sCwOk7HHfFavxHk/wBRsYHkuIknjvPWNbq5gMrhfAdKlgv0S+LHkRtkY+cswy313xGUNG4ltDbiWNXWAyMiKFQuNRA07nGfPG4pZ3SAVMYXD5HPaSQJufEADSDb/i2Wy50jis7V5nkuJZwwjWOECWYhiCREpwuNh3qQOfbb1aSduooicRSRNGRMspOAhjz37+eNj7jWvXfo4la2sh9E8tqro8bvIsUqu5baRAGUjP8AmN5dryXIltOnq1kGleImIy3LoyJqJLSMdQfLHBUD40wXqDqeEN5vm2gWn8X0hbNwbjnrOodG4hKaci4i6eQ2cFTkhvZOfdtX244/Gl3Fatq6sqM6YA06U1E5Ocg+E+VUnJHLE9m87SlUik09O3jlklSMr7TapN8n/OwrJzJy/cve213aGEvCjxskxcLh9Q1AoCfxzt8B3qcuyysxp0e2LQbQYPWLc7/9WZ+fbYQyzHqaYpzbFdALvL+SgB3/AFkdqw8U5qJsriVVubR4hH4p7cahrcDKIzaXHcd9s1V2PJNxHZ3EUq2tw810ZysjSqjKV3IZQGR9QyMZwCRmsNtyHcizvYS0aCfpiGASyyRxaHDMdbgnJA8ge3yxCX+i0ilhQZDtHDraRP31EfRXs/O8MBgilE0kstuky9KHUZNSnsinZiVY47D316Tn+1NmbvLiMP0ihX6Tq9+npzjON++MedYLblaVb+zuCY9EFmIHGTqLhXGVGnBXxd8j5VrvEOTGt+HS+sTRRMt961HJ42jGrTGqyYTI3PcA42+NMueFFlLCvIE3tp1JkRHh81t3CedIbm49XVJ0l6ZkKyxGMqBjZgTnOCDsCMHvUzj3MMVkitLqJdgkcca65JHP4qKO5/qPeK0nlC7lvOMSXDNHIqW3TaSBXEKsWGmNGk3Y9zn5+QrYOeuUWv1haMprgcsEkLhJFbTqRmTxL7A3Hx7d6Yc4tJChUoUaddrH2EAnoePopNtztC8M8gScNb4M0DRhZ0B31FC2CMAnY9ga98P50t7iURwF5PoRMzKo0RqRkLISdn8tOCcn54p+DcsXFslw8EFpDNIipHpmuJADk5aRpMg42IAHcbnFfOWeTpuGs4R0kglhzNqyrrOqt4o8LgpuRgkd/huAvsm6lhodlN9r+E6Tpte+ikW/pPtHEbabhY3fp9VoSIkfyV3zjON9s4HepnFueYLeV4tE8rRKGmMEWtYVIzmRsjG2/nWi8tcuXV/wqCANAtq0zOznX1lCuwZQuNJ3yQcjvg9t7vjHo9c3k00ccFxHPglJpZ4mjbGDgxbOp+O//WAe8iVe/D4RlQtcdJtPBEXtBibdPnf8R58tYOgSXcXCF4jGhfUBjAxnVqJIAGO53xVNL6SWF7HELa46TQl2Q27+slvH7CBsFBgAnHcN7qkw8mSLPw5wIVS1WXqIjSEapMkdLXkkBj+Maz8wcu3LX8N5aGAtHC0LJOXAwS5yCgP5Z93apHP9FUxuFaY1kOuTvJjwtC2pTkV9pSrlykpSlCSUpShNKUpQhKUpQhKVguL+OMgSSRoSMgO6qSPeATuKxfZqD8/D+9j/AK1INJ0CSmUqH9moPz8P72P+tfPs1B+fh/ex/wBaeR3CFNpUL7NW/wCfh/ex/wBafZu3/Pw/vY/60ZHcIlSbiVURmchUUEsWIChRuSSdsVV2PN9nMyJDcRMzkqiKTkkbkBcbVB5zeO7sZ4YriAO6jTmaMAlXV9Oc7Z04/XWlwXpa/wCF64Y4BApjdllicHSmNTFDhFznGo58TfrqcHg2Hot+HoU6lMuc697SBoJGusm1l0ROa7QyCMTxmQyGIICdXUGxXGPf59q+Q832bzdFbmIy50hQ3dvyQ3sk/AGtV5R4dGgvzM0KSTXEvSkMkRYI2rQ6kNkYLE+Va4nDJXs4LDpRxvHcdRrvrQ9PTqY61YNknDAY74QfqXvY+H0KubhsMXEZ9IvI3Ez1A0gXXVvs3BqmXqLqgXVMN8xrjVltvcM1hl5ptUSN2njVJgxiZjhXCe0QSPL41ovE3liu+JdFEmW8hCxyCeFVQiModeW7+JtvPA9+RX3imOHgylUkeFpTJF1I8DDowV3zpXIGxJxmgmp/k/I8oZhKLo7+vUf5JPh3rXXS7Xma1lheaOeNoo/bfVgJ+lncZ8vf5U4RzLbXZYW0ySFRlgucgE4BwQPOufQ2azfZGaeMLHcmEJbJcQLMdDgmUHVpDAjVv3yw+dryVxCVbiTrSn1YRBYzdyW/X1grsChyUxq77dqB2hI7voVCph6LWOLXXEbjgWtqZJGwst/piof2Zg/Pw/vY/wCtPsxB+eh/ex/1q7I7hc2Qparjtt8q+1D+zUH5+H97H/Wvn2ag/Pw/vY/60ZHcIlTaVD+zUH5+H97H/WpMUyuoZCGU9ipBB+RGxpFpGoQvYFKUqKaUpShCUpShCUpSmhKUpSQlKUoQlKUoQuaelUfdEB/9p/560wDPaty9LKEzwY/NN8/brRg3v/8ANejwZ9y1UPF1n00IB+deVlPz+Fexg/0NbFWTC86Pf9dDFWVV8qlQ2+TUgFBz4UOOM1JSyY9qt7XhefLer6w5dJ8qg+o1guoAudotVh4aalR8NNb3b8uKO9TE4Kg8qyOx7Bop+zuOq5w/CjnNYJOHEbV05uDIfKo03LyHypNx7d0HDO2K5k1iR5V4eOt5veXyM4qgu+GY7gittOux+ipcHN1VDoArFI1Tbi1xUVoqu1TY5R8Zr0I6y6K9dqjCsz8LGIq6/wAmfgEH6J/neuRE5rrvJgxYQfoH+d65f8p/UPH7FW0dbq6pSlcBakpSlCEpSlCEpSlNCUpSkhKUpQhKUpTQua+lVPui3PmIn8/9daScVu/pVbE8GQx+ibsBj2/OtKCg/lCvS4KOxaszzBWPp+403Hf+P9azdP416WM/D661woF69WwJrYeHWecbVX2MG/atw4DZA71XWqdm1ZwO0fCsOFcIAAJFXkUOOwr7DHgVJRa89Vql5krqU6YAXkJXrTWSovEY8xnxFCu+oeVZHvIFloDVIEdYbqRUxqOMsFHzPYVqENxISvWYM7H2Y8hVbuDJ5jIAHzWrI8Qhji1SYcRsMIgJ0P5Akn3/APSsbMQ7NBUywK5eH4VVcR4UGBwKtOHztLEruugsMlT5b1kkSurTqFpkLK9gcFzjiXDypIxVBcRY710Lj9mMZrS7+KvQ4arnbK5VRuQqoINfNNfZCQfKsZb5fxrVCkF6Y/H6q67yX+AQfoH+d64//nauv8l/gFv+gf53rlfyn9Y8fsVpo6q7pSlefWlKUpTQlKUpISlKUISlKUISlKUISlKUIXPvSYR1oc/m28/9dadqX3/8K2r0p568GAD9E3f9OtPVR7q9RgT7lqwVWjMTKzZX3/8ACvoC+/8AhWLp/wCn+Nelh+H8a2hU25VtY3AQYABB+G/11u/L5Gn9Vc/iXFbfy1fjSM/KuHVcXPe1dh1Noo0ngcrc4zWdTVb9ko09pwD7iawcQ4yIyjHQYjtnLEk/AL4f2iK5NR2UKxrTElSONcVe3QMkfUycEFguO+5P/ioUPN4OMwyj3kjbOOyju1em5gjKkyxqF8tTRtt8hnf5Zqst42mcyW8UgjZjkqwjB2G+D7X6iBXOqPLjIVwCxcXmRpSVwsbIGkjjGZ9Wo4Y+75D3/CvdzDGIE0jSWkjJ2OH8QUDfsQMfVUy34DNJKWm+iVfYMZTWW/KYgHyqVIWg9qNriPuH2Z1+GnGDvnfak2k6zkE7K7Y1iY1Wz8ypoyiSM/5vQ4b68EVk4bdO8QaZQjEnw+4Z8OfjjFdGk4u2VLxCi8aPhNaVfuojPhBYnufKto5gvQBWj38ue2Prrr0XFjWjkrPTph7nE6AKrmc1hLGs0v8Am1YS3yruLnsAXwsa7ByV/u+3/QP/ADHrjxP+b12Hko/cFv8AoH+d65X8p/WPH7FaaQurulKV59aEpSlCEpSlCEpSlCEpSlCEpSlCEpSlCFoHpJUdaHP5tv561DUK2v0nJmaDcgdNu36daeMCvU4I+4b+7rn1R3ysmv4CvoY/CsRlry0ta1UGqSX7HNTeH8RMbfCqXq71MjbbNcPGe6rh/K7+Eb2+GNI7H99Va3tyWcnPfcb1ecnXp6hifxKwJAO4BG/nWnLd4JHbHbP8asuD8T0TK3uP8CMVyXN99bddEiaEHYLp62MOc9KPPv0L/So3ErGVserTdLfOkjKn4Y8qgQcwKe9TF4uh860PwpOoXFbWCabw93gG2M4Y/rxsM1M4bbCGMJqLYycnzJ3P8ainiqe+sE3HEHnSZhiPhCZrCLlVPNfHHEhjQkBcaseZ7/VVVwnjTiTBckYOQT9VQuN8QDSOfec1rk3FdLYBO43xVbG+9GY2BXWcAMOYFyFsnFeM6icf4aofWNTb/wAK+mTw71CD11KJ7euI0CxPp+zYYjcqaQDWJoKj9SvS3FdyVxOzI0KPbkV2Dkj/AHfb/oN/zHrkqT5rrvJ34DB+if52rlfyn9Y8fsVfRJmCrmlKVwFpSlKUkJSlKEJSlKEJSlKEJSlKEJSlKELnPpQkAngGdzE23/zrTcitv9KzkTwYx96bfz9vyrSM/wCd69Ngj7loWSo2XLI03urwTQCsiitijovUUdSEbT8qxqa+s9ZsThhWbG60YbEuo1J2WZ8VFRyrZFYjPpODXyRvdXlqmak+CvStc2o2Rorm34pnz391Zl4x/mTWsGXG471ljutfzHeu3gcWKnccuDjcGG99q2hOLZ9/11kmvdO5Na7DdBe/fyr5JdFtzVmNxTaQyt1SwWC7Q5n6LJfzljXy3hQeJhUSWb31HactsK4DMz3dV6BxawdFLu59ZwPKohfHyr3Htsf/ANrzIue3evRYbD9k2d1w8RXNV0bLJHKCK+kVXHIPh7+YrLBfg7GtTawJgrM6mRcKWDiu0cknPD7f9A/zvXGAQRXZuSB/s+3/AEG/5j1h/k/6x4/YpM1V5SlK4KtSlKUISlKUISlKUISlK+EZoQvWK86hnGRn3ef1VyzjHJ1vHxayt0EgimSQyL1ZCSVVyMNnI9kdqlXnD5IONQQ2AQMtiVQzl2VVMkpJYjxMfIfP3Cqu0PG8LpexsIGV+rS64iwnqeF0qlc5+2XMOHJKY4/WHuGtuzmMFQCZNK5Y7EDSO5+qrjk/mqa4nlhnUMFUPHOkM0SOMqGUpKMhgW/gaYqNJhVPwNVjS4iwn0Vnx/lGK9ZWlMgKKVGgqNic75U1V/avtvy5/wBpP7Kgeke1E17wyJ9WiSaRHCsVJUmEHcVGs5zwvirW8cksls1s87xO5cxFEkfwk9j9GPmJBnOxq8Yyqzug2FkNwIfTDwbkF0RsDGvPkrn7WVt+XP8Atp/ZQeja1OwkmyO41x7fPwVQcP8ASXcuYpTGjxySaWgjhuNcceSOoJyNDkY7f8N8ZYOJNbXXHJo8a4xCy6hkZAfuBij2+ps4qR/jXtkOifvIbHqrz7W1t+XN+0n9leR6NrU9pJjjY4eP6vYqBZ843iPYPcrbmG90qBEHDozBdLEscHOsHA7DI8smh4bxi7tI+JTWwg6cV67SdQOWctJo0oFIAAyCSfft2oOPq/6KG/xrjNxtHBvEfNbTL6MLRti82e4GuPP1aK+j0W2v5c/7af2VgHE1l4zZN0kzLYdUOdfUUOJW0A6tON/Nc7mvnpez6jEASM3UQyPcUlqqpVLwXOvClTovbUZSDozD5a/hZj6KLX8u4/bT/t0j9FFqpJD3G+x8af2VpXMHEJ5rQ2jllPD1c3D7/SFJFhtsH4q+fjjNbJec6SwCytodCFrOGWSaSKWbAMYAVY4vETldz8agytlMiyvqYOsWgZpmbdBv5i/mrH7VNrqzruM/pp/ZXpvRla9jJPv28ceT8vBWs8zcz3VzwtJSOgyXIilwJYy5wDG8WcEIQWyD5gVYc1i6W74X1Og9z1bjSVDrDv0guoHxYG5OO+NqHVcxk309UmYWq2Gl8Tmt/wCRKs29FFqfx7j9tP7K+xeiq1Xs8/63T+yoUfpBmht783KRvNaSpEOmGWNzIzKpIJyACpPxG23epVpzVd291BDfiF1uIWkRoAwMZRC5VgxOoYGM/Gpsr5DLbKl+GxBBDj66wAbeRle5fRfaY3knHx1xj/6V6+1ba/lz/tp/ZWn81ceu77hRuJVgW3knARF19VNBYAkk4YEgg9j2PbautXc/TidyVXSjNqf2V0qTlsb6Rjerm4uo4m5VVfCuotbJuSRA2iPytRk9E1ofx7j560/srG/oeszvruAfg8f/AG6h8N9IE/rVsjtFNFcP09aW88IDZCgxvJtIMnfb6qXvOl9/tBoRbdOymKnWr6mXWyhQA2CcDJO3wqs4pxuSVb7DWBi36Y+qsYvRPar2kuP1vH/262jhFglvCkUZLLGCoJIJ7ltyAN961afnC5nuLSCzWFHmtkunaYMyqrKSEUKQfLv8R23rF6KSSl6XADeuyagNwGwMgHzGc03Ylz4YTIVTsI5tM1Hm4i3iY+y3qlKULGlKUoQlKUpISlKU0JSlKEKrvOXYpbuG6Yv1IFZUAIC4YMDqGMn2j5ivrcAjN6t3luqsXRAyNGnJO64znxHzqzrnvpHFzaJ6xDezqJJ0QRDSEQMrHwnv+J/Gq3w0TC2YcPrPFPNFoE8cWV+nIVqLU2xEhQymcMX+kSUgDUjqBjGPd51N4Ry8Ldy/WuZmK6c3ExkwuQfCMADcDetR5t9YsEtPuq5uC16md9LugA+hAUgMCR2O2TVxZ8+j7rF3A1u9oqu6B1l1K/shWAA1ElR7vEN+9RBaDBEK99Ou+nma7MDP1A0N7mFY8x8pQ3zRNM0qmEsUMThCC2nJzgn8UdsU4HydbWZdokLPIMPJKxkdlPdST5HzGN8b1S8F9JInnhilhWIXH3lluI5TnuFlRd4ycjGfM/PE70j8Skt+HSSQu0bhogGXYgFwD/CiWQXhQ7PEtc3DuMA2F7XPTqvVryHDER0prpIg+sW63DCEHOrGjGdOfLNeON8oAw37W+ozXiAMGZQupfZ07DT3PcmtYbnC4KWMTyMlwl7Hb3QBH0iHSUY+9WU9/Mg1f8R5+dZblba1aeO0/CJOqsekjOoIpBLY0t+yfgTHMwhXmlimuBmfO1iIkmNTEble+XuQYoRbSzdVpYY1xG0peGKUqNbRr5eLJ2OM747Ym/8AomDoXMOZNF1IZZfEuoMWDeA6dhkDuDUG79II12q21u85u42kjAdUYEZGhgwIGCDk5wME7+dd9tRuiZjZSCOOTpXDdVMRuTgKgxlz2PYYyB55pzTFlE08bUOb7jkxYnmY6rZoeVIUuIJwX1wQC3TLDSYwCBqGN2wx3yPlWXmHl2O+jWOYuFWRZBoIB1KGAySDt4jVM3GQvFZlzMQll1tPV+hIBU7RadnP5WfM7VCs/SazrbSPaOkFxL0RKZVOHLFdkCgsox327HHbd5maFVCjiCQ9uoAi4GsmB6raeLcCiuYpY3XSJgokZAqu2kgrlsHOMY3ztUK+5Mhl6JDTRSQRrFHNDJol6arp0swGCO/l5n31W8y8+NZSurQxMiae95EszggZKQYLbE9j3xntUe5440vFuHdKSQQz2zymPUQrao5WUumcEjb6qC5sp06OIDQ4GBBIvOg0t05V3NybDJatbzNNKrP1C8srPLrAABDntsMYxjvXyPk6INbM0k7tas7xtJIHYmQgkSErlgMDHao3pD5iksrQNBjqySLEjEAhCwZi2DsThcDO2/wqtt/uS7hiuOKTvOxTVA8ZaOXWSoVMLhMnsc+XlQS0GIRTbWdTz5tZgXO0HQGBBhXg5Lt83eoM4vGVplZtsqWKlMAFcFs9z2FY+D8jwW0ol1TTSInTjM8nU6SYI0xjAAGCR8iffUS153kmupoIbRmEE/Tll6qhEj1FTJggEnwk6BnYHeoX2zTo9Y9Uf1Lq9L1jqLqz21dHGdP6/wCO1Es1T7LFmWzrFpG4sNdSNtSFJm9FtoyMmq4WMvrWJZj0428yiEEDbbJycVtV3ZrLG8cgyjqyMPerDBGR8DVNFzYGu7qAR7W8CzdTXs4ZFcKF07e13ye1Vbekb7ltJxbsxupWiWNZBqUq5QYJUBiSPh370wWNUHMxVWM0nSLjcT9BKk2no4t42gbqXLG3cPEHm1KoBDBAunAXIztg/HtUz/0ZBou0zJi8bXN4hkHJPg8OwyfPNeOX+azcXE1tPAbeeEK5TWsgZGxhg6gD8Zf2vnjYabWtIsoVauIa6HuM2OvmNPmtevORoJBb+KaN7eNYo5YpNEnTVdOlmA32z2x3PvqXy7yxDYJIkGvTI/UIdtWDgDAOAcYHnk/GralSDQDKpdiKjm5C4xx6pSlKapSlKUISlKUISlKUISlKUISqPnDlj7IQLF1OnplSXVp150hhpxkfld/hV5Wjc78ev7AGVGtTC0qxxqUcyDUrEazkD8U9vhUXkAXWnCMe6qOzIDtpV9zLy3661sepo6E6z+zq16SDp7jHbvv8qiz8kJLPeySuWS7jSMoFwY9AUBg+Tk5UHt9dfW49JYxZ4k8byPIEhS1jcs5IHhCNuWz+rceZFZ7PnS2kimkZmi9X+/pMhSSPPs6k3O/YYzk7VHuE3VrfaGN7lxoCB1Bt5x52VbwTkaS3kiLTwukRGALKFZXCjC65slsjbcbnFW/NnL/r9o9vr6eoodenVjSwb2cj3e+q2TnZZrW4e3jnjZLaWaN5odKOFXZkJJDbkbVH5Z9IMcy2sc/U60y46hiKxPKPaRW2BOcDYYz50gWfDyrHMxTj2xF2ngW3mAIWTjPo9S4u7e5WTpvD0tY0ZEvRZSpzqGk4BGd9se7fxxHkF2luWtrowR3f4RGYlkyTnUUYkFc6m/aPwxmu/SVaxNMpWcmCQxy6ISwXDFCxYHAXUMZOM+6pE/H839pHHN9HPC0oTpAiQaXZW6pOU7A4x5fGiGH98kw7FtAmwAMSJEDvcHxE6LxDyOkdxZSRSFVs43jCFcmTWGBYvkYOWJ7fVUKX0d6rK4tuv9/uTca+n7OSp0ade/s98jv2rNcek+zQO307Ro+jqrCTG7+ao+cE433xt2q4i5kia6NsNfVEIn9kadBxjfPfxDbFEMKiX4tkOM2vpwZ9CfVQ25SzeS3PV++WnqujR29nx6tW/btj9dQD6PfuK0tuv+DT9bX0/b8Ttp06/D7ffJ7VOTn21NotzmTQ8hiRNGZXkH4qICcn9dTOB8zRXZkVBIkkRAkimQxyJq9klT5H/PKnDCol+KYJMw3ppFvSY81rvEvRsZZbpkudCXR1OpgR3DZLYWQnITJ7DBxgZqxtuStFxZTdXPqlv0NOj754GTVnV4fazjB7d62elPs2qo4ysRBdtGg4j6WVXzJy9Hf27QzZAJDKy+0jjOGGfmRj3E1Qx8jTvLbvdXxmW2cSRr0EViQVPjfUSfZG5ya3KlMsBuVGnialNuVptfYHWxidPJUnAeWhay3chfX61N1SunTozq8OcnV7XfbtVB9rJun6t62/qXV6vQ6a6++dHWznGfh8cVvVKRY02Tbi6rSXA3MbDaw8xzqtT4pyM0l1JPBctAJoRBMgjV8oFCjQzHw7Ko7Z74O9UnGuTpYYOGW0LSP0rpi00ce8Yd9fUK+IKF1eZx4a6PSkabSrKeOqtibgdBwQPGAVrvL3KjW9xNczzGeeYKhbpiNVRcYUICfyV+r5k7FSlTAA0WapUdUOZ34+iUpSpKtKUpSQlKUpoSlKUkJSlKaEpSlJCVrXP3Lst9bJFCUDLMkh1kgaVVwdwDv4hWy0pOEiCrKVR1J4e3ULVueuU3vug8RUvA7MEdnRZFbTqUuniU+AYI+PaqpPR80tvdRvFDbNMsQQxzTzsTG+v6VpDjGQo8Iz3+Fb9Somm0mSr2Y2qxgY02Gnznw15C1OGwv5bSW3uEtlBtXhRo3cl5CuhWYYwq4znbOfKojclz9PhSgx5snDTeI7jUhOjw7nwnvit3pRkCBi3t+EAXn5gj6FaRHyXOIuKrmPN5IzQ+I7As5Gvw7bMO2ay2vKEy3PD5GKaba0MEuGOSxjZPB4dxlu+1blSjsx+/NBxlQzpf8AGX6LkHMvL13YcKmt3MDWyzK6yAt1W1ONKlcYXfcnPwGe9bXecu3QvUu7MwnXarA4mLjR2OsBR4uy7fA/OtzZQdiAfnvX2oikArXY97hoJvPBmNvJc3Ho1m+x8ERaIzwTvKF1P05FcjKF1AZT4RuP4dxe8pctNbzSSvBDDqQIOnPPO7eIE62kOnHhGMDNbXSmKbQZUKmOq1GlrjrPrf8AZSlKVYsSUpShCUpShCUpShCUpShCUpShCUpShCUpShCUpShCUpShJKUpTTSlKUIQUpSkhKUpTQlKUoQlKUpISlKU0JSlKSSUpShCUpShCUpShNKUpTQgpSlJCUpShCUpSmhKUpSQlKUoSX//2Q=="/>
          <p:cNvSpPr>
            <a:spLocks noChangeAspect="1" noChangeArrowheads="1"/>
          </p:cNvSpPr>
          <p:nvPr/>
        </p:nvSpPr>
        <p:spPr bwMode="auto">
          <a:xfrm>
            <a:off x="9455150" y="-639763"/>
            <a:ext cx="1781175" cy="13335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49162" name="AutoShape 10" descr="data:image/jpg;base64,/9j/4AAQSkZJRgABAQAAAQABAAD/2wCEAAkGBhQQEBQUEBQUFBQVFBQUFBQUFBUWFRQUFBQVFBQUFBQXHSYeGBkkGRQVHzAgJScpLCwsFR4xNTAqNSYrLCkBCQoKDgwOGg8PGiokHyQqKSkvKiopLCkpLCosMiksLSksLCkyKi4pKSwpKiwpLC0sLCwpLCwpLCwsLCksKSwsLP/AABEIAMIBAwMBIgACEQEDEQH/xAAbAAEAAgMBAQAAAAAAAAAAAAAABAUDBgcCAf/EAEcQAAIBAwIEAgYCEQEHBQAAAAECAwAEERIhBQYTMSJBBxQyUWFxI5EVFyQzNEJSU3KBkpOhstHS8GIlNbGzwdPhFmOCwvH/xAAaAQACAwEBAAAAAAAAAAAAAAAAAQIDBAUG/8QAMREAAQMCBQEFCAMBAQAAAAAAAQACEQMhBBIxQVFhEyJxgaEUIzKRscHR8AUzUvFy/9oADAMBAAIRAxEAPwDsVKUqSypSlKSEpSlCErklxx+Vr69SS6vkWOdljW2TqALqcYP5OMDH6663VJwHln1S4u5hIW9akEhXTp0YLnGcnV7ffbtVb2kxC24WsykHlwkwI+Y6GLLxDzDpv47IqWzbCbrM3iOCVwUx3OM5z51qPH/SDcS8NFxbIYPukws4kViulVIGGXfVqPlto+NbTxvlJp7uO6guHt5FjMTFY1fVGSTtqOFbxHfB8vdUCL0bIOHPZtMxDTdYS6ACrYUAFdR1bKfMd6i4PMgdVoouwjMr3QT3ZEHrm6cfhS35smjltIri2Eb3UkiYE6v01TRhsquGzqO22MVhm580jiB6OfUWRfvn33WxXPs+Dt8a98T5NlnS3ZrxvWbaRnS46CbhseExAgbaRvnffI3qPD6O8RXqNcs7XhQtI0Y1KUZmJwGw2S3wxR39vtx+Um+yQC6J4Gb/AFc+GXz818m9ITxWvrM9q0aOIhbgyqWmaRWY52+jUBc5PcEbeVSuWOeBdzvbyIiSqnUBinSeN12BxImwYFhtUni/JyXNlFau5BiWLpygDIeJNAbQdiCM5XPn3pwDlqS3lMks0cngKhY7WGADJBLFk8RO2MZxuaffkcKDnYU0nQIdePi6RGo8ZVL6TeLyW7WQSd7dJJXWZ0OCE+iyx2OcBmNQOWubJka/YSve2tvCZY5ZBoJcAEx69Od/H3H4gOBmts5j5WF5LayGTR6tL1dOgNr3Q6ScjHsfHvVhxfhguLaWDOgSRvHkDOnUMZ07ZoLXZiVJuIoiiymWyd+nemdJmOCtXX0iOtqbue0aOEovSPVVmlkY40BcZVfaOo9wucbgV74N6R0kleK4RI2WFpw0U6XCFEUs6lk7OACcfD5ZsbvkyObhyWUjsQiIFkAAYNH7Lhcke/bPYn51g4Xya6M3rE0cqGN4iiWkMBIddLFnTLE4J9w3pd+QnmwZY60GTHxabRqPGfRatzDznc3FvbSpDJbRSXadOVZ95EBdSjquCue+NwdJ+Gb5eY0gvuJNIZtMEcTkGXXHuq4EMOkaCSQPaOSfKo/2s3MUULXrtDBKJIYzCnhGSSGYNljucHsMnbfa3m5JjknvZJXLLeIiMgXBTQAAyvk5OVB7fXSAfr+6FWvq4SMo0vpP+m875QekrBZczXk8DSix0I0LSQk3Kam7adSlfDlSWz/p+Na9w3mi6l4PLLcpIUCMRcx3CRyuwnVdKhUJjwCRnByF+NbVwDlue2AjluzNAsZjSIwohCnAXVICScLsPnVfa+j547Oaz9bZoJFxGphTMRMgkLagcvnGMbDegh550PCi2phmkju/E0g97S863n09F6PODr6rb2sDXE8lrHMQ8wXQhQYLylfEx9+B3+OKwz+kxVshcCBi4uBbSwl8FH0sxw2k6u22w7/Cpl1yQ2uCa2uGgnhgW3MnTWRZI1XT4o2OAfPufL3ZqM/o1T1NbcTNq9ZF1JKyBjJIFZSNOoaRv7z2880/ebJA4O2bm/xTvM7RpEX5U/gfNjzXktrcW5t5EjEqjqLJqQlRuVGA3iHYnz92+yVTJy4BxF73Xu0Ah6enYYZW1a8/6e2POrmrGzusFc0yQaYiwnXXfVKUpUlQlKUoQlKUoQlKUoSSq/mG+aC0nlTGqOGR1yMjUqkjI8xtVhUDj9g1xaTxJgNJFIilthllIGSAdt6R0VlOM4zaSFo/C/STM1jK0ir62HiSBAuBJ6wB0WC53xhyfkPfVny7z6Dw4XN6RqaZolWJCWdhjSqJnc9/Os/BuQY09Tlm3ntYun4TmNiCxVjlcnTrJB28vdVKnozmPDooGaLrQ3DTKNTmJ1bAKMwAYZx3H/XIo94Pkuw44J8jTvC/S9h0sD59Fez8+xm3uWjjmWe3TLQSxESLqHgdkB+99iSDsN/dVLf8/wA78Ja4jR4Z16OXMOIW1yFT0TJqDjA392am8G5JdBcaoba3M1s8AMUtxM+XG5cyHTpGBsN9u9RpeTb2ThTWMhtsoYhC6tJuquzN1Mrse2MD30znPyKiwYRrhpZzdTtvyCFf8G52guZuiBKj9PqgyxmNZExu6E76fPJA2qLD6SbVnUYmETv00uWiIt2f3CTOfrHzxX2+5TeXiEU5K9FbN7ZwGOvLiQEqMYx4xvn9VUS8g3jW0VjI9v6rHN1OsuvrMupm06CMA5dvP3bnG7Jeq20sI65MWG+ms7XOluqveP8APcUJuIYxK0sUTlpEiLxwuUJTqN5b48iPf54wcJ54WPh9pLdF5Z7gMFjijBkkYOy+FFwBgafdUe85Qu0nvjatAYr5TrMpfXGxVwQoUYPttgn3j3b405GuYorB4WhNxZiRSjlulIsjMSAwGQcMfLz+G6l8/vP4UgzC5A2Rsdb/AAmxtYZrKTxznkPw25ns2aOaBkVkljAkiZpVUh42yNxqHn2PmKsLznWK3EMbrNNO8KSmOCPW4UqCXYAgAd/qqjm5CuJba/Mjxes3rxtpUsIo1jkDgatOScZ8vIfE1NuOV7qC7S6szC7+rJbyxzFwuUCgOjKO2UXbbt8diX6/u6MmFjKCNTv0baeJmFYS8/Wi2qXIZnSR+miImZTJ5po8iPnjcbnIzjTniKcXMcXWilht3mbqQ4MeF80Y7sCwOk7HHfFavxHk/wBRsYHkuIknjvPWNbq5gMrhfAdKlgv0S+LHkRtkY+cswy313xGUNG4ltDbiWNXWAyMiKFQuNRA07nGfPG4pZ3SAVMYXD5HPaSQJufEADSDb/i2Wy50jis7V5nkuJZwwjWOECWYhiCREpwuNh3qQOfbb1aSduooicRSRNGRMspOAhjz37+eNj7jWvXfo4la2sh9E8tqro8bvIsUqu5baRAGUjP8AmN5dryXIltOnq1kGleImIy3LoyJqJLSMdQfLHBUD40wXqDqeEN5vm2gWn8X0hbNwbjnrOodG4hKaci4i6eQ2cFTkhvZOfdtX244/Gl3Fatq6sqM6YA06U1E5Ocg+E+VUnJHLE9m87SlUik09O3jlklSMr7TapN8n/OwrJzJy/cve213aGEvCjxskxcLh9Q1AoCfxzt8B3qcuyysxp0e2LQbQYPWLc7/9WZ+fbYQyzHqaYpzbFdALvL+SgB3/AFkdqw8U5qJsriVVubR4hH4p7cahrcDKIzaXHcd9s1V2PJNxHZ3EUq2tw810ZysjSqjKV3IZQGR9QyMZwCRmsNtyHcizvYS0aCfpiGASyyRxaHDMdbgnJA8ge3yxCX+i0ilhQZDtHDraRP31EfRXs/O8MBgilE0kstuky9KHUZNSnsinZiVY47D316Tn+1NmbvLiMP0ihX6Tq9+npzjON++MedYLblaVb+zuCY9EFmIHGTqLhXGVGnBXxd8j5VrvEOTGt+HS+sTRRMt961HJ42jGrTGqyYTI3PcA42+NMueFFlLCvIE3tp1JkRHh81t3CedIbm49XVJ0l6ZkKyxGMqBjZgTnOCDsCMHvUzj3MMVkitLqJdgkcca65JHP4qKO5/qPeK0nlC7lvOMSXDNHIqW3TaSBXEKsWGmNGk3Y9zn5+QrYOeuUWv1haMprgcsEkLhJFbTqRmTxL7A3Hx7d6Yc4tJChUoUaddrH2EAnoePopNtztC8M8gScNb4M0DRhZ0B31FC2CMAnY9ga98P50t7iURwF5PoRMzKo0RqRkLISdn8tOCcn54p+DcsXFslw8EFpDNIipHpmuJADk5aRpMg42IAHcbnFfOWeTpuGs4R0kglhzNqyrrOqt4o8LgpuRgkd/huAvsm6lhodlN9r+E6Tpte+ikW/pPtHEbabhY3fp9VoSIkfyV3zjON9s4HepnFueYLeV4tE8rRKGmMEWtYVIzmRsjG2/nWi8tcuXV/wqCANAtq0zOznX1lCuwZQuNJ3yQcjvg9t7vjHo9c3k00ccFxHPglJpZ4mjbGDgxbOp+O//WAe8iVe/D4RlQtcdJtPBEXtBibdPnf8R58tYOgSXcXCF4jGhfUBjAxnVqJIAGO53xVNL6SWF7HELa46TQl2Q27+slvH7CBsFBgAnHcN7qkw8mSLPw5wIVS1WXqIjSEapMkdLXkkBj+Maz8wcu3LX8N5aGAtHC0LJOXAwS5yCgP5Z93apHP9FUxuFaY1kOuTvJjwtC2pTkV9pSrlykpSlCSUpShNKUpQhKUpQhKVguL+OMgSSRoSMgO6qSPeATuKxfZqD8/D+9j/AK1INJ0CSmUqH9moPz8P72P+tfPs1B+fh/ex/wBaeR3CFNpUL7NW/wCfh/ex/wBafZu3/Pw/vY/60ZHcIlSbiVURmchUUEsWIChRuSSdsVV2PN9nMyJDcRMzkqiKTkkbkBcbVB5zeO7sZ4YriAO6jTmaMAlXV9Oc7Z04/XWlwXpa/wCF64Y4BApjdllicHSmNTFDhFznGo58TfrqcHg2Hot+HoU6lMuc697SBoJGusm1l0ROa7QyCMTxmQyGIICdXUGxXGPf59q+Q832bzdFbmIy50hQ3dvyQ3sk/AGtV5R4dGgvzM0KSTXEvSkMkRYI2rQ6kNkYLE+Va4nDJXs4LDpRxvHcdRrvrQ9PTqY61YNknDAY74QfqXvY+H0KubhsMXEZ9IvI3Ez1A0gXXVvs3BqmXqLqgXVMN8xrjVltvcM1hl5ptUSN2njVJgxiZjhXCe0QSPL41ovE3liu+JdFEmW8hCxyCeFVQiModeW7+JtvPA9+RX3imOHgylUkeFpTJF1I8DDowV3zpXIGxJxmgmp/k/I8oZhKLo7+vUf5JPh3rXXS7Xma1lheaOeNoo/bfVgJ+lncZ8vf5U4RzLbXZYW0ySFRlgucgE4BwQPOufQ2azfZGaeMLHcmEJbJcQLMdDgmUHVpDAjVv3yw+dryVxCVbiTrSn1YRBYzdyW/X1grsChyUxq77dqB2hI7voVCph6LWOLXXEbjgWtqZJGwst/piof2Zg/Pw/vY/wCtPsxB+eh/ex/1q7I7hc2Qparjtt8q+1D+zUH5+H97H/Wvn2ag/Pw/vY/60ZHcIlTaVD+zUH5+H97H/WpMUyuoZCGU9ipBB+RGxpFpGoQvYFKUqKaUpShCUpShCUpSmhKUpSQlKUoQlKUoQuaelUfdEB/9p/560wDPaty9LKEzwY/NN8/brRg3v/8ANejwZ9y1UPF1n00IB+deVlPz+Fexg/0NbFWTC86Pf9dDFWVV8qlQ2+TUgFBz4UOOM1JSyY9qt7XhefLer6w5dJ8qg+o1guoAudotVh4aalR8NNb3b8uKO9TE4Kg8qyOx7Bop+zuOq5w/CjnNYJOHEbV05uDIfKo03LyHypNx7d0HDO2K5k1iR5V4eOt5veXyM4qgu+GY7gittOux+ipcHN1VDoArFI1Tbi1xUVoqu1TY5R8Zr0I6y6K9dqjCsz8LGIq6/wAmfgEH6J/neuRE5rrvJgxYQfoH+d65f8p/UPH7FW0dbq6pSlcBakpSlCEpSlCEpSlNCUpSkhKUpQhKUpTQua+lVPui3PmIn8/9daScVu/pVbE8GQx+ibsBj2/OtKCg/lCvS4KOxaszzBWPp+403Hf+P9azdP416WM/D661woF69WwJrYeHWecbVX2MG/atw4DZA71XWqdm1ZwO0fCsOFcIAAJFXkUOOwr7DHgVJRa89Vql5krqU6YAXkJXrTWSovEY8xnxFCu+oeVZHvIFloDVIEdYbqRUxqOMsFHzPYVqENxISvWYM7H2Y8hVbuDJ5jIAHzWrI8Qhji1SYcRsMIgJ0P5Akn3/APSsbMQ7NBUywK5eH4VVcR4UGBwKtOHztLEruugsMlT5b1kkSurTqFpkLK9gcFzjiXDypIxVBcRY710Lj9mMZrS7+KvQ4arnbK5VRuQqoINfNNfZCQfKsZb5fxrVCkF6Y/H6q67yX+AQfoH+d64//nauv8l/gFv+gf53rlfyn9Y8fsVpo6q7pSlefWlKUpTQlKUpISlKUISlKUISlKUISlKUIXPvSYR1oc/m28/9dadqX3/8K2r0p568GAD9E3f9OtPVR7q9RgT7lqwVWjMTKzZX3/8ACvoC+/8AhWLp/wCn+Nelh+H8a2hU25VtY3AQYABB+G/11u/L5Gn9Vc/iXFbfy1fjSM/KuHVcXPe1dh1Noo0ngcrc4zWdTVb9ko09pwD7iawcQ4yIyjHQYjtnLEk/AL4f2iK5NR2UKxrTElSONcVe3QMkfUycEFguO+5P/ioUPN4OMwyj3kjbOOyju1em5gjKkyxqF8tTRtt8hnf5Zqst42mcyW8UgjZjkqwjB2G+D7X6iBXOqPLjIVwCxcXmRpSVwsbIGkjjGZ9Wo4Y+75D3/CvdzDGIE0jSWkjJ2OH8QUDfsQMfVUy34DNJKWm+iVfYMZTWW/KYgHyqVIWg9qNriPuH2Z1+GnGDvnfak2k6zkE7K7Y1iY1Wz8ypoyiSM/5vQ4b68EVk4bdO8QaZQjEnw+4Z8OfjjFdGk4u2VLxCi8aPhNaVfuojPhBYnufKto5gvQBWj38ue2Prrr0XFjWjkrPTph7nE6AKrmc1hLGs0v8Am1YS3yruLnsAXwsa7ByV/u+3/QP/ADHrjxP+b12Hko/cFv8AoH+d65X8p/WPH7FaaQurulKV59aEpSlCEpSlCEpSlCEpSlCEpSlCEpSlCFoHpJUdaHP5tv561DUK2v0nJmaDcgdNu36daeMCvU4I+4b+7rn1R3ysmv4CvoY/CsRlry0ta1UGqSX7HNTeH8RMbfCqXq71MjbbNcPGe6rh/K7+Eb2+GNI7H99Va3tyWcnPfcb1ecnXp6hifxKwJAO4BG/nWnLd4JHbHbP8asuD8T0TK3uP8CMVyXN99bddEiaEHYLp62MOc9KPPv0L/So3ErGVserTdLfOkjKn4Y8qgQcwKe9TF4uh860PwpOoXFbWCabw93gG2M4Y/rxsM1M4bbCGMJqLYycnzJ3P8ainiqe+sE3HEHnSZhiPhCZrCLlVPNfHHEhjQkBcaseZ7/VVVwnjTiTBckYOQT9VQuN8QDSOfec1rk3FdLYBO43xVbG+9GY2BXWcAMOYFyFsnFeM6icf4aofWNTb/wAK+mTw71CD11KJ7euI0CxPp+zYYjcqaQDWJoKj9SvS3FdyVxOzI0KPbkV2Dkj/AHfb/oN/zHrkqT5rrvJ34DB+if52rlfyn9Y8fsVfRJmCrmlKVwFpSlKUkJSlKEJSlKEJSlKEJSlKEJSlKELnPpQkAngGdzE23/zrTcitv9KzkTwYx96bfz9vyrSM/wCd69Ngj7loWSo2XLI03urwTQCsiitijovUUdSEbT8qxqa+s9ZsThhWbG60YbEuo1J2WZ8VFRyrZFYjPpODXyRvdXlqmak+CvStc2o2Rorm34pnz391Zl4x/mTWsGXG471ljutfzHeu3gcWKnccuDjcGG99q2hOLZ9/11kmvdO5Na7DdBe/fyr5JdFtzVmNxTaQyt1SwWC7Q5n6LJfzljXy3hQeJhUSWb31HactsK4DMz3dV6BxawdFLu59ZwPKohfHyr3Htsf/ANrzIue3evRYbD9k2d1w8RXNV0bLJHKCK+kVXHIPh7+YrLBfg7GtTawJgrM6mRcKWDiu0cknPD7f9A/zvXGAQRXZuSB/s+3/AEG/5j1h/k/6x4/YpM1V5SlK4KtSlKUISlKUISlKUISlK+EZoQvWK86hnGRn3ef1VyzjHJ1vHxayt0EgimSQyL1ZCSVVyMNnI9kdqlXnD5IONQQ2AQMtiVQzl2VVMkpJYjxMfIfP3Cqu0PG8LpexsIGV+rS64iwnqeF0qlc5+2XMOHJKY4/WHuGtuzmMFQCZNK5Y7EDSO5+qrjk/mqa4nlhnUMFUPHOkM0SOMqGUpKMhgW/gaYqNJhVPwNVjS4iwn0Vnx/lGK9ZWlMgKKVGgqNic75U1V/avtvy5/wBpP7Kgeke1E17wyJ9WiSaRHCsVJUmEHcVGs5zwvirW8cksls1s87xO5cxFEkfwk9j9GPmJBnOxq8Yyqzug2FkNwIfTDwbkF0RsDGvPkrn7WVt+XP8Atp/ZQeja1OwkmyO41x7fPwVQcP8ASXcuYpTGjxySaWgjhuNcceSOoJyNDkY7f8N8ZYOJNbXXHJo8a4xCy6hkZAfuBij2+ps4qR/jXtkOifvIbHqrz7W1t+XN+0n9leR6NrU9pJjjY4eP6vYqBZ843iPYPcrbmG90qBEHDozBdLEscHOsHA7DI8smh4bxi7tI+JTWwg6cV67SdQOWctJo0oFIAAyCSfft2oOPq/6KG/xrjNxtHBvEfNbTL6MLRti82e4GuPP1aK+j0W2v5c/7af2VgHE1l4zZN0kzLYdUOdfUUOJW0A6tON/Nc7mvnpez6jEASM3UQyPcUlqqpVLwXOvClTovbUZSDozD5a/hZj6KLX8u4/bT/t0j9FFqpJD3G+x8af2VpXMHEJ5rQ2jllPD1c3D7/SFJFhtsH4q+fjjNbJec6SwCytodCFrOGWSaSKWbAMYAVY4vETldz8agytlMiyvqYOsWgZpmbdBv5i/mrH7VNrqzruM/pp/ZXpvRla9jJPv28ceT8vBWs8zcz3VzwtJSOgyXIilwJYy5wDG8WcEIQWyD5gVYc1i6W74X1Og9z1bjSVDrDv0guoHxYG5OO+NqHVcxk309UmYWq2Gl8Tmt/wCRKs29FFqfx7j9tP7K+xeiq1Xs8/63T+yoUfpBmht783KRvNaSpEOmGWNzIzKpIJyACpPxG23epVpzVd291BDfiF1uIWkRoAwMZRC5VgxOoYGM/Gpsr5DLbKl+GxBBDj66wAbeRle5fRfaY3knHx1xj/6V6+1ba/lz/tp/ZWn81ceu77hRuJVgW3knARF19VNBYAkk4YEgg9j2PbautXc/TidyVXSjNqf2V0qTlsb6Rjerm4uo4m5VVfCuotbJuSRA2iPytRk9E1ofx7j560/srG/oeszvruAfg8f/AG6h8N9IE/rVsjtFNFcP09aW88IDZCgxvJtIMnfb6qXvOl9/tBoRbdOymKnWr6mXWyhQA2CcDJO3wqs4pxuSVb7DWBi36Y+qsYvRPar2kuP1vH/262jhFglvCkUZLLGCoJIJ7ltyAN961afnC5nuLSCzWFHmtkunaYMyqrKSEUKQfLv8R23rF6KSSl6XADeuyagNwGwMgHzGc03Ylz4YTIVTsI5tM1Hm4i3iY+y3qlKULGlKUoQlKUpISlKU0JSlKEKrvOXYpbuG6Yv1IFZUAIC4YMDqGMn2j5ivrcAjN6t3luqsXRAyNGnJO64znxHzqzrnvpHFzaJ6xDezqJJ0QRDSEQMrHwnv+J/Gq3w0TC2YcPrPFPNFoE8cWV+nIVqLU2xEhQymcMX+kSUgDUjqBjGPd51N4Ry8Ldy/WuZmK6c3ExkwuQfCMADcDetR5t9YsEtPuq5uC16md9LugA+hAUgMCR2O2TVxZ8+j7rF3A1u9oqu6B1l1K/shWAA1ElR7vEN+9RBaDBEK99Ou+nma7MDP1A0N7mFY8x8pQ3zRNM0qmEsUMThCC2nJzgn8UdsU4HydbWZdokLPIMPJKxkdlPdST5HzGN8b1S8F9JInnhilhWIXH3lluI5TnuFlRd4ycjGfM/PE70j8Skt+HSSQu0bhogGXYgFwD/CiWQXhQ7PEtc3DuMA2F7XPTqvVryHDER0prpIg+sW63DCEHOrGjGdOfLNeON8oAw37W+ozXiAMGZQupfZ07DT3PcmtYbnC4KWMTyMlwl7Hb3QBH0iHSUY+9WU9/Mg1f8R5+dZblba1aeO0/CJOqsekjOoIpBLY0t+yfgTHMwhXmlimuBmfO1iIkmNTEble+XuQYoRbSzdVpYY1xG0peGKUqNbRr5eLJ2OM747Ym/8AomDoXMOZNF1IZZfEuoMWDeA6dhkDuDUG79II12q21u85u42kjAdUYEZGhgwIGCDk5wME7+dd9tRuiZjZSCOOTpXDdVMRuTgKgxlz2PYYyB55pzTFlE08bUOb7jkxYnmY6rZoeVIUuIJwX1wQC3TLDSYwCBqGN2wx3yPlWXmHl2O+jWOYuFWRZBoIB1KGAySDt4jVM3GQvFZlzMQll1tPV+hIBU7RadnP5WfM7VCs/SazrbSPaOkFxL0RKZVOHLFdkCgsox327HHbd5maFVCjiCQ9uoAi4GsmB6raeLcCiuYpY3XSJgokZAqu2kgrlsHOMY3ztUK+5Mhl6JDTRSQRrFHNDJol6arp0swGCO/l5n31W8y8+NZSurQxMiae95EszggZKQYLbE9j3xntUe5440vFuHdKSQQz2zymPUQrao5WUumcEjb6qC5sp06OIDQ4GBBIvOg0t05V3NybDJatbzNNKrP1C8srPLrAABDntsMYxjvXyPk6INbM0k7tas7xtJIHYmQgkSErlgMDHao3pD5iksrQNBjqySLEjEAhCwZi2DsThcDO2/wqtt/uS7hiuOKTvOxTVA8ZaOXWSoVMLhMnsc+XlQS0GIRTbWdTz5tZgXO0HQGBBhXg5Lt83eoM4vGVplZtsqWKlMAFcFs9z2FY+D8jwW0ol1TTSInTjM8nU6SYI0xjAAGCR8iffUS153kmupoIbRmEE/Tll6qhEj1FTJggEnwk6BnYHeoX2zTo9Y9Uf1Lq9L1jqLqz21dHGdP6/wCO1Es1T7LFmWzrFpG4sNdSNtSFJm9FtoyMmq4WMvrWJZj0428yiEEDbbJycVtV3ZrLG8cgyjqyMPerDBGR8DVNFzYGu7qAR7W8CzdTXs4ZFcKF07e13ye1Vbekb7ltJxbsxupWiWNZBqUq5QYJUBiSPh370wWNUHMxVWM0nSLjcT9BKk2no4t42gbqXLG3cPEHm1KoBDBAunAXIztg/HtUz/0ZBou0zJi8bXN4hkHJPg8OwyfPNeOX+azcXE1tPAbeeEK5TWsgZGxhg6gD8Zf2vnjYabWtIsoVauIa6HuM2OvmNPmtevORoJBb+KaN7eNYo5YpNEnTVdOlmA32z2x3PvqXy7yxDYJIkGvTI/UIdtWDgDAOAcYHnk/GralSDQDKpdiKjm5C4xx6pSlKapSlKUISlKUISlKUISlKUISqPnDlj7IQLF1OnplSXVp150hhpxkfld/hV5Wjc78ev7AGVGtTC0qxxqUcyDUrEazkD8U9vhUXkAXWnCMe6qOzIDtpV9zLy3661sepo6E6z+zq16SDp7jHbvv8qiz8kJLPeySuWS7jSMoFwY9AUBg+Tk5UHt9dfW49JYxZ4k8byPIEhS1jcs5IHhCNuWz+rceZFZ7PnS2kimkZmi9X+/pMhSSPPs6k3O/YYzk7VHuE3VrfaGN7lxoCB1Bt5x52VbwTkaS3kiLTwukRGALKFZXCjC65slsjbcbnFW/NnL/r9o9vr6eoodenVjSwb2cj3e+q2TnZZrW4e3jnjZLaWaN5odKOFXZkJJDbkbVH5Z9IMcy2sc/U60y46hiKxPKPaRW2BOcDYYz50gWfDyrHMxTj2xF2ngW3mAIWTjPo9S4u7e5WTpvD0tY0ZEvRZSpzqGk4BGd9se7fxxHkF2luWtrowR3f4RGYlkyTnUUYkFc6m/aPwxmu/SVaxNMpWcmCQxy6ISwXDFCxYHAXUMZOM+6pE/H839pHHN9HPC0oTpAiQaXZW6pOU7A4x5fGiGH98kw7FtAmwAMSJEDvcHxE6LxDyOkdxZSRSFVs43jCFcmTWGBYvkYOWJ7fVUKX0d6rK4tuv9/uTca+n7OSp0ade/s98jv2rNcek+zQO307Ro+jqrCTG7+ao+cE433xt2q4i5kia6NsNfVEIn9kadBxjfPfxDbFEMKiX4tkOM2vpwZ9CfVQ25SzeS3PV++WnqujR29nx6tW/btj9dQD6PfuK0tuv+DT9bX0/b8Ttp06/D7ffJ7VOTn21NotzmTQ8hiRNGZXkH4qICcn9dTOB8zRXZkVBIkkRAkimQxyJq9klT5H/PKnDCol+KYJMw3ppFvSY81rvEvRsZZbpkudCXR1OpgR3DZLYWQnITJ7DBxgZqxtuStFxZTdXPqlv0NOj754GTVnV4fazjB7d62elPs2qo4ysRBdtGg4j6WVXzJy9Hf27QzZAJDKy+0jjOGGfmRj3E1Qx8jTvLbvdXxmW2cSRr0EViQVPjfUSfZG5ya3KlMsBuVGnialNuVptfYHWxidPJUnAeWhay3chfX61N1SunTozq8OcnV7XfbtVB9rJun6t62/qXV6vQ6a6++dHWznGfh8cVvVKRY02Tbi6rSXA3MbDaw8xzqtT4pyM0l1JPBctAJoRBMgjV8oFCjQzHw7Ko7Z74O9UnGuTpYYOGW0LSP0rpi00ce8Yd9fUK+IKF1eZx4a6PSkabSrKeOqtibgdBwQPGAVrvL3KjW9xNczzGeeYKhbpiNVRcYUICfyV+r5k7FSlTAA0WapUdUOZ34+iUpSpKtKUpSQlKUpoSlKUkJSlKaEpSlJCVrXP3Lst9bJFCUDLMkh1kgaVVwdwDv4hWy0pOEiCrKVR1J4e3ULVueuU3vug8RUvA7MEdnRZFbTqUuniU+AYI+PaqpPR80tvdRvFDbNMsQQxzTzsTG+v6VpDjGQo8Iz3+Fb9Somm0mSr2Y2qxgY02Gnznw15C1OGwv5bSW3uEtlBtXhRo3cl5CuhWYYwq4znbOfKojclz9PhSgx5snDTeI7jUhOjw7nwnvit3pRkCBi3t+EAXn5gj6FaRHyXOIuKrmPN5IzQ+I7As5Gvw7bMO2ay2vKEy3PD5GKaba0MEuGOSxjZPB4dxlu+1blSjsx+/NBxlQzpf8AGX6LkHMvL13YcKmt3MDWyzK6yAt1W1ONKlcYXfcnPwGe9bXecu3QvUu7MwnXarA4mLjR2OsBR4uy7fA/OtzZQdiAfnvX2oikArXY97hoJvPBmNvJc3Ho1m+x8ERaIzwTvKF1P05FcjKF1AZT4RuP4dxe8pctNbzSSvBDDqQIOnPPO7eIE62kOnHhGMDNbXSmKbQZUKmOq1GlrjrPrf8AZSlKVYsSUpShCUpShCUpShCUpShCUpShCUpShCUpShCUpShCUpShJKUpTTSlKUIQUpSkhKUpTQlKUoQlKUpISlKU0JSlKSSUpShCUpShCUpShNKUpTQgpSlJCUpShCUpSmhKUpSQlKUoSX//2Q=="/>
          <p:cNvSpPr>
            <a:spLocks noChangeAspect="1" noChangeArrowheads="1"/>
          </p:cNvSpPr>
          <p:nvPr/>
        </p:nvSpPr>
        <p:spPr bwMode="auto">
          <a:xfrm>
            <a:off x="9455150" y="-639763"/>
            <a:ext cx="1781175" cy="13335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49163" name="Picture 11" descr="C:\Documents and Settings\ahireshe\Desktop\photos cours\dephi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457200"/>
            <a:ext cx="2466975" cy="2133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8458200" y="197079"/>
            <a:ext cx="990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مثال</a:t>
            </a: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1143000" y="685800"/>
            <a:ext cx="8229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2800" dirty="0" smtClean="0"/>
              <a:t>نريد تقدير الطلب على منتج جديد في سوق جديدة. لا نملك بيانات تاريخية ولا يمكن الاعتماد على قوة البيع في هذه الحالة ولا على أراء المديرين. قمنا باختيار  4 خبراء فكانت تقديراتهم في 5 جلسات كالتالي</a:t>
            </a:r>
            <a:endParaRPr lang="ar-SA" sz="2800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1752600" y="2895600"/>
          <a:ext cx="5793105" cy="2425068"/>
        </p:xfrm>
        <a:graphic>
          <a:graphicData uri="http://schemas.openxmlformats.org/drawingml/2006/table">
            <a:tbl>
              <a:tblPr rtl="1">
                <a:tableStyleId>{08FB837D-C827-4EFA-A057-4D05807E0F7C}</a:tableStyleId>
              </a:tblPr>
              <a:tblGrid>
                <a:gridCol w="965178"/>
                <a:gridCol w="965178"/>
                <a:gridCol w="965178"/>
                <a:gridCol w="965857"/>
                <a:gridCol w="965857"/>
                <a:gridCol w="965857"/>
              </a:tblGrid>
              <a:tr h="404178">
                <a:tc rowSpan="2"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dirty="0"/>
                        <a:t>الخبراء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gridSpan="5"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/>
                        <a:t>الجلسات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404178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/>
                        <a:t>1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/>
                        <a:t>2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/>
                        <a:t>3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/>
                        <a:t>4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/>
                        <a:t>5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04178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/>
                        <a:t>الأول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dirty="0"/>
                        <a:t>35000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04178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/>
                        <a:t>الثاني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/>
                        <a:t>52000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04178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/>
                        <a:t>الثالث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/>
                        <a:t>15000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04178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/>
                        <a:t>الرابع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/>
                        <a:t>50000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مربع نص 5"/>
          <p:cNvSpPr txBox="1"/>
          <p:nvPr/>
        </p:nvSpPr>
        <p:spPr>
          <a:xfrm>
            <a:off x="4648200" y="3733800"/>
            <a:ext cx="990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35000</a:t>
            </a:r>
            <a:endParaRPr lang="ar-SA" dirty="0"/>
          </a:p>
        </p:txBody>
      </p:sp>
      <p:sp>
        <p:nvSpPr>
          <p:cNvPr id="7" name="مربع نص 6"/>
          <p:cNvSpPr txBox="1"/>
          <p:nvPr/>
        </p:nvSpPr>
        <p:spPr>
          <a:xfrm>
            <a:off x="4648200" y="4114800"/>
            <a:ext cx="990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45000</a:t>
            </a:r>
            <a:endParaRPr lang="ar-SA" dirty="0"/>
          </a:p>
        </p:txBody>
      </p:sp>
      <p:sp>
        <p:nvSpPr>
          <p:cNvPr id="8" name="مربع نص 7"/>
          <p:cNvSpPr txBox="1"/>
          <p:nvPr/>
        </p:nvSpPr>
        <p:spPr>
          <a:xfrm>
            <a:off x="4648200" y="4495800"/>
            <a:ext cx="990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20000</a:t>
            </a:r>
            <a:endParaRPr lang="ar-SA" dirty="0"/>
          </a:p>
        </p:txBody>
      </p:sp>
      <p:sp>
        <p:nvSpPr>
          <p:cNvPr id="9" name="مربع نص 8"/>
          <p:cNvSpPr txBox="1"/>
          <p:nvPr/>
        </p:nvSpPr>
        <p:spPr>
          <a:xfrm>
            <a:off x="4648200" y="4876800"/>
            <a:ext cx="990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40000</a:t>
            </a:r>
            <a:endParaRPr lang="ar-SA" dirty="0"/>
          </a:p>
        </p:txBody>
      </p:sp>
      <p:sp>
        <p:nvSpPr>
          <p:cNvPr id="10" name="مربع نص 9"/>
          <p:cNvSpPr txBox="1"/>
          <p:nvPr/>
        </p:nvSpPr>
        <p:spPr>
          <a:xfrm>
            <a:off x="3733800" y="3733800"/>
            <a:ext cx="990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35000</a:t>
            </a:r>
            <a:endParaRPr lang="ar-SA" dirty="0"/>
          </a:p>
        </p:txBody>
      </p:sp>
      <p:sp>
        <p:nvSpPr>
          <p:cNvPr id="11" name="مربع نص 10"/>
          <p:cNvSpPr txBox="1"/>
          <p:nvPr/>
        </p:nvSpPr>
        <p:spPr>
          <a:xfrm>
            <a:off x="3733800" y="4114800"/>
            <a:ext cx="990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42000</a:t>
            </a:r>
            <a:endParaRPr lang="ar-SA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3733800" y="4495800"/>
            <a:ext cx="990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25000</a:t>
            </a:r>
            <a:endParaRPr lang="ar-SA" dirty="0"/>
          </a:p>
        </p:txBody>
      </p:sp>
      <p:sp>
        <p:nvSpPr>
          <p:cNvPr id="13" name="مربع نص 12"/>
          <p:cNvSpPr txBox="1"/>
          <p:nvPr/>
        </p:nvSpPr>
        <p:spPr>
          <a:xfrm>
            <a:off x="3733800" y="4876800"/>
            <a:ext cx="990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40000</a:t>
            </a:r>
            <a:endParaRPr lang="ar-SA" dirty="0"/>
          </a:p>
        </p:txBody>
      </p:sp>
      <p:sp>
        <p:nvSpPr>
          <p:cNvPr id="14" name="مربع نص 13"/>
          <p:cNvSpPr txBox="1"/>
          <p:nvPr/>
        </p:nvSpPr>
        <p:spPr>
          <a:xfrm>
            <a:off x="2819400" y="3657600"/>
            <a:ext cx="914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34000</a:t>
            </a:r>
            <a:endParaRPr lang="ar-SA" dirty="0"/>
          </a:p>
        </p:txBody>
      </p:sp>
      <p:sp>
        <p:nvSpPr>
          <p:cNvPr id="15" name="مربع نص 14"/>
          <p:cNvSpPr txBox="1"/>
          <p:nvPr/>
        </p:nvSpPr>
        <p:spPr>
          <a:xfrm>
            <a:off x="2667000" y="4495800"/>
            <a:ext cx="990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30000</a:t>
            </a:r>
            <a:endParaRPr lang="ar-SA" dirty="0"/>
          </a:p>
        </p:txBody>
      </p:sp>
      <p:sp>
        <p:nvSpPr>
          <p:cNvPr id="16" name="مربع نص 15"/>
          <p:cNvSpPr txBox="1"/>
          <p:nvPr/>
        </p:nvSpPr>
        <p:spPr>
          <a:xfrm>
            <a:off x="2743200" y="4876800"/>
            <a:ext cx="990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35000</a:t>
            </a:r>
            <a:endParaRPr lang="ar-SA" dirty="0"/>
          </a:p>
        </p:txBody>
      </p:sp>
      <p:sp>
        <p:nvSpPr>
          <p:cNvPr id="17" name="مربع نص 16"/>
          <p:cNvSpPr txBox="1"/>
          <p:nvPr/>
        </p:nvSpPr>
        <p:spPr>
          <a:xfrm>
            <a:off x="2819400" y="4114800"/>
            <a:ext cx="914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38000</a:t>
            </a:r>
            <a:endParaRPr lang="ar-SA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1828800" y="3657600"/>
            <a:ext cx="914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34000</a:t>
            </a:r>
            <a:endParaRPr lang="ar-SA" dirty="0"/>
          </a:p>
        </p:txBody>
      </p:sp>
      <p:sp>
        <p:nvSpPr>
          <p:cNvPr id="19" name="مربع نص 18"/>
          <p:cNvSpPr txBox="1"/>
          <p:nvPr/>
        </p:nvSpPr>
        <p:spPr>
          <a:xfrm>
            <a:off x="1828800" y="4114800"/>
            <a:ext cx="914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34000</a:t>
            </a:r>
            <a:endParaRPr lang="ar-SA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1752600" y="4495800"/>
            <a:ext cx="990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33000</a:t>
            </a:r>
            <a:endParaRPr lang="ar-SA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1752600" y="4876800"/>
            <a:ext cx="990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35000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1600200" y="1524000"/>
          <a:ext cx="6604000" cy="3291840"/>
        </p:xfrm>
        <a:graphic>
          <a:graphicData uri="http://schemas.openxmlformats.org/drawingml/2006/table">
            <a:tbl>
              <a:tblPr rtl="1" firstRow="1" bandRow="1">
                <a:tableStyleId>{17292A2E-F333-43FB-9621-5CBBE7FDCDCB}</a:tableStyleId>
              </a:tblPr>
              <a:tblGrid>
                <a:gridCol w="3302000"/>
                <a:gridCol w="33020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المزايا</a:t>
                      </a:r>
                    </a:p>
                    <a:p>
                      <a:pPr algn="ctr" rtl="1"/>
                      <a:endParaRPr lang="ar-SA" sz="2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العيوب</a:t>
                      </a:r>
                      <a:endParaRPr lang="ar-SA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تأخذ بعين الاعتبار العوامل غير الملموسة</a:t>
                      </a:r>
                      <a:endParaRPr lang="ar-SA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طول العملية</a:t>
                      </a:r>
                      <a:endParaRPr lang="ar-SA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SA" sz="2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ارتفاع التكلفة (تكاليف الخبراء</a:t>
                      </a:r>
                      <a:r>
                        <a:rPr lang="ar-SA" sz="2400" baseline="0" dirty="0" smtClean="0"/>
                        <a:t> )</a:t>
                      </a:r>
                      <a:endParaRPr lang="ar-SA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مفيدة عندما تنقص المعلومات (منتج جديد، سوق جديدة، مؤسسة جديدة...)</a:t>
                      </a:r>
                      <a:endParaRPr lang="ar-SA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قلة الدقة</a:t>
                      </a:r>
                      <a:endParaRPr lang="ar-SA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مربع نص 2"/>
          <p:cNvSpPr txBox="1"/>
          <p:nvPr/>
        </p:nvSpPr>
        <p:spPr>
          <a:xfrm>
            <a:off x="4191000" y="304800"/>
            <a:ext cx="4800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مزايا وعيوب الأساليب النوعية 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28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5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3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-457200" y="2971800"/>
            <a:ext cx="9677400" cy="1143000"/>
          </a:xfrm>
        </p:spPr>
        <p:txBody>
          <a:bodyPr/>
          <a:lstStyle/>
          <a:p>
            <a:pPr eaLnBrk="1" hangingPunct="1"/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60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="" xmlns:p14="http://schemas.microsoft.com/office/powerpoint/2010/main" val="209178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3312</TotalTime>
  <Words>1040</Words>
  <Application>Microsoft Office PowerPoint</Application>
  <PresentationFormat>A4 Paper (210x297 mm)‎</PresentationFormat>
  <Paragraphs>203</Paragraphs>
  <Slides>29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29</vt:i4>
      </vt:variant>
    </vt:vector>
  </HeadingPairs>
  <TitlesOfParts>
    <vt:vector size="30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  <vt:lpstr>الشريحة 23</vt:lpstr>
      <vt:lpstr>الشريحة 24</vt:lpstr>
      <vt:lpstr>الشريحة 25</vt:lpstr>
      <vt:lpstr>الشريحة 26</vt:lpstr>
      <vt:lpstr>الشريحة 27</vt:lpstr>
      <vt:lpstr>مع تمنياتي للجميع بالنجاح والتوفيق</vt:lpstr>
      <vt:lpstr>الشريحة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Aissa Hireche</dc:creator>
  <cp:lastModifiedBy>kfu</cp:lastModifiedBy>
  <cp:revision>297</cp:revision>
  <dcterms:created xsi:type="dcterms:W3CDTF">2009-10-14T19:14:34Z</dcterms:created>
  <dcterms:modified xsi:type="dcterms:W3CDTF">2011-04-03T04:52:14Z</dcterms:modified>
</cp:coreProperties>
</file>