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324" r:id="rId4"/>
    <p:sldId id="326" r:id="rId5"/>
    <p:sldId id="327" r:id="rId6"/>
    <p:sldId id="350" r:id="rId7"/>
    <p:sldId id="346" r:id="rId8"/>
    <p:sldId id="347" r:id="rId9"/>
    <p:sldId id="329" r:id="rId10"/>
    <p:sldId id="348" r:id="rId11"/>
    <p:sldId id="328" r:id="rId12"/>
    <p:sldId id="349" r:id="rId13"/>
    <p:sldId id="330" r:id="rId14"/>
    <p:sldId id="331" r:id="rId15"/>
    <p:sldId id="351" r:id="rId16"/>
    <p:sldId id="332" r:id="rId17"/>
    <p:sldId id="333" r:id="rId18"/>
    <p:sldId id="334" r:id="rId19"/>
    <p:sldId id="335" r:id="rId20"/>
    <p:sldId id="336" r:id="rId21"/>
    <p:sldId id="337" r:id="rId22"/>
    <p:sldId id="338" r:id="rId23"/>
    <p:sldId id="352" r:id="rId24"/>
    <p:sldId id="339" r:id="rId25"/>
    <p:sldId id="340" r:id="rId26"/>
    <p:sldId id="343" r:id="rId27"/>
    <p:sldId id="344" r:id="rId28"/>
    <p:sldId id="345" r:id="rId29"/>
    <p:sldId id="299" r:id="rId30"/>
    <p:sldId id="266" r:id="rId3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  <a:srgbClr val="AD9968"/>
    <a:srgbClr val="3B84AF"/>
    <a:srgbClr val="FF3300"/>
    <a:srgbClr val="0099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8FB837D-C827-4EFA-A057-4D05807E0F7C}" styleName="نمط ذو سمات 1 - تميي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C2FFA5D-87B4-456A-9821-1D502468CF0F}" styleName="نمط ذو سمات 1 - تميي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38B1855-1B75-4FBE-930C-398BA8C253C6}" styleName="نمط ذو سمات 2 - تمييز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66" d="100"/>
          <a:sy n="66" d="100"/>
        </p:scale>
        <p:origin x="-396" y="-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ar-SA"/>
              <a:t>تطور الطلب على المطعم</a:t>
            </a:r>
          </a:p>
        </c:rich>
      </c:tx>
    </c:title>
    <c:plotArea>
      <c:layout/>
      <c:lineChart>
        <c:grouping val="stacked"/>
        <c:ser>
          <c:idx val="1"/>
          <c:order val="0"/>
          <c:tx>
            <c:strRef>
              <c:f>ورقة1!$J$10</c:f>
              <c:strCache>
                <c:ptCount val="1"/>
                <c:pt idx="0">
                  <c:v>عدد الزبائن </c:v>
                </c:pt>
              </c:strCache>
            </c:strRef>
          </c:tx>
          <c:val>
            <c:numRef>
              <c:f>ورقة1!$J$11:$J$27</c:f>
              <c:numCache>
                <c:formatCode>General</c:formatCode>
                <c:ptCount val="17"/>
                <c:pt idx="0">
                  <c:v>5</c:v>
                </c:pt>
                <c:pt idx="1">
                  <c:v>12</c:v>
                </c:pt>
                <c:pt idx="2">
                  <c:v>54</c:v>
                </c:pt>
                <c:pt idx="3">
                  <c:v>80</c:v>
                </c:pt>
                <c:pt idx="4">
                  <c:v>60</c:v>
                </c:pt>
                <c:pt idx="5">
                  <c:v>41</c:v>
                </c:pt>
                <c:pt idx="6">
                  <c:v>21</c:v>
                </c:pt>
                <c:pt idx="7">
                  <c:v>18</c:v>
                </c:pt>
                <c:pt idx="8">
                  <c:v>10</c:v>
                </c:pt>
                <c:pt idx="9">
                  <c:v>18</c:v>
                </c:pt>
                <c:pt idx="10">
                  <c:v>25</c:v>
                </c:pt>
                <c:pt idx="11">
                  <c:v>90</c:v>
                </c:pt>
                <c:pt idx="12">
                  <c:v>95</c:v>
                </c:pt>
                <c:pt idx="13">
                  <c:v>120</c:v>
                </c:pt>
                <c:pt idx="14">
                  <c:v>80</c:v>
                </c:pt>
                <c:pt idx="15">
                  <c:v>60</c:v>
                </c:pt>
                <c:pt idx="16">
                  <c:v>32</c:v>
                </c:pt>
              </c:numCache>
            </c:numRef>
          </c:val>
        </c:ser>
        <c:marker val="1"/>
        <c:axId val="56104448"/>
        <c:axId val="56105984"/>
      </c:lineChart>
      <c:catAx>
        <c:axId val="56104448"/>
        <c:scaling>
          <c:orientation val="maxMin"/>
        </c:scaling>
        <c:axPos val="b"/>
        <c:tickLblPos val="nextTo"/>
        <c:crossAx val="56105984"/>
        <c:crosses val="autoZero"/>
        <c:auto val="1"/>
        <c:lblAlgn val="ctr"/>
        <c:lblOffset val="100"/>
      </c:catAx>
      <c:valAx>
        <c:axId val="56105984"/>
        <c:scaling>
          <c:orientation val="minMax"/>
        </c:scaling>
        <c:axPos val="r"/>
        <c:majorGridlines/>
        <c:numFmt formatCode="General" sourceLinked="1"/>
        <c:tickLblPos val="nextTo"/>
        <c:crossAx val="56104448"/>
        <c:crosses val="autoZero"/>
        <c:crossBetween val="between"/>
      </c:valAx>
    </c:plotArea>
    <c:legend>
      <c:legendPos val="l"/>
    </c:legend>
    <c:plotVisOnly val="1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0.06875</cdr:x>
      <cdr:y>0.87805</cdr:y>
    </cdr:from>
    <cdr:to>
      <cdr:x>0.90417</cdr:x>
      <cdr:y>0.98264</cdr:y>
    </cdr:to>
    <cdr:grpSp>
      <cdr:nvGrpSpPr>
        <cdr:cNvPr id="2" name="مجموعة 1"/>
        <cdr:cNvGrpSpPr/>
      </cdr:nvGrpSpPr>
      <cdr:grpSpPr>
        <a:xfrm xmlns:a="http://schemas.openxmlformats.org/drawingml/2006/main">
          <a:off x="345758" y="2743204"/>
          <a:ext cx="4201494" cy="326760"/>
          <a:chOff x="-791342" y="323850"/>
          <a:chExt cx="3271430" cy="361950"/>
        </a:xfrm>
      </cdr:grpSpPr>
      <cdr:sp macro="" textlink="">
        <cdr:nvSpPr>
          <cdr:cNvPr id="3" name="مربع نص 2"/>
          <cdr:cNvSpPr txBox="1"/>
        </cdr:nvSpPr>
        <cdr:spPr>
          <a:xfrm xmlns:a="http://schemas.openxmlformats.org/drawingml/2006/main">
            <a:off x="2194551" y="390525"/>
            <a:ext cx="285537" cy="276225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10 </a:t>
            </a:r>
          </a:p>
        </cdr:txBody>
      </cdr:sp>
      <cdr:sp macro="" textlink="">
        <cdr:nvSpPr>
          <cdr:cNvPr id="4" name="مربع نص 3"/>
          <cdr:cNvSpPr txBox="1"/>
        </cdr:nvSpPr>
        <cdr:spPr>
          <a:xfrm xmlns:a="http://schemas.openxmlformats.org/drawingml/2006/main">
            <a:off x="2031387" y="323850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11</a:t>
            </a:r>
          </a:p>
        </cdr:txBody>
      </cdr:sp>
      <cdr:sp macro="" textlink="">
        <cdr:nvSpPr>
          <cdr:cNvPr id="5" name="مربع نص 4"/>
          <cdr:cNvSpPr txBox="1"/>
        </cdr:nvSpPr>
        <cdr:spPr>
          <a:xfrm xmlns:a="http://schemas.openxmlformats.org/drawingml/2006/main">
            <a:off x="1835592" y="409575"/>
            <a:ext cx="277378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12</a:t>
            </a:r>
          </a:p>
        </cdr:txBody>
      </cdr:sp>
      <cdr:sp macro="" textlink="">
        <cdr:nvSpPr>
          <cdr:cNvPr id="6" name="مربع نص 5"/>
          <cdr:cNvSpPr txBox="1"/>
        </cdr:nvSpPr>
        <cdr:spPr>
          <a:xfrm xmlns:a="http://schemas.openxmlformats.org/drawingml/2006/main">
            <a:off x="1647953" y="352425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 dirty="0"/>
              <a:t>13</a:t>
            </a:r>
          </a:p>
        </cdr:txBody>
      </cdr:sp>
      <cdr:sp macro="" textlink="">
        <cdr:nvSpPr>
          <cdr:cNvPr id="7" name="مربع نص 6"/>
          <cdr:cNvSpPr txBox="1"/>
        </cdr:nvSpPr>
        <cdr:spPr>
          <a:xfrm xmlns:a="http://schemas.openxmlformats.org/drawingml/2006/main">
            <a:off x="1476631" y="419100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 dirty="0"/>
              <a:t>14</a:t>
            </a:r>
          </a:p>
        </cdr:txBody>
      </cdr:sp>
      <cdr:sp macro="" textlink="">
        <cdr:nvSpPr>
          <cdr:cNvPr id="8" name="مربع نص 7"/>
          <cdr:cNvSpPr txBox="1"/>
        </cdr:nvSpPr>
        <cdr:spPr>
          <a:xfrm xmlns:a="http://schemas.openxmlformats.org/drawingml/2006/main">
            <a:off x="1272676" y="361950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15</a:t>
            </a:r>
          </a:p>
        </cdr:txBody>
      </cdr:sp>
      <cdr:sp macro="" textlink="">
        <cdr:nvSpPr>
          <cdr:cNvPr id="9" name="مربع نص 8"/>
          <cdr:cNvSpPr txBox="1"/>
        </cdr:nvSpPr>
        <cdr:spPr>
          <a:xfrm xmlns:a="http://schemas.openxmlformats.org/drawingml/2006/main">
            <a:off x="1101354" y="409575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16</a:t>
            </a:r>
          </a:p>
        </cdr:txBody>
      </cdr:sp>
      <cdr:sp macro="" textlink="">
        <cdr:nvSpPr>
          <cdr:cNvPr id="10" name="مربع نص 9"/>
          <cdr:cNvSpPr txBox="1"/>
        </cdr:nvSpPr>
        <cdr:spPr>
          <a:xfrm xmlns:a="http://schemas.openxmlformats.org/drawingml/2006/main">
            <a:off x="897400" y="371475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 dirty="0"/>
              <a:t>17</a:t>
            </a:r>
          </a:p>
        </cdr:txBody>
      </cdr:sp>
      <cdr:sp macro="" textlink="">
        <cdr:nvSpPr>
          <cdr:cNvPr id="11" name="مربع نص 10"/>
          <cdr:cNvSpPr txBox="1"/>
        </cdr:nvSpPr>
        <cdr:spPr>
          <a:xfrm xmlns:a="http://schemas.openxmlformats.org/drawingml/2006/main">
            <a:off x="717920" y="409575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18</a:t>
            </a:r>
          </a:p>
        </cdr:txBody>
      </cdr:sp>
      <cdr:sp macro="" textlink="">
        <cdr:nvSpPr>
          <cdr:cNvPr id="12" name="مربع نص 11"/>
          <cdr:cNvSpPr txBox="1"/>
        </cdr:nvSpPr>
        <cdr:spPr>
          <a:xfrm xmlns:a="http://schemas.openxmlformats.org/drawingml/2006/main">
            <a:off x="530282" y="381000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19</a:t>
            </a:r>
          </a:p>
        </cdr:txBody>
      </cdr:sp>
      <cdr:sp macro="" textlink="">
        <cdr:nvSpPr>
          <cdr:cNvPr id="13" name="مربع نص 12"/>
          <cdr:cNvSpPr txBox="1"/>
        </cdr:nvSpPr>
        <cdr:spPr>
          <a:xfrm xmlns:a="http://schemas.openxmlformats.org/drawingml/2006/main">
            <a:off x="350802" y="409575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20</a:t>
            </a:r>
          </a:p>
        </cdr:txBody>
      </cdr:sp>
      <cdr:sp macro="" textlink="">
        <cdr:nvSpPr>
          <cdr:cNvPr id="14" name="مربع نص 13"/>
          <cdr:cNvSpPr txBox="1"/>
        </cdr:nvSpPr>
        <cdr:spPr>
          <a:xfrm xmlns:a="http://schemas.openxmlformats.org/drawingml/2006/main">
            <a:off x="146847" y="409575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21</a:t>
            </a:r>
          </a:p>
        </cdr:txBody>
      </cdr:sp>
      <cdr:sp macro="" textlink="">
        <cdr:nvSpPr>
          <cdr:cNvPr id="15" name="مربع نص 14"/>
          <cdr:cNvSpPr txBox="1"/>
        </cdr:nvSpPr>
        <cdr:spPr>
          <a:xfrm xmlns:a="http://schemas.openxmlformats.org/drawingml/2006/main">
            <a:off x="-40790" y="400050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22</a:t>
            </a:r>
          </a:p>
        </cdr:txBody>
      </cdr:sp>
      <cdr:sp macro="" textlink="">
        <cdr:nvSpPr>
          <cdr:cNvPr id="16" name="مربع نص 15"/>
          <cdr:cNvSpPr txBox="1"/>
        </cdr:nvSpPr>
        <cdr:spPr>
          <a:xfrm xmlns:a="http://schemas.openxmlformats.org/drawingml/2006/main">
            <a:off x="-220270" y="390525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23</a:t>
            </a:r>
          </a:p>
        </cdr:txBody>
      </cdr:sp>
      <cdr:sp macro="" textlink="">
        <cdr:nvSpPr>
          <cdr:cNvPr id="17" name="مربع نص 17"/>
          <cdr:cNvSpPr txBox="1"/>
        </cdr:nvSpPr>
        <cdr:spPr>
          <a:xfrm xmlns:a="http://schemas.openxmlformats.org/drawingml/2006/main">
            <a:off x="-562914" y="361950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 dirty="0"/>
              <a:t>01</a:t>
            </a:r>
          </a:p>
        </cdr:txBody>
      </cdr:sp>
      <cdr:sp macro="" textlink="">
        <cdr:nvSpPr>
          <cdr:cNvPr id="18" name="مربع نص 18"/>
          <cdr:cNvSpPr txBox="1"/>
        </cdr:nvSpPr>
        <cdr:spPr>
          <a:xfrm xmlns:a="http://schemas.openxmlformats.org/drawingml/2006/main">
            <a:off x="-791342" y="419100"/>
            <a:ext cx="26922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ysClr val="window" lastClr="FFFFFF"/>
          </a:solidFill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1" anchor="t"/>
          <a:lstStyle xmlns:a="http://schemas.openxmlformats.org/drawingml/2006/main"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r" defTabSz="914400" rtl="1" eaLnBrk="1" latinLnBrk="0" hangingPunct="1">
              <a:defRPr kern="12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pPr algn="r" rtl="1"/>
            <a:r>
              <a:rPr lang="ar-SA" sz="900"/>
              <a:t>02</a:t>
            </a:r>
          </a:p>
        </cdr:txBody>
      </cdr:sp>
    </cdr:grp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الثامنة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تقدير الطلب (2)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486400" y="381000"/>
            <a:ext cx="3581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المحتوى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971800" y="3048000"/>
            <a:ext cx="579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المراجعة من الكتاب، </a:t>
            </a:r>
            <a:r>
              <a:rPr lang="ar-SA" sz="2400" dirty="0" err="1" smtClean="0"/>
              <a:t>ص</a:t>
            </a:r>
            <a:r>
              <a:rPr lang="ar-SA" sz="2400" dirty="0" smtClean="0"/>
              <a:t>. 303 - 353</a:t>
            </a:r>
            <a:endParaRPr lang="ar-SA" sz="2400" dirty="0"/>
          </a:p>
        </p:txBody>
      </p:sp>
      <p:sp>
        <p:nvSpPr>
          <p:cNvPr id="10" name="مستطيل 9"/>
          <p:cNvSpPr/>
          <p:nvPr/>
        </p:nvSpPr>
        <p:spPr>
          <a:xfrm>
            <a:off x="6841740" y="1295400"/>
            <a:ext cx="16562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الأساليب الكمية</a:t>
            </a:r>
            <a:endParaRPr lang="ar-SA" sz="2400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4800600" y="1752600"/>
            <a:ext cx="3733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تقدير الطلب الموسمي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570192" y="381000"/>
            <a:ext cx="19447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الأساليب الكمية</a:t>
            </a:r>
            <a:endParaRPr lang="ar-SA" sz="28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743200" y="1600200"/>
            <a:ext cx="5638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تستخدم الطرق البيانية والإحصائية والرياضية 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743200" y="1143000"/>
            <a:ext cx="5638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تقوم على بيانات تاريخية 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743200" y="2057400"/>
            <a:ext cx="5638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تصل إلى تقدير أكثر دقة من الأساليب النوعية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4038600" y="2819400"/>
            <a:ext cx="4267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أشهر الأساليب الكمية للتقدير :</a:t>
            </a:r>
            <a:endParaRPr lang="ar-SA" sz="28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581400" y="3500735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الطريقة البيانية</a:t>
            </a:r>
            <a:endParaRPr lang="ar-SA" sz="24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3581400" y="3881735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المتوسط المتحرك البسيط</a:t>
            </a:r>
            <a:endParaRPr lang="ar-SA" sz="24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3581400" y="4262735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المتوسط المتحرك المرجح</a:t>
            </a:r>
            <a:endParaRPr lang="ar-SA" sz="24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3581400" y="5024735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الانحدار الخطي</a:t>
            </a:r>
            <a:endParaRPr lang="ar-SA" sz="2400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3581400" y="4648200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التهدئة </a:t>
            </a:r>
            <a:r>
              <a:rPr lang="ar-SA" sz="2400" dirty="0" err="1" smtClean="0"/>
              <a:t>الأسية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553200" y="1524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الطريقة البيانية</a:t>
            </a:r>
            <a:endParaRPr lang="ar-SA" sz="28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5943600" y="1447800"/>
            <a:ext cx="3124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طريقة سهلة وغير مكلفة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4953000" y="3200400"/>
            <a:ext cx="4038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تتمثل في التقدير برسم خط الاتجاه العام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5486400" y="4724400"/>
            <a:ext cx="3276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كلما كانت السلسلة الزمنية أطول كلما أمكن الاعتماد عليها </a:t>
            </a:r>
            <a:endParaRPr lang="ar-SA" sz="2400" dirty="0"/>
          </a:p>
        </p:txBody>
      </p:sp>
      <p:sp>
        <p:nvSpPr>
          <p:cNvPr id="23554" name="AutoShape 2" descr="data:image/jpg;base64,/9j/4AAQSkZJRgABAQAAAQABAAD/2wBDAAkGBwgHBgkIBwgKCgkLDRYPDQwMDRsUFRAWIB0iIiAdHx8kKDQsJCYxJx8fLT0tMTU3Ojo6Iys/RD84QzQ5Ojf/2wBDAQoKCg0MDRoPDxo3JR8lNzc3Nzc3Nzc3Nzc3Nzc3Nzc3Nzc3Nzc3Nzc3Nzc3Nzc3Nzc3Nzc3Nzc3Nzc3Nzc3Nzf/wAARCAB8AHwDASIAAhEBAxEB/8QAHAAAAgIDAQEAAAAAAAAAAAAAAAEFBgMEBwII/8QAORAAAgEDAgQEBAMHAwUAAAAAAQIDAAQRBSEGEjFBEyJRYRRxgZEHUqEVIzJCYsHRFiThM0NykvD/xAAaAQEAAwEBAQAAAAAAAAAAAAAAAgMEAQUG/8QAJhEAAgICAgICAgIDAAAAAAAAAAECAxESBCExQQVRExQiYXGBsf/aAAwDAQACEQMRAD8A7hRTooBUU6KAVFOigFRTpUAUU6KAVFOonUdfsrCYwuWklH8SRjPL8zULLIVx2m8InCudj1gsslaKjdP1q1vmCJzxueiyDGfkak6V2QsW0HlHJwlB4ksMVFOipkQooooAoqJ4m4h0/hjTDqOqyMlv4iR+ReYkscdPufkDUpG6yRrJGwZGAKspyCD3FAOnRSoAqv8AEWo3ml3MNwufg8AMceUNncMe2RjBqw15ZQylWAIIwQR1qq6t2Rwnh/ZZXNQllrKNGz1e1vGjSHnLuCcch2x6npW/VO1RzwvrEVzAmNPutig2CN3A9Aeo+Rqci4j0l4g/xiLn+Ug5+1U1cjDcLmlJf6LbKG0pVJtMkLyb4e0mnxnw42fHrgZrkiXTyymSRizu3MxPcnrVp4j43ls763t9O0Z9UsZEPxUqyrGVycYUNjmOM5zgbjfrVLeyu5L5odMt55kZ/wByCvmx1Ge2QOpzjasHyLjdqoSTN/x8ZVbOcWizre8otoIP+qXXlx15s7V0SqVwjwreWtyt/rBQSJvFArc3KfVj0+QFXWtPx3HlTBuXsy866Fk0oegop0q9EwjpUUGgOZfiVfLecY8P6PnMdmr6nMuM+ZcrFt382cj0NTn4e3rwQS6Bcls2Y57Nm/7lsSQuPXkYFPkFPeuZT6j+1PxA1+/kbkZbr4WFGOCqQ7d9xkgH71a9a4hNhDpmowQl72znWBW5eRDG+FaMjrgjB9mRT7VhlfryMPx4K9v54OpkgAknAFGa4drfFd7qzlL29AQna3j8qD6d/rmp/hfjafT0FpqRae3AxHJ1eP0B9V/UfpWj8yz34NP4Xjo6Yl1BJM0KTRtKv8SBgSPpWauWaJfyRStKTmQebJ/N1q6XvECyWkg0tS1wyHw3kT92rY2J6Egeg61ko+Rrmm7OsGm/gzra07ySOsabDq2ny2dxkK4yrjqjDoRXN9V4afTZ0SXVxLKGDeDFDy4H9RLHHyxRBocEdnPPrRudX1OQlnubm5cIvyjUgAD03+g2pWYjCBIscqjAA7Vi5/Lpmlosv7+jbwONbFvd4X19mUICACK9Xdi9/YyW0FzLa3Gzw3ELFWikHRgR+vqCa24o0jQyykBVGaokHFSvxx8HCcQnKs2duYb4H0zXnUV2NucPXZvvsg1pL30Wn8OPxB1q84h/0txJbpLeIXX4pPK2UBJ5lAwc46jHbaur1z7hqPQdJ4h1LWJ5yL2+VF53XyxqAAVBHqQCSfQelWt+I9MCForgTAdTHuB8z0r6Wvl1SrU3JHztnGtjNxUWS9FYradbiCOZAwWRQwDDBwayVpTTWUZ2sdHmWRIo2kldURQSzMcAAdSapWu/iJZWnNFpURupRt4j5WMf3b9PnV1kRZEZJFDIwIZWGQQe1ce434YfQ7r4i2DNp8zeRupib8h/se/Tr1hY5JdFlai32UPirULn9uPr8nh81ywS5VVCrnGFYD6YrNrGtxoNNimdgGfxWXJOWCYUn/3O/tS1fTU1K28F2ZCG5lZd8H/41D2mlSm+SO/PifDhUhPZ1znJ+Q2+lZnGMmpv0JVP8ikiwGzjMjSvIy827AHA+9bUciMitGwZOxU5BqAXU57a8MV8AJiTyGTCxkZyCh7H2PX8w6VsWq3jyz3EDxsjMTkgp4mAPLyY2P8AUSDv3G1TdTkvJarFGXgtkGrWttGztMmMfmrYtdXvLkQm3dBaOpYyK45lIOOUr1B7+mD1NUhYU8YrLGY5OvK3ceoPce4q1afLGtpGiYHIuCPQ149/HjVHxl/8PXp5DtaXot1sZLmzKxS5LeVg3Xeo+P4HRz4ct4kjg7r1P6VUdb1TUhZTLobq86byKpy4XByVH8xHfuOuPSgR6peNzP8AGS83Uh3zn70o+Osths3hELudCqeq7Oi8YcZIiy21hICeXZuyk+vv7VW/w04aueJOJovBdxb2xE11ONiqk7AE9WJ7egaojS9D1bXmxp2n3V2Sd3VcID7udq+ifw84ai4W4fishytdSHxbqRf5pCOgPoBsPlnvXs0caFMNV78nlXcmdstn68Gpa8AzNL/vdVBiB6QxYYj5kkD7GpKXg/4YZ0a7MeRh4rnzq59cjcfrVmSsoFc/So111O/uX5zsVfSdE1dL1ZNQngESEEckjO23YZAxVqoFFWU0QpWIldtsrXmQGtW+toLy2ltrqJZYZV5XRuhFbRrDLVxUcQ4h0kaRrM9iHZ41IaJm6spGRn3Gfr19hD/DBb9HHdSx+m1dN450OXU7qCe2C8wTkkJOCMHII+5qjXun3NhqDR3Kj+D924GzjO5H6ZHb7Vktg49rwaqpqXT8kff6fBfQGK4jDA9D3FV2UXuhykzmSa25eVJRuVA6Bh/MP1HY9QbeBtWa1099TuI7KKMO8x5QG6fM+3eoQscSc4KSIGOa3v41R2TOPEUhxsOnOrenvt6EDpUdayG6lkBcTcuxuIwQjnuB649tvlVg1D8LtStbokwytZM3O8cB51JGcdN+57d6vOkcAWV1o1qzTzQ88Ybw1RRyH61OycZLorrWjzk59pcCo5IHmG4x2rXOjQ6bOLqz0m2vx4gcxSsQykflOcEexB+vSunXHANnYWVxcRXty7xRM6qyrgkDPp7VUgPWq4TlBlklGxE/wfxZHqt/+y5NPvLK7ij5zHInlVRjvtjrttXQrRcgVy3h+6tNI1Ka+lt0BmQJLMP4go6e3p9h6V1aywUUjoRkVshNTXRlnBwfZtquBXsUCnUyAUU6KAVeJBkV7pUBF3cOSdqgNZ0qHULZoZRykHKOBujeo/x3q2zR5FRtzB12o1kJ4OR3VtNaXL29yvLInp0YdiPY/wDFXj8PtJ8OGTU5l80mUh9l7n6nb6H1r1r+jpqMGNknjyYpMdD6H2P/AD2rU03jKWwVbK/05U+HAjIhbBXA9Dsdt853rFZXo/6NSm5xx7L3ivMbpKgeNgynoR3qtXvF+nvpc8llKwuuTEcboQQTtn0269e1Va04m1W1to7eC4VY4lCqDEpOB7kVWFBs6Xdp4lpPH+aNl+4NccQM7xxojSTSHCRoMsx9qm14r12eQxQXSFujM0ScqfPbr7DetPh238PiiJUJlJYDnfrgDJwBsO+3b51ZCty/wNtMlm4d4XS3dLvUuWW5U5SIbpEfX+pvft29audsK1oUO1b0SYFbIxUVhGaUnJ5ZlHSnRRXTgU6KVAOlTpUB5YZrBJHmtikRQERdW+Qdqq3EWi/Gp4sAC3UYwpOwcflP9j2PzNXuWMEVFXlv1wK40msM6m08o5OfLkMChUkMG2KkdQfSkoMqhyWjgPRh/HJ/4+g/q+3rU1xVaW41OKSdHwy5dU2EmDtn/P8AgVu6Hw+12wu9QywbzLGT1HbPt7VnjSk+y+Vza6NDR9Fm1HkPL4Fop8vKOvy9T7mrrpei2dpKssNuiyheUPjfFb1tahQAFAAGAAOlSMUQUVoSwUNhFHgCs42pKK9CunBiiiigCiinQCoop0AqMUU6A84rFLCHFZ6VAV7VuG7TVDGbjxFKE4KHGx7dKkbaxSFFSNcKoAA9hUhgUACgMSxhe1ewK9UUAgKdFOgFRRRQBRRRQH//2Q=="/>
          <p:cNvSpPr>
            <a:spLocks noChangeAspect="1" noChangeArrowheads="1"/>
          </p:cNvSpPr>
          <p:nvPr/>
        </p:nvSpPr>
        <p:spPr bwMode="auto">
          <a:xfrm>
            <a:off x="9491663" y="-563563"/>
            <a:ext cx="1181100" cy="1181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3556" name="AutoShape 4" descr="data:image/jpg;base64,/9j/4AAQSkZJRgABAQAAAQABAAD/2wBDAAkGBwgHBgkIBwgKCgkLDRYPDQwMDRsUFRAWIB0iIiAdHx8kKDQsJCYxJx8fLT0tMTU3Ojo6Iys/RD84QzQ5Ojf/2wBDAQoKCg0MDRoPDxo3JR8lNzc3Nzc3Nzc3Nzc3Nzc3Nzc3Nzc3Nzc3Nzc3Nzc3Nzc3Nzc3Nzc3Nzc3Nzc3Nzc3Nzf/wAARCAB8AHwDASIAAhEBAxEB/8QAHAAAAgIDAQEAAAAAAAAAAAAAAAEFBgMEBwII/8QAORAAAgEDAgQEBAMHAwUAAAAAAQIDAAQRBSEGEjFBEyJRYRRxgZEHUqEVIzJCYsHRFiThM0NykvD/xAAaAQEAAwEBAQAAAAAAAAAAAAAAAgMEAQUG/8QAJhEAAgICAgICAgIDAAAAAAAAAAECAxESBCExQQVRExQiYXGBsf/aAAwDAQACEQMRAD8A7hRTooBUU6KAVFOigFRTpUAUU6KAVFOonUdfsrCYwuWklH8SRjPL8zULLIVx2m8InCudj1gsslaKjdP1q1vmCJzxueiyDGfkak6V2QsW0HlHJwlB4ksMVFOipkQooooAoqJ4m4h0/hjTDqOqyMlv4iR+ReYkscdPufkDUpG6yRrJGwZGAKspyCD3FAOnRSoAqv8AEWo3ml3MNwufg8AMceUNncMe2RjBqw15ZQylWAIIwQR1qq6t2Rwnh/ZZXNQllrKNGz1e1vGjSHnLuCcch2x6npW/VO1RzwvrEVzAmNPutig2CN3A9Aeo+Rqci4j0l4g/xiLn+Ug5+1U1cjDcLmlJf6LbKG0pVJtMkLyb4e0mnxnw42fHrgZrkiXTyymSRizu3MxPcnrVp4j43ls763t9O0Z9UsZEPxUqyrGVycYUNjmOM5zgbjfrVLeyu5L5odMt55kZ/wByCvmx1Ge2QOpzjasHyLjdqoSTN/x8ZVbOcWizre8otoIP+qXXlx15s7V0SqVwjwreWtyt/rBQSJvFArc3KfVj0+QFXWtPx3HlTBuXsy866Fk0oegop0q9EwjpUUGgOZfiVfLecY8P6PnMdmr6nMuM+ZcrFt382cj0NTn4e3rwQS6Bcls2Y57Nm/7lsSQuPXkYFPkFPeuZT6j+1PxA1+/kbkZbr4WFGOCqQ7d9xkgH71a9a4hNhDpmowQl72znWBW5eRDG+FaMjrgjB9mRT7VhlfryMPx4K9v54OpkgAknAFGa4drfFd7qzlL29AQna3j8qD6d/rmp/hfjafT0FpqRae3AxHJ1eP0B9V/UfpWj8yz34NP4Xjo6Yl1BJM0KTRtKv8SBgSPpWauWaJfyRStKTmQebJ/N1q6XvECyWkg0tS1wyHw3kT92rY2J6Egeg61ko+Rrmm7OsGm/gzra07ySOsabDq2ny2dxkK4yrjqjDoRXN9V4afTZ0SXVxLKGDeDFDy4H9RLHHyxRBocEdnPPrRudX1OQlnubm5cIvyjUgAD03+g2pWYjCBIscqjAA7Vi5/Lpmlosv7+jbwONbFvd4X19mUICACK9Xdi9/YyW0FzLa3Gzw3ELFWikHRgR+vqCa24o0jQyykBVGaokHFSvxx8HCcQnKs2duYb4H0zXnUV2NucPXZvvsg1pL30Wn8OPxB1q84h/0txJbpLeIXX4pPK2UBJ5lAwc46jHbaur1z7hqPQdJ4h1LWJ5yL2+VF53XyxqAAVBHqQCSfQelWt+I9MCForgTAdTHuB8z0r6Wvl1SrU3JHztnGtjNxUWS9FYradbiCOZAwWRQwDDBwayVpTTWUZ2sdHmWRIo2kldURQSzMcAAdSapWu/iJZWnNFpURupRt4j5WMf3b9PnV1kRZEZJFDIwIZWGQQe1ce434YfQ7r4i2DNp8zeRupib8h/se/Tr1hY5JdFlai32UPirULn9uPr8nh81ywS5VVCrnGFYD6YrNrGtxoNNimdgGfxWXJOWCYUn/3O/tS1fTU1K28F2ZCG5lZd8H/41D2mlSm+SO/PifDhUhPZ1znJ+Q2+lZnGMmpv0JVP8ikiwGzjMjSvIy827AHA+9bUciMitGwZOxU5BqAXU57a8MV8AJiTyGTCxkZyCh7H2PX8w6VsWq3jyz3EDxsjMTkgp4mAPLyY2P8AUSDv3G1TdTkvJarFGXgtkGrWttGztMmMfmrYtdXvLkQm3dBaOpYyK45lIOOUr1B7+mD1NUhYU8YrLGY5OvK3ceoPce4q1afLGtpGiYHIuCPQ149/HjVHxl/8PXp5DtaXot1sZLmzKxS5LeVg3Xeo+P4HRz4ct4kjg7r1P6VUdb1TUhZTLobq86byKpy4XByVH8xHfuOuPSgR6peNzP8AGS83Uh3zn70o+Osths3hELudCqeq7Oi8YcZIiy21hICeXZuyk+vv7VW/w04aueJOJovBdxb2xE11ONiqk7AE9WJ7egaojS9D1bXmxp2n3V2Sd3VcID7udq+ifw84ai4W4fishytdSHxbqRf5pCOgPoBsPlnvXs0caFMNV78nlXcmdstn68Gpa8AzNL/vdVBiB6QxYYj5kkD7GpKXg/4YZ0a7MeRh4rnzq59cjcfrVmSsoFc/So111O/uX5zsVfSdE1dL1ZNQngESEEckjO23YZAxVqoFFWU0QpWIldtsrXmQGtW+toLy2ltrqJZYZV5XRuhFbRrDLVxUcQ4h0kaRrM9iHZ41IaJm6spGRn3Gfr19hD/DBb9HHdSx+m1dN450OXU7qCe2C8wTkkJOCMHII+5qjXun3NhqDR3Kj+D924GzjO5H6ZHb7Vktg49rwaqpqXT8kff6fBfQGK4jDA9D3FV2UXuhykzmSa25eVJRuVA6Bh/MP1HY9QbeBtWa1099TuI7KKMO8x5QG6fM+3eoQscSc4KSIGOa3v41R2TOPEUhxsOnOrenvt6EDpUdayG6lkBcTcuxuIwQjnuB649tvlVg1D8LtStbokwytZM3O8cB51JGcdN+57d6vOkcAWV1o1qzTzQ88Ybw1RRyH61OycZLorrWjzk59pcCo5IHmG4x2rXOjQ6bOLqz0m2vx4gcxSsQykflOcEexB+vSunXHANnYWVxcRXty7xRM6qyrgkDPp7VUgPWq4TlBlklGxE/wfxZHqt/+y5NPvLK7ij5zHInlVRjvtjrttXQrRcgVy3h+6tNI1Ka+lt0BmQJLMP4go6e3p9h6V1aywUUjoRkVshNTXRlnBwfZtquBXsUCnUyAUU6KAVeJBkV7pUBF3cOSdqgNZ0qHULZoZRykHKOBujeo/x3q2zR5FRtzB12o1kJ4OR3VtNaXL29yvLInp0YdiPY/wDFXj8PtJ8OGTU5l80mUh9l7n6nb6H1r1r+jpqMGNknjyYpMdD6H2P/AD2rU03jKWwVbK/05U+HAjIhbBXA9Dsdt853rFZXo/6NSm5xx7L3ivMbpKgeNgynoR3qtXvF+nvpc8llKwuuTEcboQQTtn0269e1Va04m1W1to7eC4VY4lCqDEpOB7kVWFBs6Xdp4lpPH+aNl+4NccQM7xxojSTSHCRoMsx9qm14r12eQxQXSFujM0ScqfPbr7DetPh238PiiJUJlJYDnfrgDJwBsO+3b51ZCty/wNtMlm4d4XS3dLvUuWW5U5SIbpEfX+pvft29audsK1oUO1b0SYFbIxUVhGaUnJ5ZlHSnRRXTgU6KVAOlTpUB5YZrBJHmtikRQERdW+Qdqq3EWi/Gp4sAC3UYwpOwcflP9j2PzNXuWMEVFXlv1wK40msM6m08o5OfLkMChUkMG2KkdQfSkoMqhyWjgPRh/HJ/4+g/q+3rU1xVaW41OKSdHwy5dU2EmDtn/P8AgVu6Hw+12wu9QywbzLGT1HbPt7VnjSk+y+Vza6NDR9Fm1HkPL4Fop8vKOvy9T7mrrpei2dpKssNuiyheUPjfFb1tahQAFAAGAAOlSMUQUVoSwUNhFHgCs42pKK9CunBiiiigCiinQCoop0AqMUU6A84rFLCHFZ6VAV7VuG7TVDGbjxFKE4KHGx7dKkbaxSFFSNcKoAA9hUhgUACgMSxhe1ewK9UUAgKdFOgFRRRQBRRRQH//2Q=="/>
          <p:cNvSpPr>
            <a:spLocks noChangeAspect="1" noChangeArrowheads="1"/>
          </p:cNvSpPr>
          <p:nvPr/>
        </p:nvSpPr>
        <p:spPr bwMode="auto">
          <a:xfrm>
            <a:off x="9491663" y="-563563"/>
            <a:ext cx="1181100" cy="1181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23557" name="Picture 5" descr="C:\Documents and Settings\ahireshe\Desktop\photos cours\faci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905000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629400" y="457200"/>
            <a:ext cx="2895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مراحل الطريقة البيانية</a:t>
            </a:r>
            <a:endParaRPr lang="ar-SA" sz="24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6553200" y="1828800"/>
            <a:ext cx="2895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رسم البيانات الفعلية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6553200" y="3200400"/>
            <a:ext cx="2895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تحديد خط الاتجاه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6172200" y="4495800"/>
            <a:ext cx="3276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مد خط الاتجاه إلى المرحلة التي نريد التقدير لها</a:t>
            </a:r>
            <a:endParaRPr lang="ar-SA" sz="2400" dirty="0"/>
          </a:p>
        </p:txBody>
      </p:sp>
      <p:sp>
        <p:nvSpPr>
          <p:cNvPr id="6" name="مستطيل 5"/>
          <p:cNvSpPr/>
          <p:nvPr/>
        </p:nvSpPr>
        <p:spPr>
          <a:xfrm>
            <a:off x="609600" y="1066800"/>
            <a:ext cx="5334000" cy="4267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 رباعي 6"/>
          <p:cNvSpPr/>
          <p:nvPr/>
        </p:nvSpPr>
        <p:spPr>
          <a:xfrm flipH="1">
            <a:off x="1447800" y="4389119"/>
            <a:ext cx="76200" cy="106682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سهم رباعي 7"/>
          <p:cNvSpPr/>
          <p:nvPr/>
        </p:nvSpPr>
        <p:spPr>
          <a:xfrm>
            <a:off x="1676400" y="4191000"/>
            <a:ext cx="76200" cy="7620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سهم رباعي 8"/>
          <p:cNvSpPr/>
          <p:nvPr/>
        </p:nvSpPr>
        <p:spPr>
          <a:xfrm flipV="1">
            <a:off x="2133600" y="3733800"/>
            <a:ext cx="76200" cy="7620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سهم رباعي 9"/>
          <p:cNvSpPr/>
          <p:nvPr/>
        </p:nvSpPr>
        <p:spPr>
          <a:xfrm>
            <a:off x="2438400" y="3733800"/>
            <a:ext cx="76200" cy="7620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سهم رباعي 10"/>
          <p:cNvSpPr/>
          <p:nvPr/>
        </p:nvSpPr>
        <p:spPr>
          <a:xfrm>
            <a:off x="2667000" y="3352800"/>
            <a:ext cx="76200" cy="7620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سهم رباعي 11"/>
          <p:cNvSpPr/>
          <p:nvPr/>
        </p:nvSpPr>
        <p:spPr>
          <a:xfrm>
            <a:off x="3352800" y="3048000"/>
            <a:ext cx="76200" cy="7620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سهم رباعي 12"/>
          <p:cNvSpPr/>
          <p:nvPr/>
        </p:nvSpPr>
        <p:spPr>
          <a:xfrm>
            <a:off x="2819400" y="3048000"/>
            <a:ext cx="76200" cy="7620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4" name="رابط مستقيم 13"/>
          <p:cNvCxnSpPr/>
          <p:nvPr/>
        </p:nvCxnSpPr>
        <p:spPr>
          <a:xfrm flipV="1">
            <a:off x="990600" y="2971800"/>
            <a:ext cx="2362200" cy="198120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مربع نص 14"/>
          <p:cNvSpPr txBox="1"/>
          <p:nvPr/>
        </p:nvSpPr>
        <p:spPr>
          <a:xfrm>
            <a:off x="304800" y="5486401"/>
            <a:ext cx="609600" cy="304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2007</a:t>
            </a:r>
            <a:endParaRPr lang="ar-SA" sz="14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914400" y="5486400"/>
            <a:ext cx="609600" cy="304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2008</a:t>
            </a:r>
            <a:endParaRPr lang="ar-SA" sz="14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1600200" y="5486400"/>
            <a:ext cx="609600" cy="304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2009</a:t>
            </a:r>
            <a:endParaRPr lang="ar-SA" sz="14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2286000" y="5486400"/>
            <a:ext cx="609600" cy="304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2010</a:t>
            </a:r>
            <a:endParaRPr lang="ar-SA" sz="14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2971800" y="5486400"/>
            <a:ext cx="609600" cy="304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2011</a:t>
            </a:r>
            <a:endParaRPr lang="ar-SA" sz="14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3733800" y="5486400"/>
            <a:ext cx="609600" cy="304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2012</a:t>
            </a:r>
            <a:endParaRPr lang="ar-SA" sz="14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495800" y="5486400"/>
            <a:ext cx="609600" cy="304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2013</a:t>
            </a:r>
            <a:endParaRPr lang="ar-SA" sz="14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5257800" y="5486400"/>
            <a:ext cx="6096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2014</a:t>
            </a:r>
            <a:endParaRPr lang="ar-SA" sz="14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0" y="4419600"/>
            <a:ext cx="6096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250</a:t>
            </a:r>
            <a:endParaRPr lang="ar-SA" sz="1400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0" y="3429000"/>
            <a:ext cx="6096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500</a:t>
            </a:r>
            <a:endParaRPr lang="ar-SA" sz="1400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0" y="2590800"/>
            <a:ext cx="6096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750</a:t>
            </a:r>
            <a:endParaRPr lang="ar-SA" sz="1400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0" y="1676400"/>
            <a:ext cx="6096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1000</a:t>
            </a:r>
            <a:endParaRPr lang="ar-SA" sz="1400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0" y="914400"/>
            <a:ext cx="6096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dirty="0" smtClean="0"/>
              <a:t>1250</a:t>
            </a:r>
            <a:endParaRPr lang="ar-SA" sz="1400" dirty="0"/>
          </a:p>
        </p:txBody>
      </p:sp>
      <p:cxnSp>
        <p:nvCxnSpPr>
          <p:cNvPr id="28" name="رابط مستقيم 27"/>
          <p:cNvCxnSpPr/>
          <p:nvPr/>
        </p:nvCxnSpPr>
        <p:spPr>
          <a:xfrm rot="10800000">
            <a:off x="762000" y="1143000"/>
            <a:ext cx="4800600" cy="0"/>
          </a:xfrm>
          <a:prstGeom prst="line">
            <a:avLst/>
          </a:prstGeom>
          <a:ln w="254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مستقيم 28"/>
          <p:cNvCxnSpPr/>
          <p:nvPr/>
        </p:nvCxnSpPr>
        <p:spPr>
          <a:xfrm rot="5400000">
            <a:off x="3467100" y="3238500"/>
            <a:ext cx="4191000" cy="0"/>
          </a:xfrm>
          <a:prstGeom prst="line">
            <a:avLst/>
          </a:prstGeom>
          <a:ln w="254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رابط مستقيم 29"/>
          <p:cNvCxnSpPr/>
          <p:nvPr/>
        </p:nvCxnSpPr>
        <p:spPr>
          <a:xfrm rot="5400000">
            <a:off x="2133600" y="4191000"/>
            <a:ext cx="2438400" cy="0"/>
          </a:xfrm>
          <a:prstGeom prst="line">
            <a:avLst/>
          </a:prstGeom>
          <a:ln w="254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مستقيم 30"/>
          <p:cNvCxnSpPr/>
          <p:nvPr/>
        </p:nvCxnSpPr>
        <p:spPr>
          <a:xfrm rot="10800000" flipV="1">
            <a:off x="533400" y="2971800"/>
            <a:ext cx="2819400" cy="38100"/>
          </a:xfrm>
          <a:prstGeom prst="line">
            <a:avLst/>
          </a:prstGeom>
          <a:ln w="254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سهم رباعي 31"/>
          <p:cNvSpPr/>
          <p:nvPr/>
        </p:nvSpPr>
        <p:spPr>
          <a:xfrm flipH="1">
            <a:off x="1066800" y="4922518"/>
            <a:ext cx="76200" cy="106682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33" name="رابط مستقيم 32"/>
          <p:cNvCxnSpPr/>
          <p:nvPr/>
        </p:nvCxnSpPr>
        <p:spPr>
          <a:xfrm flipV="1">
            <a:off x="3276600" y="1143000"/>
            <a:ext cx="2286000" cy="1905000"/>
          </a:xfrm>
          <a:prstGeom prst="line">
            <a:avLst/>
          </a:prstGeom>
          <a:ln w="2222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مخطط انسيابي: رابط 33"/>
          <p:cNvSpPr/>
          <p:nvPr/>
        </p:nvSpPr>
        <p:spPr>
          <a:xfrm>
            <a:off x="5410200" y="1143000"/>
            <a:ext cx="152400" cy="152400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مربع نص 34"/>
          <p:cNvSpPr txBox="1"/>
          <p:nvPr/>
        </p:nvSpPr>
        <p:spPr>
          <a:xfrm>
            <a:off x="685800" y="533400"/>
            <a:ext cx="419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مثال: تقدير الطلب لسنة 2014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3" grpId="1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2" grpId="0" animBg="1"/>
      <p:bldP spid="34" grpId="0" animBg="1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105400" y="228600"/>
            <a:ext cx="449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مثال</a:t>
            </a:r>
            <a:endParaRPr lang="ar-SA" sz="24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133600" y="685800"/>
            <a:ext cx="6324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dirty="0" smtClean="0"/>
              <a:t>تظهر في الجدول التالي البيانات المتوفرة لدينا بالنسبة لمبيعات السيارات في فرعنا المتواجد بمدينة الرياض</a:t>
            </a:r>
            <a:endParaRPr lang="ar-SA" sz="24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2057400" y="1905000"/>
          <a:ext cx="6604002" cy="1854200"/>
        </p:xfrm>
        <a:graphic>
          <a:graphicData uri="http://schemas.openxmlformats.org/drawingml/2006/table">
            <a:tbl>
              <a:tblPr rtl="1" firstRow="1" bandRow="1">
                <a:tableStyleId>{073A0DAA-6AF3-43AB-8588-CEC1D06C72B9}</a:tableStyleId>
              </a:tblPr>
              <a:tblGrid>
                <a:gridCol w="1100667"/>
                <a:gridCol w="1100667"/>
                <a:gridCol w="1100667"/>
                <a:gridCol w="1100667"/>
                <a:gridCol w="1100667"/>
                <a:gridCol w="1100667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السنة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المبيعات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السنة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المبيعات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السنة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المبيعات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300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2007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300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180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380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550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450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600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240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2006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180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2010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635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1143000" y="3962400"/>
            <a:ext cx="7391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dirty="0" smtClean="0"/>
              <a:t>نريد تقدير مبيعات الفرع للخمس سنوات كالتالي:  2012 و2013 و2014 و2015 و2016 باستعمال الطريقة البيانية</a:t>
            </a:r>
            <a:endParaRPr lang="ar-SA" sz="2400" dirty="0"/>
          </a:p>
        </p:txBody>
      </p:sp>
      <p:sp>
        <p:nvSpPr>
          <p:cNvPr id="1026" name="AutoShape 2" descr="data:image/jpg;base64,/9j/4AAQSkZJRgABAQAAAQABAAD/2wCEAAkGBhQSEBUUExQVFRUUFhQVFBcUFRQXFxUVFBQVFBQUFBUYGyYfFxkkGRQUHy8gIycpLCwsFR4xNTAqNSYrLCkBCQoKDgwOGA8PGiwkHyQuLSwsLCksLCksLCwpKSksLCwsLCwsLCwpKSwpLCwsLCwpLCwpKSwsKSwpLCwpKSwsLP/AABEIALcBFAMBIgACEQEDEQH/xAAcAAACAgMBAQAAAAAAAAAAAAAEBQMGAAECBwj/xABGEAABAwIDBQUEBwYEBAcAAAABAAIDBBEFEiEGMUFRYSJxgaGxEzKR0QcUQlJywfAjU2KSouEzQ4LCCBVjwxY0RHODsvH/xAAbAQACAwEBAQAAAAAAAAAAAAADBAABAgUGB//EAC8RAAIBAwMDAgQHAQEBAAAAAAABAgMEERIhMQVBURNxIjJhkRSBobHB0fDhQjP/2gAMAwEAAhEDEQA/AKfSm5RMtFeyUYdX8E/icS1cya0bk3DaPDQGa+CFrXlpI3dVHBiDmm3BTvlDhqkZJ6tQOQq+vPBAvu3Jt7UPZrxCSSt7eiPaCG3TCXcmnYCkgyFCT1ROiJq5yShS229EpwTe5SRE91hqoIpczrAfBTilMh5BMqaGOEXNk1pSRtPBzBg5Iu7RaqQyIaWQuI7S30Yk8kxdqSooeSbvkaf84uRwsrHQBkrFQnOT3Z3FMpykrehLgklsMK3DrHRLzVuYdCQrJM3MLhJq+h4obgmZTJqXaR497UJtBirJAqi420U1OSDcILTRlod10AvouInZdboJ9WSEM6uINlh00+DSRZqirzxpIKa51WR4gMtlyKkkGyijl7l6AWrIBQpl0WVLXZty7bDdN6UkaBRGSdAStVMLmjVpHgnmFNDHagHvT+zHDtNBB5fJLTuFTlhoznDPOLrYCuVdsnHICYzlP64Ku1mEvh0cPHgmIVozXwkyAtcQur3W8q6Ea22WQyRXUUcViiVNStBuCr1YRBpsbWBlS34fFeqYlhkdVFZwGoXjVMPZy5h0XrGBYlnjB6ID2l7mZbM8zxfZKWKVzWi44HosXr0kbXG7hcrSLrJqZ4zSwkHdqnNJVndvVwr9nBn0aEK/ACBoEGcG+QryxOZRbUIukkblSzFI3MO4jwS0YiQgKiDe44nDc10LLW6WS99dcb0LHV2dqtQovgrDGLjpcoGasF1zXV+miVe0TMaKW5rAxdihA03oY1Dn+8UKHXKkcbIuC0jmRq0165zXRlDR5za61wtyArmLqG7TdWJuyzyNCCharZ6Vv2VhVocZKyMMLxgWsU3ZRPlF2NJHO1h8TolOzOzMsr/2bA5zfec/3I+/mVaZtlmnSprif4I7NHdYmycjbRW85YKaEkmzVj25oI/xSAn4C62zBKfca6AdzZCmv/higb+8f3yAf/VG0ezdNYyMita4bncSCeJseS2qdo/L/wB7l7FfOzsBOmIQeLJAphsPG8diqp3n8ZHqEeNnacuOZrjrvabDwHAIiHYykcbB72+I+Sz6djPZSaL+ErU+wVYzVsYkHOJ7H+QN/JBfVZYnZZY3sP8AGxzfUL1CD6KBa8Fc4Hhax+IuCoajZzFqcHK5tQwcDvI/C7Q/FW7OjLaE/vsXjwylCgBbfRK6gBp0VrqscjB9nWUhgeeIa6I+HA/ApdWbJtmBfSTB/wD05LNd3NeOyT32StTp9anut0ZeStz1+nJEYXj9jlduSutp3McWvBa5psQRYg8ig7pSVJTWmRXJ6CH8WlSula9uWQXvxt6qo4RjhacrtysjXgi4XLqU50ZGWsC2u2XIOaPUcvklk1CRpaxVqiqSN3wUktOybo79fFGjdSfJWWVGHBy47lJLg+XUbwrq7CwxnUBU+urHOe6w53TEXUb3CJMTVL8pVr2GxS4LDw3JRT7PPmbm+C4weT2NRbrYpmovgJJZR6tHJosSyCru0FYgawOovElC08FGaBvJMbLMqeGhDVYAx/AeKrOLfR2x+oFj0XoZYteyVYRWDxir2BlZ7puOqR1eBPZ7zSF9APpAd4Qc+AxvFiAq04KaPnCoNjZQ5br2vHPouiluQLHm3RUXE/owniuWHMOR0K0TBTBHquyjKrCZovfY4eGiDLlCG/ZLqCpcw3Cjjm1smVLQvedI3nuY4/ksSeOS1FvhDbDtqXtGrU7o8d+sERsbeR9mtHU6KuOw9wHuH0Vk2NwzI90jzleB+zAIJJPduQqdupT1Y2MaH4HOPYvFh8IpY3gEC8pHvPed+5VSlx9zzZkLnnmeyPE70edhZSS94Je4kkv43N95TKi2eljHYBB/hkb6BydqKb7fuFjRcvH5tL92GUkGYAFtr8fWyYVEoADGjQDTu696IwbAXezlfM4tc1oyBxvm4m3okU0cpeSfaAEm1mu06aBAUZRjv3CRtpyzGKy/o0EsjJNrfBbjnhExhfNFHICAWyyNYRcAi+boR8U52FxCFkpE8kbTazc5sb+O5XyqwSjqbukhp5r7y6OJ9/8AVYoUKUW85MVLepT+eLXuhFhWyTiA4yttwyHMP5hon1PQNjFvaG/O5VMxnYGhjJfTulon/epZXsHiwktI8AqPLt/WUlS6CR/11jAHB4bllyEA37OhI3G/LemVhbItUJY1Y2Pbq6jimjMcobI0ixDmgg94It4rxbazZoYbWRmJ14Zy6zbnsEWuL8Rrp3K+bK7UxVcRdHJe29rtHN/EPz3Kv/SnCHNp3g3yyZT3PaT/ALU9ZVWqihnZluk0sgmE7JU2KmQzSOjkiysuwtGZutibg3I3KSp/4fmn/BrPB7AfNpCr+yVY4TS2vqOHQq3w429u5xQryKp1mjdO1lOOpCE/8P8AU3/8xDb8L0VB9DldD7ssMg5Xc0+YKcybSyH7R+Klo9pZARZxSUowmsNFu0njcrs+wla0gexNzpo5pHxuh63ZSrgGaSF4A3uFiB32Oi9pw5shaDJod9h+aMkAsb7uKWdhTfDYk4YPAhiJcwsdysCq3NB7LNm3E6FWPaOnEVXKwCwDzYcgdfzS+UB7crvj80nCtKlLRLhGVLBxRbQNZCbcNAqrLNmeXczdHYpQmMabktj3Lo69S2CrcueGYleMararVJLZtrrEo6byAdPc+jLLS7st5V0hk5C3ZdALYCohGQtZVzVVrWWuRqiqGpidwuf4vluSVa+o0p6G9wsaUmtWNiC6hle37Q8j8lYWlvAD4JLtJijY8jCbZycxGhyNaSQDwzGw8SsyvElnY1CEW8NP/fkK3YJHPuaMvFzhp3NH2j5LKb6OcPaczoGSO5vAP9O7yQMGJX/XkBwCLZiC8/U6zPVvH9f4HVbJcMbM2fpGCzYI2/haB6BaGH0w/wAsfE/NAsxIqZlQHI1HqNOb3Sz9UFUKkV8z+4c2kp/3TPEX9VjqKE6ezjt0aB6IMghYKgrsUruPhfYxKi5f+n9wunwyFnuxMb+EW9F1NTxfux4E/NBfWDzWvrLuacV228sF+E2JnUjDoAR3aH4hcwU8sQ7Dw4cnho/qHyKBlxoj3dfIIV2JPO8hdOn6k1xhfUTnCMds59hnPXNecksUeY7mysb2vwO1a/w16BLKjZqB2ohMZ+9A8x+QNvJcz1udpbJlc07w7yPQ9RqErOKuhcGl+ZjtGOLu0Da+Rx46A2PG2uu83oxkt0i4ValP5JNezNV2yUm9kzj/AAzNN+7Oz5Lz/GNnaoVrS1j23blL2ZnNHvfaaLgbt4XpQx4/eB8QuZMaJ5eSH+EgnlbDM7+rUh6dTdZX049it7FYc+lDy5rg6Q6usbabrG2oN7onafETLG9hBJYIpLgbhnI18wm52mDdC+3+pKq+oglN3TyNJ0OWQ2I5FpuLItOhKMlLwKZSk2lt4KTheIvgkL4zldqOB0O8aqwwbbuP+LHHIOJtld8QpajB6UDO5zntFs1rNIB0zXDdbX1HLuRTsBombwfGR3zS/UKFS4ra6eyxjc71jf2tCh6dWOXnOy/nYhix6nkdYtfFfc7MHNHfyTXDIg2cWe14aM12m/ddBx0lI33YWnvu71KJGLtYLMa1vcAEvTsaq+aSM3PULacWqUJL3/zPRMJ2la8ZXmzh0Nvip6jFmXsXtHiF4/UbTEFwueY8d/mlj9onu05p5Wh59wbGO3kgFc8feDXDzH5JE16lxzDpZY2zAOJYLHnl/NIqOsdmyuB8VwLy0cZOSAuI7eA5tiqziVC6Mmw0VgBspLhwsdUjSquk/oZUtJSmVDgsVmmwK5uNyxPfiqbN60fQV1tQwzBwuFME6FNhR1LyGmxAPC+4E8SOPdxsui629eXbZbRta72hqKhmtw2OUtABHZa1gGrrC5v15q1Bz2QOdWNJapfZcs9FpNnKd2spklcftOkc0eDWEW8b96Glpfq02QEljhmYXakC9i0njY215ELzvANsqlwGSeT3c4bVwMOZhNg5rmZC5t9LglXKfFJ5GxGeKNpFyJIpC5jgQNMrmhzTuOt929cjqlgo2zlpW26aGrW+p1argm8909v9+RaTiQbHmJ3DVef7RYsZJwb8D5lE49ijvYBrLXLm6E2zAOBLQToCeunUKpz4iHvG+7bhwIsQb6gg6g9CuNCE5wUnxj9R5aU2ixQzIltSk9NUC29GNckJ09xhSGbKpEw1KTsciIpUvKmEUiz0dVmGvBdhjpDaNt+u4fFJoqlrG53kBo62v3nkmNPV1Ug/ZQSZOBIbGD3CRzXH4J23daosRTePH99gU5KO+35jWn2fP25PBgHqfkjo8HiA1Gb8RJ8r2VdlrKiLWVj2D7xsW+LmEgeNkyocWzbyno3voy0Tg4v6i01VmsqWfb/g2jw+Ibo2DuaF06kbwAUTZlIJ10VeZ5E9MkDzQIGSLu/lv+aZSG6AqWoqufI1Sb7imrwsPH+G3vADT5koJ2zTCO1C0+LSfRM3k8yoy/qU3G6qJfDJjfoxlyl+pXazYyF//p3g8w4+l0iqPozLrmNzm9HAO8xYjzV9MgQ1bVloBHPX8k1b3txrUVPnyZq0YRg5aftn+Weay4BVQEtlachBBcCXNsRYjppzSx0/tIG63czQ/wCklv5L1GTFy4WdqORVWxvBaeR3Z/YSncbdh9+Y3XXfpVJ81MZ+hzHKLfwlXoMYLdCiXY3fQpXieHyQSFsgsefAjmELEblNaYy3ReA2qrLuHiPzVk2NwVsrjJJo0bhzKrdS5mQWGtx/dWbAKj9kAOf/AOINT5TMuC5mjjtqTbpuVWxv6o8dkjONN1j39VBUbW/sngjcclr+ap09ac2+6A6EZJqZjR5GNT2HWvmHAhdRtvqEugqsxsj4AeC8nfW6oVNK47Cs1peCZlSRosWpGi+9bSXomcFs2H2zDwI5D2vVehRvuLr5tpqkscHNNiNy9Z2I2zErQx57QXeGi4Y0SKaYjeIZSPCNy+ftqs0xuLmxvYcQWgAjnay+iswcOYIseoO8LxHFMMayeSK9xHI9gPHsuI1+CuElF4fcFVpuSTjynkB2akqHua+ZxyxR+xiaQAbXbwAudGAXOp05L0k1ByRtP2GgHvIHyVVwyJjLb3O4X4dU8Y/Rc3rN5H0VQh35L6faT9eVxU9kkC40TJlY09sXcG8XCxBtzOu7jqqZieKu9o1rmsfYADO3tC3ASNIeAOWaw5J5jAcZczT7jdbb29rR3df4aJJLiwnl/bRNe4aZ2lzHn8djlcepbfqp0yCUF7Ddw9w+jrrgdlw/DI//ALmdM4ZzwMv80J/7I9UDTsi4MeO6Rp9Y00h9mBoJP6D8l1Ha0ZcwX2Qsqs1w2bZVv++7xga7zEzfREwVDiQC8Hn+xLCRxAPtX6qPOy3vPHfGPyeuIYWPcQSS07xqw92hvy3FI3Nhb6Phik3sg1OtPO72LngsbGuEkmUyDVjSRaPlYff/AIuG4cb2unxW/d0XjOM4PQxi/sIw4dpzjc2A11118VXcP2pc+UimpHODQXH2WZr8o3u7A0TNGyjSgkpY/IVq9QcqjjGm5Y53Sx9Nz6YZOHDmDvVVxagFPICzSN+4cGO3lo6EajuI4BVXZnaiWRjDDMbPtl9td4BvYtdclw1uNCneP47UsiyT0jnAltpadwkY1wcLF7HEPa3fc62F0t1Pp7qUXGWHtlNG7C/p1pPTlYeGmWCgq7tGqKknsq/htVZEOqbrxaudNJeTsunmQ0+tLiWTRL2zLr2yqneS7mlSWdiCqfZLJ8RDUbVvuq9iLl0ad4+Eda1pKWzDTiw5qKTEWuBBOhVfkmUZmKMrmeco6v4KDWGNCADrJp0GvqupsXjY24Atzdqk/tEsx29mEXsLg262t6LpULqve1o0qk8J+NuwhWsaNpSlUhHLXk6rcVbO4skHZJ7J+0zkVXJ4jG8tPx4EcCE4pMMLwHPuACO83NvALvG8NjbHcOOZp0BI93ivV0r62p1I20Hl7Lbdff8Ac4MrOtKDryWFz4EMzjlKMwvFC1sgvawuPRL5zZqBEm/qnpyw0c6Qc2oJBueN/FRtZmOi5b7vep56gNAY3hvPElVLfkhqNha4JpUTlo3JPTzai/A3TybHWOHuLgdTinKL9xaqstCCfEXZliMlkjcb5ViTU4+CJ/QBBRFFWOjeHNNiEMCthMhj2fY3bBs0Ya49oaW433aDiqJtI0/Xp3atzSOd4OOYX+Ki2GflmL+LbZehve/kFcqyhjqB+0FyNzho4dL8R0K417eqnU0PsM0Yd2VrD9P16p5C/RZDsn9x4P4hbzHyRBwOVo3A9zvmFxqlSFSWUx3bGxVa+R0crpGO3abri9jdrgdCCDu46pTRyQSSF3s3xknUMeHMv/C14zAdC4pziMT4vaF7Li5L2E2uCbgtI3HiD/cJNhkMRcSHyNudz4wbX6tfr32C9VYNaFg5lfksdLBFwdJ4sb+UiMbEz758WH8iUPTwNtpIPFsg/wBpRH1T/qM8c49Wrp5FcGSxt4SN8RKP9iWvrsrhr946cRoB+SLqKYta45ozYcHtvrwAJuSkVW/LkcfdByu6NfYX8HBvgSuddVMVIL3f6YGqMMxkyTH3+1a4De9lgeo5+SqeC4tUUr3+xOVz25HXbmO+4sDxB3FXB9L9k8Nx/NT02Fv0sW257k/CcKkVvg5VSNShKTjHUnv+Z3sXSPjijYb53OLiOILnXt3r1jEqv9g7qLfHRUvBaERnMTd3kO5NquuzWaNw39/JL9RuoU6LfhYXuV020qKcpz5k8v6E1O9FNkQEJRTCvmUkeuCg5dZlC0rq6wjSI50jxNuidyqjbfbSmnaIotZ5fdsLljd2e33iQQO4nhq/Z0p1qihDljsK8aEdcuEKsc2kipzlN3yfcbbT8Z3N7tT0S7D9tGSOyubkJ3a3B6XtofBVKbD3A9twzHUi5cbnfmIvr4oV7LL2cOm0ow0vnycqp1u5lPVF4Xg9WhnDhopWuVP2axYmwcdR2T1HA/rqriG6X4b1xq9F0p6T1Fpdq4pKf3OJHafD1CrtRTSFzjkcdSb9Lo8Y4DfM0jXS2vEb1HV4yd0Yt1cPQLt9Oo3lrVajT588fc597XtbimtU+PHP2K5VHRAsTaaB0oJFuN+QS5kJGhGq9TPLabPKy52CWt0WGn170QIdWi3VNhs5LZhcMuc2bffuveyzUqKC3KbEPsrFRysyhPMQ2Ynj1DMw5t18kiqKd+4gjoRZca4qqrL6A3uBOqSsUn/LH8ltAzAzscU019ETdK43WKYRvuEVmkP9n58gJ6+dh808qsbLWaKrYZJo4dzvhofUJ9NQF8YI5Lh3dOHq5kdCg/hHeym02cZXHtA+XBXqmqmuC8Npo3Ry3BsQdeoO/wDJWih2jezjccikLvp7b10uAikm8PkveO7MCoYchAdYjoQeBCptPsBPG7Vl/wALh6Gyd0G1oNtbd6f0+0QI3379UpTu7i1WMFSpKXJVW4HI3Qxv+F/QrbqBw3seP9DvkrqzFWneAujVRlGXWanf+QfoI83xFugGty7iCNw69UvlpwbtOoIt3gr06rpopAQSLHmq1X7K31jeD0Pz/stPqCrSzLYNTioLBToI5I+zb2jB7uvbaOVz7w801pKq32X/AMp9dyIfg0rN7D4a+i7jjI3i3eLeqbV/KK2wypUISDKaVzv4R5+WgRsfRDwDRFwxrl3VzOt87CU6ahwFxFFxlCwtRsTP0NVy5MNg7apAFLHRuO5p+FvVFw4RIeAHeSfIfNUlKTwkU5RjyxLilW2GJ8jzZrGlzjxsBfTrwHUheO01PUV9aWxi885Jeb9mGMaZM32WtbYE7zoBcnX2/ajYP63TGMSuY8HMzhG57fcErQLubmsd+hAOtrJP9G2zBoqP2jmE1NR2iDvDdckd+Fh23Hm7oF6/olBU4Sk/mf6I5t3W9TEVwjnCPojooYw2VpnkI7TnkgX/AIWNNmj4nqvO/pQ+j8URbLDcwyHLYm5jfa4bfi0gG19dCOS9Lq8RmZN23HU7twHhyW9vIRUYRUEjVrPaDoYnB/oCPFd5PfAkfP8Ag8tpO8en6K9Ppznh6lpHxC8ppDaQeK9SwZ94WHouV1FaZRkj0vRXqhODK/MzS1tczR/UFKYSN7SO8KxVj2sAcbDtDW2qSYljmhBs1vXUldu26jVuHmNPbu2/+ALiypW6eue/ZY/cjp4Gtu64HO+5IcVxOHN2bl19SOP5KPEa18wyMBDb3PN3f0XFJslK/om6t3jaJxpS8Fy2ExOkOZ89mvb7uY/Z6dUzqqs1k4kaC2JmkY3X5uslGAfR+1pDpCXdNwXoFHhjWgC1rLnTqOb3Mc8keGwEDXzRs2CQyiz42nwRUcCnYxDwQqs/0cRF12uc0crrFbwFizoj4K0o+WSiKWVDFdsRyhtTT5XA/HqDvVrwfEho0m7TuP5KlwvuEXT1JYdPEcCkrm3VaOO4xSqaSz41h9iJG+Pcgmx38v16I3C8YbI3I7z/AFqEPVUZYbjVt76cEna1XSfpVBipHWtUSNsbgCRw+aKirZG236/koY5yARvB+aNFWwtaLatdr3WT87elU5QFVZxCYsfe2176otu0jhvv5oeaaIiMgjQm/dZT1MkRawjWzhewO6x/sk59LoMIrl90dSbSuA4/AovC9oM+h0KTY3W2Z2YXk772sFVcOxKRtSC73T2SOXLz9UrV6XS0NR5CxrN8o9ejq7oiOcKtUNdcJjFULzc6LTwFyPI/Znexp8AjYBD+7b8B8lX2zqWOqQXGcS9mWyB0P3GjwHyRjZmDkqjHUlTtnPVbjWaW8UZdPPcspxEDcB8FycTPNImzOO4FSsLuIsgyr1fOPY16URua4lA1WLFshaB7ose82J/Jd02rgOo9Ujq6i8jzzc71K9R0DU1UnJ54X7iN0ksJEOMHMWnjdEbRdnCau/7iXzaQPMrdJRGRwPAaoT6U6r2OFPbxldHGPF2d39LHL0vdMT7YPnlhs/xXo+A17W0gc8gBoO/pw7158yFMqSgc6w1t6Je4oKskm+DoWV47VyaWcoZV2POlNmi+uhO4fhH5rVHgrpDd1yeqb4Xs/uKtuG4UG8EdzeNK2XjsKznKb1SeWI8L2YtYkK0UWCgcE0paEC2iPjgshmQWCiARjYlK2JSBihCJrF2GqUNW8qshwGrFKAsUKPlAqRgXFlIwIhk7jdYoxrkG4KWB6pmkFMfY3BsU6oMd+y/48P7JFdZdAq0Y1ViQSE3HguLIGPN2mx6ce8cVLFQOF7gOBvu08lT4axzPdPhwTKn2mc3eD4H5pB0bil/83lDHqQn8xY4aUezLXNINjbTj3hGwlphc3c626x37+SQU+2DeJ+IKOi2qYdxb8QsO5uo8wJ6UHw/1Gc9VmiIs4m3I7/FVyvpZCbhmUdbegTU49dCT4mXIf4qvJ7pBY0YxN4fUkaJ3T1mirUT9UwgnSVanl5C8lgZUXU8cyTQzotkl0hOmQdwzphBU2SOF6OhN+KSnA0hwK3quhUoBkY4lTNsNyA0jaSG+Gm7x01+CDOBkzOFie0SOVibgnwSrE9qWUk1KHEBs0rmPJ+yz2ZbmPICR8RJ5Aq+wzDiF7PolPRbavLf9fwcu6eZ4IqWgDG+vyXjv0vYqaiqbTR6tpxmk/wDdkA07wwD+cr0PbvbhlHDpZ0r9IYxrmduzEfdB3893HTznB8CcGl0pzSSEvkcdSXu1Nz3rtt4FUiq0Oz5J1CtOG7PAcO/RWCmwsck0p6IckJhBdRYTZOIKSynjg1vYbrKYP1tY34cioQ0yBTNYsYLbxZSZrb9O9QhyugF05bLVZDkLYK00i176LTCHXtbfYqEOrrFz7S2l1ihR8qBSBy4WwEQyThc7itsW3BUWTtdcLaghfwU6otGErRW1pUWckKKSNTLlWQED3N90kdxIREWMyt+1f8QB89609iGfGo4xlyistcMbQ7TEe8wH8Jt5FMafaiPjmb3i/oqrZZZBla0pdgsa80X2n2ihP+Y0d9x6ppTYzF+9Z/O35ry7KthiUn0ynLhsIrqXdHsMeNRfvY/52/NTDaWnbvniH/yN+a8cazoiYqe6WfRqb5ky/wAU/B6tN9IFIz/NzdGNe70FvNKK36XGD/Che48DIQwfAZifJUyHCC7gmVNsg5/BEh0m1h82X7v+sGXc1HwLMY2mlq5vaTEaDK1oFmtbe9gDfib3J1+CsWE/SJXsjbDHJn0ysuwPeBuABIJPjdH4Z9GzDYyE9wV2wbZqGnFo2BvM2Fz3neupHTCKjBYSF2m3llYwHZaofP8AWash7iLjM5xeDwvpbdwvorxDRgIlkSnZHZVu92WQtg6aIhsW5d9y7aFCzTY13l7vkugFvwUIaDFJZYFohQoy1m6m/fx+S2yQHcd2njyW7KJ5I106779NAoQlcOX91EHnfu6EW4rsO4fr4b1hdf5f3VkMc08CPELazMFihD5TUsYWLERmTbtCulixZIjhwREZuFixQs2tLFihZi0sWKiGFq4LLrSxWQwU110KNYsVZJg6FEpmUCxYqyy8BkGF3TahwUXWLFhtmsIsuH4M0WKfUtIBuCxYrRTGcMOgRkUdvVYsUITgKSNYsVlEgausqxYoQ3ra4F+ml/AlahmDhcfrmsWKEJQtgrFishgK4e4E5eNrrFihCN8thex0uTz038V2w5hfgeFv16LFioht3eR00WlixXgo/9k="/>
          <p:cNvSpPr>
            <a:spLocks noChangeAspect="1" noChangeArrowheads="1"/>
          </p:cNvSpPr>
          <p:nvPr/>
        </p:nvSpPr>
        <p:spPr bwMode="auto">
          <a:xfrm>
            <a:off x="9367838" y="-830263"/>
            <a:ext cx="2628900" cy="1743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028" name="AutoShape 4" descr="data:image/jpg;base64,/9j/4AAQSkZJRgABAQAAAQABAAD/2wCEAAkGBhQSEBQUExQVFRUVFBgUGBYXFxQYGBgYFRcWGBgVHBcXHCYeGB0jGRgYHy8gIycpLCwsGh4xNTAqNSYrLCkBCQoKDgwOGg8PGi8kHCQsKSwsLCwsLCwsLCwsLCwsLCwsLCksLCwsLCwsLCwsKSwsLCwsLCwsKSwpLCksLCwsLP/AABEIAMIBAwMBIgACEQEDEQH/xAAcAAABBQEBAQAAAAAAAAAAAAACAAEDBAUGBwj/xABGEAACAQIEAgcFBQMLAwUBAAABAhEAAwQSITEFQQYTIlFhcfCBkaGxwQcUMkLRI1LhFRYzQ2JygpKy0vFTY6IXc4OTw1T/xAAZAQADAQEBAAAAAAAAAAAAAAAAAQIDBAX/xAAmEQACAgEEAgMAAgMAAAAAAAAAAQIRIQMSEzFBUQQiYYHBFHGh/9oADAMBAAIRAxEAPwDbpwKGaea9Q42EKeaDNSzUiQ6eaDNSzUgJJps1R5qbNRYEualNRhqfNSAkDUQaogacGiwJQ1PmqIGiDUWMkmiFRhqLNQAdOKAGiFAEgoxUQNFmosCSnio1ejBpgEKINUealmoAlDUYNV81PmoAlLUDNUZegLU7Ad2qImkTQmnYhmNCaeKBqAGpUM01AEANPNOFoitA2DmpZqE1GXqREuahz1EblCblSBPnpZ6r56XWUgLOenDVWFyjV6ALAanDVBnp89AE+aiDVXD0QagCyDUiiqyvQNxJVfIZnyNJyS7AvCnqDrgNyNN9aLNVASZqcGo5ob1whWIgmDAO08p8JoGWQaLPVVLh0mNeY09hBJj30RuUk7G1ROWps9VLeKDFonstlmNCQBMHnEwfEGpM9NSvoRYz0xeoOspdZTETF6GajzUSigAqbNTkVm8S4jaw65ruYJIUModtTsDlmO6frQ3SGlZdZ6jesG90uwoO14n/ANtvqRUDdMbPK1iD/gUf/pWXNEvjZ0BalXM/zuX/APnvf+P+6no5oj4mdCr1KpqNbJowhroM2MwqvcFW+rqN8OakRTNDUz2qia2aQgDSFLKaVILDFEDUGekLtAWWc1R3cWqmCahuX4UkbgE9/wAOdcGeMlrpLxz0PjM+G3j5Vy/I1Zaa+qyNKzsMR0gg9kSAdfLXXw/jyqNOlUswVdBz1geZrl8RgmFt3Dj8J8ZzbaDnv3/Oq/DLhXQI9ySJOsT3EfwrzufVabTL2nSvxdywYsZg6CYEDuGhEHz3qo+Nu2jKgzJPIGNJjXtGY8KiW4C8AjlIOkQNZHI5vlR3cSAiLocwyKDvMToD3aAnTwPOsE5vvsuMbCfpBmJDMGOknLqQDy0jkPHxFaXBOIXXBKdYcokyfxDvCNvOu07Vax/D8NaSEsoHZBnAnKpCgHKDs07md/GTUfDeIjCzl1BE5RAJAkbxrBI8e6tG5eHk3/xmbnC+INejsBRJWSYEg6kTqfZsdK3rvCNDDggSG01GUawOfw/TlsPi0/afeQ9oI4ZXA6sajUA5II13PMeVUeLfaKmGtt1HWF2kK7qEzSZZgNQ/gYUTy3FTL5PyW/q/zx/0qOjBLPZr2OOW2vG2hR10OYExJGq8tYHiNI51Z41j7f3S4tpwbqmcylTAJCHnrBcHyWecV41b4wcpUKAO4Aaecanvjwq3w/pCbQmJGukiYMTpr+6N+XsrrkpyzJmicUqSOzxfERhLgzXWuHq+sCwsBTMgsRqWyk6jvknnf4TxosDqLolu1sVMSEYAaQIBHkRNcJiLhxL5raFm7ErcZSIVQoAYxJZRrBk+VauI4RfwtlHdCy3m6y/cWSAYGhy66rJzHQknwrJJwzF5ClnGDt8LxMtfNp7bWz1YdWaCjwO0Aw2OsZT3b6iboYdx9x/SuPwfH7lwqw1KKrmIywSBtl7MAx3ka89OxsXA4GXXTfX3+Ndnx/kOdqXg4HBp0P1v9k/D6ml1p7h7/wBJob2m/wDD3nSaDPXYpJ9Mlxa7JC7eHxP6VFibGZGBggg6Rp8SeetEGqLH8RS1bZ7jBVHM/LxPgKb6Euzm72AUOZ1Yae8A/pQiwDty86wuJ9MGu35sjKikEyBmcCAQZkLInTetW30mECLQE8gwGkn90VwWvLOpunRZ+6juHvp6qNxViZkrPIM8D/xpVpS9gdfhOIpcXMrAiBzEieRHKpRfXvX3ivMcFxG4hJQkd50jyM1sYbpPfVQMwMcyJNdT1EjlbO5W8PQJ+Qojf8D7iPnXnWJ4zde5mLkGI0JAj2VWfEuTq8+0k1D1ULcegYni9lDDXEUkTBZJjyzTVRuk2HAnODy0DfQV5/1YzaUrkbfSlyCs7u30jw5/Nl81f6CKmPEsO39db+A+ZrzsnxqW0wnX4wB7T3UcgWegjDowkODIkQVM+6q2MCWgS7hQBOpj/muQuYdYBVsh30YNqPLYjTasrj2PuuwFxmykbEzz/EJMnnWb+Qqx2Uotmv8Azqy3mAPWIT2TqI9h9bVSN4HWCpM5YJLc509+tZJQKZiNAZ/MfHXUfCnwVw9YuUDXTtfLvGvd3901wzm5o0Sro2sBeW7msumYGWGY9otIgTOunuqXh98dpQAQZ/DOXnrvz1qph7b9f2VXSAd4E5SdZ3mdu+vS+FrhrlnJbCC4NEFyFzFjJefzazoD3Dxrmkn/AAzfT0XqHDX8OFnKDopQrm1IggRPgSIP6VBabNeVlgZVEc4IAAOv9o5o869M4twWxdw94MFZ0tko6lRcKrrlJ3LAA7gz4Tpz2F6DWAEuJfuOpVySCgGsBUMLpqRJ89KqGDphpbH2ZeN1BZdQCVj+yGaNe/LA9lZ2P41aXKXnRwwy7x2pHlBI9tdPY4BYL5VuXQcgJU6DvbbUH2kVjdJ+iNgBr0EKnbylmKXEkDLM51afGNQR3VSy8m0nSI8dxY3jccuXyIotoZyibatdkRropSO8+NUOlfCLRthrKtnzDsSxVVhmKqhnU9ggDQa+NZOFe4DlVGKSTDakE9kzoO0o1nlvWs2ILWczqxLqUUA/hLyqFtcx2J32HOuZucZKmec5ybMfCcEuX2W3+EiB2hlhTG/hBHnWs32fXEGYsHEx+zJL7xlykD517Nw3h1p8Mlp1V8lu2YO2bLqfPlNUeJ9BiWLYa5/a6t+Rg6B9/fPnXqbvZvXo4bhPAbdlj1LqbgnRhkYrLCRmjtdnbbyrrOH45WUo0ZYIdSJiYBOXnqdR3EncGeN4guL65rK2XDwJZuyqgwZHJ9pkSB51oXujmJw9j7wtwN1UXHUAqMoUsxUmZICzGkgiNdDk3FYLSkx8ZwREvym6XBbZoMm26l1RtYJWV13ICk7V1XD7ICZifwkjnuAJE6xPf8O/hsXxdr1uz1Rgi615gZC9nIVGUGJgQNZhfIVc4r0huLdOHyFSFQ55XLlcTKjm+aV7pB8qeiqtGLvLZtcZ49a62F1ZZ7AJk9kkhvDY89tBpV25hzOw8yY9uk1S4HwZerE6ZzEkyJYQWk+Uz4VucSQZ59bmu7Sw6MNTKszzY039w+p0+FY/SHg6XLLs65mS25UknsnKTIiBMgcq1xiWN0rAy5MwM6yDDae1Kh4uScPejbqrmv8Agat3lGUezyR+HkLodd+8+zuq9w0aAtJMkgGTp2lify6iYobgCv2pGYASPP1tVxv6MHU5QddNCC+kAePrQ15s6ujpWWTZz6ilUPDrLNaUkHbw7zTVZVmcjkDQ85irFvEaa1e/kq3MBiNhJgyZgjTnqKe9w1YJWQQJ1gg+/wANal/IhLByOJj3bs6+yBUlt5E91X7PC4JBInzge89+lDdwiKgmQx3HKRp7pG591ab0+h7HRVJqJru/x1E0QP5YoVSWAiTtFV/sgksWGcSskDfy8O+kXAiZAI0HMx4UXFcHcw4suzGLlrrVXkELso2Os5Z79ffW6+4zELO+3mfW9ZOcv4L2k5xIImB4wPPas7iNoMc2piNIO1WcJZCMWbUqR39nWZ357U3FHmTlUA7wAZgmDmjf9PCsN1Oil2U+Jdo6HcCY0A20110+lTYbBK9uCxBBGuhHaBkQNNwNZ28qoW0llmYJA0310GnM1bvuLRKB2HeNNQRO68iD386e3FI0UbRfsC6t1FkEEgCZGxymAOYgiPAV1HCeKXVVlJzBtkYMSBzVcu4kBo8+81znBJu3FYKRlthF7QCk7Tr7dzWumHvKS/VtO/ZuYcwQZzA9aCNNO41lO5YZ26TpWzsOD9KB/RurK8E9WLbdoAGdwOVcb0S6QG0ht3HERCwytsTpAM1cTGPcRibbHMZDA2gZEgR+0nQ68uffWPwvgly1cDDrJDltESY5gRcNKMVmzSUvR0uIv5TnkoSohmBUHbXXyn2Vk9MceXwtu1bYPJBcoQeymuXTbWDr3CtHCY27mEi4Qs5ZUjffcwSdvKsLpjZOIa2wDWwikHNZvCWZhzCRGi7+NVGKsibbiULLOFEhwSGmA34mg5p/7m0flANWL1vNeSB+AlsxLanZQZ02BiO/xqQ2FTDIrsVXsqC63FEzJgsonSYHltT8Fu2usIuXEdDI7F1M8RAIBOnLT2TzqVpLfZy7KZ6x0b4mHt5gRBMHw0GnxrU/lFUVyWWACSxMAAazPhFeeYDD4MTrBKzm6xw2gIA7Da6gHXTeub4ubr3AltbpswM0gtmaO0RmnTu7/dW5sdBxPpsb92bYAtgsQWHadiRMTspgaH3CuxfjVt+GlrhkHDMrgDLJZWtnLOxLHT+8PKvLLXBbhYsZCKdyDEdx5+3/AIoukfSlRbs4S2SQpDXSTI7P4UXvGbtE+CdxqKt4LuuzV6IYAKAoAClh5aa+O8c/KpulhT73aVgCWXKSc2gzkg6bxrU3RFwEzHQROZWgEnZT7DWX0q4LcF84nEXLeGtBAltXOa9dykklLI7Q7ROrZYiYreODGWbOswHG7GDsjrmKHKSraEMukqIMsTIB09vKs7/1Fw1291fbWSqIWRhJYagz+AAmJPKsJOKYrG2naxlVkjq5jMcoJI3OVzEztoJ5RkYXi3W2kXE5CwOYXBaQ3VJJiWAzOJWCpnflFVyOLsjjUlR6TisWqMjOQFCvPtyHzOorN4n0itNYugGCVZR4yIDE8hrzrn7OKS4FsfeWuAHIAbLjMSYjrPHYGYg1UxVs4Yut6ykSQBnfTXZiGIOk7EfSteaTf1MOKS7MrF41NiwP93U/pWjjoFhgDEvd9uqn6/CrGFXh7CciBpBMveGv9kF9R7K17uFsuDb6skMpeAbgkBcxYEnUQN9PiJiWToiqMDBYc9Wup25HSlXZ8P6CObSFE7LDMv7bkdf3T30qgraclhipVVMof3gYnUbb7HWNeffVfi91su0NqvZ1BBMkaidBB9vPSuqPQpWHZxAcEblDr4yrEd1QXeht4CFe1B10ZgTtpqo0rk2O7Odwl6MbChHVDcOYkajbXlqNal4neAGZWEONV8okgxyJ27prWbozdRSShOnLIwiNZhh46gcj4ViYvh5GXZQJEAkggkEHy1O/8K3gqHO0jOsGNgNZ5mrd20AZhlDR+KeUTqInfeg+7kQAMzTIVQde/wA/XdV/EcVu256y+4nZBDxAAHaY+HKp1Z+EYpFzpGobDYF2AaLV634EpfkDTmRcnTuNcvxPDG3da2QFZGyk7QRv2SO/QyOVdC/Fku8NChSHtYoCQAAFxAHagE6k2WBAAAz+2sfpsZ4jjPHE3gR3/tDvURV5NXEpNe0XWez8jodao3nzIQTEaAeUk/OrWHwwKW2j8XWbHkpXfXTeNBzqjetZ7mW2CxaMqqDMnWIHuqlHNC2lbNABBgjYjlrI15Gum6P9FWuktcQubkqoIBLEk5iJ3I3zbCdTWv0W6AEmbgDsCAV1Nu2TsGj+kc8ra/xE/SjpctnNhsG/bjLexOhIA/q0K6COZXReRJlzo4+GbRGxfFuHcPXqGt9ffUnOEBZEP/TLG4oYjn+LXcaVh4vpXhbgIFu7ZB0OXD4NxqNtQp2/tVg4nhmW0Wj8inXvLAfUUPFsZdVbNk5rYtodBKlusYvnbmxKlQJ0yqsUKMWadHR4fiea2Wt3wFRQS13AWtFnLJKNcO4iQK7zoeOuwmJbEhLrWUt3Ee2qBXS6hKwOrHcN1kZiCDFebYAXcRZ6iwju2WHG4yhi34joNSdBvPOvW+jeF6vhF6OaYdP8mGwg/wBRb3mjb7RU8dMwndOeHHt6sfKyKZrNhozYRTqCJdhqNQdFFG6mdz651AX8W3761WlH0Ycj9klt7QBHUEgf93QRp/0tK1MNwrDNgnu9WXuJAIZhpLKpLFVGi5gxIUSpUwskDHwwgmDv8a3OAXDbvFSM6XFIZRrICtmEc5TOI5nL3VMtOI46kjAuYW2c4awIcZXC3T2gORlBPvqgOh+FkxavIDGgNo7TqCGzDfauou8O6u69smch0b95Dqj+MqRr3hq1MHwtSoPfy9lNacawLklZxGJ6PhMOyWrmIBLq2cWWNwBRGUXJAVdORn3msVvs7vYgi794drca3btq6SApgqOrzgka6FliCNK9a+4hdRUdvHfd7puLpbc/tl3AO3XjyGjjmuv5dZenWUXvvs4rH4K5w/CAYFmJaWa86guG0EosRb272PjvXmLu73Ga4zM5PaLElifEmvduKYAguirzDBAdBMzBO6kbHxjlr5R0u4I9m51pQorGIP0I0NUkqtCt3R0HQjGi1y0kTEzGh92kHzq/0g4JhMJfN65aYi45KSrMqmSxGVRuTr2wdNNhFcp0c4oFYawG31A0rsuN9Zi8JhbKZC7uEBJj8CsAxPeRGsc6Uuhw7MA8Swhuh0NxWzBsq2nCyCIhQunsqzxywb4LG3cUM6klrZWSWIjUTqT3Vy+IwT2bgzQCCOfcRXsLizcw14MSby5ryklQuhBRJPZBzRqdp8KIYKllnAWOjtr7opFtuuNxVLEmP6S8pETpoE3HI+2XpDw67YuW3QXFtrbtIzrnUMF7GUsuUntBAQDppUvGkYYbD3QroXZ3/Zh4fs5kiDMsWHZJmefd6FwjHD7vbtXUzJkIuFjKq57OVxuM5JWYjTWM1XLAo5NvBYNjatywJ6tJOWZOUS05tZOvtpVft32YAqC4InMpQA+QJkeRpUWOjzbH/Zth1vIttQA7OgaTo6rnAga6qG2O6xzFXLXQxrKs3XMQqlgM1/8AKubncgTtWL9ovE7l+0i2CMufrm7SgMVAGQq2h1ymGiZETXBK2MGVcu/ZClcNrM7DLrsdeR8azU0/JLw6PW36IXbdpmu485CpkvaTshgIXMDJMnLO5001rLvdFUYjJdv3BG4wd4AmAC2Z2UdqSY2FaeL42+GtgNluZWVlOck5o1AMERGYTPPSZirlnpmGMm3Kx+IEGTp36+2s5OilpqXZzWJ6A3nIhniCJNuym+nPEztyiorf2SNrqDpHaugR/ltN867NOmdrNDBlHNjEDv5yfYKmTpDZA/pUIOxzqBH8az3JFrSS8HKYT7PntYe5aZ7GVyjFj1hC9XJUnRSx1OoIpY/7KXxNxrlzEWw1xmdnt2WHadszErcuPmmSBDJl00O1buI6aYe25m9agxrnTQ68pkjb41oYXpXhnEi/Z/8AsT9aUZpD4/w5/EfZJYNsBHbMofKXlll4nMoInbaazcN0PGFu2rS2LN27c2ZHuroAS5cFxlTvJJ30B0A7DiPS7D27Zbr7X+F0Yj2Ak1R+z7GjFHEY0iOsu9VaB3W1aUfFmYk9+Ud1Upeg2peB+K9Gr1y01i03UHKVzqiC3lI/AmVi1sEk5iVzHXYGD50Pskx1kyLS3dQexctDQHUdtu6eXOvdOvU8wfaKMGrTIryeE9JOil9luBcLdtKyquUpOWGR5BSQdisTzNc3i+BYq+6JdtXZRVtqxRwMgmAzERpO9fTYpi/jTUqY3T7R4vgk+4Ya62hdUJEGZbZYHnHuNej8KwafdLdmM8MesA/s3MhBMj/psNNdK1rdm8v9arRza3B96uB8KfBXYJR3D3FChiFyzmlgcsmNCOfumtJ6u+gk7OSv9GLpZotnLJjtINJ03PzrOfolidZtaDaGtz8Gr0lNJBMnfUAaHYaVJIFJTZnsR5enRHEja2Yn963P+qt3o3wS9bxKPctkAMTOdCB2HGoBJOpA02musL9qitLE9omTOsGJ/KIA0HjPnRyNhsSOL4xgWtFFaHZSyW9QGuWCwKLrA6y2xgLzVjrOlEpYAfsrw0g/s3P+ma1uJdHuvFu1cus4FxrjMyoGydherGRVAGu8E+daH8nBVCqSAAFBJnRRA31NJTaG4JnPJxFBoxZf7yOB8RUVzH2pkXEJ/vKD8a6T7u45/E1OIb8YmDzAPzqlqsXGjn+E5H/YkqciG5ZaQYtghWtHXZSRHepA/LUOIto3WWrmUmBKsAVZW2MHQjw8D3GukGHsKfwIhbuAQnb92J1PvNcl0g4E927d6lodUzW5JKkrkbqySezJmNdCeWspSyNrBh4b7PMG/WiWCv2rbLvbMbK3MSZhp0gb61R4lhRw9LS3Ha4TcVkcWzBC5QE1LBGEmYOxHeRWj0Vx951VLtllABIbs6aAEMCZBmPEEGrXHuIWMQjYcxcKkMRyQjYkxpIPLv5c9MPslWeZXuGNib7hGLR2xoSwGklhGgBO8x5V1VrjDdU09ts2QC0CUKIgdzrMkROh5HTuzeKcMBK5LZK5chy6liCxJ1Pz0B91WuLcOuYWzbGHsZmW3bc3lOXLczkpvoYUCe/MNe+VqRc21heAVtU+zY4hxtMuFAInEHrVgiAGFu3kZATlOQhiCecamr/Br2GS/e67KYcK2dWYZTIk6QdMu3OPMcLwe5IwbMu9zMumhAe2rR/kTu3rU4+zJaxWb8VzEW7Mk81Cs0mTpCke2q498t7CP1W06HivFcGt1hb64JCwE60KJUEga7TNKucvXh2Zy6IgGZQTARQCZ8AKVZOUE6/o9CGm3FOjDx1rFLdc2kOUqI1WSezKyxmNAfYKiFnGa9hhmidLJmP8XrSvShwlP358hRHhyfvGseSujLjOG4VavhgLyggkiWy+SwVMKd4B0rpbQWdIAOsTt8d602wKRqZ08PrWdisLcEEWrbFToUdVMREQ4HnGY6isNSTk8GsIqPZbVAdgJ/QE868fvcDFzEXLdiLgDNBX8IWdDO0cp91dV0s6RPbQ22tXFFzssScvZO4VxKknTvESCKt8LwQs2AFESAzHQnWABpEmSF5d9VpJwVvyTqVJ0YGG6APGroD3QfnIrG4x0XvYc5mUFf3l2HnNejr0cN0sP2xcLIyKpCmDJKklrg20SD3anSqCbd04a46XQVV1dJKsLi5lIzaiROh2I589lqPswcF4OXTiNu5hFVUyuGGcgCCYMt37QR7e6vXvsrcfybaA3zXSfM3H+gFeIcTwxw9+5aB7JIMe+PqK9V+zDiai0qhl1DyJEgh2OwPj8amSUei190em6GmNqobb6c4qTrRQqMwgpFOHPjQi5SzUxBdae81RwTButzANmuuDIBkJCQe8diPZVwVidGsaLllmBn9viZ9mJu/SKTGjosPcURsNIo7ra/xrMfERv8ajbGBY7W5jYnfbaYo3jo0wQKG5egbx7vdVQ4jx+FcpxrpYbd7qbbg32th2M5lsqSQqhSMufmTr46BRT3Akdjw227M7sSTIUAbKFEwPMk6845CALx27QI99eFX7V++3WXcZcydayHrb10ABUDEqqQGOYgQBAA8dM/CWMV92N+xiMTCrcuF0e6qBbQGjdrRmIuRoPwgazpSkhOLPojsRJ2PPlUTWkOmcj15V4Hw37Qcfh8ty7c62yLgW5nyyc2/aXUsIJkye/QkHQt/bUTcLG2pQGFAzB4HMnVT3d+njQ5P0CietcU6P23u2r2QPctBgjE6gOO0BB5+IPOIJms48WQY1rTIVcwAxIIMrIAIM6gbRvPfWVw37XsNeAyhyxBGWUzSATsWmue6UcfN66Lyg21RBmzFTqsmZ92/cKN8U+w2Sa6O4FrP1mdAuWBlJkwyyAYJgnXSvN+M9FFTEl8PcNkMJibhKk8lKkDLA2M+HKNjor0xOLbFsYn8cgdzAKQDrlAA8tO/Sa7ZJMwpPOcxjzAaNtNqJzcUqCEU27OUxHAWJzdcAZmYZhptuN+/XWasY5L1zrD1wlzsA4UdwjUGBt5Vs3ODgmSlmfFW/WnHDyBEJHgrD6isdzN9qOYTo0VhhcdYQKcsCUAGZdSJBInX402M4e9yzhbbSpe5cvOeYQAksfHLzPMiuku8MLKRAEiNAwOumhzGD40VzhvbBDEAW2tQQWOViD+ItoRl7jNbaWrtuyNSO6qORu4NZ1Nwbaaaabb0q6v8AkhfQI+E0qi0Xkq3uOMd6BcW7bKx8qunBIfyr7qS4JAZCgHvArWl6MrZlX+IMv4lIPjFVbnHQOXyrVxHBEbXVSeYP0NZeK6LE/huD2j6iaKiS2yhi+kakEFCfaN4Pv351sWrpeyroMxBRwv72Qg5PMiY8QK5/E9Eb3LK3kf1irHCLOKw8q1h3tnuykjvjXbwqZRVYKjL2dDZtlsX97tYlQgLsAG1UvmAR7Z5jQ+MdwBNLHlrl6yoKsLanVZOty6bhE8wsgCPH2WVv5jJtsCfzNZlvaxUk++it2mIMAgndz+L2A7eZ91ZZKPP+mOLVsY8a5YWR3jU/Osbrx3fCvQj0FsnU9ZJ1JzD/AG0P8w7Pe/vH+2t1KNGVM4WxxFk/C7r5My/I1q4Lppirf4cVfX/5HYe4tXS/zBs97+9f9tN/MKx3v71/20rix/Ypp9o18jXGXgfFVYe+Jo//AFSxS7YnN52l+iirP8wrPe/vH+2pF6B4fuf/ADfoKioj3S/CTAfbTfQds27moMlHBGuux1027vhU3DPtbtWkZTbYyzEZVW2BmZmOi8yWJJ5nXSoB0Gw/7rf5jRDoRhx+Q/5m/Whxi/YXL8HxP2siDkLSQBDgsviQIBE/3o9lUsf9oqXcpF7FWyOVskTMTu0D2d9aA6GYb/p/+T/rR/zSw4EdUp98+/ep44fpW+X4c/i+mzC0TbxuLL7ZWZoM8jIj4mZrN6O8fP3zrLrT1kKWPhAX5V1z9C8Mf6uPJn/Wq13oDhzt1g8mH1FWlGiW5NmyiMubIqOGPWIW/q7sCHALKGHZWVJGqqddg/EkzpCqA721t3GEAZYTOqqCQisyjSdp0liaq4LhDWhC3rpA2DZG+OWrn3c7F2P+UfECsdrNNyOd49xB7It2sOyhh2nJE6RAXYjx91Y6Pi31Nmzd87dufhlJrvFw4G1IWK2WF0ZvJxdjDgsDdwbIwM57fWDXvgH5Guk4Zh7QfOM7HbLcLsNRH4bmp0nedzWj1PhRZaTVjToq4bg9q3dFy1+zMnMq/gYHfsn8OwiI22raXFnv+VUQfUUjcp7b7Cy/968fl+lCcV41RLmmLmnsQtxbOJoDifE++qheomaqUEG4v9f4/GlWcXpU9gbjTUmnFBRACmKh8ppC340gRSLVIxGx4igNujmlNIAAtFFIkU2bzpUA0GlFPNNNFALLSyU4elNIB4pqU00+VACp5pjQzQBIxoZoRcnn+tMTQAYammhmmmigHIpstKaRanQDUiaWammmAs1KaaaYtQIU00+dMTSPtpiFPspiaRoMtMBmeoiaJUqNjrVIAiwpVHNKgDUAPwp19azTWzRZ6RQYHdTRSDikY5ipAXtp49fSmZqFXooVkoWiWyx2FQh6cN61pMY5EUWX19KCZ3+VJjSAc00Uus0oS1MAjQzSJFKRzNADFqGnIWaeRAoAAmhHqaJmHh5U2keM+vXh7gBU5P8AzQg+vfS6zTw8+46UAPNCG7qbrPGnLUxCJpZqHrB6/jTdZ6/hRQB00+vXhURuc6Y3KdCsmJ119epoajz02c06AMmmJ9fShLVHnNFASFvU1XLwTzmjZ/XuqJ27/U06FZGzetf1pVHmpUUFmvbtVKBQhtO/+NGjeFBYgvn76IJ6miV/jTgeppCQx7tfhQhe41JHrypH6+vpUjoi6vnNPEVIRQgUBQLetRSyep9d1FFPHhtQADJTZNN/Xr5UU+Xr0KWb1/x5igCPJTxRz6PrwpH163H8KAAMDnTEePnrFHy9ad/rzpHnp8qAAGtNMc/nUkfr7xQz9P19lAAZaWT1r+tGR+nr1/AXXT9IoAA+vpSA9e+jTSO7ePpSzd/l7BQAMedNk8Kct699Nm7vpz/5pgNlHdTEd3rSnDD1686YtPs+lAqGihpzc9evW9M76+/4/wAJpiBNATTvc9evW9RlqYDkVFcSefqakZ/1qO60DunX4/8AHupgQ5fEfH9aamN7y9e2lTEbHfRWzofOlSqTQdzqfP8ASpk39eFKlUsAmO3n+tMN/XjTUqQC/LPPL+lCToPXIUqVACQ/L6U6/lpUqAAJ0HmP9NEu3t/X9BT0qPAgU2PmfrSuHT2GlSoGNdOp9d9O+1KlQIY/NaAbHyP1pUqBhgbeuZqIHs+6npUCYIOnrvFF/H5GlSpi8jH17zUdw6D2D4U1KmMZefmf9RqNToPM/WlSpkjDb2fUU7fp9aVKmAx+o+QoCfXupqVMQ1zb14VGOfs+VKlSGU2+g+VKlSpiP//Z"/>
          <p:cNvSpPr>
            <a:spLocks noChangeAspect="1" noChangeArrowheads="1"/>
          </p:cNvSpPr>
          <p:nvPr/>
        </p:nvSpPr>
        <p:spPr bwMode="auto">
          <a:xfrm>
            <a:off x="9409113" y="-738188"/>
            <a:ext cx="2057400" cy="15430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1030" name="Picture 6" descr="http://t0.gstatic.com/images?q=tbn:ANd9GcT0_3Jk1WYKFlLAvZ3BFJEeisUaj0bUygebv49qjDtsvm633USpiYpQcl0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9053">
            <a:off x="1143000" y="4572000"/>
            <a:ext cx="2057400" cy="1539970"/>
          </a:xfrm>
          <a:prstGeom prst="rect">
            <a:avLst/>
          </a:prstGeom>
          <a:noFill/>
        </p:spPr>
      </p:pic>
      <p:pic>
        <p:nvPicPr>
          <p:cNvPr id="1032" name="Picture 8" descr="http://t3.gstatic.com/images?q=tbn:ANd9GcQEyixKtHgRzsOXohmCUcULIeclvRPv7hXpatlSdeY8ziNwfWvP3moncNpza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533400"/>
            <a:ext cx="1676400" cy="1676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رابط كسهم مستقيم 2"/>
          <p:cNvCxnSpPr/>
          <p:nvPr/>
        </p:nvCxnSpPr>
        <p:spPr>
          <a:xfrm>
            <a:off x="1066800" y="5105400"/>
            <a:ext cx="800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rot="5400000" flipH="1" flipV="1">
            <a:off x="-1105694" y="2933700"/>
            <a:ext cx="43441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رابط مستقيم 25"/>
          <p:cNvCxnSpPr/>
          <p:nvPr/>
        </p:nvCxnSpPr>
        <p:spPr>
          <a:xfrm rot="10800000" flipV="1">
            <a:off x="1523999" y="4905828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رابط مستقيم 26"/>
          <p:cNvCxnSpPr/>
          <p:nvPr/>
        </p:nvCxnSpPr>
        <p:spPr>
          <a:xfrm rot="10800000" flipV="1">
            <a:off x="19812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رابط مستقيم 27"/>
          <p:cNvCxnSpPr/>
          <p:nvPr/>
        </p:nvCxnSpPr>
        <p:spPr>
          <a:xfrm rot="10800000" flipV="1">
            <a:off x="24384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مستقيم 28"/>
          <p:cNvCxnSpPr/>
          <p:nvPr/>
        </p:nvCxnSpPr>
        <p:spPr>
          <a:xfrm rot="10800000" flipV="1">
            <a:off x="28956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رابط مستقيم 29"/>
          <p:cNvCxnSpPr/>
          <p:nvPr/>
        </p:nvCxnSpPr>
        <p:spPr>
          <a:xfrm rot="10800000" flipV="1">
            <a:off x="33528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مستقيم 30"/>
          <p:cNvCxnSpPr/>
          <p:nvPr/>
        </p:nvCxnSpPr>
        <p:spPr>
          <a:xfrm rot="10800000" flipV="1">
            <a:off x="38100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رابط مستقيم 31"/>
          <p:cNvCxnSpPr/>
          <p:nvPr/>
        </p:nvCxnSpPr>
        <p:spPr>
          <a:xfrm rot="10800000" flipV="1">
            <a:off x="42672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رابط مستقيم 32"/>
          <p:cNvCxnSpPr/>
          <p:nvPr/>
        </p:nvCxnSpPr>
        <p:spPr>
          <a:xfrm rot="10800000" flipV="1">
            <a:off x="47244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رابط مستقيم 33"/>
          <p:cNvCxnSpPr/>
          <p:nvPr/>
        </p:nvCxnSpPr>
        <p:spPr>
          <a:xfrm rot="10800000" flipV="1">
            <a:off x="51816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رابط مستقيم 34"/>
          <p:cNvCxnSpPr/>
          <p:nvPr/>
        </p:nvCxnSpPr>
        <p:spPr>
          <a:xfrm rot="10800000" flipV="1">
            <a:off x="56388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رابط مستقيم 35"/>
          <p:cNvCxnSpPr/>
          <p:nvPr/>
        </p:nvCxnSpPr>
        <p:spPr>
          <a:xfrm rot="10800000" flipV="1">
            <a:off x="60960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رابط مستقيم 36"/>
          <p:cNvCxnSpPr/>
          <p:nvPr/>
        </p:nvCxnSpPr>
        <p:spPr>
          <a:xfrm rot="10800000" flipV="1">
            <a:off x="65532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رابط مستقيم 54"/>
          <p:cNvCxnSpPr/>
          <p:nvPr/>
        </p:nvCxnSpPr>
        <p:spPr>
          <a:xfrm rot="10800000" flipV="1">
            <a:off x="70104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رابط مستقيم 55"/>
          <p:cNvCxnSpPr/>
          <p:nvPr/>
        </p:nvCxnSpPr>
        <p:spPr>
          <a:xfrm rot="10800000" flipV="1">
            <a:off x="74676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رابط مستقيم 56"/>
          <p:cNvCxnSpPr/>
          <p:nvPr/>
        </p:nvCxnSpPr>
        <p:spPr>
          <a:xfrm rot="10800000" flipV="1">
            <a:off x="79248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رابط مستقيم 57"/>
          <p:cNvCxnSpPr/>
          <p:nvPr/>
        </p:nvCxnSpPr>
        <p:spPr>
          <a:xfrm rot="10800000" flipV="1">
            <a:off x="83820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رابط مستقيم 59"/>
          <p:cNvCxnSpPr/>
          <p:nvPr/>
        </p:nvCxnSpPr>
        <p:spPr>
          <a:xfrm>
            <a:off x="914400" y="1886856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رابط مستقيم 60"/>
          <p:cNvCxnSpPr/>
          <p:nvPr/>
        </p:nvCxnSpPr>
        <p:spPr>
          <a:xfrm>
            <a:off x="914400" y="23622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رابط مستقيم 61"/>
          <p:cNvCxnSpPr/>
          <p:nvPr/>
        </p:nvCxnSpPr>
        <p:spPr>
          <a:xfrm>
            <a:off x="914400" y="28194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رابط مستقيم 62"/>
          <p:cNvCxnSpPr/>
          <p:nvPr/>
        </p:nvCxnSpPr>
        <p:spPr>
          <a:xfrm>
            <a:off x="914400" y="32766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رابط مستقيم 63"/>
          <p:cNvCxnSpPr/>
          <p:nvPr/>
        </p:nvCxnSpPr>
        <p:spPr>
          <a:xfrm>
            <a:off x="928914" y="3715656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رابط مستقيم 64"/>
          <p:cNvCxnSpPr/>
          <p:nvPr/>
        </p:nvCxnSpPr>
        <p:spPr>
          <a:xfrm>
            <a:off x="914400" y="41910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رابط مستقيم 65"/>
          <p:cNvCxnSpPr/>
          <p:nvPr/>
        </p:nvCxnSpPr>
        <p:spPr>
          <a:xfrm>
            <a:off x="914400" y="46482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مربع نص 66"/>
          <p:cNvSpPr txBox="1"/>
          <p:nvPr/>
        </p:nvSpPr>
        <p:spPr>
          <a:xfrm>
            <a:off x="1290935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1999</a:t>
            </a:r>
            <a:endParaRPr lang="ar-SA" dirty="0"/>
          </a:p>
        </p:txBody>
      </p:sp>
      <p:sp>
        <p:nvSpPr>
          <p:cNvPr id="68" name="مربع نص 67"/>
          <p:cNvSpPr txBox="1"/>
          <p:nvPr/>
        </p:nvSpPr>
        <p:spPr>
          <a:xfrm>
            <a:off x="17526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2000</a:t>
            </a:r>
            <a:endParaRPr lang="ar-SA" dirty="0"/>
          </a:p>
        </p:txBody>
      </p:sp>
      <p:sp>
        <p:nvSpPr>
          <p:cNvPr id="69" name="مربع نص 68"/>
          <p:cNvSpPr txBox="1"/>
          <p:nvPr/>
        </p:nvSpPr>
        <p:spPr>
          <a:xfrm>
            <a:off x="22098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2001</a:t>
            </a:r>
            <a:endParaRPr lang="ar-SA" dirty="0"/>
          </a:p>
        </p:txBody>
      </p:sp>
      <p:sp>
        <p:nvSpPr>
          <p:cNvPr id="70" name="مربع نص 69"/>
          <p:cNvSpPr txBox="1"/>
          <p:nvPr/>
        </p:nvSpPr>
        <p:spPr>
          <a:xfrm>
            <a:off x="31242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2003</a:t>
            </a:r>
            <a:endParaRPr lang="ar-SA" dirty="0"/>
          </a:p>
        </p:txBody>
      </p:sp>
      <p:sp>
        <p:nvSpPr>
          <p:cNvPr id="71" name="مربع نص 70"/>
          <p:cNvSpPr txBox="1"/>
          <p:nvPr/>
        </p:nvSpPr>
        <p:spPr>
          <a:xfrm>
            <a:off x="26670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2002</a:t>
            </a:r>
            <a:endParaRPr lang="ar-SA" dirty="0"/>
          </a:p>
        </p:txBody>
      </p:sp>
      <p:sp>
        <p:nvSpPr>
          <p:cNvPr id="72" name="مربع نص 71"/>
          <p:cNvSpPr txBox="1"/>
          <p:nvPr/>
        </p:nvSpPr>
        <p:spPr>
          <a:xfrm>
            <a:off x="35814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2004</a:t>
            </a:r>
            <a:endParaRPr lang="ar-SA" dirty="0"/>
          </a:p>
        </p:txBody>
      </p:sp>
      <p:sp>
        <p:nvSpPr>
          <p:cNvPr id="73" name="مربع نص 72"/>
          <p:cNvSpPr txBox="1"/>
          <p:nvPr/>
        </p:nvSpPr>
        <p:spPr>
          <a:xfrm>
            <a:off x="4034135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2005</a:t>
            </a:r>
            <a:endParaRPr lang="ar-SA" dirty="0"/>
          </a:p>
        </p:txBody>
      </p:sp>
      <p:sp>
        <p:nvSpPr>
          <p:cNvPr id="74" name="مربع نص 73"/>
          <p:cNvSpPr txBox="1"/>
          <p:nvPr/>
        </p:nvSpPr>
        <p:spPr>
          <a:xfrm>
            <a:off x="44958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2006</a:t>
            </a:r>
            <a:endParaRPr lang="ar-SA" dirty="0"/>
          </a:p>
        </p:txBody>
      </p:sp>
      <p:sp>
        <p:nvSpPr>
          <p:cNvPr id="75" name="مربع نص 74"/>
          <p:cNvSpPr txBox="1"/>
          <p:nvPr/>
        </p:nvSpPr>
        <p:spPr>
          <a:xfrm>
            <a:off x="49530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2007</a:t>
            </a:r>
            <a:endParaRPr lang="ar-SA" dirty="0"/>
          </a:p>
        </p:txBody>
      </p:sp>
      <p:sp>
        <p:nvSpPr>
          <p:cNvPr id="76" name="مربع نص 75"/>
          <p:cNvSpPr txBox="1"/>
          <p:nvPr/>
        </p:nvSpPr>
        <p:spPr>
          <a:xfrm>
            <a:off x="58674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2009</a:t>
            </a:r>
            <a:endParaRPr lang="ar-SA" dirty="0"/>
          </a:p>
        </p:txBody>
      </p:sp>
      <p:sp>
        <p:nvSpPr>
          <p:cNvPr id="77" name="مربع نص 76"/>
          <p:cNvSpPr txBox="1"/>
          <p:nvPr/>
        </p:nvSpPr>
        <p:spPr>
          <a:xfrm>
            <a:off x="54102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2008</a:t>
            </a:r>
            <a:endParaRPr lang="ar-SA" dirty="0"/>
          </a:p>
        </p:txBody>
      </p:sp>
      <p:sp>
        <p:nvSpPr>
          <p:cNvPr id="78" name="مربع نص 77"/>
          <p:cNvSpPr txBox="1"/>
          <p:nvPr/>
        </p:nvSpPr>
        <p:spPr>
          <a:xfrm>
            <a:off x="63246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2010</a:t>
            </a:r>
            <a:endParaRPr lang="ar-SA" dirty="0"/>
          </a:p>
        </p:txBody>
      </p:sp>
      <p:sp>
        <p:nvSpPr>
          <p:cNvPr id="79" name="مربع نص 78"/>
          <p:cNvSpPr txBox="1"/>
          <p:nvPr/>
        </p:nvSpPr>
        <p:spPr>
          <a:xfrm>
            <a:off x="67818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2011</a:t>
            </a:r>
            <a:endParaRPr lang="ar-SA" dirty="0"/>
          </a:p>
        </p:txBody>
      </p:sp>
      <p:sp>
        <p:nvSpPr>
          <p:cNvPr id="80" name="مربع نص 79"/>
          <p:cNvSpPr txBox="1"/>
          <p:nvPr/>
        </p:nvSpPr>
        <p:spPr>
          <a:xfrm>
            <a:off x="76962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2013</a:t>
            </a:r>
            <a:endParaRPr lang="ar-SA" dirty="0"/>
          </a:p>
        </p:txBody>
      </p:sp>
      <p:sp>
        <p:nvSpPr>
          <p:cNvPr id="81" name="مربع نص 80"/>
          <p:cNvSpPr txBox="1"/>
          <p:nvPr/>
        </p:nvSpPr>
        <p:spPr>
          <a:xfrm>
            <a:off x="72390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2012</a:t>
            </a:r>
            <a:endParaRPr lang="ar-SA" dirty="0"/>
          </a:p>
        </p:txBody>
      </p:sp>
      <p:sp>
        <p:nvSpPr>
          <p:cNvPr id="82" name="مربع نص 81"/>
          <p:cNvSpPr txBox="1"/>
          <p:nvPr/>
        </p:nvSpPr>
        <p:spPr>
          <a:xfrm>
            <a:off x="81534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2014</a:t>
            </a:r>
            <a:endParaRPr lang="ar-SA" dirty="0"/>
          </a:p>
        </p:txBody>
      </p:sp>
      <p:cxnSp>
        <p:nvCxnSpPr>
          <p:cNvPr id="83" name="رابط مستقيم 82"/>
          <p:cNvCxnSpPr/>
          <p:nvPr/>
        </p:nvCxnSpPr>
        <p:spPr>
          <a:xfrm rot="10800000" flipV="1">
            <a:off x="88392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مربع نص 83"/>
          <p:cNvSpPr txBox="1"/>
          <p:nvPr/>
        </p:nvSpPr>
        <p:spPr>
          <a:xfrm>
            <a:off x="86106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2015</a:t>
            </a:r>
            <a:endParaRPr lang="ar-SA" dirty="0"/>
          </a:p>
        </p:txBody>
      </p:sp>
      <p:sp>
        <p:nvSpPr>
          <p:cNvPr id="85" name="مربع نص 84"/>
          <p:cNvSpPr txBox="1"/>
          <p:nvPr/>
        </p:nvSpPr>
        <p:spPr>
          <a:xfrm>
            <a:off x="0" y="44196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100</a:t>
            </a:r>
            <a:endParaRPr lang="ar-SA" dirty="0"/>
          </a:p>
        </p:txBody>
      </p:sp>
      <p:sp>
        <p:nvSpPr>
          <p:cNvPr id="86" name="مربع نص 85"/>
          <p:cNvSpPr txBox="1"/>
          <p:nvPr/>
        </p:nvSpPr>
        <p:spPr>
          <a:xfrm>
            <a:off x="0" y="4009572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200</a:t>
            </a:r>
            <a:endParaRPr lang="ar-SA" dirty="0"/>
          </a:p>
        </p:txBody>
      </p:sp>
      <p:sp>
        <p:nvSpPr>
          <p:cNvPr id="87" name="مربع نص 86"/>
          <p:cNvSpPr txBox="1"/>
          <p:nvPr/>
        </p:nvSpPr>
        <p:spPr>
          <a:xfrm>
            <a:off x="0" y="3552372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300</a:t>
            </a:r>
            <a:endParaRPr lang="ar-SA" dirty="0"/>
          </a:p>
        </p:txBody>
      </p:sp>
      <p:sp>
        <p:nvSpPr>
          <p:cNvPr id="88" name="مربع نص 87"/>
          <p:cNvSpPr txBox="1"/>
          <p:nvPr/>
        </p:nvSpPr>
        <p:spPr>
          <a:xfrm>
            <a:off x="0" y="3095172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400</a:t>
            </a:r>
            <a:endParaRPr lang="ar-SA" dirty="0"/>
          </a:p>
        </p:txBody>
      </p:sp>
      <p:sp>
        <p:nvSpPr>
          <p:cNvPr id="89" name="مربع نص 88"/>
          <p:cNvSpPr txBox="1"/>
          <p:nvPr/>
        </p:nvSpPr>
        <p:spPr>
          <a:xfrm>
            <a:off x="0" y="26670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500</a:t>
            </a:r>
            <a:endParaRPr lang="ar-SA" dirty="0"/>
          </a:p>
        </p:txBody>
      </p:sp>
      <p:sp>
        <p:nvSpPr>
          <p:cNvPr id="90" name="مربع نص 89"/>
          <p:cNvSpPr txBox="1"/>
          <p:nvPr/>
        </p:nvSpPr>
        <p:spPr>
          <a:xfrm>
            <a:off x="0" y="22098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600</a:t>
            </a:r>
            <a:endParaRPr lang="ar-SA" dirty="0"/>
          </a:p>
        </p:txBody>
      </p:sp>
      <p:sp>
        <p:nvSpPr>
          <p:cNvPr id="91" name="مربع نص 90"/>
          <p:cNvSpPr txBox="1"/>
          <p:nvPr/>
        </p:nvSpPr>
        <p:spPr>
          <a:xfrm>
            <a:off x="0" y="16764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700</a:t>
            </a:r>
            <a:endParaRPr lang="ar-SA" dirty="0"/>
          </a:p>
        </p:txBody>
      </p:sp>
      <p:cxnSp>
        <p:nvCxnSpPr>
          <p:cNvPr id="95" name="رابط مستقيم 94"/>
          <p:cNvCxnSpPr/>
          <p:nvPr/>
        </p:nvCxnSpPr>
        <p:spPr>
          <a:xfrm>
            <a:off x="1066800" y="4572000"/>
            <a:ext cx="4572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7" name="رابط مستقيم 96"/>
          <p:cNvCxnSpPr/>
          <p:nvPr/>
        </p:nvCxnSpPr>
        <p:spPr>
          <a:xfrm rot="5400000" flipH="1" flipV="1">
            <a:off x="1257300" y="4838700"/>
            <a:ext cx="5334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8" name="شكل بيضاوي 97"/>
          <p:cNvSpPr/>
          <p:nvPr/>
        </p:nvSpPr>
        <p:spPr>
          <a:xfrm>
            <a:off x="1447800" y="44958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02" name="رابط مستقيم 101"/>
          <p:cNvCxnSpPr>
            <a:stCxn id="68" idx="0"/>
          </p:cNvCxnSpPr>
          <p:nvPr/>
        </p:nvCxnSpPr>
        <p:spPr>
          <a:xfrm rot="16200000" flipV="1">
            <a:off x="1525117" y="4723283"/>
            <a:ext cx="914400" cy="2233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3" name="شكل بيضاوي 102"/>
          <p:cNvSpPr/>
          <p:nvPr/>
        </p:nvSpPr>
        <p:spPr>
          <a:xfrm>
            <a:off x="1905000" y="41910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04" name="رابط مستقيم 103"/>
          <p:cNvCxnSpPr/>
          <p:nvPr/>
        </p:nvCxnSpPr>
        <p:spPr>
          <a:xfrm>
            <a:off x="1066800" y="4191000"/>
            <a:ext cx="13716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6" name="رابط مستقيم 105"/>
          <p:cNvCxnSpPr/>
          <p:nvPr/>
        </p:nvCxnSpPr>
        <p:spPr>
          <a:xfrm rot="16200000" flipV="1">
            <a:off x="1982316" y="4647084"/>
            <a:ext cx="914400" cy="2233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9" name="شكل بيضاوي 108"/>
          <p:cNvSpPr/>
          <p:nvPr/>
        </p:nvSpPr>
        <p:spPr>
          <a:xfrm>
            <a:off x="2362200" y="41148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10" name="رابط مستقيم 109"/>
          <p:cNvCxnSpPr/>
          <p:nvPr/>
        </p:nvCxnSpPr>
        <p:spPr>
          <a:xfrm>
            <a:off x="1066800" y="3962400"/>
            <a:ext cx="19050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2" name="رابط مستقيم 111"/>
          <p:cNvCxnSpPr/>
          <p:nvPr/>
        </p:nvCxnSpPr>
        <p:spPr>
          <a:xfrm rot="16200000" flipV="1">
            <a:off x="2325217" y="4532784"/>
            <a:ext cx="1143001" cy="2233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4" name="شكل بيضاوي 113"/>
          <p:cNvSpPr/>
          <p:nvPr/>
        </p:nvSpPr>
        <p:spPr>
          <a:xfrm>
            <a:off x="2837544" y="38862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15" name="رابط مستقيم 114"/>
          <p:cNvCxnSpPr/>
          <p:nvPr/>
        </p:nvCxnSpPr>
        <p:spPr>
          <a:xfrm>
            <a:off x="1066800" y="3733800"/>
            <a:ext cx="41148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7" name="رابط مستقيم 116"/>
          <p:cNvCxnSpPr/>
          <p:nvPr/>
        </p:nvCxnSpPr>
        <p:spPr>
          <a:xfrm rot="16200000" flipV="1">
            <a:off x="2668116" y="4418484"/>
            <a:ext cx="1371602" cy="2234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9" name="شكل بيضاوي 118"/>
          <p:cNvSpPr/>
          <p:nvPr/>
        </p:nvSpPr>
        <p:spPr>
          <a:xfrm>
            <a:off x="3276600" y="3657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20" name="رابط مستقيم 119"/>
          <p:cNvCxnSpPr/>
          <p:nvPr/>
        </p:nvCxnSpPr>
        <p:spPr>
          <a:xfrm rot="16200000" flipV="1">
            <a:off x="2934816" y="4227984"/>
            <a:ext cx="1752602" cy="2234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1" name="رابط مستقيم 120"/>
          <p:cNvCxnSpPr/>
          <p:nvPr/>
        </p:nvCxnSpPr>
        <p:spPr>
          <a:xfrm rot="16200000" flipV="1">
            <a:off x="3239616" y="4075584"/>
            <a:ext cx="2057402" cy="2234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2" name="رابط مستقيم 121"/>
          <p:cNvCxnSpPr/>
          <p:nvPr/>
        </p:nvCxnSpPr>
        <p:spPr>
          <a:xfrm>
            <a:off x="1066800" y="3352800"/>
            <a:ext cx="27432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5" name="رابط مستقيم 124"/>
          <p:cNvCxnSpPr/>
          <p:nvPr/>
        </p:nvCxnSpPr>
        <p:spPr>
          <a:xfrm>
            <a:off x="1066800" y="3048000"/>
            <a:ext cx="32004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9" name="شكل بيضاوي 128"/>
          <p:cNvSpPr/>
          <p:nvPr/>
        </p:nvSpPr>
        <p:spPr>
          <a:xfrm>
            <a:off x="3733800" y="3276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0" name="شكل بيضاوي 129"/>
          <p:cNvSpPr/>
          <p:nvPr/>
        </p:nvSpPr>
        <p:spPr>
          <a:xfrm>
            <a:off x="4191000" y="2986314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31" name="رابط مستقيم 130"/>
          <p:cNvCxnSpPr/>
          <p:nvPr/>
        </p:nvCxnSpPr>
        <p:spPr>
          <a:xfrm rot="16200000" flipV="1">
            <a:off x="4306416" y="4685184"/>
            <a:ext cx="838202" cy="2234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4" name="شكل بيضاوي 133"/>
          <p:cNvSpPr/>
          <p:nvPr/>
        </p:nvSpPr>
        <p:spPr>
          <a:xfrm>
            <a:off x="4648200" y="41910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36" name="رابط مستقيم 135"/>
          <p:cNvCxnSpPr/>
          <p:nvPr/>
        </p:nvCxnSpPr>
        <p:spPr>
          <a:xfrm rot="16200000" flipV="1">
            <a:off x="4496916" y="4418484"/>
            <a:ext cx="1371602" cy="2234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0" name="شكل بيضاوي 139"/>
          <p:cNvSpPr/>
          <p:nvPr/>
        </p:nvSpPr>
        <p:spPr>
          <a:xfrm>
            <a:off x="5105400" y="3657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41" name="رابط مستقيم 140"/>
          <p:cNvCxnSpPr/>
          <p:nvPr/>
        </p:nvCxnSpPr>
        <p:spPr>
          <a:xfrm rot="16200000" flipV="1">
            <a:off x="4420716" y="3808884"/>
            <a:ext cx="2438402" cy="2234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42" name="رابط مستقيم 141"/>
          <p:cNvCxnSpPr/>
          <p:nvPr/>
        </p:nvCxnSpPr>
        <p:spPr>
          <a:xfrm>
            <a:off x="1066800" y="2590800"/>
            <a:ext cx="45720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5" name="شكل بيضاوي 144"/>
          <p:cNvSpPr/>
          <p:nvPr/>
        </p:nvSpPr>
        <p:spPr>
          <a:xfrm>
            <a:off x="5562600" y="2514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46" name="رابط مستقيم 145"/>
          <p:cNvCxnSpPr/>
          <p:nvPr/>
        </p:nvCxnSpPr>
        <p:spPr>
          <a:xfrm rot="16200000" flipV="1">
            <a:off x="4725516" y="3732684"/>
            <a:ext cx="2743202" cy="2234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48" name="رابط مستقيم 147"/>
          <p:cNvCxnSpPr/>
          <p:nvPr/>
        </p:nvCxnSpPr>
        <p:spPr>
          <a:xfrm>
            <a:off x="1066800" y="2362200"/>
            <a:ext cx="50292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50" name="شكل بيضاوي 149"/>
          <p:cNvSpPr/>
          <p:nvPr/>
        </p:nvSpPr>
        <p:spPr>
          <a:xfrm>
            <a:off x="6019800" y="22860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51" name="رابط مستقيم 150"/>
          <p:cNvCxnSpPr/>
          <p:nvPr/>
        </p:nvCxnSpPr>
        <p:spPr>
          <a:xfrm>
            <a:off x="1066800" y="2209800"/>
            <a:ext cx="54864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3" name="رابط مستقيم 152"/>
          <p:cNvCxnSpPr/>
          <p:nvPr/>
        </p:nvCxnSpPr>
        <p:spPr>
          <a:xfrm rot="16200000" flipV="1">
            <a:off x="5106516" y="3656484"/>
            <a:ext cx="2895602" cy="2234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55" name="شكل بيضاوي 154"/>
          <p:cNvSpPr/>
          <p:nvPr/>
        </p:nvSpPr>
        <p:spPr>
          <a:xfrm>
            <a:off x="6477000" y="2133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6" name="شكل بيضاوي 155"/>
          <p:cNvSpPr/>
          <p:nvPr/>
        </p:nvSpPr>
        <p:spPr>
          <a:xfrm>
            <a:off x="4114800" y="3352800"/>
            <a:ext cx="1371600" cy="1295400"/>
          </a:xfrm>
          <a:prstGeom prst="ellipse">
            <a:avLst/>
          </a:prstGeom>
          <a:solidFill>
            <a:srgbClr val="FF0000">
              <a:alpha val="3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58" name="رابط مستقيم 157"/>
          <p:cNvCxnSpPr/>
          <p:nvPr/>
        </p:nvCxnSpPr>
        <p:spPr>
          <a:xfrm flipV="1">
            <a:off x="1447800" y="2104572"/>
            <a:ext cx="5257800" cy="25146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2" name="رابط مستقيم 161"/>
          <p:cNvCxnSpPr>
            <a:endCxn id="103" idx="2"/>
          </p:cNvCxnSpPr>
          <p:nvPr/>
        </p:nvCxnSpPr>
        <p:spPr>
          <a:xfrm>
            <a:off x="1066800" y="4267200"/>
            <a:ext cx="8382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65" name="رابط مستقيم 164"/>
          <p:cNvCxnSpPr/>
          <p:nvPr/>
        </p:nvCxnSpPr>
        <p:spPr>
          <a:xfrm flipV="1">
            <a:off x="6629400" y="1005114"/>
            <a:ext cx="2286000" cy="11430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9" name="رابط مستقيم 168"/>
          <p:cNvCxnSpPr>
            <a:stCxn id="79" idx="0"/>
          </p:cNvCxnSpPr>
          <p:nvPr/>
        </p:nvCxnSpPr>
        <p:spPr>
          <a:xfrm rot="16200000" flipV="1">
            <a:off x="5373217" y="3542183"/>
            <a:ext cx="3276600" cy="22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رابط مستقيم 170"/>
          <p:cNvCxnSpPr/>
          <p:nvPr/>
        </p:nvCxnSpPr>
        <p:spPr>
          <a:xfrm rot="10800000">
            <a:off x="1066800" y="1875972"/>
            <a:ext cx="5943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رابط مستقيم 173"/>
          <p:cNvCxnSpPr/>
          <p:nvPr/>
        </p:nvCxnSpPr>
        <p:spPr>
          <a:xfrm rot="10800000">
            <a:off x="1066800" y="1676400"/>
            <a:ext cx="640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رابط مستقيم 174"/>
          <p:cNvCxnSpPr/>
          <p:nvPr/>
        </p:nvCxnSpPr>
        <p:spPr>
          <a:xfrm rot="16200000" flipV="1">
            <a:off x="5830417" y="3313583"/>
            <a:ext cx="3276600" cy="22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رابط مستقيم 178"/>
          <p:cNvCxnSpPr/>
          <p:nvPr/>
        </p:nvCxnSpPr>
        <p:spPr>
          <a:xfrm rot="16200000" flipV="1">
            <a:off x="6249517" y="3199283"/>
            <a:ext cx="3352800" cy="22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رابط مستقيم 179"/>
          <p:cNvCxnSpPr/>
          <p:nvPr/>
        </p:nvCxnSpPr>
        <p:spPr>
          <a:xfrm rot="16200000" flipV="1">
            <a:off x="6592417" y="3084983"/>
            <a:ext cx="3581400" cy="22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رابط مستقيم 180"/>
          <p:cNvCxnSpPr/>
          <p:nvPr/>
        </p:nvCxnSpPr>
        <p:spPr>
          <a:xfrm rot="16200000" flipV="1">
            <a:off x="6935317" y="2970683"/>
            <a:ext cx="3810000" cy="22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رابط مستقيم 184"/>
          <p:cNvCxnSpPr/>
          <p:nvPr/>
        </p:nvCxnSpPr>
        <p:spPr>
          <a:xfrm rot="10800000">
            <a:off x="1066800" y="1524000"/>
            <a:ext cx="685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رابط مستقيم 186"/>
          <p:cNvCxnSpPr/>
          <p:nvPr/>
        </p:nvCxnSpPr>
        <p:spPr>
          <a:xfrm rot="10800000">
            <a:off x="1066800" y="1295400"/>
            <a:ext cx="731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رابط مستقيم 188"/>
          <p:cNvCxnSpPr/>
          <p:nvPr/>
        </p:nvCxnSpPr>
        <p:spPr>
          <a:xfrm rot="10800000">
            <a:off x="1066800" y="1066800"/>
            <a:ext cx="777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معين 191"/>
          <p:cNvSpPr/>
          <p:nvPr/>
        </p:nvSpPr>
        <p:spPr>
          <a:xfrm>
            <a:off x="6858000" y="1799772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3" name="معين 192"/>
          <p:cNvSpPr/>
          <p:nvPr/>
        </p:nvSpPr>
        <p:spPr>
          <a:xfrm>
            <a:off x="7315200" y="1600200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4" name="معين 193"/>
          <p:cNvSpPr/>
          <p:nvPr/>
        </p:nvSpPr>
        <p:spPr>
          <a:xfrm>
            <a:off x="7772400" y="1371600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5" name="معين 194"/>
          <p:cNvSpPr/>
          <p:nvPr/>
        </p:nvSpPr>
        <p:spPr>
          <a:xfrm>
            <a:off x="8229600" y="1161144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6" name="معين 195"/>
          <p:cNvSpPr/>
          <p:nvPr/>
        </p:nvSpPr>
        <p:spPr>
          <a:xfrm>
            <a:off x="8686800" y="932544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9" name="مربع نص 198"/>
          <p:cNvSpPr txBox="1"/>
          <p:nvPr/>
        </p:nvSpPr>
        <p:spPr>
          <a:xfrm>
            <a:off x="0" y="12954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800</a:t>
            </a:r>
            <a:endParaRPr lang="ar-SA" dirty="0"/>
          </a:p>
        </p:txBody>
      </p:sp>
      <p:cxnSp>
        <p:nvCxnSpPr>
          <p:cNvPr id="200" name="رابط مستقيم 199"/>
          <p:cNvCxnSpPr/>
          <p:nvPr/>
        </p:nvCxnSpPr>
        <p:spPr>
          <a:xfrm>
            <a:off x="914400" y="14478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رابط مستقيم 200"/>
          <p:cNvCxnSpPr/>
          <p:nvPr/>
        </p:nvCxnSpPr>
        <p:spPr>
          <a:xfrm>
            <a:off x="914400" y="9906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مربع نص 202"/>
          <p:cNvSpPr txBox="1"/>
          <p:nvPr/>
        </p:nvSpPr>
        <p:spPr>
          <a:xfrm>
            <a:off x="0" y="8382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900</a:t>
            </a:r>
            <a:endParaRPr lang="ar-SA" dirty="0"/>
          </a:p>
        </p:txBody>
      </p:sp>
      <p:graphicFrame>
        <p:nvGraphicFramePr>
          <p:cNvPr id="108" name="جدول 3"/>
          <p:cNvGraphicFramePr>
            <a:graphicFrameLocks noGrp="1"/>
          </p:cNvGraphicFramePr>
          <p:nvPr/>
        </p:nvGraphicFramePr>
        <p:xfrm>
          <a:off x="1219200" y="0"/>
          <a:ext cx="5486400" cy="1676400"/>
        </p:xfrm>
        <a:graphic>
          <a:graphicData uri="http://schemas.openxmlformats.org/drawingml/2006/table">
            <a:tbl>
              <a:tblPr rtl="1" firstRow="1" bandRow="1">
                <a:tableStyleId>{073A0DAA-6AF3-43AB-8588-CEC1D06C72B9}</a:tableStyleId>
              </a:tblPr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30480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السنة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المبيعات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السنة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المبيعات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السنة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المبيعات</a:t>
                      </a:r>
                      <a:endParaRPr lang="ar-SA" sz="1600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1999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120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2003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2007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300</a:t>
                      </a:r>
                      <a:endParaRPr lang="ar-SA" sz="1600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180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380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2008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550</a:t>
                      </a:r>
                      <a:endParaRPr lang="ar-SA" sz="1600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2001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2005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450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2009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600</a:t>
                      </a:r>
                      <a:endParaRPr lang="ar-SA" sz="1600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2002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240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2006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180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2010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635</a:t>
                      </a:r>
                      <a:endParaRPr lang="ar-SA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7" dur="2000" fill="hold"/>
                                        <p:tgtEl>
                                          <p:spTgt spid="1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1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4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8" grpId="0" animBg="1"/>
      <p:bldP spid="103" grpId="0" animBg="1"/>
      <p:bldP spid="109" grpId="0" animBg="1"/>
      <p:bldP spid="114" grpId="0" animBg="1"/>
      <p:bldP spid="119" grpId="0" animBg="1"/>
      <p:bldP spid="129" grpId="0" animBg="1"/>
      <p:bldP spid="130" grpId="0" animBg="1"/>
      <p:bldP spid="134" grpId="0" animBg="1"/>
      <p:bldP spid="140" grpId="0" animBg="1"/>
      <p:bldP spid="145" grpId="0" animBg="1"/>
      <p:bldP spid="150" grpId="0" animBg="1"/>
      <p:bldP spid="155" grpId="0" animBg="1"/>
      <p:bldP spid="156" grpId="0" animBg="1"/>
      <p:bldP spid="156" grpId="1" animBg="1"/>
      <p:bldP spid="192" grpId="0" animBg="1"/>
      <p:bldP spid="193" grpId="0" animBg="1"/>
      <p:bldP spid="194" grpId="0" animBg="1"/>
      <p:bldP spid="195" grpId="0" animBg="1"/>
      <p:bldP spid="196" grpId="0" animBg="1"/>
      <p:bldP spid="199" grpId="0"/>
      <p:bldP spid="20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400800" y="3048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أهم عيوب الطريقة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200400" y="3581400"/>
            <a:ext cx="4038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التقدير بهذه الطريقة تقريبي  </a:t>
            </a:r>
            <a:endParaRPr lang="ar-SA" sz="28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286000" y="1600200"/>
            <a:ext cx="5943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 تحديد الاتجاه غير دقيق يختلف حسب الأشخاص  </a:t>
            </a:r>
            <a:endParaRPr lang="ar-SA" sz="28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200400" y="2286000"/>
            <a:ext cx="5029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 مد خط التقدير غير دقيق أيضا</a:t>
            </a:r>
            <a:endParaRPr lang="ar-SA" sz="2800" dirty="0"/>
          </a:p>
        </p:txBody>
      </p:sp>
      <p:sp>
        <p:nvSpPr>
          <p:cNvPr id="6" name="سهم إلى اليسار 5"/>
          <p:cNvSpPr/>
          <p:nvPr/>
        </p:nvSpPr>
        <p:spPr>
          <a:xfrm>
            <a:off x="7315200" y="3429000"/>
            <a:ext cx="609600" cy="914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" name="رابط كسهم مستقيم 7"/>
          <p:cNvCxnSpPr/>
          <p:nvPr/>
        </p:nvCxnSpPr>
        <p:spPr>
          <a:xfrm rot="5400000" flipH="1" flipV="1">
            <a:off x="647700" y="723900"/>
            <a:ext cx="2362200" cy="2286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V="1">
            <a:off x="609600" y="838200"/>
            <a:ext cx="2514600" cy="2133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V="1">
            <a:off x="533400" y="914400"/>
            <a:ext cx="2667000" cy="1905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http://t2.gstatic.com/images?q=tbn:ANd9GcRjvoX3Tdkf6D-zxe6Qg5UNWCWb-o_kl8BcknzTuXV7Pda679obw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276600"/>
            <a:ext cx="1933575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رابط كسهم مستقيم 1"/>
          <p:cNvCxnSpPr/>
          <p:nvPr/>
        </p:nvCxnSpPr>
        <p:spPr>
          <a:xfrm>
            <a:off x="1066800" y="5105400"/>
            <a:ext cx="800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رابط كسهم مستقيم 2"/>
          <p:cNvCxnSpPr/>
          <p:nvPr/>
        </p:nvCxnSpPr>
        <p:spPr>
          <a:xfrm rot="5400000" flipH="1" flipV="1">
            <a:off x="-1105694" y="2933700"/>
            <a:ext cx="43441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رابط مستقيم 3"/>
          <p:cNvCxnSpPr/>
          <p:nvPr/>
        </p:nvCxnSpPr>
        <p:spPr>
          <a:xfrm rot="10800000" flipV="1">
            <a:off x="1523999" y="4905828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رابط مستقيم 4"/>
          <p:cNvCxnSpPr/>
          <p:nvPr/>
        </p:nvCxnSpPr>
        <p:spPr>
          <a:xfrm rot="10800000" flipV="1">
            <a:off x="19812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مستقيم 5"/>
          <p:cNvCxnSpPr/>
          <p:nvPr/>
        </p:nvCxnSpPr>
        <p:spPr>
          <a:xfrm rot="10800000" flipV="1">
            <a:off x="24384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مستقيم 6"/>
          <p:cNvCxnSpPr/>
          <p:nvPr/>
        </p:nvCxnSpPr>
        <p:spPr>
          <a:xfrm rot="10800000" flipV="1">
            <a:off x="28956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مستقيم 7"/>
          <p:cNvCxnSpPr/>
          <p:nvPr/>
        </p:nvCxnSpPr>
        <p:spPr>
          <a:xfrm rot="10800000" flipV="1">
            <a:off x="33528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rot="10800000" flipV="1">
            <a:off x="38100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rot="10800000" flipV="1">
            <a:off x="42672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rot="10800000" flipV="1">
            <a:off x="47244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مستقيم 11"/>
          <p:cNvCxnSpPr/>
          <p:nvPr/>
        </p:nvCxnSpPr>
        <p:spPr>
          <a:xfrm rot="10800000" flipV="1">
            <a:off x="51816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 rot="10800000" flipV="1">
            <a:off x="56388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 rot="10800000" flipV="1">
            <a:off x="60960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مستقيم 14"/>
          <p:cNvCxnSpPr/>
          <p:nvPr/>
        </p:nvCxnSpPr>
        <p:spPr>
          <a:xfrm rot="10800000" flipV="1">
            <a:off x="65532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مستقيم 15"/>
          <p:cNvCxnSpPr/>
          <p:nvPr/>
        </p:nvCxnSpPr>
        <p:spPr>
          <a:xfrm rot="10800000" flipV="1">
            <a:off x="70104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مستقيم 16"/>
          <p:cNvCxnSpPr/>
          <p:nvPr/>
        </p:nvCxnSpPr>
        <p:spPr>
          <a:xfrm rot="10800000" flipV="1">
            <a:off x="74676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 rot="10800000" flipV="1">
            <a:off x="79248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مستقيم 18"/>
          <p:cNvCxnSpPr/>
          <p:nvPr/>
        </p:nvCxnSpPr>
        <p:spPr>
          <a:xfrm rot="10800000" flipV="1">
            <a:off x="83820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مستقيم 19"/>
          <p:cNvCxnSpPr/>
          <p:nvPr/>
        </p:nvCxnSpPr>
        <p:spPr>
          <a:xfrm>
            <a:off x="914400" y="1886856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مستقيم 20"/>
          <p:cNvCxnSpPr/>
          <p:nvPr/>
        </p:nvCxnSpPr>
        <p:spPr>
          <a:xfrm>
            <a:off x="914400" y="23622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مستقيم 21"/>
          <p:cNvCxnSpPr/>
          <p:nvPr/>
        </p:nvCxnSpPr>
        <p:spPr>
          <a:xfrm>
            <a:off x="914400" y="28194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مستقيم 22"/>
          <p:cNvCxnSpPr/>
          <p:nvPr/>
        </p:nvCxnSpPr>
        <p:spPr>
          <a:xfrm>
            <a:off x="914400" y="32766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مستقيم 23"/>
          <p:cNvCxnSpPr/>
          <p:nvPr/>
        </p:nvCxnSpPr>
        <p:spPr>
          <a:xfrm>
            <a:off x="928914" y="3715656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مستقيم 24"/>
          <p:cNvCxnSpPr/>
          <p:nvPr/>
        </p:nvCxnSpPr>
        <p:spPr>
          <a:xfrm>
            <a:off x="914400" y="41910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مستقيم 25"/>
          <p:cNvCxnSpPr/>
          <p:nvPr/>
        </p:nvCxnSpPr>
        <p:spPr>
          <a:xfrm>
            <a:off x="914400" y="46482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مربع نص 26"/>
          <p:cNvSpPr txBox="1"/>
          <p:nvPr/>
        </p:nvSpPr>
        <p:spPr>
          <a:xfrm>
            <a:off x="1290935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1999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17526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2000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22098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31242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26670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2002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35814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2004</a:t>
            </a:r>
            <a:endParaRPr lang="ar-SA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4034135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2005</a:t>
            </a:r>
            <a:endParaRPr lang="ar-SA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44958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2006</a:t>
            </a:r>
            <a:endParaRPr lang="ar-SA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49530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2007</a:t>
            </a:r>
            <a:endParaRPr lang="ar-SA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58674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2009</a:t>
            </a:r>
            <a:endParaRPr lang="ar-SA" dirty="0"/>
          </a:p>
        </p:txBody>
      </p:sp>
      <p:sp>
        <p:nvSpPr>
          <p:cNvPr id="37" name="مربع نص 36"/>
          <p:cNvSpPr txBox="1"/>
          <p:nvPr/>
        </p:nvSpPr>
        <p:spPr>
          <a:xfrm>
            <a:off x="54102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2008</a:t>
            </a:r>
            <a:endParaRPr lang="ar-SA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63246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2010</a:t>
            </a:r>
            <a:endParaRPr lang="ar-SA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67818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2011</a:t>
            </a:r>
            <a:endParaRPr lang="ar-SA" dirty="0"/>
          </a:p>
        </p:txBody>
      </p:sp>
      <p:sp>
        <p:nvSpPr>
          <p:cNvPr id="40" name="مربع نص 39"/>
          <p:cNvSpPr txBox="1"/>
          <p:nvPr/>
        </p:nvSpPr>
        <p:spPr>
          <a:xfrm>
            <a:off x="76962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2013</a:t>
            </a:r>
            <a:endParaRPr lang="ar-SA" dirty="0"/>
          </a:p>
        </p:txBody>
      </p:sp>
      <p:sp>
        <p:nvSpPr>
          <p:cNvPr id="41" name="مربع نص 40"/>
          <p:cNvSpPr txBox="1"/>
          <p:nvPr/>
        </p:nvSpPr>
        <p:spPr>
          <a:xfrm>
            <a:off x="72390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2012</a:t>
            </a:r>
            <a:endParaRPr lang="ar-SA" dirty="0"/>
          </a:p>
        </p:txBody>
      </p:sp>
      <p:sp>
        <p:nvSpPr>
          <p:cNvPr id="42" name="مربع نص 41"/>
          <p:cNvSpPr txBox="1"/>
          <p:nvPr/>
        </p:nvSpPr>
        <p:spPr>
          <a:xfrm>
            <a:off x="81534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2014</a:t>
            </a:r>
            <a:endParaRPr lang="ar-SA" dirty="0"/>
          </a:p>
        </p:txBody>
      </p:sp>
      <p:cxnSp>
        <p:nvCxnSpPr>
          <p:cNvPr id="43" name="رابط مستقيم 42"/>
          <p:cNvCxnSpPr/>
          <p:nvPr/>
        </p:nvCxnSpPr>
        <p:spPr>
          <a:xfrm rot="10800000" flipV="1">
            <a:off x="8839200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مربع نص 43"/>
          <p:cNvSpPr txBox="1"/>
          <p:nvPr/>
        </p:nvSpPr>
        <p:spPr>
          <a:xfrm>
            <a:off x="8610600" y="5181600"/>
            <a:ext cx="461665" cy="646331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dirty="0" smtClean="0"/>
              <a:t>2015</a:t>
            </a:r>
            <a:endParaRPr lang="ar-SA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0" y="44196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100</a:t>
            </a:r>
            <a:endParaRPr lang="ar-SA" dirty="0"/>
          </a:p>
        </p:txBody>
      </p:sp>
      <p:sp>
        <p:nvSpPr>
          <p:cNvPr id="46" name="مربع نص 45"/>
          <p:cNvSpPr txBox="1"/>
          <p:nvPr/>
        </p:nvSpPr>
        <p:spPr>
          <a:xfrm>
            <a:off x="0" y="4009572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200</a:t>
            </a:r>
            <a:endParaRPr lang="ar-SA" dirty="0"/>
          </a:p>
        </p:txBody>
      </p:sp>
      <p:sp>
        <p:nvSpPr>
          <p:cNvPr id="47" name="مربع نص 46"/>
          <p:cNvSpPr txBox="1"/>
          <p:nvPr/>
        </p:nvSpPr>
        <p:spPr>
          <a:xfrm>
            <a:off x="0" y="3552372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300</a:t>
            </a:r>
            <a:endParaRPr lang="ar-SA" dirty="0"/>
          </a:p>
        </p:txBody>
      </p:sp>
      <p:sp>
        <p:nvSpPr>
          <p:cNvPr id="48" name="مربع نص 47"/>
          <p:cNvSpPr txBox="1"/>
          <p:nvPr/>
        </p:nvSpPr>
        <p:spPr>
          <a:xfrm>
            <a:off x="0" y="3095172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400</a:t>
            </a:r>
            <a:endParaRPr lang="ar-SA" dirty="0"/>
          </a:p>
        </p:txBody>
      </p:sp>
      <p:sp>
        <p:nvSpPr>
          <p:cNvPr id="49" name="مربع نص 48"/>
          <p:cNvSpPr txBox="1"/>
          <p:nvPr/>
        </p:nvSpPr>
        <p:spPr>
          <a:xfrm>
            <a:off x="0" y="26670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500</a:t>
            </a:r>
            <a:endParaRPr lang="ar-SA" dirty="0"/>
          </a:p>
        </p:txBody>
      </p:sp>
      <p:sp>
        <p:nvSpPr>
          <p:cNvPr id="50" name="مربع نص 49"/>
          <p:cNvSpPr txBox="1"/>
          <p:nvPr/>
        </p:nvSpPr>
        <p:spPr>
          <a:xfrm>
            <a:off x="0" y="22098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600</a:t>
            </a:r>
            <a:endParaRPr lang="ar-SA" dirty="0"/>
          </a:p>
        </p:txBody>
      </p:sp>
      <p:sp>
        <p:nvSpPr>
          <p:cNvPr id="51" name="مربع نص 50"/>
          <p:cNvSpPr txBox="1"/>
          <p:nvPr/>
        </p:nvSpPr>
        <p:spPr>
          <a:xfrm>
            <a:off x="0" y="16764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700</a:t>
            </a:r>
            <a:endParaRPr lang="ar-SA" dirty="0"/>
          </a:p>
        </p:txBody>
      </p:sp>
      <p:sp>
        <p:nvSpPr>
          <p:cNvPr id="54" name="شكل بيضاوي 53"/>
          <p:cNvSpPr/>
          <p:nvPr/>
        </p:nvSpPr>
        <p:spPr>
          <a:xfrm>
            <a:off x="1447800" y="44958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شكل بيضاوي 55"/>
          <p:cNvSpPr/>
          <p:nvPr/>
        </p:nvSpPr>
        <p:spPr>
          <a:xfrm>
            <a:off x="1905000" y="41910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شكل بيضاوي 58"/>
          <p:cNvSpPr/>
          <p:nvPr/>
        </p:nvSpPr>
        <p:spPr>
          <a:xfrm>
            <a:off x="2362200" y="41148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شكل بيضاوي 61"/>
          <p:cNvSpPr/>
          <p:nvPr/>
        </p:nvSpPr>
        <p:spPr>
          <a:xfrm>
            <a:off x="2837544" y="38862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شكل بيضاوي 64"/>
          <p:cNvSpPr/>
          <p:nvPr/>
        </p:nvSpPr>
        <p:spPr>
          <a:xfrm>
            <a:off x="3276600" y="3657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شكل بيضاوي 69"/>
          <p:cNvSpPr/>
          <p:nvPr/>
        </p:nvSpPr>
        <p:spPr>
          <a:xfrm>
            <a:off x="3733800" y="3276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شكل بيضاوي 70"/>
          <p:cNvSpPr/>
          <p:nvPr/>
        </p:nvSpPr>
        <p:spPr>
          <a:xfrm>
            <a:off x="4191000" y="2986314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شكل بيضاوي 72"/>
          <p:cNvSpPr/>
          <p:nvPr/>
        </p:nvSpPr>
        <p:spPr>
          <a:xfrm>
            <a:off x="4648200" y="41910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شكل بيضاوي 74"/>
          <p:cNvSpPr/>
          <p:nvPr/>
        </p:nvSpPr>
        <p:spPr>
          <a:xfrm>
            <a:off x="5105400" y="3657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شكل بيضاوي 77"/>
          <p:cNvSpPr/>
          <p:nvPr/>
        </p:nvSpPr>
        <p:spPr>
          <a:xfrm>
            <a:off x="5562600" y="2514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شكل بيضاوي 80"/>
          <p:cNvSpPr/>
          <p:nvPr/>
        </p:nvSpPr>
        <p:spPr>
          <a:xfrm>
            <a:off x="6019800" y="22860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" name="شكل بيضاوي 83"/>
          <p:cNvSpPr/>
          <p:nvPr/>
        </p:nvSpPr>
        <p:spPr>
          <a:xfrm>
            <a:off x="6477000" y="2133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شكل بيضاوي 84"/>
          <p:cNvSpPr/>
          <p:nvPr/>
        </p:nvSpPr>
        <p:spPr>
          <a:xfrm>
            <a:off x="4114800" y="3352800"/>
            <a:ext cx="1371600" cy="1295400"/>
          </a:xfrm>
          <a:prstGeom prst="ellipse">
            <a:avLst/>
          </a:prstGeom>
          <a:solidFill>
            <a:srgbClr val="FF0000">
              <a:alpha val="3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6" name="رابط مستقيم 85"/>
          <p:cNvCxnSpPr/>
          <p:nvPr/>
        </p:nvCxnSpPr>
        <p:spPr>
          <a:xfrm flipV="1">
            <a:off x="1447800" y="2104572"/>
            <a:ext cx="5257800" cy="25146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8" name="رابط مستقيم 87"/>
          <p:cNvCxnSpPr/>
          <p:nvPr/>
        </p:nvCxnSpPr>
        <p:spPr>
          <a:xfrm flipV="1">
            <a:off x="6629400" y="1005114"/>
            <a:ext cx="2286000" cy="11430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9" name="معين 98"/>
          <p:cNvSpPr/>
          <p:nvPr/>
        </p:nvSpPr>
        <p:spPr>
          <a:xfrm>
            <a:off x="6858000" y="1799772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0" name="معين 99"/>
          <p:cNvSpPr/>
          <p:nvPr/>
        </p:nvSpPr>
        <p:spPr>
          <a:xfrm>
            <a:off x="7315200" y="1600200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1" name="معين 100"/>
          <p:cNvSpPr/>
          <p:nvPr/>
        </p:nvSpPr>
        <p:spPr>
          <a:xfrm>
            <a:off x="7772400" y="1371600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2" name="معين 101"/>
          <p:cNvSpPr/>
          <p:nvPr/>
        </p:nvSpPr>
        <p:spPr>
          <a:xfrm>
            <a:off x="8229600" y="1161144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3" name="معين 102"/>
          <p:cNvSpPr/>
          <p:nvPr/>
        </p:nvSpPr>
        <p:spPr>
          <a:xfrm>
            <a:off x="8686800" y="932544"/>
            <a:ext cx="304800" cy="228600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4" name="مربع نص 103"/>
          <p:cNvSpPr txBox="1"/>
          <p:nvPr/>
        </p:nvSpPr>
        <p:spPr>
          <a:xfrm>
            <a:off x="0" y="12954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800</a:t>
            </a:r>
            <a:endParaRPr lang="ar-SA" dirty="0"/>
          </a:p>
        </p:txBody>
      </p:sp>
      <p:cxnSp>
        <p:nvCxnSpPr>
          <p:cNvPr id="105" name="رابط مستقيم 104"/>
          <p:cNvCxnSpPr/>
          <p:nvPr/>
        </p:nvCxnSpPr>
        <p:spPr>
          <a:xfrm>
            <a:off x="914400" y="14478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رابط مستقيم 105"/>
          <p:cNvCxnSpPr/>
          <p:nvPr/>
        </p:nvCxnSpPr>
        <p:spPr>
          <a:xfrm>
            <a:off x="914400" y="9906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مربع نص 106"/>
          <p:cNvSpPr txBox="1"/>
          <p:nvPr/>
        </p:nvSpPr>
        <p:spPr>
          <a:xfrm>
            <a:off x="0" y="838200"/>
            <a:ext cx="762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900</a:t>
            </a:r>
            <a:endParaRPr lang="ar-SA" dirty="0"/>
          </a:p>
        </p:txBody>
      </p:sp>
      <p:cxnSp>
        <p:nvCxnSpPr>
          <p:cNvPr id="109" name="رابط مستقيم 108"/>
          <p:cNvCxnSpPr/>
          <p:nvPr/>
        </p:nvCxnSpPr>
        <p:spPr>
          <a:xfrm flipV="1">
            <a:off x="1371600" y="1981200"/>
            <a:ext cx="5257800" cy="2667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1" name="رابط مستقيم 110"/>
          <p:cNvCxnSpPr>
            <a:stCxn id="54" idx="1"/>
            <a:endCxn id="84" idx="5"/>
          </p:cNvCxnSpPr>
          <p:nvPr/>
        </p:nvCxnSpPr>
        <p:spPr>
          <a:xfrm rot="5400000" flipH="1" flipV="1">
            <a:off x="2911382" y="822418"/>
            <a:ext cx="2254436" cy="5136964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رابط مستقيم 118"/>
          <p:cNvCxnSpPr/>
          <p:nvPr/>
        </p:nvCxnSpPr>
        <p:spPr>
          <a:xfrm flipV="1">
            <a:off x="6629400" y="838200"/>
            <a:ext cx="2286000" cy="1143000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1" name="رابط مستقيم 120"/>
          <p:cNvCxnSpPr>
            <a:stCxn id="84" idx="4"/>
          </p:cNvCxnSpPr>
          <p:nvPr/>
        </p:nvCxnSpPr>
        <p:spPr>
          <a:xfrm rot="5400000" flipH="1" flipV="1">
            <a:off x="7200900" y="647700"/>
            <a:ext cx="990600" cy="228600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343400" y="228600"/>
            <a:ext cx="5334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طريقة المتوسطات المتحركة البسيطة</a:t>
            </a:r>
            <a:endParaRPr lang="ar-SA" sz="28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4343400" y="4495800"/>
            <a:ext cx="48768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يساعد المتوسط المتحرك على تقليص أثر هذه التذبذبات العشوائية الحادة</a:t>
            </a:r>
            <a:endParaRPr lang="ar-SA" sz="2800" dirty="0"/>
          </a:p>
        </p:txBody>
      </p:sp>
      <p:pic>
        <p:nvPicPr>
          <p:cNvPr id="2050" name="Picture 2" descr="http://t0.gstatic.com/images?q=tbn:ANd9GcQvM4Ns0H431eBxwepUQLcYR-qwELHfYtW8kSkOEk-Ub82ZnNP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8200"/>
            <a:ext cx="3962400" cy="3276600"/>
          </a:xfrm>
          <a:prstGeom prst="rect">
            <a:avLst/>
          </a:prstGeom>
          <a:noFill/>
        </p:spPr>
      </p:pic>
      <p:sp>
        <p:nvSpPr>
          <p:cNvPr id="8" name="مربع نص 7"/>
          <p:cNvSpPr txBox="1"/>
          <p:nvPr/>
        </p:nvSpPr>
        <p:spPr>
          <a:xfrm>
            <a:off x="4267200" y="1828800"/>
            <a:ext cx="487680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لا تخلو السلاسل الزمنية من التذبذبات الحادة أو الاستثنائية، والتي لا يجب أخذها بعين الاعتبار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4"/>
          <p:cNvSpPr txBox="1"/>
          <p:nvPr/>
        </p:nvSpPr>
        <p:spPr>
          <a:xfrm>
            <a:off x="1981200" y="381000"/>
            <a:ext cx="708660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0070C0"/>
                </a:solidFill>
              </a:rPr>
              <a:t>يحتسب المتوسط لعدة فترات أو قيم بدلا من المتوسط لكل فترات أو قيم السلسلة</a:t>
            </a:r>
            <a:endParaRPr lang="ar-SA" sz="2800" b="1" dirty="0">
              <a:solidFill>
                <a:srgbClr val="0070C0"/>
              </a:solidFill>
            </a:endParaRPr>
          </a:p>
        </p:txBody>
      </p:sp>
      <p:sp>
        <p:nvSpPr>
          <p:cNvPr id="3" name="مربع نص 5"/>
          <p:cNvSpPr txBox="1"/>
          <p:nvPr/>
        </p:nvSpPr>
        <p:spPr>
          <a:xfrm>
            <a:off x="1295400" y="5257800"/>
            <a:ext cx="7391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كل مرة يحسب فيها المتوسط المتحرك تترك الفترة الأقدم وتضاف قيمة الفترة اللاحقة</a:t>
            </a:r>
            <a:endParaRPr lang="ar-SA" sz="28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3733800" y="1905000"/>
          <a:ext cx="4495800" cy="24942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311400"/>
                <a:gridCol w="21844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6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9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endParaRPr lang="ar-SA" dirty="0" smtClean="0"/>
                    </a:p>
                    <a:p>
                      <a:pPr algn="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قوس كبير أيسر 4"/>
          <p:cNvSpPr/>
          <p:nvPr/>
        </p:nvSpPr>
        <p:spPr>
          <a:xfrm>
            <a:off x="6400800" y="1981200"/>
            <a:ext cx="304800" cy="167640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قوس كبير أيسر 5"/>
          <p:cNvSpPr/>
          <p:nvPr/>
        </p:nvSpPr>
        <p:spPr>
          <a:xfrm>
            <a:off x="4114800" y="2743200"/>
            <a:ext cx="304800" cy="91440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701142" y="1905000"/>
            <a:ext cx="2209800" cy="2514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6019800" y="3810000"/>
            <a:ext cx="2209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المتوسط = 30/5 = 6</a:t>
            </a:r>
          </a:p>
          <a:p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3657600" y="3810000"/>
            <a:ext cx="22860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المتوسط المتحرك = 19/3 = 6.33  </a:t>
            </a:r>
          </a:p>
          <a:p>
            <a:endParaRPr lang="ar-SA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447800" y="1905003"/>
          <a:ext cx="2159000" cy="2971797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159000"/>
              </a:tblGrid>
              <a:tr h="380997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ar-SA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6</a:t>
                      </a:r>
                      <a:endParaRPr lang="ar-SA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9</a:t>
                      </a:r>
                      <a:endParaRPr lang="ar-SA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7</a:t>
                      </a:r>
                      <a:endParaRPr lang="ar-SA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Left Brace 10"/>
          <p:cNvSpPr/>
          <p:nvPr/>
        </p:nvSpPr>
        <p:spPr>
          <a:xfrm>
            <a:off x="1981200" y="3124200"/>
            <a:ext cx="152400" cy="106680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TextBox 11"/>
          <p:cNvSpPr txBox="1"/>
          <p:nvPr/>
        </p:nvSpPr>
        <p:spPr>
          <a:xfrm>
            <a:off x="1524000" y="4230469"/>
            <a:ext cx="2133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لمتوسط المتحرك البسيط= </a:t>
            </a:r>
            <a:r>
              <a:rPr lang="en-US" dirty="0" smtClean="0"/>
              <a:t>17/3 = 5,66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7" grpId="0" animBg="1"/>
      <p:bldP spid="8" grpId="0"/>
      <p:bldP spid="9" grpId="0"/>
      <p:bldP spid="11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495800" y="152400"/>
            <a:ext cx="5181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مثال</a:t>
            </a:r>
            <a:r>
              <a:rPr lang="ar-SA" sz="2000" dirty="0" smtClean="0"/>
              <a:t> (الكتاب المقرر، ص.320)</a:t>
            </a:r>
            <a:endParaRPr lang="ar-SA" sz="20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838200" y="1219200"/>
            <a:ext cx="8001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لنفترض أن الطلب الفعلي على منتجنا (بآلاف الوحدات) تطور كالتالي: </a:t>
            </a:r>
            <a:endParaRPr lang="ar-SA" sz="2400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676400" y="2057400"/>
          <a:ext cx="7112000" cy="1010920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211942"/>
                <a:gridCol w="820058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السنوات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1989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1994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الطلب (آلاف الوحدات)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914400" y="3962400"/>
            <a:ext cx="80010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باستعمال المتوسط المتحرك كيف تقدر الطلب لكل من 1992 ثم كيف تقدر الطلب لسنة 1993 و1994 و1995 علما بأن الطلب الفعلي لكل من 1992 </a:t>
            </a:r>
            <a:r>
              <a:rPr lang="ar-SA" sz="2400" dirty="0" err="1" smtClean="0"/>
              <a:t>و</a:t>
            </a:r>
            <a:r>
              <a:rPr lang="ar-SA" sz="2400" dirty="0" smtClean="0"/>
              <a:t> 1993 و1994 سيكون كالتالي بالترتيب : 14 و 18 و19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8305800" y="1295400"/>
            <a:ext cx="1219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الحل</a:t>
            </a:r>
            <a:endParaRPr lang="ar-SA" sz="20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895600" y="2286000"/>
            <a:ext cx="662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في سنة 1991 يقدر طلب 1992 كالتالي: </a:t>
            </a:r>
            <a:endParaRPr lang="ar-SA" sz="2400" dirty="0"/>
          </a:p>
        </p:txBody>
      </p:sp>
      <p:grpSp>
        <p:nvGrpSpPr>
          <p:cNvPr id="9" name="مجموعة 8"/>
          <p:cNvGrpSpPr/>
          <p:nvPr/>
        </p:nvGrpSpPr>
        <p:grpSpPr>
          <a:xfrm>
            <a:off x="1524000" y="2667000"/>
            <a:ext cx="3505200" cy="766465"/>
            <a:chOff x="2590800" y="1447800"/>
            <a:chExt cx="3505200" cy="766465"/>
          </a:xfrm>
        </p:grpSpPr>
        <p:grpSp>
          <p:nvGrpSpPr>
            <p:cNvPr id="7" name="مجموعة 6"/>
            <p:cNvGrpSpPr/>
            <p:nvPr/>
          </p:nvGrpSpPr>
          <p:grpSpPr>
            <a:xfrm>
              <a:off x="2590800" y="1447800"/>
              <a:ext cx="2743200" cy="766465"/>
              <a:chOff x="2590800" y="1447800"/>
              <a:chExt cx="2743200" cy="766465"/>
            </a:xfrm>
          </p:grpSpPr>
          <p:sp>
            <p:nvSpPr>
              <p:cNvPr id="4" name="مربع نص 3"/>
              <p:cNvSpPr txBox="1"/>
              <p:nvPr/>
            </p:nvSpPr>
            <p:spPr>
              <a:xfrm>
                <a:off x="2971800" y="1447800"/>
                <a:ext cx="23622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0"/>
                <a:r>
                  <a:rPr lang="fr-FR" sz="2400" u="sng" dirty="0" smtClean="0"/>
                  <a:t>8 + 12 + 14 </a:t>
                </a:r>
                <a:endParaRPr lang="ar-SA" sz="2400" u="sng" dirty="0"/>
              </a:p>
            </p:txBody>
          </p:sp>
          <p:sp>
            <p:nvSpPr>
              <p:cNvPr id="5" name="مربع نص 4"/>
              <p:cNvSpPr txBox="1"/>
              <p:nvPr/>
            </p:nvSpPr>
            <p:spPr>
              <a:xfrm>
                <a:off x="3657600" y="1752600"/>
                <a:ext cx="9906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fr-FR" sz="2400" dirty="0" smtClean="0"/>
                  <a:t>3</a:t>
                </a:r>
                <a:endParaRPr lang="ar-SA" sz="2400" dirty="0" smtClean="0"/>
              </a:p>
            </p:txBody>
          </p:sp>
          <p:sp>
            <p:nvSpPr>
              <p:cNvPr id="6" name="مربع نص 5"/>
              <p:cNvSpPr txBox="1"/>
              <p:nvPr/>
            </p:nvSpPr>
            <p:spPr>
              <a:xfrm>
                <a:off x="2590800" y="1600200"/>
                <a:ext cx="7620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fr-FR" sz="2400" dirty="0" smtClean="0"/>
                  <a:t>D =</a:t>
                </a:r>
                <a:endParaRPr lang="ar-SA" sz="2400" dirty="0"/>
              </a:p>
            </p:txBody>
          </p:sp>
        </p:grpSp>
        <p:sp>
          <p:nvSpPr>
            <p:cNvPr id="8" name="مربع نص 7"/>
            <p:cNvSpPr txBox="1"/>
            <p:nvPr/>
          </p:nvSpPr>
          <p:spPr>
            <a:xfrm>
              <a:off x="4898574" y="1585686"/>
              <a:ext cx="119742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/>
              <a:r>
                <a:rPr lang="fr-FR" sz="2400" dirty="0" smtClean="0"/>
                <a:t>= </a:t>
              </a:r>
              <a:r>
                <a:rPr lang="fr-FR" sz="2400" dirty="0" smtClean="0">
                  <a:solidFill>
                    <a:srgbClr val="7030A0"/>
                  </a:solidFill>
                </a:rPr>
                <a:t>11.33</a:t>
              </a:r>
              <a:endParaRPr lang="ar-SA" sz="2400" dirty="0">
                <a:solidFill>
                  <a:srgbClr val="7030A0"/>
                </a:solidFill>
              </a:endParaRPr>
            </a:p>
          </p:txBody>
        </p:sp>
      </p:grpSp>
      <p:sp>
        <p:nvSpPr>
          <p:cNvPr id="10" name="مربع نص 9"/>
          <p:cNvSpPr txBox="1"/>
          <p:nvPr/>
        </p:nvSpPr>
        <p:spPr>
          <a:xfrm>
            <a:off x="1219200" y="4038600"/>
            <a:ext cx="838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في سنة 1992 وبما أن الطلب الفعلي هو 14 فيقدر طلب سنة 1993 القادمة كالتالي: </a:t>
            </a:r>
            <a:endParaRPr lang="ar-SA" sz="2400" dirty="0"/>
          </a:p>
        </p:txBody>
      </p:sp>
      <p:grpSp>
        <p:nvGrpSpPr>
          <p:cNvPr id="11" name="مجموعة 10"/>
          <p:cNvGrpSpPr/>
          <p:nvPr/>
        </p:nvGrpSpPr>
        <p:grpSpPr>
          <a:xfrm>
            <a:off x="1447800" y="4800600"/>
            <a:ext cx="3657600" cy="766465"/>
            <a:chOff x="2590800" y="1447800"/>
            <a:chExt cx="3657600" cy="766465"/>
          </a:xfrm>
        </p:grpSpPr>
        <p:grpSp>
          <p:nvGrpSpPr>
            <p:cNvPr id="12" name="مجموعة 11"/>
            <p:cNvGrpSpPr/>
            <p:nvPr/>
          </p:nvGrpSpPr>
          <p:grpSpPr>
            <a:xfrm>
              <a:off x="2590800" y="1447800"/>
              <a:ext cx="2743200" cy="766465"/>
              <a:chOff x="2590800" y="1447800"/>
              <a:chExt cx="2743200" cy="766465"/>
            </a:xfrm>
          </p:grpSpPr>
          <p:sp>
            <p:nvSpPr>
              <p:cNvPr id="14" name="مربع نص 13"/>
              <p:cNvSpPr txBox="1"/>
              <p:nvPr/>
            </p:nvSpPr>
            <p:spPr>
              <a:xfrm>
                <a:off x="2971800" y="1447800"/>
                <a:ext cx="23622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0"/>
                <a:r>
                  <a:rPr lang="fr-FR" sz="2400" u="sng" dirty="0" smtClean="0"/>
                  <a:t>12 + 14+ 14 </a:t>
                </a:r>
                <a:endParaRPr lang="ar-SA" sz="2400" u="sng" dirty="0"/>
              </a:p>
            </p:txBody>
          </p:sp>
          <p:sp>
            <p:nvSpPr>
              <p:cNvPr id="15" name="مربع نص 14"/>
              <p:cNvSpPr txBox="1"/>
              <p:nvPr/>
            </p:nvSpPr>
            <p:spPr>
              <a:xfrm>
                <a:off x="3657600" y="1752600"/>
                <a:ext cx="9906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fr-FR" sz="2400" dirty="0" smtClean="0"/>
                  <a:t>3</a:t>
                </a:r>
                <a:endParaRPr lang="ar-SA" sz="2400" dirty="0" smtClean="0"/>
              </a:p>
            </p:txBody>
          </p:sp>
          <p:sp>
            <p:nvSpPr>
              <p:cNvPr id="16" name="مربع نص 15"/>
              <p:cNvSpPr txBox="1"/>
              <p:nvPr/>
            </p:nvSpPr>
            <p:spPr>
              <a:xfrm>
                <a:off x="2590800" y="1600200"/>
                <a:ext cx="7620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fr-FR" sz="2400" dirty="0" smtClean="0"/>
                  <a:t>D =</a:t>
                </a:r>
                <a:endParaRPr lang="ar-SA" sz="2400" dirty="0"/>
              </a:p>
            </p:txBody>
          </p:sp>
        </p:grpSp>
        <p:sp>
          <p:nvSpPr>
            <p:cNvPr id="13" name="مربع نص 12"/>
            <p:cNvSpPr txBox="1"/>
            <p:nvPr/>
          </p:nvSpPr>
          <p:spPr>
            <a:xfrm>
              <a:off x="4898574" y="1585686"/>
              <a:ext cx="134982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/>
              <a:r>
                <a:rPr lang="fr-FR" sz="2400" dirty="0" smtClean="0"/>
                <a:t>= </a:t>
              </a:r>
              <a:r>
                <a:rPr lang="fr-FR" sz="2400" dirty="0" smtClean="0">
                  <a:solidFill>
                    <a:srgbClr val="7030A0"/>
                  </a:solidFill>
                </a:rPr>
                <a:t>13.33</a:t>
              </a:r>
              <a:endParaRPr lang="ar-SA" sz="2400" dirty="0">
                <a:solidFill>
                  <a:srgbClr val="7030A0"/>
                </a:solidFill>
              </a:endParaRPr>
            </a:p>
          </p:txBody>
        </p:sp>
      </p:grpSp>
      <p:graphicFrame>
        <p:nvGraphicFramePr>
          <p:cNvPr id="31" name="جدول 30"/>
          <p:cNvGraphicFramePr>
            <a:graphicFrameLocks noGrp="1"/>
          </p:cNvGraphicFramePr>
          <p:nvPr/>
        </p:nvGraphicFramePr>
        <p:xfrm>
          <a:off x="0" y="0"/>
          <a:ext cx="7112000" cy="1010920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211942"/>
                <a:gridCol w="820058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السنوات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1989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1994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الطلب (آلاف الوحدات)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2" name="قوس كبير أيسر 31"/>
          <p:cNvSpPr/>
          <p:nvPr/>
        </p:nvSpPr>
        <p:spPr>
          <a:xfrm rot="16200000">
            <a:off x="4495800" y="-76200"/>
            <a:ext cx="228600" cy="19050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قوس كبير أيسر 32"/>
          <p:cNvSpPr/>
          <p:nvPr/>
        </p:nvSpPr>
        <p:spPr>
          <a:xfrm rot="5400000">
            <a:off x="2933700" y="1638300"/>
            <a:ext cx="381000" cy="1676400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35" name="رابط كسهم مستقيم 34"/>
          <p:cNvCxnSpPr/>
          <p:nvPr/>
        </p:nvCxnSpPr>
        <p:spPr>
          <a:xfrm rot="10800000" flipV="1">
            <a:off x="3200400" y="1066800"/>
            <a:ext cx="1447800" cy="1066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6" name="مربع نص 35"/>
          <p:cNvSpPr txBox="1"/>
          <p:nvPr/>
        </p:nvSpPr>
        <p:spPr>
          <a:xfrm>
            <a:off x="2057400" y="3810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14</a:t>
            </a:r>
            <a:endParaRPr lang="ar-SA" dirty="0"/>
          </a:p>
        </p:txBody>
      </p:sp>
      <p:sp>
        <p:nvSpPr>
          <p:cNvPr id="37" name="قوس كبير أيسر 36"/>
          <p:cNvSpPr/>
          <p:nvPr/>
        </p:nvSpPr>
        <p:spPr>
          <a:xfrm rot="16200000">
            <a:off x="3276600" y="152400"/>
            <a:ext cx="228600" cy="19050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قوس كبير أيسر 37"/>
          <p:cNvSpPr/>
          <p:nvPr/>
        </p:nvSpPr>
        <p:spPr>
          <a:xfrm rot="5400000">
            <a:off x="2781300" y="3848100"/>
            <a:ext cx="381000" cy="1676400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شكل حر 38"/>
          <p:cNvSpPr/>
          <p:nvPr/>
        </p:nvSpPr>
        <p:spPr>
          <a:xfrm>
            <a:off x="868438" y="1295400"/>
            <a:ext cx="2560562" cy="3175000"/>
          </a:xfrm>
          <a:custGeom>
            <a:avLst/>
            <a:gdLst>
              <a:gd name="connsiteX0" fmla="*/ 2542419 w 2542419"/>
              <a:gd name="connsiteY0" fmla="*/ 0 h 3352800"/>
              <a:gd name="connsiteX1" fmla="*/ 104019 w 2542419"/>
              <a:gd name="connsiteY1" fmla="*/ 1320800 h 3352800"/>
              <a:gd name="connsiteX2" fmla="*/ 1918305 w 2542419"/>
              <a:gd name="connsiteY2" fmla="*/ 335280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42419" h="3352800">
                <a:moveTo>
                  <a:pt x="2542419" y="0"/>
                </a:moveTo>
                <a:cubicBezTo>
                  <a:pt x="1375228" y="381000"/>
                  <a:pt x="208038" y="762000"/>
                  <a:pt x="104019" y="1320800"/>
                </a:cubicBezTo>
                <a:cubicBezTo>
                  <a:pt x="0" y="1879600"/>
                  <a:pt x="959152" y="2616200"/>
                  <a:pt x="1918305" y="3352800"/>
                </a:cubicBezTo>
              </a:path>
            </a:pathLst>
          </a:custGeom>
          <a:ln w="50800">
            <a:tailEnd type="stealth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/>
      <p:bldP spid="32" grpId="0" animBg="1"/>
      <p:bldP spid="33" grpId="0" animBg="1"/>
      <p:bldP spid="36" grpId="0"/>
      <p:bldP spid="37" grpId="0" animBg="1"/>
      <p:bldP spid="38" grpId="0" animBg="1"/>
      <p:bldP spid="3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219200" y="2057400"/>
            <a:ext cx="838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في سنة 1993 وبما أن الطلب الفعلي هو 18 فيقدر طلب سنة  1994 كالتالي: </a:t>
            </a:r>
            <a:endParaRPr lang="ar-SA" sz="2400" dirty="0"/>
          </a:p>
        </p:txBody>
      </p:sp>
      <p:grpSp>
        <p:nvGrpSpPr>
          <p:cNvPr id="3" name="مجموعة 2"/>
          <p:cNvGrpSpPr/>
          <p:nvPr/>
        </p:nvGrpSpPr>
        <p:grpSpPr>
          <a:xfrm>
            <a:off x="1447800" y="3124200"/>
            <a:ext cx="3657600" cy="766465"/>
            <a:chOff x="2590800" y="1447800"/>
            <a:chExt cx="3657600" cy="766465"/>
          </a:xfrm>
        </p:grpSpPr>
        <p:grpSp>
          <p:nvGrpSpPr>
            <p:cNvPr id="4" name="مجموعة 18"/>
            <p:cNvGrpSpPr/>
            <p:nvPr/>
          </p:nvGrpSpPr>
          <p:grpSpPr>
            <a:xfrm>
              <a:off x="2590800" y="1447800"/>
              <a:ext cx="2743200" cy="766465"/>
              <a:chOff x="2590800" y="1447800"/>
              <a:chExt cx="2743200" cy="766465"/>
            </a:xfrm>
          </p:grpSpPr>
          <p:sp>
            <p:nvSpPr>
              <p:cNvPr id="6" name="مربع نص 5"/>
              <p:cNvSpPr txBox="1"/>
              <p:nvPr/>
            </p:nvSpPr>
            <p:spPr>
              <a:xfrm>
                <a:off x="2971800" y="1447800"/>
                <a:ext cx="23622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0"/>
                <a:r>
                  <a:rPr lang="fr-FR" sz="2400" u="sng" dirty="0" smtClean="0"/>
                  <a:t>14+ 14+ 18</a:t>
                </a:r>
                <a:endParaRPr lang="ar-SA" sz="2400" u="sng" dirty="0"/>
              </a:p>
            </p:txBody>
          </p:sp>
          <p:sp>
            <p:nvSpPr>
              <p:cNvPr id="7" name="مربع نص 6"/>
              <p:cNvSpPr txBox="1"/>
              <p:nvPr/>
            </p:nvSpPr>
            <p:spPr>
              <a:xfrm>
                <a:off x="3657600" y="1752600"/>
                <a:ext cx="9906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fr-FR" sz="2400" dirty="0" smtClean="0"/>
                  <a:t>3</a:t>
                </a:r>
                <a:endParaRPr lang="ar-SA" sz="2400" dirty="0" smtClean="0"/>
              </a:p>
            </p:txBody>
          </p:sp>
          <p:sp>
            <p:nvSpPr>
              <p:cNvPr id="8" name="مربع نص 7"/>
              <p:cNvSpPr txBox="1"/>
              <p:nvPr/>
            </p:nvSpPr>
            <p:spPr>
              <a:xfrm>
                <a:off x="2590800" y="1600200"/>
                <a:ext cx="7620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fr-FR" sz="2400" dirty="0" smtClean="0"/>
                  <a:t>D =</a:t>
                </a:r>
                <a:endParaRPr lang="ar-SA" sz="2400" dirty="0"/>
              </a:p>
            </p:txBody>
          </p:sp>
        </p:grpSp>
        <p:sp>
          <p:nvSpPr>
            <p:cNvPr id="5" name="مربع نص 4"/>
            <p:cNvSpPr txBox="1"/>
            <p:nvPr/>
          </p:nvSpPr>
          <p:spPr>
            <a:xfrm>
              <a:off x="4898574" y="1585686"/>
              <a:ext cx="134982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/>
              <a:r>
                <a:rPr lang="fr-FR" sz="2400" dirty="0" smtClean="0"/>
                <a:t>= </a:t>
              </a:r>
              <a:r>
                <a:rPr lang="fr-FR" sz="2400" dirty="0" smtClean="0">
                  <a:solidFill>
                    <a:srgbClr val="7030A0"/>
                  </a:solidFill>
                </a:rPr>
                <a:t>15.33</a:t>
              </a:r>
              <a:endParaRPr lang="ar-SA" sz="2400" dirty="0">
                <a:solidFill>
                  <a:srgbClr val="7030A0"/>
                </a:solidFill>
              </a:endParaRPr>
            </a:p>
          </p:txBody>
        </p:sp>
      </p:grpSp>
      <p:sp>
        <p:nvSpPr>
          <p:cNvPr id="9" name="مربع نص 8"/>
          <p:cNvSpPr txBox="1"/>
          <p:nvPr/>
        </p:nvSpPr>
        <p:spPr>
          <a:xfrm>
            <a:off x="1981200" y="4800600"/>
            <a:ext cx="7620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في سنة 1994 وبما أن الطلب الفعلي هو 19فيقدر طلب سنة 1995 كالتالي: </a:t>
            </a:r>
            <a:endParaRPr lang="ar-SA" sz="2400" dirty="0"/>
          </a:p>
        </p:txBody>
      </p:sp>
      <p:grpSp>
        <p:nvGrpSpPr>
          <p:cNvPr id="10" name="مجموعة 9"/>
          <p:cNvGrpSpPr/>
          <p:nvPr/>
        </p:nvGrpSpPr>
        <p:grpSpPr>
          <a:xfrm>
            <a:off x="1447800" y="5410200"/>
            <a:ext cx="3657600" cy="766465"/>
            <a:chOff x="2590800" y="1447800"/>
            <a:chExt cx="3657600" cy="766465"/>
          </a:xfrm>
        </p:grpSpPr>
        <p:grpSp>
          <p:nvGrpSpPr>
            <p:cNvPr id="11" name="مجموعة 25"/>
            <p:cNvGrpSpPr/>
            <p:nvPr/>
          </p:nvGrpSpPr>
          <p:grpSpPr>
            <a:xfrm>
              <a:off x="2590800" y="1447800"/>
              <a:ext cx="2743200" cy="766465"/>
              <a:chOff x="2590800" y="1447800"/>
              <a:chExt cx="2743200" cy="766465"/>
            </a:xfrm>
          </p:grpSpPr>
          <p:sp>
            <p:nvSpPr>
              <p:cNvPr id="13" name="مربع نص 12"/>
              <p:cNvSpPr txBox="1"/>
              <p:nvPr/>
            </p:nvSpPr>
            <p:spPr>
              <a:xfrm>
                <a:off x="2971800" y="1447800"/>
                <a:ext cx="23622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0"/>
                <a:r>
                  <a:rPr lang="fr-FR" sz="2400" u="sng" dirty="0" smtClean="0"/>
                  <a:t>14+ 18+ 19</a:t>
                </a:r>
                <a:endParaRPr lang="ar-SA" sz="2400" u="sng" dirty="0"/>
              </a:p>
            </p:txBody>
          </p:sp>
          <p:sp>
            <p:nvSpPr>
              <p:cNvPr id="14" name="مربع نص 13"/>
              <p:cNvSpPr txBox="1"/>
              <p:nvPr/>
            </p:nvSpPr>
            <p:spPr>
              <a:xfrm>
                <a:off x="3657600" y="1752600"/>
                <a:ext cx="9906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fr-FR" sz="2400" dirty="0" smtClean="0"/>
                  <a:t>3</a:t>
                </a:r>
                <a:endParaRPr lang="ar-SA" sz="2400" dirty="0" smtClean="0"/>
              </a:p>
            </p:txBody>
          </p:sp>
          <p:sp>
            <p:nvSpPr>
              <p:cNvPr id="15" name="مربع نص 14"/>
              <p:cNvSpPr txBox="1"/>
              <p:nvPr/>
            </p:nvSpPr>
            <p:spPr>
              <a:xfrm>
                <a:off x="2590800" y="1600200"/>
                <a:ext cx="76200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fr-FR" sz="2400" dirty="0" smtClean="0"/>
                  <a:t>D =</a:t>
                </a:r>
                <a:endParaRPr lang="ar-SA" sz="2400" dirty="0"/>
              </a:p>
            </p:txBody>
          </p:sp>
        </p:grpSp>
        <p:sp>
          <p:nvSpPr>
            <p:cNvPr id="12" name="مربع نص 11"/>
            <p:cNvSpPr txBox="1"/>
            <p:nvPr/>
          </p:nvSpPr>
          <p:spPr>
            <a:xfrm>
              <a:off x="4898574" y="1585686"/>
              <a:ext cx="134982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/>
              <a:r>
                <a:rPr lang="fr-FR" sz="2400" dirty="0" smtClean="0"/>
                <a:t>= </a:t>
              </a:r>
              <a:r>
                <a:rPr lang="fr-FR" sz="2400" dirty="0" smtClean="0">
                  <a:solidFill>
                    <a:srgbClr val="7030A0"/>
                  </a:solidFill>
                </a:rPr>
                <a:t>17</a:t>
              </a:r>
              <a:endParaRPr lang="ar-SA" sz="2400" dirty="0">
                <a:solidFill>
                  <a:srgbClr val="7030A0"/>
                </a:solidFill>
              </a:endParaRPr>
            </a:p>
          </p:txBody>
        </p:sp>
      </p:grpSp>
      <p:graphicFrame>
        <p:nvGraphicFramePr>
          <p:cNvPr id="16" name="جدول 15"/>
          <p:cNvGraphicFramePr>
            <a:graphicFrameLocks noGrp="1"/>
          </p:cNvGraphicFramePr>
          <p:nvPr/>
        </p:nvGraphicFramePr>
        <p:xfrm>
          <a:off x="0" y="0"/>
          <a:ext cx="7112000" cy="1010920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211942"/>
                <a:gridCol w="820058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السنوات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1989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1994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الطلب (آلاف الوحدات)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مربع نص 16"/>
          <p:cNvSpPr txBox="1"/>
          <p:nvPr/>
        </p:nvSpPr>
        <p:spPr>
          <a:xfrm>
            <a:off x="1143000" y="381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18</a:t>
            </a:r>
            <a:endParaRPr lang="ar-SA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0" y="381000"/>
            <a:ext cx="685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19</a:t>
            </a:r>
            <a:endParaRPr lang="ar-SA" dirty="0"/>
          </a:p>
        </p:txBody>
      </p:sp>
      <p:sp>
        <p:nvSpPr>
          <p:cNvPr id="19" name="قوس كبير أيسر 18"/>
          <p:cNvSpPr/>
          <p:nvPr/>
        </p:nvSpPr>
        <p:spPr>
          <a:xfrm rot="5400000">
            <a:off x="2857500" y="2171700"/>
            <a:ext cx="304800" cy="1600200"/>
          </a:xfrm>
          <a:prstGeom prst="leftBrac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قوس كبير أيسر 20"/>
          <p:cNvSpPr/>
          <p:nvPr/>
        </p:nvSpPr>
        <p:spPr>
          <a:xfrm rot="16200000">
            <a:off x="2362200" y="-76200"/>
            <a:ext cx="381000" cy="2057400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شكل حر 21"/>
          <p:cNvSpPr/>
          <p:nvPr/>
        </p:nvSpPr>
        <p:spPr>
          <a:xfrm>
            <a:off x="1410305" y="1219200"/>
            <a:ext cx="1492552" cy="1611086"/>
          </a:xfrm>
          <a:custGeom>
            <a:avLst/>
            <a:gdLst>
              <a:gd name="connsiteX0" fmla="*/ 1071638 w 1492552"/>
              <a:gd name="connsiteY0" fmla="*/ 0 h 1494972"/>
              <a:gd name="connsiteX1" fmla="*/ 70152 w 1492552"/>
              <a:gd name="connsiteY1" fmla="*/ 986972 h 1494972"/>
              <a:gd name="connsiteX2" fmla="*/ 1492552 w 1492552"/>
              <a:gd name="connsiteY2" fmla="*/ 1494972 h 149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92552" h="1494972">
                <a:moveTo>
                  <a:pt x="1071638" y="0"/>
                </a:moveTo>
                <a:cubicBezTo>
                  <a:pt x="535819" y="368905"/>
                  <a:pt x="0" y="737810"/>
                  <a:pt x="70152" y="986972"/>
                </a:cubicBezTo>
                <a:cubicBezTo>
                  <a:pt x="140304" y="1236134"/>
                  <a:pt x="816428" y="1365553"/>
                  <a:pt x="1492552" y="1494972"/>
                </a:cubicBezTo>
              </a:path>
            </a:pathLst>
          </a:custGeom>
          <a:ln>
            <a:tailEnd type="stealt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قوس كبير أيسر 22"/>
          <p:cNvSpPr/>
          <p:nvPr/>
        </p:nvSpPr>
        <p:spPr>
          <a:xfrm rot="5400000">
            <a:off x="2857500" y="4533900"/>
            <a:ext cx="304800" cy="1600200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قوس كبير أيسر 23"/>
          <p:cNvSpPr/>
          <p:nvPr/>
        </p:nvSpPr>
        <p:spPr>
          <a:xfrm rot="16200000">
            <a:off x="1143000" y="228600"/>
            <a:ext cx="381000" cy="2057400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شكل حر 24"/>
          <p:cNvSpPr/>
          <p:nvPr/>
        </p:nvSpPr>
        <p:spPr>
          <a:xfrm>
            <a:off x="462038" y="1494971"/>
            <a:ext cx="2397276" cy="3715658"/>
          </a:xfrm>
          <a:custGeom>
            <a:avLst/>
            <a:gdLst>
              <a:gd name="connsiteX0" fmla="*/ 902305 w 2397276"/>
              <a:gd name="connsiteY0" fmla="*/ 0 h 3715658"/>
              <a:gd name="connsiteX1" fmla="*/ 249162 w 2397276"/>
              <a:gd name="connsiteY1" fmla="*/ 2307772 h 3715658"/>
              <a:gd name="connsiteX2" fmla="*/ 2397276 w 2397276"/>
              <a:gd name="connsiteY2" fmla="*/ 3715658 h 3715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7276" h="3715658">
                <a:moveTo>
                  <a:pt x="902305" y="0"/>
                </a:moveTo>
                <a:cubicBezTo>
                  <a:pt x="451152" y="844248"/>
                  <a:pt x="0" y="1688496"/>
                  <a:pt x="249162" y="2307772"/>
                </a:cubicBezTo>
                <a:cubicBezTo>
                  <a:pt x="498324" y="2927048"/>
                  <a:pt x="1447800" y="3321353"/>
                  <a:pt x="2397276" y="3715658"/>
                </a:cubicBezTo>
              </a:path>
            </a:pathLst>
          </a:custGeom>
          <a:ln>
            <a:tailEnd type="stealt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7" grpId="0"/>
      <p:bldP spid="18" grpId="0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343400" y="228600"/>
            <a:ext cx="5334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طريقة المتوسطات المتحركة المرجحة</a:t>
            </a:r>
            <a:endParaRPr lang="ar-SA" sz="28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990600" y="1066800"/>
            <a:ext cx="8077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طريقة المتوسطات المتحركة البسيطة تعطي لكل قيمة نفس الوزن في السلسلة الزمنية.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990600" y="1981200"/>
            <a:ext cx="6096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طريقة المتوسطات المتحركة المرجحة تعطي لكل قيمة </a:t>
            </a:r>
            <a:r>
              <a:rPr lang="ar-SA" sz="2400" u="sng" dirty="0" smtClean="0"/>
              <a:t>معاملا خاصا </a:t>
            </a:r>
            <a:r>
              <a:rPr lang="ar-SA" sz="2400" dirty="0" err="1" smtClean="0"/>
              <a:t>بها</a:t>
            </a:r>
            <a:r>
              <a:rPr lang="ar-SA" sz="2400" dirty="0" smtClean="0"/>
              <a:t> في السلسلة الزمنية.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514600" y="3505200"/>
            <a:ext cx="4038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مجموعة المعاملات يجب أن يساوي 1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5562600" y="4572000"/>
            <a:ext cx="4038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يحسب المتوسط المتحرك المرجح </a:t>
            </a:r>
            <a:r>
              <a:rPr lang="ar-SA" sz="2400" dirty="0" err="1" smtClean="0"/>
              <a:t>بـ</a:t>
            </a:r>
            <a:r>
              <a:rPr lang="ar-SA" sz="2400" dirty="0" smtClean="0"/>
              <a:t>:</a:t>
            </a:r>
            <a:endParaRPr lang="ar-SA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1524000" y="5105400"/>
            <a:ext cx="5334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- ضرب قيمة الفترة  في معامل (وزن) الفترة</a:t>
            </a:r>
            <a:endParaRPr lang="ar-SA" sz="24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1524000" y="5638800"/>
            <a:ext cx="5334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- جمع النواتج</a:t>
            </a:r>
            <a:endParaRPr lang="ar-SA" sz="2400" dirty="0"/>
          </a:p>
        </p:txBody>
      </p:sp>
      <p:pic>
        <p:nvPicPr>
          <p:cNvPr id="14338" name="Picture 2" descr="http://t3.gstatic.com/images?q=tbn:ANd9GcRsOcnDoxy14wBg-Djkkqs2L_qXcqwhyMkD4-HLeCLMamO8w5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2743200"/>
            <a:ext cx="1752600" cy="1666876"/>
          </a:xfrm>
          <a:prstGeom prst="rect">
            <a:avLst/>
          </a:prstGeom>
          <a:noFill/>
        </p:spPr>
      </p:pic>
      <p:pic>
        <p:nvPicPr>
          <p:cNvPr id="14339" name="Picture 3" descr="C:\Documents and Settings\ahireshe\Desktop\photos cours\inde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760106">
            <a:off x="7421701" y="1880523"/>
            <a:ext cx="742950" cy="114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8077200" y="304800"/>
            <a:ext cx="1600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مثال : 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1524000" y="533400"/>
            <a:ext cx="685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إذا كان الطلب على منتجنا كالتالي:</a:t>
            </a:r>
            <a:endParaRPr lang="ar-SA" sz="24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676400" y="1143000"/>
          <a:ext cx="6604003" cy="1010920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211945"/>
                <a:gridCol w="863600"/>
                <a:gridCol w="827316"/>
                <a:gridCol w="870855"/>
                <a:gridCol w="943429"/>
                <a:gridCol w="943429"/>
                <a:gridCol w="943429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السنوات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2007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2008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2009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2010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2011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2012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الطلب الفعلي (ألف وحدة)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762000" y="2667000"/>
            <a:ext cx="8305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كيف تحدد طلب سنة 2012 باستعمال طريقة المتوسطات المتحركة المرجحة علما بأن وزن الفترات كالتالي: </a:t>
            </a:r>
          </a:p>
          <a:p>
            <a:r>
              <a:rPr lang="ar-SA" sz="2400" dirty="0" smtClean="0"/>
              <a:t>2007= 0، 2008 = 0.1، 2009 = 0.2،  2010 = 0.3،  2011 = 0.4 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990600" y="4495800"/>
            <a:ext cx="73914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يقدر طلب سنة 2012  كالتالي:</a:t>
            </a:r>
          </a:p>
          <a:p>
            <a:pPr algn="l" rtl="0"/>
            <a:r>
              <a:rPr lang="fr-FR" sz="2400" dirty="0" smtClean="0"/>
              <a:t>D = (0.4*20)+(0.3*18)+(0.2*18)+(0.1*15)= </a:t>
            </a:r>
          </a:p>
          <a:p>
            <a:pPr algn="l" rtl="0"/>
            <a:r>
              <a:rPr lang="fr-FR" sz="2400" dirty="0" smtClean="0"/>
              <a:t>D = 8 + 5.4 + 3.6 + 1.5  = 18.5</a:t>
            </a:r>
            <a:endParaRPr lang="ar-SA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8305800" y="4038600"/>
            <a:ext cx="1600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الحل : </a:t>
            </a:r>
            <a:endParaRPr lang="ar-SA" sz="2800" b="1" dirty="0"/>
          </a:p>
        </p:txBody>
      </p:sp>
      <p:cxnSp>
        <p:nvCxnSpPr>
          <p:cNvPr id="15" name="رابط مستقيم 14"/>
          <p:cNvCxnSpPr/>
          <p:nvPr/>
        </p:nvCxnSpPr>
        <p:spPr>
          <a:xfrm rot="16200000" flipH="1">
            <a:off x="5067300" y="2400300"/>
            <a:ext cx="1600200" cy="45720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 rot="16200000" flipH="1">
            <a:off x="4800600" y="3733800"/>
            <a:ext cx="2286000" cy="152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رابط مستقيم 18"/>
          <p:cNvCxnSpPr/>
          <p:nvPr/>
        </p:nvCxnSpPr>
        <p:spPr>
          <a:xfrm rot="5400000">
            <a:off x="3962400" y="2667000"/>
            <a:ext cx="152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شكل حر 21"/>
          <p:cNvSpPr/>
          <p:nvPr/>
        </p:nvSpPr>
        <p:spPr>
          <a:xfrm>
            <a:off x="4746171" y="2685143"/>
            <a:ext cx="350762" cy="2278743"/>
          </a:xfrm>
          <a:custGeom>
            <a:avLst/>
            <a:gdLst>
              <a:gd name="connsiteX0" fmla="*/ 0 w 350762"/>
              <a:gd name="connsiteY0" fmla="*/ 0 h 2278743"/>
              <a:gd name="connsiteX1" fmla="*/ 348343 w 350762"/>
              <a:gd name="connsiteY1" fmla="*/ 638628 h 2278743"/>
              <a:gd name="connsiteX2" fmla="*/ 14515 w 350762"/>
              <a:gd name="connsiteY2" fmla="*/ 2278743 h 2278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0762" h="2278743">
                <a:moveTo>
                  <a:pt x="0" y="0"/>
                </a:moveTo>
                <a:cubicBezTo>
                  <a:pt x="172962" y="129419"/>
                  <a:pt x="345924" y="258838"/>
                  <a:pt x="348343" y="638628"/>
                </a:cubicBezTo>
                <a:cubicBezTo>
                  <a:pt x="350762" y="1018418"/>
                  <a:pt x="182638" y="1648580"/>
                  <a:pt x="14515" y="2278743"/>
                </a:cubicBezTo>
              </a:path>
            </a:pathLst>
          </a:custGeom>
          <a:ln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5" name="رابط مستقيم 24"/>
          <p:cNvCxnSpPr/>
          <p:nvPr/>
        </p:nvCxnSpPr>
        <p:spPr>
          <a:xfrm rot="5400000" flipH="1" flipV="1">
            <a:off x="2590800" y="2286000"/>
            <a:ext cx="1524000" cy="7620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رابط كسهم مستقيم 26"/>
          <p:cNvCxnSpPr/>
          <p:nvPr/>
        </p:nvCxnSpPr>
        <p:spPr>
          <a:xfrm rot="16200000" flipH="1">
            <a:off x="2362200" y="3733800"/>
            <a:ext cx="22098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رابط مستقيم 29"/>
          <p:cNvCxnSpPr/>
          <p:nvPr/>
        </p:nvCxnSpPr>
        <p:spPr>
          <a:xfrm rot="10800000" flipV="1">
            <a:off x="1219200" y="1828800"/>
            <a:ext cx="1600200" cy="15240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رابط كسهم مستقيم 31"/>
          <p:cNvCxnSpPr/>
          <p:nvPr/>
        </p:nvCxnSpPr>
        <p:spPr>
          <a:xfrm rot="16200000" flipH="1">
            <a:off x="952500" y="3619500"/>
            <a:ext cx="2362200" cy="152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324600" y="762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طريقة التهدئة </a:t>
            </a:r>
            <a:r>
              <a:rPr lang="ar-SA" sz="2800" b="1" dirty="0" err="1" smtClean="0"/>
              <a:t>الأسية</a:t>
            </a:r>
            <a:endParaRPr lang="ar-SA" sz="2800" b="1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676400" y="914400"/>
            <a:ext cx="71628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طريقة التهدئة </a:t>
            </a:r>
            <a:r>
              <a:rPr lang="ar-SA" sz="2800" dirty="0" err="1" smtClean="0"/>
              <a:t>الأسية</a:t>
            </a:r>
            <a:r>
              <a:rPr lang="ar-SA" sz="2800" dirty="0" smtClean="0"/>
              <a:t> تساعد على حساب متوسط سلسلة زمنية مع التركيز على الطلبات الحديثة مقارنة بالطلبات القديمة</a:t>
            </a:r>
            <a:endParaRPr lang="ar-SA" sz="28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600200" y="2286000"/>
            <a:ext cx="71628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هي الطريقة الأكثر استعمالا في التقدير بسبب سهولتها وقلة البيانات التي تعتمد عليها</a:t>
            </a:r>
            <a:endParaRPr lang="ar-SA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6172200" y="4191000"/>
            <a:ext cx="2667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تحتاج هذه الطريقة إلى 3 معطيات فقط : </a:t>
            </a:r>
            <a:endParaRPr lang="ar-SA" sz="28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1828800" y="3810000"/>
            <a:ext cx="228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آخر تقدير</a:t>
            </a:r>
            <a:endParaRPr lang="ar-SA" sz="28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0" y="4343400"/>
            <a:ext cx="4114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الطلب الفعلي للمرحلة الحالية</a:t>
            </a:r>
            <a:endParaRPr lang="ar-SA" sz="28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0" y="4876800"/>
            <a:ext cx="4114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معامل </a:t>
            </a:r>
            <a:r>
              <a:rPr lang="ar-SA" sz="2800" dirty="0" err="1" smtClean="0"/>
              <a:t>تهدئية</a:t>
            </a:r>
            <a:r>
              <a:rPr lang="ar-SA" sz="2800" dirty="0" smtClean="0"/>
              <a:t>   </a:t>
            </a:r>
            <a:r>
              <a:rPr lang="en-US" sz="2800" dirty="0" smtClean="0">
                <a:sym typeface="Symbol"/>
              </a:rPr>
              <a:t></a:t>
            </a:r>
            <a:r>
              <a:rPr lang="ar-SA" sz="2800" dirty="0" smtClean="0">
                <a:sym typeface="Symbol"/>
              </a:rPr>
              <a:t> ( ألفا )</a:t>
            </a:r>
            <a:endParaRPr lang="ar-SA" sz="2800" dirty="0"/>
          </a:p>
        </p:txBody>
      </p:sp>
      <p:cxnSp>
        <p:nvCxnSpPr>
          <p:cNvPr id="11" name="رابط كسهم مستقيم 10"/>
          <p:cNvCxnSpPr>
            <a:stCxn id="6" idx="1"/>
            <a:endCxn id="7" idx="3"/>
          </p:cNvCxnSpPr>
          <p:nvPr/>
        </p:nvCxnSpPr>
        <p:spPr>
          <a:xfrm rot="10800000">
            <a:off x="4114800" y="4071610"/>
            <a:ext cx="2057400" cy="5964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>
            <a:stCxn id="6" idx="1"/>
            <a:endCxn id="8" idx="3"/>
          </p:cNvCxnSpPr>
          <p:nvPr/>
        </p:nvCxnSpPr>
        <p:spPr>
          <a:xfrm rot="10800000">
            <a:off x="4114800" y="4605010"/>
            <a:ext cx="2057400" cy="630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>
            <a:stCxn id="6" idx="1"/>
            <a:endCxn id="9" idx="3"/>
          </p:cNvCxnSpPr>
          <p:nvPr/>
        </p:nvCxnSpPr>
        <p:spPr>
          <a:xfrm rot="10800000" flipV="1">
            <a:off x="4114800" y="4668054"/>
            <a:ext cx="2057400" cy="4703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600200" y="457200"/>
            <a:ext cx="7010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يتم التقدير بطريقة التهدئة </a:t>
            </a:r>
            <a:r>
              <a:rPr lang="ar-SA" sz="2800" dirty="0" err="1" smtClean="0"/>
              <a:t>الأسية</a:t>
            </a:r>
            <a:r>
              <a:rPr lang="ar-SA" sz="2800" dirty="0" smtClean="0"/>
              <a:t> حسب العلاقة : 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733800" y="1143000"/>
            <a:ext cx="4648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F </a:t>
            </a:r>
            <a:r>
              <a:rPr lang="fr-FR" sz="2400" baseline="-25000" dirty="0" smtClean="0"/>
              <a:t>t+1</a:t>
            </a:r>
            <a:r>
              <a:rPr lang="fr-FR" sz="2400" dirty="0" smtClean="0"/>
              <a:t> = </a:t>
            </a:r>
            <a:r>
              <a:rPr lang="en-US" sz="2400" dirty="0" smtClean="0">
                <a:sym typeface="Symbol"/>
              </a:rPr>
              <a:t> </a:t>
            </a:r>
            <a:r>
              <a:rPr lang="fr-FR" sz="2400" dirty="0" err="1" smtClean="0"/>
              <a:t>D</a:t>
            </a:r>
            <a:r>
              <a:rPr lang="fr-FR" sz="2400" baseline="-25000" dirty="0" err="1" smtClean="0"/>
              <a:t>t</a:t>
            </a:r>
            <a:r>
              <a:rPr lang="fr-FR" sz="2400" dirty="0" smtClean="0"/>
              <a:t> + (1-</a:t>
            </a:r>
            <a:r>
              <a:rPr lang="en-US" sz="2400" dirty="0" smtClean="0">
                <a:sym typeface="Symbol"/>
              </a:rPr>
              <a:t></a:t>
            </a:r>
            <a:r>
              <a:rPr lang="fr-FR" sz="2400" dirty="0" smtClean="0"/>
              <a:t> ) </a:t>
            </a:r>
            <a:r>
              <a:rPr lang="fr-FR" sz="2400" dirty="0" err="1" smtClean="0"/>
              <a:t>F</a:t>
            </a:r>
            <a:r>
              <a:rPr lang="fr-FR" sz="2400" baseline="-25000" dirty="0" err="1" smtClean="0"/>
              <a:t>t</a:t>
            </a:r>
            <a:endParaRPr lang="ar-SA" sz="2400" baseline="-250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3733800" y="2133600"/>
            <a:ext cx="4648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F </a:t>
            </a:r>
            <a:r>
              <a:rPr lang="fr-FR" sz="2400" baseline="-25000" dirty="0" smtClean="0"/>
              <a:t>t+1</a:t>
            </a:r>
            <a:r>
              <a:rPr lang="fr-FR" sz="2400" dirty="0" smtClean="0"/>
              <a:t> =  </a:t>
            </a:r>
            <a:r>
              <a:rPr lang="fr-FR" sz="2400" dirty="0" err="1" smtClean="0"/>
              <a:t>F</a:t>
            </a:r>
            <a:r>
              <a:rPr lang="fr-FR" sz="2400" baseline="-25000" dirty="0" err="1" smtClean="0"/>
              <a:t>t</a:t>
            </a:r>
            <a:r>
              <a:rPr lang="fr-FR" sz="2400" dirty="0" smtClean="0"/>
              <a:t> + </a:t>
            </a:r>
            <a:r>
              <a:rPr lang="en-US" sz="2400" dirty="0" smtClean="0">
                <a:sym typeface="Symbol"/>
              </a:rPr>
              <a:t></a:t>
            </a:r>
            <a:r>
              <a:rPr lang="fr-FR" sz="2400" dirty="0" smtClean="0"/>
              <a:t>(D </a:t>
            </a:r>
            <a:r>
              <a:rPr lang="fr-FR" sz="2400" baseline="-25000" dirty="0" smtClean="0"/>
              <a:t>t </a:t>
            </a:r>
            <a:r>
              <a:rPr lang="fr-FR" sz="2400" dirty="0" smtClean="0"/>
              <a:t>– </a:t>
            </a:r>
            <a:r>
              <a:rPr lang="fr-FR" sz="2400" dirty="0" err="1" smtClean="0"/>
              <a:t>F</a:t>
            </a:r>
            <a:r>
              <a:rPr lang="fr-FR" sz="2400" baseline="-25000" dirty="0" err="1" smtClean="0"/>
              <a:t>t</a:t>
            </a:r>
            <a:r>
              <a:rPr lang="fr-FR" sz="2400" dirty="0" smtClean="0"/>
              <a:t>)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7772400" y="1752600"/>
            <a:ext cx="990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أي : </a:t>
            </a:r>
            <a:endParaRPr lang="ar-SA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7772400" y="2743200"/>
            <a:ext cx="990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حيث : </a:t>
            </a:r>
            <a:endParaRPr lang="ar-SA" sz="28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7162800" y="3505200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 تمثل  </a:t>
            </a:r>
            <a:r>
              <a:rPr lang="fr-FR" sz="2400" dirty="0" smtClean="0"/>
              <a:t>F </a:t>
            </a:r>
            <a:r>
              <a:rPr lang="fr-FR" sz="2400" baseline="-25000" dirty="0" smtClean="0"/>
              <a:t>t+1</a:t>
            </a:r>
            <a:endParaRPr lang="ar-SA" sz="24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3962400" y="3505200"/>
            <a:ext cx="335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تقدير المرحلة </a:t>
            </a:r>
            <a:r>
              <a:rPr lang="fr-FR" sz="2400" dirty="0" smtClean="0"/>
              <a:t>t+1</a:t>
            </a:r>
            <a:r>
              <a:rPr lang="ar-SA" sz="2400" dirty="0" smtClean="0"/>
              <a:t> </a:t>
            </a:r>
            <a:endParaRPr lang="ar-SA" sz="24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6781800" y="40386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 و يمثل  </a:t>
            </a:r>
            <a:r>
              <a:rPr lang="fr-FR" sz="2400" dirty="0" smtClean="0"/>
              <a:t>D </a:t>
            </a:r>
            <a:r>
              <a:rPr lang="fr-FR" sz="2400" baseline="-25000" dirty="0" smtClean="0"/>
              <a:t>t</a:t>
            </a:r>
            <a:endParaRPr lang="ar-SA" sz="24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4724400" y="4038600"/>
            <a:ext cx="2590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الطلب الفعلي للمرحلة </a:t>
            </a:r>
            <a:r>
              <a:rPr lang="fr-FR" sz="2400" dirty="0" smtClean="0"/>
              <a:t> t </a:t>
            </a:r>
            <a:r>
              <a:rPr lang="ar-SA" sz="2400" dirty="0" smtClean="0"/>
              <a:t> </a:t>
            </a:r>
            <a:endParaRPr lang="ar-SA" sz="2400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7543800" y="4495800"/>
            <a:ext cx="1371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 و يمثل </a:t>
            </a:r>
            <a:r>
              <a:rPr lang="en-US" sz="2400" dirty="0" smtClean="0">
                <a:sym typeface="Symbol"/>
              </a:rPr>
              <a:t></a:t>
            </a:r>
            <a:endParaRPr lang="ar-SA" sz="24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4724400" y="4495800"/>
            <a:ext cx="2590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معامل التهدئة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8382000" y="0"/>
            <a:ext cx="129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مثال :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81000" y="533400"/>
            <a:ext cx="83820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باستعمال طريقة التهدئة </a:t>
            </a:r>
            <a:r>
              <a:rPr lang="ar-SA" sz="2400" dirty="0" err="1" smtClean="0"/>
              <a:t>الأسية</a:t>
            </a:r>
            <a:r>
              <a:rPr lang="ar-SA" sz="2400" dirty="0" smtClean="0"/>
              <a:t> مع معامل التهدئة  </a:t>
            </a:r>
            <a:r>
              <a:rPr lang="en-US" sz="2400" dirty="0" smtClean="0">
                <a:sym typeface="Symbol"/>
              </a:rPr>
              <a:t>= 0.2</a:t>
            </a:r>
            <a:r>
              <a:rPr lang="ar-SA" sz="2400" dirty="0" smtClean="0">
                <a:sym typeface="Symbol"/>
              </a:rPr>
              <a:t> </a:t>
            </a:r>
            <a:r>
              <a:rPr lang="ar-SA" sz="2400" dirty="0" smtClean="0"/>
              <a:t> ، ما هو تقدير طلب الشهر الرابع  إذا كان تقدير الشهر الثالث 397 وإذا كان الطلب للأشهر الثلاثة الأولى كالتالي: </a:t>
            </a:r>
            <a:endParaRPr lang="ar-SA" sz="24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4038600" y="1905000"/>
          <a:ext cx="4216400" cy="1569720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2108200"/>
                <a:gridCol w="21082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الشهر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الطلب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400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380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411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609600" y="3733800"/>
            <a:ext cx="815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إذا كان الطلب الفعلي للشهر الرابع 415، فما هو تقدير الطلب للشهر الخامس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8382000" y="4114800"/>
            <a:ext cx="129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الحل:</a:t>
            </a:r>
            <a:endParaRPr lang="ar-SA" sz="28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209800" y="4648200"/>
            <a:ext cx="609600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باستعمال العلاقة : </a:t>
            </a:r>
            <a:r>
              <a:rPr lang="fr-FR" sz="2000" dirty="0" smtClean="0"/>
              <a:t>F </a:t>
            </a:r>
            <a:r>
              <a:rPr lang="fr-FR" sz="2000" baseline="-25000" dirty="0" smtClean="0"/>
              <a:t>t+1</a:t>
            </a:r>
            <a:r>
              <a:rPr lang="fr-FR" sz="2000" dirty="0" smtClean="0"/>
              <a:t> = </a:t>
            </a:r>
            <a:r>
              <a:rPr lang="en-US" sz="2000" dirty="0" smtClean="0">
                <a:sym typeface="Symbol"/>
              </a:rPr>
              <a:t> </a:t>
            </a:r>
            <a:r>
              <a:rPr lang="fr-FR" sz="2000" dirty="0" err="1" smtClean="0"/>
              <a:t>D</a:t>
            </a:r>
            <a:r>
              <a:rPr lang="fr-FR" sz="2000" baseline="-25000" dirty="0" err="1" smtClean="0"/>
              <a:t>t</a:t>
            </a:r>
            <a:r>
              <a:rPr lang="fr-FR" sz="2000" dirty="0" smtClean="0"/>
              <a:t> + (1-</a:t>
            </a:r>
            <a:r>
              <a:rPr lang="en-US" sz="2000" dirty="0" smtClean="0">
                <a:sym typeface="Symbol"/>
              </a:rPr>
              <a:t></a:t>
            </a:r>
            <a:r>
              <a:rPr lang="fr-FR" sz="2000" dirty="0" smtClean="0"/>
              <a:t> ) </a:t>
            </a:r>
            <a:r>
              <a:rPr lang="fr-FR" sz="2000" dirty="0" err="1" smtClean="0"/>
              <a:t>F</a:t>
            </a:r>
            <a:r>
              <a:rPr lang="fr-FR" sz="2000" baseline="-25000" dirty="0" err="1" smtClean="0"/>
              <a:t>t</a:t>
            </a:r>
            <a:endParaRPr lang="ar-SA" sz="2000" baseline="-25000" dirty="0" smtClean="0"/>
          </a:p>
          <a:p>
            <a:pPr algn="l" rtl="0"/>
            <a:r>
              <a:rPr lang="fr-FR" sz="2000" dirty="0" smtClean="0"/>
              <a:t>                                     </a:t>
            </a:r>
          </a:p>
          <a:p>
            <a:pPr algn="l" rtl="0"/>
            <a:r>
              <a:rPr lang="fr-FR" sz="2000" dirty="0" smtClean="0"/>
              <a:t>                                     = 0.2*411 + 0.8 * 397</a:t>
            </a:r>
          </a:p>
          <a:p>
            <a:pPr algn="l" rtl="0"/>
            <a:r>
              <a:rPr lang="fr-FR" sz="2000" dirty="0" smtClean="0"/>
              <a:t>                                     = 82.2 + 317.6 = 399.8 </a:t>
            </a:r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638800" y="228600"/>
            <a:ext cx="3962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تقدير الشهر الخامس يكون كالتالي :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657600" y="1752600"/>
            <a:ext cx="4191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      = 0.2 * 415 + 0.8 * 399. 8                       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3733800" y="1143000"/>
            <a:ext cx="4648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F </a:t>
            </a:r>
            <a:r>
              <a:rPr lang="fr-FR" sz="2400" baseline="-25000" dirty="0" smtClean="0"/>
              <a:t>5 </a:t>
            </a:r>
            <a:r>
              <a:rPr lang="fr-FR" sz="2400" dirty="0" smtClean="0"/>
              <a:t>= </a:t>
            </a:r>
            <a:r>
              <a:rPr lang="en-US" sz="2400" dirty="0" smtClean="0">
                <a:sym typeface="Symbol"/>
              </a:rPr>
              <a:t> </a:t>
            </a:r>
            <a:r>
              <a:rPr lang="fr-FR" sz="2400" dirty="0" smtClean="0"/>
              <a:t>D</a:t>
            </a:r>
            <a:r>
              <a:rPr lang="fr-FR" sz="2400" baseline="-25000" dirty="0" smtClean="0"/>
              <a:t>4</a:t>
            </a:r>
            <a:r>
              <a:rPr lang="fr-FR" sz="2400" dirty="0" smtClean="0"/>
              <a:t> + (1-</a:t>
            </a:r>
            <a:r>
              <a:rPr lang="en-US" sz="2400" dirty="0" smtClean="0">
                <a:sym typeface="Symbol"/>
              </a:rPr>
              <a:t></a:t>
            </a:r>
            <a:r>
              <a:rPr lang="fr-FR" sz="2400" dirty="0" smtClean="0"/>
              <a:t> ) F</a:t>
            </a:r>
            <a:r>
              <a:rPr lang="fr-FR" sz="2400" baseline="-25000" dirty="0" smtClean="0"/>
              <a:t>4</a:t>
            </a:r>
            <a:endParaRPr lang="ar-SA" sz="2400" baseline="-250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657600" y="2286000"/>
            <a:ext cx="4191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      = 83 + 0.8 * 319. 84                       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3657600" y="2743200"/>
            <a:ext cx="4191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      = 402.84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638800" y="152400"/>
            <a:ext cx="36631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التقدير بطريقة الانحدار الخطي</a:t>
            </a:r>
            <a:endParaRPr lang="ar-SA" sz="28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667000" y="1676400"/>
            <a:ext cx="6477000" cy="13849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تستعمل هذه الطريقة عندما يتوفر لدينا سلسلة زمنية تتضمن علاقة ارتباط بين العنصر الذي نريد تقديره وعناصر أخرى داخلية أو خارجية</a:t>
            </a:r>
            <a:endParaRPr lang="ar-SA" sz="28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667000" y="3733800"/>
            <a:ext cx="65532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تتمثل طريقة الانحدار الخطي في ربط متغير تابع بمتغير مستقل أو متغيرات  مستقلة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4"/>
          <p:cNvSpPr txBox="1"/>
          <p:nvPr/>
        </p:nvSpPr>
        <p:spPr>
          <a:xfrm>
            <a:off x="685800" y="457200"/>
            <a:ext cx="891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يعتمد الانحدار الخطي في شكله البسيط على المعادلة الخطية </a:t>
            </a:r>
            <a:endParaRPr lang="ar-SA" sz="2800" dirty="0"/>
          </a:p>
        </p:txBody>
      </p:sp>
      <p:sp>
        <p:nvSpPr>
          <p:cNvPr id="3" name="مربع نص 5"/>
          <p:cNvSpPr txBox="1"/>
          <p:nvPr/>
        </p:nvSpPr>
        <p:spPr>
          <a:xfrm>
            <a:off x="3810000" y="14478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Y = a + </a:t>
            </a:r>
            <a:r>
              <a:rPr lang="fr-FR" sz="2400" dirty="0" err="1" smtClean="0"/>
              <a:t>bX</a:t>
            </a:r>
            <a:endParaRPr lang="ar-SA" sz="2400" dirty="0"/>
          </a:p>
        </p:txBody>
      </p:sp>
      <p:sp>
        <p:nvSpPr>
          <p:cNvPr id="4" name="مربع نص 6"/>
          <p:cNvSpPr txBox="1"/>
          <p:nvPr/>
        </p:nvSpPr>
        <p:spPr>
          <a:xfrm>
            <a:off x="8153400" y="2819400"/>
            <a:ext cx="129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حيث :</a:t>
            </a:r>
            <a:endParaRPr lang="ar-SA" sz="2800" dirty="0"/>
          </a:p>
        </p:txBody>
      </p:sp>
      <p:sp>
        <p:nvSpPr>
          <p:cNvPr id="5" name="مربع نص 7"/>
          <p:cNvSpPr txBox="1"/>
          <p:nvPr/>
        </p:nvSpPr>
        <p:spPr>
          <a:xfrm>
            <a:off x="8001000" y="2743200"/>
            <a:ext cx="53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Y</a:t>
            </a:r>
            <a:endParaRPr lang="ar-SA" sz="2400" dirty="0"/>
          </a:p>
        </p:txBody>
      </p:sp>
      <p:sp>
        <p:nvSpPr>
          <p:cNvPr id="6" name="مربع نص 8"/>
          <p:cNvSpPr txBox="1"/>
          <p:nvPr/>
        </p:nvSpPr>
        <p:spPr>
          <a:xfrm>
            <a:off x="8001000" y="3200400"/>
            <a:ext cx="53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X</a:t>
            </a:r>
            <a:endParaRPr lang="ar-SA" sz="2400" dirty="0"/>
          </a:p>
        </p:txBody>
      </p:sp>
      <p:sp>
        <p:nvSpPr>
          <p:cNvPr id="7" name="مربع نص 9"/>
          <p:cNvSpPr txBox="1"/>
          <p:nvPr/>
        </p:nvSpPr>
        <p:spPr>
          <a:xfrm>
            <a:off x="8001000" y="3657600"/>
            <a:ext cx="381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a</a:t>
            </a:r>
            <a:endParaRPr lang="ar-SA" sz="2400" dirty="0"/>
          </a:p>
        </p:txBody>
      </p:sp>
      <p:sp>
        <p:nvSpPr>
          <p:cNvPr id="8" name="مربع نص 10"/>
          <p:cNvSpPr txBox="1"/>
          <p:nvPr/>
        </p:nvSpPr>
        <p:spPr>
          <a:xfrm>
            <a:off x="8001000" y="4114800"/>
            <a:ext cx="381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b</a:t>
            </a:r>
            <a:endParaRPr lang="ar-SA" sz="2400" dirty="0"/>
          </a:p>
        </p:txBody>
      </p:sp>
      <p:sp>
        <p:nvSpPr>
          <p:cNvPr id="9" name="مربع نص 11"/>
          <p:cNvSpPr txBox="1"/>
          <p:nvPr/>
        </p:nvSpPr>
        <p:spPr>
          <a:xfrm>
            <a:off x="5562600" y="2743200"/>
            <a:ext cx="2133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المتغير التابع</a:t>
            </a:r>
            <a:endParaRPr lang="ar-SA" sz="2800" dirty="0"/>
          </a:p>
        </p:txBody>
      </p:sp>
      <p:sp>
        <p:nvSpPr>
          <p:cNvPr id="10" name="مربع نص 12"/>
          <p:cNvSpPr txBox="1"/>
          <p:nvPr/>
        </p:nvSpPr>
        <p:spPr>
          <a:xfrm>
            <a:off x="5562600" y="3200400"/>
            <a:ext cx="2133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المتغير المستقل</a:t>
            </a:r>
            <a:endParaRPr lang="ar-SA" sz="2800" dirty="0"/>
          </a:p>
        </p:txBody>
      </p:sp>
      <p:sp>
        <p:nvSpPr>
          <p:cNvPr id="11" name="مربع نص 13"/>
          <p:cNvSpPr txBox="1"/>
          <p:nvPr/>
        </p:nvSpPr>
        <p:spPr>
          <a:xfrm>
            <a:off x="5638800" y="4114800"/>
            <a:ext cx="2133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ميل خط الاتجاه </a:t>
            </a:r>
            <a:endParaRPr lang="ar-SA" sz="2800" dirty="0"/>
          </a:p>
        </p:txBody>
      </p:sp>
      <p:sp>
        <p:nvSpPr>
          <p:cNvPr id="12" name="مربع نص 14"/>
          <p:cNvSpPr txBox="1"/>
          <p:nvPr/>
        </p:nvSpPr>
        <p:spPr>
          <a:xfrm>
            <a:off x="5029200" y="3657600"/>
            <a:ext cx="2743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مقاطع محور</a:t>
            </a:r>
            <a:r>
              <a:rPr lang="fr-FR" sz="2800" dirty="0" smtClean="0"/>
              <a:t>Y</a:t>
            </a:r>
            <a:endParaRPr lang="ar-S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رابط كسهم مستقيم 2"/>
          <p:cNvCxnSpPr/>
          <p:nvPr/>
        </p:nvCxnSpPr>
        <p:spPr>
          <a:xfrm rot="5400000" flipH="1" flipV="1">
            <a:off x="647700" y="2705100"/>
            <a:ext cx="3429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رابط كسهم مستقيم 4"/>
          <p:cNvCxnSpPr/>
          <p:nvPr/>
        </p:nvCxnSpPr>
        <p:spPr>
          <a:xfrm>
            <a:off x="2362200" y="4419600"/>
            <a:ext cx="510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رابط مستقيم 6"/>
          <p:cNvCxnSpPr/>
          <p:nvPr/>
        </p:nvCxnSpPr>
        <p:spPr>
          <a:xfrm flipV="1">
            <a:off x="2895600" y="1752600"/>
            <a:ext cx="2590800" cy="167640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>
            <a:off x="2362200" y="3429000"/>
            <a:ext cx="533400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rot="5400000">
            <a:off x="2400300" y="3924300"/>
            <a:ext cx="990600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 rot="5400000">
            <a:off x="4838700" y="2324100"/>
            <a:ext cx="533400" cy="0"/>
          </a:xfrm>
          <a:prstGeom prst="line">
            <a:avLst/>
          </a:prstGeom>
          <a:ln w="2222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مستقيم 14"/>
          <p:cNvCxnSpPr/>
          <p:nvPr/>
        </p:nvCxnSpPr>
        <p:spPr>
          <a:xfrm rot="10800000">
            <a:off x="4343400" y="2590800"/>
            <a:ext cx="762000" cy="0"/>
          </a:xfrm>
          <a:prstGeom prst="line">
            <a:avLst/>
          </a:prstGeom>
          <a:ln w="2222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ربع نص 17"/>
          <p:cNvSpPr txBox="1"/>
          <p:nvPr/>
        </p:nvSpPr>
        <p:spPr>
          <a:xfrm>
            <a:off x="3581400" y="1143000"/>
            <a:ext cx="2133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dirty="0" smtClean="0"/>
              <a:t>Y = a + </a:t>
            </a:r>
            <a:r>
              <a:rPr lang="fr-FR" sz="2000" dirty="0" err="1" smtClean="0"/>
              <a:t>bX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1447800" y="3657600"/>
            <a:ext cx="457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dirty="0" smtClean="0"/>
              <a:t>a</a:t>
            </a:r>
            <a:endParaRPr lang="ar-SA" sz="2000" dirty="0"/>
          </a:p>
        </p:txBody>
      </p:sp>
      <p:sp>
        <p:nvSpPr>
          <p:cNvPr id="21" name="قوس كبير أيسر 20"/>
          <p:cNvSpPr/>
          <p:nvPr/>
        </p:nvSpPr>
        <p:spPr>
          <a:xfrm>
            <a:off x="1981200" y="3429000"/>
            <a:ext cx="198119" cy="99060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مربع نص 21"/>
          <p:cNvSpPr txBox="1"/>
          <p:nvPr/>
        </p:nvSpPr>
        <p:spPr>
          <a:xfrm>
            <a:off x="5638800" y="2590800"/>
            <a:ext cx="1219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dirty="0" smtClean="0"/>
              <a:t>b= </a:t>
            </a:r>
            <a:r>
              <a:rPr lang="fr-FR" sz="2000" i="1" dirty="0" smtClean="0"/>
              <a:t>y/x </a:t>
            </a:r>
            <a:endParaRPr lang="ar-SA" sz="2000" i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4495800" y="26670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i="1" dirty="0" smtClean="0"/>
              <a:t>x </a:t>
            </a:r>
            <a:endParaRPr lang="ar-SA" sz="2000" i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5181600" y="21336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i="1" dirty="0" smtClean="0"/>
              <a:t>y</a:t>
            </a:r>
            <a:endParaRPr lang="ar-SA" sz="2000" i="1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7010400" y="4648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i="1" dirty="0" smtClean="0"/>
              <a:t>x </a:t>
            </a:r>
            <a:endParaRPr lang="ar-SA" sz="2000" i="1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1676400" y="11430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000" dirty="0" smtClean="0"/>
              <a:t>y</a:t>
            </a:r>
            <a:endParaRPr lang="ar-SA" sz="2000" dirty="0"/>
          </a:p>
        </p:txBody>
      </p:sp>
      <p:cxnSp>
        <p:nvCxnSpPr>
          <p:cNvPr id="20" name="Straight Connector 19"/>
          <p:cNvCxnSpPr/>
          <p:nvPr/>
        </p:nvCxnSpPr>
        <p:spPr>
          <a:xfrm rot="5400000">
            <a:off x="3352800" y="3505200"/>
            <a:ext cx="1828800" cy="0"/>
          </a:xfrm>
          <a:prstGeom prst="line">
            <a:avLst/>
          </a:prstGeom>
          <a:ln w="19050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4191000" y="3505200"/>
            <a:ext cx="1828800" cy="0"/>
          </a:xfrm>
          <a:prstGeom prst="line">
            <a:avLst/>
          </a:prstGeom>
          <a:ln w="19050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10800000">
            <a:off x="2362200" y="2590800"/>
            <a:ext cx="1905000" cy="0"/>
          </a:xfrm>
          <a:prstGeom prst="line">
            <a:avLst/>
          </a:prstGeom>
          <a:ln w="19050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0800000">
            <a:off x="2362200" y="2057400"/>
            <a:ext cx="2743200" cy="0"/>
          </a:xfrm>
          <a:prstGeom prst="line">
            <a:avLst/>
          </a:prstGeom>
          <a:ln w="19050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943600" y="0"/>
            <a:ext cx="3733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تقدير الطلب الموسمي</a:t>
            </a:r>
            <a:endParaRPr lang="ar-SA" sz="2400" b="1" dirty="0"/>
          </a:p>
        </p:txBody>
      </p:sp>
      <p:sp>
        <p:nvSpPr>
          <p:cNvPr id="9" name="مربع نص 8"/>
          <p:cNvSpPr txBox="1"/>
          <p:nvPr/>
        </p:nvSpPr>
        <p:spPr>
          <a:xfrm>
            <a:off x="8686800" y="533400"/>
            <a:ext cx="990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مثال: </a:t>
            </a:r>
            <a:endParaRPr lang="ar-SA" sz="24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3352800" y="1143000"/>
            <a:ext cx="6324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يفتح المطعم أبوابه من الساعة 10 صباحا إلى الساعة 2 صباحا. عموما يكون متوسط الزبائن حسب الجدول التالي: </a:t>
            </a:r>
            <a:endParaRPr lang="ar-SA" sz="2400" dirty="0"/>
          </a:p>
        </p:txBody>
      </p:sp>
      <p:graphicFrame>
        <p:nvGraphicFramePr>
          <p:cNvPr id="11" name="جدول 10"/>
          <p:cNvGraphicFramePr>
            <a:graphicFrameLocks noGrp="1"/>
          </p:cNvGraphicFramePr>
          <p:nvPr/>
        </p:nvGraphicFramePr>
        <p:xfrm>
          <a:off x="5257800" y="2209800"/>
          <a:ext cx="4445000" cy="3733800"/>
        </p:xfrm>
        <a:graphic>
          <a:graphicData uri="http://schemas.openxmlformats.org/drawingml/2006/table">
            <a:tbl>
              <a:tblPr rtl="1" firstRow="1" bandRow="1">
                <a:tableStyleId>{3C2FFA5D-87B4-456A-9821-1D502468CF0F}</a:tableStyleId>
              </a:tblPr>
              <a:tblGrid>
                <a:gridCol w="982934"/>
                <a:gridCol w="1154022"/>
                <a:gridCol w="1154022"/>
                <a:gridCol w="1154022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الساعة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عدد الزبائن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الساعة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عدد الزبائن</a:t>
                      </a:r>
                      <a:endParaRPr lang="ar-S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5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19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18</a:t>
                      </a:r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11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12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25</a:t>
                      </a:r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12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54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21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90</a:t>
                      </a:r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13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80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22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95</a:t>
                      </a:r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60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23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120</a:t>
                      </a:r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15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41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24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80</a:t>
                      </a:r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16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21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01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60</a:t>
                      </a:r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17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18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02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32</a:t>
                      </a:r>
                      <a:endParaRPr lang="ar-S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18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10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-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/>
                        <a:t>-</a:t>
                      </a:r>
                      <a:endParaRPr lang="ar-SA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9" name="مخطط 28"/>
          <p:cNvGraphicFramePr/>
          <p:nvPr/>
        </p:nvGraphicFramePr>
        <p:xfrm>
          <a:off x="0" y="1981200"/>
          <a:ext cx="50292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مربع نص 29"/>
          <p:cNvSpPr txBox="1"/>
          <p:nvPr/>
        </p:nvSpPr>
        <p:spPr>
          <a:xfrm>
            <a:off x="1981200" y="5334001"/>
            <a:ext cx="31242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عدد الزبائن الإجمالي :  821 </a:t>
            </a:r>
          </a:p>
          <a:p>
            <a:endParaRPr lang="ar-SA" dirty="0"/>
          </a:p>
        </p:txBody>
      </p:sp>
      <p:sp>
        <p:nvSpPr>
          <p:cNvPr id="8" name="مربع نص 29"/>
          <p:cNvSpPr txBox="1"/>
          <p:nvPr/>
        </p:nvSpPr>
        <p:spPr>
          <a:xfrm>
            <a:off x="1981200" y="5715000"/>
            <a:ext cx="31242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عدد المواسم :  17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9" grpId="0">
        <p:bldAsOne/>
      </p:bldGraphic>
      <p:bldP spid="30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429000" y="685800"/>
            <a:ext cx="6096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يمكن تقدير الطلب الموسمي بأكثر من طريقة. 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133600" y="1219200"/>
            <a:ext cx="7391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نعرض فيما يلي واحدة من هذه الطرق وتسمى طريقة الضرب الموسمي 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7315200" y="21336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مراحل التقدير :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914400" y="2819400"/>
            <a:ext cx="84582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أولا- يحسب الطلب المتوسط لكل موسم (بتقسيم الطلب الإجمالي على عدد المواسم) 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219200" y="3733800"/>
            <a:ext cx="55626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ملاحظة هامة جدا : الموسم قد يكون سنة، أو فصل (كالربيع أو الصيف)، أو شهر، أو أسبوع، أو يوم، أو ساعة ... </a:t>
            </a:r>
            <a:endParaRPr lang="ar-SA" sz="2400" dirty="0"/>
          </a:p>
        </p:txBody>
      </p:sp>
      <p:pic>
        <p:nvPicPr>
          <p:cNvPr id="7" name="Picture 2" descr="http://t1.gstatic.com/images?q=tbn:ANd9GcTMiTzSwXjalqlHOttXfcZItVEJNKk-9HdKImkyQ1kJmKpwRfea6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429000"/>
            <a:ext cx="1304925" cy="1304925"/>
          </a:xfrm>
          <a:prstGeom prst="rect">
            <a:avLst/>
          </a:prstGeom>
          <a:noFill/>
        </p:spPr>
      </p:pic>
      <p:sp>
        <p:nvSpPr>
          <p:cNvPr id="8" name="مربع نص 7"/>
          <p:cNvSpPr txBox="1"/>
          <p:nvPr/>
        </p:nvSpPr>
        <p:spPr>
          <a:xfrm>
            <a:off x="762000" y="5257800"/>
            <a:ext cx="8458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بالنسبة لمثالنا : الطلب المتوسط لكل موسم = 821 / 17 =  48.30 زبون لكل ساعة 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990600" y="381000"/>
            <a:ext cx="84582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ثانيا – بالنسبة لكل موسم نقسم الطلب الفعلي على الطلب المتوسط  </a:t>
            </a:r>
            <a:endParaRPr lang="ar-SA" sz="2400" dirty="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286000" y="1219201"/>
          <a:ext cx="5943600" cy="3768428"/>
        </p:xfrm>
        <a:graphic>
          <a:graphicData uri="http://schemas.openxmlformats.org/drawingml/2006/table">
            <a:tbl>
              <a:tblPr rtl="1"/>
              <a:tblGrid>
                <a:gridCol w="990600"/>
                <a:gridCol w="990600"/>
                <a:gridCol w="990600"/>
                <a:gridCol w="990600"/>
                <a:gridCol w="990600"/>
                <a:gridCol w="990600"/>
              </a:tblGrid>
              <a:tr h="690554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الساعة</a:t>
                      </a:r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B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عدد الزبائن</a:t>
                      </a:r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B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دليل الموسمية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B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الساعة</a:t>
                      </a:r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B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عدد الزبائن</a:t>
                      </a:r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B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دليل الموسمية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B966"/>
                    </a:solidFill>
                  </a:tcPr>
                </a:tc>
              </a:tr>
              <a:tr h="341986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986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986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986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986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986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986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986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986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r>
                        <a:rPr lang="ar-SA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r>
                        <a:rPr lang="ar-SA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مستطيل 3"/>
          <p:cNvSpPr/>
          <p:nvPr/>
        </p:nvSpPr>
        <p:spPr>
          <a:xfrm>
            <a:off x="8763000" y="1600200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48.30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990600" y="381000"/>
            <a:ext cx="84582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ثالثا – </a:t>
            </a:r>
            <a:r>
              <a:rPr lang="ar-SA" sz="2400" smtClean="0"/>
              <a:t>يقدر طلب الفترة </a:t>
            </a:r>
            <a:r>
              <a:rPr lang="ar-SA" sz="2400" dirty="0" smtClean="0"/>
              <a:t>القادمة بالنسبة لكل موسم باستعمال دليل الموسمية.    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28600" y="1066800"/>
            <a:ext cx="9220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إذا قدرنا بالنسبة لليوم القادم 950 زبون، فيكون الطلب المتوسط المقدر 950/17= 55.89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28600" y="1905000"/>
            <a:ext cx="9220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يبقى أن نضرب هذا المتوسط المقدر في دليل الموسمية بالنسبة لكل موسم وهذا ما يعطينا النتيجة التالية:</a:t>
            </a:r>
            <a:endParaRPr lang="ar-SA" sz="2400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600200" y="2667000"/>
          <a:ext cx="5943600" cy="3490759"/>
        </p:xfrm>
        <a:graphic>
          <a:graphicData uri="http://schemas.openxmlformats.org/drawingml/2006/table">
            <a:tbl>
              <a:tblPr rtl="1">
                <a:tableStyleId>{08FB837D-C827-4EFA-A057-4D05807E0F7C}</a:tableStyleId>
              </a:tblPr>
              <a:tblGrid>
                <a:gridCol w="990600"/>
                <a:gridCol w="990600"/>
                <a:gridCol w="990600"/>
                <a:gridCol w="990600"/>
                <a:gridCol w="990600"/>
                <a:gridCol w="990600"/>
              </a:tblGrid>
              <a:tr h="661834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الساعة 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الدليل الموسمية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تقدير الطلب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الساعة 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الدليل الموسمية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تقدير الطلب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306405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10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0,10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 smtClean="0"/>
                        <a:t>5.59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19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0,37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20,83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306405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11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0,25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 smtClean="0"/>
                        <a:t>13.98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20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0,52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28,93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306405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12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1,12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 smtClean="0"/>
                        <a:t>62.61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21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1,86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104,14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306405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13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1,66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1" eaLnBrk="1" fontAlgn="t" latinLnBrk="0" hangingPunct="1"/>
                      <a:r>
                        <a:rPr lang="en-US" sz="20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92.79</a:t>
                      </a:r>
                      <a:endParaRPr lang="ar-SA" sz="20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22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1,97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109,93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306405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14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1,24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 smtClean="0"/>
                        <a:t>69.32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23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2,48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138,86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306405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15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0,85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 smtClean="0"/>
                        <a:t>47.52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24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1,66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92,57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306405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16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0,43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 smtClean="0"/>
                        <a:t>24.04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1,24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69,43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306405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17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0,37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 smtClean="0"/>
                        <a:t>20.68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2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0,66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37,03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306405"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18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0,21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 smtClean="0"/>
                        <a:t>11.74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 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/>
                        <a:t> </a:t>
                      </a:r>
                      <a:endParaRPr lang="ar-SA" sz="2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1" fontAlgn="t"/>
                      <a:r>
                        <a:rPr lang="ar-SA" sz="2000" u="none" strike="noStrike" dirty="0"/>
                        <a:t> </a:t>
                      </a:r>
                      <a:endParaRPr lang="ar-SA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xmlns="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2423</TotalTime>
  <Words>1404</Words>
  <Application>Microsoft Office PowerPoint</Application>
  <PresentationFormat>A4 Paper (210x297 mm)‎</PresentationFormat>
  <Paragraphs>519</Paragraphs>
  <Slides>30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30</vt:i4>
      </vt:variant>
    </vt:vector>
  </HeadingPairs>
  <TitlesOfParts>
    <vt:vector size="31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مع تمنياتي للجميع بالنجاح والتوفيق</vt:lpstr>
      <vt:lpstr>الشريحة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Aissa Hireche</dc:creator>
  <cp:lastModifiedBy>kfu</cp:lastModifiedBy>
  <cp:revision>216</cp:revision>
  <dcterms:created xsi:type="dcterms:W3CDTF">2009-10-14T19:14:34Z</dcterms:created>
  <dcterms:modified xsi:type="dcterms:W3CDTF">2011-04-20T06:34:00Z</dcterms:modified>
</cp:coreProperties>
</file>