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324" r:id="rId4"/>
    <p:sldId id="259" r:id="rId5"/>
    <p:sldId id="301" r:id="rId6"/>
    <p:sldId id="300" r:id="rId7"/>
    <p:sldId id="302" r:id="rId8"/>
    <p:sldId id="303" r:id="rId9"/>
    <p:sldId id="287" r:id="rId10"/>
    <p:sldId id="304" r:id="rId11"/>
    <p:sldId id="305" r:id="rId12"/>
    <p:sldId id="306" r:id="rId13"/>
    <p:sldId id="307" r:id="rId14"/>
    <p:sldId id="312" r:id="rId15"/>
    <p:sldId id="308" r:id="rId16"/>
    <p:sldId id="309" r:id="rId17"/>
    <p:sldId id="310" r:id="rId18"/>
    <p:sldId id="313" r:id="rId19"/>
    <p:sldId id="311" r:id="rId20"/>
    <p:sldId id="314" r:id="rId21"/>
    <p:sldId id="315" r:id="rId22"/>
    <p:sldId id="316" r:id="rId23"/>
    <p:sldId id="317" r:id="rId24"/>
    <p:sldId id="325" r:id="rId25"/>
    <p:sldId id="318" r:id="rId26"/>
    <p:sldId id="319" r:id="rId27"/>
    <p:sldId id="299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35" autoAdjust="0"/>
    <p:restoredTop sz="94664" autoAdjust="0"/>
  </p:normalViewPr>
  <p:slideViewPr>
    <p:cSldViewPr>
      <p:cViewPr varScale="1">
        <p:scale>
          <a:sx n="89" d="100"/>
          <a:sy n="89" d="100"/>
        </p:scale>
        <p:origin x="-1092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التاسعة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اختيار الموقع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838200"/>
            <a:ext cx="31242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7117571" y="1600200"/>
            <a:ext cx="819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مدخل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5715000" y="2133600"/>
            <a:ext cx="2177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إستراتيجية الموقع</a:t>
            </a:r>
            <a:endParaRPr lang="ar-SA" sz="2800" dirty="0"/>
          </a:p>
        </p:txBody>
      </p:sp>
      <p:sp>
        <p:nvSpPr>
          <p:cNvPr id="7" name="Rectangle 6"/>
          <p:cNvSpPr/>
          <p:nvPr/>
        </p:nvSpPr>
        <p:spPr>
          <a:xfrm>
            <a:off x="5317799" y="2667000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مراحل اختيار الموقع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3886200" y="3276600"/>
            <a:ext cx="4047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العوامل المؤثرة في اختيار الموقع</a:t>
            </a:r>
            <a:endParaRPr lang="ar-SA" sz="2800" dirty="0"/>
          </a:p>
        </p:txBody>
      </p:sp>
      <p:sp>
        <p:nvSpPr>
          <p:cNvPr id="9" name="Rectangle 8"/>
          <p:cNvSpPr/>
          <p:nvPr/>
        </p:nvSpPr>
        <p:spPr>
          <a:xfrm>
            <a:off x="3962400" y="3810000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طرق المفاضلة في اختيار الموقع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495300" y="274638"/>
            <a:ext cx="8572500" cy="639762"/>
          </a:xfrm>
        </p:spPr>
        <p:txBody>
          <a:bodyPr/>
          <a:lstStyle/>
          <a:p>
            <a:r>
              <a:rPr lang="ar-SA" sz="3200" dirty="0" smtClean="0">
                <a:solidFill>
                  <a:schemeClr val="tx1"/>
                </a:solidFill>
              </a:rPr>
              <a:t>مدخل</a:t>
            </a:r>
            <a:endParaRPr lang="ar-SA" sz="3200" dirty="0">
              <a:solidFill>
                <a:schemeClr val="tx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638490"/>
            <a:ext cx="205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مصنع جديد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343400" y="409569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مركز تجاري 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724400" y="32574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موقع المصنع الأول</a:t>
            </a:r>
            <a:endParaRPr lang="ar-SA" sz="20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724400" y="455289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موقع وكالة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4724400" y="5010090"/>
            <a:ext cx="1752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...</a:t>
            </a:r>
            <a:endParaRPr lang="ar-SA" sz="2000" dirty="0"/>
          </a:p>
        </p:txBody>
      </p:sp>
      <p:sp>
        <p:nvSpPr>
          <p:cNvPr id="13" name="قوس كبير أيسر 12"/>
          <p:cNvSpPr/>
          <p:nvPr/>
        </p:nvSpPr>
        <p:spPr>
          <a:xfrm>
            <a:off x="4114800" y="3333690"/>
            <a:ext cx="228600" cy="18288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14" name="مربع نص 13"/>
          <p:cNvSpPr txBox="1"/>
          <p:nvPr/>
        </p:nvSpPr>
        <p:spPr>
          <a:xfrm>
            <a:off x="457200" y="4038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تتخذ المؤسسة قرارا إستراتيجيا</a:t>
            </a:r>
            <a:endParaRPr lang="ar-SA" sz="2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391400" y="403860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اختيار</a:t>
            </a:r>
            <a:endParaRPr lang="ar-SA" sz="2400" dirty="0"/>
          </a:p>
        </p:txBody>
      </p:sp>
      <p:sp>
        <p:nvSpPr>
          <p:cNvPr id="6146" name="AutoShape 2" descr="data:image/jpg;base64,/9j/4AAQSkZJRgABAQAAAQABAAD/2wCEAAkGBhQSERUUExQUFRQUFBQVFRUWFxQUFhQVFBUVFBUUFRQXHCYeFxkjGRQUHy8gJCcpLCwtFR4xNTAqNSYrLCkBCQoKDgwOGg8PGikkHyQsLCkqKSksKSwsLC8sLCwsKSksKSwpLCwsLCwpKSwsLCwpKSwpLCkpLCkpKSwsLCwpLP/AABEIAMIBBAMBIgACEQEDEQH/xAAcAAABBQEBAQAAAAAAAAAAAAAEAAECAwUGBwj/xAA9EAABAwIDBQQHBwMEAwAAAAABAAIRAyEEMUEFElFhcSKBkaEGE7GywdHwFCMyM1Jz4UJicgeCs8JDkvH/xAAaAQACAwEBAAAAAAAAAAAAAAABAwACBAUG/8QAJxEAAwACAQQCAgIDAQAAAAAAAAECAxEhBBIxQRNRFCIyYXGBkSP/2gAMAwEAAhEDEQA/AOQx/wCbU/cqe+5Uwr8f+bU/cqe+VQshqEQlCcJQoQSQCdLdQIIJQlCSGgoUJw1MkoEeE8JgU6ARbqbdTpBQgwTwmTwoQjCeE5CYKEFCcNThF7M2Y+vUDKYknwA4k6BQmynDYVz3BjGlznGAAJJPJemejH+mrGAPxMPfnuf0N5H9R8lqeiHopTwzd6N6obF5F+ccB8l0eIxrKdibmIGpnJM7VK5E9zp6kk3cpCAAABYCAOQAVbMewuyk6WOn8rNqVS/txkSeLciBHRTwd+067iJM+xYsvU0qUyv9jYw+dl9XacENiOM305KVLaQB0dMnUZ8lE1WE2bva2E36oGsCXndEZLLXV3j5p7WzRGLHXGjcw+KaZOQPiOSID2mDa5AXKVKjmu7RN88jbh0RlPF9kRaLwDYxEQtmHrJyIpk6NrlM6KpVAB5CU3rxI7vP/wCLJqVnbwBMHO2snLzSc8wQHXgaC2YN+4p1dQk9aMqxs2C6baqFeiHNg/IjpwQWzanZJP6o7hAHtRVfHNaY1PyJ+CbOROe58FHL3pFIwDQALmLXM+ZCShWx4BIJghJTukPZX0fPW0GH1tS3/kqe+VRC9qr4Km4mWMNzm0HXohn+j9B2dKn/AOoHsWH8tb8HS/G48nj0JL1x3odhXf8AiA6Ej4qs+gmFP9BH+4qy6pP0LfTv7PKEy9Uq+gNE/hfUb03Y8IWftX0XNFu9apTGZLQHNHHgQiuolmTKsuNd3btf0zzsJFdPjfRkPj1ZAccgbNOXhmFjbQ2DWoH7ym5o4xLf/YWT1SBhyLLO5AZSSLUysNHCeEyUoaCPKZMnlTQBwlKZOEAjpQmlWUaRcQ0CSTAAzJUIEbN2a+vUFNgknwA1J4Bes7C2AzDUwxn43kBztSTmegEoT0S9HBh6d71HQXn/AKjkF0dE/eD+1pPe6w9hT4nXJnyVtaL8XiBTZoLAAZLDZimufLplxMSDYgaDVXbWqfeNzNpAuQImEM0nfaS2zoADr25DS0Lk9Vmru8cI6HTYtTv7NptDsGm0iDEHkBl9cVPD7ObbeMzblOlh3+CzcBXh+dpd0GWS2cTiQxongTbjwTYcZF8lLwZ774fZ9lOJqNpiGgb0Bo6Qq8NQ3ROZjz+gg6Q3nF5zIGfDgNFqMfIAGXwWPu+au5+F4Q7s+Na9+wOthPWt3gRcctChBgSO4+cC61mgMaBIz+MoSpiJs0TlfuVLxwnw+f6GxkvWvQXgvvWw78TTE6kaG3emrYMAEt3pyibG+Y8VXsveDpIgG3fZHVMR2iN05jThddHDqsS7/Pgx5Nzf6mRTaQSHFwntQCrH0QQ4gmZFyeHNPtFm92hLXGQRqYnJZ7uz2bgzfhHH64rFk1jbRrj91sIr4xriJaZAAty706qFERdwB7vikl/LROwFdXuep9qduJWXVr9p3+TvaUwxKj8m+VwbIxKm3ErE+0qTcUpsDlG4MSEqtQOaQciCCOKx24lTOKU2yrhGBh3xvsm9Jxi8dnO54LsNk1xUpiYMWPwXBVa8Yl44jxXQejGOMubEWBzB1PzWuuY2edw/+XVOF7N6rsOi7OlTP+xvyWfivQbCvH5QaeLCW+UwtZuJVrayUra8M7blnne2v9NHsG9Qdv8A9joDu45FcZiMK6m4te0tIzBBC969aELtDY1Gu2KjGu6i46HMLRGdryIrEmeFEpL0jaX+mNMyaT3MPB3bb45rkNseiOIw8lzN5g/rZ2m9+o71onNNCqxtGOSkmATppQku39AtgyfXvHKn8XLk9kbPNaq1g1ueTRn9c169s+gGNDW2AAA5K0oVdejQoU7d6lhXduof8B5E/FRGihg6w3qoP6vCGtTV4Yh+UC7SeWHebeZA4zf238EAMPWcW5gjjE2EkZ2WtiSC8Dx68J7wi2Ab1rRB6kTMX5hc/NhV1y+Dbjz1K4M3DYcl0cpnxBkIjF0HFt3T9aKvCuIqmbTI8yrPs3bmZAiO+3wVXK7e3RrVPapmYKrg4WyAvOo4DxRFPHk8jM8NIVu12tAgTJyi+QTbNpgmbTpzsuVlwuKUp8Gl1Lnu0SdvmDFpv4GyMwVfed6uA0gb31xU3VSGTYxwvrxVezD+KpEEAjuFwtPTY+zIkv8AZizNVDbQbUfuySTLZMHW2YHd5qX2iae97D5KbgS297D4T7ChsTSY1pJgG578hbVdW+5coxTp8FDWi73m0weZMarNDg59gSOA5Rx7lbisUHNayYAjrxBVeDO6+19DHOLLm2p8PWvb/s3wqSdL/hIBhu4X5i8JK2rXg24apIdsfaD8lfTOPxGI7bv8ne0qArrOxWK7b/8AN/vFQ+0qrXJsl8GqK6sbXWSK6sbiFXQdmwysrS+QsqniFc3FKdoNmJtB0YieS1fRWv8AenoZtHDOwXO7ZxH3x6LQ9Fq3ac6chreJP8LW+MZ51/t1vH2egNqhWtqLnvts5K1mOKxno9HQtcDqp70LDZi5V7MQeKmyvZs2W11NpBWO3FFXMxSuqKPECbY9BsLiJcWbj/1U+ye8ZHwXJ4r/AEvqCfV1mOHB4LT4iQu9biVTisS4ZJqzVIv4Ns5j0Y9F6uH3nVGdsmLQ4QDaCF1NORAAPWCo4faUDtK8bSbxCfPV8coRXRvZKq47tpnzQlKpuvqZD8JM82gFGfbgQhKtZjjD2g9QPar/AJa0+Cn4bfsGqbRyJsDloXZXB7kcdpNaOw0OcCLF0C4uTwFlaMJTczd0tYmYjKDogjso71iORkyB1KW8vsY8Ma9oniSd4OBE6gZAm8T3pevqCBe59p/lW0cGKeh03uYOo6GETUcd5t7Hh5FUfc3srOSpWjPq9m78hn4E5a5KeyagcQ4ZOuNM5PwT7SrA2i8eZifirMI5rGieI8VlyLdpMbDbl0wzEUzumBFo7uNu9ACtUZTItG9w0nXktGhULspOh4D+U1TZjn5njz0T1iunuBffErVhNDF/dhzpEjXvus/H0XveIMA3HIcwbarUZg5ZunKI7gh6zIG6bADPiIj4LoXj3OqMU3p7RmYjB7r2yd4TpM2An4pw9rHabrouDMbpGYGqMqshg3cxeYvE377q31bXDIW4Ad48Fjrp1X8eB6zPf7GRicYwuk3nXknU64otdG6THCSElmfSPf8AI2LIteGeXYyv94//ADf7xVbcQszHY6KtT9yp77lSNo8lseB78AWeNeTcbiFa3ErGwuK35uBHFPiMYWDQ9FX4a+iv5WNPWzaGMhV19tBomVz79qE6LPxFUkyT3c1eenfsXl6uZW0G4jGlzi46ldBsBxbSn9R8hl8VyWGG+4Dx6LssNUbAA0sEc60u0xdBj7sjyM18NWKOZUCyaLkUxyxtHb2aTXJ/tJCzzWTevKposqNmljxqiqVYFcyahRFHGkaqaLbOnplXPyWJhtprRo48a5FQjX0Ye1Np3jhwWUdsQde9bdaoGl0RmbpqmJBFgDMRIBzEa9FvXSrt3s5z63T1oyWekXAqxnpE6cwqtos7TQ2MjkBkIz6pDDD+ptrZgJHx/v2DV1i7d6D6XpNGqJZ6RyRdUYrZdHdaRTbnpaQDBySq+jWH3N5rntME2dI4xBn2ofH5/otPVzvlHQYDbrDZxnvSxmM7UMJ3SLakH5WC5XDbKI/rJHQTbh3St7AwHRGUjnb68lnrI6nUMZeON7ZZWDnGTxJHKdOilgaTd5xI1BPO/DIBENeN2BHITJ/UJJ1IlC1qm7UkDskQTBy+pSZVRkVW9opSl43McHTREAZZ8BBU3YkATIgR4G+fiszDVZA7UmAIHCYsO/go4naECNOGeuvILty9HJa4NajtRsxmLkOGoQeLxjZIiZJAz8D5rKqYy5FMEwBLrx08FXSxzyYhpB7J7jExPepk6mUuS8dPb9GtRrhzBfrpGl++PNWYd3a6iY4HUeKzMLVcHkOFrh0Wz/qHPXvRNesWkOOnT8JIz8zKTFquUWqGuGXVsG0mbX6/BJZOK2vvG02EHS4JlOmbQ+cOVrjZ4ltE/fVf3anvuVAKt2ifvqv7tT33KiVrZjJb5GWapq4p2qmmchoXUJ8lbsUIsqN8uKIdSHAJAAZIlXDryyzDO3VrYbFELFJVlHElvRLvH3GvDk7OPR1uExy1qWIkLlMNiARIWrhcSsFxo6M0mjYc5Umomp1ZVVcpGhgU2pKckoFtaEbQxbVNFlyU1MYWlPS2w8mMkNtututBbqYJ4IXC1YV+3a2TbTNzFYsyzmbo3DPLWwCTPG94JG7wuPNYNbFTuwLgj25LUGLG6BkbeIn5LVhba5OV1KU1wQbapJGtvAfMhaLzvBw03Y6EXHUwT4LIp1i9wOgvHeM/YjnVwA3eMWF9DE/Aqm0q2hcra0F4atv0r6fIAjxug2Yn8TeBmM4icvFC0NohocMxIPj8EqDhvkzAzOuf1KR1Va217NPTwm1s2GktY2BLpEaX5kaR7FpYSRnEk3ggxpI4Awsg4gNyNhB00RLNoAGxBz8zIPisauJWjdUtmrSeA4tvE8LCZIJdpqobR7VhpeeOiz37Ug72e8IdA8D7U7Kz3ENFiTF5Fs/mUarvWkiqXa9tmlhKxNsiBc8sjfwUdo4sAtY3j2jw5WUamKp4cCZc52X1wQeBLnHeMHfMyZi98lrqrnGob/Z+TNGOXbtLj0TFNwk5aGOHx1TYaleJMRI5ZCOdrLQqusSMz5OGY6FB7Lp9ok5CbciLeZ8lm7dUp2Pu242XuxDnAbomBExBJiWjv9qnWxcsBGcX5cR/CorYvcLgCJcSCTkCSSIHWbqBLtyTnckW0iVZ5VDanyKnG8nNFeFwLnt3hJm89b5Qkj6GzXtaN14ggHXgMoIsktCx21vRV9XUvSZ4ftE/fVf3anvuQ5V20j99V/dqe+5D7y65zySbeTbyioQlKZyiSkoAUqJKcqBKJBm440zI43GhW/gdohwsb8Fy2JNu9WUKpFwYVLxqhmPM4Z3mHxaODgQuNwe2P1ePzW1Q2jaxlc/JhcnUx5ZoNxlQNBQOGxc34opjgc1kPxbadRzZA1APNCZ3wXqtcnQucHUXg/pPkJCxcLXmkHTc6IbaG3GimWtMucItpOZKhsw7zGDiCO/RaMWLUttGTNm/dKX/AJNWnUc5xjLgtGid9u9PER3T81nYOtEg6cUsPioPW/BJjapjH275QbgcZujv8pz628ksXWLyCTIBju5fWqEptmeV/rwReGYDfOTA4zz7ilW+0rOHnnwQw1SKmRg2jIwcrrSa/Ij8QPkdT3exC4l5YzdIEG4Oq0cHQDmSLE5ngRY/BWcrLCf/AEvjXx3p+PRZRAe4BzbgXINjB4ZZHzRwpsawyYDRmZMDSSOhB/xQODfBJvNwRzlaFNwBIffIiYEGZgDIibiyXGOZ4E5G6psqqP8AVOBEwe6QYN28OvErawlUxLokDs8N2NPNc3Vx01Dv31t+njHSx6LQrV3EANn1eRgXgDOeH8p+JqUxXx1dcEqx+0VLRAsB0ynhf4rUoYbdMW3BcDM3zHjdY+AeGPib+0DL2rVrsLgd1xBtA0kX88lkluqbfk23PZpIKrRDvb04rEHrC6GAu1gWtrr0KfEY/sOEHtS7oci09IVuxazm0HOzIki/AAQekkwpM917+vJWnqNNeSOFO9fMiSWkZkfiHK2qIqscQCMgLd0ReNR8QqsMCATMb15F5/VE5GCj6NQFo4gkCRmJkgpEzuW/sc3ppCpbbZuiQekExyHJJU18KQew2xAOcR3QknLqMq44E/BjfPJ4ttL86r+7U99yFJRG0T99V/dq++5DLvHKHlMU0pFQggU28kVFQg5KgSnJUXFFAB6+RTUHWTvVNJ2isVC5TsxzmfhPdoqd9ReUGk/JZU5e0aY9JXj+kefsWe+uXvLnXJMlDqdLNCYmeUg1kquGy6Vq7Kryz/FyxnOsjdi1IkcUX4KS9PZ0f2kOEjPI8bcQk18AfXVZwZe3VGU4tqeYWNxybbyJpBLXO3t1uRF/rwWlgSQ0jQxfXUfXVZ2Fp9okmQcxnCLa7dJbHTjy9iz5pflDsWbf6sJqv3nCALWIk34kX+pWjhKm47cGToc3W4zHh7EDh8PI5zzFuH1wVz8KR2hYiHN1803DiqVz7BlzQ1x5Rp4jBPPaETN4nvRTfvGk2kZSJjiOKjhdpuLAQN7SMiDqOBuqnVWu7TSQTciQI7jnkfBVvE14M/zOnthWFDWtBibuaeU38LJqjXUxLJ3ReM4+Y/hQwVbdDg8GDfKT5IipV3HRMg5ZWOvcVeZ40ysZHD2igURVuDuuziRne44/ylhcaabi18xx0/gq5+EIh9OBB8QfYUww3aPrZkg7sWByt1WfJg348m/8mHPIPjs5EQ5wJjWePkFoYbFB1PdtTItEQ3P+ECzBXIJ3QNSD1tFtUW6kGODXNsbixMkaH296phikmqXkTmyJtOX4Fh8RDg2OJjrefaiKuKgXtALS0EWJuHc1m1qm7UIcNCWkG9/rLkhquJLn5mDyHgfrisWnLcI2rVJUzQq7XdOpSVWHxDWtgyedjbSLJJ3469sZ3L6PJ9pH76r+7V99yFRG0vzqv7tX33IaV3jgD7yaUpTSiQdMUpUSVEAeVFxSUSVCFbkLUsUUQqKrUSog9IlVMcn3kQEiVJhuoSpB6hCT1dg6m64FDyna5RkOnov1RlJgzWPs+tIC1qT0ihqDN0SCM1dTEHed046QIWdTxJNr24LSw1WLOtPkRf66Km9MZ8dPnRsUR+Ei3FGUzZZDcSYEafUI5mIH1orIoWU3+rqf2vseTtD3op2EBJPEef1BQtVoeCDqrNnYokFjvxNz5jQq/lC/DCKWHFpF9eRGSnUw4BERc/XiphykHBULD0Khab5XB5I11MOEG40QwI1hTNXh3EqrLE34e1nH5p6dGYJJ6HO/FRa7XUcVYKiWHQPtPCBzZGbbiMiNZCBwJYSWutNrnIxofHwWrVrQFhPxQZUdIsTHKIt5rPlif5DodPgLfsxwyeAO8J1lwXX3j8uWaZY3mk2KMmvJ51tIffVf3avvuQ6v2kfvqv7tX33IaV3zkiJSSKSsQUpiUi5MgQaVEqRTEKEIEKtwV0KDgiDQLUYq5Rbmqp9FHYNFQUgolpCQKICak0KLehRFHDE5oMKRfs+qd7kt6g9ZVKkAICuoiCSDB8j1Sa5GJGk4EG2qIplxznldUYWsHDmLELRw7OKU0jROWp4LMGTYXjnrkjmuOQF4i/mPkh2N1016FEB8C/K6Mire3sIpYmByGdoI4KzENIIqM/EPMahDVDMcNfh8FfSqRY5afJXT0La2adDEBzQRkfqE+/dY4f6t0/0ON/7T+paTHWUaIn6GxGLcDu+Bn2KzZ+ILi6YJBib2HAc9VRUph34xMH6jxRVEBogWCoywW86jNKm85xbPn4Kg1gBcqDsXA3volU0WL6uJnebBy19i5zeLTBEzmD7eqM2njpjd/EdBnxnnko4WgZ33yTw48AZ+rrD1LVfqjb06c8suo4FpEmOUm8aJJm1ybhm8OoEf2kHKElnWNDvkZ5ntL86r+7V99yHhEbS/Oq/u1ffchivQnIHCYpQmKhBQmJTplCCTJwkoAZMQpJioEgQo7itShQhX6tSbSU4U2hDZNDMpq5jUmhTQ2WJAKQUQpqgS6nUIu3PIjiB8Vs4CtvAEarBY6D7Ufg8XuOnQ58jxVL8Fp5ZshxbbS6IpVQbKt4m4v8Qo7uUdfglzRapDWHTRTQ7H6KcmbFNVCtF9WqAL5HvTYTEbhDCeyfwH/rKpe8ZHI+XeqxABa78Oh4c/G6KZVo2HPyHHLr1VrXrKo4mOxU/2n9Q58CrrkgzlrxHNBrRZPZfinE2F5IjkmqVN0X0sPYAmNXdCy8c57zyFwMp/hKttTtDccqq0wvD1RMx1JzH8J3Y9otM5zGnS2SzmEkZdJ5WgnVG0MOCOl75jMQfmsM4bf9GussTx5/wW/bxwDp1IJPjCdDnCDSR4/K/VJX/Hv7QPnj6Zwe0fzqv7tX/kchgURtH8+r+7V99yGXXOcKUilKZQgkimSUAOmKdJQIiEkk4UIMApQkApIbCIBTATAKSBCQUgohSBQCOFNQCkgEkpMeoAp0Am3snHA9gnIdk8uHVHE/XxC5qhV3TPnqtzCY4PF81muNPaHTW+A4OVjXoZP6yFJorU6CKjrJUbtHD2cCFQ2qph6ZsWWuZLQHGTxAi/EDRPQxJad156O0PI8CqxUTugiDkiq9Mq59oPL1nVsO4EwbeXcMkm4gss67eOo68QihUBE5hRrSLTTT4Bq9TdZ2ADEb2pjUgcUsJjg6wNsgMz1PBWhoBnVRdWIOVuSqQufXg5SkqbG+XRJTYDhtpfnVf3av8AyOQhSSWsWOmSSUCJyZOkoAZSTJKBHUgmSQCSapJJIEHTpJIBJBSCSSgSScJJIEHCdMkgQcKdA9pJJB+AnSYc9kJOSSWGfJpfgZqembDokknoRRYxTCSSJUrq/ib3qGFPbeNIy08EkkyP4spXlBrFRijGVkkktFyxuSSSSBD/2Q=="/>
          <p:cNvSpPr>
            <a:spLocks noChangeAspect="1" noChangeArrowheads="1"/>
          </p:cNvSpPr>
          <p:nvPr/>
        </p:nvSpPr>
        <p:spPr bwMode="auto">
          <a:xfrm>
            <a:off x="9431338" y="-693738"/>
            <a:ext cx="1943100" cy="1457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147" name="Picture 3" descr="C:\Documents and Settings\ahireshe\Desktop\localisation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3063711" cy="2286000"/>
          </a:xfrm>
          <a:prstGeom prst="rect">
            <a:avLst/>
          </a:prstGeom>
          <a:noFill/>
        </p:spPr>
      </p:pic>
      <p:cxnSp>
        <p:nvCxnSpPr>
          <p:cNvPr id="22" name="رابط كسهم مستقيم 21"/>
          <p:cNvCxnSpPr>
            <a:stCxn id="18" idx="1"/>
            <a:endCxn id="10" idx="3"/>
          </p:cNvCxnSpPr>
          <p:nvPr/>
        </p:nvCxnSpPr>
        <p:spPr>
          <a:xfrm rot="10800000">
            <a:off x="6477000" y="3457545"/>
            <a:ext cx="914400" cy="811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>
            <a:stCxn id="18" idx="1"/>
            <a:endCxn id="8" idx="3"/>
          </p:cNvCxnSpPr>
          <p:nvPr/>
        </p:nvCxnSpPr>
        <p:spPr>
          <a:xfrm rot="10800000">
            <a:off x="6477000" y="3869323"/>
            <a:ext cx="914400" cy="400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stCxn id="18" idx="1"/>
            <a:endCxn id="9" idx="3"/>
          </p:cNvCxnSpPr>
          <p:nvPr/>
        </p:nvCxnSpPr>
        <p:spPr>
          <a:xfrm rot="10800000" flipV="1">
            <a:off x="6477000" y="4269433"/>
            <a:ext cx="914400" cy="57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stCxn id="18" idx="1"/>
            <a:endCxn id="11" idx="3"/>
          </p:cNvCxnSpPr>
          <p:nvPr/>
        </p:nvCxnSpPr>
        <p:spPr>
          <a:xfrm rot="10800000" flipV="1">
            <a:off x="6477000" y="4269433"/>
            <a:ext cx="914400" cy="514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>
            <a:stCxn id="18" idx="1"/>
            <a:endCxn id="12" idx="3"/>
          </p:cNvCxnSpPr>
          <p:nvPr/>
        </p:nvCxnSpPr>
        <p:spPr>
          <a:xfrm rot="10800000" flipV="1">
            <a:off x="6477000" y="4269433"/>
            <a:ext cx="914400" cy="940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934200" y="533400"/>
            <a:ext cx="26280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الموقع يؤثر على التكلفة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429000" y="28194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الأسعار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352800" y="4800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يؤثر على التنافسية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533400"/>
            <a:ext cx="6019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(تكلفة اليد العاملة، قرب المادة الأولية، مستوى المعيشة، الضرائب ...)</a:t>
            </a:r>
            <a:endParaRPr lang="ar-SA" sz="2400" dirty="0"/>
          </a:p>
        </p:txBody>
      </p:sp>
      <p:pic>
        <p:nvPicPr>
          <p:cNvPr id="1026" name="Picture 2" descr="http://t2.gstatic.com/images?q=tbn:ANd9GcT0uPtQDjJp-Mf9G00vBCCzlU_iHut_5tPHMj5Q_pkv7ipvRJC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10000"/>
            <a:ext cx="2667000" cy="2000253"/>
          </a:xfrm>
          <a:prstGeom prst="rect">
            <a:avLst/>
          </a:prstGeom>
          <a:noFill/>
        </p:spPr>
      </p:pic>
      <p:pic>
        <p:nvPicPr>
          <p:cNvPr id="1030" name="Picture 6" descr="http://t0.gstatic.com/images?q=tbn:ANd9GcR4fxlqDwL9V2VowkQcpWUcBX-09k9Is7AfPgY7-3QNrcp_Jx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209800" cy="2209802"/>
          </a:xfrm>
          <a:prstGeom prst="rect">
            <a:avLst/>
          </a:prstGeom>
          <a:noFill/>
        </p:spPr>
      </p:pic>
      <p:sp>
        <p:nvSpPr>
          <p:cNvPr id="15" name="سهم مخطط إلى اليمين 14"/>
          <p:cNvSpPr/>
          <p:nvPr/>
        </p:nvSpPr>
        <p:spPr>
          <a:xfrm rot="5400000">
            <a:off x="3962400" y="13716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سهم مخطط إلى اليمين 17"/>
          <p:cNvSpPr/>
          <p:nvPr/>
        </p:nvSpPr>
        <p:spPr>
          <a:xfrm rot="5400000">
            <a:off x="3886200" y="3352800"/>
            <a:ext cx="1143000" cy="1447800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828800" y="6858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تطرح مشكلة اختيار الموقع </a:t>
            </a:r>
            <a:r>
              <a:rPr lang="ar-SA" sz="2400" u="sng" dirty="0" smtClean="0"/>
              <a:t>مرة واحدة على الأقل </a:t>
            </a:r>
            <a:r>
              <a:rPr lang="ar-SA" sz="2400" dirty="0" smtClean="0"/>
              <a:t>في حياة المؤسسة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838200" y="2057400"/>
            <a:ext cx="754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بعض المؤسسات تواجه المشكلة </a:t>
            </a:r>
            <a:r>
              <a:rPr lang="ar-SA" sz="2400" u="sng" dirty="0" smtClean="0"/>
              <a:t>أكثر من مرة</a:t>
            </a:r>
            <a:endParaRPr lang="ar-SA" sz="2400" u="sng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819400" y="28956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مصنع جديد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19400" y="3396342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مركز جديد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743200" y="3915228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فتح فرع جديد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743200" y="441597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تغيير الموقع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743200" y="4858656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dirty="0"/>
          </a:p>
        </p:txBody>
      </p:sp>
      <p:sp>
        <p:nvSpPr>
          <p:cNvPr id="2050" name="AutoShape 2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052" name="AutoShape 4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BAUGCAID/8QAPxAAAQMDAQUFBAYHCQAAAAAAAQACAwQFESEGBxIxgRNBUWFxIkKRoRQVMlKisSNTcoKSwfEIFiQzQ2LC0eH/xAAbAQEAAgMBAQAAAAAAAAAAAAAABAUBAwYCB//EAC0RAAICAQMCBAUEAwAAAAAAAAABAgMEBREhEjEGEyJBUWGBkbEjcaHwMsHR/9oADAMBAAIRAxEAPwCcUREAREQBERAEREAREQBERAEREARUTKAqiplVQBERAEREAREQBERAEREAREQBERAEREAREQBERAUPNRlS73aU36otVxtM9IYJHxvlEokwWkg+zgHGik1c472rf9S7x5Kpo4Ya0MqB4ZPsv+bSeq8WNqO6JOJCudqjZ2Z0Jb6+luNM2poqiOeF3JzHZHp5HyV0NBqVzpabvX2ep+kW6pfE/wB4DVrvUcipO2a3kUVdw095ayiqDoJQf0T+vu9dPNRqsyM+JcMtM/Qb8b1VeqP8/Y37KL5xvbIA+Nwc1wyCDkFfRTCiCIiAIiIAiIgCIiAIiIAiIgCIiAIiIAiJlAUKiP8AtCWntrTbbsxvtU0xhkOPdeMj8TfxKXMrXd4Fq+u9jbrQtbxSOgc+IY99vtN+Yx1WJdj1XLpkmQBQy9vRwyHmWDPqOauFiNnJuOmkiPNjuIeh/ossqC6PTNo+oYN3nY0J/L8Gd2c2sumz7wKWXtKbOtPKcs6fd6KV9mttrXfQ2Lj+jVh5wSkan/ae/wDPyUFqucdOS205U6+O6IWfouPl+rbpl8V/s6YBJVQVC+ze8G5Wrhgry6upRp7R/SNHk7v9D8VLVlulNeLfHXURcYZM44mlpyDgjHqrWq+Fq9JxWdpmRhP9RcfFdi/REW4rwiIgCIiAIiIAiIgCIVTkgKovJ9VZXG7UNtbx1tZDCPBztT6DmVjdLuZjGUntFbsv15JwFiLTtLarvKYqKrDpgCeycC1xA7wDzC0XfXebxZGWyehqXtoKgviniacZcMEajXUZ7+5eetdPVHk3RokrVXZ6f3N8um0NptORW1kTX/q2nief3RqtNvG82NodHbKPmMdpUH/iP+1GLqh8ntceh1yDzXzVZZnWPiPB2eL4bxoJOx9T+yPhHRU8FVJPT8Te0JJZ7o1zp4BfdEUOc5Se8i/qprpj0VrZBEReDaXdqoJbpcqahp/8yd4bn7o7z0GT0XQ1to4bfRQ0lM3hhhYGNHkFHu6Ox8LJr1UM1fmGDPgPtH46dCpLCucKroh1PuzgfEOb5+R5UXxD8+5VERTDnwiIgCIiAIi8TSMhidJK9rGNGXOccADzQHrKcS1a6bdWehy2GR1XIO6Iez/EdPzWl3fePcKnLKTs6Vh/Vjjd/Ef5BaLMmuHdlnjaRl5H+Mdl8+CXCdOWViNqbz/d+x1N0NO+dlOAXtYcEAkDPoM5KiOw7VV9JfaepmqpXQvka2o7R5dxMJwc58OfRTRcqOG5W2qoqjBiqYXxPHk4EH80qujdF7GM/TrMCyKs5T/rIium8O6XFn+HnEELhkNgGCR5uOv5LVp6yad5dI9xcdS4nJPVY6hjlpe3oKkYqKOZ8EgPPLThXKqb5T63GTO606jHVEbKopboy+ylxNr2joKxzsNEobISfdd7J/NSfvctP1vsJcGtbxS0oFVHjxZ9r8JcobZG+V4jjaXvdoGtBLj6BdB2Ey1tgpDcYHNlkgDZ4pmak4wcg+Ph5qZgSbTic/4nrjGddq79v+HN9ol7agiOpc0cLun/AJhZShoKy4SiKhppqiT7sbCcevh1UxwbuNlqarfUQ27ha85MAkd2QPiG5+XJbPTUtPSQiKlgjhjHJkbQ0DoEeD1Tbb4C8SquiMIQ3kl79iDL5sfebJs3VXqsjiApw0mn48vwXAZONBjK1a3VJq6VsrgA7JDgPH+i6UvdujutnrbfKBwVUD4j5cQIz/Nct2EvgmqqKYFskTtW+DgeEhYyMaEK94mzSdYvycpRtfD9kZlXdqoJrpcaehpxmSd4YD93xJ9Bk9FaZUnbo7HwsnvVQzV2YafI7ved8dOhUPHq8yaRfanmLExpWe/ZfuyQrbQxW6igpKdobFCwMaPRXaDkivktux8yk3J7vuEREMBUPNVVndnVLLdUvouH6Q2NxjDhkF2NNEfBlLqaRcue1oy5wAHedFgbrtjZrcHNdVCeVv8ApwDi+J5fNQ/ddpLlc3H6XUyyj7jjho/dGixD5ZH/AGnlVtmf7RR1mL4Z32lfL6ImGxbew3W+MoHQCFkwIhdx8RLhrg6Y1C2+tp4q2jnpahuYpozG8eIIwVznRVMlHVw1UJxLC8PZ6g5XRVBVx11DT1cBBjmjbI0+RGVvxL3ampdyBrmmwwpwlUvS/wAo5zqYailqZ6OscXT0sroJCTzLTjPUYPVfJbjvWtTqDakVzGEQXCEOLhyErPZcOreE9CtcttouF1k4LdRzTnvLG+yPU8h8VXX1SVrikdZpuZCzDhZNpbLZ/QsfVT3sTchddmKGd5zK2Pspf2m6H8geq0ez7rqubhku1YynYeccHtO+J0HzUiWCxUdhojSUAeIy7icXuLi4+PyUzDpsrbclwc9r+fiZNcYVveSf0I92v3cXGq2mqbrZnwvhryHTxPdwdk8AAu78g6+eSr6z7raePD7xWOmd+qg9lvxOp+SkfhQBSpY9cp9TRT16rl1UqmEtl/P3Mda7JbbSzgt1FDAO9zW+0fU8yskqYVVtSS4RAlOU31Se7CIiyeShGVzVvCt/1HvLrWNHDDVvE7fSQa/iyullEu/HZS43d9BdrRRyVMlMx8c7YtXhuQ5pA5nB4uXiF4sj1RaJOHb5N0Z/A0i1UE11uVPQ0wzJO8NB8B3noMnouhrZRQ26ggo6duIoWBjR5BR3ufshMEl8qmcL5G9lA0jBaB9s47jkcPQqTgFHxKXXFt92Wmu6gsq5Qg/TH8/3gqiIpZRBERAF5cvSoUBAm3Fq+qdpayBreGKR3bRfsu1x0OR0WAUzbwdk6jaGSiloHRMnjJZI6Q4HAdc9CPmrSz7r7dTkSXSokq3/AHGfo2fLU/EKpsw5ysfT2O5xNexq8SLtfrS229+CKaannqpRFSwyTSHkyNpcfgFN27ymuVHs7DS3WnfA+J7hG15BJYdRnHLUkLN2+2UVuiEVDSw07B3RsDc+virsaFS8fF8p9W/JRarrLzoeWobJPf5lvX2+kuMIhrqaKeIODgyRuRkcivrDFHDE2OKNrGNGGta3AA9F9UUvZFJu9tt+CgVURDAREQBERAEREAXkjXOF6RAeRz5L0iIAiIgCIiAKhGVVEBThGcqqIgCphV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" name="شارة رتبة 20"/>
          <p:cNvSpPr/>
          <p:nvPr/>
        </p:nvSpPr>
        <p:spPr>
          <a:xfrm rot="10800000">
            <a:off x="5638800" y="28956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2" name="شارة رتبة 21"/>
          <p:cNvSpPr/>
          <p:nvPr/>
        </p:nvSpPr>
        <p:spPr>
          <a:xfrm rot="10800000">
            <a:off x="5638800" y="3429000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3" name="شارة رتبة 22"/>
          <p:cNvSpPr/>
          <p:nvPr/>
        </p:nvSpPr>
        <p:spPr>
          <a:xfrm rot="10800000">
            <a:off x="5638800" y="3929742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4" name="شارة رتبة 23"/>
          <p:cNvSpPr/>
          <p:nvPr/>
        </p:nvSpPr>
        <p:spPr>
          <a:xfrm rot="10800000">
            <a:off x="5638800" y="4448628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5" name="شارة رتبة 24"/>
          <p:cNvSpPr/>
          <p:nvPr/>
        </p:nvSpPr>
        <p:spPr>
          <a:xfrm rot="10800000">
            <a:off x="5638800" y="4967514"/>
            <a:ext cx="838200" cy="4572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248400" y="1828800"/>
            <a:ext cx="2667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لكن وضع المؤسسات يختلف عند اختيار الموقع</a:t>
            </a:r>
            <a:endParaRPr lang="ar-SA" sz="2400" u="sng" dirty="0"/>
          </a:p>
        </p:txBody>
      </p:sp>
      <p:sp>
        <p:nvSpPr>
          <p:cNvPr id="3" name="مربع نص 2"/>
          <p:cNvSpPr txBox="1"/>
          <p:nvPr/>
        </p:nvSpPr>
        <p:spPr>
          <a:xfrm>
            <a:off x="0" y="3352800"/>
            <a:ext cx="43434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لها هامش كبير في اختيار الموقع</a:t>
            </a:r>
            <a:endParaRPr lang="ar-SA" sz="2400" u="sng" dirty="0"/>
          </a:p>
        </p:txBody>
      </p:sp>
      <p:sp>
        <p:nvSpPr>
          <p:cNvPr id="4" name="مربع نص 3"/>
          <p:cNvSpPr txBox="1"/>
          <p:nvPr/>
        </p:nvSpPr>
        <p:spPr>
          <a:xfrm>
            <a:off x="0" y="228600"/>
            <a:ext cx="44196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مؤسسات ليس لها هامش في اختيار الموقع</a:t>
            </a:r>
            <a:endParaRPr lang="ar-SA" sz="2400" u="sng" dirty="0"/>
          </a:p>
        </p:txBody>
      </p:sp>
      <p:sp>
        <p:nvSpPr>
          <p:cNvPr id="5" name="سهم إلى اليسار 4"/>
          <p:cNvSpPr/>
          <p:nvPr/>
        </p:nvSpPr>
        <p:spPr>
          <a:xfrm rot="2555676">
            <a:off x="4490993" y="1070695"/>
            <a:ext cx="1600200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سار 5"/>
          <p:cNvSpPr/>
          <p:nvPr/>
        </p:nvSpPr>
        <p:spPr>
          <a:xfrm rot="19756319">
            <a:off x="4461932" y="2503552"/>
            <a:ext cx="1615554" cy="609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/>
          <p:cNvSpPr txBox="1"/>
          <p:nvPr/>
        </p:nvSpPr>
        <p:spPr>
          <a:xfrm>
            <a:off x="2895600" y="8382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المناجم</a:t>
            </a:r>
            <a:endParaRPr lang="ar-SA" sz="2400" u="sn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819400" y="12954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الصيد</a:t>
            </a:r>
            <a:endParaRPr lang="ar-SA" sz="2400" u="sng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371600" y="1752600"/>
            <a:ext cx="2667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استخراج النفط</a:t>
            </a:r>
            <a:endParaRPr lang="ar-SA" sz="2400" u="sng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22098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المياه</a:t>
            </a:r>
            <a:endParaRPr lang="ar-SA" sz="2400" u="sng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2743200" y="2667000"/>
            <a:ext cx="121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...</a:t>
            </a:r>
            <a:endParaRPr lang="ar-SA" sz="2400" u="sng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752600" y="3962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هي الأكثر عددا </a:t>
            </a:r>
            <a:endParaRPr lang="ar-SA" sz="2400" u="sng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143000" y="5029200"/>
            <a:ext cx="7391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هذه المؤسسات التي لها هامش في اختيار الموقع تقوم باختيار موقع من بين مواقع مختلفة</a:t>
            </a:r>
            <a:endParaRPr lang="ar-SA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33600" y="228600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عملية اختيار الموقع فيها </a:t>
            </a:r>
            <a:r>
              <a:rPr lang="ar-SA" sz="2400" u="sng" dirty="0" smtClean="0">
                <a:solidFill>
                  <a:srgbClr val="7030A0"/>
                </a:solidFill>
              </a:rPr>
              <a:t>العديد من العوامل </a:t>
            </a:r>
            <a:r>
              <a:rPr lang="ar-SA" sz="2400" dirty="0" smtClean="0"/>
              <a:t>المؤثرة،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75438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الطاقة</a:t>
            </a:r>
            <a:endParaRPr lang="ar-SA" sz="24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248400" y="1976735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اليد العاملة</a:t>
            </a:r>
            <a:endParaRPr lang="ar-SA" sz="24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572000" y="19812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المواد الأولية</a:t>
            </a:r>
            <a:endParaRPr lang="ar-SA" sz="24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543800" y="24384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المواصلات</a:t>
            </a:r>
            <a:endParaRPr lang="ar-SA" sz="2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029200" y="25146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التسهيلات</a:t>
            </a:r>
            <a:endParaRPr lang="ar-SA" sz="2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25146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الإعفاءات الضريبية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086600" y="29718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810000" y="1524000"/>
            <a:ext cx="525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الصناعة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5638800" y="2438400"/>
            <a:ext cx="236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السوق</a:t>
            </a:r>
            <a:endParaRPr lang="ar-SA" sz="24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0" y="33528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في مجال الخدمات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286000" y="381000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القرب من الزبائن</a:t>
            </a:r>
            <a:endParaRPr lang="ar-SA" sz="24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609600" y="4343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تكلفة النقل والقرب من الأسواق</a:t>
            </a:r>
            <a:endParaRPr lang="ar-SA" sz="24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9600" y="48768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مواقع المنافسين</a:t>
            </a:r>
            <a:endParaRPr lang="ar-SA" sz="2400" b="1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533400" y="5486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خصائص الموقع نفسه</a:t>
            </a:r>
            <a:endParaRPr lang="ar-SA" sz="2400" b="1" dirty="0"/>
          </a:p>
        </p:txBody>
      </p:sp>
      <p:pic>
        <p:nvPicPr>
          <p:cNvPr id="4098" name="Picture 2" descr="http://t0.gstatic.com/images?q=tbn:ANd9GcSq-W-_Cy889Tl1RlAK7_XSo2tL2BoTx2J8UOYIv7-r8v9fOzs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3511296" cy="2362200"/>
          </a:xfrm>
          <a:prstGeom prst="rect">
            <a:avLst/>
          </a:prstGeom>
          <a:noFill/>
        </p:spPr>
      </p:pic>
      <p:pic>
        <p:nvPicPr>
          <p:cNvPr id="4100" name="Picture 4" descr="http://t3.gstatic.com/images?q=tbn:ANd9GcTexSM9Vwtwj_ou5VEfA0x-2UDQci7OQ5zkSSu4qh9Vt0F6_oss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10000"/>
            <a:ext cx="3152775" cy="2361539"/>
          </a:xfrm>
          <a:prstGeom prst="rect">
            <a:avLst/>
          </a:prstGeom>
          <a:noFill/>
        </p:spPr>
      </p:pic>
      <p:sp>
        <p:nvSpPr>
          <p:cNvPr id="19" name="مستطيل 18"/>
          <p:cNvSpPr/>
          <p:nvPr/>
        </p:nvSpPr>
        <p:spPr>
          <a:xfrm>
            <a:off x="5432760" y="762000"/>
            <a:ext cx="3454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تختلف هذه العوامل حسب القطاع </a:t>
            </a:r>
            <a:endParaRPr lang="ar-SA" sz="24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533400" y="5867400"/>
            <a:ext cx="3657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...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إستراتيجية الموقع</a:t>
            </a:r>
            <a:endParaRPr lang="ar-SA" sz="28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572000" y="1371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اختيار الموقع قرار إستراتيجي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905000" y="2133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يتعلق بتصميم النظام الإنتاجي لا بتشغيل النظام الإنتاجي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905000" y="2895600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تهتم إستراتيجية الموقع </a:t>
            </a:r>
            <a:r>
              <a:rPr lang="ar-SA" sz="2800" dirty="0" err="1" smtClean="0"/>
              <a:t>بـ</a:t>
            </a:r>
            <a:r>
              <a:rPr lang="ar-SA" sz="2800" dirty="0" smtClean="0"/>
              <a:t> 3 جوانب: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419600" y="3810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مقدار السعة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124200" y="45720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توقيت التوسعات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286000" y="5486400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أنواع الوحدات</a:t>
            </a:r>
            <a:endParaRPr lang="ar-SA" sz="2800" dirty="0"/>
          </a:p>
        </p:txBody>
      </p:sp>
      <p:sp>
        <p:nvSpPr>
          <p:cNvPr id="3078" name="AutoShape 6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0" name="AutoShape 8" descr="data:image/jpg;base64,/9j/4AAQSkZJRgABAQAAAQABAAD/2wCEAAkGBhASEA8MDBAQEhEQFBAQEBAQFRAQEhAWFBAYFhkWEhUXHSYfGRkjGRQVIDEgIycqLi4sFR8xNTAqNTItLykBCQoKBQUFDQUFDSkYEhgpKSkpKSkpKSkpKSkpKSkpKSkpKSkpKSkpKSkpKSkpKSkpKSkpKSkpKSkpKSkpKSkpKf/AABEIAMIBBAMBIgACEQEDEQH/xAAbAAEAAgMBAQAAAAAAAAAAAAAAAQYEBQcDAv/EAEQQAAEEAQIDBQUDBwkJAAAAAAEAAgMEEQUhBhIxBxMiQVEUMmFxgUKCkRUjMzRSYqEWFyRDU3KTwdE1ZIOSoqOx4fD/xAAUAQEAAAAAAAAAAAAAAAAAAAAA/8QAFBEBAAAAAAAAAAAAAAAAAAAAAP/aAAwDAQACEQMRAD8A7iiIgIiICIiAiIgIiICIiAiIgIiICImEEAqVVeI2Opl2rQySd2xzPa67nufE+IkMLomu2jkbkO8OAcEHqrSD5oJREQEREBERAREQEREBERAREQEREBERAREQEREEKURAREQEREBERARFqeKdebTqT3XjPdt8Lf23uPKxv1cQPxQVvj2063NBw/VPinLZrrxv3Fdjg7xehccYz8PVXhjcAAdBsqzwJw9JBE+3cw67dd39l/7JI8MQ9GtG2PXPwVoAQFBUogIiICIiAiIghSiICIiCEUogIiICIiAiIgIiICIiAigqr2eOg6aSrpdeW9LEeWV0ZZHXidn3ZJ37ZHo0OKC0ZTmVB127emtUKVgT6fFI+XvZq00b2zuDA6OFk3KHNJIfsWjONsrR8MWrGnW5oDUsytdLLE5sYc+eZpmkkjtlvuP8B5XODgdxkbbB1tFU9C4/FrUJtMbUsRmCMSPlk5Byk4w17Wk8pOdsnJwdgrYgKqdoMAe3TmP3jdqNISDyI5nYB+HNy/wVrVK7WNTMdH2aKLvrNuRkNWIcwd3gPOHtLSCCzlBBz1wgufMpyudVez6NzIJdfu2p7UxZH4pnQxte5vMIo2sOM+Fwzncj5LYO0PWoHd3p1ytJWZvEy82WSb+46Vu5aPJx3x1QXZFXNB4lldKaGpQtr2w0yNDHF8NlgwC+Bx9CRlp3GfNWNAREQEREBERAREQEREBERAREQEREBERAREQEyihBWe0SaX2F0FWR0c9mSCrE5mefMsoDuUj3fBznPkAV634W6fpkzaDYo/ZoXuj7zAZlrfekO2Seu/UrGsNfZ1JwYQGabESwuBc02rEZ5SR5hkR/7qqPaIbdatXgt3XWhelZFYY6OKOMBsjHkwhgDmt25cEnIdugzNc7XIPY47FCMWXO2eJ454mxODciRzQwhzQ4ZPKTjbfzWuv9o+oWIxFWdUrBw3tRNv3g8dCYQ2vyjfzOcY9V1eeo10boTsxzXRkN2w0t5dvTZYfDvD8FKtHSqBwijzjmPM4knJLj5kkoKvw/xJpFOLuq3ftLiXyvNXUHyTSH3nyPdFzPcTnc/wAFnu7T9OGxfYz5j2W6CPmO72Vswowgpx7U6ZOIYr83xiqWCP8AqAVS467SKzu4Ij1CnZgc6epPLWbguDeRzCxzgSxwdyn5hdeXy6JpIJAJHQkDI+R8kHI9b7Wq1jTW13QPdetM5WVmgtEcwfhjuc4IwQHtxv0Vy4X46imMNSyyxBaLG+G1E6Dv3NYOYxE7OPU46rK4y4Pj1COCGZ3K2OZsrsAFzmiN7eVrurTl4Of3V68Q8N+1UXUnyEyiMd1YPheyZjfDKCN2nmGdvUoNVx9ab7LHqFZzXvoWoH88ZDuUd82OZhI9WPII/FWDTuIqs8ksFaeOV8P6RrDzcu+OvQ7jyVL4UsG5V1LRZ446rqzI6kkMPJIIy6I872Y94OIJ36HO6xa+sSU9SgaKT2UvZWxRtayTvKsDXOc6aRoGMlzWlzfeA5fPIQdRULA0jXq1prn0545mtPK4xnm5TjOD9FnoJRFCApUKUBQUQoCKUQEUIglERAREQEREBERBGVXtd4jkbKNP06Ns9xwD3B5LYarD0ksOG4B8mDd2PTdbfVbohgmsu3EMckpHryNLsfwWBwto3cQB0mDYnJntSDrJK/c/RuzQPINCDTadoOqVBMK81Sw+zIbEs1kTRFkjmNa4NZHkGPwNwMgj4rmmuPty2bY1uZzZYHwspQmN8Mckb7kLHzQAkjlDWjzJPPkrvuFzvti0BssdC7zcrqtqBuwzzNmmY0gn4EA4QdERarUuKqVd3JatQxvPSMuBkPyYPF/Baz+XPebadRu2s+7J3fssJ/4ljlyPkD9UFoTKqU82sPbzSyadQY7zPeW5GfecY4yfxWlvyaePDqnEE037cTLENdjt+hZWaHY+GUHQLmowxN57EscTf2pXNjH4uIXrHIHAOaQQQCCMEEHzBHULkNnSdL1F7NO0GvC9rsG7qJY6Q1oskFkb5cnv34wD5Df5dapVWRxshiaGsja1jGjoA0YA/BB7KHFfSo/aJxHKDBommn+m3/DzAZ9nhJIfKfQ4DsfI/BBR+DWCTWL8On2ZI5WMkdDcIErLbmzkz9/H0e0ulGMEECMYPXN607Tdcl9oiu268MZle1j4IeaV0fKMGIudysG594OcMfJabsz0mP2+1LVH9EoQt0yu/G8zw/vJpM+eX5P3gunYQanhrhiCjEYK/OeZxkkkldzySvPVz3eZW3REBQpRAREQQmFKICIiCEUoghSiIIRSmEEIpwmEEIpwmEGo4sgc+jbYwEuMMnK0blxDc4HzxhbGrZbIxksZDmPa17HDoWuGQR9F6PcACTsBuT6YVa7P77Zq0ssH6v7TaFU7gGLvTjl/d5i/HwAQWZarifh6O9Vloz5DZQMOacOY5p5muafUOAK22EQci4O0bXKrDRr6fp0T4i9rtRm6zguyHDk8btvM/DOCrMOEdWmIdd1qRgxvHRhjgA++7JP1Cu2FX9e45p1HiCR5ksuxyVK7TNYeSMgBjemc9TgINTD2S6fzd7dNi68b89yaSQZ/uggf5LVz06th79O4dp1GBh5bOo9xE+Gt6tg2/OzfLZvmtl+Rr+pHOqE06R3FCF+Zpx/vUzcco/cZ9Srhp+nxQxsgrxtjjYMMjjAa1o+ACDD4b4bgowMqVG8rG7uccF8jj1fI7zcf/Q2W0U4TCDQ8X8WQ0K5mly6R55K8Dd3zyHo1o69SMny+eAucWKdqBri8l+va2eUBvSjXyOYAj3Q1oxn1HnykmyW+B9R9tk1VlqpYmJLa8duCTlqx82Wthcx/hdjq7lyT5rH4Qa6nalk15hZfuP5W3CQ+rI3PhggeP0WMDwOAzgddkFx4W4cio1YqUHuxjLnHrI87uefmfwGAtuinCCEU4TCCEU4TCCEU4TCCEU4TCCEU4TCCEU4RAREQEREBERAREQQV8xRNa0MYA1o2DWgAAegAX2iAiIgKn2oGwa5XmAAGoVZYHHAyZK7myM38sxl4+PKPRXBVvjuhI+sLNYZsUpGXIAOrzFnnj+/GXt+8EFkRVGx2qaWyOKX2lr3SsY9kEIM0+HNyAWMyWnfGDjdY385b3/qmkapLtnLomwt/FxQXdFTY+ObowZtEvtGMnu3QSkfQOB/zW60Limvb52wl7ZIsd7BMx0M0WenMx2+D6jI+KDcLG1DT4p43wWGNkjeMOY8ZB/8AvVZKIKnwpafXsTaLZc55hb31OV5y6Ws52A1xO5dG7wk+YwVbFzXtS1UVb+hXRsWzSxyY6mJ/dtePj72V0kIMG1rUMc8NWVxa+wH9ySDyPczBLA7pz4OQ3qQD6LOBVZ7SWxjSr0suxiiMsTx70crN4nMPk4P5d/itzoUz31a0k2e8fDC6TIweYxgnI9ckoM5ERAREQEREBERAREQEREBERAREQEREBERB8vcACTsBuSVVND7S6Nqy6lC6QOy5sUsjeSGwWnBELz7x67eeCvDi6++3O3QKZcC/kk1Cdp5fZ65PuZ/tJMYA9D+G/tcNVZKo098Q7hrWtYxuWmPlHhdG7q1w8nDfKDaAphUiSXWKGQ1n5Uqt9whwjvRj9/bllx6jcr6q9ren83dXO/pyebLUT2Y+8MjHxOEH0/gCSCeafRbENNtktMzDWZPyuHV8BJHKTtlpyNsrJZwNI7Bt6pqUx8w2VlZh+7C1uPxWyi4y09wBbeqEHp+dj/1SfjLT2AufeqADf9NEf/BQaOfs0AcZampapA/yxYdOwfNsuc5+aregT2zxIK1qRk76lOWOWzEBGZY3ua+Pv2DZrw52MD1BVks8X2LrXQ8PxFwPhOoTtMdaLbcxhw5pXDPkMeq2PBvBMNBkjg501mc89m1J78ztz9G5J2/HKCyIi1+v61HUrTXJyAyJpd/ePQNHxJwPqg5N2t3BPqlWoD+rtrsO2cSWrTBj/DaCu0BcV4a0WWzqFF9sh08rnazdHnE1o5KsRHl7xdjrgrp/GHE8dCpJckHMRhkUY6yyO2awfM9fgCgrXaDaNy1U4crn9M5tm84b93XjeHBp+LnAfgPVX9g8gqh2d8Mywsm1DUPFfvu72wT/AFTfsQt9A0f6eQVxCAiIgIiICIiAiIgIiICIiAiIgIiICIiCFX+IeIxG9lGoWPvT5EMRIIjAGTNNj3Y2jf1dsArAuQ9oGkz0tZpavp72tfdJrSGwS6HvOUBrHHHha8ADboW523QdM0HQ46sfdsy57iXzTO/STyHdz5D5kknbyGAFs8qlUO02FrxW1mGTTp+gFjeCT4xTgcp+uPqrhXsMe0SRua9p3DmEOafkRsUHovC3QilbyTxxyN/Zka14/Ahe6lBWJ+zTSXu53UYM9fDzMH/K0gfwX3T7O9Lic2SKjXDmnLXOaXkH18RKsaIIa3Gw8l9KFhavrUFWM2LkrIo2/aecZ+DR1cfgN0GY94AJccAbknYDHmVxvjvi6O3ixu7TKcgDG4cDqtvcNii9Ym/ad6E/Bb3X9afagfZ1HmpaQMZY7mbc1HJy1gaN42Px7vvEeg3GNpWkve7+UF+jPyVmsZpWlRNa58EYwO9MeQA89cHpjPpgLTwHw5JWhfZu4deuO7+28fZJHhib6NY3Ax81p+0rVKsFvR7F14McM8r3wN8cmTCeSYRjJcGPHp9pe+k9r+nWBIG+0tmjODWMMj5nHfZjYg7O4xnbG2V99mUUz4bF+/VdBZtTySl0ue9dGcGMAEZZG1pDQ3P2SfNBZdD4grXIhYpSiRmS0kZBaR1a9pwWn4ELYqpa1oluG27VtJbFI98bYrVOQmP2kMdlr2SdGygEjLhgheNfta03m7m6+SlONnw243xFp8/EAWkfHO6C6KFU4e0OPHtM1eeKk/m7m87u3QyYzglrHF7Gux4S4AHbpkL5/nQomN1iMW5IWgl00dayYhyjJBdy4BA6+iC3otXw1q77VWC3LCYHTN5+6ccloLjynOB1bg9PNbRARQiCURQglFCIJREQEyiYQMplMJhAREQQtTxPw1Dfrvp2eblcWua5h5Xxvactew+oK2+Ewg5o7Ub1NjqXEVX8oUhsL0UYm8PT+kxdcgfa+fVYFbg2pKTZ4S1b2V58ToGSGSI/B0RPO36g/JdZIVe1js/02yeeerGJP7WLMMmc5zzswT9UFFm4i4rpnlsUYrrR/WQNzzf4eCPq1bin2tv29s0fVYc7czYXSt5vQbArMPZ5Yi/2frGoQgdGTFltg+GJB/mvv8kcQNHg1OlL8ZahZn58jkHoO1Gn9qG+0j7JqT5/gML4f2ivf4aelalMT0L4vZ2fVzzt+Ck1+I8YE+kZ9e7tb/TK85OHNcm/WNXigb0LKVZuT8pJSSPmEB9jW52F7/Y9Li6l7ne1ztHrnaNv1Vcju6dHYApNn1zVB0lc7vYoT6ukP5qJvxbnp1CsTeyao9wfqNi9eI+zbneY856hjMD6K26bpMFeMQ1YY4ox0ZG1rG/gOpQVbRuDLEs7NS12Zk88eTXrRgirUJ82NO75P33f6YzuP9Bkt0nVYO853SQ47uQxDHeAOMhBHMzkLiR54GN1ZlGEFOk7KdNHI6pFJUljGGWKkssMo+ZyQ/7wKp02s2KOovoa1q14Vx3bq9iNsDWOa/mwyw4Rl4ceQjnb+yei7GqBx7wvIbUGs1zHLLG2Km2nZjEkEgmm5SSQcsP5w5dg7A7ILtSvxTMEteRkjHbh8bg9p+RCi3DDJiKZsb+YHDJAx2QOuA7y3H4rn2icA1LLfbK0d/SLAc5s0UEjogHtxuAQWvZuCCAAQeiyNc4KuRGrqFa7buT0ZO9EE7oW99GRiWNjmMGHOaBsTg49UG69i0moyxUe+tFFOS6WtLK3uwXDcMie7DAeuGgDO6wLWmC/CdOpRuraa4kzTBpifYy/nLKzSNmuO7pCPPABzkaHg3jLS47NiGfuIHySSWIZLEYgsNMshc+Gw5499jjs4OwW48wV1KKRrgHMIcDuHNIcD8iEGJoujQ1II6lVvJFEMNaS5x3OTknckkk/VZyYU4QQinCYQQinCYQQinCICIiAiIgIiICIiAowpRAREQEREBERBClEQRhMKUQRhMKUQQpREGu1bh6raa6O5XimDgWnvGtJAP7Luo+hWl4Y7OatCQy0zI3Jl8Je4tLHhuGPHR3KQSHEZ3xlWtEEKURAUYUogIiIIRSiAiIgIiICIiAiIgIiICIiAiIgIiICIiAiIgIiICIiAiIgIiICIiAiIgIiICIiAVCIgkqERBKgoiCUCIghERBKgoiAilEEIURAREQSoKIgIiICFEQEREBERAREQEREH//Z"/>
          <p:cNvSpPr>
            <a:spLocks noChangeAspect="1" noChangeArrowheads="1"/>
          </p:cNvSpPr>
          <p:nvPr/>
        </p:nvSpPr>
        <p:spPr bwMode="auto">
          <a:xfrm>
            <a:off x="93424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2" name="AutoShape 10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4" name="AutoShape 12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304338" y="-966788"/>
            <a:ext cx="1438275" cy="2028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86" name="AutoShape 14" descr="data:image/jpg;base64,/9j/4AAQSkZJRgABAQAAAQABAAD/2wCEAAkGBggGEBAIBxMVEg8PFRsVERAQDxQSExUSFhIXFRMVHhQYHiYqHBwmGR4YIDAsJTMpLzguFioyQTAqOCYrLSkBCQoKBQUFDQUFDSkYEhgpKSkpKSkpKSkpKSkpKSkpKSkpKSkpKSkpKSkpKSkpKSkpKSkpKSkpKSkpKSkpKSkpKf/AABEIAQsAvQMBIgACEQEDEQH/xAAcAAEBAQADAQEBAAAAAAAAAAAABwYCBAUBAwj/xABFEAACAQMCAwUFAwkCDwAAAAAAAQIDBBEFBhIhQQcTMVFhFCIjMkJScaIVF2JygYKRkqEzsggWNENEU1RVY4OUsdLT8P/EABQBAQAAAAAAAAAAAAAAAAAAAAD/xAAUEQEAAAAAAAAAAAAAAAAAAAAA/9oADAMBAAIRAxEAPwC4gAAAAAAAAAAAAAAAAAAAAAAAAAAAAAAAAAAAAAAAAAAAAAAAAAAAAAAAAAAAAAAAAAAAAAAAAAAAAAAAAAAAAAAAAAAAAAAAAAAAAAAAAAAAAAAAAAAAAAAAAAAAAAAAAAAAAAAAAAADytxbo0nalL2zWasaUPpT5zm19MYLnJ/cTj85G8N9ydLYVn3VvnHt10lhY8Ws+6n6LvH6AVw61zqVlZ87qrThzx79SMeflzZNI9kWva98TeGrV6ufmo2zcKa+7PL8CO7a9gWzrdYrQrVX51Lhp/gUf/kBuqGtabcvhoV6UmubUa0JPH7GdxNPmjAfmK2T/qJ/9TV/8j8aPYnpmm5qaFeX1pPo6V0uHPrHhWf4gUYE1u9S35sH4+oKOrWMec6lKn3N3TivqcI5Ukl9/hzcfE2G1d36TvKj7bo9TiS5ThJcNSnJ9JR6f9n0bA9oAAAAAAAAAAAAAAAAAADL9oO/LLYds7u49+vUzG3o55znjxflBcsv1x4tGmnONNOUnhLm2/BLqyJ7Ltvzs6zc7m1RcVnYuMbWjJe6+cnSTXph1JL7U105Ad3Z/Ztf70qrdPaG5VJVMSoWbbUI0370eKP0x55UP5s5aK9Ro07eMaVCKjCKxGMUlFJeCSXgjmAAAAAAASTf+0rzZFf/AB42WuB0+d7axXw6lLKc58C6dZJeHzLDTZWzjUpxqpwqJOMlhprKafimvIDy9rbks92WlLVrB+5VXOL+aE1ynB+qfL+vgz1iR7Bg9ia7e7Qi37JdR9otItt8LxxcK5/Y44tvx7lFcAAAAAAAAAAAAAAAAA8TfE509M1GdL5laVmuvPuJ4MT/AIO9OMNKqSj4yup58elOkl/Qpd5a0r6nUta6zCrFwmvOMk4yX8GSrsSrVdtV9R2XqXu1qFXvqefrg4xhKS9MKnJfr+gFbAAAAAAAAAAEb31UnQ3bpE7dvjdOnGSSziEqteMvwORZERy3zujeM6tN8VLTaTTfRONPga+9Vasv5SxgAAAAAAAAAAAAAAAADK7w2Fb7mnS1OzqStdQtv7C7ppNpJ54Zxfzx5vl+k+jaeqAGBjuTfmhJUtX06F4o/wCkafcJcWM8+4ms5x5YWT5HtE3HdfDsdEu3P/j1IW8PD7clg35hO2HdFXbunu209v2u+l3FBR+f3v7SS9eHkvWaAyO0dw7t7TNUUrio7Wx06Wa1O0rNQnNS92m6kW+94muf08KeMZy7SZ3YW0qOy7GlpdPDmvfrTX11pJcb+7wivSKNEAAAA8fd25LbaVnX1a6xilH3I/bqPlTgvvlj9mX0PXlJQTlLklzbfhghuu6lPtn1iloOnt/kqylx1qkXyqcLxOefXPBD9Zy6tINR2G7er2lpV3BqOXc6nN1XKS593mTi/wB6TnP7pIpZwpUoUIqlSSjGKSjFLCSSwkl5YOYAAAAAAAAAAAAAAAAAAACR7xT1TdmkWF1nuqNLvYRfh3i7+pxL96nBfuFcJf2wabX0mtYb3sIuUtOqRjcRj4yt3PPj0WXKP/N9AKgDrabqNtq9GnfWMlOlWipwkusZLK+5nZAAGT3rvOrs6tp87iEfYbmrKlc15ZToycU6Ms5wl87eU+UenUNJqNlT1OjVsq+eCtCVOXC8PhnFxeH0eGRbaXtnYlez0zcEIOwvppU9QhHGJRT4OJ9FhvMX4ZbTazmt0916HWr09No3NGdxVTcKUKsZyaUeJ8ot9OfPyfkftr+hWO5beppmpx46VVYfmn0lF9JJ80wO+mpc14H0nHZ1qt9tu4qbD3BLiqW8eOwrvl39rzxHn1il4c+UWvo50cAAAAAAAAAAAAAAAAAZXeHaVoOy/hX83UuH8ttQSnVefBtZSivvaz0yfO0zd72Xp9S+of5RUapW6az8WaeHjrwxUpevDjqeb2ddmtDbsVq+tfH1Sv79WtV9905S5yjFvr0cvF8+nIDzqHaNvjVHx6bodRU8cncV+6b9ffjHo15n53PabuG2hKjuTQrjuZJxqSpN1oODTTTjwYw1yeX1KkAP522b2r2GyLqpp9p31TSKs+KEK0cV7WUm+KKXE1KKfis8/HxynetG13Tdw0leaTVhWpv6oSzjl4NeMX6PDOvrG0dC19qerW1GtJNNTnSi58n4cfjj08DPaj2P7ery9p0jvbCuvCrY1pUn6ZjzX8MAbjJOO2zWLGVhLb8Wql7ezpwt6EWnU4u+i1Nr6Vywn1cseePyq9kuu3EsV9cvnSwlwKU4yaXnLvMN56tHt7U7KtvbTqe20Yyr3X+03Uu8qJ+ceSUX6pZ9QPA7N+xSz2pOnqusS768hzhGPKlRl5r7cl5vC9PBlQAAwvazo9epa09xaXyvNJn7RTlj5qUcOtB/ouK4n+rjqzWaJq1DXbahqVr8lenGpHnnHFFPhfqnyfqjtV6ELmEqNZZjNOMk/Bxaw1/An3YbdVPydV0ys8uwuqtBc8+7lT/vSl/ACigAAAAAAAAAAAAAAAmXaXw6prG39Hk/d76Vecej7vhlD+7NftKaTTtHrU9D1fQderrFJVKlvVm/lj3sFGDb6Y4pv91lLAAAAAAAAAAADjOcaac5vCSy2+SSXiyZ9g0fabW+1PDSur2pKK6cKjFrp5ya/Yd/th3VLSbP8i6d799qXwKNOPzcE3wzlj1T4F6y9GaPZW3I7TsLbSY4cqUPiNeDqyblUf3cTePTAHuAAAAAAAAAAAAAAAAzfaFtKG9LCtpnJVPnoSfhGtFPg59E+cX6SZneyrf09Vi9t7gzT1SzzTlGp81WMOXEn1ml83nji5pvFGMXvvsx0/eWL2hJ21/Tw6V1S5SzH5VJLGUuj5NY5PoBtARuj2ibv7OZKy35byuLdPhjfUOba6e9yjN+kuCXnk3ugdpW1tycKsLqmqksfCqvuamX0UZ44n+rkDTg+JqXNDKA+g+SkorMuSXUy2u9qG1NvJ+13VOU1/mqEu+qZ8sQzj97AGqMrvrtE0rY1Liun3lxNfBtYP4k34Jv7Mc9X5csvkYir2n7r365WewbOVKk3iV7cY91eefli/TM35I0OyeyW02/V/LOuVHe6jJ8Tr1G3GEseMVLm5fpS5+SiB1Oz3ZuqX9zPem80/bquVb275K3pYwvdfyyxlJdE23mUnilgAAAAAAAAAAAAAAAAAAABxqU4VU4VEnFrDTWU15NGJ1zsY2frjdR0O4m/qtZd1+DnH+huABI/wAwlWwb/IWqXNvH7PC3z5Y505w6+h+n5pN4f7+uf5rj/wB5WABJH2DV9Sae4NUubheOMPxfjzqTn1x0NFovYvs7RcT9n7+cfqupur+DlH8JuQBwpUadCKp0UoxisKMUkkvJJeBzAAAAAAAAAAAAAAAAAAAAAAAAAAAAAAAAAAAAAAAAAAAAAAAAAAAAAAAAAAAAAAAAAAAAAAAAAAAAAAAAAAAAAAAAAAAAAAAAAAAAAAAAAAAAAAAAAAAAAAAAAAAAAAAAAAAAAAAAAAAAD//Z"/>
          <p:cNvSpPr>
            <a:spLocks noChangeAspect="1" noChangeArrowheads="1"/>
          </p:cNvSpPr>
          <p:nvPr/>
        </p:nvSpPr>
        <p:spPr bwMode="auto">
          <a:xfrm>
            <a:off x="9186863" y="-1219200"/>
            <a:ext cx="1800225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88" name="Picture 16" descr="http://t1.gstatic.com/images?q=tbn:ANd9GcQhlsBv9vgHD0wRM7Y3UfTFu5ueteQHBsIoMeJQdqN3pzfwCY6LF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105400"/>
            <a:ext cx="990600" cy="990600"/>
          </a:xfrm>
          <a:prstGeom prst="rect">
            <a:avLst/>
          </a:prstGeom>
          <a:noFill/>
        </p:spPr>
      </p:pic>
      <p:sp>
        <p:nvSpPr>
          <p:cNvPr id="3090" name="AutoShape 18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092" name="AutoShape 20" descr="data:image/jpg;base64,/9j/4AAQSkZJRgABAQAAAQABAAD/2wCEAAkGBhQSEBQUExQVFBQUFBQWFBYYFRgWFRUYGBYWFxcYGB0XGyceFxojIBQVHy8gIycpLCwsGB4xNTAqNSYrLCkBCQoKDgwOGg8PGikjHiUpLC0pMCotLiksLSwpLCwsLCwsKSwsLCwsLSwpLSwpLCwsKSwpKSwpLCwsLCwsLCwsLP/AABEIAJAAkAMBIgACEQEDEQH/xAAcAAEAAAcBAAAAAAAAAAAAAAAAAQIDBAUGBwj/xABDEAACAQICBgYHBAYLAQAAAAABAgADEQQhBQYHEjFBEyJRYXGBQlJUkaGxwRRik/AXMtHS4uMjMzRDRHKCkqPh8Rb/xAAbAQABBQEBAAAAAAAAAAAAAAAAAQMEBQYCB//EAC8RAAIBAwIEAwcFAQAAAAAAAAABAgMEERIxBSFBURNxoRUjUmGBkdEGIjIzsRT/2gAMAwEAAhEDEQA/AO4REQAREQARElL2gBEyjisalJC9RlRFF2ZiAAO8mYTTGvuEw5IapvsOKJ1m87cJzXXvXhcfTFJFemgcMcwS9hkDbgPfGZ14xT7lla8LuLiWVFqPc6QNo2jz/i6XvP7JltF6ao4ld6hVSqvMqwNvHmPOeZmwKnt78v8AubVs91hTA4hncsUdN1lGfAjdbO17Wt5xiN0m8Ms6/AXGDlBtvsd9iYnRGs+HxKg0qgJPok2b3GZQNJiaayjOThKD0yWCaIiKciIiACIiACIiACSkyaattC1gbCYQsjAOzBF4Xz4kDmRxiSlpWRylSlWmqcd2VtZtdqGDWzHfqEZU1zbxPqjvM5vpDWPHaQJCApT9VbqvgW9Ka7g8TTLtUxBaof1rXuzt3seUudI66VWG7TtSS2Sr9SezulbOs57m1t+FxtWlFapd3svInrav9FbpmAzzUMLiXK4vRyjNKjHnclvraahWxbMbkknmTn85bNWjOcbFpKOV++T+jwjcq+LwDiwVqZPOxy+Jlm+h0Ynoqoe9t2+Wfqm/A9/CawK8rUsREz3FprG0mZfEYCvh+sVZM/1hy8xmJvuo+1O7CjjGAvYJUtxN7We2Q8ZptDWh2otSqda4srft7fGYLEU7cDlOoVHB5TGLizV3Tcaq59Gj1GjSeaHsq1qOKw5pVD/S0LKSTm6m9mt25WPhN8ltGWpJnn1ehKhUdN9BEROhkREQAREQATmm2bRzNRpVgepTLKw/zW3T8Lec6XMHrdq6Mbhmolit7FT2EcLjmI3Vjqg0TLGsqFxCb6M84mrlKL1JXx+j6lKo9N1IZCwOR5G1/CXmr+qGKxr2o0iVvnUbq01/1EfAAyqjTecG8q3cIw1N8jDvVJGXKZPRmqOLxAvRw9Rx627ZfImwPlOz6pbKsNhgHqgV6wz3mHUU/dQ5DxOc3haYAsMpNjbdzOXHGueKaz5nl/S2qeKwoBr0XpqcgxF1v2bwyB7jMcotPVWPwSVabJUUMrAqykXBB4zzjrdq+cHjKtHPdU3pntRhdfEjhf7sarUtG2xN4Zf/APTJwaxJc+Ri0aVDXytKSLIOZENHl6eZs2zfTX2fSNE3G7VPRPccmPVt371vfPQ4aeUsJiClVGVirKysGGZUg3v3z1LhKodFYXsyhsxY5gHPsMsbaXJoxfHafvI1F1yvsXMSAkZLM8IiIAIiIAJC0jEAKb4dTxAI7DmPjIpSAFgLSeIC5ewtERAQkInFNsjKccgHEUF3vN3Iv4D5zsWlNIJRpNUqGyoCSf2d/KefdL4ypjcVUq7rE1GvZRcooFgLc7KB53kS6mtODQcBoSdZ1eiRhN3nceUosZf6SK73UZmAAF2UIQeYIExdVpX4ybGc0lll5oHAmviqNIDe36iKVva4LDeF+WV56ioUgqgDgAAPAAAfKcL2OaC6bHdMVulAXvn+uwslu30jO9WllbxxFmI4zV1VFBPZf6QEjICRkkpRERABERABERABERACBlDF41KSF3YKqi5JOQEmxeKWmhdyAoFyZyLWXTtTSNcUaWVMG/dYcWbt+kZqVVTXzJ9jYyupN7RW7LfWvWappGsKVIEUVYWXmx9duQyvYcvGYHSDU6NNqalGqhs3F2uOXRuD1e8TJ6X0nTwtM0MPm395VBsSewETUcRWLks5zOd/W78spW1JNvL3Nxa0YxpqMFiC27vzKFYnMn/2U9H6NfEVkpUl3nc2UfO/dJhSaqQqAsxIVVAuWJ4Ad87rs52fDA0+kqANiHHWPHcHqL9TzjlGm5kPid7GhH5vYzmqGri4HC06K5kZu3rOf1j9B3ATOSFpGWaWFgw0pOcnKXURERTkREQAREQAREhACMp164RSzGwAuTIu9gTfhOWa+669ITRpHqA5kekR9I3UqKCyTbKznd1FGO3VlvrprY+LqihRvu3sB6x7T3fSWGkqi4Kh0dP+tcXqPxPgOyTavYYUKLYqpbeIPRD89vCarprHmo5YnM5nOVkptrVLc21vQppqlD+EfVlhiMTe5Nrkn39tuEoIHquqKCxJCqoFySeAAklRzwnXdj2qKrT+11F6z3FK/or63ic/KFKnrZ1f3atqbk/p5mU2d7O1wa9NWAOJYeVIH0R97tPlN8UWEbgkZaxiorCMBWrzrzc5vmxEROhkREQAREQAREQASWTTWNedZhhcO26wFU2AHMA5EzmUlFZY7RoyrTVOC5swOv2u4VWo0mzuQ5HyH1nOMHTDvvVL7ozNuJHMdxMsMRiS7XMh0+VpUVKkpvLPR7Syha0vDj9WZrTWnDWYWyRQAi8lHDPtM1/EScvKLteNt5JMKcYR0ot1XP8APlPSOpdRTgMNu8Ogp+/dAPxBnnLdznQNnmvf2UdDVuaJNwRxpk8bDmpkq3qKEuZScYtJ3FHNPeL+6O0b0jNco7QMCw/tCDxuPmJV/wDuMD7VS/3Sx1xfUxjta63hL7Mz0XmqYjaXgFZR0wa54qCVXl1jymzUawdQykEEAgg3BB4ERVJPY5qUalPDnFrPdYKsQIijQiIgAiIgBIzW/P57559190uauPr3NwrlRncWHC07/XS4I5EH8/OeZNYsCcPiq1E5mnUYX7RfIyJd50pI0f6fcVUlJ74KDVpL0sti8gGlfpNb4uC6FaZHD4UVFuvLj2zCFrSeniSt7Ei+RhpFVZF/VoFDmLiXFCmpF94A3CgWuc8yfDKWB0kzcTwykPtQ5rE0neuL5pmxpoNTmK9G3Mlip90PhMMmbV98j0aY+ZOU1z7WOz4yP2pey/0MXbZDfNvnPkX2kMYjZKoUAWA45fePMzuOzOm40Zhw9wd02B47u8d3wytlPP6V1vmPjO/7MMS76MoGpe43lBJuSqsQvwFvKS7VvUUH6gfuY47m1xESwRjhERABERABNP1w2cUMe4diadQHN0Au6+q1/gZuEhEaT3HKdWdKWqDwzk9LYUN472JJXPdApi/dfrWy7pMNha+0/wDF/HOr2kLRrwYdicuKXS2l6L8HKzsMT2g/hfzJAbC09pP4X8ydVtFoeDT7C+1bv4vRfg5SdhKe0n8H+OQ/QQvtR/C/jnV7RaHgw7HPtS6+L0X4OUfoJX2pvwh+/JW2ED2o/hD9+dZtIw8GHYT2ndfGcnw2wlQ4L4pmUEEgUgpIB4X3jb3TqWFw4RQqiwUAAdw4StE6jTUdiPWuatf+x5EREcI4iIgB/9k="/>
          <p:cNvSpPr>
            <a:spLocks noChangeAspect="1" noChangeArrowheads="1"/>
          </p:cNvSpPr>
          <p:nvPr/>
        </p:nvSpPr>
        <p:spPr bwMode="auto">
          <a:xfrm>
            <a:off x="9448800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094" name="Picture 22" descr="http://t2.gstatic.com/images?q=tbn:ANd9GcQ13QpCS24r4hwsmAlTJhMlBl8HvEt6h9CzVMlGxfPBb_Thsp549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267200"/>
            <a:ext cx="914400" cy="914401"/>
          </a:xfrm>
          <a:prstGeom prst="rect">
            <a:avLst/>
          </a:prstGeom>
          <a:noFill/>
        </p:spPr>
      </p:pic>
      <p:pic>
        <p:nvPicPr>
          <p:cNvPr id="3096" name="Picture 24" descr="http://t0.gstatic.com/images?q=tbn:ANd9GcTMfPgazPwm-9PYLpKWBlwOyNGyc-M5BdzP_C_z79zgslY6W_23qL6TNnxl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581400"/>
            <a:ext cx="800100" cy="8001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مقدار السعة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514600" y="1371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تتوقف السعة على الطلب المتوقع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514600" y="7620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جانب مهم في إستراتيجية الموقع</a:t>
            </a:r>
            <a:endParaRPr lang="ar-SA" sz="2400" dirty="0"/>
          </a:p>
        </p:txBody>
      </p:sp>
      <p:sp>
        <p:nvSpPr>
          <p:cNvPr id="24580" name="AutoShape 4" descr="data:image/jpg;base64,/9j/4AAQSkZJRgABAQAAAQABAAD/2wCEAAkGBhQSERUUExQVFRQUFBUVFxQVFxQYFhUWFhcVFxUVFhUXGyYfGBkjGRUVHy8gIycpLCwsFR4xNTAqNSYtLCkBCQoKDgwOGA8PGiofHBwpKSwpLCkpKSkpKSkpKSwpKSkpLCkpLCkpKSksKSwsKSkuLCwsLCkpLCkpKSwsLCwpKf/AABEIALgBEgMBIgACEQEDEQH/xAAbAAEAAgMBAQAAAAAAAAAAAAAAAwQCBQYBB//EAD8QAAIBAgIGBgcFBwUBAAAAAAABAgMRBCEFBhIxQVETYXGBkaEiMkKxwdHwBxRTYpIVFlJyguHxIzOistJD/8QAGQEBAAMBAQAAAAAAAAAAAAAAAAECAwQF/8QAIBEBAQACAQQDAQAAAAAAAAAAAAECEQMTFCFREjFBBP/aAAwDAQACEQMRAD8A+4gAAAAAAAAAAAAAAAAAAAAAAAAAAAAAAAAAAAAAAAAAAAAAAAAAAAAAAAAAAAAAAAAAAAAAAAAAAAAAAAAAAAAAAAAAAAAAAAAAAAAAAAAAAAAAAAAAAAAAAAAAAAAAAAAAAAAAAAAAAAAAAAAAAAAAAAAAAAAAAAAAADGdRLeRffI8/JgTgg++R5+TH3yPPyYE4IoYmLyTJQAAAAAAAAAAAAAAAAAAAAAAAAANVp/T8MNBNranJ2jHnbe2+CXPrRytfW6vLdKMP5Yq/jK5nlyTH7a4cOWfmO+PJVEt7S7T5o9LVZu06k3/AFSXksj2NGLebz5sp1vUbdrf2vozxsP44fqj8yKppSlHfUgv6kcDChHavl9K5Yilv3FbzX0dv7rrZ6x0F7bfZGT+FiKWtdFfx/pZz0GhXpor1ck9DF0MNbKD9qS7YS+CZMtY6H4i74zXvRymxFJLqPOjHWyT2+LrVrFh/wAWPfde8y/b9D8aHicjHDJs9q0Y5DrZekXgx9umqaYoSmv9WGyvzIn/AGxh/wASn4o4vLgiOdZLhYnr30jt57dz+1qH4lPxR49M4f8AFp+KODjU2tzJqMLuzZPVvpXoz26zF6bw9sqkb9Sb9yPVrXh7eu/0VP8AycjiXFb8uXWVJVP4Vbt+RTr5NO3x9u0qa6YdcZvsg/jYilrxR4RqPuj8zinSdyWGHZTuMk9vi6mrryvZpP8Aqkl7kypPXCu90YR7m/iamNInVMrebOrdHCfi09ZMS/bS7Ix+Ijp/E/if8YfIhdPuMkkV+eftPww9LUNZcQt7i+2PyZYp641F61KL/lk4+9P4FGMUZSpItOTkn6rePC/jbU9daT9aFRd0X7mWYa24d+1JdsJ/BM5qrhkQ9AuRfr5qdDF1j1rw/wDG/wBFT/yQy1zocOkfZD5s5pUEZRoRJ7jL0dDF0P77UOVT9H9yWGuWGe+bj2wn70rHKzoIgqYSLI7jJPQx9u3/AHnw348PEHBfcY/SBbuL6R2+Pt9SAB2ON87+0FtYqm36rpWXK6lLa98fFGjpzufT9M6Ep4mGxUW53jJetF818jk6/wBnNRepWi1+ZOL8rnNycdt3Hfw8+MxmNaKFfM9VXjc2y1CxC9qm+9/IzWolfnT/AFP5GXTy9N+4w9tJh8Tm+35FuOI6zYx1Crr2qb75fIS1OxC4RfZJfFIjp5+lethf1r/vjRF+0H2Xv15fTNjLVjE/h/8AKH/orVtW8Sl/tSy5Wfkncj45eicmHt4sSiSNbcVJYacfWhJdqfxM6clzK+Yt8pVt4ppFbEYt3X19byVU0+JFUp+ku/695MqHkMbbet7J5Y6DSuZRwqfAixjhDLe+W/x5ES2JurFXFQjJbVOSU1muT6jOhpjairRe1xT4c7lR4fad9y5f3LlDCJFrfTPTCMZTe082/rLkWOjsu8kUUiti6+XeUk8+U3ysZGSNbPFfXI8++ZDwt8Wz280ZxrGqw9dyTlw4FrbyUV6z8lzEit8LyrbzDpL9+4jk90VuI+lWb4LJfEtpVcVa2b4HksTez4PcUdpyspZLPw6z2tVbfkl1BK0sVclb5FOjPh4syWIIqdJIt58rmKq5kCxV0Q9J6XaQabBz6zHbIFIlTA9uDywA+kgA9N5gAAAAAAAAeWPQB40Q1MDTl60IPtjF+9E54yNDW1tW8PL/AOaX8rcfczmNYdX40bTpzu1/85O7f8rSv4rvNhpvWt3cKFssnU3/AKVx7Tl8RUltJtuW083Jvf4nNyZ4/Ujq48Mvu3StjtJ7KSjtKT38Uluy7ylQquXMqYvFSnUlJJbO5di3MkwOJaV48eZzbdWttpGduYqYprmV1pFppSSV+JSrY+UnZW323/3L7V+K9LSD3Z2Ip1nLn2s1lfS0IL0pKL62l4IoS1woJ26SPde3e9w+NqZqN65vMwUduWwnl7T5Ll2lWOK6VehJKL4xabt1PdxLdBqEdmKsuPNvm3zKfHTX5b+l3prZLdHJfIkpVnHN+tLy6ijGpyzfBcu0lp1Lb82Wiq867S5vd/Y9hO2b8OBVjNes32GSfHy5E7U0nlWd7v8AwjKNTi+5ECld3+mNoramRaU8u0iqOyI6mIsQTrsrtaRZpQezfmZx3mEK0nHdYkUgaWoLyJKbRXp1c8yxGIRYy6NHp5tPkBtXT6MAD1HmAAAAAAAAAAAGj1v0k6WGey7SqPYTW9XTcn4J+KN4cf8AaVQl93hOPsVVfsmnG/jbxKclsxul+OS5TbRYWooxWXD5FHWHH2gksrvyK2GxTazM8Xh1O21nxRwYPSuLn8JUc752S7Lv6sX6dKysslzueVtDxWaVn5P5M8pUYtJWyXvJs0nSOpK01nftNJpPG1Iz/wBN2ve7te2fvNzi5QpLadl1/A5XF6Wi21Bbc3wjn5lorY1GkamTcm23e7ebvdXzNTGrJvJX+uw67Aao1a8tqpknnspbvrI6jDamUoLNXZr8pjGVw+V8vlVChOGabi+pte42uB0xiY7qsn1StL/smdppHQNO25HL4zRzpyyzTK9Tf20mGvpbwut1aLtNQkrXWTXdkzcYbWm++n3xd/J2OPrSvJcLJ5dpsMKVykWjtcNpmnP2knyeXvL33iL9peKOUw9LaysbbC6JT4GNW026xS4Znqq24mWF0Grb33M2NDRkI9b5sjVRuKNOi7Xlx8jKMci5Uo8EQ1YW3FUvFKyX1zIlVdz2D4fX1kYVMiULCqZk0MSyg57iSEiwvfee0FcBD6wAD1HlAAAAAAAAAAAFfHYONWnKnNXjJWf1zLAA+a6V1Zq4d3s50/44q/6ks17ilTllmsj6safSeq9Ks9p3hPjKGV+1bn2nNlw6u8XXh/Rrxk+c4qorWXpPkaXSWkoYemtp3fBLfJ9XV1s6/XnQiweFdWE5SnKcYR2ktlXu22lvyi++x8p+5Tqz2ptyk+L39XYupGOUy3quvHOZTcVK3S4upebezwgr7K+b62dnoDVyFNJtLgY6I0QoWN3GdskTapVmEFHcQ4ieQ6WyNfj9KQgm5SsilpIr41ZXOR0zinJ7FNOU+pX2e03VfE1a/wDtwcU/bmrK3NR3vyJtDaIjRk9rOXN73feWwnnyu4yOi6kGukhJOXFrf38ze6N0U3Y6zSEozp7LSbe7tWaZFgsNZInO+dGtI8LoqxucNQSR7SgZX2WY2kizF2MulKu34HnSkJWytUfExdchqVbkUeV5ciJ1vcYVqxBiKvEmRC1Sqp+JNGxr8LU8y1GeROkLYKvSr6uCNG32QAHqvKAAAAAAAAAAAAAAAAcp9pWj3VwMrZ9HONRr8qUoy8FK/cfK8BQ5H32pTUk01dNNNPc096ZweldQ5U25Yf0oPPY9qPUm/WXn2nPzYW+Y6uDkmPiuThkZ7ZcraDxO5UKn6X/g5eWOqV5dHRTSu1Ko1kv5Vxfl2nNZf10yy/S3i9JPa6OmtupLgty/NJ8F9It4HV5QanVfSVN936seqMXu7d5Z0Ro2FCNlnJ5ubzcnzbLtSVx9J3UNSCtdGvxFHaLVaXA1uOxfRxds5O+zHm1z6iNrzwV60Y2hFJSlvtvtzZtaVH0VzRzWgk6iU5ZylvfWt51FOVsmTSs6UjOdiO63oOVyqNvWyGWRnstuyV2+S+BuNHaoV6uclsR5z390d/jYtMLfpXLkmP20DPaOCqVHaEZSfKKb9x9DwGplCHrJ1H+bJfpXxubyjh4wVoxUVySSXgjecHtz5f0+nznB6g15+ts01+Z3f6Y/2NjH7NMs63hD5yO5sDWcOMYXmzrg5fZzOPq1IPtUl8ypW1IxC9mMl+WS+Nj6OBeHGpnNk+YfuliPwpf8fmD6dYFehinr5PQYzlZX5GvwOn6VV2g5cbOUZxjJLe4SkkpW6vgzdg2QKyx9N29OGbSXpRzbSaW/NtSTXO6PP2lT39JC1tr1o+re19+67SuBaBVxekYU6cqkpejG92ryzTs1aOd7p5dTI5aWgpOPp3Sk/Ul6Wy0pbGXpWclu5gXgaxaw0fRW2tqclBQ9vavJZx3pXjLPdkWp6RpxclKpBOKvJOUU4p2s2m8t638wLIKctL0Vvq0lknnOCyaunv3WaZajK/WBkAAAAAAADTa31pRwVdxyexs35bTUW/CTPlWDgoR2Uj7NjsJGrTnTlunFxffxXWfKtI6BqYebVRZezNerJdT59W9HNzy+LHV/PZ5lRdKe9IU3OzEZ/wCDm06t6SYjEKKz3u6S4tmtWGcneTbb5+7sNxhtXa1apGUac2knZ7LUc/zPLgb6hqBXfrOEe1tvttFW8zSYW/it5MZ+uK0VQ6OrUhuT9Ndjyl5q/ebyjhpVHswUpS5JX9x1mD+zmCmp1ajk1eyitnfzebOrwmBhSjswiorkl73xfaaY8Nv2xy/on44XB6lV5r09mHa7vwV/M3uC1HpRttylN8vVXgs/M6NHptOLGMMuXKoKGDhBWhGMf5UkTWPQaMgAAAAAAAAAAYVqSlFxaupJpp8U8mvA12B0DGlJPalLZu4qTyi5Xu8lvtKX6pcXcACCnqpTjtWlP0ouN7x9H0rxlHL1opQiuqnG994/dSls7N5bO3tWut1rKnu9RO0u1bwALa0QugdHalsum6bfo7WaalNu1nJ3beVr8DFaIe3OfSz2pppO0LwV01GD2coq27jfO4AEWF1djTs4yldS2/ZttbNSO5KyX+o3ZZZJbjOpoJNtqpNen0iVoejNtScs43d2tzyz7LAB5Q1ehDNSk30jqZ7OcpU503uWSe3J5cerIv4TD9HCME21CMYpve1FJK9uOQAEwAAAAAAABhUpKStJJp8GrrzAA1dfVPCzd3Qh/SnH/q0T4LQNCl/t0oRfO134u7AKyRO6vpHoBZAAAAAAAAAAAAAAAAAAAP/Z"/>
          <p:cNvSpPr>
            <a:spLocks noChangeAspect="1" noChangeArrowheads="1"/>
          </p:cNvSpPr>
          <p:nvPr/>
        </p:nvSpPr>
        <p:spPr bwMode="auto">
          <a:xfrm>
            <a:off x="9364663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458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09800"/>
            <a:ext cx="858907" cy="576784"/>
          </a:xfrm>
          <a:prstGeom prst="rect">
            <a:avLst/>
          </a:prstGeom>
          <a:noFill/>
        </p:spPr>
      </p:pic>
      <p:sp>
        <p:nvSpPr>
          <p:cNvPr id="10" name="مربع نص 9"/>
          <p:cNvSpPr txBox="1"/>
          <p:nvPr/>
        </p:nvSpPr>
        <p:spPr>
          <a:xfrm>
            <a:off x="5105400" y="2133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توقيت التوسعات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410200" y="3276600"/>
            <a:ext cx="2362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هناك إستراتيجيتان لتحديد توقيت التوسعات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28956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الهجومية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28600" y="4572000"/>
            <a:ext cx="4191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الإستراتيجية الدفاعية </a:t>
            </a:r>
            <a:endParaRPr lang="ar-SA" sz="2000" b="1" dirty="0"/>
          </a:p>
        </p:txBody>
      </p:sp>
      <p:cxnSp>
        <p:nvCxnSpPr>
          <p:cNvPr id="15" name="رابط كسهم مستقيم 14"/>
          <p:cNvCxnSpPr>
            <a:stCxn id="11" idx="1"/>
            <a:endCxn id="12" idx="3"/>
          </p:cNvCxnSpPr>
          <p:nvPr/>
        </p:nvCxnSpPr>
        <p:spPr>
          <a:xfrm rot="10800000">
            <a:off x="4419600" y="3095655"/>
            <a:ext cx="990600" cy="7811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>
            <a:stCxn id="11" idx="1"/>
            <a:endCxn id="13" idx="3"/>
          </p:cNvCxnSpPr>
          <p:nvPr/>
        </p:nvCxnSpPr>
        <p:spPr>
          <a:xfrm rot="10800000" flipV="1">
            <a:off x="4419600" y="3876765"/>
            <a:ext cx="990600" cy="895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381000" y="3429000"/>
            <a:ext cx="4038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سعة تزيد على الحاجة لقيادة السوق وإزاحة المنافسين </a:t>
            </a:r>
            <a:endParaRPr lang="ar-SA" sz="20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5105400"/>
            <a:ext cx="4419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هي إستراتيجية دفاعية تنتظر المؤسسة فيها تطور السوق والطلب ولا تغامر</a:t>
            </a:r>
            <a:endParaRPr lang="ar-SA" sz="2000" dirty="0"/>
          </a:p>
        </p:txBody>
      </p:sp>
      <p:pic>
        <p:nvPicPr>
          <p:cNvPr id="24583" name="Picture 7" descr="http://t3.gstatic.com/images?q=tbn:ANd9GcQNywj5aQUFLTKB6PFsrtaA_lojn9EI0VOZ8jAwbJ-34cNCa3R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191000"/>
            <a:ext cx="1409700" cy="1848434"/>
          </a:xfrm>
          <a:prstGeom prst="rect">
            <a:avLst/>
          </a:prstGeom>
          <a:noFill/>
        </p:spPr>
      </p:pic>
      <p:pic>
        <p:nvPicPr>
          <p:cNvPr id="24585" name="Picture 9" descr="http://t1.gstatic.com/images?q=tbn:ANd9GcTVeVx79MOG7c3dg2Mihs865-R28PWWvV1vOdMo7BxyH5Y5_RgN5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00400" cy="2750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858907" cy="576784"/>
          </a:xfrm>
          <a:prstGeom prst="rect">
            <a:avLst/>
          </a:prstGeom>
          <a:noFill/>
        </p:spPr>
      </p:pic>
      <p:sp>
        <p:nvSpPr>
          <p:cNvPr id="3" name="مربع نص 9"/>
          <p:cNvSpPr txBox="1"/>
          <p:nvPr/>
        </p:nvSpPr>
        <p:spPr>
          <a:xfrm>
            <a:off x="5105400" y="2286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أنواع الوحدات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12192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تحديد نوع الوحدة يكون للمؤسسة أربع خيارات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057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1- المصنع المركز على المنتج</a:t>
            </a:r>
            <a:endParaRPr lang="ar-S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1148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2- المصنع المركز على السوق</a:t>
            </a:r>
            <a:endParaRPr lang="ar-S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819400"/>
            <a:ext cx="5638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الإنتاج الكبير لتحقيق التكلفة المنخفضة والاستفادة من اقتصاديات الحجم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يركز على الاستجابة السريعة للزبائن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5257800"/>
            <a:ext cx="56388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المؤسسات الخدمية تختار عموما موقعها بالتركيز على السوق (لتكون قريبة من السوق)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914400"/>
            <a:ext cx="327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المصنع المركز على التشغيل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3200400"/>
            <a:ext cx="502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مصنع الأغراض العامة (المرافق العامة) 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6858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النوع من المصانع يرتبط بمصانع صغيرة كثيرة لتمونه بمنتجات وأجزاء كثيرة ومختلفة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526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هذاالخيار يركز على تصنيع منتجات متنوعة باستخدام تكنولوجيا معينة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2"/>
          <p:cNvSpPr txBox="1"/>
          <p:nvPr/>
        </p:nvSpPr>
        <p:spPr>
          <a:xfrm>
            <a:off x="4648200" y="2286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مراحل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86200" y="8382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يمر اختيار الموقع بعدة مراحل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1295400"/>
            <a:ext cx="487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تختلف هذه المراحل باختلاف الباحثين في المجال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17526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</a:t>
            </a:r>
            <a:r>
              <a:rPr lang="fr-FR" sz="2400" dirty="0" smtClean="0"/>
              <a:t>STEVENSON </a:t>
            </a:r>
            <a:r>
              <a:rPr lang="ar-SA" sz="2400" dirty="0" smtClean="0"/>
              <a:t>   أن اختيار الموقع يتم في 4 مراحل</a:t>
            </a:r>
            <a:endParaRPr lang="ar-SA" sz="2400" dirty="0"/>
          </a:p>
        </p:txBody>
      </p:sp>
      <p:sp>
        <p:nvSpPr>
          <p:cNvPr id="8" name="Chevron 7"/>
          <p:cNvSpPr/>
          <p:nvPr/>
        </p:nvSpPr>
        <p:spPr>
          <a:xfrm rot="5400000">
            <a:off x="7460192" y="2420511"/>
            <a:ext cx="1447800" cy="1331178"/>
          </a:xfrm>
          <a:prstGeom prst="chevr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2997028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1</a:t>
            </a:r>
            <a:endParaRPr lang="ar-SA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178944" y="2319323"/>
            <a:ext cx="6288657" cy="8048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2471723"/>
            <a:ext cx="6172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معيار التقييم (التكلفة الدنيا، ...) </a:t>
            </a:r>
          </a:p>
          <a:p>
            <a:endParaRPr lang="ar-SA" sz="2400" dirty="0"/>
          </a:p>
        </p:txBody>
      </p:sp>
      <p:sp>
        <p:nvSpPr>
          <p:cNvPr id="12" name="Chevron 11"/>
          <p:cNvSpPr/>
          <p:nvPr/>
        </p:nvSpPr>
        <p:spPr>
          <a:xfrm rot="5400000">
            <a:off x="7470975" y="3273225"/>
            <a:ext cx="1447800" cy="1331178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06983" y="3849742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143000" y="3200400"/>
            <a:ext cx="6366296" cy="78673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3124200"/>
            <a:ext cx="624840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العوامل المهمة التي تؤثر في الإنتاج أو التوزيع (توفر المواد الأولية، توفر اليد العاملة، الاسواق... ) 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5400000">
            <a:off x="7470975" y="4136829"/>
            <a:ext cx="1447800" cy="1331178"/>
          </a:xfrm>
          <a:prstGeom prst="chevr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06983" y="4713346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219200" y="4114800"/>
            <a:ext cx="6277428" cy="7323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9" name="Chevron 18"/>
          <p:cNvSpPr/>
          <p:nvPr/>
        </p:nvSpPr>
        <p:spPr>
          <a:xfrm rot="5400000">
            <a:off x="7485489" y="5021536"/>
            <a:ext cx="1447800" cy="1331178"/>
          </a:xfrm>
          <a:prstGeom prst="chevr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54155" y="5598053"/>
            <a:ext cx="91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1219200" y="4953000"/>
            <a:ext cx="6281058" cy="762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22" name="Picture 2" descr="http://t1.gstatic.com/images?q=tbn:ANd9GcSygY5Gdly3Ab0RyihshjvzeRKDCbmUdE3ld1O7PBIhKYP5juB0Q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1200" cy="19812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219200" y="41148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تحديد المواقع البديلة من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3000" y="4953000"/>
            <a:ext cx="632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bg1"/>
                </a:solidFill>
              </a:rPr>
              <a:t>تقييم البدائل واتخاذ القرار</a:t>
            </a:r>
            <a:endParaRPr lang="ar-S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62600" y="304800"/>
            <a:ext cx="381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العوامل المؤثرة في اختيار الموقع</a:t>
            </a:r>
            <a:endParaRPr lang="ar-S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1219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العوامل المؤثرة في اختيار الموقع كثيرة ومتنوعة</a:t>
            </a:r>
            <a:endParaRPr lang="ar-SA" sz="2400" dirty="0"/>
          </a:p>
        </p:txBody>
      </p:sp>
      <p:sp>
        <p:nvSpPr>
          <p:cNvPr id="5" name="Down Arrow 4"/>
          <p:cNvSpPr/>
          <p:nvPr/>
        </p:nvSpPr>
        <p:spPr>
          <a:xfrm>
            <a:off x="5334000" y="3505200"/>
            <a:ext cx="1981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3429000" y="4648200"/>
            <a:ext cx="5486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اختيار الموقع مسألة البحث على أمثلية نظرا لعدد القيود</a:t>
            </a:r>
            <a:endParaRPr lang="ar-S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1752600"/>
            <a:ext cx="548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(الاقتراب من المواد الأولية، الاقتراب من الاسواق، الاقتراب من اليد العاملة، ...)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95400"/>
            <a:ext cx="7391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مجموعات العوامل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 rot="10800000">
            <a:off x="6934200" y="2209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7255564" y="2286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2209800"/>
            <a:ext cx="4724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مرتبطة بالسوق (اقتراب السوق، موقع المنافسة، ...)</a:t>
            </a:r>
            <a:endParaRPr lang="ar-SA" sz="2400" dirty="0"/>
          </a:p>
        </p:txBody>
      </p:sp>
      <p:sp>
        <p:nvSpPr>
          <p:cNvPr id="6" name="Pentagon 5"/>
          <p:cNvSpPr/>
          <p:nvPr/>
        </p:nvSpPr>
        <p:spPr>
          <a:xfrm rot="10800000">
            <a:off x="6934201" y="4503003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6"/>
          <p:cNvSpPr txBox="1"/>
          <p:nvPr/>
        </p:nvSpPr>
        <p:spPr>
          <a:xfrm>
            <a:off x="7239000" y="4579203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ج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4503003"/>
            <a:ext cx="5715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غير الملموسة (كالمدارس، المستشفيات، المراكز الترفيهية ...)</a:t>
            </a:r>
            <a:endParaRPr lang="ar-SA" sz="2400" dirty="0"/>
          </a:p>
        </p:txBody>
      </p:sp>
      <p:sp>
        <p:nvSpPr>
          <p:cNvPr id="9" name="Pentagon 8"/>
          <p:cNvSpPr/>
          <p:nvPr/>
        </p:nvSpPr>
        <p:spPr>
          <a:xfrm rot="10800000">
            <a:off x="6934200" y="3352800"/>
            <a:ext cx="9144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9"/>
          <p:cNvSpPr txBox="1"/>
          <p:nvPr/>
        </p:nvSpPr>
        <p:spPr>
          <a:xfrm>
            <a:off x="7255564" y="3429000"/>
            <a:ext cx="5168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0" y="3429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عوامل التكلفة الملموسة (النقل، الضرائب، تكلفة البناء ...)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304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تصنف العوامل المؤثرة في اختيار الموقع بكيفيات مختلفة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810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70C0"/>
                </a:solidFill>
              </a:rPr>
              <a:t>التصنيف على أساس اعتمادية عامل الموقع</a:t>
            </a:r>
            <a:endParaRPr lang="ar-SA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150203"/>
            <a:ext cx="6705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يقوم هذا التصنيف على </a:t>
            </a:r>
            <a:r>
              <a:rPr lang="ar-SA" sz="2400" u="sng" dirty="0" smtClean="0"/>
              <a:t>عامل مهيمن </a:t>
            </a:r>
            <a:r>
              <a:rPr lang="ar-SA" sz="2400" dirty="0" smtClean="0"/>
              <a:t>من بين العوامل المؤثرة والذي يؤخذ بعين الاعتبار عند اختيار الموقع </a:t>
            </a:r>
            <a:endParaRPr lang="ar-SA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562600" y="2590800"/>
            <a:ext cx="2209800" cy="838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المدخلات</a:t>
            </a:r>
            <a:endParaRPr lang="ar-SA" sz="2800" dirty="0"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590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المؤسسة بمصدر المواد الأولية (استخراج النفط، الصيد، المناجم ...) فيجب أن يكون الموقع عند المادة الأولية نفسها </a:t>
            </a:r>
            <a:endParaRPr lang="ar-SA" sz="24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590800"/>
            <a:ext cx="858907" cy="576784"/>
          </a:xfrm>
          <a:prstGeom prst="rect">
            <a:avLst/>
          </a:prstGeom>
          <a:noFill/>
        </p:spPr>
      </p:pic>
      <p:pic>
        <p:nvPicPr>
          <p:cNvPr id="3074" name="Picture 2" descr="http://t1.gstatic.com/images?q=tbn:ANd9GcTroezr_YuTwOgQA2-Ye4CTqHRZMa2LjCnUmBsz5YMKkUDBoy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572000"/>
            <a:ext cx="3019425" cy="1514475"/>
          </a:xfrm>
          <a:prstGeom prst="rect">
            <a:avLst/>
          </a:prstGeom>
          <a:noFill/>
        </p:spPr>
      </p:pic>
      <p:pic>
        <p:nvPicPr>
          <p:cNvPr id="3076" name="Picture 4" descr="http://t2.gstatic.com/images?q=tbn:ANd9GcSanEu0oInD-lh3c-miUIWd8lihgN865SUfpnvt2s2-Reh8P8G1y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962400"/>
            <a:ext cx="2619375" cy="1743076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SJ6EY7RIGL6TC_vDpZZLpFE9pgZ7MLoxc3ryRyZjKyAmFAuUl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86200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48400" y="304800"/>
            <a:ext cx="2209800" cy="8382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التشغيل</a:t>
            </a:r>
            <a:endParaRPr lang="ar-SA" sz="2800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3810000"/>
            <a:ext cx="2209800" cy="838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الاعتماد على المخرجات</a:t>
            </a:r>
            <a:endParaRPr lang="ar-SA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04800"/>
            <a:ext cx="5410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الموقع باحتياجات التشغيل (المصانع الكمياوية والمفاعل النووية تحتاج إلى كميات كبيرة من الماء...)</a:t>
            </a:r>
            <a:endParaRPr lang="ar-SA" sz="2400" dirty="0"/>
          </a:p>
        </p:txBody>
      </p:sp>
      <p:pic>
        <p:nvPicPr>
          <p:cNvPr id="2050" name="Picture 2" descr="http://t3.gstatic.com/images?q=tbn:ANd9GcSUZSUzRrwLq7e6Kj7e61uCOxSVaQUQ5I3cWtnkDOQncYntAfj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600200"/>
            <a:ext cx="2609850" cy="1752600"/>
          </a:xfrm>
          <a:prstGeom prst="rect">
            <a:avLst/>
          </a:prstGeom>
          <a:noFill/>
        </p:spPr>
      </p:pic>
      <p:pic>
        <p:nvPicPr>
          <p:cNvPr id="2054" name="Picture 6" descr="http://t0.gstatic.com/images?q=tbn:ANd9GcRYUdngP1AlWf--AvnNjN38DIrj4ObMizafVgO7Pr9XJZcKtYlaftKsS01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2571750" cy="193787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47800" y="3962400"/>
            <a:ext cx="464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ترتبط منتجات المصنع بالقرب من الزبائن (المنتجات سريعة الفساد...) 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5029200"/>
            <a:ext cx="6248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ملاحظة: المؤسسات الخدمية تختار موقعها عموما على أساس السوق للاقتراب من الزبائن لأن الخدمة لا تنقل.</a:t>
            </a:r>
            <a:endParaRPr lang="ar-SA" sz="2400" dirty="0"/>
          </a:p>
        </p:txBody>
      </p:sp>
      <p:pic>
        <p:nvPicPr>
          <p:cNvPr id="2056" name="Picture 8" descr="http://t3.gstatic.com/images?q=tbn:ANd9GcS5u1zVFKPqmvc_xP46Ply1cHIAYcBJlBSfryNdA4KRdN5TXnB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1571625" cy="2220232"/>
          </a:xfrm>
          <a:prstGeom prst="rect">
            <a:avLst/>
          </a:prstGeom>
          <a:noFill/>
        </p:spPr>
      </p:pic>
      <p:pic>
        <p:nvPicPr>
          <p:cNvPr id="12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  <p:pic>
        <p:nvPicPr>
          <p:cNvPr id="1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37338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48400" y="381000"/>
            <a:ext cx="2209800" cy="838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تفضيل المالك-المدير</a:t>
            </a:r>
            <a:endParaRPr lang="ar-SA" sz="2800" dirty="0">
              <a:cs typeface="+mj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400800" y="3429000"/>
            <a:ext cx="2209800" cy="8382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cs typeface="+mj-cs"/>
              </a:rPr>
              <a:t>عوامل التكلفة العامة</a:t>
            </a:r>
            <a:endParaRPr lang="ar-SA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81000"/>
            <a:ext cx="5181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عندما يتحدد اختيار الموقع على اساس رغبة صاحب المؤسسة (البقاء في مدينته، اختيار موقعا خاصا ...)</a:t>
            </a:r>
            <a:endParaRPr lang="ar-SA" sz="2400" dirty="0"/>
          </a:p>
        </p:txBody>
      </p:sp>
      <p:pic>
        <p:nvPicPr>
          <p:cNvPr id="33794" name="Picture 2" descr="http://t3.gstatic.com/images?q=tbn:ANd9GcSVMRr_V6ZgJgpHyAWyF41IreJL_x9vf63vx4TGZbDXH6TTdbw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1752600" cy="19759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62200" y="3352800"/>
            <a:ext cx="3733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الموقع كبيرة وقد تكون كبيرة جدا نظرا للنتائج التي قد تترتب عن هذا الموقع (المناخ، المنافسة، الاستقرار الاقتصادي ...)</a:t>
            </a:r>
            <a:endParaRPr lang="ar-SA" sz="2400" dirty="0"/>
          </a:p>
        </p:txBody>
      </p:sp>
      <p:pic>
        <p:nvPicPr>
          <p:cNvPr id="33798" name="Picture 6" descr="http://t0.gstatic.com/images?q=tbn:ANd9GcSD3vM0uwDFS-i01Aw5gknKCa1VwmXXiHx3l3gUFaiokPY1q6__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1885950" cy="2428875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000" y="3429000"/>
            <a:ext cx="858907" cy="576784"/>
          </a:xfrm>
          <a:prstGeom prst="rect">
            <a:avLst/>
          </a:prstGeom>
          <a:noFill/>
        </p:spPr>
      </p:pic>
      <p:pic>
        <p:nvPicPr>
          <p:cNvPr id="9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3048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228600"/>
            <a:ext cx="4648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طرق المفاضلة في اختيار الموقع</a:t>
            </a:r>
            <a:endParaRPr lang="ar-S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10668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مجموعة من الطرق للمفاضلة في اختيار الموقع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2133600"/>
            <a:ext cx="441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التكلفة والعوائد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2819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591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الوسيط البسيط</a:t>
            </a:r>
            <a:endParaRPr lang="ar-SA" sz="2800" dirty="0"/>
          </a:p>
        </p:txBody>
      </p:sp>
      <p:sp>
        <p:nvSpPr>
          <p:cNvPr id="7" name="4-Point Star 6"/>
          <p:cNvSpPr/>
          <p:nvPr/>
        </p:nvSpPr>
        <p:spPr>
          <a:xfrm>
            <a:off x="8153400" y="21336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4-Point Star 7"/>
          <p:cNvSpPr/>
          <p:nvPr/>
        </p:nvSpPr>
        <p:spPr>
          <a:xfrm>
            <a:off x="8153400" y="2819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4-Point Star 8"/>
          <p:cNvSpPr/>
          <p:nvPr/>
        </p:nvSpPr>
        <p:spPr>
          <a:xfrm>
            <a:off x="8153400" y="3581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4-Point Star 9"/>
          <p:cNvSpPr/>
          <p:nvPr/>
        </p:nvSpPr>
        <p:spPr>
          <a:xfrm>
            <a:off x="8153400" y="43434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1219200" y="4953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435358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باستعمال طريقة النقل</a:t>
            </a:r>
            <a:endParaRPr lang="ar-SA" sz="2800" dirty="0"/>
          </a:p>
        </p:txBody>
      </p:sp>
      <p:sp>
        <p:nvSpPr>
          <p:cNvPr id="13" name="4-Point Star 12"/>
          <p:cNvSpPr/>
          <p:nvPr/>
        </p:nvSpPr>
        <p:spPr>
          <a:xfrm>
            <a:off x="8153400" y="5029200"/>
            <a:ext cx="533400" cy="533400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1447800" y="5638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نتوقف عند طريقتين : طريقة الحجم</a:t>
            </a:r>
            <a:r>
              <a:rPr lang="en-US" sz="2800" dirty="0" smtClean="0"/>
              <a:t>/</a:t>
            </a:r>
            <a:r>
              <a:rPr lang="ar-SA" sz="2800" dirty="0" smtClean="0"/>
              <a:t>التكلفة وطريقة النقل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تعتمد الطريقة على معيارين اثنين هما : </a:t>
            </a:r>
            <a:r>
              <a:rPr lang="ar-SA" sz="2800" b="1" u="sng" dirty="0" smtClean="0">
                <a:solidFill>
                  <a:srgbClr val="0070C0"/>
                </a:solidFill>
              </a:rPr>
              <a:t>حجم الإنتاج وتكلفة الموقع</a:t>
            </a:r>
            <a:endParaRPr lang="ar-SA" sz="2800" b="1" u="sng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762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ص. 168 : نريد المقارنة بين 4 مواقع على ضوء المعطيات التالية:</a:t>
            </a:r>
            <a:endParaRPr lang="ar-SA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9800" y="2057400"/>
          <a:ext cx="5384800" cy="22860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36865"/>
                <a:gridCol w="1851479"/>
                <a:gridCol w="249645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الموقع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الثابتة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التكلفة المتغيرة للوحدة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220000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170000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14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150000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18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200000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19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48400" y="46482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648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1- تحديد الموقع الأمثل عند طلب بـ 100000 وحدة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51054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تحديد أمثلية المواقع الأربعة </a:t>
            </a:r>
            <a:endParaRPr lang="ar-S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5638800"/>
            <a:ext cx="6172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في حالة انخفاض الطلب إلى 8000 ما هو الموقع الأمثل</a:t>
            </a:r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2286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الحجم </a:t>
            </a:r>
            <a:r>
              <a:rPr lang="en-US" sz="2800" dirty="0" smtClean="0"/>
              <a:t>/</a:t>
            </a:r>
            <a:r>
              <a:rPr lang="ar-SA" sz="2800" dirty="0" smtClean="0"/>
              <a:t> تكلفة الموقع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524000"/>
            <a:ext cx="6248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بحساب التكلفة المتغيرة على 10000 وحدة نحصل على :</a:t>
            </a:r>
            <a:endParaRPr lang="ar-SA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533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تحديد الموقع الأفضل عند طلب بـ 10000 وحدة</a:t>
            </a:r>
            <a:endParaRPr lang="ar-SA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2438400"/>
          <a:ext cx="6604000" cy="259080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84942"/>
                <a:gridCol w="1230086"/>
                <a:gridCol w="1219200"/>
                <a:gridCol w="1748972"/>
                <a:gridCol w="13208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الموقع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الثابتة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المتغيرة عند 100000 وحدة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التكلفة الإجمالية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1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220000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300000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2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170000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140000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310000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3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150000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180000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330000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4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200000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190000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390000</a:t>
                      </a:r>
                      <a:endParaRPr lang="ar-SA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0" y="5334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2286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رسم المواقع الأربعة</a:t>
            </a:r>
            <a:endParaRPr lang="ar-SA" sz="24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305800" y="556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65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105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111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295400" y="57150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124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131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3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228600"/>
            <a:ext cx="858907" cy="576784"/>
          </a:xfrm>
          <a:prstGeom prst="rect">
            <a:avLst/>
          </a:prstGeom>
          <a:noFill/>
        </p:spPr>
      </p:pic>
      <p:sp>
        <p:nvSpPr>
          <p:cNvPr id="43" name="مربع نص 42"/>
          <p:cNvSpPr txBox="1"/>
          <p:nvPr/>
        </p:nvSpPr>
        <p:spPr>
          <a:xfrm>
            <a:off x="0" y="2286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التكلفة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8305800" y="5105400"/>
            <a:ext cx="1600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الوحدات</a:t>
            </a:r>
            <a:endParaRPr lang="ar-SA" sz="2400" b="1" dirty="0"/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304800" y="0"/>
          <a:ext cx="6172201" cy="199195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014004"/>
                <a:gridCol w="1149658"/>
                <a:gridCol w="1139483"/>
                <a:gridCol w="1634616"/>
                <a:gridCol w="1234440"/>
              </a:tblGrid>
              <a:tr h="65083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الموقع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الثابتة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المتغيرة عند 100000 وحدة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التكلفة الإجمالية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220000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170000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310000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150000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330000</a:t>
                      </a:r>
                      <a:endParaRPr lang="ar-SA" sz="1600" dirty="0"/>
                    </a:p>
                  </a:txBody>
                  <a:tcPr/>
                </a:tc>
              </a:tr>
              <a:tr h="256391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190000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390000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8" grpId="0"/>
      <p:bldP spid="62" grpId="0"/>
      <p:bldP spid="72" grpId="0"/>
      <p:bldP spid="73" grpId="0"/>
      <p:bldP spid="74" grpId="0"/>
      <p:bldP spid="83" grpId="0"/>
      <p:bldP spid="90" grpId="0"/>
      <p:bldP spid="104" grpId="0"/>
      <p:bldP spid="105" grpId="0"/>
      <p:bldP spid="121" grpId="0"/>
      <p:bldP spid="123" grpId="0"/>
      <p:bldP spid="124" grpId="0"/>
      <p:bldP spid="131" grpId="0" animBg="1"/>
      <p:bldP spid="132" grpId="0" animBg="1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30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نقاط الأمثلثة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62600" y="7620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1447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220000 + 8 x  = 170000 + 14 x 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9050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50000 x = 6 x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2438400"/>
            <a:ext cx="3581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X = 50000 / 6 </a:t>
            </a:r>
          </a:p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8333,33</a:t>
            </a:r>
            <a:endParaRPr lang="ar-SA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5814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لنقطة التقاطع </a:t>
            </a:r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4191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150000 + 18 x  = 170000 + 14 x </a:t>
            </a:r>
            <a:endParaRPr lang="ar-S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4724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20000   = 4 x </a:t>
            </a:r>
            <a:endParaRPr lang="ar-S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53340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>
                <a:solidFill>
                  <a:srgbClr val="C00000"/>
                </a:solidFill>
              </a:rPr>
              <a:t>X = 5000</a:t>
            </a:r>
            <a:endParaRPr lang="ar-SA" sz="2400" dirty="0">
              <a:solidFill>
                <a:srgbClr val="C00000"/>
              </a:solidFill>
            </a:endParaRPr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228600"/>
            <a:ext cx="858907" cy="576784"/>
          </a:xfrm>
          <a:prstGeom prst="rect">
            <a:avLst/>
          </a:prstGeom>
          <a:noFill/>
        </p:spPr>
      </p:pic>
      <p:graphicFrame>
        <p:nvGraphicFramePr>
          <p:cNvPr id="12" name="Table 3"/>
          <p:cNvGraphicFramePr>
            <a:graphicFrameLocks noGrp="1"/>
          </p:cNvGraphicFramePr>
          <p:nvPr/>
        </p:nvGraphicFramePr>
        <p:xfrm>
          <a:off x="0" y="0"/>
          <a:ext cx="5007428" cy="1958788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711200"/>
                <a:gridCol w="1070428"/>
                <a:gridCol w="983344"/>
                <a:gridCol w="1150256"/>
                <a:gridCol w="1092200"/>
              </a:tblGrid>
              <a:tr h="73958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الموقع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الثابتة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المتغيرة عند 100000 وحدة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التكلفة الإجمالية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1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220000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300000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2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170000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140000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310000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3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150000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180000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330000</a:t>
                      </a:r>
                      <a:endParaRPr lang="ar-SA" sz="1400" dirty="0"/>
                    </a:p>
                  </a:txBody>
                  <a:tcPr/>
                </a:tc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/>
                        <a:t>4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200000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190000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/>
                        <a:t>390000</a:t>
                      </a:r>
                      <a:endParaRPr lang="ar-SA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3"/>
          <p:cNvCxnSpPr/>
          <p:nvPr/>
        </p:nvCxnSpPr>
        <p:spPr>
          <a:xfrm>
            <a:off x="1905000" y="5562600"/>
            <a:ext cx="746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7"/>
          <p:cNvCxnSpPr/>
          <p:nvPr/>
        </p:nvCxnSpPr>
        <p:spPr>
          <a:xfrm rot="5400000" flipH="1" flipV="1">
            <a:off x="-610791" y="3048397"/>
            <a:ext cx="503078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17"/>
          <p:cNvCxnSpPr/>
          <p:nvPr/>
        </p:nvCxnSpPr>
        <p:spPr>
          <a:xfrm>
            <a:off x="1676400" y="2438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/>
          <p:cNvCxnSpPr/>
          <p:nvPr/>
        </p:nvCxnSpPr>
        <p:spPr>
          <a:xfrm>
            <a:off x="1676400" y="2895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9"/>
          <p:cNvCxnSpPr/>
          <p:nvPr/>
        </p:nvCxnSpPr>
        <p:spPr>
          <a:xfrm>
            <a:off x="1676400" y="3429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0"/>
          <p:cNvCxnSpPr/>
          <p:nvPr/>
        </p:nvCxnSpPr>
        <p:spPr>
          <a:xfrm>
            <a:off x="1676400" y="39624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/>
          <p:cNvCxnSpPr/>
          <p:nvPr/>
        </p:nvCxnSpPr>
        <p:spPr>
          <a:xfrm>
            <a:off x="1676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2"/>
          <p:cNvCxnSpPr/>
          <p:nvPr/>
        </p:nvCxnSpPr>
        <p:spPr>
          <a:xfrm>
            <a:off x="1714500" y="502920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1"/>
          <p:cNvSpPr txBox="1"/>
          <p:nvPr/>
        </p:nvSpPr>
        <p:spPr>
          <a:xfrm>
            <a:off x="381000" y="4876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</a:t>
            </a:r>
            <a:endParaRPr lang="ar-SA" dirty="0"/>
          </a:p>
        </p:txBody>
      </p:sp>
      <p:sp>
        <p:nvSpPr>
          <p:cNvPr id="12" name="TextBox 52"/>
          <p:cNvSpPr txBox="1"/>
          <p:nvPr/>
        </p:nvSpPr>
        <p:spPr>
          <a:xfrm>
            <a:off x="381000" y="4343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13" name="TextBox 53"/>
          <p:cNvSpPr txBox="1"/>
          <p:nvPr/>
        </p:nvSpPr>
        <p:spPr>
          <a:xfrm>
            <a:off x="381000" y="3810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150</a:t>
            </a:r>
            <a:endParaRPr lang="ar-SA" dirty="0"/>
          </a:p>
        </p:txBody>
      </p:sp>
      <p:sp>
        <p:nvSpPr>
          <p:cNvPr id="14" name="TextBox 54"/>
          <p:cNvSpPr txBox="1"/>
          <p:nvPr/>
        </p:nvSpPr>
        <p:spPr>
          <a:xfrm>
            <a:off x="381000" y="3276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15" name="TextBox 55"/>
          <p:cNvSpPr txBox="1"/>
          <p:nvPr/>
        </p:nvSpPr>
        <p:spPr>
          <a:xfrm>
            <a:off x="381000" y="2743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</a:t>
            </a:r>
            <a:endParaRPr lang="ar-SA" dirty="0"/>
          </a:p>
        </p:txBody>
      </p:sp>
      <p:sp>
        <p:nvSpPr>
          <p:cNvPr id="16" name="TextBox 57"/>
          <p:cNvSpPr txBox="1"/>
          <p:nvPr/>
        </p:nvSpPr>
        <p:spPr>
          <a:xfrm>
            <a:off x="381000" y="22098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17" name="TextBox 61"/>
          <p:cNvSpPr txBox="1"/>
          <p:nvPr/>
        </p:nvSpPr>
        <p:spPr>
          <a:xfrm>
            <a:off x="8305800" y="57912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10000</a:t>
            </a:r>
            <a:endParaRPr lang="ar-SA" dirty="0"/>
          </a:p>
        </p:txBody>
      </p:sp>
      <p:cxnSp>
        <p:nvCxnSpPr>
          <p:cNvPr id="18" name="Straight Connector 64"/>
          <p:cNvCxnSpPr/>
          <p:nvPr/>
        </p:nvCxnSpPr>
        <p:spPr>
          <a:xfrm rot="16200000" flipH="1">
            <a:off x="6743700" y="3390900"/>
            <a:ext cx="4267200" cy="762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9"/>
          <p:cNvCxnSpPr/>
          <p:nvPr/>
        </p:nvCxnSpPr>
        <p:spPr>
          <a:xfrm>
            <a:off x="1752600" y="1447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0"/>
          <p:cNvCxnSpPr/>
          <p:nvPr/>
        </p:nvCxnSpPr>
        <p:spPr>
          <a:xfrm>
            <a:off x="1752600" y="1981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1"/>
          <p:cNvSpPr txBox="1"/>
          <p:nvPr/>
        </p:nvSpPr>
        <p:spPr>
          <a:xfrm>
            <a:off x="381000" y="17526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</a:t>
            </a:r>
            <a:endParaRPr lang="ar-SA" dirty="0"/>
          </a:p>
        </p:txBody>
      </p:sp>
      <p:sp>
        <p:nvSpPr>
          <p:cNvPr id="22" name="TextBox 72"/>
          <p:cNvSpPr txBox="1"/>
          <p:nvPr/>
        </p:nvSpPr>
        <p:spPr>
          <a:xfrm>
            <a:off x="381000" y="12954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23" name="TextBox 73"/>
          <p:cNvSpPr txBox="1"/>
          <p:nvPr/>
        </p:nvSpPr>
        <p:spPr>
          <a:xfrm>
            <a:off x="381000" y="762000"/>
            <a:ext cx="114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</a:t>
            </a:r>
            <a:endParaRPr lang="ar-SA" dirty="0"/>
          </a:p>
        </p:txBody>
      </p:sp>
      <p:cxnSp>
        <p:nvCxnSpPr>
          <p:cNvPr id="24" name="Straight Connector 74"/>
          <p:cNvCxnSpPr/>
          <p:nvPr/>
        </p:nvCxnSpPr>
        <p:spPr>
          <a:xfrm>
            <a:off x="1676400" y="9906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81"/>
          <p:cNvCxnSpPr/>
          <p:nvPr/>
        </p:nvCxnSpPr>
        <p:spPr>
          <a:xfrm flipV="1">
            <a:off x="1905000" y="1828800"/>
            <a:ext cx="6934200" cy="21336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82"/>
          <p:cNvSpPr txBox="1"/>
          <p:nvPr/>
        </p:nvSpPr>
        <p:spPr>
          <a:xfrm>
            <a:off x="8915400" y="16764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330</a:t>
            </a:r>
            <a:endParaRPr lang="ar-SA" dirty="0"/>
          </a:p>
        </p:txBody>
      </p:sp>
      <p:cxnSp>
        <p:nvCxnSpPr>
          <p:cNvPr id="27" name="Straight Connector 84"/>
          <p:cNvCxnSpPr/>
          <p:nvPr/>
        </p:nvCxnSpPr>
        <p:spPr>
          <a:xfrm flipV="1">
            <a:off x="1905000" y="2286000"/>
            <a:ext cx="6934200" cy="137160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89"/>
          <p:cNvSpPr txBox="1"/>
          <p:nvPr/>
        </p:nvSpPr>
        <p:spPr>
          <a:xfrm>
            <a:off x="8915400" y="21336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310</a:t>
            </a:r>
            <a:endParaRPr lang="ar-SA" dirty="0"/>
          </a:p>
        </p:txBody>
      </p:sp>
      <p:cxnSp>
        <p:nvCxnSpPr>
          <p:cNvPr id="29" name="Straight Connector 91"/>
          <p:cNvCxnSpPr/>
          <p:nvPr/>
        </p:nvCxnSpPr>
        <p:spPr>
          <a:xfrm flipV="1">
            <a:off x="1905000" y="2438400"/>
            <a:ext cx="6934200" cy="838200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97"/>
          <p:cNvCxnSpPr/>
          <p:nvPr/>
        </p:nvCxnSpPr>
        <p:spPr>
          <a:xfrm flipV="1">
            <a:off x="1905000" y="1371600"/>
            <a:ext cx="7010400" cy="2057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03"/>
          <p:cNvSpPr txBox="1"/>
          <p:nvPr/>
        </p:nvSpPr>
        <p:spPr>
          <a:xfrm>
            <a:off x="8915400" y="1143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390</a:t>
            </a:r>
            <a:endParaRPr lang="ar-SA" dirty="0"/>
          </a:p>
        </p:txBody>
      </p:sp>
      <p:sp>
        <p:nvSpPr>
          <p:cNvPr id="32" name="TextBox 104"/>
          <p:cNvSpPr txBox="1"/>
          <p:nvPr/>
        </p:nvSpPr>
        <p:spPr>
          <a:xfrm>
            <a:off x="8915400" y="2362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dirty="0" smtClean="0"/>
              <a:t>300</a:t>
            </a:r>
            <a:endParaRPr lang="ar-SA" dirty="0"/>
          </a:p>
        </p:txBody>
      </p:sp>
      <p:cxnSp>
        <p:nvCxnSpPr>
          <p:cNvPr id="33" name="Straight Connector 110"/>
          <p:cNvCxnSpPr/>
          <p:nvPr/>
        </p:nvCxnSpPr>
        <p:spPr>
          <a:xfrm rot="5400000">
            <a:off x="5600700" y="4152900"/>
            <a:ext cx="28194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18"/>
          <p:cNvCxnSpPr/>
          <p:nvPr/>
        </p:nvCxnSpPr>
        <p:spPr>
          <a:xfrm rot="5400000">
            <a:off x="3467100" y="4381500"/>
            <a:ext cx="2362200" cy="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20"/>
          <p:cNvSpPr txBox="1"/>
          <p:nvPr/>
        </p:nvSpPr>
        <p:spPr>
          <a:xfrm>
            <a:off x="1981200" y="838200"/>
            <a:ext cx="655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10000 وحدة يكون الموفقع الأول هو الأمثل (300000) </a:t>
            </a:r>
            <a:endParaRPr lang="ar-SA" sz="2400" dirty="0"/>
          </a:p>
        </p:txBody>
      </p:sp>
      <p:sp>
        <p:nvSpPr>
          <p:cNvPr id="36" name="Rectangle 121"/>
          <p:cNvSpPr/>
          <p:nvPr/>
        </p:nvSpPr>
        <p:spPr>
          <a:xfrm>
            <a:off x="6553200" y="56388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fr-FR" dirty="0" smtClean="0">
                <a:solidFill>
                  <a:srgbClr val="C00000"/>
                </a:solidFill>
              </a:rPr>
              <a:t>8333,33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7" name="TextBox 122"/>
          <p:cNvSpPr txBox="1"/>
          <p:nvPr/>
        </p:nvSpPr>
        <p:spPr>
          <a:xfrm>
            <a:off x="7010400" y="2743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B</a:t>
            </a:r>
            <a:endParaRPr lang="ar-SA" b="1" dirty="0"/>
          </a:p>
        </p:txBody>
      </p:sp>
      <p:sp>
        <p:nvSpPr>
          <p:cNvPr id="38" name="TextBox 123"/>
          <p:cNvSpPr txBox="1"/>
          <p:nvPr/>
        </p:nvSpPr>
        <p:spPr>
          <a:xfrm rot="319270">
            <a:off x="4648200" y="3200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b="1" dirty="0" smtClean="0"/>
              <a:t>A</a:t>
            </a:r>
            <a:endParaRPr lang="ar-SA" b="1" dirty="0"/>
          </a:p>
        </p:txBody>
      </p:sp>
      <p:sp>
        <p:nvSpPr>
          <p:cNvPr id="39" name="Rectangle 124"/>
          <p:cNvSpPr/>
          <p:nvPr/>
        </p:nvSpPr>
        <p:spPr>
          <a:xfrm>
            <a:off x="4285344" y="5627916"/>
            <a:ext cx="697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dirty="0" smtClean="0">
                <a:solidFill>
                  <a:srgbClr val="C00000"/>
                </a:solidFill>
              </a:rPr>
              <a:t>5000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0" name="Flowchart: Off-page Connector 130"/>
          <p:cNvSpPr/>
          <p:nvPr/>
        </p:nvSpPr>
        <p:spPr>
          <a:xfrm>
            <a:off x="6934200" y="25146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Flowchart: Off-page Connector 131"/>
          <p:cNvSpPr/>
          <p:nvPr/>
        </p:nvSpPr>
        <p:spPr>
          <a:xfrm>
            <a:off x="4495800" y="3048000"/>
            <a:ext cx="228600" cy="228600"/>
          </a:xfrm>
          <a:prstGeom prst="flowChartOffpage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457200"/>
            <a:ext cx="4730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مناطق الأمثلثة : </a:t>
            </a:r>
            <a:endParaRPr lang="ar-S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14823" y="1219200"/>
            <a:ext cx="38243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0 إلى 5000 = الموقع الثالث  </a:t>
            </a:r>
            <a:endParaRPr lang="ar-S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16764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5000 إلى 8333.33 = الموقع الثاني</a:t>
            </a:r>
            <a:endParaRPr lang="ar-SA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22098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 8333.33 إلى 10000 = الموقع الأول </a:t>
            </a:r>
            <a:endParaRPr lang="ar-S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3276600"/>
            <a:ext cx="70161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عند انخفاض الطلب إلى 8000 يصبح الموقع الثاني هو الأمثل</a:t>
            </a:r>
            <a:endParaRPr lang="ar-SA" sz="2400" dirty="0"/>
          </a:p>
        </p:txBody>
      </p:sp>
      <p:pic>
        <p:nvPicPr>
          <p:cNvPr id="7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81000"/>
            <a:ext cx="858907" cy="576784"/>
          </a:xfrm>
          <a:prstGeom prst="rect">
            <a:avLst/>
          </a:prstGeom>
          <a:noFill/>
        </p:spPr>
      </p:pic>
      <p:pic>
        <p:nvPicPr>
          <p:cNvPr id="8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32004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 rot="10800000">
            <a:off x="7696200" y="228600"/>
            <a:ext cx="685800" cy="533400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52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المفاضلة على أساس طريقة النقل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1981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طريقة النقل (مسألة النقل)  في اختيار الموقع</a:t>
            </a:r>
            <a:endParaRPr lang="ar-SA" sz="2800" dirty="0"/>
          </a:p>
        </p:txBody>
      </p:sp>
      <p:sp>
        <p:nvSpPr>
          <p:cNvPr id="10" name="TextBox 7"/>
          <p:cNvSpPr txBox="1"/>
          <p:nvPr/>
        </p:nvSpPr>
        <p:spPr>
          <a:xfrm>
            <a:off x="1295400" y="31242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هذا موضوع الحصة القادمة بإذن الله</a:t>
            </a:r>
            <a:endParaRPr lang="ar-SA" sz="2800" dirty="0"/>
          </a:p>
        </p:txBody>
      </p:sp>
      <p:pic>
        <p:nvPicPr>
          <p:cNvPr id="11" name="Picture 5" descr="C:\Documents and Settings\ahireshe\Desktop\index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124200"/>
            <a:ext cx="858907" cy="57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2515</TotalTime>
  <Words>1070</Words>
  <Application>Microsoft Office PowerPoint</Application>
  <PresentationFormat>A4 Paper (210x297 mm)</PresentationFormat>
  <Paragraphs>294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مدخل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199</cp:revision>
  <dcterms:created xsi:type="dcterms:W3CDTF">2009-10-14T19:14:34Z</dcterms:created>
  <dcterms:modified xsi:type="dcterms:W3CDTF">2014-02-14T04:13:08Z</dcterms:modified>
</cp:coreProperties>
</file>