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6" r:id="rId2"/>
    <p:sldId id="257" r:id="rId3"/>
    <p:sldId id="331" r:id="rId4"/>
    <p:sldId id="300" r:id="rId5"/>
    <p:sldId id="309" r:id="rId6"/>
    <p:sldId id="322" r:id="rId7"/>
    <p:sldId id="310" r:id="rId8"/>
    <p:sldId id="311" r:id="rId9"/>
    <p:sldId id="312" r:id="rId10"/>
    <p:sldId id="313" r:id="rId11"/>
    <p:sldId id="314" r:id="rId12"/>
    <p:sldId id="315" r:id="rId13"/>
    <p:sldId id="330" r:id="rId14"/>
    <p:sldId id="328" r:id="rId15"/>
    <p:sldId id="334" r:id="rId16"/>
    <p:sldId id="329" r:id="rId17"/>
    <p:sldId id="332" r:id="rId18"/>
    <p:sldId id="316" r:id="rId19"/>
    <p:sldId id="317" r:id="rId20"/>
    <p:sldId id="318" r:id="rId21"/>
    <p:sldId id="319" r:id="rId22"/>
    <p:sldId id="320" r:id="rId23"/>
    <p:sldId id="321" r:id="rId24"/>
    <p:sldId id="333" r:id="rId25"/>
    <p:sldId id="323" r:id="rId26"/>
    <p:sldId id="324" r:id="rId27"/>
    <p:sldId id="325" r:id="rId28"/>
    <p:sldId id="299" r:id="rId29"/>
    <p:sldId id="266" r:id="rId30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3300"/>
    <a:srgbClr val="AD9968"/>
    <a:srgbClr val="3B84AF"/>
    <a:srgbClr val="009900"/>
    <a:srgbClr val="000000"/>
    <a:srgbClr val="FF006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نمط فاتح 2 - تمييز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نمط فاتح 3 - تمييز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نمط متوسط 1 - تمييز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664" autoAdjust="0"/>
  </p:normalViewPr>
  <p:slideViewPr>
    <p:cSldViewPr>
      <p:cViewPr>
        <p:scale>
          <a:sx n="66" d="100"/>
          <a:sy n="66" d="100"/>
        </p:scale>
        <p:origin x="-396" y="-7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4/30/2011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34345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AD99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9718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TN" sz="4000" b="1" dirty="0" smtClean="0"/>
              <a:t>إدارة </a:t>
            </a:r>
            <a:r>
              <a:rPr lang="ar-SA" sz="4000" b="1" dirty="0" smtClean="0"/>
              <a:t>العمليات</a:t>
            </a:r>
            <a:endParaRPr lang="en-US" sz="4000" dirty="0" smtClean="0"/>
          </a:p>
          <a:p>
            <a:pPr algn="ctr"/>
            <a:r>
              <a:rPr lang="ar-EG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endParaRPr lang="en-US" sz="1700" b="1" dirty="0" smtClean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أ.د عيسى </a:t>
            </a:r>
            <a:r>
              <a:rPr lang="ar-SA" sz="26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حيرش</a:t>
            </a:r>
            <a:endParaRPr lang="en-US" sz="2600" b="1" dirty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  <a:p>
            <a:pPr algn="ctr"/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 txBox="1">
            <a:spLocks/>
          </p:cNvSpPr>
          <p:nvPr/>
        </p:nvSpPr>
        <p:spPr bwMode="auto">
          <a:xfrm>
            <a:off x="685800" y="2339975"/>
            <a:ext cx="84201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Arial" charset="0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ar-EG" b="1" spc="-150" dirty="0">
                <a:solidFill>
                  <a:srgbClr val="376092"/>
                </a:solidFill>
                <a:latin typeface="ae_AlMateen" pitchFamily="2" charset="-78"/>
                <a:cs typeface="+mj-cs"/>
              </a:rPr>
              <a:t>المحاضرة</a:t>
            </a:r>
            <a:r>
              <a:rPr lang="ar-EG" b="1" dirty="0" smtClean="0">
                <a:solidFill>
                  <a:srgbClr val="376092"/>
                </a:solidFill>
                <a:cs typeface="+mj-cs"/>
              </a:rPr>
              <a:t> </a:t>
            </a:r>
            <a:r>
              <a:rPr lang="ar-SA" b="1" spc="-150" dirty="0" smtClean="0">
                <a:solidFill>
                  <a:srgbClr val="376092"/>
                </a:solidFill>
                <a:latin typeface="ae_AlMateen" pitchFamily="2" charset="-78"/>
                <a:cs typeface="+mj-cs"/>
              </a:rPr>
              <a:t>الثانية عشر</a:t>
            </a:r>
            <a:endParaRPr lang="en-US" b="1" spc="-150" dirty="0">
              <a:solidFill>
                <a:srgbClr val="376092"/>
              </a:solidFill>
              <a:latin typeface="ae_AlMateen" pitchFamily="2" charset="-78"/>
              <a:cs typeface="+mj-cs"/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 bwMode="auto">
          <a:xfrm>
            <a:off x="1463566" y="4191000"/>
            <a:ext cx="7086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ar-SA" sz="3600" b="1" dirty="0" smtClean="0">
                <a:solidFill>
                  <a:schemeClr val="tx1"/>
                </a:solidFill>
                <a:cs typeface="Arial" pitchFamily="34" charset="0"/>
              </a:rPr>
              <a:t>إدارة المشاريع (1)</a:t>
            </a:r>
          </a:p>
          <a:p>
            <a:pPr eaLnBrk="1" hangingPunct="1"/>
            <a:endParaRPr lang="ar-SA" sz="3600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81200" y="0"/>
            <a:ext cx="487680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المحتوى</a:t>
            </a:r>
            <a:endParaRPr lang="ar-SA" sz="3200" dirty="0"/>
          </a:p>
        </p:txBody>
      </p:sp>
      <p:sp>
        <p:nvSpPr>
          <p:cNvPr id="3" name="TextBox 1"/>
          <p:cNvSpPr txBox="1"/>
          <p:nvPr/>
        </p:nvSpPr>
        <p:spPr>
          <a:xfrm>
            <a:off x="4800600" y="609600"/>
            <a:ext cx="487680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تقديم إدارة المشاريع</a:t>
            </a:r>
            <a:endParaRPr lang="ar-SA" sz="3200" dirty="0"/>
          </a:p>
        </p:txBody>
      </p:sp>
      <p:sp>
        <p:nvSpPr>
          <p:cNvPr id="4" name="مستطيل 3"/>
          <p:cNvSpPr/>
          <p:nvPr/>
        </p:nvSpPr>
        <p:spPr>
          <a:xfrm>
            <a:off x="7671010" y="1219200"/>
            <a:ext cx="195919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خريطة </a:t>
            </a:r>
            <a:r>
              <a:rPr lang="fr-FR" sz="2800" dirty="0" smtClean="0"/>
              <a:t>Gantt</a:t>
            </a:r>
            <a:endParaRPr lang="ar-SA" sz="2800" dirty="0"/>
          </a:p>
        </p:txBody>
      </p:sp>
      <p:sp>
        <p:nvSpPr>
          <p:cNvPr id="5" name="مستطيل 4"/>
          <p:cNvSpPr/>
          <p:nvPr/>
        </p:nvSpPr>
        <p:spPr>
          <a:xfrm>
            <a:off x="7492962" y="1752600"/>
            <a:ext cx="204575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أهم المصطلحات</a:t>
            </a:r>
            <a:endParaRPr lang="ar-SA" sz="2800" dirty="0"/>
          </a:p>
        </p:txBody>
      </p:sp>
      <p:sp>
        <p:nvSpPr>
          <p:cNvPr id="6" name="مستطيل 5"/>
          <p:cNvSpPr/>
          <p:nvPr/>
        </p:nvSpPr>
        <p:spPr>
          <a:xfrm>
            <a:off x="8072504" y="2281535"/>
            <a:ext cx="81144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i="1" dirty="0" smtClean="0"/>
              <a:t>العملية</a:t>
            </a:r>
            <a:endParaRPr lang="ar-SA" sz="2400" i="1" dirty="0"/>
          </a:p>
        </p:txBody>
      </p:sp>
      <p:sp>
        <p:nvSpPr>
          <p:cNvPr id="7" name="مستطيل 6"/>
          <p:cNvSpPr/>
          <p:nvPr/>
        </p:nvSpPr>
        <p:spPr>
          <a:xfrm>
            <a:off x="7889648" y="2662535"/>
            <a:ext cx="92845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i="1" dirty="0" smtClean="0"/>
              <a:t>المرحلة</a:t>
            </a:r>
            <a:endParaRPr lang="ar-SA" sz="2400" i="1" dirty="0"/>
          </a:p>
        </p:txBody>
      </p:sp>
      <p:sp>
        <p:nvSpPr>
          <p:cNvPr id="8" name="مستطيل 7"/>
          <p:cNvSpPr/>
          <p:nvPr/>
        </p:nvSpPr>
        <p:spPr>
          <a:xfrm>
            <a:off x="6180673" y="3043535"/>
            <a:ext cx="258115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i="1" dirty="0" smtClean="0"/>
              <a:t>خصائص العملية الخيالية</a:t>
            </a:r>
            <a:endParaRPr lang="ar-SA" sz="2400" i="1" dirty="0"/>
          </a:p>
        </p:txBody>
      </p:sp>
      <p:sp>
        <p:nvSpPr>
          <p:cNvPr id="9" name="مستطيل 8"/>
          <p:cNvSpPr/>
          <p:nvPr/>
        </p:nvSpPr>
        <p:spPr>
          <a:xfrm>
            <a:off x="7924914" y="3424535"/>
            <a:ext cx="7889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i="1" dirty="0" smtClean="0"/>
              <a:t>الشبكة</a:t>
            </a:r>
            <a:endParaRPr lang="ar-SA" sz="2400" i="1" dirty="0"/>
          </a:p>
        </p:txBody>
      </p:sp>
      <p:sp>
        <p:nvSpPr>
          <p:cNvPr id="10" name="مستطيل 9"/>
          <p:cNvSpPr/>
          <p:nvPr/>
        </p:nvSpPr>
        <p:spPr>
          <a:xfrm>
            <a:off x="7840700" y="3729335"/>
            <a:ext cx="8194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i="1" dirty="0" smtClean="0"/>
              <a:t>المسار</a:t>
            </a:r>
            <a:endParaRPr lang="ar-SA" sz="2400" i="1" dirty="0"/>
          </a:p>
        </p:txBody>
      </p:sp>
      <p:sp>
        <p:nvSpPr>
          <p:cNvPr id="11" name="مستطيل 10"/>
          <p:cNvSpPr/>
          <p:nvPr/>
        </p:nvSpPr>
        <p:spPr>
          <a:xfrm>
            <a:off x="7893084" y="4201180"/>
            <a:ext cx="155523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ترقيم الشبكة</a:t>
            </a:r>
            <a:endParaRPr lang="ar-SA" sz="2800" dirty="0"/>
          </a:p>
        </p:txBody>
      </p:sp>
      <p:sp>
        <p:nvSpPr>
          <p:cNvPr id="12" name="مستطيل 11"/>
          <p:cNvSpPr/>
          <p:nvPr/>
        </p:nvSpPr>
        <p:spPr>
          <a:xfrm>
            <a:off x="6363875" y="4582180"/>
            <a:ext cx="306686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حساب أدنى مدة للمشروع</a:t>
            </a:r>
            <a:endParaRPr lang="ar-SA" sz="2800" dirty="0"/>
          </a:p>
        </p:txBody>
      </p:sp>
      <p:sp>
        <p:nvSpPr>
          <p:cNvPr id="13" name="مستطيل 12"/>
          <p:cNvSpPr/>
          <p:nvPr/>
        </p:nvSpPr>
        <p:spPr>
          <a:xfrm>
            <a:off x="6144149" y="5039380"/>
            <a:ext cx="325762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حساب أقصى مدة للمشروع</a:t>
            </a:r>
            <a:endParaRPr lang="ar-SA" sz="2800" dirty="0"/>
          </a:p>
        </p:txBody>
      </p:sp>
      <p:sp>
        <p:nvSpPr>
          <p:cNvPr id="14" name="مستطيل 13"/>
          <p:cNvSpPr/>
          <p:nvPr/>
        </p:nvSpPr>
        <p:spPr>
          <a:xfrm>
            <a:off x="813988" y="5638800"/>
            <a:ext cx="625363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المراجعة من الكتاب المقرر ومن كتب بحوث العمليات</a:t>
            </a:r>
            <a:endParaRPr lang="ar-SA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lide Number Placeholder 3"/>
          <p:cNvSpPr txBox="1">
            <a:spLocks/>
          </p:cNvSpPr>
          <p:nvPr/>
        </p:nvSpPr>
        <p:spPr bwMode="auto">
          <a:xfrm>
            <a:off x="4836886" y="6373133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286000" y="609600"/>
            <a:ext cx="723900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تمثل إدارة المشاريع واحدة من أهم وأشهر الطرق التي يلجأ إليها المدير أثناء ممارسة وظائفه </a:t>
            </a:r>
            <a:endParaRPr lang="ar-SA" sz="2800" dirty="0"/>
          </a:p>
        </p:txBody>
      </p:sp>
      <p:sp>
        <p:nvSpPr>
          <p:cNvPr id="23" name="TextBox 22"/>
          <p:cNvSpPr txBox="1"/>
          <p:nvPr/>
        </p:nvSpPr>
        <p:spPr>
          <a:xfrm>
            <a:off x="2057400" y="1752600"/>
            <a:ext cx="731520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تستعمل هذه الطريقة بالنسبة للمشاريع الكبيرة والمشاريع الصغيرة على حد السواء</a:t>
            </a:r>
            <a:endParaRPr lang="ar-SA" sz="2800" dirty="0"/>
          </a:p>
        </p:txBody>
      </p:sp>
      <p:sp>
        <p:nvSpPr>
          <p:cNvPr id="24" name="TextBox 23"/>
          <p:cNvSpPr txBox="1"/>
          <p:nvPr/>
        </p:nvSpPr>
        <p:spPr>
          <a:xfrm>
            <a:off x="1524000" y="4267200"/>
            <a:ext cx="7772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الغرض من هذه الطريقة هو التحكم في إنجاز المشاريع</a:t>
            </a:r>
            <a:endParaRPr lang="ar-SA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2057400" y="2971800"/>
            <a:ext cx="731520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كما تستعمل من طرف المؤسسات الكبيرة وأيضا المؤسسات الصغيرة والمتوسطة وحتى المؤسسات المصغرة</a:t>
            </a:r>
            <a:endParaRPr lang="ar-SA" sz="2800" dirty="0"/>
          </a:p>
        </p:txBody>
      </p:sp>
      <p:sp>
        <p:nvSpPr>
          <p:cNvPr id="7" name="TextBox 23"/>
          <p:cNvSpPr txBox="1"/>
          <p:nvPr/>
        </p:nvSpPr>
        <p:spPr>
          <a:xfrm>
            <a:off x="1600200" y="5105400"/>
            <a:ext cx="777240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إدارة المشاريع أصبحت تخصصا يدرس بالجامعات وتمنح فيه شهادات عليا</a:t>
            </a:r>
            <a:endParaRPr lang="ar-SA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6" grpId="0"/>
      <p:bldP spid="6" grpId="1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19600" y="0"/>
            <a:ext cx="4953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dirty="0" smtClean="0"/>
              <a:t>	</a:t>
            </a:r>
          </a:p>
          <a:p>
            <a:r>
              <a:rPr lang="ar-SA" sz="2800" dirty="0" smtClean="0"/>
              <a:t>أهم الأدوات في مجال إدارة المشاريع  </a:t>
            </a:r>
            <a:r>
              <a:rPr lang="fr-FR" sz="2800" dirty="0" smtClean="0"/>
              <a:t>  </a:t>
            </a:r>
            <a:endParaRPr lang="ar-SA" sz="2800" dirty="0"/>
          </a:p>
        </p:txBody>
      </p:sp>
      <p:sp>
        <p:nvSpPr>
          <p:cNvPr id="8" name="Rectangle 7"/>
          <p:cNvSpPr/>
          <p:nvPr/>
        </p:nvSpPr>
        <p:spPr>
          <a:xfrm>
            <a:off x="6862817" y="1219200"/>
            <a:ext cx="205857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خريطة  </a:t>
            </a:r>
            <a:r>
              <a:rPr lang="fr-FR" sz="2800" dirty="0" smtClean="0"/>
              <a:t>Gantt</a:t>
            </a:r>
            <a:endParaRPr lang="ar-SA" sz="2800" dirty="0" smtClean="0"/>
          </a:p>
        </p:txBody>
      </p:sp>
      <p:sp>
        <p:nvSpPr>
          <p:cNvPr id="9" name="Rectangle 8"/>
          <p:cNvSpPr/>
          <p:nvPr/>
        </p:nvSpPr>
        <p:spPr>
          <a:xfrm>
            <a:off x="5943600" y="1828800"/>
            <a:ext cx="214347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وشبكة  </a:t>
            </a:r>
            <a:r>
              <a:rPr lang="fr-FR" sz="2800" dirty="0" smtClean="0"/>
              <a:t>PERT</a:t>
            </a:r>
            <a:r>
              <a:rPr lang="ar-SA" sz="2800" dirty="0" smtClean="0"/>
              <a:t> </a:t>
            </a:r>
            <a:endParaRPr lang="ar-SA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2971800" y="3733800"/>
            <a:ext cx="632460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أصبح استعمال هذه الطرق مرتبطا بإدارة المشاريع كما أن إدارة المشاريع أصبحت مرتبطة بهذه الطرق</a:t>
            </a:r>
            <a:endParaRPr lang="ar-SA" sz="2800" dirty="0"/>
          </a:p>
        </p:txBody>
      </p:sp>
      <p:sp>
        <p:nvSpPr>
          <p:cNvPr id="10" name="Rectangle 9"/>
          <p:cNvSpPr/>
          <p:nvPr/>
        </p:nvSpPr>
        <p:spPr>
          <a:xfrm>
            <a:off x="4343400" y="2438400"/>
            <a:ext cx="189186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وشبكة  </a:t>
            </a:r>
            <a:r>
              <a:rPr lang="fr-FR" sz="2800" dirty="0" smtClean="0"/>
              <a:t>CPM</a:t>
            </a:r>
            <a:endParaRPr lang="ar-SA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1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28800" y="1219200"/>
            <a:ext cx="7772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تستعمل خريطة </a:t>
            </a:r>
            <a:r>
              <a:rPr lang="fr-FR" sz="2800" dirty="0" smtClean="0"/>
              <a:t>Gantt</a:t>
            </a:r>
            <a:r>
              <a:rPr lang="ar-SA" sz="2800" dirty="0" smtClean="0"/>
              <a:t> لمتابعة مدى تقدم المشروع</a:t>
            </a:r>
            <a:endParaRPr lang="ar-SA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7543800" y="2438400"/>
            <a:ext cx="21336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هي عبارة عن</a:t>
            </a:r>
            <a:endParaRPr lang="ar-SA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-685800" y="2057400"/>
            <a:ext cx="6248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أداة سهلة وتعتمد أكثر على الملاحظة (المشاهدة)  </a:t>
            </a:r>
            <a:endParaRPr lang="ar-SA" sz="2800" dirty="0"/>
          </a:p>
        </p:txBody>
      </p:sp>
      <p:sp>
        <p:nvSpPr>
          <p:cNvPr id="5" name="Rectangle 4"/>
          <p:cNvSpPr/>
          <p:nvPr/>
        </p:nvSpPr>
        <p:spPr>
          <a:xfrm>
            <a:off x="7543800" y="304800"/>
            <a:ext cx="2212465" cy="584775"/>
          </a:xfrm>
          <a:prstGeom prst="rect">
            <a:avLst/>
          </a:prstGeom>
          <a:solidFill>
            <a:srgbClr val="FFC000"/>
          </a:solidFill>
        </p:spPr>
        <p:txBody>
          <a:bodyPr wrap="none">
            <a:spAutoFit/>
          </a:bodyPr>
          <a:lstStyle/>
          <a:p>
            <a:r>
              <a:rPr lang="ar-SA" sz="3200" dirty="0" smtClean="0"/>
              <a:t>خريطة </a:t>
            </a:r>
            <a:r>
              <a:rPr lang="fr-FR" sz="3200" dirty="0" smtClean="0"/>
              <a:t>Gantt</a:t>
            </a:r>
            <a:endParaRPr lang="ar-SA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6477000" y="4495800"/>
            <a:ext cx="342900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تتمثل مراحل استعمال خريطة </a:t>
            </a:r>
            <a:r>
              <a:rPr lang="fr-FR" sz="2800" dirty="0" smtClean="0"/>
              <a:t>Gantt</a:t>
            </a:r>
            <a:r>
              <a:rPr lang="ar-SA" sz="2800" dirty="0" smtClean="0"/>
              <a:t> فيما يلي :</a:t>
            </a:r>
            <a:endParaRPr lang="ar-SA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533400" y="4114800"/>
            <a:ext cx="44958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رسم مخطط (جدول زمني)</a:t>
            </a:r>
            <a:endParaRPr lang="ar-SA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533400" y="4800600"/>
            <a:ext cx="44958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إظهار جدولة عمليات المشروع حسب الخطة</a:t>
            </a:r>
            <a:endParaRPr lang="ar-SA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457200" y="5562600"/>
            <a:ext cx="44958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إظهار تقدم الإنجاز</a:t>
            </a:r>
            <a:endParaRPr lang="ar-SA" sz="2400" dirty="0"/>
          </a:p>
        </p:txBody>
      </p:sp>
      <p:sp>
        <p:nvSpPr>
          <p:cNvPr id="10" name="Rectangle 9"/>
          <p:cNvSpPr/>
          <p:nvPr/>
        </p:nvSpPr>
        <p:spPr>
          <a:xfrm>
            <a:off x="2655837" y="2819400"/>
            <a:ext cx="282481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3200" dirty="0" smtClean="0"/>
              <a:t>أداة لرقابة المشاريع </a:t>
            </a:r>
            <a:endParaRPr lang="ar-SA" sz="3200" dirty="0"/>
          </a:p>
        </p:txBody>
      </p:sp>
      <p:cxnSp>
        <p:nvCxnSpPr>
          <p:cNvPr id="12" name="Straight Arrow Connector 11"/>
          <p:cNvCxnSpPr>
            <a:stCxn id="3" idx="1"/>
            <a:endCxn id="4" idx="3"/>
          </p:cNvCxnSpPr>
          <p:nvPr/>
        </p:nvCxnSpPr>
        <p:spPr>
          <a:xfrm rot="10800000">
            <a:off x="5562600" y="2319010"/>
            <a:ext cx="1981200" cy="381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3" idx="1"/>
            <a:endCxn id="10" idx="3"/>
          </p:cNvCxnSpPr>
          <p:nvPr/>
        </p:nvCxnSpPr>
        <p:spPr>
          <a:xfrm rot="10800000" flipV="1">
            <a:off x="5480650" y="2700010"/>
            <a:ext cx="2063151" cy="41177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6" idx="1"/>
            <a:endCxn id="7" idx="3"/>
          </p:cNvCxnSpPr>
          <p:nvPr/>
        </p:nvCxnSpPr>
        <p:spPr>
          <a:xfrm rot="10800000">
            <a:off x="5029200" y="4345634"/>
            <a:ext cx="1447800" cy="62722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6" idx="1"/>
            <a:endCxn id="8" idx="3"/>
          </p:cNvCxnSpPr>
          <p:nvPr/>
        </p:nvCxnSpPr>
        <p:spPr>
          <a:xfrm rot="10800000" flipV="1">
            <a:off x="5029200" y="4972853"/>
            <a:ext cx="1447800" cy="5857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6" idx="1"/>
            <a:endCxn id="9" idx="3"/>
          </p:cNvCxnSpPr>
          <p:nvPr/>
        </p:nvCxnSpPr>
        <p:spPr>
          <a:xfrm rot="10800000" flipV="1">
            <a:off x="4953000" y="4972853"/>
            <a:ext cx="1524000" cy="82057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6" grpId="0"/>
      <p:bldP spid="7" grpId="0"/>
      <p:bldP spid="8" grpId="0"/>
      <p:bldP spid="9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676400" y="1447800"/>
          <a:ext cx="6604000" cy="2966720"/>
        </p:xfrm>
        <a:graphic>
          <a:graphicData uri="http://schemas.openxmlformats.org/drawingml/2006/table">
            <a:tbl>
              <a:tblPr rtl="1" firstRow="1" bandRow="1">
                <a:tableStyleId>{17292A2E-F333-43FB-9621-5CBBE7FDCDCB}</a:tableStyleId>
              </a:tblPr>
              <a:tblGrid>
                <a:gridCol w="1320800"/>
                <a:gridCol w="1320800"/>
                <a:gridCol w="1320800"/>
                <a:gridCol w="1320800"/>
                <a:gridCol w="1320800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الشهر الخامس</a:t>
                      </a:r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الشهر الرابع</a:t>
                      </a:r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الشهر الثاني</a:t>
                      </a:r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الشهر الأول</a:t>
                      </a:r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العملية</a:t>
                      </a:r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A</a:t>
                      </a:r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B</a:t>
                      </a:r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C</a:t>
                      </a:r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D</a:t>
                      </a:r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E</a:t>
                      </a:r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F</a:t>
                      </a:r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8" name="Straight Connector 7"/>
          <p:cNvCxnSpPr/>
          <p:nvPr/>
        </p:nvCxnSpPr>
        <p:spPr>
          <a:xfrm>
            <a:off x="3200400" y="1905000"/>
            <a:ext cx="1600200" cy="0"/>
          </a:xfrm>
          <a:prstGeom prst="line">
            <a:avLst/>
          </a:prstGeom>
          <a:ln w="101600"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3886200" y="2256972"/>
            <a:ext cx="1600200" cy="0"/>
          </a:xfrm>
          <a:prstGeom prst="line">
            <a:avLst/>
          </a:prstGeom>
          <a:ln w="101600"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5410200" y="2637972"/>
            <a:ext cx="1600200" cy="0"/>
          </a:xfrm>
          <a:prstGeom prst="line">
            <a:avLst/>
          </a:prstGeom>
          <a:ln w="101600"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6934200" y="3748314"/>
            <a:ext cx="914400" cy="0"/>
          </a:xfrm>
          <a:prstGeom prst="line">
            <a:avLst/>
          </a:prstGeom>
          <a:ln w="101600"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3886200" y="3000828"/>
            <a:ext cx="2438400" cy="0"/>
          </a:xfrm>
          <a:prstGeom prst="line">
            <a:avLst/>
          </a:prstGeom>
          <a:ln w="101600"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3200400" y="2057400"/>
            <a:ext cx="1828800" cy="0"/>
          </a:xfrm>
          <a:prstGeom prst="line">
            <a:avLst/>
          </a:prstGeom>
          <a:ln w="101600">
            <a:solidFill>
              <a:srgbClr val="FF0000"/>
            </a:solidFill>
            <a:prstDash val="sysDash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3886200" y="2438400"/>
            <a:ext cx="1905000" cy="0"/>
          </a:xfrm>
          <a:prstGeom prst="line">
            <a:avLst/>
          </a:prstGeom>
          <a:ln w="101600">
            <a:solidFill>
              <a:srgbClr val="FF0000"/>
            </a:solidFill>
            <a:prstDash val="sysDash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4572000" y="3552372"/>
            <a:ext cx="1143000" cy="29028"/>
          </a:xfrm>
          <a:prstGeom prst="line">
            <a:avLst/>
          </a:prstGeom>
          <a:ln w="101600">
            <a:solidFill>
              <a:srgbClr val="FF0000"/>
            </a:solidFill>
            <a:prstDash val="sysDash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6629400" y="4800600"/>
            <a:ext cx="1600200" cy="0"/>
          </a:xfrm>
          <a:prstGeom prst="line">
            <a:avLst/>
          </a:prstGeom>
          <a:ln w="101600"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3276600" y="4800600"/>
            <a:ext cx="1524000" cy="0"/>
          </a:xfrm>
          <a:prstGeom prst="line">
            <a:avLst/>
          </a:prstGeom>
          <a:ln w="101600">
            <a:solidFill>
              <a:srgbClr val="FF0000"/>
            </a:solidFill>
            <a:prstDash val="sysDash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5105400" y="4583668"/>
            <a:ext cx="1295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المخطط</a:t>
            </a:r>
            <a:endParaRPr lang="ar-SA" sz="2400" dirty="0"/>
          </a:p>
        </p:txBody>
      </p:sp>
      <p:sp>
        <p:nvSpPr>
          <p:cNvPr id="27" name="TextBox 26"/>
          <p:cNvSpPr txBox="1"/>
          <p:nvPr/>
        </p:nvSpPr>
        <p:spPr>
          <a:xfrm>
            <a:off x="1676400" y="4583668"/>
            <a:ext cx="1295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الفعلي</a:t>
            </a:r>
            <a:endParaRPr lang="ar-SA" sz="2400" dirty="0"/>
          </a:p>
        </p:txBody>
      </p:sp>
      <p:cxnSp>
        <p:nvCxnSpPr>
          <p:cNvPr id="17" name="Straight Connector 18"/>
          <p:cNvCxnSpPr/>
          <p:nvPr/>
        </p:nvCxnSpPr>
        <p:spPr>
          <a:xfrm>
            <a:off x="5715000" y="2815770"/>
            <a:ext cx="381000" cy="3630"/>
          </a:xfrm>
          <a:prstGeom prst="line">
            <a:avLst/>
          </a:prstGeom>
          <a:ln w="101600">
            <a:solidFill>
              <a:srgbClr val="FF0000"/>
            </a:solidFill>
            <a:prstDash val="sysDash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4572000" y="3381828"/>
            <a:ext cx="1600200" cy="0"/>
          </a:xfrm>
          <a:prstGeom prst="line">
            <a:avLst/>
          </a:prstGeom>
          <a:ln w="101600"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V="1">
            <a:off x="5181600" y="3182256"/>
            <a:ext cx="1752600" cy="18144"/>
          </a:xfrm>
          <a:prstGeom prst="line">
            <a:avLst/>
          </a:prstGeom>
          <a:ln w="101600">
            <a:solidFill>
              <a:srgbClr val="FF0000"/>
            </a:solidFill>
            <a:prstDash val="sysDash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8" name="رابط مستقيم 27"/>
          <p:cNvCxnSpPr/>
          <p:nvPr/>
        </p:nvCxnSpPr>
        <p:spPr>
          <a:xfrm rot="5400000">
            <a:off x="2057400" y="3124200"/>
            <a:ext cx="2590800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رابط مستقيم 28"/>
          <p:cNvCxnSpPr/>
          <p:nvPr/>
        </p:nvCxnSpPr>
        <p:spPr>
          <a:xfrm rot="5400000">
            <a:off x="2347686" y="3124200"/>
            <a:ext cx="2590800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رابط مستقيم 29"/>
          <p:cNvCxnSpPr/>
          <p:nvPr/>
        </p:nvCxnSpPr>
        <p:spPr>
          <a:xfrm rot="5400000">
            <a:off x="2652486" y="3124200"/>
            <a:ext cx="2590800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رابط مستقيم 31"/>
          <p:cNvCxnSpPr/>
          <p:nvPr/>
        </p:nvCxnSpPr>
        <p:spPr>
          <a:xfrm rot="5400000">
            <a:off x="3352800" y="3124200"/>
            <a:ext cx="2590800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رابط مستقيم 33"/>
          <p:cNvCxnSpPr/>
          <p:nvPr/>
        </p:nvCxnSpPr>
        <p:spPr>
          <a:xfrm rot="5400000">
            <a:off x="3643086" y="3124200"/>
            <a:ext cx="2590800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رابط مستقيم 34"/>
          <p:cNvCxnSpPr/>
          <p:nvPr/>
        </p:nvCxnSpPr>
        <p:spPr>
          <a:xfrm rot="5400000">
            <a:off x="3947886" y="3124200"/>
            <a:ext cx="2590800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رابط مستقيم 36"/>
          <p:cNvCxnSpPr/>
          <p:nvPr/>
        </p:nvCxnSpPr>
        <p:spPr>
          <a:xfrm rot="5400000">
            <a:off x="4738914" y="3048000"/>
            <a:ext cx="2590800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رابط مستقيم 37"/>
          <p:cNvCxnSpPr/>
          <p:nvPr/>
        </p:nvCxnSpPr>
        <p:spPr>
          <a:xfrm rot="5400000">
            <a:off x="5014686" y="3048000"/>
            <a:ext cx="2590800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رابط مستقيم 38"/>
          <p:cNvCxnSpPr/>
          <p:nvPr/>
        </p:nvCxnSpPr>
        <p:spPr>
          <a:xfrm rot="5400000">
            <a:off x="5319486" y="3048000"/>
            <a:ext cx="2590800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رابط مستقيم 40"/>
          <p:cNvCxnSpPr/>
          <p:nvPr/>
        </p:nvCxnSpPr>
        <p:spPr>
          <a:xfrm rot="5400000">
            <a:off x="6048828" y="3048000"/>
            <a:ext cx="2590800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رابط مستقيم 41"/>
          <p:cNvCxnSpPr/>
          <p:nvPr/>
        </p:nvCxnSpPr>
        <p:spPr>
          <a:xfrm rot="5400000">
            <a:off x="6353628" y="3048000"/>
            <a:ext cx="2590800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رابط مستقيم 42"/>
          <p:cNvCxnSpPr/>
          <p:nvPr/>
        </p:nvCxnSpPr>
        <p:spPr>
          <a:xfrm rot="5400000">
            <a:off x="6658428" y="3048000"/>
            <a:ext cx="2590800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سهم للأسفل 46"/>
          <p:cNvSpPr/>
          <p:nvPr/>
        </p:nvSpPr>
        <p:spPr>
          <a:xfrm>
            <a:off x="6810828" y="990600"/>
            <a:ext cx="304800" cy="30480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/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57600" y="228600"/>
            <a:ext cx="5867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لا تصلح طريقة </a:t>
            </a:r>
            <a:r>
              <a:rPr lang="fr-FR" sz="2800" dirty="0" smtClean="0"/>
              <a:t>Gantt</a:t>
            </a:r>
            <a:r>
              <a:rPr lang="ar-SA" sz="2800" dirty="0" smtClean="0"/>
              <a:t> للتخطيط أو التنظيم</a:t>
            </a:r>
            <a:endParaRPr lang="ar-SA" sz="2800" dirty="0"/>
          </a:p>
        </p:txBody>
      </p:sp>
      <p:sp>
        <p:nvSpPr>
          <p:cNvPr id="3" name="Left Arrow 2"/>
          <p:cNvSpPr/>
          <p:nvPr/>
        </p:nvSpPr>
        <p:spPr>
          <a:xfrm>
            <a:off x="8077200" y="1792069"/>
            <a:ext cx="1371600" cy="1066800"/>
          </a:xfrm>
          <a:prstGeom prst="lef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TextBox 3"/>
          <p:cNvSpPr txBox="1"/>
          <p:nvPr/>
        </p:nvSpPr>
        <p:spPr>
          <a:xfrm>
            <a:off x="609600" y="2020669"/>
            <a:ext cx="7162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تستعمل طريقة </a:t>
            </a:r>
            <a:r>
              <a:rPr lang="fr-FR" sz="2800" dirty="0" smtClean="0"/>
              <a:t>PERT</a:t>
            </a:r>
            <a:r>
              <a:rPr lang="ar-SA" sz="2800" dirty="0" smtClean="0"/>
              <a:t> و </a:t>
            </a:r>
            <a:r>
              <a:rPr lang="fr-FR" sz="2800" dirty="0" smtClean="0"/>
              <a:t>CPM</a:t>
            </a:r>
            <a:r>
              <a:rPr lang="ar-SA" sz="2800" dirty="0" smtClean="0"/>
              <a:t> لتخطيط و تنظيم  المشاريع</a:t>
            </a:r>
            <a:endParaRPr lang="ar-SA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5562600" y="3468469"/>
            <a:ext cx="35814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PROGRAMM EVALUATION REVIEW TECHNIC</a:t>
            </a:r>
            <a:endParaRPr lang="ar-SA" dirty="0"/>
          </a:p>
        </p:txBody>
      </p:sp>
      <p:sp>
        <p:nvSpPr>
          <p:cNvPr id="7" name="TextBox 6"/>
          <p:cNvSpPr txBox="1"/>
          <p:nvPr/>
        </p:nvSpPr>
        <p:spPr>
          <a:xfrm>
            <a:off x="1752600" y="3620869"/>
            <a:ext cx="3200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CRITICAL PATH METHOD</a:t>
            </a:r>
            <a:endParaRPr lang="ar-SA" dirty="0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5410200" y="2554069"/>
            <a:ext cx="990600" cy="9144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>
            <a:off x="3390900" y="2592169"/>
            <a:ext cx="990600" cy="9144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6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0" y="152400"/>
            <a:ext cx="2819400" cy="523220"/>
          </a:xfrm>
          <a:prstGeom prst="rect">
            <a:avLst/>
          </a:prstGeom>
          <a:solidFill>
            <a:srgbClr val="FFC000"/>
          </a:solidFill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أهم المصطلحات</a:t>
            </a:r>
            <a:endParaRPr lang="ar-SA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6553200" y="990600"/>
            <a:ext cx="2819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1- العملية</a:t>
            </a:r>
            <a:endParaRPr lang="ar-SA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3581400" y="1828800"/>
            <a:ext cx="57912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يقسم المشروع إلى مجموعة من العمليات البسيطة</a:t>
            </a:r>
            <a:endParaRPr lang="ar-SA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4876800" y="2819400"/>
            <a:ext cx="4572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ترسم العملية في شكل سهم</a:t>
            </a:r>
            <a:endParaRPr lang="ar-SA" sz="2800" dirty="0"/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990600" y="4800600"/>
            <a:ext cx="2286000" cy="3810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Straight Arrow Connector 6"/>
          <p:cNvCxnSpPr/>
          <p:nvPr/>
        </p:nvCxnSpPr>
        <p:spPr>
          <a:xfrm rot="16200000" flipH="1">
            <a:off x="2209800" y="3048000"/>
            <a:ext cx="1066800" cy="3048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6"/>
          <p:cNvCxnSpPr/>
          <p:nvPr/>
        </p:nvCxnSpPr>
        <p:spPr>
          <a:xfrm>
            <a:off x="457200" y="3352800"/>
            <a:ext cx="10668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6"/>
          <p:cNvCxnSpPr/>
          <p:nvPr/>
        </p:nvCxnSpPr>
        <p:spPr>
          <a:xfrm rot="5400000" flipH="1" flipV="1">
            <a:off x="3848894" y="3771106"/>
            <a:ext cx="6858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5" name="TextBox 4"/>
          <p:cNvSpPr txBox="1"/>
          <p:nvPr/>
        </p:nvSpPr>
        <p:spPr>
          <a:xfrm>
            <a:off x="4953000" y="4038600"/>
            <a:ext cx="4572000" cy="523220"/>
          </a:xfrm>
          <a:prstGeom prst="rect">
            <a:avLst/>
          </a:prstGeom>
          <a:solidFill>
            <a:srgbClr val="92D050"/>
          </a:solidFill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طول السهم ليس له علاقة بمدة العملية</a:t>
            </a:r>
            <a:endParaRPr lang="ar-SA" sz="2800" dirty="0"/>
          </a:p>
        </p:txBody>
      </p:sp>
      <p:cxnSp>
        <p:nvCxnSpPr>
          <p:cNvPr id="17" name="Straight Arrow Connector 6"/>
          <p:cNvCxnSpPr/>
          <p:nvPr/>
        </p:nvCxnSpPr>
        <p:spPr>
          <a:xfrm rot="5400000">
            <a:off x="4306094" y="4761706"/>
            <a:ext cx="8382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1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638800" y="228600"/>
            <a:ext cx="38862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لكل عملية </a:t>
            </a:r>
            <a:endParaRPr lang="ar-SA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2667000" y="990600"/>
            <a:ext cx="6096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ar-SA" sz="2800" dirty="0" smtClean="0"/>
              <a:t> اسم يختلف عن اسم غيرها من العمليات</a:t>
            </a:r>
            <a:endParaRPr lang="ar-SA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5029200" y="1752600"/>
            <a:ext cx="3733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ar-SA" sz="2800" dirty="0" smtClean="0"/>
              <a:t> مدة</a:t>
            </a:r>
            <a:endParaRPr lang="ar-SA" sz="2800" dirty="0"/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1905000" y="2514600"/>
            <a:ext cx="4343400" cy="6858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209800" y="25146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b="1" dirty="0" smtClean="0"/>
              <a:t>b</a:t>
            </a:r>
            <a:endParaRPr lang="ar-SA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5029200" y="21336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/>
              <a:t>4</a:t>
            </a:r>
            <a:endParaRPr lang="ar-SA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1219200" y="4572000"/>
            <a:ext cx="7848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العملية </a:t>
            </a:r>
            <a:r>
              <a:rPr lang="fr-FR" sz="2400" dirty="0" smtClean="0"/>
              <a:t>b</a:t>
            </a:r>
            <a:r>
              <a:rPr lang="ar-SA" sz="2400" dirty="0" smtClean="0"/>
              <a:t> تستغرق 4 وحدات زمنية (أيام أو أسابيع أو أشهر ... حسب المشروع)</a:t>
            </a:r>
            <a:endParaRPr lang="ar-SA" sz="2400" dirty="0"/>
          </a:p>
        </p:txBody>
      </p:sp>
      <p:cxnSp>
        <p:nvCxnSpPr>
          <p:cNvPr id="9" name="Straight Arrow Connector 10"/>
          <p:cNvCxnSpPr/>
          <p:nvPr/>
        </p:nvCxnSpPr>
        <p:spPr>
          <a:xfrm flipV="1">
            <a:off x="2362200" y="3810000"/>
            <a:ext cx="2438400" cy="3810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TextBox 11"/>
          <p:cNvSpPr txBox="1"/>
          <p:nvPr/>
        </p:nvSpPr>
        <p:spPr>
          <a:xfrm>
            <a:off x="2590800" y="37338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b="1" dirty="0" smtClean="0"/>
              <a:t>k</a:t>
            </a:r>
            <a:endParaRPr lang="ar-SA" b="1" dirty="0"/>
          </a:p>
        </p:txBody>
      </p:sp>
      <p:sp>
        <p:nvSpPr>
          <p:cNvPr id="15" name="TextBox 12"/>
          <p:cNvSpPr txBox="1"/>
          <p:nvPr/>
        </p:nvSpPr>
        <p:spPr>
          <a:xfrm>
            <a:off x="3810000" y="35814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b="1" dirty="0" smtClean="0"/>
              <a:t>14</a:t>
            </a:r>
            <a:endParaRPr lang="ar-SA" b="1" dirty="0"/>
          </a:p>
        </p:txBody>
      </p:sp>
      <p:sp>
        <p:nvSpPr>
          <p:cNvPr id="17" name="TextBox 13"/>
          <p:cNvSpPr txBox="1"/>
          <p:nvPr/>
        </p:nvSpPr>
        <p:spPr>
          <a:xfrm>
            <a:off x="838200" y="5181600"/>
            <a:ext cx="8229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العملية </a:t>
            </a:r>
            <a:r>
              <a:rPr lang="fr-FR" sz="2400" dirty="0" smtClean="0"/>
              <a:t>k</a:t>
            </a:r>
            <a:r>
              <a:rPr lang="ar-SA" sz="2400" dirty="0" smtClean="0"/>
              <a:t> تستغرق 14 وحدات زمنية (أيام أو أسابيع أو أشهر ... حسب المشروع)</a:t>
            </a:r>
            <a:endParaRPr lang="ar-SA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2" grpId="0"/>
      <p:bldP spid="13" grpId="0"/>
      <p:bldP spid="14" grpId="0"/>
      <p:bldP spid="10" grpId="0"/>
      <p:bldP spid="15" grpId="0"/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629400" y="381000"/>
            <a:ext cx="2819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2- المرحلة</a:t>
            </a:r>
            <a:endParaRPr lang="ar-SA" sz="2800" dirty="0"/>
          </a:p>
        </p:txBody>
      </p:sp>
      <p:sp>
        <p:nvSpPr>
          <p:cNvPr id="4" name="Oval 3"/>
          <p:cNvSpPr/>
          <p:nvPr/>
        </p:nvSpPr>
        <p:spPr>
          <a:xfrm>
            <a:off x="5257800" y="2895600"/>
            <a:ext cx="1066800" cy="9144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TextBox 4"/>
          <p:cNvSpPr txBox="1"/>
          <p:nvPr/>
        </p:nvSpPr>
        <p:spPr>
          <a:xfrm>
            <a:off x="2971800" y="1295400"/>
            <a:ext cx="59436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تمثل المرحلة مرحلة الانطلاق أو مرحلة الانتهاء</a:t>
            </a:r>
            <a:endParaRPr lang="ar-SA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2971800" y="4419600"/>
            <a:ext cx="5943600" cy="523220"/>
          </a:xfrm>
          <a:prstGeom prst="rect">
            <a:avLst/>
          </a:prstGeom>
          <a:solidFill>
            <a:srgbClr val="92D050"/>
          </a:solidFill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لكل عملية مرحلة انطلاق ومرحلة انتهاء</a:t>
            </a:r>
            <a:endParaRPr lang="ar-SA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2971800" y="2057400"/>
            <a:ext cx="5943600" cy="523220"/>
          </a:xfrm>
          <a:prstGeom prst="rect">
            <a:avLst/>
          </a:prstGeom>
          <a:solidFill>
            <a:srgbClr val="92D050"/>
          </a:solidFill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ترسم المرحلة في شكل دائرة</a:t>
            </a:r>
            <a:endParaRPr lang="ar-SA" sz="2800" dirty="0"/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2743200" y="5562600"/>
            <a:ext cx="4114800" cy="2286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1676400" y="5334000"/>
            <a:ext cx="1066800" cy="9144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Oval 11"/>
          <p:cNvSpPr/>
          <p:nvPr/>
        </p:nvSpPr>
        <p:spPr>
          <a:xfrm>
            <a:off x="6858000" y="5181600"/>
            <a:ext cx="1066800" cy="9144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TextBox 9"/>
          <p:cNvSpPr txBox="1"/>
          <p:nvPr/>
        </p:nvSpPr>
        <p:spPr>
          <a:xfrm>
            <a:off x="2895600" y="52578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b="1" dirty="0" smtClean="0"/>
              <a:t>b</a:t>
            </a:r>
            <a:endParaRPr lang="ar-SA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5715000" y="51054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b="1" dirty="0" smtClean="0"/>
              <a:t>6</a:t>
            </a:r>
            <a:endParaRPr lang="ar-SA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animBg="1"/>
      <p:bldP spid="7" grpId="0" animBg="1"/>
      <p:bldP spid="11" grpId="0" animBg="1"/>
      <p:bldP spid="12" grpId="0" animBg="1"/>
      <p:bldP spid="10" grpId="0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52600" y="228600"/>
            <a:ext cx="716280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مرحلة انطلاق العملية هي في نفس الوقت مرحلة انتهاء العملية التي تسبقها</a:t>
            </a:r>
            <a:endParaRPr lang="ar-SA" sz="2800" dirty="0"/>
          </a:p>
        </p:txBody>
      </p:sp>
      <p:cxnSp>
        <p:nvCxnSpPr>
          <p:cNvPr id="3" name="Straight Arrow Connector 2"/>
          <p:cNvCxnSpPr/>
          <p:nvPr/>
        </p:nvCxnSpPr>
        <p:spPr>
          <a:xfrm flipV="1">
            <a:off x="4800600" y="2209800"/>
            <a:ext cx="2743200" cy="4572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4876800" y="21336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b="1" dirty="0" smtClean="0"/>
              <a:t>b</a:t>
            </a:r>
            <a:endParaRPr lang="ar-SA" b="1" dirty="0"/>
          </a:p>
        </p:txBody>
      </p:sp>
      <p:sp>
        <p:nvSpPr>
          <p:cNvPr id="6" name="TextBox 5"/>
          <p:cNvSpPr txBox="1"/>
          <p:nvPr/>
        </p:nvSpPr>
        <p:spPr>
          <a:xfrm>
            <a:off x="6553200" y="18288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b="1" dirty="0" smtClean="0"/>
              <a:t>8</a:t>
            </a:r>
            <a:endParaRPr lang="ar-SA" b="1" dirty="0"/>
          </a:p>
        </p:txBody>
      </p:sp>
      <p:sp>
        <p:nvSpPr>
          <p:cNvPr id="7" name="Oval 6"/>
          <p:cNvSpPr/>
          <p:nvPr/>
        </p:nvSpPr>
        <p:spPr>
          <a:xfrm>
            <a:off x="4114800" y="2438400"/>
            <a:ext cx="6858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1371600" y="2819400"/>
            <a:ext cx="2743200" cy="4572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371600" y="26670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b="1" dirty="0" smtClean="0"/>
              <a:t>a</a:t>
            </a:r>
            <a:endParaRPr lang="ar-SA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3124200" y="24384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b="1" dirty="0" smtClean="0"/>
              <a:t>3</a:t>
            </a:r>
            <a:endParaRPr lang="ar-SA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1752600" y="3810000"/>
            <a:ext cx="2819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مرحلة انتهاء العملية </a:t>
            </a:r>
            <a:r>
              <a:rPr lang="fr-FR" sz="2400" dirty="0" smtClean="0"/>
              <a:t>a</a:t>
            </a:r>
            <a:endParaRPr lang="ar-SA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5181600" y="3810000"/>
            <a:ext cx="2819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مرحلة انطلاقة العملية </a:t>
            </a:r>
            <a:r>
              <a:rPr lang="fr-FR" sz="2400" dirty="0" smtClean="0"/>
              <a:t>b</a:t>
            </a:r>
            <a:endParaRPr lang="ar-SA" sz="2400" dirty="0"/>
          </a:p>
        </p:txBody>
      </p:sp>
      <p:cxnSp>
        <p:nvCxnSpPr>
          <p:cNvPr id="15" name="Straight Arrow Connector 14"/>
          <p:cNvCxnSpPr>
            <a:stCxn id="7" idx="4"/>
          </p:cNvCxnSpPr>
          <p:nvPr/>
        </p:nvCxnSpPr>
        <p:spPr>
          <a:xfrm rot="5400000">
            <a:off x="3829050" y="3105150"/>
            <a:ext cx="685800" cy="571500"/>
          </a:xfrm>
          <a:prstGeom prst="straightConnector1">
            <a:avLst/>
          </a:prstGeom>
          <a:ln>
            <a:prstDash val="sysDash"/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7" idx="4"/>
          </p:cNvCxnSpPr>
          <p:nvPr/>
        </p:nvCxnSpPr>
        <p:spPr>
          <a:xfrm rot="16200000" flipH="1">
            <a:off x="4781550" y="2724150"/>
            <a:ext cx="609600" cy="1257300"/>
          </a:xfrm>
          <a:prstGeom prst="straightConnector1">
            <a:avLst/>
          </a:prstGeom>
          <a:ln>
            <a:prstDash val="sysDash"/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143000" y="4876800"/>
            <a:ext cx="7696200" cy="954107"/>
          </a:xfrm>
          <a:prstGeom prst="rect">
            <a:avLst/>
          </a:prstGeom>
          <a:solidFill>
            <a:srgbClr val="92D050"/>
          </a:solidFill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مرحلة انتهاء العملية هي في نفس الوقت مرحلة انطلاق العملية التي تليها</a:t>
            </a:r>
            <a:endParaRPr lang="ar-SA" sz="2800" dirty="0"/>
          </a:p>
        </p:txBody>
      </p:sp>
      <p:sp>
        <p:nvSpPr>
          <p:cNvPr id="16" name="Oval 6"/>
          <p:cNvSpPr/>
          <p:nvPr/>
        </p:nvSpPr>
        <p:spPr>
          <a:xfrm>
            <a:off x="838200" y="2971800"/>
            <a:ext cx="6858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9" name="Oval 6"/>
          <p:cNvSpPr/>
          <p:nvPr/>
        </p:nvSpPr>
        <p:spPr>
          <a:xfrm>
            <a:off x="7467600" y="1828800"/>
            <a:ext cx="685800" cy="609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 animBg="1"/>
      <p:bldP spid="10" grpId="0"/>
      <p:bldP spid="11" grpId="0"/>
      <p:bldP spid="12" grpId="0"/>
      <p:bldP spid="13" grpId="0"/>
      <p:bldP spid="18" grpId="0" animBg="1"/>
      <p:bldP spid="16" grpId="0" animBg="1"/>
      <p:bldP spid="1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4876800" y="381000"/>
            <a:ext cx="4343400" cy="584775"/>
          </a:xfrm>
          <a:prstGeom prst="rect">
            <a:avLst/>
          </a:prstGeom>
          <a:solidFill>
            <a:srgbClr val="C00000"/>
          </a:solidFill>
        </p:spPr>
        <p:txBody>
          <a:bodyPr wrap="square" rtlCol="1">
            <a:spAutoFit/>
          </a:bodyPr>
          <a:lstStyle/>
          <a:p>
            <a:r>
              <a:rPr lang="ar-SA" sz="3200" dirty="0" smtClean="0">
                <a:solidFill>
                  <a:schemeClr val="bg1"/>
                </a:solidFill>
              </a:rPr>
              <a:t>ملاحظات هامة جدا </a:t>
            </a:r>
            <a:endParaRPr lang="ar-SA" sz="3200" dirty="0">
              <a:solidFill>
                <a:schemeClr val="bg1"/>
              </a:solidFill>
            </a:endParaRPr>
          </a:p>
        </p:txBody>
      </p:sp>
      <p:sp>
        <p:nvSpPr>
          <p:cNvPr id="3" name="مربع نص 2"/>
          <p:cNvSpPr txBox="1"/>
          <p:nvPr/>
        </p:nvSpPr>
        <p:spPr>
          <a:xfrm>
            <a:off x="2590800" y="1219200"/>
            <a:ext cx="6477000" cy="461665"/>
          </a:xfrm>
          <a:prstGeom prst="rect">
            <a:avLst/>
          </a:prstGeom>
          <a:solidFill>
            <a:srgbClr val="C00000"/>
          </a:solidFill>
        </p:spPr>
        <p:txBody>
          <a:bodyPr wrap="square" rtlCol="1">
            <a:spAutoFit/>
          </a:bodyPr>
          <a:lstStyle/>
          <a:p>
            <a:r>
              <a:rPr lang="ar-SA" sz="2400" dirty="0" smtClean="0">
                <a:solidFill>
                  <a:schemeClr val="bg1"/>
                </a:solidFill>
              </a:rPr>
              <a:t>بين نفس المرحلتين لا يمكن أن تكون إلا عملية واحدة</a:t>
            </a:r>
            <a:endParaRPr lang="ar-SA" sz="2400" dirty="0">
              <a:solidFill>
                <a:schemeClr val="bg1"/>
              </a:solidFill>
            </a:endParaRPr>
          </a:p>
        </p:txBody>
      </p:sp>
      <p:sp>
        <p:nvSpPr>
          <p:cNvPr id="4" name="شكل بيضاوي 3"/>
          <p:cNvSpPr/>
          <p:nvPr/>
        </p:nvSpPr>
        <p:spPr>
          <a:xfrm>
            <a:off x="4038600" y="2362200"/>
            <a:ext cx="381000" cy="3810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شكل بيضاوي 4"/>
          <p:cNvSpPr/>
          <p:nvPr/>
        </p:nvSpPr>
        <p:spPr>
          <a:xfrm>
            <a:off x="7620000" y="2286000"/>
            <a:ext cx="381000" cy="3810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7" name="رابط كسهم مستقيم 6"/>
          <p:cNvCxnSpPr/>
          <p:nvPr/>
        </p:nvCxnSpPr>
        <p:spPr>
          <a:xfrm flipV="1">
            <a:off x="4495800" y="2438400"/>
            <a:ext cx="3048000" cy="381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رابط كسهم مستقيم 8"/>
          <p:cNvCxnSpPr/>
          <p:nvPr/>
        </p:nvCxnSpPr>
        <p:spPr>
          <a:xfrm flipV="1">
            <a:off x="4495800" y="2590800"/>
            <a:ext cx="3048000" cy="762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رابط مستقيم 13"/>
          <p:cNvCxnSpPr/>
          <p:nvPr/>
        </p:nvCxnSpPr>
        <p:spPr>
          <a:xfrm rot="10800000" flipV="1">
            <a:off x="5257800" y="1828800"/>
            <a:ext cx="1676400" cy="15240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رابط مستقيم 14"/>
          <p:cNvCxnSpPr/>
          <p:nvPr/>
        </p:nvCxnSpPr>
        <p:spPr>
          <a:xfrm rot="16200000" flipV="1">
            <a:off x="5524500" y="2095500"/>
            <a:ext cx="1295400" cy="12192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9" name="شكل بيضاوي 18"/>
          <p:cNvSpPr/>
          <p:nvPr/>
        </p:nvSpPr>
        <p:spPr>
          <a:xfrm>
            <a:off x="228600" y="4343400"/>
            <a:ext cx="381000" cy="3810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0" name="شكل بيضاوي 19"/>
          <p:cNvSpPr/>
          <p:nvPr/>
        </p:nvSpPr>
        <p:spPr>
          <a:xfrm>
            <a:off x="3810000" y="4267200"/>
            <a:ext cx="381000" cy="3810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1" name="شكل بيضاوي 20"/>
          <p:cNvSpPr/>
          <p:nvPr/>
        </p:nvSpPr>
        <p:spPr>
          <a:xfrm>
            <a:off x="228600" y="5638800"/>
            <a:ext cx="381000" cy="3810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22" name="رابط كسهم مستقيم 21"/>
          <p:cNvCxnSpPr/>
          <p:nvPr/>
        </p:nvCxnSpPr>
        <p:spPr>
          <a:xfrm flipV="1">
            <a:off x="685800" y="4419600"/>
            <a:ext cx="3048000" cy="762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3" name="رابط كسهم مستقيم 22"/>
          <p:cNvCxnSpPr/>
          <p:nvPr/>
        </p:nvCxnSpPr>
        <p:spPr>
          <a:xfrm flipV="1">
            <a:off x="685800" y="4572000"/>
            <a:ext cx="3048000" cy="12192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5" name="شكل بيضاوي 24"/>
          <p:cNvSpPr/>
          <p:nvPr/>
        </p:nvSpPr>
        <p:spPr>
          <a:xfrm>
            <a:off x="5638800" y="4419600"/>
            <a:ext cx="381000" cy="3810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6" name="شكل بيضاوي 25"/>
          <p:cNvSpPr/>
          <p:nvPr/>
        </p:nvSpPr>
        <p:spPr>
          <a:xfrm>
            <a:off x="9220200" y="4267200"/>
            <a:ext cx="381000" cy="3810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7" name="شكل بيضاوي 26"/>
          <p:cNvSpPr/>
          <p:nvPr/>
        </p:nvSpPr>
        <p:spPr>
          <a:xfrm>
            <a:off x="9144000" y="5410200"/>
            <a:ext cx="381000" cy="3810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28" name="رابط كسهم مستقيم 27"/>
          <p:cNvCxnSpPr/>
          <p:nvPr/>
        </p:nvCxnSpPr>
        <p:spPr>
          <a:xfrm flipV="1">
            <a:off x="6096000" y="4419600"/>
            <a:ext cx="3048000" cy="762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9" name="رابط كسهم مستقيم 28"/>
          <p:cNvCxnSpPr/>
          <p:nvPr/>
        </p:nvCxnSpPr>
        <p:spPr>
          <a:xfrm>
            <a:off x="6096000" y="4648200"/>
            <a:ext cx="3048000" cy="9144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4" name="مربع نص 2"/>
          <p:cNvSpPr txBox="1"/>
          <p:nvPr/>
        </p:nvSpPr>
        <p:spPr>
          <a:xfrm>
            <a:off x="0" y="3657600"/>
            <a:ext cx="4724400" cy="461665"/>
          </a:xfrm>
          <a:prstGeom prst="rect">
            <a:avLst/>
          </a:prstGeom>
          <a:solidFill>
            <a:srgbClr val="C00000"/>
          </a:solidFill>
        </p:spPr>
        <p:txBody>
          <a:bodyPr wrap="square" rtlCol="1">
            <a:spAutoFit/>
          </a:bodyPr>
          <a:lstStyle/>
          <a:p>
            <a:r>
              <a:rPr lang="ar-SA" sz="2400" dirty="0" smtClean="0">
                <a:solidFill>
                  <a:schemeClr val="bg1"/>
                </a:solidFill>
              </a:rPr>
              <a:t>إلى نفس المرحلة يمكن أن تصل أكثر من عملية</a:t>
            </a:r>
            <a:endParaRPr lang="ar-SA" sz="2400" dirty="0">
              <a:solidFill>
                <a:schemeClr val="bg1"/>
              </a:solidFill>
            </a:endParaRPr>
          </a:p>
        </p:txBody>
      </p:sp>
      <p:sp>
        <p:nvSpPr>
          <p:cNvPr id="30" name="مربع نص 2"/>
          <p:cNvSpPr txBox="1"/>
          <p:nvPr/>
        </p:nvSpPr>
        <p:spPr>
          <a:xfrm>
            <a:off x="5029200" y="3657600"/>
            <a:ext cx="4876800" cy="461665"/>
          </a:xfrm>
          <a:prstGeom prst="rect">
            <a:avLst/>
          </a:prstGeom>
          <a:solidFill>
            <a:srgbClr val="C00000"/>
          </a:solidFill>
        </p:spPr>
        <p:txBody>
          <a:bodyPr wrap="square" rtlCol="1">
            <a:spAutoFit/>
          </a:bodyPr>
          <a:lstStyle/>
          <a:p>
            <a:r>
              <a:rPr lang="ar-SA" sz="2400" dirty="0" smtClean="0">
                <a:solidFill>
                  <a:schemeClr val="bg1"/>
                </a:solidFill>
              </a:rPr>
              <a:t>من نفس المرحلة يمكن أن تنطلق أكثر من عملية</a:t>
            </a:r>
            <a:endParaRPr lang="ar-SA" sz="2400" dirty="0">
              <a:solidFill>
                <a:schemeClr val="bg1"/>
              </a:solidFill>
            </a:endParaRPr>
          </a:p>
        </p:txBody>
      </p:sp>
      <p:cxnSp>
        <p:nvCxnSpPr>
          <p:cNvPr id="32" name="Straight Arrow Connector 31"/>
          <p:cNvCxnSpPr/>
          <p:nvPr/>
        </p:nvCxnSpPr>
        <p:spPr>
          <a:xfrm>
            <a:off x="6096000" y="4800600"/>
            <a:ext cx="2057400" cy="12954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3" name="شكل بيضاوي 26"/>
          <p:cNvSpPr/>
          <p:nvPr/>
        </p:nvSpPr>
        <p:spPr>
          <a:xfrm>
            <a:off x="8229600" y="5943600"/>
            <a:ext cx="381000" cy="3810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19" grpId="0" animBg="1"/>
      <p:bldP spid="20" grpId="0" animBg="1"/>
      <p:bldP spid="21" grpId="0" animBg="1"/>
      <p:bldP spid="25" grpId="0" animBg="1"/>
      <p:bldP spid="26" grpId="0" animBg="1"/>
      <p:bldP spid="27" grpId="0" animBg="1"/>
      <p:bldP spid="24" grpId="0" animBg="1"/>
      <p:bldP spid="30" grpId="0" animBg="1"/>
      <p:bldP spid="3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3200400" y="381000"/>
            <a:ext cx="6324600" cy="523220"/>
          </a:xfrm>
          <a:prstGeom prst="rect">
            <a:avLst/>
          </a:prstGeom>
          <a:solidFill>
            <a:srgbClr val="00B050"/>
          </a:solidFill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يجب الحرص على إظهار الارتباط الفعلي بين العمليات </a:t>
            </a:r>
            <a:endParaRPr lang="ar-SA" sz="2800" dirty="0"/>
          </a:p>
        </p:txBody>
      </p:sp>
      <p:cxnSp>
        <p:nvCxnSpPr>
          <p:cNvPr id="4" name="رابط كسهم مستقيم 3"/>
          <p:cNvCxnSpPr/>
          <p:nvPr/>
        </p:nvCxnSpPr>
        <p:spPr>
          <a:xfrm>
            <a:off x="990600" y="1828800"/>
            <a:ext cx="1828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رابط كسهم مستقيم 4"/>
          <p:cNvCxnSpPr/>
          <p:nvPr/>
        </p:nvCxnSpPr>
        <p:spPr>
          <a:xfrm>
            <a:off x="3124200" y="1828800"/>
            <a:ext cx="1828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شكل بيضاوي 5"/>
          <p:cNvSpPr/>
          <p:nvPr/>
        </p:nvSpPr>
        <p:spPr>
          <a:xfrm>
            <a:off x="2819400" y="1676400"/>
            <a:ext cx="304800" cy="3048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مربع نص 7"/>
          <p:cNvSpPr txBox="1"/>
          <p:nvPr/>
        </p:nvSpPr>
        <p:spPr>
          <a:xfrm>
            <a:off x="990600" y="1447800"/>
            <a:ext cx="6858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a</a:t>
            </a:r>
            <a:endParaRPr lang="ar-SA" dirty="0"/>
          </a:p>
        </p:txBody>
      </p:sp>
      <p:sp>
        <p:nvSpPr>
          <p:cNvPr id="9" name="مربع نص 8"/>
          <p:cNvSpPr txBox="1"/>
          <p:nvPr/>
        </p:nvSpPr>
        <p:spPr>
          <a:xfrm>
            <a:off x="3124200" y="1447800"/>
            <a:ext cx="6858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b</a:t>
            </a:r>
            <a:endParaRPr lang="ar-SA" dirty="0"/>
          </a:p>
        </p:txBody>
      </p:sp>
      <p:cxnSp>
        <p:nvCxnSpPr>
          <p:cNvPr id="18" name="رابط كسهم مستقيم 17"/>
          <p:cNvCxnSpPr/>
          <p:nvPr/>
        </p:nvCxnSpPr>
        <p:spPr>
          <a:xfrm>
            <a:off x="990600" y="3124200"/>
            <a:ext cx="1600200" cy="304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مربع نص 18"/>
          <p:cNvSpPr txBox="1"/>
          <p:nvPr/>
        </p:nvSpPr>
        <p:spPr>
          <a:xfrm>
            <a:off x="762000" y="2667000"/>
            <a:ext cx="6858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c</a:t>
            </a:r>
            <a:endParaRPr lang="ar-SA" dirty="0"/>
          </a:p>
        </p:txBody>
      </p:sp>
      <p:cxnSp>
        <p:nvCxnSpPr>
          <p:cNvPr id="20" name="رابط كسهم مستقيم 19"/>
          <p:cNvCxnSpPr/>
          <p:nvPr/>
        </p:nvCxnSpPr>
        <p:spPr>
          <a:xfrm flipV="1">
            <a:off x="914400" y="3505200"/>
            <a:ext cx="1676400" cy="533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شكل بيضاوي 20"/>
          <p:cNvSpPr/>
          <p:nvPr/>
        </p:nvSpPr>
        <p:spPr>
          <a:xfrm>
            <a:off x="2667000" y="3276600"/>
            <a:ext cx="304800" cy="3048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2" name="مربع نص 21"/>
          <p:cNvSpPr txBox="1"/>
          <p:nvPr/>
        </p:nvSpPr>
        <p:spPr>
          <a:xfrm>
            <a:off x="609600" y="3581400"/>
            <a:ext cx="6858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d</a:t>
            </a:r>
            <a:endParaRPr lang="ar-SA" dirty="0"/>
          </a:p>
        </p:txBody>
      </p:sp>
      <p:cxnSp>
        <p:nvCxnSpPr>
          <p:cNvPr id="23" name="رابط كسهم مستقيم 22"/>
          <p:cNvCxnSpPr/>
          <p:nvPr/>
        </p:nvCxnSpPr>
        <p:spPr>
          <a:xfrm>
            <a:off x="3048000" y="3429000"/>
            <a:ext cx="1828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مربع نص 23"/>
          <p:cNvSpPr txBox="1"/>
          <p:nvPr/>
        </p:nvSpPr>
        <p:spPr>
          <a:xfrm>
            <a:off x="3048000" y="2971800"/>
            <a:ext cx="6858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f</a:t>
            </a:r>
            <a:endParaRPr lang="ar-SA" dirty="0"/>
          </a:p>
        </p:txBody>
      </p:sp>
      <p:sp>
        <p:nvSpPr>
          <p:cNvPr id="33" name="مربع نص 32"/>
          <p:cNvSpPr txBox="1"/>
          <p:nvPr/>
        </p:nvSpPr>
        <p:spPr>
          <a:xfrm>
            <a:off x="5562600" y="1447800"/>
            <a:ext cx="38862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العملية </a:t>
            </a:r>
            <a:r>
              <a:rPr lang="fr-FR" sz="2400" dirty="0" smtClean="0"/>
              <a:t>a</a:t>
            </a:r>
            <a:r>
              <a:rPr lang="ar-SA" sz="2400" dirty="0" smtClean="0"/>
              <a:t> تسبق العملية </a:t>
            </a:r>
            <a:r>
              <a:rPr lang="fr-FR" sz="2400" dirty="0" smtClean="0"/>
              <a:t>b</a:t>
            </a:r>
            <a:r>
              <a:rPr lang="ar-SA" sz="2400" dirty="0" smtClean="0"/>
              <a:t> </a:t>
            </a:r>
          </a:p>
          <a:p>
            <a:r>
              <a:rPr lang="ar-SA" sz="2400" dirty="0" smtClean="0"/>
              <a:t>أو العملية </a:t>
            </a:r>
            <a:r>
              <a:rPr lang="fr-FR" sz="2400" dirty="0" smtClean="0"/>
              <a:t>b</a:t>
            </a:r>
            <a:r>
              <a:rPr lang="ar-SA" sz="2400" dirty="0" smtClean="0"/>
              <a:t>  تتبع العملية </a:t>
            </a:r>
            <a:r>
              <a:rPr lang="fr-FR" sz="2400" dirty="0" smtClean="0"/>
              <a:t>a</a:t>
            </a:r>
            <a:r>
              <a:rPr lang="ar-SA" sz="2400" dirty="0" smtClean="0"/>
              <a:t>  </a:t>
            </a:r>
            <a:endParaRPr lang="ar-SA" sz="2400" dirty="0"/>
          </a:p>
        </p:txBody>
      </p:sp>
      <p:sp>
        <p:nvSpPr>
          <p:cNvPr id="34" name="مربع نص 33"/>
          <p:cNvSpPr txBox="1"/>
          <p:nvPr/>
        </p:nvSpPr>
        <p:spPr>
          <a:xfrm>
            <a:off x="5562600" y="3124200"/>
            <a:ext cx="38862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العمليتان </a:t>
            </a:r>
            <a:r>
              <a:rPr lang="fr-FR" sz="2400" dirty="0" smtClean="0"/>
              <a:t>c</a:t>
            </a:r>
            <a:r>
              <a:rPr lang="ar-SA" sz="2400" dirty="0" smtClean="0"/>
              <a:t> و </a:t>
            </a:r>
            <a:r>
              <a:rPr lang="fr-FR" sz="2400" dirty="0" smtClean="0"/>
              <a:t>d</a:t>
            </a:r>
            <a:r>
              <a:rPr lang="ar-SA" sz="2400" dirty="0" smtClean="0"/>
              <a:t> تسبقان العملية </a:t>
            </a:r>
            <a:r>
              <a:rPr lang="fr-FR" sz="2400" dirty="0" smtClean="0"/>
              <a:t>f</a:t>
            </a:r>
            <a:r>
              <a:rPr lang="ar-SA" sz="2400" dirty="0" smtClean="0"/>
              <a:t> </a:t>
            </a:r>
          </a:p>
          <a:p>
            <a:r>
              <a:rPr lang="ar-SA" sz="2400" dirty="0" smtClean="0"/>
              <a:t>أو العملية </a:t>
            </a:r>
            <a:r>
              <a:rPr lang="fr-FR" sz="2400" dirty="0" smtClean="0"/>
              <a:t>f</a:t>
            </a:r>
            <a:r>
              <a:rPr lang="ar-SA" sz="2400" dirty="0" smtClean="0"/>
              <a:t> تتبع العمليتين </a:t>
            </a:r>
            <a:r>
              <a:rPr lang="fr-FR" sz="2400" dirty="0" smtClean="0"/>
              <a:t>c</a:t>
            </a:r>
            <a:r>
              <a:rPr lang="ar-SA" sz="2400" dirty="0" smtClean="0"/>
              <a:t> و </a:t>
            </a:r>
            <a:r>
              <a:rPr lang="fr-FR" sz="2400" dirty="0" smtClean="0"/>
              <a:t>d</a:t>
            </a:r>
            <a:endParaRPr lang="ar-SA" sz="2400" dirty="0"/>
          </a:p>
        </p:txBody>
      </p:sp>
      <p:sp>
        <p:nvSpPr>
          <p:cNvPr id="30" name="شكل بيضاوي 5"/>
          <p:cNvSpPr/>
          <p:nvPr/>
        </p:nvSpPr>
        <p:spPr>
          <a:xfrm>
            <a:off x="685800" y="1676400"/>
            <a:ext cx="304800" cy="3048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1" name="شكل بيضاوي 5"/>
          <p:cNvSpPr/>
          <p:nvPr/>
        </p:nvSpPr>
        <p:spPr>
          <a:xfrm>
            <a:off x="4953000" y="1676400"/>
            <a:ext cx="304800" cy="3048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6" name="شكل بيضاوي 20"/>
          <p:cNvSpPr/>
          <p:nvPr/>
        </p:nvSpPr>
        <p:spPr>
          <a:xfrm>
            <a:off x="685800" y="2971800"/>
            <a:ext cx="304800" cy="3048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7" name="شكل بيضاوي 20"/>
          <p:cNvSpPr/>
          <p:nvPr/>
        </p:nvSpPr>
        <p:spPr>
          <a:xfrm>
            <a:off x="609600" y="3886200"/>
            <a:ext cx="304800" cy="3048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8" name="شكل بيضاوي 20"/>
          <p:cNvSpPr/>
          <p:nvPr/>
        </p:nvSpPr>
        <p:spPr>
          <a:xfrm>
            <a:off x="4876800" y="3276600"/>
            <a:ext cx="304800" cy="3048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  <p:bldP spid="9" grpId="0"/>
      <p:bldP spid="19" grpId="0"/>
      <p:bldP spid="21" grpId="0" animBg="1"/>
      <p:bldP spid="22" grpId="0"/>
      <p:bldP spid="24" grpId="0"/>
      <p:bldP spid="33" grpId="0"/>
      <p:bldP spid="34" grpId="0"/>
      <p:bldP spid="30" grpId="0" animBg="1"/>
      <p:bldP spid="31" grpId="0" animBg="1"/>
      <p:bldP spid="36" grpId="0" animBg="1"/>
      <p:bldP spid="37" grpId="0" animBg="1"/>
      <p:bldP spid="3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رابط كسهم مستقيم 1"/>
          <p:cNvCxnSpPr/>
          <p:nvPr/>
        </p:nvCxnSpPr>
        <p:spPr>
          <a:xfrm>
            <a:off x="838200" y="2438400"/>
            <a:ext cx="1600200" cy="304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مربع نص 2"/>
          <p:cNvSpPr txBox="1"/>
          <p:nvPr/>
        </p:nvSpPr>
        <p:spPr>
          <a:xfrm>
            <a:off x="609600" y="1981200"/>
            <a:ext cx="6858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c</a:t>
            </a:r>
            <a:endParaRPr lang="ar-SA" dirty="0"/>
          </a:p>
        </p:txBody>
      </p:sp>
      <p:cxnSp>
        <p:nvCxnSpPr>
          <p:cNvPr id="4" name="رابط كسهم مستقيم 3"/>
          <p:cNvCxnSpPr/>
          <p:nvPr/>
        </p:nvCxnSpPr>
        <p:spPr>
          <a:xfrm flipV="1">
            <a:off x="838200" y="2819400"/>
            <a:ext cx="1600200" cy="228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شكل بيضاوي 4"/>
          <p:cNvSpPr/>
          <p:nvPr/>
        </p:nvSpPr>
        <p:spPr>
          <a:xfrm>
            <a:off x="2514600" y="2590800"/>
            <a:ext cx="304800" cy="3048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مربع نص 5"/>
          <p:cNvSpPr txBox="1"/>
          <p:nvPr/>
        </p:nvSpPr>
        <p:spPr>
          <a:xfrm>
            <a:off x="457200" y="2667000"/>
            <a:ext cx="6858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d</a:t>
            </a:r>
            <a:endParaRPr lang="ar-SA" dirty="0"/>
          </a:p>
        </p:txBody>
      </p:sp>
      <p:cxnSp>
        <p:nvCxnSpPr>
          <p:cNvPr id="7" name="رابط كسهم مستقيم 6"/>
          <p:cNvCxnSpPr/>
          <p:nvPr/>
        </p:nvCxnSpPr>
        <p:spPr>
          <a:xfrm>
            <a:off x="2895600" y="2743200"/>
            <a:ext cx="1828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مربع نص 7"/>
          <p:cNvSpPr txBox="1"/>
          <p:nvPr/>
        </p:nvSpPr>
        <p:spPr>
          <a:xfrm>
            <a:off x="2895600" y="2286000"/>
            <a:ext cx="6858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f</a:t>
            </a:r>
            <a:endParaRPr lang="ar-SA" dirty="0"/>
          </a:p>
        </p:txBody>
      </p:sp>
      <p:cxnSp>
        <p:nvCxnSpPr>
          <p:cNvPr id="9" name="رابط كسهم مستقيم 8"/>
          <p:cNvCxnSpPr/>
          <p:nvPr/>
        </p:nvCxnSpPr>
        <p:spPr>
          <a:xfrm flipV="1">
            <a:off x="762000" y="2895600"/>
            <a:ext cx="1676400" cy="762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مربع نص 9"/>
          <p:cNvSpPr txBox="1"/>
          <p:nvPr/>
        </p:nvSpPr>
        <p:spPr>
          <a:xfrm>
            <a:off x="457200" y="3200400"/>
            <a:ext cx="6858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e</a:t>
            </a:r>
            <a:endParaRPr lang="ar-SA" dirty="0"/>
          </a:p>
        </p:txBody>
      </p:sp>
      <p:cxnSp>
        <p:nvCxnSpPr>
          <p:cNvPr id="11" name="رابط كسهم مستقيم 10"/>
          <p:cNvCxnSpPr/>
          <p:nvPr/>
        </p:nvCxnSpPr>
        <p:spPr>
          <a:xfrm>
            <a:off x="2895600" y="2819400"/>
            <a:ext cx="1752600" cy="685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مربع نص 11"/>
          <p:cNvSpPr txBox="1"/>
          <p:nvPr/>
        </p:nvSpPr>
        <p:spPr>
          <a:xfrm>
            <a:off x="2971800" y="2743200"/>
            <a:ext cx="6858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g</a:t>
            </a:r>
            <a:endParaRPr lang="ar-SA" dirty="0"/>
          </a:p>
        </p:txBody>
      </p:sp>
      <p:sp>
        <p:nvSpPr>
          <p:cNvPr id="13" name="مربع نص 12"/>
          <p:cNvSpPr txBox="1"/>
          <p:nvPr/>
        </p:nvSpPr>
        <p:spPr>
          <a:xfrm>
            <a:off x="4876800" y="1219200"/>
            <a:ext cx="47244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العمليات </a:t>
            </a:r>
            <a:r>
              <a:rPr lang="fr-FR" sz="2400" dirty="0" smtClean="0"/>
              <a:t>c</a:t>
            </a:r>
            <a:r>
              <a:rPr lang="ar-SA" sz="2400" dirty="0" smtClean="0"/>
              <a:t> و </a:t>
            </a:r>
            <a:r>
              <a:rPr lang="fr-FR" sz="2400" dirty="0" smtClean="0"/>
              <a:t>d</a:t>
            </a:r>
            <a:r>
              <a:rPr lang="ar-SA" sz="2400" dirty="0" smtClean="0"/>
              <a:t> و </a:t>
            </a:r>
            <a:r>
              <a:rPr lang="fr-FR" sz="2400" dirty="0" smtClean="0"/>
              <a:t>e</a:t>
            </a:r>
            <a:r>
              <a:rPr lang="ar-SA" sz="2400" dirty="0" smtClean="0"/>
              <a:t> تسبق العمليتين  </a:t>
            </a:r>
            <a:r>
              <a:rPr lang="fr-FR" sz="2400" dirty="0" smtClean="0"/>
              <a:t>f</a:t>
            </a:r>
            <a:r>
              <a:rPr lang="ar-SA" sz="2400" dirty="0" smtClean="0"/>
              <a:t> و</a:t>
            </a:r>
            <a:r>
              <a:rPr lang="fr-FR" sz="2400" dirty="0" smtClean="0"/>
              <a:t>g</a:t>
            </a:r>
            <a:r>
              <a:rPr lang="ar-SA" sz="2400" dirty="0" smtClean="0"/>
              <a:t> </a:t>
            </a:r>
          </a:p>
          <a:p>
            <a:r>
              <a:rPr lang="ar-SA" sz="2400" dirty="0" smtClean="0"/>
              <a:t>أو العمليتان </a:t>
            </a:r>
            <a:r>
              <a:rPr lang="fr-FR" sz="2400" dirty="0" smtClean="0"/>
              <a:t>f</a:t>
            </a:r>
            <a:r>
              <a:rPr lang="ar-SA" sz="2400" dirty="0" smtClean="0"/>
              <a:t> و </a:t>
            </a:r>
            <a:r>
              <a:rPr lang="fr-FR" sz="2400" dirty="0" smtClean="0"/>
              <a:t>g</a:t>
            </a:r>
            <a:r>
              <a:rPr lang="ar-SA" sz="2400" dirty="0" smtClean="0"/>
              <a:t> تتبعان العمليات  </a:t>
            </a:r>
            <a:r>
              <a:rPr lang="fr-FR" sz="2400" dirty="0" smtClean="0"/>
              <a:t>c</a:t>
            </a:r>
            <a:r>
              <a:rPr lang="ar-SA" sz="2400" dirty="0" smtClean="0"/>
              <a:t> و </a:t>
            </a:r>
            <a:r>
              <a:rPr lang="fr-FR" sz="2400" dirty="0" smtClean="0"/>
              <a:t>d</a:t>
            </a:r>
            <a:r>
              <a:rPr lang="ar-SA" sz="2400" dirty="0" smtClean="0"/>
              <a:t> و</a:t>
            </a:r>
            <a:r>
              <a:rPr lang="fr-FR" sz="2400" dirty="0" smtClean="0"/>
              <a:t>e</a:t>
            </a:r>
            <a:r>
              <a:rPr lang="ar-SA" sz="2400" dirty="0" smtClean="0"/>
              <a:t>   </a:t>
            </a:r>
            <a:endParaRPr lang="ar-SA" sz="2400" dirty="0"/>
          </a:p>
        </p:txBody>
      </p:sp>
      <p:sp>
        <p:nvSpPr>
          <p:cNvPr id="14" name="شكل بيضاوي 13"/>
          <p:cNvSpPr/>
          <p:nvPr/>
        </p:nvSpPr>
        <p:spPr>
          <a:xfrm>
            <a:off x="533400" y="2286000"/>
            <a:ext cx="304800" cy="3048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" name="شكل بيضاوي 13"/>
          <p:cNvSpPr/>
          <p:nvPr/>
        </p:nvSpPr>
        <p:spPr>
          <a:xfrm>
            <a:off x="533400" y="2895600"/>
            <a:ext cx="304800" cy="3048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6" name="شكل بيضاوي 13"/>
          <p:cNvSpPr/>
          <p:nvPr/>
        </p:nvSpPr>
        <p:spPr>
          <a:xfrm>
            <a:off x="533400" y="3581400"/>
            <a:ext cx="304800" cy="3048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7" name="شكل بيضاوي 13"/>
          <p:cNvSpPr/>
          <p:nvPr/>
        </p:nvSpPr>
        <p:spPr>
          <a:xfrm>
            <a:off x="4800600" y="2514600"/>
            <a:ext cx="304800" cy="3048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8" name="شكل بيضاوي 13"/>
          <p:cNvSpPr/>
          <p:nvPr/>
        </p:nvSpPr>
        <p:spPr>
          <a:xfrm>
            <a:off x="4648200" y="3352800"/>
            <a:ext cx="304800" cy="3048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6" grpId="0"/>
      <p:bldP spid="8" grpId="0"/>
      <p:bldP spid="10" grpId="0"/>
      <p:bldP spid="12" grpId="0"/>
      <p:bldP spid="13" grpId="0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0" y="457200"/>
            <a:ext cx="9677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عندما يستحيل إظهار العلاقة الفعلية، نلجأ إلى </a:t>
            </a:r>
            <a:r>
              <a:rPr lang="ar-SA" sz="2800" b="1" dirty="0" smtClean="0">
                <a:solidFill>
                  <a:srgbClr val="FF0000"/>
                </a:solidFill>
              </a:rPr>
              <a:t>العملية الخيالية </a:t>
            </a:r>
            <a:r>
              <a:rPr lang="ar-SA" sz="2800" dirty="0" smtClean="0"/>
              <a:t>(العملية الوهمية)</a:t>
            </a:r>
            <a:endParaRPr lang="ar-SA" sz="2800" dirty="0"/>
          </a:p>
        </p:txBody>
      </p:sp>
      <p:sp>
        <p:nvSpPr>
          <p:cNvPr id="3" name="مربع نص 2"/>
          <p:cNvSpPr txBox="1"/>
          <p:nvPr/>
        </p:nvSpPr>
        <p:spPr>
          <a:xfrm>
            <a:off x="5638800" y="1371600"/>
            <a:ext cx="38862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إذا كانت العمليتان </a:t>
            </a:r>
            <a:r>
              <a:rPr lang="fr-FR" sz="2400" dirty="0" smtClean="0"/>
              <a:t>c</a:t>
            </a:r>
            <a:r>
              <a:rPr lang="ar-SA" sz="2400" dirty="0" smtClean="0"/>
              <a:t> و </a:t>
            </a:r>
            <a:r>
              <a:rPr lang="fr-FR" sz="2400" dirty="0" smtClean="0"/>
              <a:t>d</a:t>
            </a:r>
            <a:r>
              <a:rPr lang="ar-SA" sz="2400" dirty="0" smtClean="0"/>
              <a:t> تسبقان العملية </a:t>
            </a:r>
            <a:r>
              <a:rPr lang="fr-FR" sz="2400" dirty="0" smtClean="0"/>
              <a:t>f</a:t>
            </a:r>
            <a:r>
              <a:rPr lang="ar-SA" sz="2400" dirty="0" smtClean="0"/>
              <a:t> والعملية </a:t>
            </a:r>
            <a:r>
              <a:rPr lang="fr-FR" sz="2400" dirty="0" smtClean="0"/>
              <a:t>c</a:t>
            </a:r>
            <a:r>
              <a:rPr lang="ar-SA" sz="2400" dirty="0" smtClean="0"/>
              <a:t> تسبق العملية </a:t>
            </a:r>
            <a:r>
              <a:rPr lang="fr-FR" sz="2400" dirty="0" smtClean="0"/>
              <a:t>g</a:t>
            </a:r>
            <a:endParaRPr lang="ar-SA" sz="2400" dirty="0"/>
          </a:p>
        </p:txBody>
      </p:sp>
      <p:cxnSp>
        <p:nvCxnSpPr>
          <p:cNvPr id="4" name="رابط كسهم مستقيم 3"/>
          <p:cNvCxnSpPr/>
          <p:nvPr/>
        </p:nvCxnSpPr>
        <p:spPr>
          <a:xfrm>
            <a:off x="1600200" y="2895600"/>
            <a:ext cx="1600200" cy="304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مربع نص 4"/>
          <p:cNvSpPr txBox="1"/>
          <p:nvPr/>
        </p:nvSpPr>
        <p:spPr>
          <a:xfrm>
            <a:off x="1371600" y="2438400"/>
            <a:ext cx="6858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c</a:t>
            </a:r>
            <a:endParaRPr lang="ar-SA" dirty="0"/>
          </a:p>
        </p:txBody>
      </p:sp>
      <p:cxnSp>
        <p:nvCxnSpPr>
          <p:cNvPr id="6" name="رابط كسهم مستقيم 5"/>
          <p:cNvCxnSpPr/>
          <p:nvPr/>
        </p:nvCxnSpPr>
        <p:spPr>
          <a:xfrm flipV="1">
            <a:off x="1524000" y="3276600"/>
            <a:ext cx="1676400" cy="533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شكل بيضاوي 6"/>
          <p:cNvSpPr/>
          <p:nvPr/>
        </p:nvSpPr>
        <p:spPr>
          <a:xfrm>
            <a:off x="3276600" y="3048000"/>
            <a:ext cx="304800" cy="3048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مربع نص 7"/>
          <p:cNvSpPr txBox="1"/>
          <p:nvPr/>
        </p:nvSpPr>
        <p:spPr>
          <a:xfrm>
            <a:off x="1219200" y="3352800"/>
            <a:ext cx="6858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d</a:t>
            </a:r>
            <a:endParaRPr lang="ar-SA" dirty="0"/>
          </a:p>
        </p:txBody>
      </p:sp>
      <p:cxnSp>
        <p:nvCxnSpPr>
          <p:cNvPr id="9" name="رابط كسهم مستقيم 8"/>
          <p:cNvCxnSpPr/>
          <p:nvPr/>
        </p:nvCxnSpPr>
        <p:spPr>
          <a:xfrm flipV="1">
            <a:off x="3657600" y="2895600"/>
            <a:ext cx="1752600" cy="304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مربع نص 9"/>
          <p:cNvSpPr txBox="1"/>
          <p:nvPr/>
        </p:nvSpPr>
        <p:spPr>
          <a:xfrm>
            <a:off x="3657600" y="2743200"/>
            <a:ext cx="6858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f</a:t>
            </a:r>
            <a:endParaRPr lang="ar-SA" dirty="0"/>
          </a:p>
        </p:txBody>
      </p:sp>
      <p:cxnSp>
        <p:nvCxnSpPr>
          <p:cNvPr id="11" name="رابط كسهم مستقيم 10"/>
          <p:cNvCxnSpPr>
            <a:stCxn id="7" idx="6"/>
          </p:cNvCxnSpPr>
          <p:nvPr/>
        </p:nvCxnSpPr>
        <p:spPr>
          <a:xfrm>
            <a:off x="3581400" y="3200400"/>
            <a:ext cx="1676400" cy="838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مربع نص 13"/>
          <p:cNvSpPr txBox="1"/>
          <p:nvPr/>
        </p:nvSpPr>
        <p:spPr>
          <a:xfrm>
            <a:off x="3886200" y="3276600"/>
            <a:ext cx="6858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g</a:t>
            </a:r>
            <a:endParaRPr lang="ar-SA" dirty="0"/>
          </a:p>
        </p:txBody>
      </p:sp>
      <p:sp>
        <p:nvSpPr>
          <p:cNvPr id="17" name="مربع نص 16"/>
          <p:cNvSpPr txBox="1"/>
          <p:nvPr/>
        </p:nvSpPr>
        <p:spPr>
          <a:xfrm>
            <a:off x="5638800" y="2971800"/>
            <a:ext cx="3886200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هذا الرسم غير صحيح لأن هناك علاقة بين العملية </a:t>
            </a:r>
            <a:r>
              <a:rPr lang="fr-FR" sz="2400" dirty="0" smtClean="0"/>
              <a:t>d</a:t>
            </a:r>
            <a:r>
              <a:rPr lang="ar-SA" sz="2400" dirty="0" smtClean="0"/>
              <a:t>  و العملية </a:t>
            </a:r>
            <a:r>
              <a:rPr lang="fr-FR" sz="2400" dirty="0" smtClean="0"/>
              <a:t>g</a:t>
            </a:r>
            <a:r>
              <a:rPr lang="ar-SA" sz="2400" dirty="0" smtClean="0"/>
              <a:t> ليست موجودة فعلا.</a:t>
            </a:r>
            <a:endParaRPr lang="ar-SA" sz="2400" dirty="0"/>
          </a:p>
        </p:txBody>
      </p:sp>
      <p:cxnSp>
        <p:nvCxnSpPr>
          <p:cNvPr id="18" name="رابط كسهم مستقيم 17"/>
          <p:cNvCxnSpPr/>
          <p:nvPr/>
        </p:nvCxnSpPr>
        <p:spPr>
          <a:xfrm>
            <a:off x="1447800" y="5029200"/>
            <a:ext cx="16002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مربع نص 18"/>
          <p:cNvSpPr txBox="1"/>
          <p:nvPr/>
        </p:nvSpPr>
        <p:spPr>
          <a:xfrm>
            <a:off x="1524000" y="4659868"/>
            <a:ext cx="6858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c</a:t>
            </a:r>
            <a:endParaRPr lang="ar-SA" dirty="0"/>
          </a:p>
        </p:txBody>
      </p:sp>
      <p:cxnSp>
        <p:nvCxnSpPr>
          <p:cNvPr id="20" name="رابط كسهم مستقيم 19"/>
          <p:cNvCxnSpPr/>
          <p:nvPr/>
        </p:nvCxnSpPr>
        <p:spPr>
          <a:xfrm>
            <a:off x="1371600" y="5943600"/>
            <a:ext cx="16764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شكل بيضاوي 20"/>
          <p:cNvSpPr/>
          <p:nvPr/>
        </p:nvSpPr>
        <p:spPr>
          <a:xfrm>
            <a:off x="3124200" y="4876800"/>
            <a:ext cx="304800" cy="3048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2" name="مربع نص 21"/>
          <p:cNvSpPr txBox="1"/>
          <p:nvPr/>
        </p:nvSpPr>
        <p:spPr>
          <a:xfrm>
            <a:off x="1295400" y="5486400"/>
            <a:ext cx="6858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d</a:t>
            </a:r>
            <a:endParaRPr lang="ar-SA" dirty="0"/>
          </a:p>
        </p:txBody>
      </p:sp>
      <p:cxnSp>
        <p:nvCxnSpPr>
          <p:cNvPr id="23" name="رابط كسهم مستقيم 22"/>
          <p:cNvCxnSpPr/>
          <p:nvPr/>
        </p:nvCxnSpPr>
        <p:spPr>
          <a:xfrm>
            <a:off x="3505200" y="5029200"/>
            <a:ext cx="1752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مربع نص 23"/>
          <p:cNvSpPr txBox="1"/>
          <p:nvPr/>
        </p:nvSpPr>
        <p:spPr>
          <a:xfrm>
            <a:off x="3505200" y="5562600"/>
            <a:ext cx="381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f</a:t>
            </a:r>
            <a:endParaRPr lang="ar-SA" dirty="0"/>
          </a:p>
        </p:txBody>
      </p:sp>
      <p:cxnSp>
        <p:nvCxnSpPr>
          <p:cNvPr id="25" name="رابط كسهم مستقيم 24"/>
          <p:cNvCxnSpPr/>
          <p:nvPr/>
        </p:nvCxnSpPr>
        <p:spPr>
          <a:xfrm>
            <a:off x="3505200" y="5943600"/>
            <a:ext cx="16002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مربع نص 25"/>
          <p:cNvSpPr txBox="1"/>
          <p:nvPr/>
        </p:nvSpPr>
        <p:spPr>
          <a:xfrm>
            <a:off x="3352800" y="4572000"/>
            <a:ext cx="6858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g</a:t>
            </a:r>
            <a:endParaRPr lang="ar-SA" dirty="0"/>
          </a:p>
        </p:txBody>
      </p:sp>
      <p:sp>
        <p:nvSpPr>
          <p:cNvPr id="32" name="شكل بيضاوي 31"/>
          <p:cNvSpPr/>
          <p:nvPr/>
        </p:nvSpPr>
        <p:spPr>
          <a:xfrm>
            <a:off x="3124200" y="5715000"/>
            <a:ext cx="304800" cy="3048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33" name="رابط كسهم مستقيم 32"/>
          <p:cNvCxnSpPr>
            <a:stCxn id="21" idx="4"/>
          </p:cNvCxnSpPr>
          <p:nvPr/>
        </p:nvCxnSpPr>
        <p:spPr>
          <a:xfrm rot="5400000">
            <a:off x="3003363" y="5454837"/>
            <a:ext cx="546474" cy="1588"/>
          </a:xfrm>
          <a:prstGeom prst="straightConnector1">
            <a:avLst/>
          </a:prstGeom>
          <a:ln w="25400">
            <a:prstDash val="sysDash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7" name="شكل بيضاوي 36"/>
          <p:cNvSpPr/>
          <p:nvPr/>
        </p:nvSpPr>
        <p:spPr>
          <a:xfrm>
            <a:off x="1295400" y="2743200"/>
            <a:ext cx="304800" cy="3048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8" name="شكل بيضاوي 37"/>
          <p:cNvSpPr/>
          <p:nvPr/>
        </p:nvSpPr>
        <p:spPr>
          <a:xfrm>
            <a:off x="1219200" y="3657600"/>
            <a:ext cx="304800" cy="3048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9" name="شكل بيضاوي 38"/>
          <p:cNvSpPr/>
          <p:nvPr/>
        </p:nvSpPr>
        <p:spPr>
          <a:xfrm>
            <a:off x="5486400" y="2667000"/>
            <a:ext cx="304800" cy="3048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0" name="شكل بيضاوي 39"/>
          <p:cNvSpPr/>
          <p:nvPr/>
        </p:nvSpPr>
        <p:spPr>
          <a:xfrm>
            <a:off x="5334000" y="3886200"/>
            <a:ext cx="304800" cy="3048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1" name="شكل بيضاوي 40"/>
          <p:cNvSpPr/>
          <p:nvPr/>
        </p:nvSpPr>
        <p:spPr>
          <a:xfrm>
            <a:off x="5257800" y="4876800"/>
            <a:ext cx="304800" cy="3048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2" name="شكل بيضاوي 41"/>
          <p:cNvSpPr/>
          <p:nvPr/>
        </p:nvSpPr>
        <p:spPr>
          <a:xfrm>
            <a:off x="1219200" y="4876800"/>
            <a:ext cx="304800" cy="3048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3" name="شكل بيضاوي 42"/>
          <p:cNvSpPr/>
          <p:nvPr/>
        </p:nvSpPr>
        <p:spPr>
          <a:xfrm>
            <a:off x="1143000" y="5791200"/>
            <a:ext cx="304800" cy="3048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4" name="شكل بيضاوي 43"/>
          <p:cNvSpPr/>
          <p:nvPr/>
        </p:nvSpPr>
        <p:spPr>
          <a:xfrm>
            <a:off x="5105400" y="5791200"/>
            <a:ext cx="304800" cy="3048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5" name="مربع نص 44"/>
          <p:cNvSpPr txBox="1"/>
          <p:nvPr/>
        </p:nvSpPr>
        <p:spPr>
          <a:xfrm>
            <a:off x="6172200" y="5105400"/>
            <a:ext cx="30480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العملية الخيالية تساعد على رسم العلاقات الفعلية</a:t>
            </a:r>
            <a:endParaRPr lang="ar-SA" sz="2400" dirty="0"/>
          </a:p>
        </p:txBody>
      </p:sp>
      <p:cxnSp>
        <p:nvCxnSpPr>
          <p:cNvPr id="35" name="Straight Connector 34"/>
          <p:cNvCxnSpPr/>
          <p:nvPr/>
        </p:nvCxnSpPr>
        <p:spPr>
          <a:xfrm rot="10800000" flipV="1">
            <a:off x="2133600" y="1981200"/>
            <a:ext cx="2667000" cy="2286000"/>
          </a:xfrm>
          <a:prstGeom prst="line">
            <a:avLst/>
          </a:prstGeom>
          <a:ln w="412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rot="16200000" flipH="1">
            <a:off x="2247900" y="2857500"/>
            <a:ext cx="2514600" cy="762000"/>
          </a:xfrm>
          <a:prstGeom prst="line">
            <a:avLst/>
          </a:prstGeom>
          <a:ln w="412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9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9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9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9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7" grpId="0" animBg="1"/>
      <p:bldP spid="8" grpId="0"/>
      <p:bldP spid="10" grpId="0"/>
      <p:bldP spid="14" grpId="0"/>
      <p:bldP spid="17" grpId="0"/>
      <p:bldP spid="19" grpId="0"/>
      <p:bldP spid="21" grpId="0" animBg="1"/>
      <p:bldP spid="22" grpId="0"/>
      <p:bldP spid="24" grpId="0"/>
      <p:bldP spid="26" grpId="0"/>
      <p:bldP spid="32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91000" y="1610380"/>
            <a:ext cx="5105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العملية الخيالية ليس لها اسم</a:t>
            </a:r>
            <a:endParaRPr lang="ar-SA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4267200" y="2524780"/>
            <a:ext cx="5105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العملية الخيالية ليس لها مدة أي مدتها = 0</a:t>
            </a:r>
            <a:endParaRPr lang="ar-SA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3581400" y="4582180"/>
            <a:ext cx="5867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العملية الخيالية يمكن ان تدخل في المسار الحرج </a:t>
            </a:r>
            <a:endParaRPr lang="ar-SA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3124200" y="3591580"/>
            <a:ext cx="6248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العملية الخيالية  تعامل كباقي العمليات عند الحساب </a:t>
            </a:r>
            <a:endParaRPr lang="ar-SA" sz="2800" dirty="0"/>
          </a:p>
        </p:txBody>
      </p:sp>
      <p:sp>
        <p:nvSpPr>
          <p:cNvPr id="6" name="مربع نص 5"/>
          <p:cNvSpPr txBox="1"/>
          <p:nvPr/>
        </p:nvSpPr>
        <p:spPr>
          <a:xfrm>
            <a:off x="4495800" y="152400"/>
            <a:ext cx="4800600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3- خصائص العملية الخيالية</a:t>
            </a:r>
          </a:p>
          <a:p>
            <a:endParaRPr lang="ar-SA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629400" y="228600"/>
            <a:ext cx="2819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4- الشبكة</a:t>
            </a:r>
            <a:endParaRPr lang="ar-SA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2514600" y="914400"/>
            <a:ext cx="6858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الشبكة هي كل عمليات ومراحل المشروع</a:t>
            </a:r>
            <a:endParaRPr lang="ar-SA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2514600" y="1600200"/>
            <a:ext cx="6858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تظهر الشبكة ارتباط العمليات وتسلسلها، ومدة كل منها</a:t>
            </a:r>
            <a:endParaRPr lang="ar-SA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4419600" y="2743200"/>
            <a:ext cx="5029200" cy="523220"/>
          </a:xfrm>
          <a:prstGeom prst="rect">
            <a:avLst/>
          </a:prstGeom>
          <a:solidFill>
            <a:srgbClr val="FF3300"/>
          </a:solidFill>
        </p:spPr>
        <p:txBody>
          <a:bodyPr wrap="square" rtlCol="1">
            <a:spAutoFit/>
          </a:bodyPr>
          <a:lstStyle/>
          <a:p>
            <a:r>
              <a:rPr lang="ar-SA" sz="2800" dirty="0" smtClean="0">
                <a:solidFill>
                  <a:schemeClr val="bg1"/>
                </a:solidFill>
              </a:rPr>
              <a:t>ملاحظات</a:t>
            </a:r>
            <a:r>
              <a:rPr lang="ar-SA" sz="2800" dirty="0" smtClean="0"/>
              <a:t> </a:t>
            </a:r>
            <a:r>
              <a:rPr lang="ar-SA" sz="2800" dirty="0" smtClean="0">
                <a:solidFill>
                  <a:schemeClr val="bg1"/>
                </a:solidFill>
              </a:rPr>
              <a:t>هامة</a:t>
            </a:r>
            <a:r>
              <a:rPr lang="ar-SA" sz="2800" dirty="0" smtClean="0"/>
              <a:t>: </a:t>
            </a:r>
            <a:endParaRPr lang="ar-SA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4191000" y="3505200"/>
            <a:ext cx="50292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تنطلق الشبكة بمرحلة واحدة</a:t>
            </a:r>
            <a:endParaRPr lang="ar-SA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4267200" y="4343400"/>
            <a:ext cx="50292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تنتهي الشبكة بمرحلة واحدة</a:t>
            </a:r>
            <a:endParaRPr lang="ar-SA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1" grpId="0" animBg="1"/>
      <p:bldP spid="12" grpId="0"/>
      <p:bldP spid="1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Arrow Connector 5"/>
          <p:cNvCxnSpPr/>
          <p:nvPr/>
        </p:nvCxnSpPr>
        <p:spPr>
          <a:xfrm flipV="1">
            <a:off x="1219200" y="1981200"/>
            <a:ext cx="1905000" cy="990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1219200" y="3048000"/>
            <a:ext cx="1828800" cy="609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V="1">
            <a:off x="3657600" y="1219200"/>
            <a:ext cx="1371600" cy="533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3657600" y="1752600"/>
            <a:ext cx="1447800" cy="533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3505200" y="2590800"/>
            <a:ext cx="1600200" cy="1143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3657600" y="3733800"/>
            <a:ext cx="1447800" cy="76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5715000" y="1219200"/>
            <a:ext cx="1828800" cy="1295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V="1">
            <a:off x="5715000" y="2667000"/>
            <a:ext cx="1828800" cy="1066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5791200" y="2514600"/>
            <a:ext cx="1676400" cy="76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Oval 23"/>
          <p:cNvSpPr/>
          <p:nvPr/>
        </p:nvSpPr>
        <p:spPr>
          <a:xfrm>
            <a:off x="3200400" y="1600200"/>
            <a:ext cx="457200" cy="457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5" name="Oval 24"/>
          <p:cNvSpPr/>
          <p:nvPr/>
        </p:nvSpPr>
        <p:spPr>
          <a:xfrm>
            <a:off x="3048000" y="3505200"/>
            <a:ext cx="457200" cy="457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6" name="Oval 25"/>
          <p:cNvSpPr/>
          <p:nvPr/>
        </p:nvSpPr>
        <p:spPr>
          <a:xfrm>
            <a:off x="5181600" y="990600"/>
            <a:ext cx="457200" cy="457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7" name="Oval 26"/>
          <p:cNvSpPr/>
          <p:nvPr/>
        </p:nvSpPr>
        <p:spPr>
          <a:xfrm>
            <a:off x="5257800" y="2209800"/>
            <a:ext cx="457200" cy="457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8" name="Oval 27"/>
          <p:cNvSpPr/>
          <p:nvPr/>
        </p:nvSpPr>
        <p:spPr>
          <a:xfrm>
            <a:off x="5257800" y="3581400"/>
            <a:ext cx="457200" cy="457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9" name="Oval 28"/>
          <p:cNvSpPr/>
          <p:nvPr/>
        </p:nvSpPr>
        <p:spPr>
          <a:xfrm>
            <a:off x="7620000" y="2286000"/>
            <a:ext cx="457200" cy="457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0" name="Oval 29"/>
          <p:cNvSpPr/>
          <p:nvPr/>
        </p:nvSpPr>
        <p:spPr>
          <a:xfrm>
            <a:off x="685800" y="2743200"/>
            <a:ext cx="457200" cy="457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4" name="TextBox 33"/>
          <p:cNvSpPr txBox="1"/>
          <p:nvPr/>
        </p:nvSpPr>
        <p:spPr>
          <a:xfrm>
            <a:off x="1143000" y="22098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a</a:t>
            </a:r>
            <a:endParaRPr lang="ar-SA" dirty="0"/>
          </a:p>
        </p:txBody>
      </p:sp>
      <p:sp>
        <p:nvSpPr>
          <p:cNvPr id="35" name="TextBox 34"/>
          <p:cNvSpPr txBox="1"/>
          <p:nvPr/>
        </p:nvSpPr>
        <p:spPr>
          <a:xfrm>
            <a:off x="1447800" y="28194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b</a:t>
            </a:r>
            <a:endParaRPr lang="ar-SA" dirty="0"/>
          </a:p>
        </p:txBody>
      </p:sp>
      <p:sp>
        <p:nvSpPr>
          <p:cNvPr id="36" name="TextBox 35"/>
          <p:cNvSpPr txBox="1"/>
          <p:nvPr/>
        </p:nvSpPr>
        <p:spPr>
          <a:xfrm>
            <a:off x="3657600" y="12192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c</a:t>
            </a:r>
            <a:endParaRPr lang="ar-SA" dirty="0"/>
          </a:p>
        </p:txBody>
      </p:sp>
      <p:sp>
        <p:nvSpPr>
          <p:cNvPr id="37" name="TextBox 36"/>
          <p:cNvSpPr txBox="1"/>
          <p:nvPr/>
        </p:nvSpPr>
        <p:spPr>
          <a:xfrm>
            <a:off x="3962400" y="16764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d</a:t>
            </a:r>
            <a:endParaRPr lang="ar-SA" dirty="0"/>
          </a:p>
        </p:txBody>
      </p:sp>
      <p:sp>
        <p:nvSpPr>
          <p:cNvPr id="38" name="TextBox 37"/>
          <p:cNvSpPr txBox="1"/>
          <p:nvPr/>
        </p:nvSpPr>
        <p:spPr>
          <a:xfrm>
            <a:off x="3200400" y="31242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e</a:t>
            </a:r>
            <a:endParaRPr lang="ar-SA" dirty="0"/>
          </a:p>
        </p:txBody>
      </p:sp>
      <p:sp>
        <p:nvSpPr>
          <p:cNvPr id="39" name="TextBox 38"/>
          <p:cNvSpPr txBox="1"/>
          <p:nvPr/>
        </p:nvSpPr>
        <p:spPr>
          <a:xfrm>
            <a:off x="5867400" y="11430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smtClean="0"/>
              <a:t>g</a:t>
            </a:r>
            <a:endParaRPr lang="ar-SA" dirty="0"/>
          </a:p>
        </p:txBody>
      </p:sp>
      <p:sp>
        <p:nvSpPr>
          <p:cNvPr id="40" name="TextBox 39"/>
          <p:cNvSpPr txBox="1"/>
          <p:nvPr/>
        </p:nvSpPr>
        <p:spPr>
          <a:xfrm>
            <a:off x="5638800" y="21336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h</a:t>
            </a:r>
            <a:endParaRPr lang="ar-SA" dirty="0"/>
          </a:p>
        </p:txBody>
      </p:sp>
      <p:sp>
        <p:nvSpPr>
          <p:cNvPr id="41" name="TextBox 40"/>
          <p:cNvSpPr txBox="1"/>
          <p:nvPr/>
        </p:nvSpPr>
        <p:spPr>
          <a:xfrm>
            <a:off x="5562600" y="32004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k</a:t>
            </a:r>
            <a:endParaRPr lang="ar-SA" dirty="0"/>
          </a:p>
        </p:txBody>
      </p:sp>
      <p:sp>
        <p:nvSpPr>
          <p:cNvPr id="42" name="TextBox 41"/>
          <p:cNvSpPr txBox="1"/>
          <p:nvPr/>
        </p:nvSpPr>
        <p:spPr>
          <a:xfrm>
            <a:off x="3810000" y="34290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f</a:t>
            </a:r>
            <a:endParaRPr lang="ar-SA" dirty="0"/>
          </a:p>
        </p:txBody>
      </p:sp>
      <p:sp>
        <p:nvSpPr>
          <p:cNvPr id="43" name="TextBox 42"/>
          <p:cNvSpPr txBox="1"/>
          <p:nvPr/>
        </p:nvSpPr>
        <p:spPr>
          <a:xfrm>
            <a:off x="2133600" y="18288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7</a:t>
            </a:r>
            <a:endParaRPr lang="ar-SA" dirty="0"/>
          </a:p>
        </p:txBody>
      </p:sp>
      <p:sp>
        <p:nvSpPr>
          <p:cNvPr id="44" name="TextBox 43"/>
          <p:cNvSpPr txBox="1"/>
          <p:nvPr/>
        </p:nvSpPr>
        <p:spPr>
          <a:xfrm>
            <a:off x="2438400" y="31242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8</a:t>
            </a:r>
            <a:endParaRPr lang="ar-SA" dirty="0"/>
          </a:p>
        </p:txBody>
      </p:sp>
      <p:sp>
        <p:nvSpPr>
          <p:cNvPr id="45" name="TextBox 44"/>
          <p:cNvSpPr txBox="1"/>
          <p:nvPr/>
        </p:nvSpPr>
        <p:spPr>
          <a:xfrm>
            <a:off x="4343400" y="9144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6</a:t>
            </a:r>
            <a:endParaRPr lang="ar-SA" dirty="0"/>
          </a:p>
        </p:txBody>
      </p:sp>
      <p:sp>
        <p:nvSpPr>
          <p:cNvPr id="46" name="TextBox 45"/>
          <p:cNvSpPr txBox="1"/>
          <p:nvPr/>
        </p:nvSpPr>
        <p:spPr>
          <a:xfrm>
            <a:off x="4572000" y="1893332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6</a:t>
            </a:r>
            <a:endParaRPr lang="ar-SA" dirty="0"/>
          </a:p>
        </p:txBody>
      </p:sp>
      <p:sp>
        <p:nvSpPr>
          <p:cNvPr id="47" name="TextBox 46"/>
          <p:cNvSpPr txBox="1"/>
          <p:nvPr/>
        </p:nvSpPr>
        <p:spPr>
          <a:xfrm>
            <a:off x="4191000" y="25146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4</a:t>
            </a:r>
            <a:endParaRPr lang="ar-SA" dirty="0"/>
          </a:p>
        </p:txBody>
      </p:sp>
      <p:sp>
        <p:nvSpPr>
          <p:cNvPr id="48" name="TextBox 47"/>
          <p:cNvSpPr txBox="1"/>
          <p:nvPr/>
        </p:nvSpPr>
        <p:spPr>
          <a:xfrm>
            <a:off x="4419600" y="33528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5</a:t>
            </a:r>
            <a:endParaRPr lang="ar-SA" dirty="0"/>
          </a:p>
        </p:txBody>
      </p:sp>
      <p:sp>
        <p:nvSpPr>
          <p:cNvPr id="49" name="TextBox 48"/>
          <p:cNvSpPr txBox="1"/>
          <p:nvPr/>
        </p:nvSpPr>
        <p:spPr>
          <a:xfrm>
            <a:off x="6248400" y="28194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7</a:t>
            </a:r>
            <a:endParaRPr lang="ar-SA" dirty="0"/>
          </a:p>
        </p:txBody>
      </p:sp>
      <p:sp>
        <p:nvSpPr>
          <p:cNvPr id="50" name="TextBox 49"/>
          <p:cNvSpPr txBox="1"/>
          <p:nvPr/>
        </p:nvSpPr>
        <p:spPr>
          <a:xfrm>
            <a:off x="6553200" y="2209800"/>
            <a:ext cx="502919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2</a:t>
            </a:r>
            <a:endParaRPr lang="ar-SA" dirty="0"/>
          </a:p>
        </p:txBody>
      </p:sp>
      <p:sp>
        <p:nvSpPr>
          <p:cNvPr id="51" name="TextBox 50"/>
          <p:cNvSpPr txBox="1"/>
          <p:nvPr/>
        </p:nvSpPr>
        <p:spPr>
          <a:xfrm>
            <a:off x="7010400" y="1905000"/>
            <a:ext cx="502919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3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2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705600" y="228600"/>
            <a:ext cx="2819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5- المسار</a:t>
            </a:r>
            <a:endParaRPr lang="ar-SA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1676400" y="1143000"/>
            <a:ext cx="777240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المسار هو مجموعة من العمليات المتسلسلة والمتواصلة من أول الشبكة إلى نهاية الشبكة</a:t>
            </a:r>
            <a:endParaRPr lang="ar-SA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1752600" y="2438400"/>
            <a:ext cx="7772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في الشبكة دائما أكثر من مسار</a:t>
            </a:r>
            <a:endParaRPr lang="ar-SA" sz="2800" dirty="0"/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990600" y="4114800"/>
            <a:ext cx="1905000" cy="990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990600" y="5181600"/>
            <a:ext cx="1828800" cy="609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V="1">
            <a:off x="3429000" y="3352800"/>
            <a:ext cx="1371600" cy="533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3429000" y="3886200"/>
            <a:ext cx="1447800" cy="533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V="1">
            <a:off x="3276600" y="4724400"/>
            <a:ext cx="1600200" cy="1143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3429000" y="5867400"/>
            <a:ext cx="1447800" cy="76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5486400" y="3352800"/>
            <a:ext cx="1828800" cy="1295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5486400" y="4800600"/>
            <a:ext cx="1828800" cy="1066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5562600" y="4648200"/>
            <a:ext cx="1676400" cy="76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2971800" y="3733800"/>
            <a:ext cx="457200" cy="457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" name="Oval 14"/>
          <p:cNvSpPr/>
          <p:nvPr/>
        </p:nvSpPr>
        <p:spPr>
          <a:xfrm>
            <a:off x="2819400" y="5638800"/>
            <a:ext cx="457200" cy="457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6" name="Oval 15"/>
          <p:cNvSpPr/>
          <p:nvPr/>
        </p:nvSpPr>
        <p:spPr>
          <a:xfrm>
            <a:off x="4953000" y="3124200"/>
            <a:ext cx="457200" cy="457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7" name="Oval 16"/>
          <p:cNvSpPr/>
          <p:nvPr/>
        </p:nvSpPr>
        <p:spPr>
          <a:xfrm>
            <a:off x="5029200" y="4343400"/>
            <a:ext cx="457200" cy="457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8" name="Oval 17"/>
          <p:cNvSpPr/>
          <p:nvPr/>
        </p:nvSpPr>
        <p:spPr>
          <a:xfrm>
            <a:off x="5029200" y="5715000"/>
            <a:ext cx="457200" cy="457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9" name="Oval 18"/>
          <p:cNvSpPr/>
          <p:nvPr/>
        </p:nvSpPr>
        <p:spPr>
          <a:xfrm>
            <a:off x="7391400" y="4419600"/>
            <a:ext cx="457200" cy="457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0" name="Oval 19"/>
          <p:cNvSpPr/>
          <p:nvPr/>
        </p:nvSpPr>
        <p:spPr>
          <a:xfrm>
            <a:off x="457200" y="4876800"/>
            <a:ext cx="457200" cy="457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1" name="TextBox 20"/>
          <p:cNvSpPr txBox="1"/>
          <p:nvPr/>
        </p:nvSpPr>
        <p:spPr>
          <a:xfrm>
            <a:off x="914400" y="43434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a</a:t>
            </a:r>
            <a:endParaRPr lang="ar-SA" dirty="0"/>
          </a:p>
        </p:txBody>
      </p:sp>
      <p:sp>
        <p:nvSpPr>
          <p:cNvPr id="22" name="TextBox 21"/>
          <p:cNvSpPr txBox="1"/>
          <p:nvPr/>
        </p:nvSpPr>
        <p:spPr>
          <a:xfrm>
            <a:off x="1219200" y="49530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b</a:t>
            </a:r>
            <a:endParaRPr lang="ar-SA" dirty="0"/>
          </a:p>
        </p:txBody>
      </p:sp>
      <p:sp>
        <p:nvSpPr>
          <p:cNvPr id="23" name="TextBox 22"/>
          <p:cNvSpPr txBox="1"/>
          <p:nvPr/>
        </p:nvSpPr>
        <p:spPr>
          <a:xfrm>
            <a:off x="3429000" y="33528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c</a:t>
            </a:r>
            <a:endParaRPr lang="ar-SA" dirty="0"/>
          </a:p>
        </p:txBody>
      </p:sp>
      <p:sp>
        <p:nvSpPr>
          <p:cNvPr id="24" name="TextBox 23"/>
          <p:cNvSpPr txBox="1"/>
          <p:nvPr/>
        </p:nvSpPr>
        <p:spPr>
          <a:xfrm>
            <a:off x="3733800" y="38100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d</a:t>
            </a:r>
            <a:endParaRPr lang="ar-SA" dirty="0"/>
          </a:p>
        </p:txBody>
      </p:sp>
      <p:sp>
        <p:nvSpPr>
          <p:cNvPr id="25" name="TextBox 24"/>
          <p:cNvSpPr txBox="1"/>
          <p:nvPr/>
        </p:nvSpPr>
        <p:spPr>
          <a:xfrm>
            <a:off x="2971800" y="52578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e</a:t>
            </a:r>
            <a:endParaRPr lang="ar-SA" dirty="0"/>
          </a:p>
        </p:txBody>
      </p:sp>
      <p:sp>
        <p:nvSpPr>
          <p:cNvPr id="26" name="TextBox 25"/>
          <p:cNvSpPr txBox="1"/>
          <p:nvPr/>
        </p:nvSpPr>
        <p:spPr>
          <a:xfrm>
            <a:off x="5638800" y="32766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smtClean="0"/>
              <a:t>g</a:t>
            </a:r>
            <a:endParaRPr lang="ar-SA" dirty="0"/>
          </a:p>
        </p:txBody>
      </p:sp>
      <p:sp>
        <p:nvSpPr>
          <p:cNvPr id="27" name="TextBox 26"/>
          <p:cNvSpPr txBox="1"/>
          <p:nvPr/>
        </p:nvSpPr>
        <p:spPr>
          <a:xfrm>
            <a:off x="5410200" y="42672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h</a:t>
            </a:r>
            <a:endParaRPr lang="ar-SA" dirty="0"/>
          </a:p>
        </p:txBody>
      </p:sp>
      <p:sp>
        <p:nvSpPr>
          <p:cNvPr id="28" name="TextBox 27"/>
          <p:cNvSpPr txBox="1"/>
          <p:nvPr/>
        </p:nvSpPr>
        <p:spPr>
          <a:xfrm>
            <a:off x="5334000" y="53340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k</a:t>
            </a:r>
            <a:endParaRPr lang="ar-SA" dirty="0"/>
          </a:p>
        </p:txBody>
      </p:sp>
      <p:sp>
        <p:nvSpPr>
          <p:cNvPr id="29" name="TextBox 28"/>
          <p:cNvSpPr txBox="1"/>
          <p:nvPr/>
        </p:nvSpPr>
        <p:spPr>
          <a:xfrm>
            <a:off x="3581400" y="55626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f</a:t>
            </a:r>
            <a:endParaRPr lang="ar-SA" dirty="0"/>
          </a:p>
        </p:txBody>
      </p:sp>
      <p:sp>
        <p:nvSpPr>
          <p:cNvPr id="30" name="TextBox 29"/>
          <p:cNvSpPr txBox="1"/>
          <p:nvPr/>
        </p:nvSpPr>
        <p:spPr>
          <a:xfrm>
            <a:off x="1905000" y="39624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7</a:t>
            </a:r>
            <a:endParaRPr lang="ar-SA" dirty="0"/>
          </a:p>
        </p:txBody>
      </p:sp>
      <p:sp>
        <p:nvSpPr>
          <p:cNvPr id="31" name="TextBox 30"/>
          <p:cNvSpPr txBox="1"/>
          <p:nvPr/>
        </p:nvSpPr>
        <p:spPr>
          <a:xfrm>
            <a:off x="2209800" y="52578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8</a:t>
            </a:r>
            <a:endParaRPr lang="ar-SA" dirty="0"/>
          </a:p>
        </p:txBody>
      </p:sp>
      <p:sp>
        <p:nvSpPr>
          <p:cNvPr id="32" name="TextBox 31"/>
          <p:cNvSpPr txBox="1"/>
          <p:nvPr/>
        </p:nvSpPr>
        <p:spPr>
          <a:xfrm>
            <a:off x="4114800" y="30480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6</a:t>
            </a:r>
            <a:endParaRPr lang="ar-SA" dirty="0"/>
          </a:p>
        </p:txBody>
      </p:sp>
      <p:sp>
        <p:nvSpPr>
          <p:cNvPr id="33" name="TextBox 32"/>
          <p:cNvSpPr txBox="1"/>
          <p:nvPr/>
        </p:nvSpPr>
        <p:spPr>
          <a:xfrm>
            <a:off x="4343400" y="4026932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6</a:t>
            </a:r>
            <a:endParaRPr lang="ar-SA" dirty="0"/>
          </a:p>
        </p:txBody>
      </p:sp>
      <p:sp>
        <p:nvSpPr>
          <p:cNvPr id="34" name="TextBox 33"/>
          <p:cNvSpPr txBox="1"/>
          <p:nvPr/>
        </p:nvSpPr>
        <p:spPr>
          <a:xfrm>
            <a:off x="3962400" y="46482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4</a:t>
            </a:r>
            <a:endParaRPr lang="ar-SA" dirty="0"/>
          </a:p>
        </p:txBody>
      </p:sp>
      <p:sp>
        <p:nvSpPr>
          <p:cNvPr id="35" name="TextBox 34"/>
          <p:cNvSpPr txBox="1"/>
          <p:nvPr/>
        </p:nvSpPr>
        <p:spPr>
          <a:xfrm>
            <a:off x="4191000" y="54864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5</a:t>
            </a:r>
            <a:endParaRPr lang="ar-SA" dirty="0"/>
          </a:p>
        </p:txBody>
      </p:sp>
      <p:sp>
        <p:nvSpPr>
          <p:cNvPr id="36" name="TextBox 35"/>
          <p:cNvSpPr txBox="1"/>
          <p:nvPr/>
        </p:nvSpPr>
        <p:spPr>
          <a:xfrm>
            <a:off x="6019800" y="49530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7</a:t>
            </a:r>
            <a:endParaRPr lang="ar-SA" dirty="0"/>
          </a:p>
        </p:txBody>
      </p:sp>
      <p:sp>
        <p:nvSpPr>
          <p:cNvPr id="37" name="TextBox 36"/>
          <p:cNvSpPr txBox="1"/>
          <p:nvPr/>
        </p:nvSpPr>
        <p:spPr>
          <a:xfrm>
            <a:off x="6324600" y="4343400"/>
            <a:ext cx="502919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2</a:t>
            </a:r>
            <a:endParaRPr lang="ar-SA" dirty="0"/>
          </a:p>
        </p:txBody>
      </p:sp>
      <p:sp>
        <p:nvSpPr>
          <p:cNvPr id="38" name="TextBox 37"/>
          <p:cNvSpPr txBox="1"/>
          <p:nvPr/>
        </p:nvSpPr>
        <p:spPr>
          <a:xfrm>
            <a:off x="6781800" y="4038600"/>
            <a:ext cx="502919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3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705600" y="304800"/>
            <a:ext cx="2819400" cy="523220"/>
          </a:xfrm>
          <a:prstGeom prst="rect">
            <a:avLst/>
          </a:prstGeom>
          <a:solidFill>
            <a:srgbClr val="FFC000"/>
          </a:solidFill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ترقيم الشبكة</a:t>
            </a:r>
            <a:endParaRPr lang="ar-SA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3505200" y="990600"/>
            <a:ext cx="6019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تقسم دائرة المرحلة إلى 3 مساحات  كالتالي:</a:t>
            </a:r>
            <a:endParaRPr lang="ar-SA" sz="2800" dirty="0"/>
          </a:p>
        </p:txBody>
      </p:sp>
      <p:sp>
        <p:nvSpPr>
          <p:cNvPr id="4" name="Oval 3"/>
          <p:cNvSpPr/>
          <p:nvPr/>
        </p:nvSpPr>
        <p:spPr>
          <a:xfrm>
            <a:off x="4495800" y="2362200"/>
            <a:ext cx="1524000" cy="14478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6" name="Straight Connector 5"/>
          <p:cNvCxnSpPr/>
          <p:nvPr/>
        </p:nvCxnSpPr>
        <p:spPr>
          <a:xfrm rot="5400000">
            <a:off x="4381500" y="3086100"/>
            <a:ext cx="12954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5029200" y="3048000"/>
            <a:ext cx="990600" cy="381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524000" y="1676400"/>
            <a:ext cx="17526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الرقم</a:t>
            </a:r>
            <a:endParaRPr lang="ar-SA" sz="2800" dirty="0"/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3276600" y="2057400"/>
            <a:ext cx="1371600" cy="838200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6324600" y="1828800"/>
            <a:ext cx="17526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أدنى مدة</a:t>
            </a:r>
            <a:endParaRPr lang="ar-SA" sz="2800" dirty="0"/>
          </a:p>
        </p:txBody>
      </p:sp>
      <p:sp>
        <p:nvSpPr>
          <p:cNvPr id="14" name="TextBox 13"/>
          <p:cNvSpPr txBox="1"/>
          <p:nvPr/>
        </p:nvSpPr>
        <p:spPr>
          <a:xfrm>
            <a:off x="6248400" y="3962400"/>
            <a:ext cx="17526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أقصى مدة</a:t>
            </a:r>
            <a:endParaRPr lang="ar-SA" sz="2800" dirty="0"/>
          </a:p>
        </p:txBody>
      </p:sp>
      <p:cxnSp>
        <p:nvCxnSpPr>
          <p:cNvPr id="15" name="Straight Arrow Connector 14"/>
          <p:cNvCxnSpPr/>
          <p:nvPr/>
        </p:nvCxnSpPr>
        <p:spPr>
          <a:xfrm rot="10800000" flipV="1">
            <a:off x="5791200" y="2209800"/>
            <a:ext cx="1143000" cy="533400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rot="10800000">
            <a:off x="5638800" y="3581400"/>
            <a:ext cx="990600" cy="609600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10" grpId="0"/>
      <p:bldP spid="13" grpId="0"/>
      <p:bldP spid="1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95400" y="533400"/>
            <a:ext cx="792480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ترقم الشبكة من اليسار إلى اليمين ومن الأعلى إلى الأسفل باستعمال الأرقام دون التكرار</a:t>
            </a:r>
            <a:endParaRPr lang="ar-SA" sz="2800" dirty="0"/>
          </a:p>
        </p:txBody>
      </p:sp>
      <p:sp>
        <p:nvSpPr>
          <p:cNvPr id="5" name="Oval 4"/>
          <p:cNvSpPr/>
          <p:nvPr/>
        </p:nvSpPr>
        <p:spPr>
          <a:xfrm>
            <a:off x="685800" y="29718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Oval 5"/>
          <p:cNvSpPr/>
          <p:nvPr/>
        </p:nvSpPr>
        <p:spPr>
          <a:xfrm>
            <a:off x="2590800" y="15240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Oval 6"/>
          <p:cNvSpPr/>
          <p:nvPr/>
        </p:nvSpPr>
        <p:spPr>
          <a:xfrm>
            <a:off x="2667000" y="29718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Oval 7"/>
          <p:cNvSpPr/>
          <p:nvPr/>
        </p:nvSpPr>
        <p:spPr>
          <a:xfrm>
            <a:off x="2590800" y="44958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Oval 8"/>
          <p:cNvSpPr/>
          <p:nvPr/>
        </p:nvSpPr>
        <p:spPr>
          <a:xfrm>
            <a:off x="5029200" y="23622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5029200" y="38100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Oval 10"/>
          <p:cNvSpPr/>
          <p:nvPr/>
        </p:nvSpPr>
        <p:spPr>
          <a:xfrm>
            <a:off x="7162800" y="29718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14" name="Straight Arrow Connector 13"/>
          <p:cNvCxnSpPr>
            <a:stCxn id="5" idx="6"/>
            <a:endCxn id="6" idx="3"/>
          </p:cNvCxnSpPr>
          <p:nvPr/>
        </p:nvCxnSpPr>
        <p:spPr>
          <a:xfrm flipV="1">
            <a:off x="1600200" y="2239449"/>
            <a:ext cx="1124511" cy="115145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5" idx="6"/>
            <a:endCxn id="7" idx="2"/>
          </p:cNvCxnSpPr>
          <p:nvPr/>
        </p:nvCxnSpPr>
        <p:spPr>
          <a:xfrm>
            <a:off x="1600200" y="3390900"/>
            <a:ext cx="1066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5" idx="6"/>
          </p:cNvCxnSpPr>
          <p:nvPr/>
        </p:nvCxnSpPr>
        <p:spPr>
          <a:xfrm>
            <a:off x="1600200" y="3390900"/>
            <a:ext cx="990600" cy="1447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3505200" y="1981200"/>
            <a:ext cx="1524000" cy="838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7" idx="6"/>
          </p:cNvCxnSpPr>
          <p:nvPr/>
        </p:nvCxnSpPr>
        <p:spPr>
          <a:xfrm flipV="1">
            <a:off x="3581400" y="2895600"/>
            <a:ext cx="1371600" cy="495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8" idx="6"/>
            <a:endCxn id="10" idx="3"/>
          </p:cNvCxnSpPr>
          <p:nvPr/>
        </p:nvCxnSpPr>
        <p:spPr>
          <a:xfrm flipV="1">
            <a:off x="3505200" y="4525449"/>
            <a:ext cx="1657911" cy="38945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stCxn id="9" idx="6"/>
            <a:endCxn id="11" idx="2"/>
          </p:cNvCxnSpPr>
          <p:nvPr/>
        </p:nvCxnSpPr>
        <p:spPr>
          <a:xfrm>
            <a:off x="5943600" y="2781300"/>
            <a:ext cx="1219200" cy="609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stCxn id="10" idx="6"/>
            <a:endCxn id="11" idx="2"/>
          </p:cNvCxnSpPr>
          <p:nvPr/>
        </p:nvCxnSpPr>
        <p:spPr>
          <a:xfrm flipV="1">
            <a:off x="5943600" y="3390900"/>
            <a:ext cx="1219200" cy="838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>
            <a:stCxn id="8" idx="6"/>
          </p:cNvCxnSpPr>
          <p:nvPr/>
        </p:nvCxnSpPr>
        <p:spPr>
          <a:xfrm flipV="1">
            <a:off x="3505200" y="2895600"/>
            <a:ext cx="1524000" cy="2019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rot="5400000">
            <a:off x="571500" y="33909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endCxn id="5" idx="6"/>
          </p:cNvCxnSpPr>
          <p:nvPr/>
        </p:nvCxnSpPr>
        <p:spPr>
          <a:xfrm flipV="1">
            <a:off x="990600" y="33909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rot="5400000">
            <a:off x="2476500" y="19050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 flipV="1">
            <a:off x="2895600" y="19050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 rot="5400000">
            <a:off x="2628900" y="33909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 flipV="1">
            <a:off x="3048000" y="33909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rot="5400000">
            <a:off x="2628900" y="48768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 flipV="1">
            <a:off x="3048000" y="48768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rot="5400000">
            <a:off x="4914900" y="27432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flipV="1">
            <a:off x="5334000" y="27432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 rot="5400000">
            <a:off x="4991100" y="41910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V="1">
            <a:off x="5410200" y="41910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rot="5400000">
            <a:off x="7048500" y="34290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flipV="1">
            <a:off x="7467600" y="34290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381000" y="31242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</a:t>
            </a:r>
            <a:endParaRPr lang="ar-SA" dirty="0"/>
          </a:p>
        </p:txBody>
      </p:sp>
      <p:sp>
        <p:nvSpPr>
          <p:cNvPr id="53" name="TextBox 52"/>
          <p:cNvSpPr txBox="1"/>
          <p:nvPr/>
        </p:nvSpPr>
        <p:spPr>
          <a:xfrm>
            <a:off x="2286000" y="17526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2</a:t>
            </a:r>
            <a:endParaRPr lang="ar-SA" dirty="0"/>
          </a:p>
        </p:txBody>
      </p:sp>
      <p:sp>
        <p:nvSpPr>
          <p:cNvPr id="54" name="TextBox 53"/>
          <p:cNvSpPr txBox="1"/>
          <p:nvPr/>
        </p:nvSpPr>
        <p:spPr>
          <a:xfrm>
            <a:off x="2438400" y="32766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3</a:t>
            </a:r>
            <a:endParaRPr lang="ar-SA" dirty="0"/>
          </a:p>
        </p:txBody>
      </p:sp>
      <p:sp>
        <p:nvSpPr>
          <p:cNvPr id="55" name="TextBox 54"/>
          <p:cNvSpPr txBox="1"/>
          <p:nvPr/>
        </p:nvSpPr>
        <p:spPr>
          <a:xfrm>
            <a:off x="2438400" y="48006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4</a:t>
            </a:r>
            <a:endParaRPr lang="ar-SA" dirty="0"/>
          </a:p>
        </p:txBody>
      </p:sp>
      <p:sp>
        <p:nvSpPr>
          <p:cNvPr id="56" name="TextBox 55"/>
          <p:cNvSpPr txBox="1"/>
          <p:nvPr/>
        </p:nvSpPr>
        <p:spPr>
          <a:xfrm>
            <a:off x="4800600" y="25908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57" name="TextBox 56"/>
          <p:cNvSpPr txBox="1"/>
          <p:nvPr/>
        </p:nvSpPr>
        <p:spPr>
          <a:xfrm>
            <a:off x="4876800" y="41148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6</a:t>
            </a:r>
            <a:endParaRPr lang="ar-SA" dirty="0"/>
          </a:p>
        </p:txBody>
      </p:sp>
      <p:sp>
        <p:nvSpPr>
          <p:cNvPr id="58" name="TextBox 57"/>
          <p:cNvSpPr txBox="1"/>
          <p:nvPr/>
        </p:nvSpPr>
        <p:spPr>
          <a:xfrm>
            <a:off x="6934200" y="32004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7</a:t>
            </a:r>
            <a:endParaRPr lang="ar-SA" dirty="0"/>
          </a:p>
        </p:txBody>
      </p:sp>
      <p:sp>
        <p:nvSpPr>
          <p:cNvPr id="59" name="TextBox 58"/>
          <p:cNvSpPr txBox="1"/>
          <p:nvPr/>
        </p:nvSpPr>
        <p:spPr>
          <a:xfrm>
            <a:off x="1143000" y="27432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a</a:t>
            </a:r>
            <a:endParaRPr lang="ar-SA" dirty="0"/>
          </a:p>
        </p:txBody>
      </p:sp>
      <p:sp>
        <p:nvSpPr>
          <p:cNvPr id="60" name="TextBox 59"/>
          <p:cNvSpPr txBox="1"/>
          <p:nvPr/>
        </p:nvSpPr>
        <p:spPr>
          <a:xfrm>
            <a:off x="1447800" y="31242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b</a:t>
            </a:r>
            <a:endParaRPr lang="ar-SA" dirty="0"/>
          </a:p>
        </p:txBody>
      </p:sp>
      <p:sp>
        <p:nvSpPr>
          <p:cNvPr id="61" name="TextBox 60"/>
          <p:cNvSpPr txBox="1"/>
          <p:nvPr/>
        </p:nvSpPr>
        <p:spPr>
          <a:xfrm>
            <a:off x="1447800" y="36576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c</a:t>
            </a:r>
            <a:endParaRPr lang="ar-SA" dirty="0"/>
          </a:p>
        </p:txBody>
      </p:sp>
      <p:sp>
        <p:nvSpPr>
          <p:cNvPr id="62" name="TextBox 61"/>
          <p:cNvSpPr txBox="1"/>
          <p:nvPr/>
        </p:nvSpPr>
        <p:spPr>
          <a:xfrm>
            <a:off x="3352800" y="16764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d</a:t>
            </a:r>
            <a:endParaRPr lang="ar-SA" dirty="0"/>
          </a:p>
        </p:txBody>
      </p:sp>
      <p:sp>
        <p:nvSpPr>
          <p:cNvPr id="63" name="TextBox 62"/>
          <p:cNvSpPr txBox="1"/>
          <p:nvPr/>
        </p:nvSpPr>
        <p:spPr>
          <a:xfrm>
            <a:off x="3200400" y="28956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e</a:t>
            </a:r>
            <a:endParaRPr lang="ar-SA" dirty="0"/>
          </a:p>
        </p:txBody>
      </p:sp>
      <p:sp>
        <p:nvSpPr>
          <p:cNvPr id="64" name="TextBox 63"/>
          <p:cNvSpPr txBox="1"/>
          <p:nvPr/>
        </p:nvSpPr>
        <p:spPr>
          <a:xfrm>
            <a:off x="3048000" y="41910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f</a:t>
            </a:r>
            <a:endParaRPr lang="ar-SA" dirty="0"/>
          </a:p>
        </p:txBody>
      </p:sp>
      <p:sp>
        <p:nvSpPr>
          <p:cNvPr id="65" name="TextBox 64"/>
          <p:cNvSpPr txBox="1"/>
          <p:nvPr/>
        </p:nvSpPr>
        <p:spPr>
          <a:xfrm>
            <a:off x="3581400" y="44196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g</a:t>
            </a:r>
            <a:endParaRPr lang="ar-SA" dirty="0"/>
          </a:p>
        </p:txBody>
      </p:sp>
      <p:sp>
        <p:nvSpPr>
          <p:cNvPr id="66" name="TextBox 65"/>
          <p:cNvSpPr txBox="1"/>
          <p:nvPr/>
        </p:nvSpPr>
        <p:spPr>
          <a:xfrm>
            <a:off x="5715000" y="25908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h</a:t>
            </a:r>
            <a:endParaRPr lang="ar-SA" dirty="0"/>
          </a:p>
        </p:txBody>
      </p:sp>
      <p:sp>
        <p:nvSpPr>
          <p:cNvPr id="67" name="TextBox 66"/>
          <p:cNvSpPr txBox="1"/>
          <p:nvPr/>
        </p:nvSpPr>
        <p:spPr>
          <a:xfrm>
            <a:off x="5410200" y="3429000"/>
            <a:ext cx="7620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dirty="0" smtClean="0"/>
          </a:p>
          <a:p>
            <a:r>
              <a:rPr lang="fr-FR" dirty="0" smtClean="0"/>
              <a:t>k</a:t>
            </a:r>
            <a:endParaRPr lang="ar-SA" dirty="0"/>
          </a:p>
        </p:txBody>
      </p:sp>
      <p:sp>
        <p:nvSpPr>
          <p:cNvPr id="68" name="TextBox 67"/>
          <p:cNvSpPr txBox="1"/>
          <p:nvPr/>
        </p:nvSpPr>
        <p:spPr>
          <a:xfrm>
            <a:off x="1752600" y="21336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4</a:t>
            </a:r>
            <a:endParaRPr lang="ar-SA" dirty="0"/>
          </a:p>
        </p:txBody>
      </p:sp>
      <p:sp>
        <p:nvSpPr>
          <p:cNvPr id="69" name="TextBox 68"/>
          <p:cNvSpPr txBox="1"/>
          <p:nvPr/>
        </p:nvSpPr>
        <p:spPr>
          <a:xfrm>
            <a:off x="1905000" y="29718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70" name="TextBox 69"/>
          <p:cNvSpPr txBox="1"/>
          <p:nvPr/>
        </p:nvSpPr>
        <p:spPr>
          <a:xfrm>
            <a:off x="1828800" y="41148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9</a:t>
            </a:r>
            <a:endParaRPr lang="ar-SA" dirty="0"/>
          </a:p>
        </p:txBody>
      </p:sp>
      <p:sp>
        <p:nvSpPr>
          <p:cNvPr id="71" name="TextBox 70"/>
          <p:cNvSpPr txBox="1"/>
          <p:nvPr/>
        </p:nvSpPr>
        <p:spPr>
          <a:xfrm>
            <a:off x="3962400" y="26670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3</a:t>
            </a:r>
            <a:endParaRPr lang="ar-SA" dirty="0"/>
          </a:p>
        </p:txBody>
      </p:sp>
      <p:sp>
        <p:nvSpPr>
          <p:cNvPr id="73" name="TextBox 72"/>
          <p:cNvSpPr txBox="1"/>
          <p:nvPr/>
        </p:nvSpPr>
        <p:spPr>
          <a:xfrm>
            <a:off x="4267200" y="22860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8</a:t>
            </a:r>
            <a:endParaRPr lang="ar-SA" dirty="0"/>
          </a:p>
        </p:txBody>
      </p:sp>
      <p:sp>
        <p:nvSpPr>
          <p:cNvPr id="74" name="TextBox 73"/>
          <p:cNvSpPr txBox="1"/>
          <p:nvPr/>
        </p:nvSpPr>
        <p:spPr>
          <a:xfrm>
            <a:off x="3886200" y="32766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4</a:t>
            </a:r>
            <a:endParaRPr lang="ar-SA" dirty="0"/>
          </a:p>
        </p:txBody>
      </p:sp>
      <p:sp>
        <p:nvSpPr>
          <p:cNvPr id="75" name="TextBox 74"/>
          <p:cNvSpPr txBox="1"/>
          <p:nvPr/>
        </p:nvSpPr>
        <p:spPr>
          <a:xfrm>
            <a:off x="4191000" y="42672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1</a:t>
            </a:r>
            <a:endParaRPr lang="ar-SA" dirty="0"/>
          </a:p>
        </p:txBody>
      </p:sp>
      <p:sp>
        <p:nvSpPr>
          <p:cNvPr id="76" name="TextBox 75"/>
          <p:cNvSpPr txBox="1"/>
          <p:nvPr/>
        </p:nvSpPr>
        <p:spPr>
          <a:xfrm>
            <a:off x="6324600" y="28956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7</a:t>
            </a:r>
            <a:endParaRPr lang="ar-SA" dirty="0"/>
          </a:p>
        </p:txBody>
      </p:sp>
      <p:sp>
        <p:nvSpPr>
          <p:cNvPr id="77" name="TextBox 76"/>
          <p:cNvSpPr txBox="1"/>
          <p:nvPr/>
        </p:nvSpPr>
        <p:spPr>
          <a:xfrm>
            <a:off x="6172200" y="32766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2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8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80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5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87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  <p:bldP spid="69" grpId="0"/>
      <p:bldP spid="70" grpId="0"/>
      <p:bldP spid="71" grpId="0"/>
      <p:bldP spid="73" grpId="0"/>
      <p:bldP spid="74" grpId="0"/>
      <p:bldP spid="75" grpId="0"/>
      <p:bldP spid="76" grpId="0"/>
      <p:bldP spid="7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10200" y="0"/>
            <a:ext cx="4114800" cy="523220"/>
          </a:xfrm>
          <a:prstGeom prst="rect">
            <a:avLst/>
          </a:prstGeom>
          <a:solidFill>
            <a:srgbClr val="FFC000"/>
          </a:solidFill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حساب أدنى مدة للمشروع</a:t>
            </a:r>
            <a:endParaRPr lang="ar-SA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2362200" y="2286000"/>
            <a:ext cx="7239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تحسب أدنى مدة للمشروع بجمع المدد من اليسار إلى اليمين </a:t>
            </a:r>
            <a:endParaRPr lang="ar-SA" sz="2800" dirty="0"/>
          </a:p>
        </p:txBody>
      </p:sp>
      <p:sp>
        <p:nvSpPr>
          <p:cNvPr id="60" name="TextBox 59"/>
          <p:cNvSpPr txBox="1"/>
          <p:nvPr/>
        </p:nvSpPr>
        <p:spPr>
          <a:xfrm>
            <a:off x="1371600" y="1066800"/>
            <a:ext cx="8305800" cy="523220"/>
          </a:xfrm>
          <a:prstGeom prst="rect">
            <a:avLst/>
          </a:prstGeom>
          <a:solidFill>
            <a:srgbClr val="92D050"/>
          </a:solidFill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تكون أدنى مدة لأول مرحلة مساوية للسفر</a:t>
            </a:r>
            <a:endParaRPr lang="ar-SA" sz="2800" dirty="0"/>
          </a:p>
        </p:txBody>
      </p:sp>
      <p:sp>
        <p:nvSpPr>
          <p:cNvPr id="6" name="Oval 5"/>
          <p:cNvSpPr/>
          <p:nvPr/>
        </p:nvSpPr>
        <p:spPr>
          <a:xfrm>
            <a:off x="1600200" y="3733800"/>
            <a:ext cx="1219200" cy="10668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8" name="Straight Arrow Connector 7"/>
          <p:cNvCxnSpPr>
            <a:stCxn id="6" idx="6"/>
            <a:endCxn id="14" idx="2"/>
          </p:cNvCxnSpPr>
          <p:nvPr/>
        </p:nvCxnSpPr>
        <p:spPr>
          <a:xfrm>
            <a:off x="2819400" y="4267200"/>
            <a:ext cx="1752600" cy="76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572000" y="3810000"/>
            <a:ext cx="1219200" cy="10668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15" name="Straight Arrow Connector 14"/>
          <p:cNvCxnSpPr>
            <a:stCxn id="14" idx="6"/>
            <a:endCxn id="16" idx="2"/>
          </p:cNvCxnSpPr>
          <p:nvPr/>
        </p:nvCxnSpPr>
        <p:spPr>
          <a:xfrm>
            <a:off x="5791200" y="4343400"/>
            <a:ext cx="16764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Oval 15"/>
          <p:cNvSpPr/>
          <p:nvPr/>
        </p:nvSpPr>
        <p:spPr>
          <a:xfrm>
            <a:off x="7467600" y="3810000"/>
            <a:ext cx="1219200" cy="10668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22" name="Straight Connector 21"/>
          <p:cNvCxnSpPr/>
          <p:nvPr/>
        </p:nvCxnSpPr>
        <p:spPr>
          <a:xfrm rot="5400000">
            <a:off x="1562100" y="4305300"/>
            <a:ext cx="990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endCxn id="6" idx="6"/>
          </p:cNvCxnSpPr>
          <p:nvPr/>
        </p:nvCxnSpPr>
        <p:spPr>
          <a:xfrm>
            <a:off x="2057400" y="4267200"/>
            <a:ext cx="76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1905000" y="3798332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/>
              <a:t>0</a:t>
            </a:r>
            <a:endParaRPr lang="ar-SA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3886200" y="38862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/>
              <a:t>7</a:t>
            </a:r>
            <a:endParaRPr lang="ar-SA" b="1" dirty="0"/>
          </a:p>
        </p:txBody>
      </p:sp>
      <p:sp>
        <p:nvSpPr>
          <p:cNvPr id="28" name="TextBox 27"/>
          <p:cNvSpPr txBox="1"/>
          <p:nvPr/>
        </p:nvSpPr>
        <p:spPr>
          <a:xfrm>
            <a:off x="2819400" y="38862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b="1" dirty="0" smtClean="0"/>
              <a:t>F</a:t>
            </a:r>
            <a:endParaRPr lang="ar-SA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6858000" y="38862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/>
              <a:t>6</a:t>
            </a:r>
            <a:endParaRPr lang="ar-SA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5562600" y="38862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b="1" dirty="0" smtClean="0"/>
              <a:t>K</a:t>
            </a:r>
            <a:endParaRPr lang="ar-SA" b="1" dirty="0"/>
          </a:p>
        </p:txBody>
      </p:sp>
      <p:cxnSp>
        <p:nvCxnSpPr>
          <p:cNvPr id="31" name="Straight Connector 30"/>
          <p:cNvCxnSpPr/>
          <p:nvPr/>
        </p:nvCxnSpPr>
        <p:spPr>
          <a:xfrm rot="5400000">
            <a:off x="4533900" y="4381500"/>
            <a:ext cx="990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5029200" y="4343400"/>
            <a:ext cx="76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rot="5400000">
            <a:off x="7429500" y="4381500"/>
            <a:ext cx="990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7924800" y="4343400"/>
            <a:ext cx="76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4953000" y="38862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/>
              <a:t>7</a:t>
            </a:r>
            <a:endParaRPr lang="ar-SA" b="1" dirty="0"/>
          </a:p>
        </p:txBody>
      </p:sp>
      <p:sp>
        <p:nvSpPr>
          <p:cNvPr id="36" name="TextBox 35"/>
          <p:cNvSpPr txBox="1"/>
          <p:nvPr/>
        </p:nvSpPr>
        <p:spPr>
          <a:xfrm>
            <a:off x="7924800" y="38862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/>
              <a:t>13</a:t>
            </a:r>
            <a:endParaRPr lang="ar-SA" b="1" dirty="0"/>
          </a:p>
        </p:txBody>
      </p:sp>
      <p:sp>
        <p:nvSpPr>
          <p:cNvPr id="23" name="شكل حر 22"/>
          <p:cNvSpPr/>
          <p:nvPr/>
        </p:nvSpPr>
        <p:spPr>
          <a:xfrm>
            <a:off x="2336800" y="3193143"/>
            <a:ext cx="1930400" cy="580571"/>
          </a:xfrm>
          <a:custGeom>
            <a:avLst/>
            <a:gdLst>
              <a:gd name="connsiteX0" fmla="*/ 0 w 1930400"/>
              <a:gd name="connsiteY0" fmla="*/ 580571 h 580571"/>
              <a:gd name="connsiteX1" fmla="*/ 1059543 w 1930400"/>
              <a:gd name="connsiteY1" fmla="*/ 0 h 580571"/>
              <a:gd name="connsiteX2" fmla="*/ 1930400 w 1930400"/>
              <a:gd name="connsiteY2" fmla="*/ 580571 h 580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30400" h="580571">
                <a:moveTo>
                  <a:pt x="0" y="580571"/>
                </a:moveTo>
                <a:cubicBezTo>
                  <a:pt x="368905" y="290285"/>
                  <a:pt x="737810" y="0"/>
                  <a:pt x="1059543" y="0"/>
                </a:cubicBezTo>
                <a:cubicBezTo>
                  <a:pt x="1381276" y="0"/>
                  <a:pt x="1655838" y="290285"/>
                  <a:pt x="1930400" y="580571"/>
                </a:cubicBezTo>
              </a:path>
            </a:pathLst>
          </a:cu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5" name="شكل حر 24"/>
          <p:cNvSpPr/>
          <p:nvPr/>
        </p:nvSpPr>
        <p:spPr>
          <a:xfrm>
            <a:off x="5529943" y="3181048"/>
            <a:ext cx="1785257" cy="781352"/>
          </a:xfrm>
          <a:custGeom>
            <a:avLst/>
            <a:gdLst>
              <a:gd name="connsiteX0" fmla="*/ 0 w 1785257"/>
              <a:gd name="connsiteY0" fmla="*/ 781352 h 781352"/>
              <a:gd name="connsiteX1" fmla="*/ 667657 w 1785257"/>
              <a:gd name="connsiteY1" fmla="*/ 12095 h 781352"/>
              <a:gd name="connsiteX2" fmla="*/ 1785257 w 1785257"/>
              <a:gd name="connsiteY2" fmla="*/ 708781 h 781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85257" h="781352">
                <a:moveTo>
                  <a:pt x="0" y="781352"/>
                </a:moveTo>
                <a:cubicBezTo>
                  <a:pt x="185057" y="402771"/>
                  <a:pt x="370114" y="24190"/>
                  <a:pt x="667657" y="12095"/>
                </a:cubicBezTo>
                <a:cubicBezTo>
                  <a:pt x="965200" y="0"/>
                  <a:pt x="1375228" y="354390"/>
                  <a:pt x="1785257" y="708781"/>
                </a:cubicBezTo>
              </a:path>
            </a:pathLst>
          </a:cu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0" grpId="0" animBg="1"/>
      <p:bldP spid="6" grpId="0" animBg="1"/>
      <p:bldP spid="14" grpId="0" animBg="1"/>
      <p:bldP spid="16" grpId="0" animBg="1"/>
      <p:bldP spid="26" grpId="0"/>
      <p:bldP spid="27" grpId="0"/>
      <p:bldP spid="28" grpId="0"/>
      <p:bldP spid="29" grpId="0"/>
      <p:bldP spid="30" grpId="0"/>
      <p:bldP spid="35" grpId="0"/>
      <p:bldP spid="36" grpId="0"/>
      <p:bldP spid="23" grpId="0" animBg="1"/>
      <p:bldP spid="2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533400"/>
            <a:ext cx="8305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في حالة وصول أكثر من عملية إلى نفس المرحلة، تعتمد أكبر قيمة</a:t>
            </a:r>
            <a:endParaRPr lang="ar-SA" sz="2800" dirty="0"/>
          </a:p>
        </p:txBody>
      </p:sp>
      <p:sp>
        <p:nvSpPr>
          <p:cNvPr id="3" name="Oval 2"/>
          <p:cNvSpPr/>
          <p:nvPr/>
        </p:nvSpPr>
        <p:spPr>
          <a:xfrm>
            <a:off x="1295400" y="2362200"/>
            <a:ext cx="1219200" cy="10668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2514600" y="2895600"/>
            <a:ext cx="1752600" cy="76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Oval 4"/>
          <p:cNvSpPr/>
          <p:nvPr/>
        </p:nvSpPr>
        <p:spPr>
          <a:xfrm>
            <a:off x="4267200" y="2438400"/>
            <a:ext cx="1219200" cy="10668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5486400" y="2971800"/>
            <a:ext cx="16764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7162800" y="2438400"/>
            <a:ext cx="1219200" cy="10668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8" name="Straight Connector 7"/>
          <p:cNvCxnSpPr/>
          <p:nvPr/>
        </p:nvCxnSpPr>
        <p:spPr>
          <a:xfrm rot="5400000">
            <a:off x="1257300" y="2933700"/>
            <a:ext cx="990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endCxn id="3" idx="6"/>
          </p:cNvCxnSpPr>
          <p:nvPr/>
        </p:nvCxnSpPr>
        <p:spPr>
          <a:xfrm>
            <a:off x="1752600" y="2895600"/>
            <a:ext cx="76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600200" y="2426732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/>
              <a:t>0</a:t>
            </a:r>
            <a:endParaRPr lang="ar-SA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3657600" y="25146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ar-SA" b="1" dirty="0" smtClean="0"/>
              <a:t>7</a:t>
            </a:r>
            <a:endParaRPr lang="ar-SA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2514600" y="25146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b="1" dirty="0" smtClean="0"/>
              <a:t>F</a:t>
            </a:r>
            <a:endParaRPr lang="ar-SA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6553200" y="25146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/>
              <a:t>6</a:t>
            </a:r>
            <a:endParaRPr lang="ar-SA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5257800" y="25146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b="1" dirty="0" smtClean="0"/>
              <a:t>K</a:t>
            </a:r>
            <a:endParaRPr lang="ar-SA" b="1" dirty="0"/>
          </a:p>
        </p:txBody>
      </p:sp>
      <p:cxnSp>
        <p:nvCxnSpPr>
          <p:cNvPr id="15" name="Straight Connector 14"/>
          <p:cNvCxnSpPr/>
          <p:nvPr/>
        </p:nvCxnSpPr>
        <p:spPr>
          <a:xfrm rot="5400000">
            <a:off x="4229100" y="3009900"/>
            <a:ext cx="990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4724400" y="2971800"/>
            <a:ext cx="76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rot="5400000">
            <a:off x="7124700" y="3009900"/>
            <a:ext cx="990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620000" y="2971800"/>
            <a:ext cx="76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4648200" y="25146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/>
              <a:t>7</a:t>
            </a:r>
            <a:endParaRPr lang="ar-SA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7620000" y="25146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/>
              <a:t>17</a:t>
            </a:r>
            <a:endParaRPr lang="ar-SA" b="1" dirty="0"/>
          </a:p>
        </p:txBody>
      </p:sp>
      <p:cxnSp>
        <p:nvCxnSpPr>
          <p:cNvPr id="21" name="Straight Arrow Connector 20"/>
          <p:cNvCxnSpPr>
            <a:endCxn id="31" idx="2"/>
          </p:cNvCxnSpPr>
          <p:nvPr/>
        </p:nvCxnSpPr>
        <p:spPr>
          <a:xfrm rot="16200000" flipH="1">
            <a:off x="2438400" y="3124200"/>
            <a:ext cx="1752600" cy="1600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2514600" y="31242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b="1" dirty="0" smtClean="0"/>
              <a:t>G</a:t>
            </a:r>
            <a:endParaRPr lang="ar-SA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3657600" y="38862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ar-SA" b="1" dirty="0" smtClean="0"/>
              <a:t>9</a:t>
            </a:r>
            <a:endParaRPr lang="ar-SA" b="1" dirty="0"/>
          </a:p>
        </p:txBody>
      </p:sp>
      <p:sp>
        <p:nvSpPr>
          <p:cNvPr id="31" name="Oval 30"/>
          <p:cNvSpPr/>
          <p:nvPr/>
        </p:nvSpPr>
        <p:spPr>
          <a:xfrm>
            <a:off x="4114800" y="4267200"/>
            <a:ext cx="1219200" cy="10668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32" name="Straight Connector 31"/>
          <p:cNvCxnSpPr/>
          <p:nvPr/>
        </p:nvCxnSpPr>
        <p:spPr>
          <a:xfrm rot="5400000">
            <a:off x="4076700" y="4838700"/>
            <a:ext cx="990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4572000" y="4800600"/>
            <a:ext cx="76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4495800" y="43434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/>
              <a:t>9</a:t>
            </a:r>
            <a:endParaRPr lang="ar-SA" b="1" dirty="0"/>
          </a:p>
        </p:txBody>
      </p:sp>
      <p:cxnSp>
        <p:nvCxnSpPr>
          <p:cNvPr id="37" name="Straight Arrow Connector 36"/>
          <p:cNvCxnSpPr>
            <a:stCxn id="31" idx="6"/>
            <a:endCxn id="7" idx="2"/>
          </p:cNvCxnSpPr>
          <p:nvPr/>
        </p:nvCxnSpPr>
        <p:spPr>
          <a:xfrm flipV="1">
            <a:off x="5334000" y="2971800"/>
            <a:ext cx="1828800" cy="1828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6096000" y="32004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/>
              <a:t>8</a:t>
            </a:r>
            <a:endParaRPr lang="ar-SA" b="1" dirty="0"/>
          </a:p>
        </p:txBody>
      </p:sp>
      <p:sp>
        <p:nvSpPr>
          <p:cNvPr id="44" name="TextBox 43"/>
          <p:cNvSpPr txBox="1"/>
          <p:nvPr/>
        </p:nvSpPr>
        <p:spPr>
          <a:xfrm>
            <a:off x="5257800" y="40386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b="1" dirty="0" smtClean="0"/>
              <a:t>L</a:t>
            </a:r>
            <a:endParaRPr lang="ar-SA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10" grpId="0"/>
      <p:bldP spid="11" grpId="0"/>
      <p:bldP spid="12" grpId="0"/>
      <p:bldP spid="13" grpId="0"/>
      <p:bldP spid="14" grpId="0"/>
      <p:bldP spid="19" grpId="0"/>
      <p:bldP spid="20" grpId="0"/>
      <p:bldP spid="22" grpId="0"/>
      <p:bldP spid="25" grpId="0"/>
      <p:bldP spid="31" grpId="0" animBg="1"/>
      <p:bldP spid="34" grpId="0"/>
      <p:bldP spid="43" grpId="0"/>
      <p:bldP spid="4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1219200" y="20955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Oval 2"/>
          <p:cNvSpPr/>
          <p:nvPr/>
        </p:nvSpPr>
        <p:spPr>
          <a:xfrm>
            <a:off x="3124200" y="6477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Oval 3"/>
          <p:cNvSpPr/>
          <p:nvPr/>
        </p:nvSpPr>
        <p:spPr>
          <a:xfrm>
            <a:off x="3200400" y="20955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Oval 4"/>
          <p:cNvSpPr/>
          <p:nvPr/>
        </p:nvSpPr>
        <p:spPr>
          <a:xfrm>
            <a:off x="3124200" y="36195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Oval 5"/>
          <p:cNvSpPr/>
          <p:nvPr/>
        </p:nvSpPr>
        <p:spPr>
          <a:xfrm>
            <a:off x="5562600" y="14859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Oval 6"/>
          <p:cNvSpPr/>
          <p:nvPr/>
        </p:nvSpPr>
        <p:spPr>
          <a:xfrm>
            <a:off x="5562600" y="29337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Oval 7"/>
          <p:cNvSpPr/>
          <p:nvPr/>
        </p:nvSpPr>
        <p:spPr>
          <a:xfrm>
            <a:off x="7696200" y="20955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9" name="Straight Arrow Connector 8"/>
          <p:cNvCxnSpPr>
            <a:stCxn id="2" idx="6"/>
            <a:endCxn id="3" idx="3"/>
          </p:cNvCxnSpPr>
          <p:nvPr/>
        </p:nvCxnSpPr>
        <p:spPr>
          <a:xfrm flipV="1">
            <a:off x="2133600" y="1363149"/>
            <a:ext cx="1124511" cy="115145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2" idx="6"/>
            <a:endCxn id="4" idx="2"/>
          </p:cNvCxnSpPr>
          <p:nvPr/>
        </p:nvCxnSpPr>
        <p:spPr>
          <a:xfrm>
            <a:off x="2133600" y="2514600"/>
            <a:ext cx="1066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2" idx="6"/>
          </p:cNvCxnSpPr>
          <p:nvPr/>
        </p:nvCxnSpPr>
        <p:spPr>
          <a:xfrm>
            <a:off x="2133600" y="2514600"/>
            <a:ext cx="990600" cy="1447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4038600" y="1104900"/>
            <a:ext cx="1524000" cy="838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4" idx="6"/>
          </p:cNvCxnSpPr>
          <p:nvPr/>
        </p:nvCxnSpPr>
        <p:spPr>
          <a:xfrm flipV="1">
            <a:off x="4114800" y="2019300"/>
            <a:ext cx="1371600" cy="495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5" idx="6"/>
            <a:endCxn id="7" idx="3"/>
          </p:cNvCxnSpPr>
          <p:nvPr/>
        </p:nvCxnSpPr>
        <p:spPr>
          <a:xfrm flipV="1">
            <a:off x="4038600" y="3649149"/>
            <a:ext cx="1657911" cy="38945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6" idx="6"/>
            <a:endCxn id="8" idx="2"/>
          </p:cNvCxnSpPr>
          <p:nvPr/>
        </p:nvCxnSpPr>
        <p:spPr>
          <a:xfrm>
            <a:off x="6477000" y="1905000"/>
            <a:ext cx="1219200" cy="609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7" idx="6"/>
            <a:endCxn id="8" idx="2"/>
          </p:cNvCxnSpPr>
          <p:nvPr/>
        </p:nvCxnSpPr>
        <p:spPr>
          <a:xfrm flipV="1">
            <a:off x="6477000" y="2514600"/>
            <a:ext cx="1219200" cy="838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5" idx="6"/>
          </p:cNvCxnSpPr>
          <p:nvPr/>
        </p:nvCxnSpPr>
        <p:spPr>
          <a:xfrm flipV="1">
            <a:off x="4038600" y="2019300"/>
            <a:ext cx="1524000" cy="2019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rot="5400000">
            <a:off x="1104900" y="25146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endCxn id="2" idx="6"/>
          </p:cNvCxnSpPr>
          <p:nvPr/>
        </p:nvCxnSpPr>
        <p:spPr>
          <a:xfrm flipV="1">
            <a:off x="1524000" y="25146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rot="5400000">
            <a:off x="3009900" y="10287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3429000" y="10287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rot="5400000">
            <a:off x="3162300" y="25146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V="1">
            <a:off x="3581400" y="25146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rot="5400000">
            <a:off x="3162300" y="40005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V="1">
            <a:off x="3581400" y="40005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rot="5400000">
            <a:off x="5448300" y="18669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V="1">
            <a:off x="5867400" y="18669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rot="5400000">
            <a:off x="5524500" y="33147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V="1">
            <a:off x="5943600" y="33147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rot="5400000">
            <a:off x="7581900" y="25527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V="1">
            <a:off x="8001000" y="25527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914400" y="22479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</a:t>
            </a:r>
            <a:endParaRPr lang="ar-SA" dirty="0"/>
          </a:p>
        </p:txBody>
      </p:sp>
      <p:sp>
        <p:nvSpPr>
          <p:cNvPr id="33" name="TextBox 32"/>
          <p:cNvSpPr txBox="1"/>
          <p:nvPr/>
        </p:nvSpPr>
        <p:spPr>
          <a:xfrm>
            <a:off x="2819400" y="8763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2</a:t>
            </a:r>
            <a:endParaRPr lang="ar-SA" dirty="0"/>
          </a:p>
        </p:txBody>
      </p:sp>
      <p:sp>
        <p:nvSpPr>
          <p:cNvPr id="34" name="TextBox 33"/>
          <p:cNvSpPr txBox="1"/>
          <p:nvPr/>
        </p:nvSpPr>
        <p:spPr>
          <a:xfrm>
            <a:off x="2971800" y="24003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3</a:t>
            </a:r>
            <a:endParaRPr lang="ar-SA" dirty="0"/>
          </a:p>
        </p:txBody>
      </p:sp>
      <p:sp>
        <p:nvSpPr>
          <p:cNvPr id="35" name="TextBox 34"/>
          <p:cNvSpPr txBox="1"/>
          <p:nvPr/>
        </p:nvSpPr>
        <p:spPr>
          <a:xfrm>
            <a:off x="2971800" y="39243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4</a:t>
            </a:r>
            <a:endParaRPr lang="ar-SA" dirty="0"/>
          </a:p>
        </p:txBody>
      </p:sp>
      <p:sp>
        <p:nvSpPr>
          <p:cNvPr id="36" name="TextBox 35"/>
          <p:cNvSpPr txBox="1"/>
          <p:nvPr/>
        </p:nvSpPr>
        <p:spPr>
          <a:xfrm>
            <a:off x="5334000" y="17145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37" name="TextBox 36"/>
          <p:cNvSpPr txBox="1"/>
          <p:nvPr/>
        </p:nvSpPr>
        <p:spPr>
          <a:xfrm>
            <a:off x="5410200" y="32385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6</a:t>
            </a:r>
            <a:endParaRPr lang="ar-SA" dirty="0"/>
          </a:p>
        </p:txBody>
      </p:sp>
      <p:sp>
        <p:nvSpPr>
          <p:cNvPr id="38" name="TextBox 37"/>
          <p:cNvSpPr txBox="1"/>
          <p:nvPr/>
        </p:nvSpPr>
        <p:spPr>
          <a:xfrm>
            <a:off x="7467600" y="23241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7</a:t>
            </a:r>
            <a:endParaRPr lang="ar-SA" dirty="0"/>
          </a:p>
        </p:txBody>
      </p:sp>
      <p:sp>
        <p:nvSpPr>
          <p:cNvPr id="39" name="TextBox 38"/>
          <p:cNvSpPr txBox="1"/>
          <p:nvPr/>
        </p:nvSpPr>
        <p:spPr>
          <a:xfrm>
            <a:off x="1676400" y="18669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a</a:t>
            </a:r>
            <a:endParaRPr lang="ar-SA" dirty="0"/>
          </a:p>
        </p:txBody>
      </p:sp>
      <p:sp>
        <p:nvSpPr>
          <p:cNvPr id="40" name="TextBox 39"/>
          <p:cNvSpPr txBox="1"/>
          <p:nvPr/>
        </p:nvSpPr>
        <p:spPr>
          <a:xfrm>
            <a:off x="1981200" y="22479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b</a:t>
            </a:r>
            <a:endParaRPr lang="ar-SA" dirty="0"/>
          </a:p>
        </p:txBody>
      </p:sp>
      <p:sp>
        <p:nvSpPr>
          <p:cNvPr id="41" name="TextBox 40"/>
          <p:cNvSpPr txBox="1"/>
          <p:nvPr/>
        </p:nvSpPr>
        <p:spPr>
          <a:xfrm>
            <a:off x="1981200" y="27813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c</a:t>
            </a:r>
            <a:endParaRPr lang="ar-SA" dirty="0"/>
          </a:p>
        </p:txBody>
      </p:sp>
      <p:sp>
        <p:nvSpPr>
          <p:cNvPr id="42" name="TextBox 41"/>
          <p:cNvSpPr txBox="1"/>
          <p:nvPr/>
        </p:nvSpPr>
        <p:spPr>
          <a:xfrm>
            <a:off x="3810000" y="8382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d</a:t>
            </a:r>
            <a:endParaRPr lang="ar-SA" dirty="0"/>
          </a:p>
        </p:txBody>
      </p:sp>
      <p:sp>
        <p:nvSpPr>
          <p:cNvPr id="43" name="TextBox 42"/>
          <p:cNvSpPr txBox="1"/>
          <p:nvPr/>
        </p:nvSpPr>
        <p:spPr>
          <a:xfrm>
            <a:off x="3733800" y="20193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e</a:t>
            </a:r>
            <a:endParaRPr lang="ar-SA" dirty="0"/>
          </a:p>
        </p:txBody>
      </p:sp>
      <p:sp>
        <p:nvSpPr>
          <p:cNvPr id="44" name="TextBox 43"/>
          <p:cNvSpPr txBox="1"/>
          <p:nvPr/>
        </p:nvSpPr>
        <p:spPr>
          <a:xfrm>
            <a:off x="3581400" y="33147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f</a:t>
            </a:r>
            <a:endParaRPr lang="ar-SA" dirty="0"/>
          </a:p>
        </p:txBody>
      </p:sp>
      <p:sp>
        <p:nvSpPr>
          <p:cNvPr id="45" name="TextBox 44"/>
          <p:cNvSpPr txBox="1"/>
          <p:nvPr/>
        </p:nvSpPr>
        <p:spPr>
          <a:xfrm>
            <a:off x="4114800" y="35433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g</a:t>
            </a:r>
            <a:endParaRPr lang="ar-SA" dirty="0"/>
          </a:p>
        </p:txBody>
      </p:sp>
      <p:sp>
        <p:nvSpPr>
          <p:cNvPr id="46" name="TextBox 45"/>
          <p:cNvSpPr txBox="1"/>
          <p:nvPr/>
        </p:nvSpPr>
        <p:spPr>
          <a:xfrm>
            <a:off x="6248400" y="17145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h</a:t>
            </a:r>
            <a:endParaRPr lang="ar-SA" dirty="0"/>
          </a:p>
        </p:txBody>
      </p:sp>
      <p:sp>
        <p:nvSpPr>
          <p:cNvPr id="47" name="TextBox 46"/>
          <p:cNvSpPr txBox="1"/>
          <p:nvPr/>
        </p:nvSpPr>
        <p:spPr>
          <a:xfrm>
            <a:off x="5943600" y="2552700"/>
            <a:ext cx="7620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dirty="0" smtClean="0"/>
          </a:p>
          <a:p>
            <a:r>
              <a:rPr lang="fr-FR" dirty="0" smtClean="0"/>
              <a:t>k</a:t>
            </a:r>
            <a:endParaRPr lang="ar-SA" dirty="0"/>
          </a:p>
        </p:txBody>
      </p:sp>
      <p:sp>
        <p:nvSpPr>
          <p:cNvPr id="48" name="TextBox 47"/>
          <p:cNvSpPr txBox="1"/>
          <p:nvPr/>
        </p:nvSpPr>
        <p:spPr>
          <a:xfrm>
            <a:off x="2286000" y="12573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4</a:t>
            </a:r>
            <a:endParaRPr lang="ar-SA" dirty="0"/>
          </a:p>
        </p:txBody>
      </p:sp>
      <p:sp>
        <p:nvSpPr>
          <p:cNvPr id="49" name="TextBox 48"/>
          <p:cNvSpPr txBox="1"/>
          <p:nvPr/>
        </p:nvSpPr>
        <p:spPr>
          <a:xfrm>
            <a:off x="2438400" y="20955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50" name="TextBox 49"/>
          <p:cNvSpPr txBox="1"/>
          <p:nvPr/>
        </p:nvSpPr>
        <p:spPr>
          <a:xfrm>
            <a:off x="2362200" y="32385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9</a:t>
            </a:r>
            <a:endParaRPr lang="ar-SA" dirty="0"/>
          </a:p>
        </p:txBody>
      </p:sp>
      <p:sp>
        <p:nvSpPr>
          <p:cNvPr id="51" name="TextBox 50"/>
          <p:cNvSpPr txBox="1"/>
          <p:nvPr/>
        </p:nvSpPr>
        <p:spPr>
          <a:xfrm>
            <a:off x="4495800" y="17907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3</a:t>
            </a:r>
            <a:endParaRPr lang="ar-SA" dirty="0"/>
          </a:p>
        </p:txBody>
      </p:sp>
      <p:sp>
        <p:nvSpPr>
          <p:cNvPr id="52" name="TextBox 51"/>
          <p:cNvSpPr txBox="1"/>
          <p:nvPr/>
        </p:nvSpPr>
        <p:spPr>
          <a:xfrm>
            <a:off x="4800600" y="14097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8</a:t>
            </a:r>
            <a:endParaRPr lang="ar-SA" dirty="0"/>
          </a:p>
        </p:txBody>
      </p:sp>
      <p:sp>
        <p:nvSpPr>
          <p:cNvPr id="53" name="TextBox 52"/>
          <p:cNvSpPr txBox="1"/>
          <p:nvPr/>
        </p:nvSpPr>
        <p:spPr>
          <a:xfrm>
            <a:off x="4419600" y="24003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4</a:t>
            </a:r>
            <a:endParaRPr lang="ar-SA" dirty="0"/>
          </a:p>
        </p:txBody>
      </p:sp>
      <p:sp>
        <p:nvSpPr>
          <p:cNvPr id="54" name="TextBox 53"/>
          <p:cNvSpPr txBox="1"/>
          <p:nvPr/>
        </p:nvSpPr>
        <p:spPr>
          <a:xfrm>
            <a:off x="4724400" y="33909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1</a:t>
            </a:r>
            <a:endParaRPr lang="ar-SA" dirty="0"/>
          </a:p>
        </p:txBody>
      </p:sp>
      <p:sp>
        <p:nvSpPr>
          <p:cNvPr id="55" name="TextBox 54"/>
          <p:cNvSpPr txBox="1"/>
          <p:nvPr/>
        </p:nvSpPr>
        <p:spPr>
          <a:xfrm>
            <a:off x="6858000" y="20193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7</a:t>
            </a:r>
            <a:endParaRPr lang="ar-SA" dirty="0"/>
          </a:p>
        </p:txBody>
      </p:sp>
      <p:sp>
        <p:nvSpPr>
          <p:cNvPr id="56" name="TextBox 55"/>
          <p:cNvSpPr txBox="1"/>
          <p:nvPr/>
        </p:nvSpPr>
        <p:spPr>
          <a:xfrm>
            <a:off x="6705600" y="24003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2</a:t>
            </a:r>
            <a:endParaRPr lang="ar-SA" dirty="0"/>
          </a:p>
        </p:txBody>
      </p:sp>
      <p:sp>
        <p:nvSpPr>
          <p:cNvPr id="57" name="TextBox 56"/>
          <p:cNvSpPr txBox="1"/>
          <p:nvPr/>
        </p:nvSpPr>
        <p:spPr>
          <a:xfrm>
            <a:off x="3276600" y="6477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4</a:t>
            </a:r>
            <a:endParaRPr lang="ar-SA" dirty="0"/>
          </a:p>
        </p:txBody>
      </p:sp>
      <p:sp>
        <p:nvSpPr>
          <p:cNvPr id="58" name="TextBox 57"/>
          <p:cNvSpPr txBox="1"/>
          <p:nvPr/>
        </p:nvSpPr>
        <p:spPr>
          <a:xfrm>
            <a:off x="3352800" y="20955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59" name="TextBox 58"/>
          <p:cNvSpPr txBox="1"/>
          <p:nvPr/>
        </p:nvSpPr>
        <p:spPr>
          <a:xfrm>
            <a:off x="3352800" y="36195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9</a:t>
            </a:r>
            <a:endParaRPr lang="ar-SA" dirty="0"/>
          </a:p>
        </p:txBody>
      </p:sp>
      <p:sp>
        <p:nvSpPr>
          <p:cNvPr id="60" name="TextBox 59"/>
          <p:cNvSpPr txBox="1"/>
          <p:nvPr/>
        </p:nvSpPr>
        <p:spPr>
          <a:xfrm>
            <a:off x="5867400" y="15621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13</a:t>
            </a:r>
            <a:endParaRPr lang="ar-SA" dirty="0"/>
          </a:p>
        </p:txBody>
      </p:sp>
      <p:sp>
        <p:nvSpPr>
          <p:cNvPr id="61" name="TextBox 60"/>
          <p:cNvSpPr txBox="1"/>
          <p:nvPr/>
        </p:nvSpPr>
        <p:spPr>
          <a:xfrm>
            <a:off x="5867400" y="30099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10</a:t>
            </a:r>
            <a:endParaRPr lang="ar-SA" dirty="0"/>
          </a:p>
        </p:txBody>
      </p:sp>
      <p:sp>
        <p:nvSpPr>
          <p:cNvPr id="62" name="TextBox 61"/>
          <p:cNvSpPr txBox="1"/>
          <p:nvPr/>
        </p:nvSpPr>
        <p:spPr>
          <a:xfrm>
            <a:off x="8001000" y="21717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20</a:t>
            </a:r>
            <a:endParaRPr lang="ar-SA" dirty="0"/>
          </a:p>
        </p:txBody>
      </p:sp>
      <p:sp>
        <p:nvSpPr>
          <p:cNvPr id="63" name="TextBox 62"/>
          <p:cNvSpPr txBox="1"/>
          <p:nvPr/>
        </p:nvSpPr>
        <p:spPr>
          <a:xfrm>
            <a:off x="1447800" y="20955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0</a:t>
            </a:r>
            <a:endParaRPr lang="ar-SA" dirty="0"/>
          </a:p>
        </p:txBody>
      </p:sp>
      <p:sp>
        <p:nvSpPr>
          <p:cNvPr id="64" name="TextBox 63"/>
          <p:cNvSpPr txBox="1"/>
          <p:nvPr/>
        </p:nvSpPr>
        <p:spPr>
          <a:xfrm>
            <a:off x="990600" y="4876800"/>
            <a:ext cx="8077200" cy="523220"/>
          </a:xfrm>
          <a:prstGeom prst="rect">
            <a:avLst/>
          </a:prstGeom>
          <a:solidFill>
            <a:srgbClr val="92D050"/>
          </a:solidFill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أدنى مدة للمشروع هي 20 (أسبوع أو شهر ... حسب المسألة) </a:t>
            </a:r>
            <a:endParaRPr lang="ar-SA" sz="2800" dirty="0"/>
          </a:p>
        </p:txBody>
      </p:sp>
      <p:sp>
        <p:nvSpPr>
          <p:cNvPr id="65" name="TextBox 64"/>
          <p:cNvSpPr txBox="1"/>
          <p:nvPr/>
        </p:nvSpPr>
        <p:spPr>
          <a:xfrm>
            <a:off x="0" y="5410200"/>
            <a:ext cx="9067800" cy="523220"/>
          </a:xfrm>
          <a:prstGeom prst="rect">
            <a:avLst/>
          </a:prstGeom>
          <a:solidFill>
            <a:srgbClr val="92D050"/>
          </a:solidFill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معنى هذا أن المشروع سيتم إنجازه، في أحسن الظروف في 20 وحدة زمنية</a:t>
            </a:r>
            <a:endParaRPr lang="ar-SA" sz="2800" dirty="0"/>
          </a:p>
        </p:txBody>
      </p:sp>
      <p:sp>
        <p:nvSpPr>
          <p:cNvPr id="66" name="TextBox 65"/>
          <p:cNvSpPr txBox="1"/>
          <p:nvPr/>
        </p:nvSpPr>
        <p:spPr>
          <a:xfrm>
            <a:off x="6477000" y="228600"/>
            <a:ext cx="304800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مثال </a:t>
            </a:r>
            <a:endParaRPr lang="ar-SA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4" presetClass="entr" presetSubtype="1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/>
      <p:bldP spid="35" grpId="0"/>
      <p:bldP spid="36" grpId="0"/>
      <p:bldP spid="37" grpId="0"/>
      <p:bldP spid="38" grpId="0"/>
      <p:bldP spid="57" grpId="0"/>
      <p:bldP spid="57" grpId="1"/>
      <p:bldP spid="57" grpId="2"/>
      <p:bldP spid="58" grpId="0"/>
      <p:bldP spid="58" grpId="1"/>
      <p:bldP spid="58" grpId="2"/>
      <p:bldP spid="59" grpId="0"/>
      <p:bldP spid="59" grpId="1"/>
      <p:bldP spid="59" grpId="2"/>
      <p:bldP spid="60" grpId="0"/>
      <p:bldP spid="60" grpId="1"/>
      <p:bldP spid="60" grpId="2"/>
      <p:bldP spid="61" grpId="0"/>
      <p:bldP spid="61" grpId="1"/>
      <p:bldP spid="61" grpId="2"/>
      <p:bldP spid="62" grpId="0"/>
      <p:bldP spid="62" grpId="1"/>
      <p:bldP spid="62" grpId="2"/>
      <p:bldP spid="63" grpId="0"/>
      <p:bldP spid="63" grpId="1"/>
      <p:bldP spid="63" grpId="2"/>
      <p:bldP spid="64" grpId="0" animBg="1"/>
      <p:bldP spid="6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10200" y="0"/>
            <a:ext cx="4114800" cy="523220"/>
          </a:xfrm>
          <a:prstGeom prst="rect">
            <a:avLst/>
          </a:prstGeom>
          <a:solidFill>
            <a:srgbClr val="FFC000"/>
          </a:solidFill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حساب أقصى مدة للمشروع</a:t>
            </a:r>
            <a:endParaRPr lang="ar-SA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2133600" y="2514600"/>
            <a:ext cx="7239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تحسب أقصى مدة للمشروع بطرح المدد من اليمين إلى اليسار</a:t>
            </a:r>
            <a:endParaRPr lang="ar-SA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1143000" y="3810000"/>
            <a:ext cx="8305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في حالة انطلاق أكثر من عملية من نفس المرحلة، تعتمد أصغر قيمة</a:t>
            </a:r>
            <a:endParaRPr lang="ar-SA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1143000" y="1143000"/>
            <a:ext cx="8305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تكون أقصى مدة لآخر مرحلة مساوية لأدنى مدة لها</a:t>
            </a:r>
            <a:endParaRPr lang="ar-SA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1295400" y="26670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Oval 2"/>
          <p:cNvSpPr/>
          <p:nvPr/>
        </p:nvSpPr>
        <p:spPr>
          <a:xfrm>
            <a:off x="3200400" y="12192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Oval 3"/>
          <p:cNvSpPr/>
          <p:nvPr/>
        </p:nvSpPr>
        <p:spPr>
          <a:xfrm>
            <a:off x="3276600" y="26670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Oval 4"/>
          <p:cNvSpPr/>
          <p:nvPr/>
        </p:nvSpPr>
        <p:spPr>
          <a:xfrm>
            <a:off x="3200400" y="41910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Oval 5"/>
          <p:cNvSpPr/>
          <p:nvPr/>
        </p:nvSpPr>
        <p:spPr>
          <a:xfrm>
            <a:off x="5638800" y="20574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Oval 6"/>
          <p:cNvSpPr/>
          <p:nvPr/>
        </p:nvSpPr>
        <p:spPr>
          <a:xfrm>
            <a:off x="5638800" y="35052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Oval 7"/>
          <p:cNvSpPr/>
          <p:nvPr/>
        </p:nvSpPr>
        <p:spPr>
          <a:xfrm>
            <a:off x="7772400" y="26670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9" name="Straight Arrow Connector 8"/>
          <p:cNvCxnSpPr>
            <a:stCxn id="2" idx="6"/>
            <a:endCxn id="3" idx="3"/>
          </p:cNvCxnSpPr>
          <p:nvPr/>
        </p:nvCxnSpPr>
        <p:spPr>
          <a:xfrm flipV="1">
            <a:off x="2209800" y="1934649"/>
            <a:ext cx="1124511" cy="115145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2" idx="6"/>
            <a:endCxn id="4" idx="2"/>
          </p:cNvCxnSpPr>
          <p:nvPr/>
        </p:nvCxnSpPr>
        <p:spPr>
          <a:xfrm>
            <a:off x="2209800" y="3086100"/>
            <a:ext cx="1066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2" idx="6"/>
          </p:cNvCxnSpPr>
          <p:nvPr/>
        </p:nvCxnSpPr>
        <p:spPr>
          <a:xfrm>
            <a:off x="2209800" y="3086100"/>
            <a:ext cx="990600" cy="1447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4114800" y="1676400"/>
            <a:ext cx="1524000" cy="838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4" idx="6"/>
          </p:cNvCxnSpPr>
          <p:nvPr/>
        </p:nvCxnSpPr>
        <p:spPr>
          <a:xfrm flipV="1">
            <a:off x="4191000" y="2590800"/>
            <a:ext cx="1371600" cy="495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5" idx="6"/>
            <a:endCxn id="7" idx="3"/>
          </p:cNvCxnSpPr>
          <p:nvPr/>
        </p:nvCxnSpPr>
        <p:spPr>
          <a:xfrm flipV="1">
            <a:off x="4114800" y="4220649"/>
            <a:ext cx="1657911" cy="38945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6" idx="6"/>
            <a:endCxn id="8" idx="2"/>
          </p:cNvCxnSpPr>
          <p:nvPr/>
        </p:nvCxnSpPr>
        <p:spPr>
          <a:xfrm>
            <a:off x="6553200" y="2476500"/>
            <a:ext cx="1219200" cy="609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7" idx="6"/>
            <a:endCxn id="8" idx="2"/>
          </p:cNvCxnSpPr>
          <p:nvPr/>
        </p:nvCxnSpPr>
        <p:spPr>
          <a:xfrm flipV="1">
            <a:off x="6553200" y="3086100"/>
            <a:ext cx="1219200" cy="838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5" idx="6"/>
          </p:cNvCxnSpPr>
          <p:nvPr/>
        </p:nvCxnSpPr>
        <p:spPr>
          <a:xfrm flipV="1">
            <a:off x="4114800" y="2590800"/>
            <a:ext cx="1524000" cy="2019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rot="5400000">
            <a:off x="1181100" y="30861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endCxn id="2" idx="6"/>
          </p:cNvCxnSpPr>
          <p:nvPr/>
        </p:nvCxnSpPr>
        <p:spPr>
          <a:xfrm flipV="1">
            <a:off x="1600200" y="30861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rot="5400000">
            <a:off x="3086100" y="16002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3505200" y="16002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rot="5400000">
            <a:off x="3238500" y="30861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V="1">
            <a:off x="3657600" y="30861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rot="5400000">
            <a:off x="3238500" y="45720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V="1">
            <a:off x="3657600" y="45720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rot="5400000">
            <a:off x="5524500" y="24384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V="1">
            <a:off x="5943600" y="24384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rot="5400000">
            <a:off x="5600700" y="38862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V="1">
            <a:off x="6019800" y="38862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rot="5400000">
            <a:off x="7658100" y="31242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V="1">
            <a:off x="8077200" y="31242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990600" y="28194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</a:t>
            </a:r>
            <a:endParaRPr lang="ar-SA" dirty="0"/>
          </a:p>
        </p:txBody>
      </p:sp>
      <p:sp>
        <p:nvSpPr>
          <p:cNvPr id="33" name="TextBox 32"/>
          <p:cNvSpPr txBox="1"/>
          <p:nvPr/>
        </p:nvSpPr>
        <p:spPr>
          <a:xfrm>
            <a:off x="2895600" y="14478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2</a:t>
            </a:r>
            <a:endParaRPr lang="ar-SA" dirty="0"/>
          </a:p>
        </p:txBody>
      </p:sp>
      <p:sp>
        <p:nvSpPr>
          <p:cNvPr id="34" name="TextBox 33"/>
          <p:cNvSpPr txBox="1"/>
          <p:nvPr/>
        </p:nvSpPr>
        <p:spPr>
          <a:xfrm>
            <a:off x="3048000" y="29718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3</a:t>
            </a:r>
            <a:endParaRPr lang="ar-SA" dirty="0"/>
          </a:p>
        </p:txBody>
      </p:sp>
      <p:sp>
        <p:nvSpPr>
          <p:cNvPr id="35" name="TextBox 34"/>
          <p:cNvSpPr txBox="1"/>
          <p:nvPr/>
        </p:nvSpPr>
        <p:spPr>
          <a:xfrm>
            <a:off x="3048000" y="44958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4</a:t>
            </a:r>
            <a:endParaRPr lang="ar-SA" dirty="0"/>
          </a:p>
        </p:txBody>
      </p:sp>
      <p:sp>
        <p:nvSpPr>
          <p:cNvPr id="36" name="TextBox 35"/>
          <p:cNvSpPr txBox="1"/>
          <p:nvPr/>
        </p:nvSpPr>
        <p:spPr>
          <a:xfrm>
            <a:off x="5410200" y="22860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37" name="TextBox 36"/>
          <p:cNvSpPr txBox="1"/>
          <p:nvPr/>
        </p:nvSpPr>
        <p:spPr>
          <a:xfrm>
            <a:off x="5486400" y="38100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6</a:t>
            </a:r>
            <a:endParaRPr lang="ar-SA" dirty="0"/>
          </a:p>
        </p:txBody>
      </p:sp>
      <p:sp>
        <p:nvSpPr>
          <p:cNvPr id="38" name="TextBox 37"/>
          <p:cNvSpPr txBox="1"/>
          <p:nvPr/>
        </p:nvSpPr>
        <p:spPr>
          <a:xfrm>
            <a:off x="7543800" y="28956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7</a:t>
            </a:r>
            <a:endParaRPr lang="ar-SA" dirty="0"/>
          </a:p>
        </p:txBody>
      </p:sp>
      <p:sp>
        <p:nvSpPr>
          <p:cNvPr id="39" name="TextBox 38"/>
          <p:cNvSpPr txBox="1"/>
          <p:nvPr/>
        </p:nvSpPr>
        <p:spPr>
          <a:xfrm>
            <a:off x="1752600" y="24384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a</a:t>
            </a:r>
            <a:endParaRPr lang="ar-SA" dirty="0"/>
          </a:p>
        </p:txBody>
      </p:sp>
      <p:sp>
        <p:nvSpPr>
          <p:cNvPr id="40" name="TextBox 39"/>
          <p:cNvSpPr txBox="1"/>
          <p:nvPr/>
        </p:nvSpPr>
        <p:spPr>
          <a:xfrm>
            <a:off x="2057400" y="28194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b</a:t>
            </a:r>
            <a:endParaRPr lang="ar-SA" dirty="0"/>
          </a:p>
        </p:txBody>
      </p:sp>
      <p:sp>
        <p:nvSpPr>
          <p:cNvPr id="41" name="TextBox 40"/>
          <p:cNvSpPr txBox="1"/>
          <p:nvPr/>
        </p:nvSpPr>
        <p:spPr>
          <a:xfrm>
            <a:off x="2057400" y="33528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c</a:t>
            </a:r>
            <a:endParaRPr lang="ar-SA" dirty="0"/>
          </a:p>
        </p:txBody>
      </p:sp>
      <p:sp>
        <p:nvSpPr>
          <p:cNvPr id="42" name="TextBox 41"/>
          <p:cNvSpPr txBox="1"/>
          <p:nvPr/>
        </p:nvSpPr>
        <p:spPr>
          <a:xfrm>
            <a:off x="3886200" y="14097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d</a:t>
            </a:r>
            <a:endParaRPr lang="ar-SA" dirty="0"/>
          </a:p>
        </p:txBody>
      </p:sp>
      <p:sp>
        <p:nvSpPr>
          <p:cNvPr id="43" name="TextBox 42"/>
          <p:cNvSpPr txBox="1"/>
          <p:nvPr/>
        </p:nvSpPr>
        <p:spPr>
          <a:xfrm>
            <a:off x="3810000" y="25908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e</a:t>
            </a:r>
            <a:endParaRPr lang="ar-SA" dirty="0"/>
          </a:p>
        </p:txBody>
      </p:sp>
      <p:sp>
        <p:nvSpPr>
          <p:cNvPr id="44" name="TextBox 43"/>
          <p:cNvSpPr txBox="1"/>
          <p:nvPr/>
        </p:nvSpPr>
        <p:spPr>
          <a:xfrm>
            <a:off x="3657600" y="38862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f</a:t>
            </a:r>
            <a:endParaRPr lang="ar-SA" dirty="0"/>
          </a:p>
        </p:txBody>
      </p:sp>
      <p:sp>
        <p:nvSpPr>
          <p:cNvPr id="45" name="TextBox 44"/>
          <p:cNvSpPr txBox="1"/>
          <p:nvPr/>
        </p:nvSpPr>
        <p:spPr>
          <a:xfrm>
            <a:off x="4191000" y="41148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g</a:t>
            </a:r>
            <a:endParaRPr lang="ar-SA" dirty="0"/>
          </a:p>
        </p:txBody>
      </p:sp>
      <p:sp>
        <p:nvSpPr>
          <p:cNvPr id="46" name="TextBox 45"/>
          <p:cNvSpPr txBox="1"/>
          <p:nvPr/>
        </p:nvSpPr>
        <p:spPr>
          <a:xfrm>
            <a:off x="6324600" y="22860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h</a:t>
            </a:r>
            <a:endParaRPr lang="ar-SA" dirty="0"/>
          </a:p>
        </p:txBody>
      </p:sp>
      <p:sp>
        <p:nvSpPr>
          <p:cNvPr id="47" name="TextBox 46"/>
          <p:cNvSpPr txBox="1"/>
          <p:nvPr/>
        </p:nvSpPr>
        <p:spPr>
          <a:xfrm>
            <a:off x="6019800" y="3124200"/>
            <a:ext cx="7620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dirty="0" smtClean="0"/>
          </a:p>
          <a:p>
            <a:r>
              <a:rPr lang="fr-FR" dirty="0" smtClean="0"/>
              <a:t>k</a:t>
            </a:r>
            <a:endParaRPr lang="ar-SA" dirty="0"/>
          </a:p>
        </p:txBody>
      </p:sp>
      <p:sp>
        <p:nvSpPr>
          <p:cNvPr id="48" name="TextBox 47"/>
          <p:cNvSpPr txBox="1"/>
          <p:nvPr/>
        </p:nvSpPr>
        <p:spPr>
          <a:xfrm>
            <a:off x="2362200" y="18288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4</a:t>
            </a:r>
            <a:endParaRPr lang="ar-SA" dirty="0"/>
          </a:p>
        </p:txBody>
      </p:sp>
      <p:sp>
        <p:nvSpPr>
          <p:cNvPr id="49" name="TextBox 48"/>
          <p:cNvSpPr txBox="1"/>
          <p:nvPr/>
        </p:nvSpPr>
        <p:spPr>
          <a:xfrm>
            <a:off x="2514600" y="26670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50" name="TextBox 49"/>
          <p:cNvSpPr txBox="1"/>
          <p:nvPr/>
        </p:nvSpPr>
        <p:spPr>
          <a:xfrm>
            <a:off x="2438400" y="38100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9</a:t>
            </a:r>
            <a:endParaRPr lang="ar-SA" dirty="0"/>
          </a:p>
        </p:txBody>
      </p:sp>
      <p:sp>
        <p:nvSpPr>
          <p:cNvPr id="51" name="TextBox 50"/>
          <p:cNvSpPr txBox="1"/>
          <p:nvPr/>
        </p:nvSpPr>
        <p:spPr>
          <a:xfrm>
            <a:off x="4572000" y="23622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3</a:t>
            </a:r>
            <a:endParaRPr lang="ar-SA" dirty="0"/>
          </a:p>
        </p:txBody>
      </p:sp>
      <p:sp>
        <p:nvSpPr>
          <p:cNvPr id="52" name="TextBox 51"/>
          <p:cNvSpPr txBox="1"/>
          <p:nvPr/>
        </p:nvSpPr>
        <p:spPr>
          <a:xfrm>
            <a:off x="4876800" y="19812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8</a:t>
            </a:r>
            <a:endParaRPr lang="ar-SA" dirty="0"/>
          </a:p>
        </p:txBody>
      </p:sp>
      <p:sp>
        <p:nvSpPr>
          <p:cNvPr id="53" name="TextBox 52"/>
          <p:cNvSpPr txBox="1"/>
          <p:nvPr/>
        </p:nvSpPr>
        <p:spPr>
          <a:xfrm>
            <a:off x="4495800" y="29718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4</a:t>
            </a:r>
            <a:endParaRPr lang="ar-SA" dirty="0"/>
          </a:p>
        </p:txBody>
      </p:sp>
      <p:sp>
        <p:nvSpPr>
          <p:cNvPr id="54" name="TextBox 53"/>
          <p:cNvSpPr txBox="1"/>
          <p:nvPr/>
        </p:nvSpPr>
        <p:spPr>
          <a:xfrm>
            <a:off x="4800600" y="39624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1</a:t>
            </a:r>
            <a:endParaRPr lang="ar-SA" dirty="0"/>
          </a:p>
        </p:txBody>
      </p:sp>
      <p:sp>
        <p:nvSpPr>
          <p:cNvPr id="55" name="TextBox 54"/>
          <p:cNvSpPr txBox="1"/>
          <p:nvPr/>
        </p:nvSpPr>
        <p:spPr>
          <a:xfrm>
            <a:off x="6934200" y="25908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7</a:t>
            </a:r>
            <a:endParaRPr lang="ar-SA" dirty="0"/>
          </a:p>
        </p:txBody>
      </p:sp>
      <p:sp>
        <p:nvSpPr>
          <p:cNvPr id="56" name="TextBox 55"/>
          <p:cNvSpPr txBox="1"/>
          <p:nvPr/>
        </p:nvSpPr>
        <p:spPr>
          <a:xfrm>
            <a:off x="6781800" y="29718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2</a:t>
            </a:r>
            <a:endParaRPr lang="ar-SA" dirty="0"/>
          </a:p>
        </p:txBody>
      </p:sp>
      <p:sp>
        <p:nvSpPr>
          <p:cNvPr id="57" name="TextBox 56"/>
          <p:cNvSpPr txBox="1"/>
          <p:nvPr/>
        </p:nvSpPr>
        <p:spPr>
          <a:xfrm>
            <a:off x="3352800" y="12192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4</a:t>
            </a:r>
            <a:endParaRPr lang="ar-SA" dirty="0"/>
          </a:p>
        </p:txBody>
      </p:sp>
      <p:sp>
        <p:nvSpPr>
          <p:cNvPr id="58" name="TextBox 57"/>
          <p:cNvSpPr txBox="1"/>
          <p:nvPr/>
        </p:nvSpPr>
        <p:spPr>
          <a:xfrm>
            <a:off x="3429000" y="26670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59" name="TextBox 58"/>
          <p:cNvSpPr txBox="1"/>
          <p:nvPr/>
        </p:nvSpPr>
        <p:spPr>
          <a:xfrm>
            <a:off x="3429000" y="41910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9</a:t>
            </a:r>
            <a:endParaRPr lang="ar-SA" dirty="0"/>
          </a:p>
        </p:txBody>
      </p:sp>
      <p:sp>
        <p:nvSpPr>
          <p:cNvPr id="60" name="TextBox 59"/>
          <p:cNvSpPr txBox="1"/>
          <p:nvPr/>
        </p:nvSpPr>
        <p:spPr>
          <a:xfrm>
            <a:off x="5943600" y="21336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13</a:t>
            </a:r>
            <a:endParaRPr lang="ar-SA" dirty="0"/>
          </a:p>
        </p:txBody>
      </p:sp>
      <p:sp>
        <p:nvSpPr>
          <p:cNvPr id="61" name="TextBox 60"/>
          <p:cNvSpPr txBox="1"/>
          <p:nvPr/>
        </p:nvSpPr>
        <p:spPr>
          <a:xfrm>
            <a:off x="5943600" y="35814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10</a:t>
            </a:r>
            <a:endParaRPr lang="ar-SA" dirty="0"/>
          </a:p>
        </p:txBody>
      </p:sp>
      <p:sp>
        <p:nvSpPr>
          <p:cNvPr id="62" name="TextBox 61"/>
          <p:cNvSpPr txBox="1"/>
          <p:nvPr/>
        </p:nvSpPr>
        <p:spPr>
          <a:xfrm>
            <a:off x="8077200" y="27432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20</a:t>
            </a:r>
            <a:endParaRPr lang="ar-SA" dirty="0"/>
          </a:p>
        </p:txBody>
      </p:sp>
      <p:sp>
        <p:nvSpPr>
          <p:cNvPr id="63" name="TextBox 62"/>
          <p:cNvSpPr txBox="1"/>
          <p:nvPr/>
        </p:nvSpPr>
        <p:spPr>
          <a:xfrm>
            <a:off x="1524000" y="26670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0</a:t>
            </a:r>
            <a:endParaRPr lang="ar-SA" dirty="0"/>
          </a:p>
        </p:txBody>
      </p:sp>
      <p:sp>
        <p:nvSpPr>
          <p:cNvPr id="64" name="TextBox 63"/>
          <p:cNvSpPr txBox="1"/>
          <p:nvPr/>
        </p:nvSpPr>
        <p:spPr>
          <a:xfrm>
            <a:off x="8077200" y="31242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20</a:t>
            </a:r>
            <a:endParaRPr lang="ar-SA" dirty="0"/>
          </a:p>
        </p:txBody>
      </p:sp>
      <p:sp>
        <p:nvSpPr>
          <p:cNvPr id="65" name="TextBox 64"/>
          <p:cNvSpPr txBox="1"/>
          <p:nvPr/>
        </p:nvSpPr>
        <p:spPr>
          <a:xfrm>
            <a:off x="5943600" y="24384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13</a:t>
            </a:r>
            <a:endParaRPr lang="ar-SA" dirty="0"/>
          </a:p>
        </p:txBody>
      </p:sp>
      <p:sp>
        <p:nvSpPr>
          <p:cNvPr id="66" name="TextBox 65"/>
          <p:cNvSpPr txBox="1"/>
          <p:nvPr/>
        </p:nvSpPr>
        <p:spPr>
          <a:xfrm>
            <a:off x="5943600" y="38862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18</a:t>
            </a:r>
            <a:endParaRPr lang="ar-SA" dirty="0"/>
          </a:p>
        </p:txBody>
      </p:sp>
      <p:sp>
        <p:nvSpPr>
          <p:cNvPr id="67" name="TextBox 66"/>
          <p:cNvSpPr txBox="1"/>
          <p:nvPr/>
        </p:nvSpPr>
        <p:spPr>
          <a:xfrm>
            <a:off x="3352800" y="16002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68" name="TextBox 67"/>
          <p:cNvSpPr txBox="1"/>
          <p:nvPr/>
        </p:nvSpPr>
        <p:spPr>
          <a:xfrm>
            <a:off x="3505200" y="30480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10</a:t>
            </a:r>
            <a:endParaRPr lang="ar-SA" dirty="0"/>
          </a:p>
        </p:txBody>
      </p:sp>
      <p:sp>
        <p:nvSpPr>
          <p:cNvPr id="69" name="TextBox 68"/>
          <p:cNvSpPr txBox="1"/>
          <p:nvPr/>
        </p:nvSpPr>
        <p:spPr>
          <a:xfrm>
            <a:off x="3432630" y="45720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9</a:t>
            </a:r>
            <a:endParaRPr lang="ar-SA" dirty="0"/>
          </a:p>
        </p:txBody>
      </p:sp>
      <p:sp>
        <p:nvSpPr>
          <p:cNvPr id="70" name="TextBox 69"/>
          <p:cNvSpPr txBox="1"/>
          <p:nvPr/>
        </p:nvSpPr>
        <p:spPr>
          <a:xfrm>
            <a:off x="1524000" y="30480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0</a:t>
            </a:r>
            <a:endParaRPr lang="ar-SA" dirty="0"/>
          </a:p>
        </p:txBody>
      </p:sp>
      <p:sp>
        <p:nvSpPr>
          <p:cNvPr id="71" name="TextBox 70"/>
          <p:cNvSpPr txBox="1"/>
          <p:nvPr/>
        </p:nvSpPr>
        <p:spPr>
          <a:xfrm>
            <a:off x="914400" y="5410200"/>
            <a:ext cx="8305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أدنى مدة أقل أو تساوي أقصى مدة لا تكون أكثر منها أبدا </a:t>
            </a:r>
            <a:endParaRPr lang="ar-SA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rtl="0" eaLnBrk="1" hangingPunct="1"/>
            <a:fld id="{8F2478C0-7C04-42A0-8562-FCDBDB7BC492}" type="slidenum">
              <a:rPr lang="ar-SA" sz="1200" b="0">
                <a:solidFill>
                  <a:schemeClr val="bg1"/>
                </a:solidFill>
                <a:latin typeface="Calibri" pitchFamily="34" charset="0"/>
              </a:rPr>
              <a:pPr rtl="0" eaLnBrk="1" hangingPunct="1"/>
              <a:t>28</a:t>
            </a:fld>
            <a:endParaRPr lang="en-US" sz="1200" b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6387" name="عنوان 1"/>
          <p:cNvSpPr>
            <a:spLocks/>
          </p:cNvSpPr>
          <p:nvPr/>
        </p:nvSpPr>
        <p:spPr bwMode="auto">
          <a:xfrm>
            <a:off x="838200" y="549275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16388" name="عنصر نائب للمحتوى 2"/>
          <p:cNvSpPr>
            <a:spLocks/>
          </p:cNvSpPr>
          <p:nvPr/>
        </p:nvSpPr>
        <p:spPr bwMode="auto">
          <a:xfrm>
            <a:off x="1020763" y="1447800"/>
            <a:ext cx="8504237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73050" indent="-273050" algn="just">
              <a:spcBef>
                <a:spcPct val="20000"/>
              </a:spcBef>
              <a:buFont typeface="Arial" pitchFamily="34" charset="0"/>
              <a:buChar char="•"/>
            </a:pPr>
            <a:endParaRPr lang="ar-SA" sz="3000" b="0">
              <a:solidFill>
                <a:srgbClr val="376092"/>
              </a:solidFill>
              <a:latin typeface="Calibri" pitchFamily="34" charset="0"/>
              <a:cs typeface="AL-Mohanad Bold" pitchFamily="2" charset="-78"/>
            </a:endParaRPr>
          </a:p>
        </p:txBody>
      </p:sp>
      <p:sp>
        <p:nvSpPr>
          <p:cNvPr id="6" name="Title 1"/>
          <p:cNvSpPr>
            <a:spLocks/>
          </p:cNvSpPr>
          <p:nvPr/>
        </p:nvSpPr>
        <p:spPr bwMode="auto">
          <a:xfrm>
            <a:off x="838200" y="120650"/>
            <a:ext cx="85344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idx="4294967295"/>
          </p:nvPr>
        </p:nvSpPr>
        <p:spPr>
          <a:xfrm>
            <a:off x="-457200" y="2971800"/>
            <a:ext cx="9677400" cy="1143000"/>
          </a:xfrm>
        </p:spPr>
        <p:txBody>
          <a:bodyPr/>
          <a:lstStyle/>
          <a:p>
            <a:pPr eaLnBrk="1" hangingPunct="1"/>
            <a:r>
              <a:rPr lang="ar-SA" sz="6000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مع </a:t>
            </a:r>
            <a:r>
              <a:rPr lang="ar-SA" sz="6000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تمنياتي للجميع بالنجاح </a:t>
            </a:r>
            <a:r>
              <a:rPr lang="ar-SA" sz="6000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والتوفيق</a:t>
            </a:r>
          </a:p>
        </p:txBody>
      </p:sp>
    </p:spTree>
    <p:extLst>
      <p:ext uri="{BB962C8B-B14F-4D97-AF65-F5344CB8AC3E}">
        <p14:creationId xmlns="" xmlns:p14="http://schemas.microsoft.com/office/powerpoint/2010/main" val="2091786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1741</TotalTime>
  <Words>887</Words>
  <Application>Microsoft Office PowerPoint</Application>
  <PresentationFormat>A4 Paper (210x297 mm)‎</PresentationFormat>
  <Paragraphs>312</Paragraphs>
  <Slides>29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29</vt:i4>
      </vt:variant>
    </vt:vector>
  </HeadingPairs>
  <TitlesOfParts>
    <vt:vector size="30" baseType="lpstr">
      <vt:lpstr>Office Theme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  <vt:lpstr>الشريحة 16</vt:lpstr>
      <vt:lpstr>الشريحة 17</vt:lpstr>
      <vt:lpstr>الشريحة 18</vt:lpstr>
      <vt:lpstr>الشريحة 19</vt:lpstr>
      <vt:lpstr>الشريحة 20</vt:lpstr>
      <vt:lpstr>الشريحة 21</vt:lpstr>
      <vt:lpstr>الشريحة 22</vt:lpstr>
      <vt:lpstr>الشريحة 23</vt:lpstr>
      <vt:lpstr>الشريحة 24</vt:lpstr>
      <vt:lpstr>الشريحة 25</vt:lpstr>
      <vt:lpstr>الشريحة 26</vt:lpstr>
      <vt:lpstr>الشريحة 27</vt:lpstr>
      <vt:lpstr>مع تمنياتي للجميع بالنجاح والتوفيق</vt:lpstr>
      <vt:lpstr>الشريحة 29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kfu</cp:lastModifiedBy>
  <cp:revision>150</cp:revision>
  <dcterms:created xsi:type="dcterms:W3CDTF">2009-10-14T19:14:34Z</dcterms:created>
  <dcterms:modified xsi:type="dcterms:W3CDTF">2011-04-30T08:06:51Z</dcterms:modified>
</cp:coreProperties>
</file>