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310" r:id="rId4"/>
    <p:sldId id="311" r:id="rId5"/>
    <p:sldId id="312" r:id="rId6"/>
    <p:sldId id="313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299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66" d="100"/>
          <a:sy n="66" d="100"/>
        </p:scale>
        <p:origin x="-396" y="-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5/7/2011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3.xml"/><Relationship Id="rId4" Type="http://schemas.openxmlformats.org/officeDocument/2006/relationships/slide" Target="slide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TN" sz="4000" b="1" dirty="0" smtClean="0"/>
              <a:t>إدارة </a:t>
            </a:r>
            <a:r>
              <a:rPr lang="ar-SA" sz="4000" b="1" dirty="0" smtClean="0"/>
              <a:t>العمليات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>المحاضرة</a:t>
            </a:r>
            <a:r>
              <a:rPr lang="ar-EG" b="1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rial" pitchFamily="34" charset="0"/>
                <a:cs typeface="Arial" pitchFamily="34" charset="0"/>
              </a:rPr>
              <a:t>الرابعة عشر</a:t>
            </a:r>
            <a:endParaRPr lang="en-US" b="1" spc="-150" dirty="0">
              <a:solidFill>
                <a:srgbClr val="37609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مراجعة </a:t>
            </a:r>
          </a:p>
          <a:p>
            <a:pPr eaLnBrk="1" hangingPunct="1"/>
            <a:endParaRPr lang="ar-SA" sz="36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48500" y="566733"/>
            <a:ext cx="2286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ar-SA" sz="2800" dirty="0" smtClean="0"/>
              <a:t>مسألة</a:t>
            </a:r>
            <a:endParaRPr lang="ar-SA" sz="2800" dirty="0"/>
          </a:p>
        </p:txBody>
      </p:sp>
      <p:pic>
        <p:nvPicPr>
          <p:cNvPr id="3" name="tabl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0700" y="1785933"/>
            <a:ext cx="6748857" cy="45053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1100133"/>
            <a:ext cx="8153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ar-SA" sz="2800" dirty="0" smtClean="0"/>
              <a:t>من الجدول التالي، حدد المسار الحرج للمشروع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>
          <a:xfrm>
            <a:off x="914400" y="4572000"/>
            <a:ext cx="15240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" name="Straight Arrow Connector 2"/>
          <p:cNvCxnSpPr/>
          <p:nvPr/>
        </p:nvCxnSpPr>
        <p:spPr>
          <a:xfrm flipV="1">
            <a:off x="1143000" y="3962400"/>
            <a:ext cx="12954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4" name="Group 3"/>
          <p:cNvGrpSpPr/>
          <p:nvPr/>
        </p:nvGrpSpPr>
        <p:grpSpPr>
          <a:xfrm>
            <a:off x="228600" y="4191000"/>
            <a:ext cx="914400" cy="914400"/>
            <a:chOff x="228600" y="2438400"/>
            <a:chExt cx="914400" cy="914400"/>
          </a:xfrm>
        </p:grpSpPr>
        <p:sp>
          <p:nvSpPr>
            <p:cNvPr id="5" name="Oval 4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6" name="Straight Connector 5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endCxn id="5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2438400" y="3276600"/>
            <a:ext cx="914400" cy="914400"/>
            <a:chOff x="228600" y="2438400"/>
            <a:chExt cx="914400" cy="914400"/>
          </a:xfrm>
        </p:grpSpPr>
        <p:sp>
          <p:nvSpPr>
            <p:cNvPr id="9" name="Oval 8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0" name="Straight Connector 9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endCxn id="9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2438400" y="5029200"/>
            <a:ext cx="914400" cy="914400"/>
            <a:chOff x="228600" y="2438400"/>
            <a:chExt cx="914400" cy="914400"/>
          </a:xfrm>
        </p:grpSpPr>
        <p:sp>
          <p:nvSpPr>
            <p:cNvPr id="13" name="Oval 12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endCxn id="13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914400" y="4038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17" name="TextBox 16"/>
          <p:cNvSpPr txBox="1"/>
          <p:nvPr/>
        </p:nvSpPr>
        <p:spPr>
          <a:xfrm>
            <a:off x="1219200" y="4495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18" name="TextBox 17"/>
          <p:cNvSpPr txBox="1"/>
          <p:nvPr/>
        </p:nvSpPr>
        <p:spPr>
          <a:xfrm>
            <a:off x="1752600" y="3581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19" name="TextBox 18"/>
          <p:cNvSpPr txBox="1"/>
          <p:nvPr/>
        </p:nvSpPr>
        <p:spPr>
          <a:xfrm>
            <a:off x="1981200" y="4876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3429000" y="3048000"/>
            <a:ext cx="13716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1" name="TextBox 20"/>
          <p:cNvSpPr txBox="1"/>
          <p:nvPr/>
        </p:nvSpPr>
        <p:spPr>
          <a:xfrm>
            <a:off x="3276600" y="3048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22" name="TextBox 21"/>
          <p:cNvSpPr txBox="1"/>
          <p:nvPr/>
        </p:nvSpPr>
        <p:spPr>
          <a:xfrm>
            <a:off x="4343400" y="2590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3429000" y="3733800"/>
            <a:ext cx="15240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4" name="TextBox 23"/>
          <p:cNvSpPr txBox="1"/>
          <p:nvPr/>
        </p:nvSpPr>
        <p:spPr>
          <a:xfrm>
            <a:off x="3810000" y="3581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25" name="TextBox 24"/>
          <p:cNvSpPr txBox="1"/>
          <p:nvPr/>
        </p:nvSpPr>
        <p:spPr>
          <a:xfrm>
            <a:off x="4648200" y="3886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8</a:t>
            </a:r>
            <a:endParaRPr lang="ar-SA" dirty="0"/>
          </a:p>
        </p:txBody>
      </p:sp>
      <p:grpSp>
        <p:nvGrpSpPr>
          <p:cNvPr id="26" name="Group 25"/>
          <p:cNvGrpSpPr/>
          <p:nvPr/>
        </p:nvGrpSpPr>
        <p:grpSpPr>
          <a:xfrm>
            <a:off x="4724400" y="2362200"/>
            <a:ext cx="914400" cy="914400"/>
            <a:chOff x="228600" y="2438400"/>
            <a:chExt cx="914400" cy="914400"/>
          </a:xfrm>
        </p:grpSpPr>
        <p:sp>
          <p:nvSpPr>
            <p:cNvPr id="27" name="Oval 26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28" name="Straight Connector 27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endCxn id="27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4953000" y="3962400"/>
            <a:ext cx="914400" cy="914400"/>
            <a:chOff x="228600" y="2438400"/>
            <a:chExt cx="914400" cy="914400"/>
          </a:xfrm>
        </p:grpSpPr>
        <p:sp>
          <p:nvSpPr>
            <p:cNvPr id="31" name="Oval 30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32" name="Straight Connector 31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endCxn id="31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4" name="Straight Arrow Connector 33"/>
          <p:cNvCxnSpPr/>
          <p:nvPr/>
        </p:nvCxnSpPr>
        <p:spPr>
          <a:xfrm>
            <a:off x="3429000" y="5562600"/>
            <a:ext cx="16002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3429000" y="4572000"/>
            <a:ext cx="1600200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6" name="TextBox 35"/>
          <p:cNvSpPr txBox="1"/>
          <p:nvPr/>
        </p:nvSpPr>
        <p:spPr>
          <a:xfrm>
            <a:off x="3352800" y="5029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4267200" y="4495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3886200" y="5410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4648200" y="563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6</a:t>
            </a:r>
            <a:endParaRPr lang="ar-SA" dirty="0"/>
          </a:p>
        </p:txBody>
      </p:sp>
      <p:grpSp>
        <p:nvGrpSpPr>
          <p:cNvPr id="40" name="Group 39"/>
          <p:cNvGrpSpPr/>
          <p:nvPr/>
        </p:nvGrpSpPr>
        <p:grpSpPr>
          <a:xfrm>
            <a:off x="5029200" y="5867400"/>
            <a:ext cx="914400" cy="914400"/>
            <a:chOff x="228600" y="2438400"/>
            <a:chExt cx="914400" cy="914400"/>
          </a:xfrm>
        </p:grpSpPr>
        <p:sp>
          <p:nvSpPr>
            <p:cNvPr id="41" name="Oval 40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42" name="Straight Connector 41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endCxn id="41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4" name="Straight Arrow Connector 43"/>
          <p:cNvCxnSpPr/>
          <p:nvPr/>
        </p:nvCxnSpPr>
        <p:spPr>
          <a:xfrm>
            <a:off x="5638800" y="2819400"/>
            <a:ext cx="14478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45" name="Group 44"/>
          <p:cNvGrpSpPr/>
          <p:nvPr/>
        </p:nvGrpSpPr>
        <p:grpSpPr>
          <a:xfrm>
            <a:off x="7086600" y="3276600"/>
            <a:ext cx="914400" cy="914400"/>
            <a:chOff x="228600" y="2438400"/>
            <a:chExt cx="914400" cy="914400"/>
          </a:xfrm>
        </p:grpSpPr>
        <p:sp>
          <p:nvSpPr>
            <p:cNvPr id="46" name="Oval 45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47" name="Straight Connector 46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endCxn id="46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/>
          <p:nvPr/>
        </p:nvSpPr>
        <p:spPr>
          <a:xfrm>
            <a:off x="5715000" y="2590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G</a:t>
            </a:r>
            <a:endParaRPr lang="ar-SA" dirty="0"/>
          </a:p>
        </p:txBody>
      </p:sp>
      <p:cxnSp>
        <p:nvCxnSpPr>
          <p:cNvPr id="50" name="Straight Arrow Connector 49"/>
          <p:cNvCxnSpPr/>
          <p:nvPr/>
        </p:nvCxnSpPr>
        <p:spPr>
          <a:xfrm rot="5400000" flipH="1" flipV="1">
            <a:off x="4838700" y="3619500"/>
            <a:ext cx="6858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1" name="TextBox 50"/>
          <p:cNvSpPr txBox="1"/>
          <p:nvPr/>
        </p:nvSpPr>
        <p:spPr>
          <a:xfrm>
            <a:off x="6400800" y="2895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9</a:t>
            </a:r>
            <a:endParaRPr lang="ar-SA" dirty="0"/>
          </a:p>
        </p:txBody>
      </p:sp>
      <p:cxnSp>
        <p:nvCxnSpPr>
          <p:cNvPr id="52" name="Straight Arrow Connector 51"/>
          <p:cNvCxnSpPr/>
          <p:nvPr/>
        </p:nvCxnSpPr>
        <p:spPr>
          <a:xfrm flipV="1">
            <a:off x="5867400" y="3810000"/>
            <a:ext cx="12192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3" name="TextBox 52"/>
          <p:cNvSpPr txBox="1"/>
          <p:nvPr/>
        </p:nvSpPr>
        <p:spPr>
          <a:xfrm>
            <a:off x="5791200" y="3962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6324600" y="3657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7</a:t>
            </a:r>
            <a:endParaRPr lang="ar-SA" dirty="0"/>
          </a:p>
        </p:txBody>
      </p:sp>
      <p:cxnSp>
        <p:nvCxnSpPr>
          <p:cNvPr id="55" name="Straight Arrow Connector 54"/>
          <p:cNvCxnSpPr/>
          <p:nvPr/>
        </p:nvCxnSpPr>
        <p:spPr>
          <a:xfrm rot="5400000">
            <a:off x="4838700" y="5372100"/>
            <a:ext cx="9906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6" name="Straight Arrow Connector 55"/>
          <p:cNvCxnSpPr/>
          <p:nvPr/>
        </p:nvCxnSpPr>
        <p:spPr>
          <a:xfrm rot="5400000" flipH="1" flipV="1">
            <a:off x="5524500" y="4476190"/>
            <a:ext cx="2115111" cy="12769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7" name="TextBox 56"/>
          <p:cNvSpPr txBox="1"/>
          <p:nvPr/>
        </p:nvSpPr>
        <p:spPr>
          <a:xfrm>
            <a:off x="5638800" y="5486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6400800" y="4343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grpSp>
        <p:nvGrpSpPr>
          <p:cNvPr id="59" name="Group 58"/>
          <p:cNvGrpSpPr/>
          <p:nvPr/>
        </p:nvGrpSpPr>
        <p:grpSpPr>
          <a:xfrm>
            <a:off x="8991600" y="3200400"/>
            <a:ext cx="914400" cy="914400"/>
            <a:chOff x="228600" y="2438400"/>
            <a:chExt cx="914400" cy="914400"/>
          </a:xfrm>
        </p:grpSpPr>
        <p:sp>
          <p:nvSpPr>
            <p:cNvPr id="60" name="Oval 59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61" name="Straight Connector 60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endCxn id="60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3" name="Straight Arrow Connector 62"/>
          <p:cNvCxnSpPr/>
          <p:nvPr/>
        </p:nvCxnSpPr>
        <p:spPr>
          <a:xfrm>
            <a:off x="8001000" y="37338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4" name="TextBox 63"/>
          <p:cNvSpPr txBox="1"/>
          <p:nvPr/>
        </p:nvSpPr>
        <p:spPr>
          <a:xfrm>
            <a:off x="8001000" y="3429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M</a:t>
            </a:r>
            <a:endParaRPr lang="ar-SA" dirty="0"/>
          </a:p>
        </p:txBody>
      </p:sp>
      <p:sp>
        <p:nvSpPr>
          <p:cNvPr id="65" name="TextBox 64"/>
          <p:cNvSpPr txBox="1"/>
          <p:nvPr/>
        </p:nvSpPr>
        <p:spPr>
          <a:xfrm>
            <a:off x="8610600" y="3429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5</a:t>
            </a:r>
            <a:endParaRPr lang="ar-SA" dirty="0"/>
          </a:p>
        </p:txBody>
      </p:sp>
      <p:graphicFrame>
        <p:nvGraphicFramePr>
          <p:cNvPr id="66" name="Table 65"/>
          <p:cNvGraphicFramePr>
            <a:graphicFrameLocks noGrp="1"/>
          </p:cNvGraphicFramePr>
          <p:nvPr/>
        </p:nvGraphicFramePr>
        <p:xfrm>
          <a:off x="0" y="0"/>
          <a:ext cx="4241799" cy="30175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413933"/>
                <a:gridCol w="1413933"/>
                <a:gridCol w="1413933"/>
              </a:tblGrid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ar-SA" sz="1200" dirty="0" smtClean="0"/>
                        <a:t>العملية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dirty="0" smtClean="0"/>
                        <a:t>المدة (أسابيع)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dirty="0" smtClean="0"/>
                        <a:t>العملية السابقة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A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4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--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B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5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--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C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3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A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D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8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A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E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2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B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F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6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B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G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9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fr-FR" sz="1200" dirty="0" smtClean="0"/>
                        <a:t>C,D, E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H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7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fr-FR" sz="1200" dirty="0" smtClean="0"/>
                        <a:t>D,E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K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3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D,E,F</a:t>
                      </a:r>
                      <a:endParaRPr lang="ar-SA" sz="1200" b="1" dirty="0"/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M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5</a:t>
                      </a:r>
                      <a:endParaRPr lang="ar-SA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200" dirty="0" smtClean="0"/>
                        <a:t>G,H,K</a:t>
                      </a:r>
                      <a:endParaRPr lang="ar-SA" sz="1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1" grpId="0"/>
      <p:bldP spid="22" grpId="0"/>
      <p:bldP spid="24" grpId="0"/>
      <p:bldP spid="25" grpId="0"/>
      <p:bldP spid="36" grpId="0"/>
      <p:bldP spid="37" grpId="0"/>
      <p:bldP spid="38" grpId="0"/>
      <p:bldP spid="39" grpId="0"/>
      <p:bldP spid="49" grpId="0"/>
      <p:bldP spid="51" grpId="0"/>
      <p:bldP spid="53" grpId="0"/>
      <p:bldP spid="54" grpId="0"/>
      <p:bldP spid="57" grpId="0"/>
      <p:bldP spid="58" grpId="0"/>
      <p:bldP spid="64" grpId="0"/>
      <p:bldP spid="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>
            <a:endCxn id="13" idx="2"/>
          </p:cNvCxnSpPr>
          <p:nvPr/>
        </p:nvCxnSpPr>
        <p:spPr>
          <a:xfrm>
            <a:off x="914400" y="2819400"/>
            <a:ext cx="15240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" name="Straight Arrow Connector 2"/>
          <p:cNvCxnSpPr/>
          <p:nvPr/>
        </p:nvCxnSpPr>
        <p:spPr>
          <a:xfrm flipV="1">
            <a:off x="1143000" y="2209800"/>
            <a:ext cx="12954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4" name="Group 3"/>
          <p:cNvGrpSpPr/>
          <p:nvPr/>
        </p:nvGrpSpPr>
        <p:grpSpPr>
          <a:xfrm>
            <a:off x="228600" y="2438400"/>
            <a:ext cx="914400" cy="914400"/>
            <a:chOff x="228600" y="2438400"/>
            <a:chExt cx="914400" cy="914400"/>
          </a:xfrm>
        </p:grpSpPr>
        <p:sp>
          <p:nvSpPr>
            <p:cNvPr id="5" name="Oval 4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6" name="Straight Connector 5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endCxn id="5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2438400" y="1524000"/>
            <a:ext cx="914400" cy="914400"/>
            <a:chOff x="228600" y="2438400"/>
            <a:chExt cx="914400" cy="914400"/>
          </a:xfrm>
        </p:grpSpPr>
        <p:sp>
          <p:nvSpPr>
            <p:cNvPr id="9" name="Oval 8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0" name="Straight Connector 9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endCxn id="9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2438400" y="3276600"/>
            <a:ext cx="914400" cy="914400"/>
            <a:chOff x="228600" y="2438400"/>
            <a:chExt cx="914400" cy="914400"/>
          </a:xfrm>
        </p:grpSpPr>
        <p:sp>
          <p:nvSpPr>
            <p:cNvPr id="13" name="Oval 12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endCxn id="13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914400" y="2286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A</a:t>
            </a:r>
            <a:endParaRPr lang="ar-SA" dirty="0"/>
          </a:p>
        </p:txBody>
      </p:sp>
      <p:sp>
        <p:nvSpPr>
          <p:cNvPr id="17" name="TextBox 16"/>
          <p:cNvSpPr txBox="1"/>
          <p:nvPr/>
        </p:nvSpPr>
        <p:spPr>
          <a:xfrm>
            <a:off x="12192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B</a:t>
            </a:r>
            <a:endParaRPr lang="ar-SA" dirty="0"/>
          </a:p>
        </p:txBody>
      </p:sp>
      <p:sp>
        <p:nvSpPr>
          <p:cNvPr id="18" name="TextBox 17"/>
          <p:cNvSpPr txBox="1"/>
          <p:nvPr/>
        </p:nvSpPr>
        <p:spPr>
          <a:xfrm>
            <a:off x="1752600" y="182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19" name="TextBox 18"/>
          <p:cNvSpPr txBox="1"/>
          <p:nvPr/>
        </p:nvSpPr>
        <p:spPr>
          <a:xfrm>
            <a:off x="1981200" y="3124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3429000" y="1295400"/>
            <a:ext cx="13716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1" name="TextBox 20"/>
          <p:cNvSpPr txBox="1"/>
          <p:nvPr/>
        </p:nvSpPr>
        <p:spPr>
          <a:xfrm>
            <a:off x="3276600" y="1295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C</a:t>
            </a:r>
            <a:endParaRPr lang="ar-SA" dirty="0"/>
          </a:p>
        </p:txBody>
      </p:sp>
      <p:sp>
        <p:nvSpPr>
          <p:cNvPr id="22" name="TextBox 21"/>
          <p:cNvSpPr txBox="1"/>
          <p:nvPr/>
        </p:nvSpPr>
        <p:spPr>
          <a:xfrm>
            <a:off x="4343400" y="838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cxnSp>
        <p:nvCxnSpPr>
          <p:cNvPr id="23" name="Straight Arrow Connector 22"/>
          <p:cNvCxnSpPr>
            <a:endCxn id="31" idx="2"/>
          </p:cNvCxnSpPr>
          <p:nvPr/>
        </p:nvCxnSpPr>
        <p:spPr>
          <a:xfrm>
            <a:off x="3429000" y="1981200"/>
            <a:ext cx="15240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4" name="TextBox 23"/>
          <p:cNvSpPr txBox="1"/>
          <p:nvPr/>
        </p:nvSpPr>
        <p:spPr>
          <a:xfrm>
            <a:off x="3810000" y="1828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D</a:t>
            </a:r>
            <a:endParaRPr lang="ar-SA" dirty="0"/>
          </a:p>
        </p:txBody>
      </p:sp>
      <p:sp>
        <p:nvSpPr>
          <p:cNvPr id="25" name="TextBox 24"/>
          <p:cNvSpPr txBox="1"/>
          <p:nvPr/>
        </p:nvSpPr>
        <p:spPr>
          <a:xfrm>
            <a:off x="4648200" y="2133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8</a:t>
            </a:r>
            <a:endParaRPr lang="ar-SA" dirty="0"/>
          </a:p>
        </p:txBody>
      </p:sp>
      <p:grpSp>
        <p:nvGrpSpPr>
          <p:cNvPr id="26" name="Group 25"/>
          <p:cNvGrpSpPr/>
          <p:nvPr/>
        </p:nvGrpSpPr>
        <p:grpSpPr>
          <a:xfrm>
            <a:off x="4724400" y="609600"/>
            <a:ext cx="914400" cy="914400"/>
            <a:chOff x="228600" y="2438400"/>
            <a:chExt cx="914400" cy="914400"/>
          </a:xfrm>
        </p:grpSpPr>
        <p:sp>
          <p:nvSpPr>
            <p:cNvPr id="27" name="Oval 26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28" name="Straight Connector 27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endCxn id="27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4953000" y="2209800"/>
            <a:ext cx="914400" cy="914400"/>
            <a:chOff x="228600" y="2438400"/>
            <a:chExt cx="914400" cy="914400"/>
          </a:xfrm>
        </p:grpSpPr>
        <p:sp>
          <p:nvSpPr>
            <p:cNvPr id="31" name="Oval 30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32" name="Straight Connector 31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endCxn id="31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4" name="Straight Arrow Connector 33"/>
          <p:cNvCxnSpPr/>
          <p:nvPr/>
        </p:nvCxnSpPr>
        <p:spPr>
          <a:xfrm>
            <a:off x="3429000" y="3810000"/>
            <a:ext cx="16002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3429000" y="2819400"/>
            <a:ext cx="1600200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6" name="TextBox 35"/>
          <p:cNvSpPr txBox="1"/>
          <p:nvPr/>
        </p:nvSpPr>
        <p:spPr>
          <a:xfrm>
            <a:off x="3352800" y="3276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E</a:t>
            </a:r>
            <a:endParaRPr lang="ar-SA" dirty="0"/>
          </a:p>
        </p:txBody>
      </p:sp>
      <p:sp>
        <p:nvSpPr>
          <p:cNvPr id="37" name="TextBox 36"/>
          <p:cNvSpPr txBox="1"/>
          <p:nvPr/>
        </p:nvSpPr>
        <p:spPr>
          <a:xfrm>
            <a:off x="4267200" y="2743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38" name="TextBox 37"/>
          <p:cNvSpPr txBox="1"/>
          <p:nvPr/>
        </p:nvSpPr>
        <p:spPr>
          <a:xfrm>
            <a:off x="3886200" y="36576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F</a:t>
            </a:r>
            <a:endParaRPr lang="ar-SA" dirty="0"/>
          </a:p>
        </p:txBody>
      </p:sp>
      <p:sp>
        <p:nvSpPr>
          <p:cNvPr id="39" name="TextBox 38"/>
          <p:cNvSpPr txBox="1"/>
          <p:nvPr/>
        </p:nvSpPr>
        <p:spPr>
          <a:xfrm>
            <a:off x="4648200" y="3886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6</a:t>
            </a:r>
            <a:endParaRPr lang="ar-SA" dirty="0"/>
          </a:p>
        </p:txBody>
      </p:sp>
      <p:grpSp>
        <p:nvGrpSpPr>
          <p:cNvPr id="40" name="Group 39"/>
          <p:cNvGrpSpPr/>
          <p:nvPr/>
        </p:nvGrpSpPr>
        <p:grpSpPr>
          <a:xfrm>
            <a:off x="5029200" y="4114800"/>
            <a:ext cx="914400" cy="914400"/>
            <a:chOff x="228600" y="2438400"/>
            <a:chExt cx="914400" cy="914400"/>
          </a:xfrm>
        </p:grpSpPr>
        <p:sp>
          <p:nvSpPr>
            <p:cNvPr id="41" name="Oval 40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42" name="Straight Connector 41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endCxn id="41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4" name="Straight Arrow Connector 43"/>
          <p:cNvCxnSpPr/>
          <p:nvPr/>
        </p:nvCxnSpPr>
        <p:spPr>
          <a:xfrm>
            <a:off x="5638800" y="1066800"/>
            <a:ext cx="14478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45" name="Group 44"/>
          <p:cNvGrpSpPr/>
          <p:nvPr/>
        </p:nvGrpSpPr>
        <p:grpSpPr>
          <a:xfrm>
            <a:off x="7086600" y="1524000"/>
            <a:ext cx="914400" cy="914400"/>
            <a:chOff x="228600" y="2438400"/>
            <a:chExt cx="914400" cy="914400"/>
          </a:xfrm>
        </p:grpSpPr>
        <p:sp>
          <p:nvSpPr>
            <p:cNvPr id="46" name="Oval 45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47" name="Straight Connector 46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endCxn id="46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/>
          <p:nvPr/>
        </p:nvSpPr>
        <p:spPr>
          <a:xfrm>
            <a:off x="5715000" y="838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G</a:t>
            </a:r>
            <a:endParaRPr lang="ar-SA" dirty="0"/>
          </a:p>
        </p:txBody>
      </p:sp>
      <p:cxnSp>
        <p:nvCxnSpPr>
          <p:cNvPr id="50" name="Straight Arrow Connector 49"/>
          <p:cNvCxnSpPr/>
          <p:nvPr/>
        </p:nvCxnSpPr>
        <p:spPr>
          <a:xfrm rot="5400000" flipH="1" flipV="1">
            <a:off x="4838700" y="1866900"/>
            <a:ext cx="6858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1" name="TextBox 50"/>
          <p:cNvSpPr txBox="1"/>
          <p:nvPr/>
        </p:nvSpPr>
        <p:spPr>
          <a:xfrm>
            <a:off x="6400800" y="1143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9</a:t>
            </a:r>
            <a:endParaRPr lang="ar-SA" dirty="0"/>
          </a:p>
        </p:txBody>
      </p:sp>
      <p:cxnSp>
        <p:nvCxnSpPr>
          <p:cNvPr id="52" name="Straight Arrow Connector 51"/>
          <p:cNvCxnSpPr/>
          <p:nvPr/>
        </p:nvCxnSpPr>
        <p:spPr>
          <a:xfrm flipV="1">
            <a:off x="5867400" y="2057400"/>
            <a:ext cx="12192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3" name="TextBox 52"/>
          <p:cNvSpPr txBox="1"/>
          <p:nvPr/>
        </p:nvSpPr>
        <p:spPr>
          <a:xfrm>
            <a:off x="5791200" y="2209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H</a:t>
            </a:r>
            <a:endParaRPr lang="ar-SA" dirty="0"/>
          </a:p>
        </p:txBody>
      </p:sp>
      <p:sp>
        <p:nvSpPr>
          <p:cNvPr id="54" name="TextBox 53"/>
          <p:cNvSpPr txBox="1"/>
          <p:nvPr/>
        </p:nvSpPr>
        <p:spPr>
          <a:xfrm>
            <a:off x="6324600" y="1905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7</a:t>
            </a:r>
            <a:endParaRPr lang="ar-SA" dirty="0"/>
          </a:p>
        </p:txBody>
      </p:sp>
      <p:cxnSp>
        <p:nvCxnSpPr>
          <p:cNvPr id="55" name="Straight Arrow Connector 54"/>
          <p:cNvCxnSpPr/>
          <p:nvPr/>
        </p:nvCxnSpPr>
        <p:spPr>
          <a:xfrm rot="5400000">
            <a:off x="4838700" y="3619500"/>
            <a:ext cx="9906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6" name="Straight Arrow Connector 55"/>
          <p:cNvCxnSpPr>
            <a:endCxn id="46" idx="3"/>
          </p:cNvCxnSpPr>
          <p:nvPr/>
        </p:nvCxnSpPr>
        <p:spPr>
          <a:xfrm rot="5400000" flipH="1" flipV="1">
            <a:off x="5524500" y="2723590"/>
            <a:ext cx="2115111" cy="12769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7" name="TextBox 56"/>
          <p:cNvSpPr txBox="1"/>
          <p:nvPr/>
        </p:nvSpPr>
        <p:spPr>
          <a:xfrm>
            <a:off x="5638800" y="3733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K</a:t>
            </a:r>
            <a:endParaRPr lang="ar-SA" dirty="0"/>
          </a:p>
        </p:txBody>
      </p:sp>
      <p:sp>
        <p:nvSpPr>
          <p:cNvPr id="58" name="TextBox 57"/>
          <p:cNvSpPr txBox="1"/>
          <p:nvPr/>
        </p:nvSpPr>
        <p:spPr>
          <a:xfrm>
            <a:off x="6400800" y="2590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3</a:t>
            </a:r>
            <a:endParaRPr lang="ar-SA" dirty="0"/>
          </a:p>
        </p:txBody>
      </p:sp>
      <p:cxnSp>
        <p:nvCxnSpPr>
          <p:cNvPr id="59" name="Straight Arrow Connector 58"/>
          <p:cNvCxnSpPr>
            <a:stCxn id="46" idx="6"/>
          </p:cNvCxnSpPr>
          <p:nvPr/>
        </p:nvCxnSpPr>
        <p:spPr>
          <a:xfrm>
            <a:off x="8001000" y="19812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0" name="TextBox 59"/>
          <p:cNvSpPr txBox="1"/>
          <p:nvPr/>
        </p:nvSpPr>
        <p:spPr>
          <a:xfrm>
            <a:off x="8001000" y="1676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M</a:t>
            </a:r>
            <a:endParaRPr lang="ar-SA" dirty="0"/>
          </a:p>
        </p:txBody>
      </p:sp>
      <p:sp>
        <p:nvSpPr>
          <p:cNvPr id="61" name="TextBox 60"/>
          <p:cNvSpPr txBox="1"/>
          <p:nvPr/>
        </p:nvSpPr>
        <p:spPr>
          <a:xfrm>
            <a:off x="8610600" y="16764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5</a:t>
            </a:r>
            <a:endParaRPr lang="ar-SA" dirty="0"/>
          </a:p>
        </p:txBody>
      </p:sp>
      <p:grpSp>
        <p:nvGrpSpPr>
          <p:cNvPr id="62" name="Group 61"/>
          <p:cNvGrpSpPr/>
          <p:nvPr/>
        </p:nvGrpSpPr>
        <p:grpSpPr>
          <a:xfrm>
            <a:off x="8991600" y="1447800"/>
            <a:ext cx="914400" cy="914400"/>
            <a:chOff x="228600" y="2438400"/>
            <a:chExt cx="914400" cy="914400"/>
          </a:xfrm>
        </p:grpSpPr>
        <p:sp>
          <p:nvSpPr>
            <p:cNvPr id="63" name="Oval 62"/>
            <p:cNvSpPr/>
            <p:nvPr/>
          </p:nvSpPr>
          <p:spPr>
            <a:xfrm>
              <a:off x="228600" y="2438400"/>
              <a:ext cx="914400" cy="914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cxnSp>
          <p:nvCxnSpPr>
            <p:cNvPr id="64" name="Straight Connector 63"/>
            <p:cNvCxnSpPr/>
            <p:nvPr/>
          </p:nvCxnSpPr>
          <p:spPr>
            <a:xfrm rot="5400000">
              <a:off x="114300" y="2857500"/>
              <a:ext cx="838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endCxn id="63" idx="6"/>
            </p:cNvCxnSpPr>
            <p:nvPr/>
          </p:nvCxnSpPr>
          <p:spPr>
            <a:xfrm>
              <a:off x="533400" y="2895600"/>
              <a:ext cx="609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6" name="TextBox 65"/>
          <p:cNvSpPr txBox="1"/>
          <p:nvPr/>
        </p:nvSpPr>
        <p:spPr>
          <a:xfrm>
            <a:off x="228600" y="26670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67" name="TextBox 66"/>
          <p:cNvSpPr txBox="1"/>
          <p:nvPr/>
        </p:nvSpPr>
        <p:spPr>
          <a:xfrm>
            <a:off x="2362200" y="1828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sp>
        <p:nvSpPr>
          <p:cNvPr id="68" name="TextBox 67"/>
          <p:cNvSpPr txBox="1"/>
          <p:nvPr/>
        </p:nvSpPr>
        <p:spPr>
          <a:xfrm>
            <a:off x="2362200" y="3505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sp>
        <p:nvSpPr>
          <p:cNvPr id="69" name="TextBox 68"/>
          <p:cNvSpPr txBox="1"/>
          <p:nvPr/>
        </p:nvSpPr>
        <p:spPr>
          <a:xfrm>
            <a:off x="4648200" y="838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70" name="TextBox 69"/>
          <p:cNvSpPr txBox="1"/>
          <p:nvPr/>
        </p:nvSpPr>
        <p:spPr>
          <a:xfrm>
            <a:off x="4876800" y="2514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sp>
        <p:nvSpPr>
          <p:cNvPr id="71" name="TextBox 70"/>
          <p:cNvSpPr txBox="1"/>
          <p:nvPr/>
        </p:nvSpPr>
        <p:spPr>
          <a:xfrm>
            <a:off x="4953000" y="4419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72" name="TextBox 71"/>
          <p:cNvSpPr txBox="1"/>
          <p:nvPr/>
        </p:nvSpPr>
        <p:spPr>
          <a:xfrm>
            <a:off x="7010400" y="1752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sp>
        <p:nvSpPr>
          <p:cNvPr id="73" name="TextBox 72"/>
          <p:cNvSpPr txBox="1"/>
          <p:nvPr/>
        </p:nvSpPr>
        <p:spPr>
          <a:xfrm>
            <a:off x="8915400" y="1752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74" name="TextBox 73"/>
          <p:cNvSpPr txBox="1"/>
          <p:nvPr/>
        </p:nvSpPr>
        <p:spPr>
          <a:xfrm>
            <a:off x="685800" y="2514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0</a:t>
            </a:r>
            <a:endParaRPr lang="ar-SA" dirty="0"/>
          </a:p>
        </p:txBody>
      </p:sp>
      <p:sp>
        <p:nvSpPr>
          <p:cNvPr id="75" name="TextBox 74"/>
          <p:cNvSpPr txBox="1"/>
          <p:nvPr/>
        </p:nvSpPr>
        <p:spPr>
          <a:xfrm>
            <a:off x="2819400" y="1600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76" name="TextBox 75"/>
          <p:cNvSpPr txBox="1"/>
          <p:nvPr/>
        </p:nvSpPr>
        <p:spPr>
          <a:xfrm>
            <a:off x="2743200" y="3352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  <p:sp>
        <p:nvSpPr>
          <p:cNvPr id="77" name="TextBox 76"/>
          <p:cNvSpPr txBox="1"/>
          <p:nvPr/>
        </p:nvSpPr>
        <p:spPr>
          <a:xfrm>
            <a:off x="5257800" y="2286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78" name="TextBox 77"/>
          <p:cNvSpPr txBox="1"/>
          <p:nvPr/>
        </p:nvSpPr>
        <p:spPr>
          <a:xfrm>
            <a:off x="5029200" y="685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79" name="TextBox 78"/>
          <p:cNvSpPr txBox="1"/>
          <p:nvPr/>
        </p:nvSpPr>
        <p:spPr>
          <a:xfrm>
            <a:off x="5334000" y="4191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80" name="TextBox 79"/>
          <p:cNvSpPr txBox="1"/>
          <p:nvPr/>
        </p:nvSpPr>
        <p:spPr>
          <a:xfrm>
            <a:off x="9372600" y="1905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26</a:t>
            </a:r>
            <a:endParaRPr lang="ar-SA" dirty="0"/>
          </a:p>
        </p:txBody>
      </p:sp>
      <p:sp>
        <p:nvSpPr>
          <p:cNvPr id="81" name="TextBox 80"/>
          <p:cNvSpPr txBox="1"/>
          <p:nvPr/>
        </p:nvSpPr>
        <p:spPr>
          <a:xfrm>
            <a:off x="5029200" y="10668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82" name="TextBox 81"/>
          <p:cNvSpPr txBox="1"/>
          <p:nvPr/>
        </p:nvSpPr>
        <p:spPr>
          <a:xfrm>
            <a:off x="9372600" y="1524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26</a:t>
            </a:r>
            <a:endParaRPr lang="ar-SA" dirty="0"/>
          </a:p>
        </p:txBody>
      </p:sp>
      <p:sp>
        <p:nvSpPr>
          <p:cNvPr id="83" name="TextBox 82"/>
          <p:cNvSpPr txBox="1"/>
          <p:nvPr/>
        </p:nvSpPr>
        <p:spPr>
          <a:xfrm>
            <a:off x="7391400" y="1981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21</a:t>
            </a:r>
            <a:endParaRPr lang="ar-SA" dirty="0"/>
          </a:p>
        </p:txBody>
      </p:sp>
      <p:sp>
        <p:nvSpPr>
          <p:cNvPr id="84" name="TextBox 83"/>
          <p:cNvSpPr txBox="1"/>
          <p:nvPr/>
        </p:nvSpPr>
        <p:spPr>
          <a:xfrm>
            <a:off x="5334000" y="4572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18</a:t>
            </a:r>
            <a:endParaRPr lang="ar-SA" dirty="0"/>
          </a:p>
        </p:txBody>
      </p:sp>
      <p:sp>
        <p:nvSpPr>
          <p:cNvPr id="85" name="TextBox 84"/>
          <p:cNvSpPr txBox="1"/>
          <p:nvPr/>
        </p:nvSpPr>
        <p:spPr>
          <a:xfrm>
            <a:off x="5257800" y="26670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12</a:t>
            </a:r>
            <a:endParaRPr lang="ar-SA" dirty="0"/>
          </a:p>
        </p:txBody>
      </p:sp>
      <p:sp>
        <p:nvSpPr>
          <p:cNvPr id="86" name="TextBox 85"/>
          <p:cNvSpPr txBox="1"/>
          <p:nvPr/>
        </p:nvSpPr>
        <p:spPr>
          <a:xfrm>
            <a:off x="2819400" y="1981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87" name="TextBox 86"/>
          <p:cNvSpPr txBox="1"/>
          <p:nvPr/>
        </p:nvSpPr>
        <p:spPr>
          <a:xfrm>
            <a:off x="2743200" y="3733800"/>
            <a:ext cx="457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88" name="TextBox 87"/>
          <p:cNvSpPr txBox="1"/>
          <p:nvPr/>
        </p:nvSpPr>
        <p:spPr>
          <a:xfrm>
            <a:off x="685800" y="28956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0</a:t>
            </a:r>
            <a:endParaRPr lang="ar-SA" dirty="0"/>
          </a:p>
        </p:txBody>
      </p:sp>
      <p:sp>
        <p:nvSpPr>
          <p:cNvPr id="89" name="TextBox 88"/>
          <p:cNvSpPr txBox="1"/>
          <p:nvPr/>
        </p:nvSpPr>
        <p:spPr>
          <a:xfrm>
            <a:off x="7391400" y="1600200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21</a:t>
            </a:r>
            <a:endParaRPr lang="ar-SA" dirty="0"/>
          </a:p>
        </p:txBody>
      </p:sp>
      <p:cxnSp>
        <p:nvCxnSpPr>
          <p:cNvPr id="90" name="Straight Arrow Connector 89"/>
          <p:cNvCxnSpPr/>
          <p:nvPr/>
        </p:nvCxnSpPr>
        <p:spPr>
          <a:xfrm flipV="1">
            <a:off x="1143000" y="2133600"/>
            <a:ext cx="12954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3429000" y="1905000"/>
            <a:ext cx="152400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rot="5400000" flipH="1" flipV="1">
            <a:off x="4953000" y="1905000"/>
            <a:ext cx="609600" cy="1588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49" idx="1"/>
            <a:endCxn id="72" idx="0"/>
          </p:cNvCxnSpPr>
          <p:nvPr/>
        </p:nvCxnSpPr>
        <p:spPr>
          <a:xfrm rot="10800000" flipH="1" flipV="1">
            <a:off x="5715000" y="1022866"/>
            <a:ext cx="1485900" cy="7297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endCxn id="73" idx="1"/>
          </p:cNvCxnSpPr>
          <p:nvPr/>
        </p:nvCxnSpPr>
        <p:spPr>
          <a:xfrm>
            <a:off x="8001000" y="1923144"/>
            <a:ext cx="914400" cy="141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1676400" y="5257800"/>
            <a:ext cx="662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400" dirty="0" smtClean="0"/>
              <a:t>A- D- ( ) – G - M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2362200"/>
            <a:ext cx="5334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/>
              <a:t>مراجعة </a:t>
            </a:r>
            <a:r>
              <a:rPr lang="ar-SA" sz="3600" dirty="0" smtClean="0"/>
              <a:t>للمقرر</a:t>
            </a:r>
            <a:endParaRPr lang="ar-SA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/>
          <p:cNvSpPr txBox="1"/>
          <p:nvPr/>
        </p:nvSpPr>
        <p:spPr>
          <a:xfrm>
            <a:off x="6934200" y="304800"/>
            <a:ext cx="24288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تعريف الإنتاج</a:t>
            </a:r>
            <a:endParaRPr lang="ar-SA" sz="2400" dirty="0"/>
          </a:p>
        </p:txBody>
      </p:sp>
      <p:sp>
        <p:nvSpPr>
          <p:cNvPr id="4" name="TextBox 6"/>
          <p:cNvSpPr txBox="1"/>
          <p:nvPr/>
        </p:nvSpPr>
        <p:spPr>
          <a:xfrm>
            <a:off x="6248400" y="914400"/>
            <a:ext cx="307183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cs typeface="+mj-cs"/>
              </a:rPr>
              <a:t>تصنيف عمليات الإنتاج</a:t>
            </a:r>
            <a:endParaRPr lang="ar-SA" sz="2400" dirty="0">
              <a:cs typeface="+mj-cs"/>
            </a:endParaRPr>
          </a:p>
        </p:txBody>
      </p:sp>
      <p:sp>
        <p:nvSpPr>
          <p:cNvPr id="5" name="مربع نص 7"/>
          <p:cNvSpPr txBox="1"/>
          <p:nvPr/>
        </p:nvSpPr>
        <p:spPr>
          <a:xfrm>
            <a:off x="4876800" y="1600200"/>
            <a:ext cx="4419600" cy="46166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400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r>
              <a:rPr lang="ar-SA" sz="2400" dirty="0" smtClean="0">
                <a:cs typeface="+mj-cs"/>
              </a:rPr>
              <a:t>- مفهوم إدارة العمليات</a:t>
            </a:r>
            <a:endParaRPr lang="ar-SA" sz="2400" dirty="0">
              <a:cs typeface="+mj-cs"/>
            </a:endParaRPr>
          </a:p>
        </p:txBody>
      </p:sp>
      <p:sp>
        <p:nvSpPr>
          <p:cNvPr id="6" name="مربع نص 7"/>
          <p:cNvSpPr txBox="1"/>
          <p:nvPr/>
        </p:nvSpPr>
        <p:spPr>
          <a:xfrm>
            <a:off x="4267200" y="2209800"/>
            <a:ext cx="5069078" cy="46166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400" dirty="0" smtClean="0">
                <a:cs typeface="+mj-cs"/>
              </a:rPr>
              <a:t>2- تعريف إدارة العمليات</a:t>
            </a:r>
            <a:endParaRPr lang="ar-SA" sz="2400" dirty="0">
              <a:cs typeface="+mj-cs"/>
            </a:endParaRPr>
          </a:p>
        </p:txBody>
      </p:sp>
      <p:sp>
        <p:nvSpPr>
          <p:cNvPr id="7" name="مربع نص 1"/>
          <p:cNvSpPr txBox="1"/>
          <p:nvPr/>
        </p:nvSpPr>
        <p:spPr>
          <a:xfrm>
            <a:off x="5486400" y="2819400"/>
            <a:ext cx="3830830" cy="46166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400" dirty="0" smtClean="0">
                <a:cs typeface="+mj-cs"/>
              </a:rPr>
              <a:t>3- مداخل إدارة العمليات</a:t>
            </a:r>
            <a:endParaRPr lang="ar-SA" sz="2400" dirty="0">
              <a:cs typeface="+mj-cs"/>
            </a:endParaRPr>
          </a:p>
        </p:txBody>
      </p:sp>
      <p:sp>
        <p:nvSpPr>
          <p:cNvPr id="8" name="TextBox 12"/>
          <p:cNvSpPr txBox="1"/>
          <p:nvPr/>
        </p:nvSpPr>
        <p:spPr>
          <a:xfrm>
            <a:off x="809652" y="1675262"/>
            <a:ext cx="42862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rId2" action="ppaction://hlinksldjump"/>
              </a:rPr>
              <a:t>مدخل الوظائف الإدارية</a:t>
            </a:r>
            <a:endParaRPr lang="ar-SA" sz="2000" dirty="0"/>
          </a:p>
        </p:txBody>
      </p:sp>
      <p:sp>
        <p:nvSpPr>
          <p:cNvPr id="9" name="TextBox 13"/>
          <p:cNvSpPr txBox="1"/>
          <p:nvPr/>
        </p:nvSpPr>
        <p:spPr>
          <a:xfrm>
            <a:off x="809652" y="2246766"/>
            <a:ext cx="42862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rId3" action="ppaction://hlinksldjump"/>
              </a:rPr>
              <a:t>مدخل علم الإدارة</a:t>
            </a:r>
            <a:endParaRPr lang="ar-SA" sz="2000" dirty="0"/>
          </a:p>
        </p:txBody>
      </p:sp>
      <p:sp>
        <p:nvSpPr>
          <p:cNvPr id="10" name="TextBox 14"/>
          <p:cNvSpPr txBox="1"/>
          <p:nvPr/>
        </p:nvSpPr>
        <p:spPr>
          <a:xfrm>
            <a:off x="809652" y="2851612"/>
            <a:ext cx="42862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" action="ppaction://noaction"/>
              </a:rPr>
              <a:t>مدخل القرارات</a:t>
            </a:r>
            <a:endParaRPr lang="ar-SA" sz="2000" dirty="0"/>
          </a:p>
        </p:txBody>
      </p:sp>
      <p:sp>
        <p:nvSpPr>
          <p:cNvPr id="11" name="TextBox 15"/>
          <p:cNvSpPr txBox="1"/>
          <p:nvPr/>
        </p:nvSpPr>
        <p:spPr>
          <a:xfrm>
            <a:off x="776710" y="3456932"/>
            <a:ext cx="42862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" action="ppaction://noaction"/>
              </a:rPr>
              <a:t>مدخل النظم</a:t>
            </a:r>
            <a:endParaRPr lang="ar-SA" sz="2000" dirty="0"/>
          </a:p>
        </p:txBody>
      </p:sp>
      <p:sp>
        <p:nvSpPr>
          <p:cNvPr id="12" name="TextBox 18"/>
          <p:cNvSpPr txBox="1"/>
          <p:nvPr/>
        </p:nvSpPr>
        <p:spPr>
          <a:xfrm>
            <a:off x="819120" y="4028436"/>
            <a:ext cx="42862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" action="ppaction://noaction"/>
              </a:rPr>
              <a:t>مدخل دورة الحياة </a:t>
            </a:r>
            <a:endParaRPr lang="ar-SA" sz="2000" dirty="0"/>
          </a:p>
        </p:txBody>
      </p:sp>
      <p:sp>
        <p:nvSpPr>
          <p:cNvPr id="13" name="TextBox 19"/>
          <p:cNvSpPr txBox="1"/>
          <p:nvPr/>
        </p:nvSpPr>
        <p:spPr>
          <a:xfrm>
            <a:off x="819120" y="4648200"/>
            <a:ext cx="42862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" action="ppaction://noaction"/>
              </a:rPr>
              <a:t>مدخل إستراتيجية العمليات </a:t>
            </a:r>
            <a:endParaRPr lang="ar-SA" sz="2000" dirty="0"/>
          </a:p>
        </p:txBody>
      </p:sp>
      <p:cxnSp>
        <p:nvCxnSpPr>
          <p:cNvPr id="14" name="Straight Arrow Connector 21"/>
          <p:cNvCxnSpPr/>
          <p:nvPr/>
        </p:nvCxnSpPr>
        <p:spPr>
          <a:xfrm rot="10800000">
            <a:off x="5253038" y="1980062"/>
            <a:ext cx="1172036" cy="11441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Straight Arrow Connector 23"/>
          <p:cNvCxnSpPr/>
          <p:nvPr/>
        </p:nvCxnSpPr>
        <p:spPr>
          <a:xfrm rot="10800000" flipV="1">
            <a:off x="5181600" y="3124200"/>
            <a:ext cx="1243474" cy="1833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Straight Arrow Connector 25"/>
          <p:cNvCxnSpPr/>
          <p:nvPr/>
        </p:nvCxnSpPr>
        <p:spPr>
          <a:xfrm rot="10800000">
            <a:off x="5253038" y="2551566"/>
            <a:ext cx="1172036" cy="5726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27"/>
          <p:cNvCxnSpPr/>
          <p:nvPr/>
        </p:nvCxnSpPr>
        <p:spPr>
          <a:xfrm rot="10800000" flipV="1">
            <a:off x="5181600" y="3124200"/>
            <a:ext cx="1243474" cy="12133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29"/>
          <p:cNvCxnSpPr/>
          <p:nvPr/>
        </p:nvCxnSpPr>
        <p:spPr>
          <a:xfrm rot="10800000" flipV="1">
            <a:off x="5253038" y="3124200"/>
            <a:ext cx="1172036" cy="703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31"/>
          <p:cNvCxnSpPr/>
          <p:nvPr/>
        </p:nvCxnSpPr>
        <p:spPr>
          <a:xfrm rot="10800000" flipV="1">
            <a:off x="5139190" y="3124200"/>
            <a:ext cx="1285884" cy="6418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0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21" name="مربع نص 7"/>
          <p:cNvSpPr txBox="1"/>
          <p:nvPr/>
        </p:nvSpPr>
        <p:spPr>
          <a:xfrm>
            <a:off x="4953000" y="3505200"/>
            <a:ext cx="4293682" cy="46166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400" dirty="0" smtClean="0">
                <a:cs typeface="+mj-cs"/>
              </a:rPr>
              <a:t>4- إستراتيجية العمليات</a:t>
            </a:r>
            <a:endParaRPr lang="ar-SA" sz="2400" dirty="0">
              <a:cs typeface="+mj-cs"/>
            </a:endParaRPr>
          </a:p>
        </p:txBody>
      </p:sp>
      <p:sp>
        <p:nvSpPr>
          <p:cNvPr id="22" name="مستطيل 21"/>
          <p:cNvSpPr/>
          <p:nvPr/>
        </p:nvSpPr>
        <p:spPr>
          <a:xfrm>
            <a:off x="1537112" y="0"/>
            <a:ext cx="41969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</a:rPr>
              <a:t>المفهوم والإستراتيجية والتطور (1)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600200" y="0"/>
            <a:ext cx="7086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إ</a:t>
            </a:r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دارة العمليات : المفهوم والإستراتيجية والتطور (2)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53000" y="609600"/>
            <a:ext cx="4248472" cy="46166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400" dirty="0" smtClean="0">
                <a:latin typeface="Calibri" pitchFamily="34" charset="0"/>
                <a:cs typeface="+mj-cs"/>
              </a:rPr>
              <a:t>الميزة التنافسية</a:t>
            </a:r>
            <a:endParaRPr lang="ar-SA" sz="2400" dirty="0">
              <a:latin typeface="Calibri" pitchFamily="34" charset="0"/>
              <a:cs typeface="+mj-cs"/>
            </a:endParaRPr>
          </a:p>
        </p:txBody>
      </p:sp>
      <p:sp>
        <p:nvSpPr>
          <p:cNvPr id="4" name="TextBox 11"/>
          <p:cNvSpPr txBox="1"/>
          <p:nvPr/>
        </p:nvSpPr>
        <p:spPr>
          <a:xfrm>
            <a:off x="3890392" y="1152401"/>
            <a:ext cx="3600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rId2" action="ppaction://hlinksldjump"/>
              </a:rPr>
              <a:t>إدارة الجودة الشاملة</a:t>
            </a:r>
            <a:endParaRPr lang="ar-SA" sz="2000" dirty="0"/>
          </a:p>
        </p:txBody>
      </p:sp>
      <p:sp>
        <p:nvSpPr>
          <p:cNvPr id="5" name="TextBox 12"/>
          <p:cNvSpPr txBox="1"/>
          <p:nvPr/>
        </p:nvSpPr>
        <p:spPr>
          <a:xfrm>
            <a:off x="3818384" y="1584449"/>
            <a:ext cx="367240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rId3" action="ppaction://hlinksldjump"/>
              </a:rPr>
              <a:t>العولمة</a:t>
            </a:r>
            <a:endParaRPr lang="ar-SA" sz="2000" dirty="0"/>
          </a:p>
        </p:txBody>
      </p:sp>
      <p:sp>
        <p:nvSpPr>
          <p:cNvPr id="6" name="TextBox 13"/>
          <p:cNvSpPr txBox="1"/>
          <p:nvPr/>
        </p:nvSpPr>
        <p:spPr>
          <a:xfrm>
            <a:off x="3962400" y="2016497"/>
            <a:ext cx="35283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rId2" action="ppaction://hlinksldjump"/>
              </a:rPr>
              <a:t>المنافسة القائمة على الوقت</a:t>
            </a:r>
            <a:endParaRPr lang="ar-SA" sz="2000" dirty="0"/>
          </a:p>
        </p:txBody>
      </p:sp>
      <p:sp>
        <p:nvSpPr>
          <p:cNvPr id="7" name="TextBox 14"/>
          <p:cNvSpPr txBox="1"/>
          <p:nvPr/>
        </p:nvSpPr>
        <p:spPr>
          <a:xfrm>
            <a:off x="3962400" y="2448545"/>
            <a:ext cx="35283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rId4" action="ppaction://hlinksldjump"/>
              </a:rPr>
              <a:t>المنافسة القائمة على الخدمة</a:t>
            </a:r>
            <a:endParaRPr lang="ar-SA" sz="2000" dirty="0"/>
          </a:p>
        </p:txBody>
      </p:sp>
      <p:sp>
        <p:nvSpPr>
          <p:cNvPr id="8" name="TextBox 15"/>
          <p:cNvSpPr txBox="1"/>
          <p:nvPr/>
        </p:nvSpPr>
        <p:spPr>
          <a:xfrm>
            <a:off x="3962400" y="2895600"/>
            <a:ext cx="35283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hlinkClick r:id="rId5" action="ppaction://hlinksldjump"/>
              </a:rPr>
              <a:t>إعادة الهندسة</a:t>
            </a:r>
            <a:endParaRPr lang="ar-SA" sz="2000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702336" y="3490555"/>
            <a:ext cx="24833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2000" dirty="0">
                <a:latin typeface="Calibri" pitchFamily="34" charset="0"/>
              </a:rPr>
              <a:t>5- خصائص المنتج والخدمة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928886" y="4023955"/>
            <a:ext cx="32383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ar-SA" sz="2000" dirty="0">
                <a:latin typeface="Calibri" pitchFamily="34" charset="0"/>
              </a:rPr>
              <a:t>6- التطور التاريخي لإدارة العمليات  </a:t>
            </a:r>
          </a:p>
        </p:txBody>
      </p:sp>
      <p:sp>
        <p:nvSpPr>
          <p:cNvPr id="11" name="مربع نص 2"/>
          <p:cNvSpPr txBox="1">
            <a:spLocks noChangeArrowheads="1"/>
          </p:cNvSpPr>
          <p:nvPr/>
        </p:nvSpPr>
        <p:spPr bwMode="auto">
          <a:xfrm>
            <a:off x="4343400" y="4572001"/>
            <a:ext cx="48245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000" dirty="0">
                <a:latin typeface="Calibri" pitchFamily="34" charset="0"/>
              </a:rPr>
              <a:t>الاتجاهات المعاصرة لإدارة </a:t>
            </a:r>
            <a:r>
              <a:rPr lang="ar-SA" sz="2000" dirty="0" smtClean="0">
                <a:latin typeface="Calibri" pitchFamily="34" charset="0"/>
              </a:rPr>
              <a:t>العمليات</a:t>
            </a:r>
            <a:endParaRPr lang="ar-SA" sz="2000" dirty="0"/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371600" y="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المنتج والمنتج الجديد</a:t>
            </a:r>
          </a:p>
        </p:txBody>
      </p:sp>
      <p:sp>
        <p:nvSpPr>
          <p:cNvPr id="3" name="مربع نص 1"/>
          <p:cNvSpPr txBox="1">
            <a:spLocks noChangeArrowheads="1"/>
          </p:cNvSpPr>
          <p:nvPr/>
        </p:nvSpPr>
        <p:spPr bwMode="auto">
          <a:xfrm>
            <a:off x="3505200" y="533400"/>
            <a:ext cx="56435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1- </a:t>
            </a:r>
            <a:r>
              <a:rPr lang="ar-SA" sz="2400" dirty="0">
                <a:latin typeface="Calibri" pitchFamily="34" charset="0"/>
              </a:rPr>
              <a:t>مفهوم المنتج والمنتج الجديد</a:t>
            </a:r>
          </a:p>
        </p:txBody>
      </p:sp>
      <p:sp>
        <p:nvSpPr>
          <p:cNvPr id="4" name="مربع نص 4"/>
          <p:cNvSpPr txBox="1">
            <a:spLocks noChangeArrowheads="1"/>
          </p:cNvSpPr>
          <p:nvPr/>
        </p:nvSpPr>
        <p:spPr bwMode="auto">
          <a:xfrm>
            <a:off x="6248400" y="1219200"/>
            <a:ext cx="2786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>
                <a:solidFill>
                  <a:srgbClr val="7030A0"/>
                </a:solidFill>
                <a:latin typeface="Calibri" pitchFamily="34" charset="0"/>
              </a:rPr>
              <a:t>مدخل الإنتاج</a:t>
            </a:r>
            <a:endParaRPr lang="en-US" sz="24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" name="مربع نص 6"/>
          <p:cNvSpPr txBox="1">
            <a:spLocks noChangeArrowheads="1"/>
          </p:cNvSpPr>
          <p:nvPr/>
        </p:nvSpPr>
        <p:spPr bwMode="auto">
          <a:xfrm>
            <a:off x="4495800" y="1219200"/>
            <a:ext cx="2786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>
                <a:solidFill>
                  <a:srgbClr val="7030A0"/>
                </a:solidFill>
                <a:latin typeface="Calibri" pitchFamily="34" charset="0"/>
              </a:rPr>
              <a:t>مدخل التسويق</a:t>
            </a:r>
            <a:endParaRPr lang="en-US" sz="24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6" name="مربع نص 7"/>
          <p:cNvSpPr txBox="1">
            <a:spLocks noChangeArrowheads="1"/>
          </p:cNvSpPr>
          <p:nvPr/>
        </p:nvSpPr>
        <p:spPr bwMode="auto">
          <a:xfrm>
            <a:off x="2514600" y="1219200"/>
            <a:ext cx="2786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>
                <a:solidFill>
                  <a:srgbClr val="7030A0"/>
                </a:solidFill>
                <a:latin typeface="Calibri" pitchFamily="34" charset="0"/>
              </a:rPr>
              <a:t>مدخل التكامل</a:t>
            </a:r>
            <a:endParaRPr lang="en-US" sz="24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7" name="مربع نص 1"/>
          <p:cNvSpPr txBox="1">
            <a:spLocks noChangeArrowheads="1"/>
          </p:cNvSpPr>
          <p:nvPr/>
        </p:nvSpPr>
        <p:spPr bwMode="auto">
          <a:xfrm>
            <a:off x="1524000" y="1905000"/>
            <a:ext cx="7500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b="1" dirty="0">
                <a:latin typeface="Calibri" pitchFamily="34" charset="0"/>
              </a:rPr>
              <a:t>المنتج الجديد </a:t>
            </a:r>
            <a:r>
              <a:rPr lang="ar-SA" sz="2400" dirty="0">
                <a:latin typeface="Calibri" pitchFamily="34" charset="0"/>
              </a:rPr>
              <a:t>يمثل هدفا أساسيا لعمل التطوير في المؤسسة الحديثة 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324600" y="3124200"/>
            <a:ext cx="27146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2- </a:t>
            </a:r>
            <a:r>
              <a:rPr lang="ar-SA" sz="2400" dirty="0">
                <a:latin typeface="Calibri" pitchFamily="34" charset="0"/>
              </a:rPr>
              <a:t>إستراتيجيات المنتج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3352800" y="2590800"/>
            <a:ext cx="2318262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ar-SA" sz="2400" dirty="0">
                <a:solidFill>
                  <a:srgbClr val="7030A0"/>
                </a:solidFill>
                <a:latin typeface="Calibri" pitchFamily="34" charset="0"/>
              </a:rPr>
              <a:t>الإستراتيجية الهجومية</a:t>
            </a:r>
            <a:endParaRPr lang="en-US" sz="24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819400" y="3048000"/>
            <a:ext cx="2857500" cy="4619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ar-SA" sz="2400" dirty="0">
                <a:solidFill>
                  <a:srgbClr val="7030A0"/>
                </a:solidFill>
                <a:latin typeface="Calibri" pitchFamily="34" charset="0"/>
              </a:rPr>
              <a:t>إستراتيجية اتباع القائد</a:t>
            </a:r>
            <a:endParaRPr lang="en-US" sz="24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743200" y="3581400"/>
            <a:ext cx="3286125" cy="4302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l"/>
            <a:r>
              <a:rPr lang="ar-SA" sz="2200" dirty="0" smtClean="0">
                <a:solidFill>
                  <a:srgbClr val="7030A0"/>
                </a:solidFill>
                <a:latin typeface="Calibri" pitchFamily="34" charset="0"/>
              </a:rPr>
              <a:t>الإستراتيجية </a:t>
            </a:r>
            <a:r>
              <a:rPr lang="ar-SA" sz="2200" dirty="0">
                <a:solidFill>
                  <a:srgbClr val="7030A0"/>
                </a:solidFill>
                <a:latin typeface="Calibri" pitchFamily="34" charset="0"/>
              </a:rPr>
              <a:t>الموجهة للتطبيقات</a:t>
            </a:r>
            <a:endParaRPr lang="en-US" sz="22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2286001" y="4038600"/>
            <a:ext cx="3352799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r>
              <a:rPr lang="ar-SA" sz="2200" dirty="0">
                <a:solidFill>
                  <a:srgbClr val="7030A0"/>
                </a:solidFill>
                <a:latin typeface="Calibri" pitchFamily="34" charset="0"/>
              </a:rPr>
              <a:t>إستراتيجية الإنتاج الكفء</a:t>
            </a:r>
            <a:endParaRPr lang="en-US" sz="22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3" name="مستطيل 1"/>
          <p:cNvSpPr>
            <a:spLocks noChangeArrowheads="1"/>
          </p:cNvSpPr>
          <p:nvPr/>
        </p:nvSpPr>
        <p:spPr bwMode="auto">
          <a:xfrm>
            <a:off x="6781800" y="4572000"/>
            <a:ext cx="21820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3- </a:t>
            </a:r>
            <a:r>
              <a:rPr lang="ar-SA" sz="2400" dirty="0">
                <a:latin typeface="Calibri" pitchFamily="34" charset="0"/>
              </a:rPr>
              <a:t>تطوير المنتجات </a:t>
            </a:r>
          </a:p>
        </p:txBody>
      </p:sp>
      <p:sp>
        <p:nvSpPr>
          <p:cNvPr id="14" name="مستطيل 25"/>
          <p:cNvSpPr>
            <a:spLocks noChangeArrowheads="1"/>
          </p:cNvSpPr>
          <p:nvPr/>
        </p:nvSpPr>
        <p:spPr bwMode="auto">
          <a:xfrm>
            <a:off x="5638800" y="5257800"/>
            <a:ext cx="3409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2400" dirty="0">
                <a:latin typeface="Calibri" pitchFamily="34" charset="0"/>
              </a:rPr>
              <a:t> </a:t>
            </a:r>
            <a:r>
              <a:rPr lang="ar-SA" sz="2400" dirty="0" smtClean="0">
                <a:latin typeface="Calibri" pitchFamily="34" charset="0"/>
              </a:rPr>
              <a:t>4- التبسيط والتنوع في المنتجات</a:t>
            </a:r>
            <a:endParaRPr lang="ar-SA" sz="2400" dirty="0">
              <a:latin typeface="Calibri" pitchFamily="34" charset="0"/>
            </a:endParaRPr>
          </a:p>
        </p:txBody>
      </p:sp>
      <p:sp>
        <p:nvSpPr>
          <p:cNvPr id="15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4905375" y="533400"/>
            <a:ext cx="50006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5- </a:t>
            </a:r>
            <a:r>
              <a:rPr lang="ar-SA" sz="2400" dirty="0">
                <a:latin typeface="Calibri" pitchFamily="34" charset="0"/>
              </a:rPr>
              <a:t>أساليب تطوير المنتجات</a:t>
            </a:r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1371600" y="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hangingPunct="1"/>
            <a:r>
              <a:rPr lang="fr-FR" sz="2400" b="1" dirty="0" smtClean="0">
                <a:solidFill>
                  <a:schemeClr val="tx1"/>
                </a:solidFill>
              </a:rPr>
              <a:t> </a:t>
            </a:r>
            <a:r>
              <a:rPr lang="ar-SA" sz="2400" b="1" dirty="0" smtClean="0">
                <a:solidFill>
                  <a:schemeClr val="tx1"/>
                </a:solidFill>
              </a:rPr>
              <a:t> </a:t>
            </a:r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المنتج والمنتج الجديد (2)</a:t>
            </a:r>
          </a:p>
        </p:txBody>
      </p:sp>
      <p:sp>
        <p:nvSpPr>
          <p:cNvPr id="4" name="مربع نص 1"/>
          <p:cNvSpPr txBox="1">
            <a:spLocks noChangeArrowheads="1"/>
          </p:cNvSpPr>
          <p:nvPr/>
        </p:nvSpPr>
        <p:spPr bwMode="auto">
          <a:xfrm>
            <a:off x="2362200" y="838200"/>
            <a:ext cx="3958283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000" dirty="0">
                <a:solidFill>
                  <a:srgbClr val="7030A0"/>
                </a:solidFill>
                <a:latin typeface="Calibri" pitchFamily="34" charset="0"/>
              </a:rPr>
              <a:t>الطريقة </a:t>
            </a:r>
            <a:r>
              <a:rPr lang="ar-SA" sz="2000" dirty="0" smtClean="0">
                <a:solidFill>
                  <a:srgbClr val="7030A0"/>
                </a:solidFill>
                <a:latin typeface="Calibri" pitchFamily="34" charset="0"/>
              </a:rPr>
              <a:t>البديهية  </a:t>
            </a:r>
            <a:r>
              <a:rPr lang="fr-FR" sz="2000" dirty="0">
                <a:solidFill>
                  <a:srgbClr val="7030A0"/>
                </a:solidFill>
                <a:latin typeface="Calibri" pitchFamily="34" charset="0"/>
              </a:rPr>
              <a:t>Intuitive </a:t>
            </a:r>
            <a:r>
              <a:rPr lang="fr-FR" sz="2000" dirty="0" err="1">
                <a:solidFill>
                  <a:srgbClr val="7030A0"/>
                </a:solidFill>
                <a:latin typeface="Calibri" pitchFamily="34" charset="0"/>
              </a:rPr>
              <a:t>method</a:t>
            </a:r>
            <a:endParaRPr lang="ar-SA" sz="20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" name="مربع نص 1"/>
          <p:cNvSpPr txBox="1">
            <a:spLocks noChangeArrowheads="1"/>
          </p:cNvSpPr>
          <p:nvPr/>
        </p:nvSpPr>
        <p:spPr bwMode="auto">
          <a:xfrm>
            <a:off x="914400" y="1295400"/>
            <a:ext cx="5382344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000" dirty="0">
                <a:solidFill>
                  <a:srgbClr val="7030A0"/>
                </a:solidFill>
                <a:latin typeface="Calibri" pitchFamily="34" charset="0"/>
              </a:rPr>
              <a:t>فريق المغامرة </a:t>
            </a:r>
            <a:r>
              <a:rPr lang="fr-FR" sz="2000" dirty="0">
                <a:solidFill>
                  <a:srgbClr val="7030A0"/>
                </a:solidFill>
                <a:latin typeface="Calibri" pitchFamily="34" charset="0"/>
              </a:rPr>
              <a:t>(Venture team)</a:t>
            </a:r>
            <a:endParaRPr lang="ar-SA" sz="20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6" name="مربع نص 1"/>
          <p:cNvSpPr txBox="1">
            <a:spLocks noChangeArrowheads="1"/>
          </p:cNvSpPr>
          <p:nvPr/>
        </p:nvSpPr>
        <p:spPr bwMode="auto">
          <a:xfrm>
            <a:off x="942256" y="1752600"/>
            <a:ext cx="5382344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000" dirty="0">
                <a:solidFill>
                  <a:srgbClr val="7030A0"/>
                </a:solidFill>
                <a:latin typeface="Calibri" pitchFamily="34" charset="0"/>
              </a:rPr>
              <a:t>دورة الابتكار </a:t>
            </a:r>
            <a:r>
              <a:rPr lang="fr-FR" sz="2000" dirty="0">
                <a:solidFill>
                  <a:srgbClr val="7030A0"/>
                </a:solidFill>
                <a:latin typeface="Calibri" pitchFamily="34" charset="0"/>
              </a:rPr>
              <a:t>(Innovation Cycle)</a:t>
            </a:r>
            <a:endParaRPr lang="ar-SA" sz="2000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7" name="مربع نص 1"/>
          <p:cNvSpPr txBox="1">
            <a:spLocks noChangeArrowheads="1"/>
          </p:cNvSpPr>
          <p:nvPr/>
        </p:nvSpPr>
        <p:spPr bwMode="auto">
          <a:xfrm>
            <a:off x="6324600" y="2514600"/>
            <a:ext cx="3286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6- </a:t>
            </a:r>
            <a:r>
              <a:rPr lang="ar-SA" sz="2400" dirty="0">
                <a:latin typeface="Calibri" pitchFamily="34" charset="0"/>
              </a:rPr>
              <a:t>دورة حياة المنتج</a:t>
            </a:r>
          </a:p>
        </p:txBody>
      </p:sp>
      <p:sp>
        <p:nvSpPr>
          <p:cNvPr id="8" name="مربع نص 1"/>
          <p:cNvSpPr txBox="1">
            <a:spLocks noChangeArrowheads="1"/>
          </p:cNvSpPr>
          <p:nvPr/>
        </p:nvSpPr>
        <p:spPr bwMode="auto">
          <a:xfrm>
            <a:off x="3048000" y="3124200"/>
            <a:ext cx="66436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7- </a:t>
            </a:r>
            <a:r>
              <a:rPr lang="ar-SA" sz="2400" dirty="0">
                <a:latin typeface="Calibri" pitchFamily="34" charset="0"/>
              </a:rPr>
              <a:t>دورة حياة الخدمة </a:t>
            </a:r>
            <a:r>
              <a:rPr lang="fr-FR" sz="2400" dirty="0">
                <a:latin typeface="Calibri" pitchFamily="34" charset="0"/>
              </a:rPr>
              <a:t>(Service life cycle)</a:t>
            </a:r>
            <a:endParaRPr lang="ar-SA" sz="2400" dirty="0">
              <a:latin typeface="Calibri" pitchFamily="34" charset="0"/>
            </a:endParaRPr>
          </a:p>
        </p:txBody>
      </p:sp>
      <p:sp>
        <p:nvSpPr>
          <p:cNvPr id="9" name="مربع نص 3"/>
          <p:cNvSpPr txBox="1">
            <a:spLocks noChangeArrowheads="1"/>
          </p:cNvSpPr>
          <p:nvPr/>
        </p:nvSpPr>
        <p:spPr bwMode="auto">
          <a:xfrm>
            <a:off x="4419600" y="3733800"/>
            <a:ext cx="52531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8- </a:t>
            </a:r>
            <a:r>
              <a:rPr lang="ar-SA" sz="2400" dirty="0">
                <a:latin typeface="Calibri" pitchFamily="34" charset="0"/>
              </a:rPr>
              <a:t>العلاقة بين المنتج والتشغيل</a:t>
            </a:r>
          </a:p>
        </p:txBody>
      </p:sp>
      <p:sp>
        <p:nvSpPr>
          <p:cNvPr id="10" name="مربع نص 24"/>
          <p:cNvSpPr txBox="1"/>
          <p:nvPr/>
        </p:nvSpPr>
        <p:spPr>
          <a:xfrm>
            <a:off x="6553200" y="4343400"/>
            <a:ext cx="3124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9- منحنى التعلم</a:t>
            </a:r>
            <a:endParaRPr lang="ar-SA" sz="2400" dirty="0"/>
          </a:p>
        </p:txBody>
      </p:sp>
      <p:sp>
        <p:nvSpPr>
          <p:cNvPr id="11" name="مربع نص 1"/>
          <p:cNvSpPr txBox="1">
            <a:spLocks noChangeArrowheads="1"/>
          </p:cNvSpPr>
          <p:nvPr/>
        </p:nvSpPr>
        <p:spPr bwMode="auto">
          <a:xfrm>
            <a:off x="2971800" y="4876800"/>
            <a:ext cx="6715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400" dirty="0" smtClean="0">
                <a:latin typeface="Calibri" pitchFamily="34" charset="0"/>
              </a:rPr>
              <a:t>10- التجربة </a:t>
            </a:r>
            <a:r>
              <a:rPr lang="ar-SA" sz="2400" dirty="0">
                <a:latin typeface="Calibri" pitchFamily="34" charset="0"/>
              </a:rPr>
              <a:t>اليابانية في مجال المنتج</a:t>
            </a:r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371600" y="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ا</a:t>
            </a:r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لمزيج الإنتاجي بالبرمجة الخطية (1)</a:t>
            </a:r>
          </a:p>
        </p:txBody>
      </p:sp>
      <p:sp>
        <p:nvSpPr>
          <p:cNvPr id="3" name="مستطيل 8"/>
          <p:cNvSpPr/>
          <p:nvPr/>
        </p:nvSpPr>
        <p:spPr>
          <a:xfrm>
            <a:off x="6172200" y="762000"/>
            <a:ext cx="3733800" cy="461665"/>
          </a:xfrm>
          <a:prstGeom prst="rect">
            <a:avLst/>
          </a:prstGeom>
          <a:noFill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</a:rPr>
              <a:t>التعريف بمسألة البرمجة الخطية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4" name="مستطيل 2"/>
          <p:cNvSpPr/>
          <p:nvPr/>
        </p:nvSpPr>
        <p:spPr>
          <a:xfrm>
            <a:off x="6105732" y="1371600"/>
            <a:ext cx="31742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400" dirty="0" smtClean="0">
                <a:latin typeface="Calibri" pitchFamily="34" charset="0"/>
                <a:ea typeface="Calibri" pitchFamily="34" charset="0"/>
              </a:rPr>
              <a:t>مكونات مسألة البرمجة الخطية</a:t>
            </a:r>
            <a:endParaRPr lang="en-US" sz="2400" dirty="0" smtClean="0"/>
          </a:p>
        </p:txBody>
      </p:sp>
      <p:sp>
        <p:nvSpPr>
          <p:cNvPr id="5" name="مستطيل 1"/>
          <p:cNvSpPr/>
          <p:nvPr/>
        </p:nvSpPr>
        <p:spPr>
          <a:xfrm>
            <a:off x="6248400" y="1752600"/>
            <a:ext cx="30315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أنواع مسائل البرمجة الخطية</a:t>
            </a:r>
            <a:endParaRPr lang="ar-SA" sz="2400" dirty="0"/>
          </a:p>
        </p:txBody>
      </p:sp>
      <p:sp>
        <p:nvSpPr>
          <p:cNvPr id="6" name="مستطيل 1"/>
          <p:cNvSpPr/>
          <p:nvPr/>
        </p:nvSpPr>
        <p:spPr>
          <a:xfrm>
            <a:off x="6454414" y="2438400"/>
            <a:ext cx="3451586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sz="2400" dirty="0" smtClean="0">
                <a:solidFill>
                  <a:schemeClr val="tx1"/>
                </a:solidFill>
              </a:rPr>
              <a:t>مراحل حل مسألة البرمجة الخطية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 bwMode="auto">
          <a:xfrm>
            <a:off x="1295400" y="32766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المزيج الإنتاجي بالبرمجة الخطية (2)</a:t>
            </a:r>
          </a:p>
        </p:txBody>
      </p:sp>
      <p:sp>
        <p:nvSpPr>
          <p:cNvPr id="8" name="مستطيل 1"/>
          <p:cNvSpPr/>
          <p:nvPr/>
        </p:nvSpPr>
        <p:spPr>
          <a:xfrm>
            <a:off x="6732507" y="4114800"/>
            <a:ext cx="2967479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sz="2400" dirty="0" smtClean="0">
                <a:solidFill>
                  <a:schemeClr val="tx1"/>
                </a:solidFill>
              </a:rPr>
              <a:t>تطبيق مسألة البرمجة الخطية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219200" y="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تقدير الطلب (1)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48600" y="381000"/>
            <a:ext cx="152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التقدير</a:t>
            </a:r>
            <a:endParaRPr kumimoji="0" lang="ar-SA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مربع نص 7"/>
          <p:cNvSpPr txBox="1"/>
          <p:nvPr/>
        </p:nvSpPr>
        <p:spPr>
          <a:xfrm>
            <a:off x="5943600" y="1447800"/>
            <a:ext cx="3505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لماذا تقدير الطلب  </a:t>
            </a:r>
            <a:endParaRPr lang="ar-SA" sz="2400" dirty="0"/>
          </a:p>
        </p:txBody>
      </p:sp>
      <p:sp>
        <p:nvSpPr>
          <p:cNvPr id="5" name="مستطيل 2"/>
          <p:cNvSpPr/>
          <p:nvPr/>
        </p:nvSpPr>
        <p:spPr>
          <a:xfrm>
            <a:off x="8077200" y="914400"/>
            <a:ext cx="13468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تقدير الطلب</a:t>
            </a:r>
            <a:endParaRPr lang="ar-SA" sz="2400" dirty="0"/>
          </a:p>
        </p:txBody>
      </p:sp>
      <p:sp>
        <p:nvSpPr>
          <p:cNvPr id="6" name="مستطيل 5"/>
          <p:cNvSpPr/>
          <p:nvPr/>
        </p:nvSpPr>
        <p:spPr>
          <a:xfrm>
            <a:off x="7162800" y="1981200"/>
            <a:ext cx="23567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أنماط التغير في الطلب</a:t>
            </a:r>
            <a:endParaRPr lang="ar-SA" sz="2400" dirty="0"/>
          </a:p>
        </p:txBody>
      </p:sp>
      <p:sp>
        <p:nvSpPr>
          <p:cNvPr id="7" name="مستطيل 8"/>
          <p:cNvSpPr/>
          <p:nvPr/>
        </p:nvSpPr>
        <p:spPr>
          <a:xfrm>
            <a:off x="6921890" y="2438400"/>
            <a:ext cx="11721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  <a:cs typeface="+mj-cs"/>
              </a:rPr>
              <a:t>النمط الأفقي</a:t>
            </a:r>
          </a:p>
        </p:txBody>
      </p:sp>
      <p:sp>
        <p:nvSpPr>
          <p:cNvPr id="8" name="مستطيل 9"/>
          <p:cNvSpPr/>
          <p:nvPr/>
        </p:nvSpPr>
        <p:spPr>
          <a:xfrm>
            <a:off x="6991679" y="3048000"/>
            <a:ext cx="10903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  <a:cs typeface="+mj-cs"/>
              </a:rPr>
              <a:t>نمط الاتجاه</a:t>
            </a:r>
          </a:p>
        </p:txBody>
      </p:sp>
      <p:sp>
        <p:nvSpPr>
          <p:cNvPr id="9" name="مستطيل 10"/>
          <p:cNvSpPr/>
          <p:nvPr/>
        </p:nvSpPr>
        <p:spPr>
          <a:xfrm>
            <a:off x="6792277" y="3581400"/>
            <a:ext cx="13724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sz="2000" dirty="0" smtClean="0">
                <a:solidFill>
                  <a:srgbClr val="7030A0"/>
                </a:solidFill>
                <a:cs typeface="+mj-cs"/>
              </a:rPr>
              <a:t>النمط الموسمي</a:t>
            </a:r>
          </a:p>
        </p:txBody>
      </p:sp>
      <p:sp>
        <p:nvSpPr>
          <p:cNvPr id="10" name="مستطيل 11"/>
          <p:cNvSpPr/>
          <p:nvPr/>
        </p:nvSpPr>
        <p:spPr>
          <a:xfrm>
            <a:off x="6763823" y="4190999"/>
            <a:ext cx="12779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  <a:cs typeface="+mj-cs"/>
              </a:rPr>
              <a:t>النمط الدوري</a:t>
            </a:r>
          </a:p>
        </p:txBody>
      </p:sp>
      <p:sp>
        <p:nvSpPr>
          <p:cNvPr id="11" name="مستطيل 12"/>
          <p:cNvSpPr/>
          <p:nvPr/>
        </p:nvSpPr>
        <p:spPr>
          <a:xfrm>
            <a:off x="6614629" y="4800599"/>
            <a:ext cx="14350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  <a:cs typeface="+mj-cs"/>
              </a:rPr>
              <a:t>النمط العشوائي</a:t>
            </a:r>
            <a:endParaRPr lang="ar-SA" sz="2000" dirty="0">
              <a:solidFill>
                <a:srgbClr val="7030A0"/>
              </a:solidFill>
              <a:cs typeface="+mj-cs"/>
            </a:endParaRPr>
          </a:p>
        </p:txBody>
      </p:sp>
      <p:sp>
        <p:nvSpPr>
          <p:cNvPr id="12" name="مستطيل 2"/>
          <p:cNvSpPr/>
          <p:nvPr/>
        </p:nvSpPr>
        <p:spPr>
          <a:xfrm>
            <a:off x="7664311" y="5334000"/>
            <a:ext cx="18165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الدقة في التقدير  </a:t>
            </a:r>
            <a:endParaRPr lang="ar-SA" sz="2400" dirty="0"/>
          </a:p>
        </p:txBody>
      </p:sp>
      <p:sp>
        <p:nvSpPr>
          <p:cNvPr id="13" name="مستطيل 1"/>
          <p:cNvSpPr/>
          <p:nvPr/>
        </p:nvSpPr>
        <p:spPr>
          <a:xfrm>
            <a:off x="2899837" y="762000"/>
            <a:ext cx="13051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cs typeface="+mj-cs"/>
              </a:rPr>
              <a:t>أساليب التقدير</a:t>
            </a:r>
            <a:endParaRPr lang="ar-SA" sz="2000" dirty="0">
              <a:cs typeface="+mj-cs"/>
            </a:endParaRPr>
          </a:p>
        </p:txBody>
      </p:sp>
      <p:sp>
        <p:nvSpPr>
          <p:cNvPr id="14" name="مستطيل 1"/>
          <p:cNvSpPr/>
          <p:nvPr/>
        </p:nvSpPr>
        <p:spPr>
          <a:xfrm>
            <a:off x="2154840" y="1371600"/>
            <a:ext cx="15648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/>
              <a:t>الأساليب النوعية</a:t>
            </a:r>
            <a:endParaRPr lang="ar-SA" sz="2000" dirty="0"/>
          </a:p>
        </p:txBody>
      </p:sp>
      <p:sp>
        <p:nvSpPr>
          <p:cNvPr id="15" name="مربع نص 6"/>
          <p:cNvSpPr txBox="1"/>
          <p:nvPr/>
        </p:nvSpPr>
        <p:spPr>
          <a:xfrm>
            <a:off x="0" y="1981200"/>
            <a:ext cx="3200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</a:rPr>
              <a:t>1- تقدير المدير </a:t>
            </a:r>
            <a:endParaRPr lang="ar-SA" sz="2000" dirty="0">
              <a:solidFill>
                <a:srgbClr val="7030A0"/>
              </a:solidFill>
            </a:endParaRPr>
          </a:p>
        </p:txBody>
      </p:sp>
      <p:sp>
        <p:nvSpPr>
          <p:cNvPr id="16" name="مستطيل 1"/>
          <p:cNvSpPr/>
          <p:nvPr/>
        </p:nvSpPr>
        <p:spPr>
          <a:xfrm>
            <a:off x="609600" y="2590800"/>
            <a:ext cx="25939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</a:rPr>
              <a:t>2- قوة البيع ومصالح التسويق</a:t>
            </a:r>
            <a:endParaRPr lang="ar-SA" sz="2000" dirty="0">
              <a:solidFill>
                <a:srgbClr val="7030A0"/>
              </a:solidFill>
            </a:endParaRPr>
          </a:p>
        </p:txBody>
      </p:sp>
      <p:sp>
        <p:nvSpPr>
          <p:cNvPr id="17" name="مستطيل 3"/>
          <p:cNvSpPr/>
          <p:nvPr/>
        </p:nvSpPr>
        <p:spPr>
          <a:xfrm>
            <a:off x="1675198" y="3200400"/>
            <a:ext cx="14975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</a:rPr>
              <a:t>3- تقدير الإدارة</a:t>
            </a:r>
            <a:endParaRPr lang="ar-SA" sz="2000" dirty="0">
              <a:solidFill>
                <a:srgbClr val="7030A0"/>
              </a:solidFill>
            </a:endParaRPr>
          </a:p>
        </p:txBody>
      </p:sp>
      <p:sp>
        <p:nvSpPr>
          <p:cNvPr id="18" name="مستطيل 2"/>
          <p:cNvSpPr/>
          <p:nvPr/>
        </p:nvSpPr>
        <p:spPr>
          <a:xfrm>
            <a:off x="1447800" y="3733800"/>
            <a:ext cx="17363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</a:rPr>
              <a:t>4- دراسات السوق</a:t>
            </a:r>
            <a:endParaRPr lang="ar-SA" sz="2000" dirty="0">
              <a:solidFill>
                <a:srgbClr val="7030A0"/>
              </a:solidFill>
            </a:endParaRPr>
          </a:p>
        </p:txBody>
      </p:sp>
      <p:sp>
        <p:nvSpPr>
          <p:cNvPr id="19" name="مستطيل 1"/>
          <p:cNvSpPr/>
          <p:nvPr/>
        </p:nvSpPr>
        <p:spPr>
          <a:xfrm>
            <a:off x="1143000" y="4267200"/>
            <a:ext cx="19992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7030A0"/>
                </a:solidFill>
              </a:rPr>
              <a:t>5- طريقة </a:t>
            </a:r>
            <a:r>
              <a:rPr lang="fr-FR" sz="2000" dirty="0" smtClean="0">
                <a:solidFill>
                  <a:srgbClr val="7030A0"/>
                </a:solidFill>
              </a:rPr>
              <a:t>DELPHI</a:t>
            </a:r>
            <a:endParaRPr lang="ar-SA" sz="2000" dirty="0">
              <a:solidFill>
                <a:srgbClr val="7030A0"/>
              </a:solidFill>
            </a:endParaRPr>
          </a:p>
        </p:txBody>
      </p:sp>
      <p:sp>
        <p:nvSpPr>
          <p:cNvPr id="20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6" grpId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620000" y="762000"/>
            <a:ext cx="19447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الأساليب الكمية</a:t>
            </a:r>
            <a:endParaRPr lang="ar-SA" sz="2800" b="1" dirty="0"/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1219200" y="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تقدير الطلب (2)</a:t>
            </a:r>
          </a:p>
        </p:txBody>
      </p:sp>
      <p:sp>
        <p:nvSpPr>
          <p:cNvPr id="4" name="مربع نص 6"/>
          <p:cNvSpPr txBox="1"/>
          <p:nvPr/>
        </p:nvSpPr>
        <p:spPr>
          <a:xfrm>
            <a:off x="5486400" y="1828800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accent6"/>
                </a:solidFill>
              </a:rPr>
              <a:t>الطريقة البيانية</a:t>
            </a:r>
            <a:endParaRPr lang="ar-SA" sz="2400" dirty="0">
              <a:solidFill>
                <a:schemeClr val="accent6"/>
              </a:solidFill>
            </a:endParaRPr>
          </a:p>
        </p:txBody>
      </p:sp>
      <p:sp>
        <p:nvSpPr>
          <p:cNvPr id="5" name="مربع نص 7"/>
          <p:cNvSpPr txBox="1"/>
          <p:nvPr/>
        </p:nvSpPr>
        <p:spPr>
          <a:xfrm>
            <a:off x="5486400" y="2209800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accent6"/>
                </a:solidFill>
              </a:rPr>
              <a:t>المتوسط المتحرك البسيط</a:t>
            </a:r>
            <a:endParaRPr lang="ar-SA" sz="2400" dirty="0">
              <a:solidFill>
                <a:schemeClr val="accent6"/>
              </a:solidFill>
            </a:endParaRPr>
          </a:p>
        </p:txBody>
      </p:sp>
      <p:sp>
        <p:nvSpPr>
          <p:cNvPr id="6" name="مربع نص 8"/>
          <p:cNvSpPr txBox="1"/>
          <p:nvPr/>
        </p:nvSpPr>
        <p:spPr>
          <a:xfrm>
            <a:off x="5486400" y="2590800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accent6"/>
                </a:solidFill>
              </a:rPr>
              <a:t>المتوسط المتحرك المرجح</a:t>
            </a:r>
            <a:endParaRPr lang="ar-SA" sz="2400" dirty="0">
              <a:solidFill>
                <a:schemeClr val="accent6"/>
              </a:solidFill>
            </a:endParaRPr>
          </a:p>
        </p:txBody>
      </p:sp>
      <p:sp>
        <p:nvSpPr>
          <p:cNvPr id="7" name="مربع نص 9"/>
          <p:cNvSpPr txBox="1"/>
          <p:nvPr/>
        </p:nvSpPr>
        <p:spPr>
          <a:xfrm>
            <a:off x="5486400" y="3352800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accent6"/>
                </a:solidFill>
              </a:rPr>
              <a:t>الانحدار الخطي</a:t>
            </a:r>
            <a:endParaRPr lang="ar-SA" sz="2400" dirty="0">
              <a:solidFill>
                <a:schemeClr val="accent6"/>
              </a:solidFill>
            </a:endParaRPr>
          </a:p>
        </p:txBody>
      </p:sp>
      <p:sp>
        <p:nvSpPr>
          <p:cNvPr id="8" name="مربع نص 10"/>
          <p:cNvSpPr txBox="1"/>
          <p:nvPr/>
        </p:nvSpPr>
        <p:spPr>
          <a:xfrm>
            <a:off x="5486400" y="2976265"/>
            <a:ext cx="3048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accent6"/>
                </a:solidFill>
              </a:rPr>
              <a:t>التهدئة </a:t>
            </a:r>
            <a:r>
              <a:rPr lang="ar-SA" sz="2400" dirty="0" err="1" smtClean="0">
                <a:solidFill>
                  <a:schemeClr val="accent6"/>
                </a:solidFill>
              </a:rPr>
              <a:t>الأسية</a:t>
            </a:r>
            <a:endParaRPr lang="ar-SA" sz="2400" dirty="0">
              <a:solidFill>
                <a:schemeClr val="accent6"/>
              </a:solidFill>
            </a:endParaRPr>
          </a:p>
        </p:txBody>
      </p:sp>
      <p:sp>
        <p:nvSpPr>
          <p:cNvPr id="9" name="مربع نص 1"/>
          <p:cNvSpPr txBox="1"/>
          <p:nvPr/>
        </p:nvSpPr>
        <p:spPr>
          <a:xfrm>
            <a:off x="5334000" y="3810000"/>
            <a:ext cx="32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accent6"/>
                </a:solidFill>
              </a:rPr>
              <a:t>تقدير الطلب الموسمي</a:t>
            </a:r>
            <a:endParaRPr lang="ar-SA" sz="2400" dirty="0">
              <a:solidFill>
                <a:schemeClr val="accent6"/>
              </a:solidFill>
            </a:endParaRPr>
          </a:p>
        </p:txBody>
      </p:sp>
      <p:sp>
        <p:nvSpPr>
          <p:cNvPr id="10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295400" y="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اختيار الموقع (1)</a:t>
            </a:r>
          </a:p>
        </p:txBody>
      </p:sp>
      <p:sp>
        <p:nvSpPr>
          <p:cNvPr id="3" name="Rectangle 2"/>
          <p:cNvSpPr/>
          <p:nvPr/>
        </p:nvSpPr>
        <p:spPr>
          <a:xfrm>
            <a:off x="7063928" y="990600"/>
            <a:ext cx="18950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إستراتيجية الموقع</a:t>
            </a:r>
            <a:endParaRPr lang="ar-SA" sz="2400" dirty="0"/>
          </a:p>
        </p:txBody>
      </p:sp>
      <p:sp>
        <p:nvSpPr>
          <p:cNvPr id="4" name="Rectangle 3"/>
          <p:cNvSpPr/>
          <p:nvPr/>
        </p:nvSpPr>
        <p:spPr>
          <a:xfrm>
            <a:off x="6758270" y="2971800"/>
            <a:ext cx="2212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مراحل اختيار الموقع</a:t>
            </a:r>
            <a:endParaRPr lang="ar-SA" sz="2400" dirty="0"/>
          </a:p>
        </p:txBody>
      </p:sp>
      <p:sp>
        <p:nvSpPr>
          <p:cNvPr id="5" name="Rectangle 4"/>
          <p:cNvSpPr/>
          <p:nvPr/>
        </p:nvSpPr>
        <p:spPr>
          <a:xfrm>
            <a:off x="5590995" y="3733800"/>
            <a:ext cx="3409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العوامل المؤثرة في اختيار الموقع</a:t>
            </a:r>
            <a:endParaRPr lang="ar-SA" sz="2400" dirty="0"/>
          </a:p>
        </p:txBody>
      </p:sp>
      <p:sp>
        <p:nvSpPr>
          <p:cNvPr id="6" name="Rectangle 5"/>
          <p:cNvSpPr/>
          <p:nvPr/>
        </p:nvSpPr>
        <p:spPr>
          <a:xfrm>
            <a:off x="5630326" y="4876800"/>
            <a:ext cx="33393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طرق المفاضلة في اختيار الموقع</a:t>
            </a:r>
            <a:endParaRPr lang="ar-SA" sz="24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856258" y="1295400"/>
            <a:ext cx="2590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chemeClr val="accent6">
                    <a:lumMod val="50000"/>
                  </a:schemeClr>
                </a:solidFill>
              </a:rPr>
              <a:t>مقدار السعة</a:t>
            </a:r>
            <a:endParaRPr lang="ar-SA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4755716" y="1752600"/>
            <a:ext cx="17668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>
                <a:solidFill>
                  <a:schemeClr val="accent6">
                    <a:lumMod val="50000"/>
                  </a:schemeClr>
                </a:solidFill>
              </a:rPr>
              <a:t>توقيت التوسعات</a:t>
            </a:r>
            <a:endParaRPr lang="ar-SA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4876800" y="2209800"/>
            <a:ext cx="15856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>
                <a:solidFill>
                  <a:schemeClr val="accent6">
                    <a:lumMod val="50000"/>
                  </a:schemeClr>
                </a:solidFill>
              </a:rPr>
              <a:t>أنواع الوحدات</a:t>
            </a:r>
            <a:endParaRPr lang="ar-SA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137886" y="4191000"/>
            <a:ext cx="441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solidFill>
                  <a:schemeClr val="accent6">
                    <a:lumMod val="50000"/>
                  </a:schemeClr>
                </a:solidFill>
              </a:rPr>
              <a:t>المفاضلة على أساس التكلفة والعوائد</a:t>
            </a:r>
            <a:endParaRPr lang="ar-SA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609600" y="4648200"/>
            <a:ext cx="3962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المفاضلة على أساس الحجم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 تكلفة الموقع</a:t>
            </a:r>
            <a:endParaRPr lang="ar-SA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TextBox 5"/>
          <p:cNvSpPr txBox="1"/>
          <p:nvPr/>
        </p:nvSpPr>
        <p:spPr>
          <a:xfrm>
            <a:off x="-2209800" y="5105400"/>
            <a:ext cx="6781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solidFill>
                  <a:schemeClr val="accent6">
                    <a:lumMod val="50000"/>
                  </a:schemeClr>
                </a:solidFill>
              </a:rPr>
              <a:t>المفاضلة باستعمال الوسيط البسيط</a:t>
            </a:r>
            <a:endParaRPr lang="ar-SA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1447800" y="5562600"/>
            <a:ext cx="3124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المفاضلة باستعمال طريقة النقل</a:t>
            </a:r>
            <a:endParaRPr lang="ar-SA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-2286000" y="5867400"/>
            <a:ext cx="6781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solidFill>
                  <a:schemeClr val="accent6">
                    <a:lumMod val="50000"/>
                  </a:schemeClr>
                </a:solidFill>
              </a:rPr>
              <a:t>......</a:t>
            </a:r>
            <a:endParaRPr lang="ar-SA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143000" y="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تذكير بمسألة النقل</a:t>
            </a:r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1295400" y="17526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تطبيق مسألة النقل في اختيار الموقع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219200" y="2286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إدارة المشاريع (1)</a:t>
            </a:r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1219200" y="28956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28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إدارة المشاريع (2)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17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1577</TotalTime>
  <Words>511</Words>
  <Application>Microsoft Office PowerPoint</Application>
  <PresentationFormat>A4 Paper (210x297 mm)‎</PresentationFormat>
  <Paragraphs>223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مع تمنياتي للجميع بالنجاح والتوفيق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ahireshe</cp:lastModifiedBy>
  <cp:revision>127</cp:revision>
  <dcterms:created xsi:type="dcterms:W3CDTF">2009-10-14T19:14:34Z</dcterms:created>
  <dcterms:modified xsi:type="dcterms:W3CDTF">2011-05-07T07:32:23Z</dcterms:modified>
</cp:coreProperties>
</file>