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gif" ContentType="image/gif"/>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9"/>
  </p:notesMasterIdLst>
  <p:sldIdLst>
    <p:sldId id="256" r:id="rId2"/>
    <p:sldId id="310" r:id="rId3"/>
    <p:sldId id="322" r:id="rId4"/>
    <p:sldId id="311" r:id="rId5"/>
    <p:sldId id="315" r:id="rId6"/>
    <p:sldId id="323" r:id="rId7"/>
    <p:sldId id="324" r:id="rId8"/>
    <p:sldId id="327" r:id="rId9"/>
    <p:sldId id="336" r:id="rId10"/>
    <p:sldId id="328" r:id="rId11"/>
    <p:sldId id="329" r:id="rId12"/>
    <p:sldId id="332" r:id="rId13"/>
    <p:sldId id="337" r:id="rId14"/>
    <p:sldId id="333" r:id="rId15"/>
    <p:sldId id="334" r:id="rId16"/>
    <p:sldId id="335" r:id="rId17"/>
    <p:sldId id="266" r:id="rId18"/>
  </p:sldIdLst>
  <p:sldSz cx="9906000" cy="6858000" type="A4"/>
  <p:notesSz cx="6858000" cy="9144000"/>
  <p:defaultTextStyle>
    <a:defPPr>
      <a:defRPr lang="en-US"/>
    </a:defPPr>
    <a:lvl1pPr algn="r" rtl="1" fontAlgn="base">
      <a:spcBef>
        <a:spcPct val="0"/>
      </a:spcBef>
      <a:spcAft>
        <a:spcPct val="0"/>
      </a:spcAft>
      <a:defRPr kern="1200">
        <a:solidFill>
          <a:schemeClr val="tx1"/>
        </a:solidFill>
        <a:latin typeface="Arial" pitchFamily="34" charset="0"/>
        <a:ea typeface="+mn-ea"/>
        <a:cs typeface="Arial" pitchFamily="34" charset="0"/>
      </a:defRPr>
    </a:lvl1pPr>
    <a:lvl2pPr marL="457200" algn="r" rtl="1" fontAlgn="base">
      <a:spcBef>
        <a:spcPct val="0"/>
      </a:spcBef>
      <a:spcAft>
        <a:spcPct val="0"/>
      </a:spcAft>
      <a:defRPr kern="1200">
        <a:solidFill>
          <a:schemeClr val="tx1"/>
        </a:solidFill>
        <a:latin typeface="Arial" pitchFamily="34" charset="0"/>
        <a:ea typeface="+mn-ea"/>
        <a:cs typeface="Arial" pitchFamily="34" charset="0"/>
      </a:defRPr>
    </a:lvl2pPr>
    <a:lvl3pPr marL="914400" algn="r" rtl="1" fontAlgn="base">
      <a:spcBef>
        <a:spcPct val="0"/>
      </a:spcBef>
      <a:spcAft>
        <a:spcPct val="0"/>
      </a:spcAft>
      <a:defRPr kern="1200">
        <a:solidFill>
          <a:schemeClr val="tx1"/>
        </a:solidFill>
        <a:latin typeface="Arial" pitchFamily="34" charset="0"/>
        <a:ea typeface="+mn-ea"/>
        <a:cs typeface="Arial" pitchFamily="34" charset="0"/>
      </a:defRPr>
    </a:lvl3pPr>
    <a:lvl4pPr marL="1371600" algn="r" rtl="1" fontAlgn="base">
      <a:spcBef>
        <a:spcPct val="0"/>
      </a:spcBef>
      <a:spcAft>
        <a:spcPct val="0"/>
      </a:spcAft>
      <a:defRPr kern="1200">
        <a:solidFill>
          <a:schemeClr val="tx1"/>
        </a:solidFill>
        <a:latin typeface="Arial" pitchFamily="34" charset="0"/>
        <a:ea typeface="+mn-ea"/>
        <a:cs typeface="Arial" pitchFamily="34" charset="0"/>
      </a:defRPr>
    </a:lvl4pPr>
    <a:lvl5pPr marL="1828800" algn="r" rtl="1" fontAlgn="base">
      <a:spcBef>
        <a:spcPct val="0"/>
      </a:spcBef>
      <a:spcAft>
        <a:spcPct val="0"/>
      </a:spcAft>
      <a:defRPr kern="1200">
        <a:solidFill>
          <a:schemeClr val="tx1"/>
        </a:solidFill>
        <a:latin typeface="Arial" pitchFamily="34" charset="0"/>
        <a:ea typeface="+mn-ea"/>
        <a:cs typeface="Arial" pitchFamily="34" charset="0"/>
      </a:defRPr>
    </a:lvl5pPr>
    <a:lvl6pPr marL="2286000" algn="r" defTabSz="914400" rtl="1" eaLnBrk="1" latinLnBrk="0" hangingPunct="1">
      <a:defRPr kern="1200">
        <a:solidFill>
          <a:schemeClr val="tx1"/>
        </a:solidFill>
        <a:latin typeface="Arial" pitchFamily="34" charset="0"/>
        <a:ea typeface="+mn-ea"/>
        <a:cs typeface="Arial" pitchFamily="34" charset="0"/>
      </a:defRPr>
    </a:lvl6pPr>
    <a:lvl7pPr marL="2743200" algn="r" defTabSz="914400" rtl="1" eaLnBrk="1" latinLnBrk="0" hangingPunct="1">
      <a:defRPr kern="1200">
        <a:solidFill>
          <a:schemeClr val="tx1"/>
        </a:solidFill>
        <a:latin typeface="Arial" pitchFamily="34" charset="0"/>
        <a:ea typeface="+mn-ea"/>
        <a:cs typeface="Arial" pitchFamily="34" charset="0"/>
      </a:defRPr>
    </a:lvl7pPr>
    <a:lvl8pPr marL="3200400" algn="r" defTabSz="914400" rtl="1" eaLnBrk="1" latinLnBrk="0" hangingPunct="1">
      <a:defRPr kern="1200">
        <a:solidFill>
          <a:schemeClr val="tx1"/>
        </a:solidFill>
        <a:latin typeface="Arial" pitchFamily="34" charset="0"/>
        <a:ea typeface="+mn-ea"/>
        <a:cs typeface="Arial" pitchFamily="34" charset="0"/>
      </a:defRPr>
    </a:lvl8pPr>
    <a:lvl9pPr marL="3657600" algn="r" defTabSz="914400" rtl="1" eaLnBrk="1" latinLnBrk="0" hangingPunct="1">
      <a:defRPr kern="1200">
        <a:solidFill>
          <a:schemeClr val="tx1"/>
        </a:solidFill>
        <a:latin typeface="Arial" pitchFamily="34" charset="0"/>
        <a:ea typeface="+mn-ea"/>
        <a:cs typeface="Arial" pitchFamily="34" charset="0"/>
      </a:defRPr>
    </a:lvl9pPr>
  </p:defaultTextStyle>
  <p:extLst>
    <p:ext uri="{EFAFB233-063F-42B5-8137-9DF3F51BA10A}">
      <p15:sldGuideLst xmlns:p15="http://schemas.microsoft.com/office/powerpoint/2012/main" xmlns="">
        <p15:guide id="1" orient="horz" pos="2160">
          <p15:clr>
            <a:srgbClr val="A4A3A4"/>
          </p15:clr>
        </p15:guide>
        <p15:guide id="2" pos="312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00CC"/>
    <a:srgbClr val="709256"/>
    <a:srgbClr val="013E36"/>
    <a:srgbClr val="009900"/>
    <a:srgbClr val="AD9968"/>
    <a:srgbClr val="D9791B"/>
    <a:srgbClr val="AB1A25"/>
    <a:srgbClr val="00263A"/>
    <a:srgbClr val="FF3300"/>
    <a:srgbClr val="3B84A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xmlns=""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7000" autoAdjust="0"/>
    <p:restoredTop sz="94664" autoAdjust="0"/>
  </p:normalViewPr>
  <p:slideViewPr>
    <p:cSldViewPr>
      <p:cViewPr varScale="1">
        <p:scale>
          <a:sx n="97" d="100"/>
          <a:sy n="97" d="100"/>
        </p:scale>
        <p:origin x="-96" y="-744"/>
      </p:cViewPr>
      <p:guideLst>
        <p:guide orient="horz" pos="2160"/>
        <p:guide pos="3120"/>
      </p:guideLst>
    </p:cSldViewPr>
  </p:slideViewPr>
  <p:notesTextViewPr>
    <p:cViewPr>
      <p:scale>
        <a:sx n="100" d="100"/>
        <a:sy n="100" d="100"/>
      </p:scale>
      <p:origin x="0" y="0"/>
    </p:cViewPr>
  </p:notesTextViewPr>
  <p:sorterViewPr>
    <p:cViewPr>
      <p:scale>
        <a:sx n="100" d="100"/>
        <a:sy n="100" d="100"/>
      </p:scale>
      <p:origin x="0" y="1866"/>
    </p:cViewPr>
  </p:sorter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rtl="0" fontAlgn="auto">
              <a:spcBef>
                <a:spcPts val="0"/>
              </a:spcBef>
              <a:spcAft>
                <a:spcPts val="0"/>
              </a:spcAft>
              <a:defRPr sz="1200">
                <a:latin typeface="+mn-lt"/>
                <a:cs typeface="+mn-cs"/>
              </a:defRPr>
            </a:lvl1pPr>
          </a:lstStyle>
          <a:p>
            <a:pPr>
              <a:defRPr/>
            </a:pPr>
            <a:endParaRPr lang="en-US" dirty="0"/>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rtl="0" fontAlgn="auto">
              <a:spcBef>
                <a:spcPts val="0"/>
              </a:spcBef>
              <a:spcAft>
                <a:spcPts val="0"/>
              </a:spcAft>
              <a:defRPr sz="1200">
                <a:latin typeface="+mn-lt"/>
                <a:cs typeface="+mn-cs"/>
              </a:defRPr>
            </a:lvl1pPr>
          </a:lstStyle>
          <a:p>
            <a:pPr>
              <a:defRPr/>
            </a:pPr>
            <a:fld id="{4AB5CE1D-9A7D-4D00-832B-AB80E83F9F84}" type="datetimeFigureOut">
              <a:rPr lang="en-US"/>
              <a:pPr>
                <a:defRPr/>
              </a:pPr>
              <a:t>9/18/2014</a:t>
            </a:fld>
            <a:endParaRPr lang="en-US" dirty="0"/>
          </a:p>
        </p:txBody>
      </p:sp>
      <p:sp>
        <p:nvSpPr>
          <p:cNvPr id="4" name="Slide Image Placeholder 3"/>
          <p:cNvSpPr>
            <a:spLocks noGrp="1" noRot="1" noChangeAspect="1"/>
          </p:cNvSpPr>
          <p:nvPr>
            <p:ph type="sldImg" idx="2"/>
          </p:nvPr>
        </p:nvSpPr>
        <p:spPr>
          <a:xfrm>
            <a:off x="952500" y="685800"/>
            <a:ext cx="4953000" cy="3429000"/>
          </a:xfrm>
          <a:prstGeom prst="rect">
            <a:avLst/>
          </a:prstGeom>
          <a:noFill/>
          <a:ln w="12700">
            <a:solidFill>
              <a:prstClr val="black"/>
            </a:solidFill>
          </a:ln>
        </p:spPr>
        <p:txBody>
          <a:bodyPr vert="horz" lIns="91440" tIns="45720" rIns="91440" bIns="45720" rtlCol="0" anchor="ctr"/>
          <a:lstStyle/>
          <a:p>
            <a:pPr lvl="0"/>
            <a:endParaRPr lang="en-US" noProof="0" dirty="0" smtClean="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rtl="0" fontAlgn="auto">
              <a:spcBef>
                <a:spcPts val="0"/>
              </a:spcBef>
              <a:spcAft>
                <a:spcPts val="0"/>
              </a:spcAft>
              <a:defRPr sz="1200">
                <a:latin typeface="+mn-lt"/>
                <a:cs typeface="+mn-cs"/>
              </a:defRPr>
            </a:lvl1pPr>
          </a:lstStyle>
          <a:p>
            <a:pPr>
              <a:defRPr/>
            </a:pPr>
            <a:endParaRPr lang="en-US" dirty="0"/>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wrap="square" lIns="91440" tIns="45720" rIns="91440" bIns="45720" numCol="1" anchor="b" anchorCtr="0" compatLnSpc="1">
            <a:prstTxWarp prst="textNoShape">
              <a:avLst/>
            </a:prstTxWarp>
          </a:bodyPr>
          <a:lstStyle>
            <a:lvl1pPr rtl="0">
              <a:defRPr sz="1200">
                <a:latin typeface="Calibri" pitchFamily="34" charset="0"/>
                <a:cs typeface="Arial" charset="0"/>
              </a:defRPr>
            </a:lvl1pPr>
          </a:lstStyle>
          <a:p>
            <a:pPr>
              <a:defRPr/>
            </a:pPr>
            <a:fld id="{CC3E2321-BEA1-483A-B63E-43351015782E}" type="slidenum">
              <a:rPr lang="ar-SA"/>
              <a:pPr>
                <a:defRPr/>
              </a:pPr>
              <a:t>‹#›</a:t>
            </a:fld>
            <a:endParaRPr lang="en-US" dirty="0"/>
          </a:p>
        </p:txBody>
      </p:sp>
    </p:spTree>
    <p:extLst>
      <p:ext uri="{BB962C8B-B14F-4D97-AF65-F5344CB8AC3E}">
        <p14:creationId xmlns:p14="http://schemas.microsoft.com/office/powerpoint/2010/main" val="2664247202"/>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mn-lt"/>
        <a:ea typeface="+mn-ea"/>
        <a:cs typeface="+mn-cs"/>
      </a:defRPr>
    </a:lvl1pPr>
    <a:lvl2pPr marL="457200" algn="l" rtl="0" eaLnBrk="0" fontAlgn="base" hangingPunct="0">
      <a:spcBef>
        <a:spcPct val="30000"/>
      </a:spcBef>
      <a:spcAft>
        <a:spcPct val="0"/>
      </a:spcAft>
      <a:defRPr sz="1200" kern="1200">
        <a:solidFill>
          <a:schemeClr val="tx1"/>
        </a:solidFill>
        <a:latin typeface="+mn-lt"/>
        <a:ea typeface="+mn-ea"/>
        <a:cs typeface="+mn-cs"/>
      </a:defRPr>
    </a:lvl2pPr>
    <a:lvl3pPr marL="914400" algn="l" rtl="0" eaLnBrk="0" fontAlgn="base" hangingPunct="0">
      <a:spcBef>
        <a:spcPct val="30000"/>
      </a:spcBef>
      <a:spcAft>
        <a:spcPct val="0"/>
      </a:spcAft>
      <a:defRPr sz="1200" kern="1200">
        <a:solidFill>
          <a:schemeClr val="tx1"/>
        </a:solidFill>
        <a:latin typeface="+mn-lt"/>
        <a:ea typeface="+mn-ea"/>
        <a:cs typeface="+mn-cs"/>
      </a:defRPr>
    </a:lvl3pPr>
    <a:lvl4pPr marL="1371600" algn="l" rtl="0" eaLnBrk="0" fontAlgn="base" hangingPunct="0">
      <a:spcBef>
        <a:spcPct val="30000"/>
      </a:spcBef>
      <a:spcAft>
        <a:spcPct val="0"/>
      </a:spcAft>
      <a:defRPr sz="1200" kern="1200">
        <a:solidFill>
          <a:schemeClr val="tx1"/>
        </a:solidFill>
        <a:latin typeface="+mn-lt"/>
        <a:ea typeface="+mn-ea"/>
        <a:cs typeface="+mn-cs"/>
      </a:defRPr>
    </a:lvl4pPr>
    <a:lvl5pPr marL="1828800" algn="l" rtl="0" eaLnBrk="0" fontAlgn="base" hangingPunct="0">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CC3E2321-BEA1-483A-B63E-43351015782E}" type="slidenum">
              <a:rPr lang="ar-SA" smtClean="0"/>
              <a:pPr>
                <a:defRPr/>
              </a:pPr>
              <a:t>3</a:t>
            </a:fld>
            <a:endParaRPr lang="en-US" dirty="0"/>
          </a:p>
        </p:txBody>
      </p:sp>
    </p:spTree>
    <p:extLst>
      <p:ext uri="{BB962C8B-B14F-4D97-AF65-F5344CB8AC3E}">
        <p14:creationId xmlns:p14="http://schemas.microsoft.com/office/powerpoint/2010/main" val="216128594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CC3E2321-BEA1-483A-B63E-43351015782E}" type="slidenum">
              <a:rPr lang="ar-SA" smtClean="0"/>
              <a:pPr>
                <a:defRPr/>
              </a:pPr>
              <a:t>4</a:t>
            </a:fld>
            <a:endParaRPr lang="en-US" dirty="0"/>
          </a:p>
        </p:txBody>
      </p:sp>
    </p:spTree>
    <p:extLst>
      <p:ext uri="{BB962C8B-B14F-4D97-AF65-F5344CB8AC3E}">
        <p14:creationId xmlns:p14="http://schemas.microsoft.com/office/powerpoint/2010/main" val="216128594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CC3E2321-BEA1-483A-B63E-43351015782E}" type="slidenum">
              <a:rPr lang="ar-SA" smtClean="0"/>
              <a:pPr>
                <a:defRPr/>
              </a:pPr>
              <a:t>5</a:t>
            </a:fld>
            <a:endParaRPr lang="en-US" dirty="0"/>
          </a:p>
        </p:txBody>
      </p:sp>
    </p:spTree>
    <p:extLst>
      <p:ext uri="{BB962C8B-B14F-4D97-AF65-F5344CB8AC3E}">
        <p14:creationId xmlns:p14="http://schemas.microsoft.com/office/powerpoint/2010/main" val="2161285948"/>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CC3E2321-BEA1-483A-B63E-43351015782E}" type="slidenum">
              <a:rPr lang="ar-SA" smtClean="0"/>
              <a:pPr>
                <a:defRPr/>
              </a:pPr>
              <a:t>6</a:t>
            </a:fld>
            <a:endParaRPr lang="en-US" dirty="0"/>
          </a:p>
        </p:txBody>
      </p:sp>
    </p:spTree>
    <p:extLst>
      <p:ext uri="{BB962C8B-B14F-4D97-AF65-F5344CB8AC3E}">
        <p14:creationId xmlns:p14="http://schemas.microsoft.com/office/powerpoint/2010/main" val="2161285948"/>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CC3E2321-BEA1-483A-B63E-43351015782E}" type="slidenum">
              <a:rPr lang="ar-SA" smtClean="0"/>
              <a:pPr>
                <a:defRPr/>
              </a:pPr>
              <a:t>7</a:t>
            </a:fld>
            <a:endParaRPr lang="en-US" dirty="0"/>
          </a:p>
        </p:txBody>
      </p:sp>
    </p:spTree>
    <p:extLst>
      <p:ext uri="{BB962C8B-B14F-4D97-AF65-F5344CB8AC3E}">
        <p14:creationId xmlns:p14="http://schemas.microsoft.com/office/powerpoint/2010/main" val="2161285948"/>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CC3E2321-BEA1-483A-B63E-43351015782E}" type="slidenum">
              <a:rPr lang="ar-SA" smtClean="0"/>
              <a:pPr>
                <a:defRPr/>
              </a:pPr>
              <a:t>8</a:t>
            </a:fld>
            <a:endParaRPr lang="en-US" dirty="0"/>
          </a:p>
        </p:txBody>
      </p:sp>
    </p:spTree>
    <p:extLst>
      <p:ext uri="{BB962C8B-B14F-4D97-AF65-F5344CB8AC3E}">
        <p14:creationId xmlns:p14="http://schemas.microsoft.com/office/powerpoint/2010/main" val="2161285948"/>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CC3E2321-BEA1-483A-B63E-43351015782E}" type="slidenum">
              <a:rPr lang="ar-SA" smtClean="0"/>
              <a:pPr>
                <a:defRPr/>
              </a:pPr>
              <a:t>9</a:t>
            </a:fld>
            <a:endParaRPr lang="en-US" dirty="0"/>
          </a:p>
        </p:txBody>
      </p:sp>
    </p:spTree>
    <p:extLst>
      <p:ext uri="{BB962C8B-B14F-4D97-AF65-F5344CB8AC3E}">
        <p14:creationId xmlns:p14="http://schemas.microsoft.com/office/powerpoint/2010/main" val="2161285948"/>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CC3E2321-BEA1-483A-B63E-43351015782E}" type="slidenum">
              <a:rPr lang="ar-SA" smtClean="0"/>
              <a:pPr>
                <a:defRPr/>
              </a:pPr>
              <a:t>10</a:t>
            </a:fld>
            <a:endParaRPr lang="en-US" dirty="0"/>
          </a:p>
        </p:txBody>
      </p:sp>
    </p:spTree>
    <p:extLst>
      <p:ext uri="{BB962C8B-B14F-4D97-AF65-F5344CB8AC3E}">
        <p14:creationId xmlns:p14="http://schemas.microsoft.com/office/powerpoint/2010/main" val="2161285948"/>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CC3E2321-BEA1-483A-B63E-43351015782E}" type="slidenum">
              <a:rPr lang="ar-SA" smtClean="0"/>
              <a:pPr>
                <a:defRPr/>
              </a:pPr>
              <a:t>11</a:t>
            </a:fld>
            <a:endParaRPr lang="en-US" dirty="0"/>
          </a:p>
        </p:txBody>
      </p:sp>
    </p:spTree>
    <p:extLst>
      <p:ext uri="{BB962C8B-B14F-4D97-AF65-F5344CB8AC3E}">
        <p14:creationId xmlns:p14="http://schemas.microsoft.com/office/powerpoint/2010/main" val="2161285948"/>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CC3E2321-BEA1-483A-B63E-43351015782E}" type="slidenum">
              <a:rPr lang="ar-SA" smtClean="0"/>
              <a:pPr>
                <a:defRPr/>
              </a:pPr>
              <a:t>12</a:t>
            </a:fld>
            <a:endParaRPr lang="en-US" dirty="0"/>
          </a:p>
        </p:txBody>
      </p:sp>
    </p:spTree>
    <p:extLst>
      <p:ext uri="{BB962C8B-B14F-4D97-AF65-F5344CB8AC3E}">
        <p14:creationId xmlns:p14="http://schemas.microsoft.com/office/powerpoint/2010/main" val="2161285948"/>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CC3E2321-BEA1-483A-B63E-43351015782E}" type="slidenum">
              <a:rPr lang="ar-SA" smtClean="0"/>
              <a:pPr>
                <a:defRPr/>
              </a:pPr>
              <a:t>13</a:t>
            </a:fld>
            <a:endParaRPr lang="en-US" dirty="0"/>
          </a:p>
        </p:txBody>
      </p:sp>
    </p:spTree>
    <p:extLst>
      <p:ext uri="{BB962C8B-B14F-4D97-AF65-F5344CB8AC3E}">
        <p14:creationId xmlns:p14="http://schemas.microsoft.com/office/powerpoint/2010/main" val="2161285948"/>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CC3E2321-BEA1-483A-B63E-43351015782E}" type="slidenum">
              <a:rPr lang="ar-SA" smtClean="0"/>
              <a:pPr>
                <a:defRPr/>
              </a:pPr>
              <a:t>14</a:t>
            </a:fld>
            <a:endParaRPr lang="en-US" dirty="0"/>
          </a:p>
        </p:txBody>
      </p:sp>
    </p:spTree>
    <p:extLst>
      <p:ext uri="{BB962C8B-B14F-4D97-AF65-F5344CB8AC3E}">
        <p14:creationId xmlns:p14="http://schemas.microsoft.com/office/powerpoint/2010/main" val="2161285948"/>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CC3E2321-BEA1-483A-B63E-43351015782E}" type="slidenum">
              <a:rPr lang="ar-SA" smtClean="0"/>
              <a:pPr>
                <a:defRPr/>
              </a:pPr>
              <a:t>15</a:t>
            </a:fld>
            <a:endParaRPr lang="en-US" dirty="0"/>
          </a:p>
        </p:txBody>
      </p:sp>
    </p:spTree>
    <p:extLst>
      <p:ext uri="{BB962C8B-B14F-4D97-AF65-F5344CB8AC3E}">
        <p14:creationId xmlns:p14="http://schemas.microsoft.com/office/powerpoint/2010/main" val="2161285948"/>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CC3E2321-BEA1-483A-B63E-43351015782E}" type="slidenum">
              <a:rPr lang="ar-SA" smtClean="0"/>
              <a:pPr>
                <a:defRPr/>
              </a:pPr>
              <a:t>16</a:t>
            </a:fld>
            <a:endParaRPr lang="en-US" dirty="0"/>
          </a:p>
        </p:txBody>
      </p:sp>
    </p:spTree>
    <p:extLst>
      <p:ext uri="{BB962C8B-B14F-4D97-AF65-F5344CB8AC3E}">
        <p14:creationId xmlns:p14="http://schemas.microsoft.com/office/powerpoint/2010/main" val="2161285948"/>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7" name="Rectangle 6"/>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
        <p:nvSpPr>
          <p:cNvPr id="4" name="Rectangle 9"/>
          <p:cNvSpPr/>
          <p:nvPr/>
        </p:nvSpPr>
        <p:spPr>
          <a:xfrm>
            <a:off x="0" y="2133600"/>
            <a:ext cx="742950" cy="1447800"/>
          </a:xfrm>
          <a:prstGeom prst="rect">
            <a:avLst/>
          </a:prstGeom>
          <a:solidFill>
            <a:srgbClr val="013E3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5" name="Rectangle 11"/>
          <p:cNvSpPr/>
          <p:nvPr/>
        </p:nvSpPr>
        <p:spPr>
          <a:xfrm>
            <a:off x="9163050" y="2133600"/>
            <a:ext cx="742950" cy="1447800"/>
          </a:xfrm>
          <a:prstGeom prst="rect">
            <a:avLst/>
          </a:prstGeom>
          <a:solidFill>
            <a:srgbClr val="013E3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2" name="Title 1"/>
          <p:cNvSpPr>
            <a:spLocks noGrp="1"/>
          </p:cNvSpPr>
          <p:nvPr>
            <p:ph type="ctrTitle"/>
          </p:nvPr>
        </p:nvSpPr>
        <p:spPr>
          <a:xfrm>
            <a:off x="742950" y="2130426"/>
            <a:ext cx="8420100" cy="1470025"/>
          </a:xfrm>
          <a:prstGeom prst="rect">
            <a:avLst/>
          </a:prstGeom>
        </p:spPr>
        <p:txBody>
          <a:bodyPr/>
          <a:lstStyle>
            <a:lvl1pPr algn="ctr">
              <a:defRPr>
                <a:solidFill>
                  <a:srgbClr val="AD9968"/>
                </a:solidFill>
              </a:defRPr>
            </a:lvl1pPr>
          </a:lstStyle>
          <a:p>
            <a:r>
              <a:rPr lang="en-US" smtClean="0"/>
              <a:t>Click to edit Master title style</a:t>
            </a:r>
            <a:endParaRPr lang="en-US" dirty="0"/>
          </a:p>
        </p:txBody>
      </p:sp>
      <p:sp>
        <p:nvSpPr>
          <p:cNvPr id="3" name="Subtitle 2"/>
          <p:cNvSpPr>
            <a:spLocks noGrp="1"/>
          </p:cNvSpPr>
          <p:nvPr>
            <p:ph type="subTitle" idx="1"/>
          </p:nvPr>
        </p:nvSpPr>
        <p:spPr>
          <a:xfrm>
            <a:off x="1485900" y="3886200"/>
            <a:ext cx="69342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6" name="Slide Number Placeholder 5"/>
          <p:cNvSpPr>
            <a:spLocks noGrp="1"/>
          </p:cNvSpPr>
          <p:nvPr>
            <p:ph type="sldNum" sz="quarter" idx="10"/>
          </p:nvPr>
        </p:nvSpPr>
        <p:spPr>
          <a:xfrm>
            <a:off x="4974456" y="6356350"/>
            <a:ext cx="482600" cy="365125"/>
          </a:xfrm>
          <a:prstGeom prst="rect">
            <a:avLst/>
          </a:prstGeom>
        </p:spPr>
        <p:txBody>
          <a:bodyPr/>
          <a:lstStyle>
            <a:lvl1pPr algn="ctr">
              <a:defRPr>
                <a:solidFill>
                  <a:schemeClr val="bg1"/>
                </a:solidFill>
              </a:defRPr>
            </a:lvl1pPr>
          </a:lstStyle>
          <a:p>
            <a:pPr>
              <a:defRPr/>
            </a:pPr>
            <a:fld id="{7B8EA862-7DD5-4A06-BDE1-DB7EC5FAA60C}" type="slidenum">
              <a:rPr lang="ar-SA" smtClean="0"/>
              <a:pPr>
                <a:defRPr/>
              </a:pPr>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4" name="Rectangle 9"/>
          <p:cNvSpPr/>
          <p:nvPr/>
        </p:nvSpPr>
        <p:spPr>
          <a:xfrm>
            <a:off x="9424988" y="280988"/>
            <a:ext cx="304800" cy="555724"/>
          </a:xfrm>
          <a:prstGeom prst="rect">
            <a:avLst/>
          </a:prstGeom>
          <a:solidFill>
            <a:schemeClr val="accent2">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6" name="Rectangle 12"/>
          <p:cNvSpPr/>
          <p:nvPr/>
        </p:nvSpPr>
        <p:spPr>
          <a:xfrm>
            <a:off x="9424988" y="0"/>
            <a:ext cx="304800" cy="301625"/>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3" name="Content Placeholder 2"/>
          <p:cNvSpPr>
            <a:spLocks noGrp="1"/>
          </p:cNvSpPr>
          <p:nvPr>
            <p:ph idx="1"/>
          </p:nvPr>
        </p:nvSpPr>
        <p:spPr/>
        <p:txBody>
          <a:bodyPr/>
          <a:lstStyle>
            <a:lvl1pPr algn="r">
              <a:buFont typeface="Arial" pitchFamily="34" charset="0"/>
              <a:buNone/>
              <a:defRPr>
                <a:solidFill>
                  <a:srgbClr val="013E36"/>
                </a:solidFill>
              </a:defRPr>
            </a:lvl1pPr>
            <a:lvl2pPr algn="r">
              <a:buFont typeface="Arial" pitchFamily="34" charset="0"/>
              <a:buNone/>
              <a:defRPr>
                <a:solidFill>
                  <a:srgbClr val="013E36"/>
                </a:solidFill>
              </a:defRPr>
            </a:lvl2pPr>
            <a:lvl3pPr algn="r">
              <a:buFont typeface="Arial" pitchFamily="34" charset="0"/>
              <a:buNone/>
              <a:defRPr>
                <a:solidFill>
                  <a:srgbClr val="013E36"/>
                </a:solidFill>
              </a:defRPr>
            </a:lvl3pPr>
            <a:lvl4pPr algn="r">
              <a:buFont typeface="Arial" pitchFamily="34" charset="0"/>
              <a:buNone/>
              <a:defRPr>
                <a:solidFill>
                  <a:srgbClr val="013E36"/>
                </a:solidFill>
              </a:defRPr>
            </a:lvl4pPr>
            <a:lvl5pPr algn="r">
              <a:buFont typeface="Arial" pitchFamily="34" charset="0"/>
              <a:buNone/>
              <a:defRPr>
                <a:solidFill>
                  <a:srgbClr val="013E36"/>
                </a:solidFill>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ar-EG" dirty="0" smtClean="0"/>
          </a:p>
        </p:txBody>
      </p:sp>
      <p:sp>
        <p:nvSpPr>
          <p:cNvPr id="8" name="Rectangle 7"/>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
        <p:nvSpPr>
          <p:cNvPr id="9" name="Slide Number Placeholder 5"/>
          <p:cNvSpPr>
            <a:spLocks noGrp="1"/>
          </p:cNvSpPr>
          <p:nvPr>
            <p:ph type="sldNum" sz="quarter" idx="10"/>
          </p:nvPr>
        </p:nvSpPr>
        <p:spPr>
          <a:xfrm>
            <a:off x="4974456" y="6356350"/>
            <a:ext cx="482600" cy="365125"/>
          </a:xfrm>
          <a:prstGeom prst="rect">
            <a:avLst/>
          </a:prstGeom>
        </p:spPr>
        <p:txBody>
          <a:bodyPr/>
          <a:lstStyle>
            <a:lvl1pPr algn="ctr">
              <a:defRPr>
                <a:solidFill>
                  <a:schemeClr val="bg1"/>
                </a:solidFill>
              </a:defRPr>
            </a:lvl1pPr>
          </a:lstStyle>
          <a:p>
            <a:pPr>
              <a:defRPr/>
            </a:pPr>
            <a:fld id="{7B8EA862-7DD5-4A06-BDE1-DB7EC5FAA60C}" type="slidenum">
              <a:rPr lang="ar-SA" smtClean="0"/>
              <a:pPr>
                <a:defRPr/>
              </a:pPr>
              <a:t>‹#›</a:t>
            </a:fld>
            <a:endParaRPr lang="en-US" dirty="0"/>
          </a:p>
        </p:txBody>
      </p:sp>
      <p:cxnSp>
        <p:nvCxnSpPr>
          <p:cNvPr id="7" name="Straight Connector 11"/>
          <p:cNvCxnSpPr/>
          <p:nvPr userDrawn="1"/>
        </p:nvCxnSpPr>
        <p:spPr>
          <a:xfrm>
            <a:off x="415925" y="830362"/>
            <a:ext cx="9296400" cy="6350"/>
          </a:xfrm>
          <a:prstGeom prst="line">
            <a:avLst/>
          </a:prstGeom>
        </p:spPr>
        <p:style>
          <a:lnRef idx="1">
            <a:schemeClr val="accent1"/>
          </a:lnRef>
          <a:fillRef idx="0">
            <a:schemeClr val="accent1"/>
          </a:fillRef>
          <a:effectRef idx="0">
            <a:schemeClr val="accent1"/>
          </a:effectRef>
          <a:fontRef idx="minor">
            <a:schemeClr val="tx1"/>
          </a:fontRef>
        </p:style>
      </p:cxn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82506" y="4406901"/>
            <a:ext cx="8420100" cy="1362075"/>
          </a:xfrm>
          <a:prstGeom prst="rect">
            <a:avLst/>
          </a:prstGeom>
        </p:spPr>
        <p:txBody>
          <a:bodyPr anchor="t"/>
          <a:lstStyle>
            <a:lvl1pPr algn="l">
              <a:defRPr sz="4000" b="1" cap="all"/>
            </a:lvl1pPr>
          </a:lstStyle>
          <a:p>
            <a:r>
              <a:rPr lang="en-US" smtClean="0"/>
              <a:t>Click to edit Master title style</a:t>
            </a:r>
            <a:endParaRPr lang="en-US" dirty="0"/>
          </a:p>
        </p:txBody>
      </p:sp>
      <p:sp>
        <p:nvSpPr>
          <p:cNvPr id="3" name="Text Placeholder 2"/>
          <p:cNvSpPr>
            <a:spLocks noGrp="1"/>
          </p:cNvSpPr>
          <p:nvPr>
            <p:ph type="body" idx="1"/>
          </p:nvPr>
        </p:nvSpPr>
        <p:spPr>
          <a:xfrm>
            <a:off x="782506" y="2906713"/>
            <a:ext cx="84201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5" name="Rectangle 4"/>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
        <p:nvSpPr>
          <p:cNvPr id="6" name="Slide Number Placeholder 5"/>
          <p:cNvSpPr>
            <a:spLocks noGrp="1"/>
          </p:cNvSpPr>
          <p:nvPr>
            <p:ph type="sldNum" sz="quarter" idx="10"/>
          </p:nvPr>
        </p:nvSpPr>
        <p:spPr>
          <a:xfrm>
            <a:off x="4974456" y="6356350"/>
            <a:ext cx="482600" cy="365125"/>
          </a:xfrm>
          <a:prstGeom prst="rect">
            <a:avLst/>
          </a:prstGeom>
        </p:spPr>
        <p:txBody>
          <a:bodyPr/>
          <a:lstStyle>
            <a:lvl1pPr algn="ctr">
              <a:defRPr>
                <a:solidFill>
                  <a:schemeClr val="bg1"/>
                </a:solidFill>
              </a:defRPr>
            </a:lvl1pPr>
          </a:lstStyle>
          <a:p>
            <a:pPr>
              <a:defRPr/>
            </a:pPr>
            <a:fld id="{7B8EA862-7DD5-4A06-BDE1-DB7EC5FAA60C}" type="slidenum">
              <a:rPr lang="ar-SA" smtClean="0"/>
              <a:pPr>
                <a:defRPr/>
              </a:pPr>
              <a:t>‹#›</a:t>
            </a:fld>
            <a:endParaRPr lang="en-US" dirty="0"/>
          </a:p>
        </p:txBody>
      </p:sp>
      <p:sp>
        <p:nvSpPr>
          <p:cNvPr id="7" name="Rectangle 9"/>
          <p:cNvSpPr/>
          <p:nvPr userDrawn="1"/>
        </p:nvSpPr>
        <p:spPr>
          <a:xfrm>
            <a:off x="9424988" y="280988"/>
            <a:ext cx="304800" cy="555724"/>
          </a:xfrm>
          <a:prstGeom prst="rect">
            <a:avLst/>
          </a:prstGeom>
          <a:solidFill>
            <a:schemeClr val="accent2">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8" name="Rectangle 12"/>
          <p:cNvSpPr/>
          <p:nvPr userDrawn="1"/>
        </p:nvSpPr>
        <p:spPr>
          <a:xfrm>
            <a:off x="9424988" y="0"/>
            <a:ext cx="304800" cy="301625"/>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cxnSp>
        <p:nvCxnSpPr>
          <p:cNvPr id="9" name="Straight Connector 11"/>
          <p:cNvCxnSpPr/>
          <p:nvPr userDrawn="1"/>
        </p:nvCxnSpPr>
        <p:spPr>
          <a:xfrm>
            <a:off x="415925" y="830362"/>
            <a:ext cx="9296400" cy="6350"/>
          </a:xfrm>
          <a:prstGeom prst="line">
            <a:avLst/>
          </a:prstGeom>
        </p:spPr>
        <p:style>
          <a:lnRef idx="1">
            <a:schemeClr val="accent1"/>
          </a:lnRef>
          <a:fillRef idx="0">
            <a:schemeClr val="accent1"/>
          </a:fillRef>
          <a:effectRef idx="0">
            <a:schemeClr val="accent1"/>
          </a:effectRef>
          <a:fontRef idx="minor">
            <a:schemeClr val="tx1"/>
          </a:fontRef>
        </p:style>
      </p:cxn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495300" y="274638"/>
            <a:ext cx="8915400" cy="1143000"/>
          </a:xfrm>
          <a:prstGeom prst="rect">
            <a:avLst/>
          </a:prstGeom>
        </p:spPr>
        <p:txBody>
          <a:bodyPr/>
          <a:lstStyle>
            <a:lvl1pPr algn="r">
              <a:defRPr>
                <a:solidFill>
                  <a:srgbClr val="AD9968"/>
                </a:solidFill>
              </a:defRPr>
            </a:lvl1pPr>
          </a:lstStyle>
          <a:p>
            <a:r>
              <a:rPr lang="en-US" smtClean="0"/>
              <a:t>Click to edit Master title style</a:t>
            </a:r>
            <a:endParaRPr lang="en-US" dirty="0"/>
          </a:p>
        </p:txBody>
      </p:sp>
      <p:sp>
        <p:nvSpPr>
          <p:cNvPr id="11" name="Content Placeholder 2"/>
          <p:cNvSpPr>
            <a:spLocks noGrp="1"/>
          </p:cNvSpPr>
          <p:nvPr>
            <p:ph sz="half" idx="13"/>
          </p:nvPr>
        </p:nvSpPr>
        <p:spPr>
          <a:xfrm>
            <a:off x="5025242" y="1600201"/>
            <a:ext cx="4389120" cy="4525963"/>
          </a:xfrm>
        </p:spPr>
        <p:txBody>
          <a:bodyPr/>
          <a:lstStyle>
            <a:lvl1pPr marL="171450" marR="0" indent="-285750" algn="r" defTabSz="914400" rtl="1" eaLnBrk="1" fontAlgn="auto" latinLnBrk="0" hangingPunct="1">
              <a:lnSpc>
                <a:spcPct val="100000"/>
              </a:lnSpc>
              <a:spcBef>
                <a:spcPct val="20000"/>
              </a:spcBef>
              <a:spcAft>
                <a:spcPts val="0"/>
              </a:spcAft>
              <a:buClrTx/>
              <a:buSzTx/>
              <a:buFont typeface="Arial" pitchFamily="34" charset="0"/>
              <a:buNone/>
              <a:tabLst/>
              <a:defRPr sz="2800"/>
            </a:lvl1pPr>
            <a:lvl2pPr marL="742950" marR="0" indent="-285750" algn="r" defTabSz="914400" rtl="0" eaLnBrk="1" fontAlgn="auto" latinLnBrk="0" hangingPunct="1">
              <a:lnSpc>
                <a:spcPct val="100000"/>
              </a:lnSpc>
              <a:spcBef>
                <a:spcPct val="20000"/>
              </a:spcBef>
              <a:spcAft>
                <a:spcPts val="0"/>
              </a:spcAft>
              <a:buClrTx/>
              <a:buSzTx/>
              <a:buFont typeface="Arial" pitchFamily="34" charset="0"/>
              <a:buNone/>
              <a:tabLst/>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p:txBody>
      </p:sp>
      <p:sp>
        <p:nvSpPr>
          <p:cNvPr id="12" name="Content Placeholder 2"/>
          <p:cNvSpPr>
            <a:spLocks noGrp="1"/>
          </p:cNvSpPr>
          <p:nvPr>
            <p:ph sz="half" idx="1"/>
          </p:nvPr>
        </p:nvSpPr>
        <p:spPr>
          <a:xfrm>
            <a:off x="457200" y="1600201"/>
            <a:ext cx="4389120" cy="4525963"/>
          </a:xfrm>
        </p:spPr>
        <p:txBody>
          <a:bodyPr/>
          <a:lstStyle>
            <a:lvl1pPr marL="171450" marR="0" indent="-285750" algn="r" defTabSz="914400" rtl="1" eaLnBrk="1" fontAlgn="auto" latinLnBrk="0" hangingPunct="1">
              <a:lnSpc>
                <a:spcPct val="100000"/>
              </a:lnSpc>
              <a:spcBef>
                <a:spcPct val="20000"/>
              </a:spcBef>
              <a:spcAft>
                <a:spcPts val="0"/>
              </a:spcAft>
              <a:buClrTx/>
              <a:buSzTx/>
              <a:buFont typeface="Arial" pitchFamily="34" charset="0"/>
              <a:buNone/>
              <a:tabLst/>
              <a:defRPr sz="2800"/>
            </a:lvl1pPr>
            <a:lvl2pPr marL="742950" marR="0" indent="-285750" algn="r" defTabSz="914400" rtl="0" eaLnBrk="1" fontAlgn="auto" latinLnBrk="0" hangingPunct="1">
              <a:lnSpc>
                <a:spcPct val="100000"/>
              </a:lnSpc>
              <a:spcBef>
                <a:spcPct val="20000"/>
              </a:spcBef>
              <a:spcAft>
                <a:spcPts val="0"/>
              </a:spcAft>
              <a:buClrTx/>
              <a:buSzTx/>
              <a:buFont typeface="Arial" pitchFamily="34" charset="0"/>
              <a:buNone/>
              <a:tabLst/>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p:txBody>
      </p:sp>
      <p:sp>
        <p:nvSpPr>
          <p:cNvPr id="9" name="Rectangle 8"/>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
        <p:nvSpPr>
          <p:cNvPr id="10" name="Slide Number Placeholder 5"/>
          <p:cNvSpPr>
            <a:spLocks noGrp="1"/>
          </p:cNvSpPr>
          <p:nvPr>
            <p:ph type="sldNum" sz="quarter" idx="10"/>
          </p:nvPr>
        </p:nvSpPr>
        <p:spPr>
          <a:xfrm>
            <a:off x="4974456" y="6356350"/>
            <a:ext cx="482600" cy="365125"/>
          </a:xfrm>
          <a:prstGeom prst="rect">
            <a:avLst/>
          </a:prstGeom>
        </p:spPr>
        <p:txBody>
          <a:bodyPr/>
          <a:lstStyle>
            <a:lvl1pPr algn="ctr">
              <a:defRPr>
                <a:solidFill>
                  <a:schemeClr val="bg1"/>
                </a:solidFill>
              </a:defRPr>
            </a:lvl1pPr>
          </a:lstStyle>
          <a:p>
            <a:pPr>
              <a:defRPr/>
            </a:pPr>
            <a:fld id="{7B8EA862-7DD5-4A06-BDE1-DB7EC5FAA60C}" type="slidenum">
              <a:rPr lang="ar-SA" smtClean="0"/>
              <a:pPr>
                <a:defRPr/>
              </a:pPr>
              <a:t>‹#›</a:t>
            </a:fld>
            <a:endParaRPr lang="en-US" dirty="0"/>
          </a:p>
        </p:txBody>
      </p:sp>
      <p:sp>
        <p:nvSpPr>
          <p:cNvPr id="8" name="Rectangle 9"/>
          <p:cNvSpPr/>
          <p:nvPr userDrawn="1"/>
        </p:nvSpPr>
        <p:spPr>
          <a:xfrm>
            <a:off x="9424988" y="280988"/>
            <a:ext cx="304800" cy="555724"/>
          </a:xfrm>
          <a:prstGeom prst="rect">
            <a:avLst/>
          </a:prstGeom>
          <a:solidFill>
            <a:schemeClr val="accent2">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13" name="Rectangle 12"/>
          <p:cNvSpPr/>
          <p:nvPr userDrawn="1"/>
        </p:nvSpPr>
        <p:spPr>
          <a:xfrm>
            <a:off x="9424988" y="0"/>
            <a:ext cx="304800" cy="301625"/>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cxnSp>
        <p:nvCxnSpPr>
          <p:cNvPr id="14" name="Straight Connector 11"/>
          <p:cNvCxnSpPr/>
          <p:nvPr userDrawn="1"/>
        </p:nvCxnSpPr>
        <p:spPr>
          <a:xfrm>
            <a:off x="415925" y="830362"/>
            <a:ext cx="9296400" cy="6350"/>
          </a:xfrm>
          <a:prstGeom prst="line">
            <a:avLst/>
          </a:prstGeom>
        </p:spPr>
        <p:style>
          <a:lnRef idx="1">
            <a:schemeClr val="accent1"/>
          </a:lnRef>
          <a:fillRef idx="0">
            <a:schemeClr val="accent1"/>
          </a:fillRef>
          <a:effectRef idx="0">
            <a:schemeClr val="accent1"/>
          </a:effectRef>
          <a:fontRef idx="minor">
            <a:schemeClr val="tx1"/>
          </a:fontRef>
        </p:style>
      </p:cxn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95300" y="274638"/>
            <a:ext cx="8915400" cy="1143000"/>
          </a:xfrm>
          <a:prstGeom prst="rect">
            <a:avLst/>
          </a:prstGeo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95300" y="1535113"/>
            <a:ext cx="4376870"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95300" y="2174875"/>
            <a:ext cx="437687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5032111" y="1535113"/>
            <a:ext cx="4378590"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5032111" y="2174875"/>
            <a:ext cx="437859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8" name="Rectangle 7"/>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
        <p:nvSpPr>
          <p:cNvPr id="9" name="Slide Number Placeholder 5"/>
          <p:cNvSpPr>
            <a:spLocks noGrp="1"/>
          </p:cNvSpPr>
          <p:nvPr>
            <p:ph type="sldNum" sz="quarter" idx="10"/>
          </p:nvPr>
        </p:nvSpPr>
        <p:spPr>
          <a:xfrm>
            <a:off x="4974456" y="6356350"/>
            <a:ext cx="482600" cy="365125"/>
          </a:xfrm>
          <a:prstGeom prst="rect">
            <a:avLst/>
          </a:prstGeom>
        </p:spPr>
        <p:txBody>
          <a:bodyPr/>
          <a:lstStyle>
            <a:lvl1pPr algn="ctr">
              <a:defRPr>
                <a:solidFill>
                  <a:schemeClr val="bg1"/>
                </a:solidFill>
              </a:defRPr>
            </a:lvl1pPr>
          </a:lstStyle>
          <a:p>
            <a:pPr>
              <a:defRPr/>
            </a:pPr>
            <a:fld id="{7B8EA862-7DD5-4A06-BDE1-DB7EC5FAA60C}" type="slidenum">
              <a:rPr lang="ar-SA" smtClean="0"/>
              <a:pPr>
                <a:defRPr/>
              </a:pPr>
              <a:t>‹#›</a:t>
            </a:fld>
            <a:endParaRPr lang="en-US" dirty="0"/>
          </a:p>
        </p:txBody>
      </p:sp>
      <p:sp>
        <p:nvSpPr>
          <p:cNvPr id="10" name="Rectangle 9"/>
          <p:cNvSpPr/>
          <p:nvPr userDrawn="1"/>
        </p:nvSpPr>
        <p:spPr>
          <a:xfrm>
            <a:off x="9424988" y="280988"/>
            <a:ext cx="304800" cy="555724"/>
          </a:xfrm>
          <a:prstGeom prst="rect">
            <a:avLst/>
          </a:prstGeom>
          <a:solidFill>
            <a:schemeClr val="accent2">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12" name="Rectangle 12"/>
          <p:cNvSpPr/>
          <p:nvPr userDrawn="1"/>
        </p:nvSpPr>
        <p:spPr>
          <a:xfrm>
            <a:off x="9424988" y="0"/>
            <a:ext cx="304800" cy="301625"/>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cxnSp>
        <p:nvCxnSpPr>
          <p:cNvPr id="13" name="Straight Connector 11"/>
          <p:cNvCxnSpPr/>
          <p:nvPr userDrawn="1"/>
        </p:nvCxnSpPr>
        <p:spPr>
          <a:xfrm>
            <a:off x="415925" y="830362"/>
            <a:ext cx="9296400" cy="6350"/>
          </a:xfrm>
          <a:prstGeom prst="line">
            <a:avLst/>
          </a:prstGeom>
        </p:spPr>
        <p:style>
          <a:lnRef idx="1">
            <a:schemeClr val="accent1"/>
          </a:lnRef>
          <a:fillRef idx="0">
            <a:schemeClr val="accent1"/>
          </a:fillRef>
          <a:effectRef idx="0">
            <a:schemeClr val="accent1"/>
          </a:effectRef>
          <a:fontRef idx="minor">
            <a:schemeClr val="tx1"/>
          </a:fontRef>
        </p:style>
      </p:cxn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495300" y="274638"/>
            <a:ext cx="8915400" cy="1143000"/>
          </a:xfrm>
          <a:prstGeom prst="rect">
            <a:avLst/>
          </a:prstGeom>
        </p:spPr>
        <p:txBody>
          <a:bodyPr/>
          <a:lstStyle/>
          <a:p>
            <a:r>
              <a:rPr lang="en-US" smtClean="0"/>
              <a:t>Click to edit Master title style</a:t>
            </a:r>
            <a:endParaRPr lang="en-US"/>
          </a:p>
        </p:txBody>
      </p:sp>
      <p:sp>
        <p:nvSpPr>
          <p:cNvPr id="4" name="Rectangle 3"/>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
        <p:nvSpPr>
          <p:cNvPr id="5" name="Slide Number Placeholder 5"/>
          <p:cNvSpPr>
            <a:spLocks noGrp="1"/>
          </p:cNvSpPr>
          <p:nvPr>
            <p:ph type="sldNum" sz="quarter" idx="10"/>
          </p:nvPr>
        </p:nvSpPr>
        <p:spPr>
          <a:xfrm>
            <a:off x="4974456" y="6356350"/>
            <a:ext cx="482600" cy="365125"/>
          </a:xfrm>
          <a:prstGeom prst="rect">
            <a:avLst/>
          </a:prstGeom>
        </p:spPr>
        <p:txBody>
          <a:bodyPr/>
          <a:lstStyle>
            <a:lvl1pPr algn="ctr">
              <a:defRPr>
                <a:solidFill>
                  <a:schemeClr val="bg1"/>
                </a:solidFill>
              </a:defRPr>
            </a:lvl1pPr>
          </a:lstStyle>
          <a:p>
            <a:pPr>
              <a:defRPr/>
            </a:pPr>
            <a:fld id="{7B8EA862-7DD5-4A06-BDE1-DB7EC5FAA60C}" type="slidenum">
              <a:rPr lang="ar-SA" smtClean="0"/>
              <a:pPr>
                <a:defRPr/>
              </a:pPr>
              <a:t>‹#›</a:t>
            </a:fld>
            <a:endParaRPr lang="en-US" dirty="0"/>
          </a:p>
        </p:txBody>
      </p:sp>
      <p:sp>
        <p:nvSpPr>
          <p:cNvPr id="6" name="Rectangle 9"/>
          <p:cNvSpPr/>
          <p:nvPr userDrawn="1"/>
        </p:nvSpPr>
        <p:spPr>
          <a:xfrm>
            <a:off x="9424988" y="280988"/>
            <a:ext cx="304800" cy="555724"/>
          </a:xfrm>
          <a:prstGeom prst="rect">
            <a:avLst/>
          </a:prstGeom>
          <a:solidFill>
            <a:schemeClr val="accent2">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8" name="Rectangle 12"/>
          <p:cNvSpPr/>
          <p:nvPr userDrawn="1"/>
        </p:nvSpPr>
        <p:spPr>
          <a:xfrm>
            <a:off x="9424988" y="0"/>
            <a:ext cx="304800" cy="301625"/>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cxnSp>
        <p:nvCxnSpPr>
          <p:cNvPr id="9" name="Straight Connector 11"/>
          <p:cNvCxnSpPr/>
          <p:nvPr userDrawn="1"/>
        </p:nvCxnSpPr>
        <p:spPr>
          <a:xfrm>
            <a:off x="415925" y="830362"/>
            <a:ext cx="9296400" cy="6350"/>
          </a:xfrm>
          <a:prstGeom prst="line">
            <a:avLst/>
          </a:prstGeom>
        </p:spPr>
        <p:style>
          <a:lnRef idx="1">
            <a:schemeClr val="accent1"/>
          </a:lnRef>
          <a:fillRef idx="0">
            <a:schemeClr val="accent1"/>
          </a:fillRef>
          <a:effectRef idx="0">
            <a:schemeClr val="accent1"/>
          </a:effectRef>
          <a:fontRef idx="minor">
            <a:schemeClr val="tx1"/>
          </a:fontRef>
        </p:style>
      </p:cxn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3" name="Rectangle 2"/>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
        <p:nvSpPr>
          <p:cNvPr id="4" name="Slide Number Placeholder 5"/>
          <p:cNvSpPr>
            <a:spLocks noGrp="1"/>
          </p:cNvSpPr>
          <p:nvPr>
            <p:ph type="sldNum" sz="quarter" idx="10"/>
          </p:nvPr>
        </p:nvSpPr>
        <p:spPr>
          <a:xfrm>
            <a:off x="4974456" y="6356350"/>
            <a:ext cx="482600" cy="365125"/>
          </a:xfrm>
          <a:prstGeom prst="rect">
            <a:avLst/>
          </a:prstGeom>
        </p:spPr>
        <p:txBody>
          <a:bodyPr/>
          <a:lstStyle>
            <a:lvl1pPr algn="ctr">
              <a:defRPr>
                <a:solidFill>
                  <a:schemeClr val="bg1"/>
                </a:solidFill>
              </a:defRPr>
            </a:lvl1pPr>
          </a:lstStyle>
          <a:p>
            <a:pPr>
              <a:defRPr/>
            </a:pPr>
            <a:fld id="{7B8EA862-7DD5-4A06-BDE1-DB7EC5FAA60C}" type="slidenum">
              <a:rPr lang="ar-SA" smtClean="0"/>
              <a:pPr>
                <a:defRPr/>
              </a:pPr>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95300" y="273050"/>
            <a:ext cx="3259006" cy="1162050"/>
          </a:xfrm>
          <a:prstGeom prst="rect">
            <a:avLst/>
          </a:prstGeo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872971" y="273051"/>
            <a:ext cx="5537729"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95300" y="1435101"/>
            <a:ext cx="3259006"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1CD0D710-FEE9-4DD8-AEED-EBF044EACABA}" type="slidenum">
              <a:rPr lang="ar-SA"/>
              <a:pPr>
                <a:defRPr/>
              </a:pPr>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941645" y="4800600"/>
            <a:ext cx="5943600" cy="566738"/>
          </a:xfrm>
          <a:prstGeom prst="rect">
            <a:avLst/>
          </a:prstGeo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941645" y="612775"/>
            <a:ext cx="59436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r>
              <a:rPr lang="en-US" noProof="0" smtClean="0"/>
              <a:t>Click icon to add picture</a:t>
            </a:r>
            <a:endParaRPr lang="en-US" noProof="0" dirty="0" smtClean="0"/>
          </a:p>
        </p:txBody>
      </p:sp>
      <p:sp>
        <p:nvSpPr>
          <p:cNvPr id="4" name="Text Placeholder 3"/>
          <p:cNvSpPr>
            <a:spLocks noGrp="1"/>
          </p:cNvSpPr>
          <p:nvPr>
            <p:ph type="body" sz="half" idx="2"/>
          </p:nvPr>
        </p:nvSpPr>
        <p:spPr>
          <a:xfrm>
            <a:off x="1941645" y="5367338"/>
            <a:ext cx="59436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3CD681FE-95EB-43BB-90BC-9DFA564FD6CC}" type="slidenum">
              <a:rPr lang="ar-SA"/>
              <a:pPr>
                <a:defRPr/>
              </a:pPr>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a:xfrm>
            <a:off x="495300" y="274638"/>
            <a:ext cx="8915400" cy="1143000"/>
          </a:xfrm>
          <a:prstGeom prst="rect">
            <a:avLst/>
          </a:prstGeom>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94E2D931-4EC8-4CD2-97D6-9D3F541B751A}" type="slidenum">
              <a:rPr lang="ar-SA"/>
              <a:pPr>
                <a:defRPr/>
              </a:pPr>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780337" y="274639"/>
            <a:ext cx="2414588" cy="5851525"/>
          </a:xfrm>
          <a:prstGeom prst="rect">
            <a:avLst/>
          </a:prstGeo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536575" y="274639"/>
            <a:ext cx="7078663"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9FE1D026-1D84-4E55-B04D-2B54F501D563}" type="slidenum">
              <a:rPr lang="ar-SA"/>
              <a:pPr>
                <a:defRPr/>
              </a:pPr>
              <a:t>‹#›</a:t>
            </a:fld>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030" name="Text Placeholder 2"/>
          <p:cNvSpPr>
            <a:spLocks noGrp="1"/>
          </p:cNvSpPr>
          <p:nvPr>
            <p:ph type="body" idx="1"/>
          </p:nvPr>
        </p:nvSpPr>
        <p:spPr bwMode="auto">
          <a:xfrm>
            <a:off x="495300" y="1600200"/>
            <a:ext cx="8915400" cy="45259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ar-EG" dirty="0" smtClean="0"/>
              <a:t>المحتوى المستوى الأول</a:t>
            </a:r>
            <a:endParaRPr lang="en-US" dirty="0" smtClean="0"/>
          </a:p>
          <a:p>
            <a:pPr lvl="1"/>
            <a:r>
              <a:rPr lang="ar-EG" dirty="0" smtClean="0"/>
              <a:t>المحتوى المستوى الثاني</a:t>
            </a:r>
            <a:endParaRPr lang="en-US" dirty="0" smtClean="0"/>
          </a:p>
          <a:p>
            <a:pPr lvl="2"/>
            <a:r>
              <a:rPr lang="ar-EG" dirty="0" smtClean="0"/>
              <a:t>المحتوى المستوى الثالث</a:t>
            </a:r>
            <a:endParaRPr lang="en-US" dirty="0" smtClean="0"/>
          </a:p>
          <a:p>
            <a:pPr lvl="3"/>
            <a:r>
              <a:rPr lang="ar-EG" dirty="0" smtClean="0"/>
              <a:t>المحتوى المستوى الرابع</a:t>
            </a:r>
            <a:endParaRPr lang="en-US" dirty="0" smtClean="0"/>
          </a:p>
          <a:p>
            <a:pPr lvl="4"/>
            <a:r>
              <a:rPr lang="ar-EG" dirty="0" smtClean="0"/>
              <a:t>المحتوى المستوى الخامس</a:t>
            </a:r>
            <a:endParaRPr lang="en-US" dirty="0" smtClean="0"/>
          </a:p>
        </p:txBody>
      </p:sp>
      <p:sp>
        <p:nvSpPr>
          <p:cNvPr id="10" name="Rectangle 9"/>
          <p:cNvSpPr/>
          <p:nvPr userDrawn="1"/>
        </p:nvSpPr>
        <p:spPr>
          <a:xfrm>
            <a:off x="0" y="6324600"/>
            <a:ext cx="9906000" cy="533400"/>
          </a:xfrm>
          <a:prstGeom prst="rect">
            <a:avLst/>
          </a:prstGeom>
          <a:solidFill>
            <a:srgbClr val="013E36"/>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sp>
        <p:nvSpPr>
          <p:cNvPr id="15" name="Slide Number Placeholder 5"/>
          <p:cNvSpPr>
            <a:spLocks noGrp="1"/>
          </p:cNvSpPr>
          <p:nvPr>
            <p:ph type="sldNum" sz="quarter" idx="4"/>
          </p:nvPr>
        </p:nvSpPr>
        <p:spPr>
          <a:xfrm>
            <a:off x="4914900" y="6376988"/>
            <a:ext cx="571500" cy="365125"/>
          </a:xfrm>
          <a:prstGeom prst="rect">
            <a:avLst/>
          </a:prstGeom>
        </p:spPr>
        <p:txBody>
          <a:bodyPr vert="horz" wrap="square" lIns="91440" tIns="45720" rIns="91440" bIns="45720" numCol="1" anchor="ctr" anchorCtr="0" compatLnSpc="1">
            <a:prstTxWarp prst="textNoShape">
              <a:avLst/>
            </a:prstTxWarp>
          </a:bodyPr>
          <a:lstStyle>
            <a:lvl1pPr rtl="0">
              <a:defRPr sz="1200">
                <a:solidFill>
                  <a:schemeClr val="bg1"/>
                </a:solidFill>
                <a:latin typeface="Calibri" pitchFamily="34" charset="0"/>
                <a:cs typeface="Arial" charset="0"/>
              </a:defRPr>
            </a:lvl1pPr>
          </a:lstStyle>
          <a:p>
            <a:pPr>
              <a:defRPr/>
            </a:pPr>
            <a:endParaRPr lang="en-US" dirty="0"/>
          </a:p>
        </p:txBody>
      </p:sp>
      <p:pic>
        <p:nvPicPr>
          <p:cNvPr id="18" name="Picture 17"/>
          <p:cNvPicPr>
            <a:picLocks noChangeAspect="1"/>
          </p:cNvPicPr>
          <p:nvPr userDrawn="1"/>
        </p:nvPicPr>
        <p:blipFill>
          <a:blip r:embed="rId13" cstate="print">
            <a:extLst>
              <a:ext uri="{28A0092B-C50C-407E-A947-70E740481C1C}">
                <a14:useLocalDpi xmlns:a14="http://schemas.microsoft.com/office/drawing/2010/main" val="0"/>
              </a:ext>
            </a:extLst>
          </a:blip>
          <a:stretch>
            <a:fillRect/>
          </a:stretch>
        </p:blipFill>
        <p:spPr>
          <a:xfrm>
            <a:off x="235304" y="5964270"/>
            <a:ext cx="838200" cy="712470"/>
          </a:xfrm>
          <a:prstGeom prst="rect">
            <a:avLst/>
          </a:prstGeom>
        </p:spPr>
      </p:pic>
      <p:sp>
        <p:nvSpPr>
          <p:cNvPr id="19" name="Rectangle 18"/>
          <p:cNvSpPr/>
          <p:nvPr userDrawn="1"/>
        </p:nvSpPr>
        <p:spPr>
          <a:xfrm>
            <a:off x="914400" y="6581001"/>
            <a:ext cx="3116046" cy="276999"/>
          </a:xfrm>
          <a:prstGeom prst="rect">
            <a:avLst/>
          </a:prstGeom>
        </p:spPr>
        <p:txBody>
          <a:bodyPr wrap="none">
            <a:spAutoFit/>
          </a:bodyPr>
          <a:lstStyle/>
          <a:p>
            <a:pPr algn="l" rtl="0" fontAlgn="auto">
              <a:spcBef>
                <a:spcPts val="0"/>
              </a:spcBef>
              <a:spcAft>
                <a:spcPts val="0"/>
              </a:spcAft>
              <a:defRPr/>
            </a:pPr>
            <a:r>
              <a:rPr lang="en-US" sz="1200" dirty="0" smtClean="0">
                <a:solidFill>
                  <a:schemeClr val="bg1"/>
                </a:solidFill>
                <a:latin typeface="+mn-lt"/>
                <a:cs typeface="+mn-cs"/>
              </a:rPr>
              <a:t>Deanship of E-Learning and Distance Education</a:t>
            </a:r>
            <a:endParaRPr lang="en-US" sz="1200" dirty="0">
              <a:solidFill>
                <a:schemeClr val="bg1"/>
              </a:solidFill>
              <a:latin typeface="+mn-lt"/>
              <a:cs typeface="+mn-cs"/>
            </a:endParaRPr>
          </a:p>
        </p:txBody>
      </p:sp>
      <p:sp>
        <p:nvSpPr>
          <p:cNvPr id="20" name="Rectangle 19"/>
          <p:cNvSpPr/>
          <p:nvPr userDrawn="1"/>
        </p:nvSpPr>
        <p:spPr>
          <a:xfrm>
            <a:off x="1183042" y="6290846"/>
            <a:ext cx="2795958" cy="338554"/>
          </a:xfrm>
          <a:prstGeom prst="rect">
            <a:avLst/>
          </a:prstGeom>
        </p:spPr>
        <p:txBody>
          <a:bodyPr wrap="none">
            <a:spAutoFit/>
          </a:bodyPr>
          <a:lstStyle/>
          <a:p>
            <a:pPr algn="l" rtl="0" fontAlgn="auto">
              <a:spcBef>
                <a:spcPts val="0"/>
              </a:spcBef>
              <a:spcAft>
                <a:spcPts val="0"/>
              </a:spcAft>
              <a:defRPr/>
            </a:pPr>
            <a:r>
              <a:rPr lang="ar-SA" sz="1600" b="1" dirty="0" smtClean="0">
                <a:solidFill>
                  <a:schemeClr val="bg1"/>
                </a:solidFill>
                <a:latin typeface="+mn-lt"/>
                <a:cs typeface="+mn-cs"/>
              </a:rPr>
              <a:t>عمادة التعلم</a:t>
            </a:r>
            <a:r>
              <a:rPr lang="ar-SA" sz="1600" b="1" baseline="0" dirty="0" smtClean="0">
                <a:solidFill>
                  <a:schemeClr val="bg1"/>
                </a:solidFill>
                <a:latin typeface="+mn-lt"/>
                <a:cs typeface="+mn-cs"/>
              </a:rPr>
              <a:t> الإلكتروني والتعليم عن بعد</a:t>
            </a:r>
            <a:endParaRPr lang="en-US" sz="1600" b="1" dirty="0">
              <a:solidFill>
                <a:schemeClr val="bg1"/>
              </a:solidFill>
              <a:latin typeface="+mn-lt"/>
              <a:cs typeface="+mn-cs"/>
            </a:endParaRPr>
          </a:p>
        </p:txBody>
      </p:sp>
      <p:sp>
        <p:nvSpPr>
          <p:cNvPr id="21" name="Rectangle 20"/>
          <p:cNvSpPr/>
          <p:nvPr userDrawn="1"/>
        </p:nvSpPr>
        <p:spPr>
          <a:xfrm>
            <a:off x="5760062" y="6365557"/>
            <a:ext cx="2217274" cy="430887"/>
          </a:xfrm>
          <a:prstGeom prst="rect">
            <a:avLst/>
          </a:prstGeom>
        </p:spPr>
        <p:txBody>
          <a:bodyPr wrap="none">
            <a:spAutoFit/>
          </a:bodyPr>
          <a:lstStyle/>
          <a:p>
            <a:pPr algn="ctr" rtl="0" fontAlgn="auto">
              <a:spcBef>
                <a:spcPts val="0"/>
              </a:spcBef>
              <a:spcAft>
                <a:spcPts val="0"/>
              </a:spcAft>
              <a:defRPr/>
            </a:pPr>
            <a:r>
              <a:rPr lang="ar-SA" sz="1100" b="0" i="0" kern="1200" dirty="0" smtClean="0">
                <a:solidFill>
                  <a:schemeClr val="bg1"/>
                </a:solidFill>
                <a:effectLst/>
                <a:latin typeface="Arial" pitchFamily="34" charset="0"/>
                <a:ea typeface="+mn-ea"/>
                <a:cs typeface="Arial" pitchFamily="34" charset="0"/>
              </a:rPr>
              <a:t>جميع الحقوق محفوظة لجامعة الملك فيصل ©</a:t>
            </a:r>
          </a:p>
          <a:p>
            <a:pPr algn="ctr" rtl="0" fontAlgn="auto">
              <a:spcBef>
                <a:spcPts val="0"/>
              </a:spcBef>
              <a:spcAft>
                <a:spcPts val="0"/>
              </a:spcAft>
              <a:defRPr/>
            </a:pPr>
            <a:r>
              <a:rPr lang="en-US" sz="1100" b="0" i="0" kern="1200" dirty="0" smtClean="0">
                <a:solidFill>
                  <a:schemeClr val="bg1"/>
                </a:solidFill>
                <a:effectLst/>
                <a:latin typeface="Arial" pitchFamily="34" charset="0"/>
                <a:ea typeface="+mn-ea"/>
                <a:cs typeface="Arial" pitchFamily="34" charset="0"/>
              </a:rPr>
              <a:t>All Rights Reserved for KFU ©</a:t>
            </a:r>
            <a:endParaRPr lang="en-US" sz="1100" b="0" dirty="0">
              <a:solidFill>
                <a:schemeClr val="bg1"/>
              </a:solidFill>
              <a:latin typeface="+mn-lt"/>
              <a:cs typeface="+mn-cs"/>
            </a:endParaRPr>
          </a:p>
        </p:txBody>
      </p:sp>
    </p:spTree>
  </p:cSld>
  <p:clrMap bg1="lt1" tx1="dk1" bg2="lt2" tx2="dk2" accent1="accent1" accent2="accent2" accent3="accent3" accent4="accent4" accent5="accent5" accent6="accent6" hlink="hlink" folHlink="folHlink"/>
  <p:sldLayoutIdLst>
    <p:sldLayoutId id="2147483772" r:id="rId1"/>
    <p:sldLayoutId id="2147483773" r:id="rId2"/>
    <p:sldLayoutId id="2147483764" r:id="rId3"/>
    <p:sldLayoutId id="2147483774" r:id="rId4"/>
    <p:sldLayoutId id="2147483765" r:id="rId5"/>
    <p:sldLayoutId id="2147483766" r:id="rId6"/>
    <p:sldLayoutId id="2147483767" r:id="rId7"/>
    <p:sldLayoutId id="2147483768" r:id="rId8"/>
    <p:sldLayoutId id="2147483769" r:id="rId9"/>
    <p:sldLayoutId id="2147483770" r:id="rId10"/>
    <p:sldLayoutId id="2147483771" r:id="rId11"/>
  </p:sldLayoutIdLst>
  <p:hf hdr="0" ftr="0" dt="0"/>
  <p:txStyles>
    <p:titleStyle>
      <a:lvl1pPr algn="r" rtl="0" eaLnBrk="1" fontAlgn="base" hangingPunct="1">
        <a:spcBef>
          <a:spcPct val="0"/>
        </a:spcBef>
        <a:spcAft>
          <a:spcPct val="0"/>
        </a:spcAft>
        <a:defRPr sz="4400" kern="1200">
          <a:solidFill>
            <a:srgbClr val="AD9968"/>
          </a:solidFill>
          <a:latin typeface="+mj-lt"/>
          <a:ea typeface="+mj-ea"/>
          <a:cs typeface="Arial" charset="0"/>
        </a:defRPr>
      </a:lvl1pPr>
      <a:lvl2pPr algn="r" rtl="0" eaLnBrk="1" fontAlgn="base" hangingPunct="1">
        <a:spcBef>
          <a:spcPct val="0"/>
        </a:spcBef>
        <a:spcAft>
          <a:spcPct val="0"/>
        </a:spcAft>
        <a:defRPr sz="4400">
          <a:solidFill>
            <a:srgbClr val="376092"/>
          </a:solidFill>
          <a:latin typeface="Calibri" pitchFamily="34" charset="0"/>
          <a:cs typeface="Arial" charset="0"/>
        </a:defRPr>
      </a:lvl2pPr>
      <a:lvl3pPr algn="r" rtl="0" eaLnBrk="1" fontAlgn="base" hangingPunct="1">
        <a:spcBef>
          <a:spcPct val="0"/>
        </a:spcBef>
        <a:spcAft>
          <a:spcPct val="0"/>
        </a:spcAft>
        <a:defRPr sz="4400">
          <a:solidFill>
            <a:srgbClr val="376092"/>
          </a:solidFill>
          <a:latin typeface="Calibri" pitchFamily="34" charset="0"/>
          <a:cs typeface="Arial" charset="0"/>
        </a:defRPr>
      </a:lvl3pPr>
      <a:lvl4pPr algn="r" rtl="0" eaLnBrk="1" fontAlgn="base" hangingPunct="1">
        <a:spcBef>
          <a:spcPct val="0"/>
        </a:spcBef>
        <a:spcAft>
          <a:spcPct val="0"/>
        </a:spcAft>
        <a:defRPr sz="4400">
          <a:solidFill>
            <a:srgbClr val="376092"/>
          </a:solidFill>
          <a:latin typeface="Calibri" pitchFamily="34" charset="0"/>
          <a:cs typeface="Arial" charset="0"/>
        </a:defRPr>
      </a:lvl4pPr>
      <a:lvl5pPr algn="r" rtl="0" eaLnBrk="1" fontAlgn="base" hangingPunct="1">
        <a:spcBef>
          <a:spcPct val="0"/>
        </a:spcBef>
        <a:spcAft>
          <a:spcPct val="0"/>
        </a:spcAft>
        <a:defRPr sz="4400">
          <a:solidFill>
            <a:srgbClr val="376092"/>
          </a:solidFill>
          <a:latin typeface="Calibri" pitchFamily="34" charset="0"/>
          <a:cs typeface="Arial" charset="0"/>
        </a:defRPr>
      </a:lvl5pPr>
      <a:lvl6pPr marL="457200" algn="r" rtl="0" eaLnBrk="1" fontAlgn="base" hangingPunct="1">
        <a:spcBef>
          <a:spcPct val="0"/>
        </a:spcBef>
        <a:spcAft>
          <a:spcPct val="0"/>
        </a:spcAft>
        <a:defRPr sz="4400">
          <a:solidFill>
            <a:srgbClr val="376092"/>
          </a:solidFill>
          <a:latin typeface="Calibri" pitchFamily="34" charset="0"/>
          <a:cs typeface="Arial" charset="0"/>
        </a:defRPr>
      </a:lvl6pPr>
      <a:lvl7pPr marL="914400" algn="r" rtl="0" eaLnBrk="1" fontAlgn="base" hangingPunct="1">
        <a:spcBef>
          <a:spcPct val="0"/>
        </a:spcBef>
        <a:spcAft>
          <a:spcPct val="0"/>
        </a:spcAft>
        <a:defRPr sz="4400">
          <a:solidFill>
            <a:srgbClr val="376092"/>
          </a:solidFill>
          <a:latin typeface="Calibri" pitchFamily="34" charset="0"/>
          <a:cs typeface="Arial" charset="0"/>
        </a:defRPr>
      </a:lvl7pPr>
      <a:lvl8pPr marL="1371600" algn="r" rtl="0" eaLnBrk="1" fontAlgn="base" hangingPunct="1">
        <a:spcBef>
          <a:spcPct val="0"/>
        </a:spcBef>
        <a:spcAft>
          <a:spcPct val="0"/>
        </a:spcAft>
        <a:defRPr sz="4400">
          <a:solidFill>
            <a:srgbClr val="376092"/>
          </a:solidFill>
          <a:latin typeface="Calibri" pitchFamily="34" charset="0"/>
          <a:cs typeface="Arial" charset="0"/>
        </a:defRPr>
      </a:lvl8pPr>
      <a:lvl9pPr marL="1828800" algn="r" rtl="0" eaLnBrk="1" fontAlgn="base" hangingPunct="1">
        <a:spcBef>
          <a:spcPct val="0"/>
        </a:spcBef>
        <a:spcAft>
          <a:spcPct val="0"/>
        </a:spcAft>
        <a:defRPr sz="4400">
          <a:solidFill>
            <a:srgbClr val="376092"/>
          </a:solidFill>
          <a:latin typeface="Calibri" pitchFamily="34" charset="0"/>
          <a:cs typeface="Arial" charset="0"/>
        </a:defRPr>
      </a:lvl9pPr>
    </p:titleStyle>
    <p:bodyStyle>
      <a:lvl1pPr marL="342900" indent="-342900" algn="r" rtl="0" eaLnBrk="1" fontAlgn="base" hangingPunct="1">
        <a:spcBef>
          <a:spcPct val="20000"/>
        </a:spcBef>
        <a:spcAft>
          <a:spcPct val="0"/>
        </a:spcAft>
        <a:buFont typeface="Arial" pitchFamily="34" charset="0"/>
        <a:buChar char="•"/>
        <a:defRPr sz="3200" kern="1200">
          <a:solidFill>
            <a:srgbClr val="013E36"/>
          </a:solidFill>
          <a:latin typeface="+mn-lt"/>
          <a:ea typeface="+mn-ea"/>
          <a:cs typeface="Arial" charset="0"/>
        </a:defRPr>
      </a:lvl1pPr>
      <a:lvl2pPr marL="742950" indent="-285750" algn="r" rtl="0" eaLnBrk="1" fontAlgn="base" hangingPunct="1">
        <a:spcBef>
          <a:spcPct val="20000"/>
        </a:spcBef>
        <a:spcAft>
          <a:spcPct val="0"/>
        </a:spcAft>
        <a:buFont typeface="Arial" pitchFamily="34" charset="0"/>
        <a:buChar char="–"/>
        <a:defRPr sz="2800" kern="1200">
          <a:solidFill>
            <a:srgbClr val="013E36"/>
          </a:solidFill>
          <a:latin typeface="+mn-lt"/>
          <a:ea typeface="+mn-ea"/>
          <a:cs typeface="Arial" charset="0"/>
        </a:defRPr>
      </a:lvl2pPr>
      <a:lvl3pPr marL="1143000" indent="-228600" algn="r" rtl="0" eaLnBrk="1" fontAlgn="base" hangingPunct="1">
        <a:spcBef>
          <a:spcPct val="20000"/>
        </a:spcBef>
        <a:spcAft>
          <a:spcPct val="0"/>
        </a:spcAft>
        <a:buFont typeface="Arial" pitchFamily="34" charset="0"/>
        <a:buChar char="•"/>
        <a:defRPr sz="2400" kern="1200">
          <a:solidFill>
            <a:srgbClr val="013E36"/>
          </a:solidFill>
          <a:latin typeface="+mn-lt"/>
          <a:ea typeface="+mn-ea"/>
          <a:cs typeface="Arial" charset="0"/>
        </a:defRPr>
      </a:lvl3pPr>
      <a:lvl4pPr marL="1600200" indent="-228600" algn="r" rtl="0" eaLnBrk="1" fontAlgn="base" hangingPunct="1">
        <a:spcBef>
          <a:spcPct val="20000"/>
        </a:spcBef>
        <a:spcAft>
          <a:spcPct val="0"/>
        </a:spcAft>
        <a:buFont typeface="Arial" pitchFamily="34" charset="0"/>
        <a:buChar char="–"/>
        <a:defRPr sz="2000" kern="1200">
          <a:solidFill>
            <a:srgbClr val="013E36"/>
          </a:solidFill>
          <a:latin typeface="+mn-lt"/>
          <a:ea typeface="+mn-ea"/>
          <a:cs typeface="Arial" charset="0"/>
        </a:defRPr>
      </a:lvl4pPr>
      <a:lvl5pPr marL="2057400" indent="-228600" algn="r" rtl="0" eaLnBrk="1" fontAlgn="base" hangingPunct="1">
        <a:spcBef>
          <a:spcPct val="20000"/>
        </a:spcBef>
        <a:spcAft>
          <a:spcPct val="0"/>
        </a:spcAft>
        <a:buFont typeface="Arial" pitchFamily="34" charset="0"/>
        <a:buChar char="»"/>
        <a:defRPr sz="2000" kern="1200">
          <a:solidFill>
            <a:srgbClr val="013E36"/>
          </a:solidFill>
          <a:latin typeface="+mn-lt"/>
          <a:ea typeface="+mn-ea"/>
          <a:cs typeface="Arial"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3.gif"/><Relationship Id="rId2" Type="http://schemas.openxmlformats.org/officeDocument/2006/relationships/notesSlide" Target="../notesSlides/notesSlide5.xml"/><Relationship Id="rId1" Type="http://schemas.openxmlformats.org/officeDocument/2006/relationships/slideLayout" Target="../slideLayouts/slideLayout2.xml"/><Relationship Id="rId4" Type="http://schemas.openxmlformats.org/officeDocument/2006/relationships/image" Target="../media/image4.jpeg"/></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2.jpe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Title 1"/>
          <p:cNvSpPr>
            <a:spLocks noGrp="1"/>
          </p:cNvSpPr>
          <p:nvPr>
            <p:ph type="ctrTitle"/>
          </p:nvPr>
        </p:nvSpPr>
        <p:spPr>
          <a:xfrm>
            <a:off x="742950" y="2130425"/>
            <a:ext cx="8420100" cy="1470025"/>
          </a:xfrm>
        </p:spPr>
        <p:txBody>
          <a:bodyPr/>
          <a:lstStyle/>
          <a:p>
            <a:pPr eaLnBrk="1" hangingPunct="1"/>
            <a:endParaRPr lang="ar-SA" smtClean="0">
              <a:solidFill>
                <a:srgbClr val="376092"/>
              </a:solidFill>
              <a:cs typeface="Arial" pitchFamily="34" charset="0"/>
            </a:endParaRPr>
          </a:p>
        </p:txBody>
      </p:sp>
      <p:sp>
        <p:nvSpPr>
          <p:cNvPr id="3" name="Subtitle 2"/>
          <p:cNvSpPr>
            <a:spLocks noGrp="1"/>
          </p:cNvSpPr>
          <p:nvPr>
            <p:ph type="subTitle" idx="1"/>
          </p:nvPr>
        </p:nvSpPr>
        <p:spPr/>
        <p:txBody>
          <a:bodyPr rtlCol="0">
            <a:normAutofit/>
          </a:bodyPr>
          <a:lstStyle/>
          <a:p>
            <a:pPr eaLnBrk="1" fontAlgn="auto" hangingPunct="1">
              <a:spcAft>
                <a:spcPts val="0"/>
              </a:spcAft>
              <a:defRPr/>
            </a:pPr>
            <a:endParaRPr lang="en-US" dirty="0" smtClean="0">
              <a:cs typeface="+mn-cs"/>
            </a:endParaRPr>
          </a:p>
        </p:txBody>
      </p:sp>
      <p:sp>
        <p:nvSpPr>
          <p:cNvPr id="5124" name="Slide Number Placeholder 3"/>
          <p:cNvSpPr>
            <a:spLocks noGrp="1"/>
          </p:cNvSpPr>
          <p:nvPr>
            <p:ph type="sldNum" sz="quarter" idx="10"/>
          </p:nvPr>
        </p:nvSpPr>
        <p:spPr bwMode="auto">
          <a:noFill/>
          <a:ln>
            <a:miter lim="800000"/>
            <a:headEnd/>
            <a:tailEnd/>
          </a:ln>
        </p:spPr>
        <p:txBody>
          <a:bodyPr/>
          <a:lstStyle/>
          <a:p>
            <a:fld id="{10032AED-950E-4013-8E81-DE89BE95EEEF}" type="slidenum">
              <a:rPr lang="ar-SA" smtClean="0">
                <a:cs typeface="Arial" pitchFamily="34" charset="0"/>
              </a:rPr>
              <a:pPr/>
              <a:t>1</a:t>
            </a:fld>
            <a:endParaRPr lang="en-US" dirty="0" smtClean="0">
              <a:cs typeface="Arial" pitchFamily="34" charset="0"/>
            </a:endParaRPr>
          </a:p>
        </p:txBody>
      </p:sp>
      <p:sp>
        <p:nvSpPr>
          <p:cNvPr id="5" name="Rectangle 4"/>
          <p:cNvSpPr/>
          <p:nvPr/>
        </p:nvSpPr>
        <p:spPr>
          <a:xfrm>
            <a:off x="0" y="0"/>
            <a:ext cx="9906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sp>
        <p:nvSpPr>
          <p:cNvPr id="6" name="Rectangle 5"/>
          <p:cNvSpPr/>
          <p:nvPr/>
        </p:nvSpPr>
        <p:spPr>
          <a:xfrm>
            <a:off x="0" y="-228600"/>
            <a:ext cx="9906000" cy="3429000"/>
          </a:xfrm>
          <a:prstGeom prst="rect">
            <a:avLst/>
          </a:prstGeom>
          <a:solidFill>
            <a:srgbClr val="013E36"/>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sp>
        <p:nvSpPr>
          <p:cNvPr id="5127" name="Subtitle 2"/>
          <p:cNvSpPr txBox="1">
            <a:spLocks/>
          </p:cNvSpPr>
          <p:nvPr/>
        </p:nvSpPr>
        <p:spPr bwMode="auto">
          <a:xfrm>
            <a:off x="5715000" y="4800600"/>
            <a:ext cx="4083050" cy="1066800"/>
          </a:xfrm>
          <a:prstGeom prst="rect">
            <a:avLst/>
          </a:prstGeom>
          <a:noFill/>
          <a:ln w="9525">
            <a:noFill/>
            <a:miter lim="800000"/>
            <a:headEnd/>
            <a:tailEnd/>
          </a:ln>
        </p:spPr>
        <p:txBody>
          <a:bodyPr/>
          <a:lstStyle/>
          <a:p>
            <a:pPr algn="ctr" rtl="0">
              <a:spcBef>
                <a:spcPct val="20000"/>
              </a:spcBef>
              <a:buFont typeface="Arial" pitchFamily="34" charset="0"/>
              <a:buNone/>
            </a:pPr>
            <a:r>
              <a:rPr lang="ar-SA" sz="2400" b="1" dirty="0" smtClean="0">
                <a:solidFill>
                  <a:srgbClr val="013E36"/>
                </a:solidFill>
                <a:latin typeface="Calibri" pitchFamily="34" charset="0"/>
              </a:rPr>
              <a:t>جامعة الملك فيصل</a:t>
            </a:r>
          </a:p>
          <a:p>
            <a:pPr algn="ctr" rtl="0">
              <a:spcBef>
                <a:spcPct val="20000"/>
              </a:spcBef>
              <a:buFont typeface="Arial" pitchFamily="34" charset="0"/>
              <a:buNone/>
            </a:pPr>
            <a:r>
              <a:rPr lang="ar-SA" sz="2400" b="1" dirty="0" smtClean="0">
                <a:solidFill>
                  <a:srgbClr val="013E36"/>
                </a:solidFill>
                <a:latin typeface="Calibri" pitchFamily="34" charset="0"/>
              </a:rPr>
              <a:t>عمادة التعلم الإلكتروني والتعليم عن بعد</a:t>
            </a:r>
            <a:endParaRPr lang="en-US" sz="2400" b="1" dirty="0">
              <a:solidFill>
                <a:srgbClr val="013E36"/>
              </a:solidFill>
              <a:latin typeface="Calibri" pitchFamily="34" charset="0"/>
            </a:endParaRPr>
          </a:p>
          <a:p>
            <a:pPr algn="ctr" rtl="0">
              <a:spcBef>
                <a:spcPct val="20000"/>
              </a:spcBef>
              <a:buFont typeface="Arial" pitchFamily="34" charset="0"/>
              <a:buNone/>
            </a:pPr>
            <a:r>
              <a:rPr lang="ar-SA" sz="2400" dirty="0" smtClean="0">
                <a:solidFill>
                  <a:srgbClr val="013E36"/>
                </a:solidFill>
                <a:latin typeface="Calibri" pitchFamily="34" charset="0"/>
              </a:rPr>
              <a:t>	</a:t>
            </a:r>
            <a:endParaRPr lang="en-US" sz="2400" dirty="0">
              <a:solidFill>
                <a:srgbClr val="013E36"/>
              </a:solidFill>
              <a:latin typeface="Calibri" pitchFamily="34" charset="0"/>
            </a:endParaRPr>
          </a:p>
        </p:txBody>
      </p:sp>
      <p:grpSp>
        <p:nvGrpSpPr>
          <p:cNvPr id="5128" name="Group 7"/>
          <p:cNvGrpSpPr>
            <a:grpSpLocks/>
          </p:cNvGrpSpPr>
          <p:nvPr/>
        </p:nvGrpSpPr>
        <p:grpSpPr bwMode="auto">
          <a:xfrm>
            <a:off x="6494463" y="1981200"/>
            <a:ext cx="2600325" cy="2524125"/>
            <a:chOff x="5210750" y="1066800"/>
            <a:chExt cx="2976900" cy="3130677"/>
          </a:xfrm>
        </p:grpSpPr>
        <p:sp>
          <p:nvSpPr>
            <p:cNvPr id="9" name="Oval 8"/>
            <p:cNvSpPr/>
            <p:nvPr/>
          </p:nvSpPr>
          <p:spPr>
            <a:xfrm>
              <a:off x="5321611" y="1143591"/>
              <a:ext cx="2767900" cy="297315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pic>
          <p:nvPicPr>
            <p:cNvPr id="5133" name="Picture 2" descr="http://kfu.files.googlepages.com/newKFUlogo.jpg"/>
            <p:cNvPicPr>
              <a:picLocks noChangeAspect="1" noChangeArrowheads="1"/>
            </p:cNvPicPr>
            <p:nvPr/>
          </p:nvPicPr>
          <p:blipFill>
            <a:blip r:embed="rId2"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1" name="Freeform 10"/>
          <p:cNvSpPr/>
          <p:nvPr/>
        </p:nvSpPr>
        <p:spPr>
          <a:xfrm>
            <a:off x="0" y="2667000"/>
            <a:ext cx="6091238" cy="1447800"/>
          </a:xfrm>
          <a:custGeom>
            <a:avLst/>
            <a:gdLst>
              <a:gd name="connsiteX0" fmla="*/ 0 w 6814457"/>
              <a:gd name="connsiteY0" fmla="*/ 723900 h 1447800"/>
              <a:gd name="connsiteX1" fmla="*/ 212026 w 6814457"/>
              <a:gd name="connsiteY1" fmla="*/ 212025 h 1447800"/>
              <a:gd name="connsiteX2" fmla="*/ 723901 w 6814457"/>
              <a:gd name="connsiteY2" fmla="*/ 0 h 1447800"/>
              <a:gd name="connsiteX3" fmla="*/ 6090557 w 6814457"/>
              <a:gd name="connsiteY3" fmla="*/ 0 h 1447800"/>
              <a:gd name="connsiteX4" fmla="*/ 6602432 w 6814457"/>
              <a:gd name="connsiteY4" fmla="*/ 212026 h 1447800"/>
              <a:gd name="connsiteX5" fmla="*/ 6814457 w 6814457"/>
              <a:gd name="connsiteY5" fmla="*/ 723901 h 1447800"/>
              <a:gd name="connsiteX6" fmla="*/ 6814457 w 6814457"/>
              <a:gd name="connsiteY6" fmla="*/ 723900 h 1447800"/>
              <a:gd name="connsiteX7" fmla="*/ 6602431 w 6814457"/>
              <a:gd name="connsiteY7" fmla="*/ 1235775 h 1447800"/>
              <a:gd name="connsiteX8" fmla="*/ 6090556 w 6814457"/>
              <a:gd name="connsiteY8" fmla="*/ 1447800 h 1447800"/>
              <a:gd name="connsiteX9" fmla="*/ 723900 w 6814457"/>
              <a:gd name="connsiteY9" fmla="*/ 1447800 h 1447800"/>
              <a:gd name="connsiteX10" fmla="*/ 212025 w 6814457"/>
              <a:gd name="connsiteY10" fmla="*/ 1235774 h 1447800"/>
              <a:gd name="connsiteX11" fmla="*/ 0 w 6814457"/>
              <a:gd name="connsiteY11" fmla="*/ 723899 h 1447800"/>
              <a:gd name="connsiteX12" fmla="*/ 0 w 6814457"/>
              <a:gd name="connsiteY12" fmla="*/ 723900 h 1447800"/>
              <a:gd name="connsiteX0" fmla="*/ 291192 w 7105649"/>
              <a:gd name="connsiteY0" fmla="*/ 723900 h 1447800"/>
              <a:gd name="connsiteX1" fmla="*/ 1015093 w 7105649"/>
              <a:gd name="connsiteY1" fmla="*/ 0 h 1447800"/>
              <a:gd name="connsiteX2" fmla="*/ 6381749 w 7105649"/>
              <a:gd name="connsiteY2" fmla="*/ 0 h 1447800"/>
              <a:gd name="connsiteX3" fmla="*/ 6893624 w 7105649"/>
              <a:gd name="connsiteY3" fmla="*/ 212026 h 1447800"/>
              <a:gd name="connsiteX4" fmla="*/ 7105649 w 7105649"/>
              <a:gd name="connsiteY4" fmla="*/ 723901 h 1447800"/>
              <a:gd name="connsiteX5" fmla="*/ 7105649 w 7105649"/>
              <a:gd name="connsiteY5" fmla="*/ 723900 h 1447800"/>
              <a:gd name="connsiteX6" fmla="*/ 6893623 w 7105649"/>
              <a:gd name="connsiteY6" fmla="*/ 1235775 h 1447800"/>
              <a:gd name="connsiteX7" fmla="*/ 6381748 w 7105649"/>
              <a:gd name="connsiteY7" fmla="*/ 1447800 h 1447800"/>
              <a:gd name="connsiteX8" fmla="*/ 1015092 w 7105649"/>
              <a:gd name="connsiteY8" fmla="*/ 1447800 h 1447800"/>
              <a:gd name="connsiteX9" fmla="*/ 503217 w 7105649"/>
              <a:gd name="connsiteY9" fmla="*/ 1235774 h 1447800"/>
              <a:gd name="connsiteX10" fmla="*/ 291192 w 7105649"/>
              <a:gd name="connsiteY10" fmla="*/ 723899 h 1447800"/>
              <a:gd name="connsiteX11" fmla="*/ 291192 w 7105649"/>
              <a:gd name="connsiteY11" fmla="*/ 723900 h 1447800"/>
              <a:gd name="connsiteX0" fmla="*/ 0 w 6814457"/>
              <a:gd name="connsiteY0" fmla="*/ 723899 h 1447800"/>
              <a:gd name="connsiteX1" fmla="*/ 723901 w 6814457"/>
              <a:gd name="connsiteY1" fmla="*/ 0 h 1447800"/>
              <a:gd name="connsiteX2" fmla="*/ 6090557 w 6814457"/>
              <a:gd name="connsiteY2" fmla="*/ 0 h 1447800"/>
              <a:gd name="connsiteX3" fmla="*/ 6602432 w 6814457"/>
              <a:gd name="connsiteY3" fmla="*/ 212026 h 1447800"/>
              <a:gd name="connsiteX4" fmla="*/ 6814457 w 6814457"/>
              <a:gd name="connsiteY4" fmla="*/ 723901 h 1447800"/>
              <a:gd name="connsiteX5" fmla="*/ 6814457 w 6814457"/>
              <a:gd name="connsiteY5" fmla="*/ 723900 h 1447800"/>
              <a:gd name="connsiteX6" fmla="*/ 6602431 w 6814457"/>
              <a:gd name="connsiteY6" fmla="*/ 1235775 h 1447800"/>
              <a:gd name="connsiteX7" fmla="*/ 6090556 w 6814457"/>
              <a:gd name="connsiteY7" fmla="*/ 1447800 h 1447800"/>
              <a:gd name="connsiteX8" fmla="*/ 723900 w 6814457"/>
              <a:gd name="connsiteY8" fmla="*/ 1447800 h 1447800"/>
              <a:gd name="connsiteX9" fmla="*/ 212025 w 6814457"/>
              <a:gd name="connsiteY9" fmla="*/ 1235774 h 1447800"/>
              <a:gd name="connsiteX10" fmla="*/ 0 w 6814457"/>
              <a:gd name="connsiteY10" fmla="*/ 723899 h 1447800"/>
              <a:gd name="connsiteX0" fmla="*/ 0 w 6814457"/>
              <a:gd name="connsiteY0" fmla="*/ 723899 h 1447800"/>
              <a:gd name="connsiteX1" fmla="*/ 723901 w 6814457"/>
              <a:gd name="connsiteY1" fmla="*/ 0 h 1447800"/>
              <a:gd name="connsiteX2" fmla="*/ 6090557 w 6814457"/>
              <a:gd name="connsiteY2" fmla="*/ 0 h 1447800"/>
              <a:gd name="connsiteX3" fmla="*/ 6602432 w 6814457"/>
              <a:gd name="connsiteY3" fmla="*/ 212026 h 1447800"/>
              <a:gd name="connsiteX4" fmla="*/ 6814457 w 6814457"/>
              <a:gd name="connsiteY4" fmla="*/ 723901 h 1447800"/>
              <a:gd name="connsiteX5" fmla="*/ 6814457 w 6814457"/>
              <a:gd name="connsiteY5" fmla="*/ 723900 h 1447800"/>
              <a:gd name="connsiteX6" fmla="*/ 6602431 w 6814457"/>
              <a:gd name="connsiteY6" fmla="*/ 1235775 h 1447800"/>
              <a:gd name="connsiteX7" fmla="*/ 6090556 w 6814457"/>
              <a:gd name="connsiteY7" fmla="*/ 1447800 h 1447800"/>
              <a:gd name="connsiteX8" fmla="*/ 723900 w 6814457"/>
              <a:gd name="connsiteY8" fmla="*/ 1447800 h 1447800"/>
              <a:gd name="connsiteX9" fmla="*/ 303465 w 6814457"/>
              <a:gd name="connsiteY9" fmla="*/ 1327214 h 1447800"/>
              <a:gd name="connsiteX0" fmla="*/ 420436 w 6510992"/>
              <a:gd name="connsiteY0" fmla="*/ 0 h 1447800"/>
              <a:gd name="connsiteX1" fmla="*/ 5787092 w 6510992"/>
              <a:gd name="connsiteY1" fmla="*/ 0 h 1447800"/>
              <a:gd name="connsiteX2" fmla="*/ 6298967 w 6510992"/>
              <a:gd name="connsiteY2" fmla="*/ 212026 h 1447800"/>
              <a:gd name="connsiteX3" fmla="*/ 6510992 w 6510992"/>
              <a:gd name="connsiteY3" fmla="*/ 723901 h 1447800"/>
              <a:gd name="connsiteX4" fmla="*/ 6510992 w 6510992"/>
              <a:gd name="connsiteY4" fmla="*/ 723900 h 1447800"/>
              <a:gd name="connsiteX5" fmla="*/ 6298966 w 6510992"/>
              <a:gd name="connsiteY5" fmla="*/ 1235775 h 1447800"/>
              <a:gd name="connsiteX6" fmla="*/ 5787091 w 6510992"/>
              <a:gd name="connsiteY6" fmla="*/ 1447800 h 1447800"/>
              <a:gd name="connsiteX7" fmla="*/ 420435 w 6510992"/>
              <a:gd name="connsiteY7" fmla="*/ 1447800 h 1447800"/>
              <a:gd name="connsiteX8" fmla="*/ 0 w 6510992"/>
              <a:gd name="connsiteY8" fmla="*/ 1327214 h 1447800"/>
              <a:gd name="connsiteX0" fmla="*/ 1 w 6090557"/>
              <a:gd name="connsiteY0" fmla="*/ 0 h 1447800"/>
              <a:gd name="connsiteX1" fmla="*/ 5366657 w 6090557"/>
              <a:gd name="connsiteY1" fmla="*/ 0 h 1447800"/>
              <a:gd name="connsiteX2" fmla="*/ 5878532 w 6090557"/>
              <a:gd name="connsiteY2" fmla="*/ 212026 h 1447800"/>
              <a:gd name="connsiteX3" fmla="*/ 6090557 w 6090557"/>
              <a:gd name="connsiteY3" fmla="*/ 723901 h 1447800"/>
              <a:gd name="connsiteX4" fmla="*/ 6090557 w 6090557"/>
              <a:gd name="connsiteY4" fmla="*/ 723900 h 1447800"/>
              <a:gd name="connsiteX5" fmla="*/ 5878531 w 6090557"/>
              <a:gd name="connsiteY5" fmla="*/ 1235775 h 1447800"/>
              <a:gd name="connsiteX6" fmla="*/ 5366656 w 6090557"/>
              <a:gd name="connsiteY6" fmla="*/ 1447800 h 1447800"/>
              <a:gd name="connsiteX7" fmla="*/ 0 w 6090557"/>
              <a:gd name="connsiteY7" fmla="*/ 1447800 h 14478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6090557" h="1447800">
                <a:moveTo>
                  <a:pt x="1" y="0"/>
                </a:moveTo>
                <a:lnTo>
                  <a:pt x="5366657" y="0"/>
                </a:lnTo>
                <a:cubicBezTo>
                  <a:pt x="5558647" y="0"/>
                  <a:pt x="5742774" y="76268"/>
                  <a:pt x="5878532" y="212026"/>
                </a:cubicBezTo>
                <a:cubicBezTo>
                  <a:pt x="6014289" y="347784"/>
                  <a:pt x="6090557" y="531911"/>
                  <a:pt x="6090557" y="723901"/>
                </a:cubicBezTo>
                <a:lnTo>
                  <a:pt x="6090557" y="723900"/>
                </a:lnTo>
                <a:cubicBezTo>
                  <a:pt x="6090557" y="915890"/>
                  <a:pt x="6014289" y="1100017"/>
                  <a:pt x="5878531" y="1235775"/>
                </a:cubicBezTo>
                <a:cubicBezTo>
                  <a:pt x="5742773" y="1371533"/>
                  <a:pt x="5558646" y="1447800"/>
                  <a:pt x="5366656" y="1447800"/>
                </a:cubicBezTo>
                <a:lnTo>
                  <a:pt x="0" y="1447800"/>
                </a:lnTo>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5130" name="Title 1"/>
          <p:cNvSpPr txBox="1">
            <a:spLocks/>
          </p:cNvSpPr>
          <p:nvPr/>
        </p:nvSpPr>
        <p:spPr bwMode="auto">
          <a:xfrm>
            <a:off x="381000" y="2971800"/>
            <a:ext cx="5099050" cy="2590800"/>
          </a:xfrm>
          <a:prstGeom prst="rect">
            <a:avLst/>
          </a:prstGeom>
          <a:noFill/>
          <a:ln w="9525">
            <a:noFill/>
            <a:miter lim="800000"/>
            <a:headEnd/>
            <a:tailEnd/>
          </a:ln>
        </p:spPr>
        <p:txBody>
          <a:bodyPr anchor="ctr"/>
          <a:lstStyle/>
          <a:p>
            <a:pPr algn="ctr"/>
            <a:r>
              <a:rPr lang="ar-SA" sz="3700" b="1" dirty="0" smtClean="0">
                <a:solidFill>
                  <a:srgbClr val="AD9968"/>
                </a:solidFill>
                <a:latin typeface="AYM Wadiy S_U normal."/>
                <a:cs typeface="Times New Roman" pitchFamily="18" charset="0"/>
              </a:rPr>
              <a:t>النقود والبنوك</a:t>
            </a:r>
          </a:p>
          <a:p>
            <a:pPr algn="ctr" rtl="0"/>
            <a:r>
              <a:rPr lang="en-US" sz="2400" b="1" dirty="0" smtClean="0">
                <a:solidFill>
                  <a:srgbClr val="7F7F7F"/>
                </a:solidFill>
                <a:latin typeface="Calibri" pitchFamily="34" charset="0"/>
                <a:cs typeface="Times New Roman" pitchFamily="18" charset="0"/>
              </a:rPr>
              <a:t>Money and Banking</a:t>
            </a:r>
          </a:p>
          <a:p>
            <a:pPr algn="ctr"/>
            <a:r>
              <a:rPr lang="ar-SA" sz="3700" b="1" dirty="0">
                <a:solidFill>
                  <a:srgbClr val="AD9968"/>
                </a:solidFill>
                <a:latin typeface="AYM Wadiy S_U normal."/>
                <a:cs typeface="Times New Roman" pitchFamily="18" charset="0"/>
              </a:rPr>
              <a:t>استاذ المقرر</a:t>
            </a:r>
          </a:p>
          <a:p>
            <a:pPr algn="ctr"/>
            <a:r>
              <a:rPr lang="ar-SA" sz="2800" b="1" dirty="0" smtClean="0">
                <a:solidFill>
                  <a:srgbClr val="7F7F7F"/>
                </a:solidFill>
                <a:latin typeface="Calibri" pitchFamily="34" charset="0"/>
                <a:cs typeface="Times New Roman" pitchFamily="18" charset="0"/>
              </a:rPr>
              <a:t>د/ عصام محمد علي الليثي</a:t>
            </a:r>
            <a:endParaRPr lang="en-US" sz="2800" b="1" dirty="0">
              <a:solidFill>
                <a:srgbClr val="7F7F7F"/>
              </a:solidFill>
              <a:latin typeface="Calibri" pitchFamily="34" charset="0"/>
            </a:endParaRPr>
          </a:p>
        </p:txBody>
      </p:sp>
      <p:sp>
        <p:nvSpPr>
          <p:cNvPr id="5131" name="Slide Number Placeholder 10"/>
          <p:cNvSpPr txBox="1">
            <a:spLocks/>
          </p:cNvSpPr>
          <p:nvPr/>
        </p:nvSpPr>
        <p:spPr bwMode="auto">
          <a:xfrm>
            <a:off x="381000" y="6405563"/>
            <a:ext cx="2311400" cy="365125"/>
          </a:xfrm>
          <a:prstGeom prst="rect">
            <a:avLst/>
          </a:prstGeom>
          <a:noFill/>
          <a:ln w="9525">
            <a:noFill/>
            <a:miter lim="800000"/>
            <a:headEnd/>
            <a:tailEnd/>
          </a:ln>
        </p:spPr>
        <p:txBody>
          <a:bodyPr anchor="ctr"/>
          <a:lstStyle/>
          <a:p>
            <a:pPr rtl="0"/>
            <a:fld id="{BD304080-26AE-472C-BC30-C39120F3D8A0}" type="slidenum">
              <a:rPr lang="ar-SA" sz="1200">
                <a:solidFill>
                  <a:schemeClr val="bg1"/>
                </a:solidFill>
                <a:latin typeface="Calibri" pitchFamily="34" charset="0"/>
              </a:rPr>
              <a:pPr rtl="0"/>
              <a:t>1</a:t>
            </a:fld>
            <a:endParaRPr lang="en-US" sz="1200" dirty="0">
              <a:solidFill>
                <a:schemeClr val="bg1"/>
              </a:solidFill>
              <a:latin typeface="Calibri" pitchFamily="34" charset="0"/>
            </a:endParaRPr>
          </a:p>
        </p:txBody>
      </p:sp>
      <p:sp>
        <p:nvSpPr>
          <p:cNvPr id="14" name="Rectangle 13"/>
          <p:cNvSpPr/>
          <p:nvPr/>
        </p:nvSpPr>
        <p:spPr>
          <a:xfrm>
            <a:off x="1936982" y="6329534"/>
            <a:ext cx="2217274" cy="430887"/>
          </a:xfrm>
          <a:prstGeom prst="rect">
            <a:avLst/>
          </a:prstGeom>
        </p:spPr>
        <p:txBody>
          <a:bodyPr wrap="none">
            <a:spAutoFit/>
          </a:bodyPr>
          <a:lstStyle/>
          <a:p>
            <a:pPr algn="ctr" rtl="0" fontAlgn="auto">
              <a:spcBef>
                <a:spcPts val="0"/>
              </a:spcBef>
              <a:spcAft>
                <a:spcPts val="0"/>
              </a:spcAft>
              <a:defRPr/>
            </a:pPr>
            <a:r>
              <a:rPr lang="ar-SA" sz="1100" b="0" i="0" kern="1200" dirty="0" smtClean="0">
                <a:effectLst/>
                <a:latin typeface="Arial" pitchFamily="34" charset="0"/>
                <a:ea typeface="+mn-ea"/>
                <a:cs typeface="Arial" pitchFamily="34" charset="0"/>
              </a:rPr>
              <a:t>جميع الحقوق محفوظة لجامعة الملك فيصل ©</a:t>
            </a:r>
          </a:p>
          <a:p>
            <a:pPr algn="ctr" rtl="0" fontAlgn="auto">
              <a:spcBef>
                <a:spcPts val="0"/>
              </a:spcBef>
              <a:spcAft>
                <a:spcPts val="0"/>
              </a:spcAft>
              <a:defRPr/>
            </a:pPr>
            <a:r>
              <a:rPr lang="en-US" sz="1100" b="0" i="0" kern="1200" dirty="0" smtClean="0">
                <a:effectLst/>
              </a:rPr>
              <a:t>All Rights Reserved for KFU ©</a:t>
            </a:r>
            <a:endParaRPr lang="en-US" sz="1100" b="0" dirty="0">
              <a:latin typeface="+mn-lt"/>
              <a:cs typeface="+mn-cs"/>
            </a:endParaRPr>
          </a:p>
        </p:txBody>
      </p:sp>
      <p:sp>
        <p:nvSpPr>
          <p:cNvPr id="15" name="Subtitle 2"/>
          <p:cNvSpPr txBox="1">
            <a:spLocks/>
          </p:cNvSpPr>
          <p:nvPr/>
        </p:nvSpPr>
        <p:spPr bwMode="auto">
          <a:xfrm>
            <a:off x="5753100" y="5893593"/>
            <a:ext cx="4083050" cy="538163"/>
          </a:xfrm>
          <a:prstGeom prst="rect">
            <a:avLst/>
          </a:prstGeom>
          <a:noFill/>
          <a:ln w="9525">
            <a:noFill/>
            <a:miter lim="800000"/>
            <a:headEnd/>
            <a:tailEnd/>
          </a:ln>
        </p:spPr>
        <p:txBody>
          <a:bodyPr/>
          <a:lstStyle>
            <a:defPPr>
              <a:defRPr lang="en-US"/>
            </a:defPPr>
            <a:lvl1pPr algn="r" rtl="1" fontAlgn="base">
              <a:spcBef>
                <a:spcPct val="0"/>
              </a:spcBef>
              <a:spcAft>
                <a:spcPct val="0"/>
              </a:spcAft>
              <a:defRPr kern="1200">
                <a:solidFill>
                  <a:schemeClr val="tx1"/>
                </a:solidFill>
                <a:latin typeface="Arial" pitchFamily="34" charset="0"/>
                <a:ea typeface="+mn-ea"/>
                <a:cs typeface="Arial" pitchFamily="34" charset="0"/>
              </a:defRPr>
            </a:lvl1pPr>
            <a:lvl2pPr marL="457200" algn="r" rtl="1" fontAlgn="base">
              <a:spcBef>
                <a:spcPct val="0"/>
              </a:spcBef>
              <a:spcAft>
                <a:spcPct val="0"/>
              </a:spcAft>
              <a:defRPr kern="1200">
                <a:solidFill>
                  <a:schemeClr val="tx1"/>
                </a:solidFill>
                <a:latin typeface="Arial" pitchFamily="34" charset="0"/>
                <a:ea typeface="+mn-ea"/>
                <a:cs typeface="Arial" pitchFamily="34" charset="0"/>
              </a:defRPr>
            </a:lvl2pPr>
            <a:lvl3pPr marL="914400" algn="r" rtl="1" fontAlgn="base">
              <a:spcBef>
                <a:spcPct val="0"/>
              </a:spcBef>
              <a:spcAft>
                <a:spcPct val="0"/>
              </a:spcAft>
              <a:defRPr kern="1200">
                <a:solidFill>
                  <a:schemeClr val="tx1"/>
                </a:solidFill>
                <a:latin typeface="Arial" pitchFamily="34" charset="0"/>
                <a:ea typeface="+mn-ea"/>
                <a:cs typeface="Arial" pitchFamily="34" charset="0"/>
              </a:defRPr>
            </a:lvl3pPr>
            <a:lvl4pPr marL="1371600" algn="r" rtl="1" fontAlgn="base">
              <a:spcBef>
                <a:spcPct val="0"/>
              </a:spcBef>
              <a:spcAft>
                <a:spcPct val="0"/>
              </a:spcAft>
              <a:defRPr kern="1200">
                <a:solidFill>
                  <a:schemeClr val="tx1"/>
                </a:solidFill>
                <a:latin typeface="Arial" pitchFamily="34" charset="0"/>
                <a:ea typeface="+mn-ea"/>
                <a:cs typeface="Arial" pitchFamily="34" charset="0"/>
              </a:defRPr>
            </a:lvl4pPr>
            <a:lvl5pPr marL="1828800" algn="r" rtl="1" fontAlgn="base">
              <a:spcBef>
                <a:spcPct val="0"/>
              </a:spcBef>
              <a:spcAft>
                <a:spcPct val="0"/>
              </a:spcAft>
              <a:defRPr kern="1200">
                <a:solidFill>
                  <a:schemeClr val="tx1"/>
                </a:solidFill>
                <a:latin typeface="Arial" pitchFamily="34" charset="0"/>
                <a:ea typeface="+mn-ea"/>
                <a:cs typeface="Arial" pitchFamily="34" charset="0"/>
              </a:defRPr>
            </a:lvl5pPr>
            <a:lvl6pPr marL="2286000" algn="r" defTabSz="914400" rtl="1" eaLnBrk="1" latinLnBrk="0" hangingPunct="1">
              <a:defRPr kern="1200">
                <a:solidFill>
                  <a:schemeClr val="tx1"/>
                </a:solidFill>
                <a:latin typeface="Arial" pitchFamily="34" charset="0"/>
                <a:ea typeface="+mn-ea"/>
                <a:cs typeface="Arial" pitchFamily="34" charset="0"/>
              </a:defRPr>
            </a:lvl6pPr>
            <a:lvl7pPr marL="2743200" algn="r" defTabSz="914400" rtl="1" eaLnBrk="1" latinLnBrk="0" hangingPunct="1">
              <a:defRPr kern="1200">
                <a:solidFill>
                  <a:schemeClr val="tx1"/>
                </a:solidFill>
                <a:latin typeface="Arial" pitchFamily="34" charset="0"/>
                <a:ea typeface="+mn-ea"/>
                <a:cs typeface="Arial" pitchFamily="34" charset="0"/>
              </a:defRPr>
            </a:lvl7pPr>
            <a:lvl8pPr marL="3200400" algn="r" defTabSz="914400" rtl="1" eaLnBrk="1" latinLnBrk="0" hangingPunct="1">
              <a:defRPr kern="1200">
                <a:solidFill>
                  <a:schemeClr val="tx1"/>
                </a:solidFill>
                <a:latin typeface="Arial" pitchFamily="34" charset="0"/>
                <a:ea typeface="+mn-ea"/>
                <a:cs typeface="Arial" pitchFamily="34" charset="0"/>
              </a:defRPr>
            </a:lvl8pPr>
            <a:lvl9pPr marL="3657600" algn="r" defTabSz="914400" rtl="1" eaLnBrk="1" latinLnBrk="0" hangingPunct="1">
              <a:defRPr kern="1200">
                <a:solidFill>
                  <a:schemeClr val="tx1"/>
                </a:solidFill>
                <a:latin typeface="Arial" pitchFamily="34" charset="0"/>
                <a:ea typeface="+mn-ea"/>
                <a:cs typeface="Arial" pitchFamily="34" charset="0"/>
              </a:defRPr>
            </a:lvl9pPr>
          </a:lstStyle>
          <a:p>
            <a:pPr algn="ctr" rtl="0">
              <a:spcBef>
                <a:spcPct val="20000"/>
              </a:spcBef>
              <a:buFont typeface="Arial" pitchFamily="34" charset="0"/>
              <a:buNone/>
            </a:pPr>
            <a:r>
              <a:rPr lang="ar-SA" sz="2400" b="1" u="sng" dirty="0">
                <a:solidFill>
                  <a:srgbClr val="013E36"/>
                </a:solidFill>
                <a:effectLst>
                  <a:outerShdw blurRad="38100" dist="38100" dir="2700000" algn="tl">
                    <a:srgbClr val="000000">
                      <a:alpha val="43137"/>
                    </a:srgbClr>
                  </a:outerShdw>
                </a:effectLst>
                <a:latin typeface="Calibri" pitchFamily="34" charset="0"/>
              </a:rPr>
              <a:t>كلية </a:t>
            </a:r>
            <a:r>
              <a:rPr lang="ar-SA" sz="2400" b="1" u="sng" dirty="0" smtClean="0">
                <a:solidFill>
                  <a:srgbClr val="013E36"/>
                </a:solidFill>
                <a:effectLst>
                  <a:outerShdw blurRad="38100" dist="38100" dir="2700000" algn="tl">
                    <a:srgbClr val="000000">
                      <a:alpha val="43137"/>
                    </a:srgbClr>
                  </a:outerShdw>
                </a:effectLst>
                <a:latin typeface="Calibri" pitchFamily="34" charset="0"/>
              </a:rPr>
              <a:t>إدارة الأعمال</a:t>
            </a:r>
            <a:endParaRPr lang="en-US" sz="2400" b="1" u="sng" dirty="0">
              <a:solidFill>
                <a:srgbClr val="013E36"/>
              </a:solidFill>
              <a:effectLst>
                <a:outerShdw blurRad="38100" dist="38100" dir="2700000" algn="tl">
                  <a:srgbClr val="000000">
                    <a:alpha val="43137"/>
                  </a:srgbClr>
                </a:outerShdw>
              </a:effectLst>
              <a:latin typeface="Calibri" pitchFamily="34" charset="0"/>
            </a:endParaRPr>
          </a:p>
          <a:p>
            <a:pPr algn="ctr" rtl="0">
              <a:spcBef>
                <a:spcPct val="20000"/>
              </a:spcBef>
              <a:buFont typeface="Arial" pitchFamily="34" charset="0"/>
              <a:buNone/>
            </a:pPr>
            <a:r>
              <a:rPr lang="ar-SA" sz="2400" dirty="0" smtClean="0">
                <a:solidFill>
                  <a:srgbClr val="013E36"/>
                </a:solidFill>
                <a:latin typeface="Calibri" pitchFamily="34" charset="0"/>
              </a:rPr>
              <a:t>	</a:t>
            </a:r>
            <a:endParaRPr lang="en-US" sz="2400" dirty="0">
              <a:solidFill>
                <a:srgbClr val="013E36"/>
              </a:solidFill>
              <a:latin typeface="Calibri" pitchFamily="34" charset="0"/>
            </a:endParaRP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Title 4"/>
          <p:cNvSpPr>
            <a:spLocks noGrp="1"/>
          </p:cNvSpPr>
          <p:nvPr>
            <p:ph type="ctrTitle"/>
          </p:nvPr>
        </p:nvSpPr>
        <p:spPr>
          <a:xfrm>
            <a:off x="762000" y="2133600"/>
            <a:ext cx="8420100" cy="1470025"/>
          </a:xfrm>
        </p:spPr>
        <p:txBody>
          <a:bodyPr/>
          <a:lstStyle/>
          <a:p>
            <a:pPr eaLnBrk="1" hangingPunct="1"/>
            <a:r>
              <a:rPr lang="ar-SA" b="1" dirty="0" smtClean="0">
                <a:solidFill>
                  <a:srgbClr val="AD9968"/>
                </a:solidFill>
                <a:effectLst>
                  <a:outerShdw blurRad="38100" dist="38100" dir="2700000" algn="tl">
                    <a:srgbClr val="000000">
                      <a:alpha val="43137"/>
                    </a:srgbClr>
                  </a:outerShdw>
                </a:effectLst>
                <a:cs typeface="Arial" pitchFamily="34" charset="0"/>
              </a:rPr>
              <a:t>الفصل الأول</a:t>
            </a:r>
            <a:endParaRPr lang="en-US" spc="-150" dirty="0" smtClean="0">
              <a:solidFill>
                <a:srgbClr val="AD9968"/>
              </a:solidFill>
              <a:effectLst>
                <a:outerShdw blurRad="38100" dist="38100" dir="2700000" algn="tl">
                  <a:srgbClr val="000000">
                    <a:alpha val="43137"/>
                  </a:srgbClr>
                </a:outerShdw>
              </a:effectLst>
              <a:latin typeface="ae_AlMateen" pitchFamily="2" charset="-78"/>
              <a:cs typeface="ae_AlMateen" pitchFamily="2" charset="-78"/>
            </a:endParaRPr>
          </a:p>
        </p:txBody>
      </p:sp>
      <p:sp>
        <p:nvSpPr>
          <p:cNvPr id="7" name="Subtitle 5"/>
          <p:cNvSpPr txBox="1">
            <a:spLocks/>
          </p:cNvSpPr>
          <p:nvPr/>
        </p:nvSpPr>
        <p:spPr bwMode="auto">
          <a:xfrm>
            <a:off x="488504" y="3284984"/>
            <a:ext cx="8877300" cy="17526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marL="0" indent="0" algn="ctr" rtl="0" eaLnBrk="0" fontAlgn="base" hangingPunct="0">
              <a:spcBef>
                <a:spcPct val="20000"/>
              </a:spcBef>
              <a:spcAft>
                <a:spcPct val="0"/>
              </a:spcAft>
              <a:buFont typeface="Arial" pitchFamily="34" charset="0"/>
              <a:buNone/>
              <a:defRPr sz="3200" kern="1200">
                <a:solidFill>
                  <a:schemeClr val="tx1">
                    <a:tint val="75000"/>
                  </a:schemeClr>
                </a:solidFill>
                <a:latin typeface="+mn-lt"/>
                <a:ea typeface="+mn-ea"/>
                <a:cs typeface="Arial" charset="0"/>
              </a:defRPr>
            </a:lvl1pPr>
            <a:lvl2pPr marL="457200" indent="0" algn="ctr" rtl="0" eaLnBrk="0" fontAlgn="base" hangingPunct="0">
              <a:spcBef>
                <a:spcPct val="20000"/>
              </a:spcBef>
              <a:spcAft>
                <a:spcPct val="0"/>
              </a:spcAft>
              <a:buFont typeface="Arial" pitchFamily="34" charset="0"/>
              <a:buNone/>
              <a:defRPr sz="2800" kern="1200">
                <a:solidFill>
                  <a:schemeClr val="tx1">
                    <a:tint val="75000"/>
                  </a:schemeClr>
                </a:solidFill>
                <a:latin typeface="+mn-lt"/>
                <a:ea typeface="+mn-ea"/>
                <a:cs typeface="Arial" charset="0"/>
              </a:defRPr>
            </a:lvl2pPr>
            <a:lvl3pPr marL="914400" indent="0" algn="ctr" rtl="0" eaLnBrk="0" fontAlgn="base" hangingPunct="0">
              <a:spcBef>
                <a:spcPct val="20000"/>
              </a:spcBef>
              <a:spcAft>
                <a:spcPct val="0"/>
              </a:spcAft>
              <a:buFont typeface="Arial" pitchFamily="34" charset="0"/>
              <a:buNone/>
              <a:defRPr sz="2400" kern="1200">
                <a:solidFill>
                  <a:schemeClr val="tx1">
                    <a:tint val="75000"/>
                  </a:schemeClr>
                </a:solidFill>
                <a:latin typeface="+mn-lt"/>
                <a:ea typeface="+mn-ea"/>
                <a:cs typeface="Arial" charset="0"/>
              </a:defRPr>
            </a:lvl3pPr>
            <a:lvl4pPr marL="1371600" indent="0" algn="ctr" rtl="0" eaLnBrk="0" fontAlgn="base" hangingPunct="0">
              <a:spcBef>
                <a:spcPct val="20000"/>
              </a:spcBef>
              <a:spcAft>
                <a:spcPct val="0"/>
              </a:spcAft>
              <a:buFont typeface="Arial" pitchFamily="34" charset="0"/>
              <a:buNone/>
              <a:defRPr sz="2000" kern="1200">
                <a:solidFill>
                  <a:schemeClr val="tx1">
                    <a:tint val="75000"/>
                  </a:schemeClr>
                </a:solidFill>
                <a:latin typeface="+mn-lt"/>
                <a:ea typeface="+mn-ea"/>
                <a:cs typeface="Arial" charset="0"/>
              </a:defRPr>
            </a:lvl4pPr>
            <a:lvl5pPr marL="1828800" indent="0" algn="ctr" rtl="0" eaLnBrk="0" fontAlgn="base" hangingPunct="0">
              <a:spcBef>
                <a:spcPct val="20000"/>
              </a:spcBef>
              <a:spcAft>
                <a:spcPct val="0"/>
              </a:spcAft>
              <a:buFont typeface="Arial" pitchFamily="34" charset="0"/>
              <a:buNone/>
              <a:defRPr sz="2000" kern="1200">
                <a:solidFill>
                  <a:schemeClr val="tx1">
                    <a:tint val="75000"/>
                  </a:schemeClr>
                </a:solidFill>
                <a:latin typeface="+mn-lt"/>
                <a:ea typeface="+mn-ea"/>
                <a:cs typeface="Arial" charset="0"/>
              </a:defRPr>
            </a:lvl5pPr>
            <a:lvl6pPr marL="22860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6pPr>
            <a:lvl7pPr marL="27432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7pPr>
            <a:lvl8pPr marL="32004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8pPr>
            <a:lvl9pPr marL="36576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9pPr>
          </a:lstStyle>
          <a:p>
            <a:pPr rtl="1" eaLnBrk="1" fontAlgn="auto" hangingPunct="1">
              <a:spcBef>
                <a:spcPct val="0"/>
              </a:spcBef>
              <a:spcAft>
                <a:spcPts val="0"/>
              </a:spcAft>
              <a:defRPr/>
            </a:pPr>
            <a:r>
              <a:rPr lang="ar-SA" sz="4000" b="1" spc="50" dirty="0" smtClean="0">
                <a:ln w="11430"/>
                <a:solidFill>
                  <a:srgbClr val="013E36"/>
                </a:solidFill>
                <a:effectLst>
                  <a:outerShdw blurRad="76200" dist="50800" dir="5400000" algn="tl" rotWithShape="0">
                    <a:srgbClr val="000000">
                      <a:alpha val="65000"/>
                    </a:srgbClr>
                  </a:outerShdw>
                </a:effectLst>
                <a:latin typeface="Arial" pitchFamily="34" charset="0"/>
                <a:cs typeface="Arial" pitchFamily="34" charset="0"/>
              </a:rPr>
              <a:t>نشأة وتطور النقود</a:t>
            </a:r>
            <a:endParaRPr lang="en-US" sz="4000" b="1" spc="50" dirty="0" smtClean="0">
              <a:ln w="11430"/>
              <a:solidFill>
                <a:srgbClr val="013E36"/>
              </a:solidFill>
              <a:effectLst>
                <a:outerShdw blurRad="76200" dist="50800" dir="5400000" algn="tl" rotWithShape="0">
                  <a:srgbClr val="000000">
                    <a:alpha val="65000"/>
                  </a:srgbClr>
                </a:outerShdw>
              </a:effectLst>
              <a:latin typeface="Arial" pitchFamily="34" charset="0"/>
              <a:cs typeface="Arial" pitchFamily="34" charset="0"/>
            </a:endParaRPr>
          </a:p>
        </p:txBody>
      </p:sp>
      <p:sp>
        <p:nvSpPr>
          <p:cNvPr id="3" name="Slide Number Placeholder 2"/>
          <p:cNvSpPr>
            <a:spLocks noGrp="1"/>
          </p:cNvSpPr>
          <p:nvPr>
            <p:ph type="sldNum" sz="quarter" idx="10"/>
          </p:nvPr>
        </p:nvSpPr>
        <p:spPr/>
        <p:txBody>
          <a:bodyPr/>
          <a:lstStyle/>
          <a:p>
            <a:pPr>
              <a:defRPr/>
            </a:pPr>
            <a:fld id="{7B8EA862-7DD5-4A06-BDE1-DB7EC5FAA60C}" type="slidenum">
              <a:rPr lang="ar-SA" smtClean="0"/>
              <a:pPr>
                <a:defRPr/>
              </a:pPr>
              <a:t>2</a:t>
            </a:fld>
            <a:endParaRPr lang="en-US" dirty="0"/>
          </a:p>
        </p:txBody>
      </p:sp>
      <p:sp>
        <p:nvSpPr>
          <p:cNvPr id="5" name="Title 1"/>
          <p:cNvSpPr txBox="1">
            <a:spLocks/>
          </p:cNvSpPr>
          <p:nvPr/>
        </p:nvSpPr>
        <p:spPr>
          <a:xfrm>
            <a:off x="344488" y="275940"/>
            <a:ext cx="8915400" cy="776796"/>
          </a:xfrm>
          <a:prstGeom prst="rect">
            <a:avLst/>
          </a:prstGeom>
        </p:spPr>
        <p:txBody>
          <a:bodyPr/>
          <a:lstStyle>
            <a:lvl1pPr algn="r" rtl="0" eaLnBrk="1" fontAlgn="base" hangingPunct="1">
              <a:spcBef>
                <a:spcPct val="0"/>
              </a:spcBef>
              <a:spcAft>
                <a:spcPct val="0"/>
              </a:spcAft>
              <a:defRPr sz="2400" b="1" kern="1200" baseline="0">
                <a:solidFill>
                  <a:srgbClr val="ECA02F"/>
                </a:solidFill>
                <a:latin typeface="+mj-lt"/>
                <a:ea typeface="+mj-ea"/>
                <a:cs typeface="Arial" charset="0"/>
              </a:defRPr>
            </a:lvl1pPr>
            <a:lvl2pPr algn="r" rtl="0" eaLnBrk="1" fontAlgn="base" hangingPunct="1">
              <a:spcBef>
                <a:spcPct val="0"/>
              </a:spcBef>
              <a:spcAft>
                <a:spcPct val="0"/>
              </a:spcAft>
              <a:defRPr sz="4400">
                <a:solidFill>
                  <a:srgbClr val="376092"/>
                </a:solidFill>
                <a:latin typeface="Calibri" pitchFamily="34" charset="0"/>
                <a:cs typeface="Arial" charset="0"/>
              </a:defRPr>
            </a:lvl2pPr>
            <a:lvl3pPr algn="r" rtl="0" eaLnBrk="1" fontAlgn="base" hangingPunct="1">
              <a:spcBef>
                <a:spcPct val="0"/>
              </a:spcBef>
              <a:spcAft>
                <a:spcPct val="0"/>
              </a:spcAft>
              <a:defRPr sz="4400">
                <a:solidFill>
                  <a:srgbClr val="376092"/>
                </a:solidFill>
                <a:latin typeface="Calibri" pitchFamily="34" charset="0"/>
                <a:cs typeface="Arial" charset="0"/>
              </a:defRPr>
            </a:lvl3pPr>
            <a:lvl4pPr algn="r" rtl="0" eaLnBrk="1" fontAlgn="base" hangingPunct="1">
              <a:spcBef>
                <a:spcPct val="0"/>
              </a:spcBef>
              <a:spcAft>
                <a:spcPct val="0"/>
              </a:spcAft>
              <a:defRPr sz="4400">
                <a:solidFill>
                  <a:srgbClr val="376092"/>
                </a:solidFill>
                <a:latin typeface="Calibri" pitchFamily="34" charset="0"/>
                <a:cs typeface="Arial" charset="0"/>
              </a:defRPr>
            </a:lvl4pPr>
            <a:lvl5pPr algn="r" rtl="0" eaLnBrk="1" fontAlgn="base" hangingPunct="1">
              <a:spcBef>
                <a:spcPct val="0"/>
              </a:spcBef>
              <a:spcAft>
                <a:spcPct val="0"/>
              </a:spcAft>
              <a:defRPr sz="4400">
                <a:solidFill>
                  <a:srgbClr val="376092"/>
                </a:solidFill>
                <a:latin typeface="Calibri" pitchFamily="34" charset="0"/>
                <a:cs typeface="Arial" charset="0"/>
              </a:defRPr>
            </a:lvl5pPr>
            <a:lvl6pPr marL="457200" algn="r" rtl="0" eaLnBrk="1" fontAlgn="base" hangingPunct="1">
              <a:spcBef>
                <a:spcPct val="0"/>
              </a:spcBef>
              <a:spcAft>
                <a:spcPct val="0"/>
              </a:spcAft>
              <a:defRPr sz="4400">
                <a:solidFill>
                  <a:srgbClr val="376092"/>
                </a:solidFill>
                <a:latin typeface="Calibri" pitchFamily="34" charset="0"/>
                <a:cs typeface="Arial" charset="0"/>
              </a:defRPr>
            </a:lvl6pPr>
            <a:lvl7pPr marL="914400" algn="r" rtl="0" eaLnBrk="1" fontAlgn="base" hangingPunct="1">
              <a:spcBef>
                <a:spcPct val="0"/>
              </a:spcBef>
              <a:spcAft>
                <a:spcPct val="0"/>
              </a:spcAft>
              <a:defRPr sz="4400">
                <a:solidFill>
                  <a:srgbClr val="376092"/>
                </a:solidFill>
                <a:latin typeface="Calibri" pitchFamily="34" charset="0"/>
                <a:cs typeface="Arial" charset="0"/>
              </a:defRPr>
            </a:lvl7pPr>
            <a:lvl8pPr marL="1371600" algn="r" rtl="0" eaLnBrk="1" fontAlgn="base" hangingPunct="1">
              <a:spcBef>
                <a:spcPct val="0"/>
              </a:spcBef>
              <a:spcAft>
                <a:spcPct val="0"/>
              </a:spcAft>
              <a:defRPr sz="4400">
                <a:solidFill>
                  <a:srgbClr val="376092"/>
                </a:solidFill>
                <a:latin typeface="Calibri" pitchFamily="34" charset="0"/>
                <a:cs typeface="Arial" charset="0"/>
              </a:defRPr>
            </a:lvl8pPr>
            <a:lvl9pPr marL="1828800" algn="r" rtl="0" eaLnBrk="1" fontAlgn="base" hangingPunct="1">
              <a:spcBef>
                <a:spcPct val="0"/>
              </a:spcBef>
              <a:spcAft>
                <a:spcPct val="0"/>
              </a:spcAft>
              <a:defRPr sz="4400">
                <a:solidFill>
                  <a:srgbClr val="376092"/>
                </a:solidFill>
                <a:latin typeface="Calibri" pitchFamily="34" charset="0"/>
                <a:cs typeface="Arial" charset="0"/>
              </a:defRPr>
            </a:lvl9pPr>
          </a:lstStyle>
          <a:p>
            <a:r>
              <a:rPr lang="ar-SA" sz="2000" dirty="0" smtClean="0">
                <a:solidFill>
                  <a:schemeClr val="accent1">
                    <a:lumMod val="75000"/>
                  </a:schemeClr>
                </a:solidFill>
              </a:rPr>
              <a:t>النقود والبنوك                                                                    المحاضرة الأولي</a:t>
            </a:r>
            <a:endParaRPr lang="en-US" sz="2000" dirty="0">
              <a:solidFill>
                <a:schemeClr val="accent1">
                  <a:lumMod val="75000"/>
                </a:schemeClr>
              </a:solidFill>
            </a:endParaRPr>
          </a:p>
        </p:txBody>
      </p:sp>
    </p:spTree>
    <p:extLst>
      <p:ext uri="{BB962C8B-B14F-4D97-AF65-F5344CB8AC3E}">
        <p14:creationId xmlns:p14="http://schemas.microsoft.com/office/powerpoint/2010/main" val="327237528"/>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0"/>
          </p:nvPr>
        </p:nvSpPr>
        <p:spPr>
          <a:xfrm>
            <a:off x="4974456" y="6381328"/>
            <a:ext cx="482600" cy="288032"/>
          </a:xfrm>
          <a:prstGeom prst="rect">
            <a:avLst/>
          </a:prstGeom>
        </p:spPr>
        <p:txBody>
          <a:bodyPr/>
          <a:lstStyle/>
          <a:p>
            <a:pPr algn="ctr">
              <a:defRPr/>
            </a:pPr>
            <a:fld id="{7B8EA862-7DD5-4A06-BDE1-DB7EC5FAA60C}" type="slidenum">
              <a:rPr lang="ar-SA" sz="1200" smtClean="0">
                <a:solidFill>
                  <a:schemeClr val="bg1"/>
                </a:solidFill>
              </a:rPr>
              <a:pPr algn="ctr">
                <a:defRPr/>
              </a:pPr>
              <a:t>3</a:t>
            </a:fld>
            <a:endParaRPr lang="en-US" sz="1200" dirty="0">
              <a:solidFill>
                <a:schemeClr val="bg1"/>
              </a:solidFill>
            </a:endParaRPr>
          </a:p>
        </p:txBody>
      </p:sp>
      <p:sp>
        <p:nvSpPr>
          <p:cNvPr id="7" name="Text Box 2"/>
          <p:cNvSpPr txBox="1">
            <a:spLocks noChangeArrowheads="1"/>
          </p:cNvSpPr>
          <p:nvPr/>
        </p:nvSpPr>
        <p:spPr bwMode="auto">
          <a:xfrm>
            <a:off x="3656856" y="961564"/>
            <a:ext cx="5820519" cy="55399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pPr>
              <a:spcBef>
                <a:spcPct val="50000"/>
              </a:spcBef>
            </a:pPr>
            <a:r>
              <a:rPr lang="ar-SA" altLang="en-US" sz="3000" b="1" dirty="0" smtClean="0">
                <a:solidFill>
                  <a:srgbClr val="C00000"/>
                </a:solidFill>
                <a:latin typeface="+mn-lt"/>
                <a:cs typeface="+mn-cs"/>
              </a:rPr>
              <a:t>(</a:t>
            </a:r>
            <a:r>
              <a:rPr lang="en-US" altLang="en-US" sz="3000" b="1" dirty="0" smtClean="0">
                <a:solidFill>
                  <a:srgbClr val="C00000"/>
                </a:solidFill>
                <a:latin typeface="+mn-lt"/>
                <a:cs typeface="+mn-cs"/>
              </a:rPr>
              <a:t>1</a:t>
            </a:r>
            <a:r>
              <a:rPr lang="ar-SA" altLang="en-US" sz="3000" b="1" dirty="0" smtClean="0">
                <a:solidFill>
                  <a:srgbClr val="C00000"/>
                </a:solidFill>
                <a:latin typeface="+mn-lt"/>
                <a:cs typeface="+mn-cs"/>
              </a:rPr>
              <a:t>) مقدمة</a:t>
            </a:r>
            <a:endParaRPr lang="en-US" altLang="en-US" sz="3000" b="1" dirty="0">
              <a:solidFill>
                <a:srgbClr val="C00000"/>
              </a:solidFill>
              <a:latin typeface="+mn-lt"/>
              <a:cs typeface="+mn-cs"/>
            </a:endParaRPr>
          </a:p>
        </p:txBody>
      </p:sp>
      <p:sp>
        <p:nvSpPr>
          <p:cNvPr id="8" name="Title 1"/>
          <p:cNvSpPr txBox="1">
            <a:spLocks/>
          </p:cNvSpPr>
          <p:nvPr/>
        </p:nvSpPr>
        <p:spPr>
          <a:xfrm>
            <a:off x="344488" y="275940"/>
            <a:ext cx="8915400" cy="776796"/>
          </a:xfrm>
          <a:prstGeom prst="rect">
            <a:avLst/>
          </a:prstGeom>
        </p:spPr>
        <p:txBody>
          <a:bodyPr/>
          <a:lstStyle>
            <a:lvl1pPr algn="r" rtl="0" eaLnBrk="1" fontAlgn="base" hangingPunct="1">
              <a:spcBef>
                <a:spcPct val="0"/>
              </a:spcBef>
              <a:spcAft>
                <a:spcPct val="0"/>
              </a:spcAft>
              <a:defRPr sz="2400" b="1" kern="1200" baseline="0">
                <a:solidFill>
                  <a:srgbClr val="ECA02F"/>
                </a:solidFill>
                <a:latin typeface="+mj-lt"/>
                <a:ea typeface="+mj-ea"/>
                <a:cs typeface="Arial" charset="0"/>
              </a:defRPr>
            </a:lvl1pPr>
            <a:lvl2pPr algn="r" rtl="0" eaLnBrk="1" fontAlgn="base" hangingPunct="1">
              <a:spcBef>
                <a:spcPct val="0"/>
              </a:spcBef>
              <a:spcAft>
                <a:spcPct val="0"/>
              </a:spcAft>
              <a:defRPr sz="4400">
                <a:solidFill>
                  <a:srgbClr val="376092"/>
                </a:solidFill>
                <a:latin typeface="Calibri" pitchFamily="34" charset="0"/>
                <a:cs typeface="Arial" charset="0"/>
              </a:defRPr>
            </a:lvl2pPr>
            <a:lvl3pPr algn="r" rtl="0" eaLnBrk="1" fontAlgn="base" hangingPunct="1">
              <a:spcBef>
                <a:spcPct val="0"/>
              </a:spcBef>
              <a:spcAft>
                <a:spcPct val="0"/>
              </a:spcAft>
              <a:defRPr sz="4400">
                <a:solidFill>
                  <a:srgbClr val="376092"/>
                </a:solidFill>
                <a:latin typeface="Calibri" pitchFamily="34" charset="0"/>
                <a:cs typeface="Arial" charset="0"/>
              </a:defRPr>
            </a:lvl3pPr>
            <a:lvl4pPr algn="r" rtl="0" eaLnBrk="1" fontAlgn="base" hangingPunct="1">
              <a:spcBef>
                <a:spcPct val="0"/>
              </a:spcBef>
              <a:spcAft>
                <a:spcPct val="0"/>
              </a:spcAft>
              <a:defRPr sz="4400">
                <a:solidFill>
                  <a:srgbClr val="376092"/>
                </a:solidFill>
                <a:latin typeface="Calibri" pitchFamily="34" charset="0"/>
                <a:cs typeface="Arial" charset="0"/>
              </a:defRPr>
            </a:lvl4pPr>
            <a:lvl5pPr algn="r" rtl="0" eaLnBrk="1" fontAlgn="base" hangingPunct="1">
              <a:spcBef>
                <a:spcPct val="0"/>
              </a:spcBef>
              <a:spcAft>
                <a:spcPct val="0"/>
              </a:spcAft>
              <a:defRPr sz="4400">
                <a:solidFill>
                  <a:srgbClr val="376092"/>
                </a:solidFill>
                <a:latin typeface="Calibri" pitchFamily="34" charset="0"/>
                <a:cs typeface="Arial" charset="0"/>
              </a:defRPr>
            </a:lvl5pPr>
            <a:lvl6pPr marL="457200" algn="r" rtl="0" eaLnBrk="1" fontAlgn="base" hangingPunct="1">
              <a:spcBef>
                <a:spcPct val="0"/>
              </a:spcBef>
              <a:spcAft>
                <a:spcPct val="0"/>
              </a:spcAft>
              <a:defRPr sz="4400">
                <a:solidFill>
                  <a:srgbClr val="376092"/>
                </a:solidFill>
                <a:latin typeface="Calibri" pitchFamily="34" charset="0"/>
                <a:cs typeface="Arial" charset="0"/>
              </a:defRPr>
            </a:lvl6pPr>
            <a:lvl7pPr marL="914400" algn="r" rtl="0" eaLnBrk="1" fontAlgn="base" hangingPunct="1">
              <a:spcBef>
                <a:spcPct val="0"/>
              </a:spcBef>
              <a:spcAft>
                <a:spcPct val="0"/>
              </a:spcAft>
              <a:defRPr sz="4400">
                <a:solidFill>
                  <a:srgbClr val="376092"/>
                </a:solidFill>
                <a:latin typeface="Calibri" pitchFamily="34" charset="0"/>
                <a:cs typeface="Arial" charset="0"/>
              </a:defRPr>
            </a:lvl7pPr>
            <a:lvl8pPr marL="1371600" algn="r" rtl="0" eaLnBrk="1" fontAlgn="base" hangingPunct="1">
              <a:spcBef>
                <a:spcPct val="0"/>
              </a:spcBef>
              <a:spcAft>
                <a:spcPct val="0"/>
              </a:spcAft>
              <a:defRPr sz="4400">
                <a:solidFill>
                  <a:srgbClr val="376092"/>
                </a:solidFill>
                <a:latin typeface="Calibri" pitchFamily="34" charset="0"/>
                <a:cs typeface="Arial" charset="0"/>
              </a:defRPr>
            </a:lvl8pPr>
            <a:lvl9pPr marL="1828800" algn="r" rtl="0" eaLnBrk="1" fontAlgn="base" hangingPunct="1">
              <a:spcBef>
                <a:spcPct val="0"/>
              </a:spcBef>
              <a:spcAft>
                <a:spcPct val="0"/>
              </a:spcAft>
              <a:defRPr sz="4400">
                <a:solidFill>
                  <a:srgbClr val="376092"/>
                </a:solidFill>
                <a:latin typeface="Calibri" pitchFamily="34" charset="0"/>
                <a:cs typeface="Arial" charset="0"/>
              </a:defRPr>
            </a:lvl9pPr>
          </a:lstStyle>
          <a:p>
            <a:r>
              <a:rPr lang="ar-SA" sz="2000" dirty="0" smtClean="0">
                <a:solidFill>
                  <a:schemeClr val="accent1">
                    <a:lumMod val="75000"/>
                  </a:schemeClr>
                </a:solidFill>
              </a:rPr>
              <a:t>النقود والبنوك                                                                                     المحاضرة الأولي</a:t>
            </a:r>
            <a:endParaRPr lang="en-US" sz="2000" dirty="0">
              <a:solidFill>
                <a:schemeClr val="accent1">
                  <a:lumMod val="75000"/>
                </a:schemeClr>
              </a:solidFill>
            </a:endParaRPr>
          </a:p>
        </p:txBody>
      </p:sp>
      <p:sp>
        <p:nvSpPr>
          <p:cNvPr id="10" name="Rectangle 3"/>
          <p:cNvSpPr txBox="1">
            <a:spLocks noChangeArrowheads="1"/>
          </p:cNvSpPr>
          <p:nvPr/>
        </p:nvSpPr>
        <p:spPr bwMode="auto">
          <a:xfrm>
            <a:off x="488504" y="1628800"/>
            <a:ext cx="8568951" cy="720080"/>
          </a:xfrm>
          <a:prstGeom prst="rect">
            <a:avLst/>
          </a:prstGeom>
          <a:noFill/>
          <a:ln w="9525">
            <a:noFill/>
            <a:miter lim="800000"/>
            <a:headEnd/>
            <a:tailEnd/>
          </a:ln>
        </p:spPr>
        <p:txBody>
          <a:bodyPr/>
          <a:lstStyle/>
          <a:p>
            <a:pPr algn="just">
              <a:lnSpc>
                <a:spcPct val="120000"/>
              </a:lnSpc>
              <a:spcBef>
                <a:spcPts val="0"/>
              </a:spcBef>
              <a:buClr>
                <a:schemeClr val="bg2"/>
              </a:buClr>
              <a:buSzPct val="75000"/>
              <a:buFont typeface="Wingdings" pitchFamily="2" charset="2"/>
              <a:buNone/>
              <a:defRPr/>
            </a:pPr>
            <a:r>
              <a:rPr lang="ar-SA" sz="2400" b="1" kern="0" dirty="0" smtClean="0">
                <a:solidFill>
                  <a:schemeClr val="tx1">
                    <a:lumMod val="95000"/>
                    <a:lumOff val="5000"/>
                  </a:schemeClr>
                </a:solidFill>
                <a:latin typeface="+mn-lt"/>
                <a:cs typeface="Simplified Arabic" pitchFamily="2" charset="-78"/>
              </a:rPr>
              <a:t>تعتبر النقود من بين أعظم الاكتشافات الاقتصادية التي توصلت إليها البشرية:</a:t>
            </a:r>
            <a:endParaRPr lang="ar-SA" sz="2400" b="1" kern="0" dirty="0">
              <a:solidFill>
                <a:schemeClr val="tx1">
                  <a:lumMod val="95000"/>
                  <a:lumOff val="5000"/>
                </a:schemeClr>
              </a:solidFill>
              <a:latin typeface="+mn-lt"/>
              <a:cs typeface="Simplified Arabic" pitchFamily="2" charset="-78"/>
            </a:endParaRPr>
          </a:p>
          <a:p>
            <a:pPr marL="342900" indent="-342900" algn="just">
              <a:lnSpc>
                <a:spcPct val="120000"/>
              </a:lnSpc>
              <a:spcBef>
                <a:spcPts val="0"/>
              </a:spcBef>
              <a:buClr>
                <a:schemeClr val="bg2"/>
              </a:buClr>
              <a:buSzPct val="75000"/>
              <a:defRPr/>
            </a:pPr>
            <a:endParaRPr lang="en-US" sz="2400" b="1" kern="0" dirty="0">
              <a:solidFill>
                <a:schemeClr val="tx1">
                  <a:lumMod val="95000"/>
                  <a:lumOff val="5000"/>
                </a:schemeClr>
              </a:solidFill>
              <a:latin typeface="+mn-lt"/>
              <a:cs typeface="Times New Roman" pitchFamily="18" charset="0"/>
            </a:endParaRPr>
          </a:p>
        </p:txBody>
      </p:sp>
      <p:sp>
        <p:nvSpPr>
          <p:cNvPr id="11" name="Rectangle 3"/>
          <p:cNvSpPr txBox="1">
            <a:spLocks noChangeArrowheads="1"/>
          </p:cNvSpPr>
          <p:nvPr/>
        </p:nvSpPr>
        <p:spPr bwMode="auto">
          <a:xfrm>
            <a:off x="560512" y="2276872"/>
            <a:ext cx="8279456" cy="936104"/>
          </a:xfrm>
          <a:prstGeom prst="rect">
            <a:avLst/>
          </a:prstGeom>
          <a:noFill/>
          <a:ln w="9525">
            <a:noFill/>
            <a:miter lim="800000"/>
            <a:headEnd/>
            <a:tailEnd/>
          </a:ln>
        </p:spPr>
        <p:txBody>
          <a:bodyPr/>
          <a:lstStyle/>
          <a:p>
            <a:pPr marL="263525" indent="-263525" algn="just">
              <a:lnSpc>
                <a:spcPct val="120000"/>
              </a:lnSpc>
              <a:spcBef>
                <a:spcPts val="0"/>
              </a:spcBef>
              <a:buClr>
                <a:schemeClr val="bg2"/>
              </a:buClr>
              <a:buSzPct val="75000"/>
              <a:buFont typeface="Wingdings" pitchFamily="2" charset="2"/>
              <a:buNone/>
              <a:defRPr/>
            </a:pPr>
            <a:r>
              <a:rPr lang="ar-SA" sz="2400" b="1" kern="0" dirty="0" smtClean="0">
                <a:solidFill>
                  <a:schemeClr val="tx1">
                    <a:lumMod val="95000"/>
                    <a:lumOff val="5000"/>
                  </a:schemeClr>
                </a:solidFill>
                <a:latin typeface="+mn-lt"/>
                <a:cs typeface="Simplified Arabic" pitchFamily="2" charset="-78"/>
              </a:rPr>
              <a:t>- فالنقود إذا احسن استخدامها  لها الأثر البالغ على ازدهار النشاط الاقتصادي وتطوره ونموه (العصا السحرية التي تحقق الرفاهية الاقتصادية).</a:t>
            </a:r>
            <a:endParaRPr lang="ar-SA" sz="2400" b="1" kern="0" dirty="0">
              <a:solidFill>
                <a:schemeClr val="tx1">
                  <a:lumMod val="95000"/>
                  <a:lumOff val="5000"/>
                </a:schemeClr>
              </a:solidFill>
              <a:latin typeface="+mn-lt"/>
              <a:cs typeface="Simplified Arabic" pitchFamily="2" charset="-78"/>
            </a:endParaRPr>
          </a:p>
          <a:p>
            <a:pPr marL="342900" indent="-342900" algn="just">
              <a:lnSpc>
                <a:spcPct val="120000"/>
              </a:lnSpc>
              <a:spcBef>
                <a:spcPts val="0"/>
              </a:spcBef>
              <a:buClr>
                <a:schemeClr val="bg2"/>
              </a:buClr>
              <a:buSzPct val="75000"/>
              <a:defRPr/>
            </a:pPr>
            <a:endParaRPr lang="en-US" sz="2400" b="1" kern="0" dirty="0">
              <a:solidFill>
                <a:schemeClr val="tx1">
                  <a:lumMod val="95000"/>
                  <a:lumOff val="5000"/>
                </a:schemeClr>
              </a:solidFill>
              <a:latin typeface="+mn-lt"/>
              <a:cs typeface="Times New Roman" pitchFamily="18" charset="0"/>
            </a:endParaRPr>
          </a:p>
        </p:txBody>
      </p:sp>
      <p:sp>
        <p:nvSpPr>
          <p:cNvPr id="12" name="Rectangle 3"/>
          <p:cNvSpPr txBox="1">
            <a:spLocks noChangeArrowheads="1"/>
          </p:cNvSpPr>
          <p:nvPr/>
        </p:nvSpPr>
        <p:spPr bwMode="auto">
          <a:xfrm>
            <a:off x="560512" y="3356992"/>
            <a:ext cx="8279456" cy="1512168"/>
          </a:xfrm>
          <a:prstGeom prst="rect">
            <a:avLst/>
          </a:prstGeom>
          <a:noFill/>
          <a:ln w="9525">
            <a:noFill/>
            <a:miter lim="800000"/>
            <a:headEnd/>
            <a:tailEnd/>
          </a:ln>
        </p:spPr>
        <p:txBody>
          <a:bodyPr/>
          <a:lstStyle/>
          <a:p>
            <a:pPr marL="263525" indent="-263525" algn="just">
              <a:lnSpc>
                <a:spcPct val="120000"/>
              </a:lnSpc>
              <a:spcBef>
                <a:spcPts val="0"/>
              </a:spcBef>
              <a:buClr>
                <a:schemeClr val="bg2"/>
              </a:buClr>
              <a:buSzPct val="75000"/>
              <a:buFont typeface="Wingdings" pitchFamily="2" charset="2"/>
              <a:buNone/>
              <a:defRPr/>
            </a:pPr>
            <a:r>
              <a:rPr lang="ar-SA" sz="2400" b="1" kern="0" dirty="0" smtClean="0">
                <a:solidFill>
                  <a:schemeClr val="tx1">
                    <a:lumMod val="95000"/>
                    <a:lumOff val="5000"/>
                  </a:schemeClr>
                </a:solidFill>
                <a:latin typeface="+mn-lt"/>
                <a:cs typeface="Simplified Arabic" pitchFamily="2" charset="-78"/>
              </a:rPr>
              <a:t>- والنقود إذا لم يحسن استخدامها  لها الأثر السلبي على النشاط الاقتصادي وتدهوره وتراجعه، فكثير من من الظواهر الاقتصادية غير المرغوب فيها كالتضخم والبطالة وضعف سعر صرف العملة الوطنية لها علاقة بالنقود.</a:t>
            </a:r>
            <a:endParaRPr lang="ar-SA" sz="2400" b="1" kern="0" dirty="0">
              <a:solidFill>
                <a:schemeClr val="tx1">
                  <a:lumMod val="95000"/>
                  <a:lumOff val="5000"/>
                </a:schemeClr>
              </a:solidFill>
              <a:latin typeface="+mn-lt"/>
              <a:cs typeface="Simplified Arabic" pitchFamily="2" charset="-78"/>
            </a:endParaRPr>
          </a:p>
          <a:p>
            <a:pPr marL="342900" indent="-342900" algn="just">
              <a:lnSpc>
                <a:spcPct val="120000"/>
              </a:lnSpc>
              <a:spcBef>
                <a:spcPts val="0"/>
              </a:spcBef>
              <a:buClr>
                <a:schemeClr val="bg2"/>
              </a:buClr>
              <a:buSzPct val="75000"/>
              <a:defRPr/>
            </a:pPr>
            <a:endParaRPr lang="en-US" sz="2400" b="1" kern="0" dirty="0">
              <a:solidFill>
                <a:schemeClr val="tx1">
                  <a:lumMod val="95000"/>
                  <a:lumOff val="5000"/>
                </a:schemeClr>
              </a:solidFill>
              <a:latin typeface="+mn-lt"/>
              <a:cs typeface="Times New Roman" pitchFamily="18" charset="0"/>
            </a:endParaRPr>
          </a:p>
        </p:txBody>
      </p:sp>
      <p:sp>
        <p:nvSpPr>
          <p:cNvPr id="13" name="Rectangle 3"/>
          <p:cNvSpPr txBox="1">
            <a:spLocks noChangeArrowheads="1"/>
          </p:cNvSpPr>
          <p:nvPr/>
        </p:nvSpPr>
        <p:spPr bwMode="auto">
          <a:xfrm>
            <a:off x="488504" y="4797152"/>
            <a:ext cx="8568951" cy="1080120"/>
          </a:xfrm>
          <a:prstGeom prst="rect">
            <a:avLst/>
          </a:prstGeom>
          <a:noFill/>
          <a:ln w="9525">
            <a:noFill/>
            <a:miter lim="800000"/>
            <a:headEnd/>
            <a:tailEnd/>
          </a:ln>
        </p:spPr>
        <p:txBody>
          <a:bodyPr/>
          <a:lstStyle/>
          <a:p>
            <a:pPr algn="just">
              <a:lnSpc>
                <a:spcPct val="120000"/>
              </a:lnSpc>
              <a:spcBef>
                <a:spcPts val="0"/>
              </a:spcBef>
              <a:buClr>
                <a:schemeClr val="bg2"/>
              </a:buClr>
              <a:buSzPct val="75000"/>
              <a:buFont typeface="Wingdings" pitchFamily="2" charset="2"/>
              <a:buNone/>
              <a:defRPr/>
            </a:pPr>
            <a:r>
              <a:rPr lang="ar-SA" sz="2400" b="1" kern="0" dirty="0" smtClean="0">
                <a:solidFill>
                  <a:schemeClr val="tx1">
                    <a:lumMod val="95000"/>
                    <a:lumOff val="5000"/>
                  </a:schemeClr>
                </a:solidFill>
                <a:latin typeface="+mn-lt"/>
                <a:cs typeface="Simplified Arabic" pitchFamily="2" charset="-78"/>
              </a:rPr>
              <a:t>ويمكن توضيح أهمية النقود من المنظور الاقتصادي من خلال الوظائف والأدوار التي تقوم بها في الاقتصاد الكلي على النحو الذي سيتم شرحه الآن. </a:t>
            </a:r>
            <a:endParaRPr lang="ar-SA" sz="2400" b="1" kern="0" dirty="0">
              <a:solidFill>
                <a:schemeClr val="tx1">
                  <a:lumMod val="95000"/>
                  <a:lumOff val="5000"/>
                </a:schemeClr>
              </a:solidFill>
              <a:latin typeface="+mn-lt"/>
              <a:cs typeface="Simplified Arabic" pitchFamily="2" charset="-78"/>
            </a:endParaRPr>
          </a:p>
          <a:p>
            <a:pPr marL="342900" indent="-342900" algn="just">
              <a:lnSpc>
                <a:spcPct val="120000"/>
              </a:lnSpc>
              <a:spcBef>
                <a:spcPts val="0"/>
              </a:spcBef>
              <a:buClr>
                <a:schemeClr val="bg2"/>
              </a:buClr>
              <a:buSzPct val="75000"/>
              <a:defRPr/>
            </a:pPr>
            <a:endParaRPr lang="en-US" sz="2400" b="1" kern="0" dirty="0">
              <a:solidFill>
                <a:schemeClr val="tx1">
                  <a:lumMod val="95000"/>
                  <a:lumOff val="5000"/>
                </a:schemeClr>
              </a:solidFill>
              <a:latin typeface="+mn-lt"/>
              <a:cs typeface="Times New Roman" pitchFamily="18" charset="0"/>
            </a:endParaRPr>
          </a:p>
        </p:txBody>
      </p:sp>
    </p:spTree>
    <p:extLst>
      <p:ext uri="{BB962C8B-B14F-4D97-AF65-F5344CB8AC3E}">
        <p14:creationId xmlns:p14="http://schemas.microsoft.com/office/powerpoint/2010/main" val="2535520129"/>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0"/>
          </p:nvPr>
        </p:nvSpPr>
        <p:spPr>
          <a:xfrm>
            <a:off x="4974456" y="6381328"/>
            <a:ext cx="482600" cy="288032"/>
          </a:xfrm>
          <a:prstGeom prst="rect">
            <a:avLst/>
          </a:prstGeom>
        </p:spPr>
        <p:txBody>
          <a:bodyPr/>
          <a:lstStyle/>
          <a:p>
            <a:pPr algn="ctr">
              <a:defRPr/>
            </a:pPr>
            <a:fld id="{7B8EA862-7DD5-4A06-BDE1-DB7EC5FAA60C}" type="slidenum">
              <a:rPr lang="ar-SA" sz="1200" smtClean="0">
                <a:solidFill>
                  <a:schemeClr val="bg1"/>
                </a:solidFill>
              </a:rPr>
              <a:pPr algn="ctr">
                <a:defRPr/>
              </a:pPr>
              <a:t>4</a:t>
            </a:fld>
            <a:endParaRPr lang="en-US" sz="1200" dirty="0">
              <a:solidFill>
                <a:schemeClr val="bg1"/>
              </a:solidFill>
            </a:endParaRPr>
          </a:p>
        </p:txBody>
      </p:sp>
      <p:sp>
        <p:nvSpPr>
          <p:cNvPr id="7" name="Text Box 2"/>
          <p:cNvSpPr txBox="1">
            <a:spLocks noChangeArrowheads="1"/>
          </p:cNvSpPr>
          <p:nvPr/>
        </p:nvSpPr>
        <p:spPr bwMode="auto">
          <a:xfrm>
            <a:off x="6465168" y="1012666"/>
            <a:ext cx="3312369" cy="5232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pPr>
              <a:spcBef>
                <a:spcPct val="50000"/>
              </a:spcBef>
            </a:pPr>
            <a:r>
              <a:rPr lang="ar-SA" altLang="en-US" sz="2800" b="1" dirty="0" smtClean="0">
                <a:solidFill>
                  <a:srgbClr val="C00000"/>
                </a:solidFill>
                <a:latin typeface="+mn-lt"/>
                <a:cs typeface="Traditional Arabic" panose="02020603050405020304" pitchFamily="18" charset="-78"/>
              </a:rPr>
              <a:t>أهمية النقود للاقتصاد الكلي</a:t>
            </a:r>
            <a:endParaRPr lang="en-US" altLang="en-US" sz="2800" b="1" dirty="0">
              <a:solidFill>
                <a:srgbClr val="C00000"/>
              </a:solidFill>
              <a:latin typeface="+mn-lt"/>
              <a:cs typeface="Traditional Arabic" panose="02020603050405020304" pitchFamily="18" charset="-78"/>
            </a:endParaRPr>
          </a:p>
        </p:txBody>
      </p:sp>
      <p:sp>
        <p:nvSpPr>
          <p:cNvPr id="8" name="Title 1"/>
          <p:cNvSpPr txBox="1">
            <a:spLocks/>
          </p:cNvSpPr>
          <p:nvPr/>
        </p:nvSpPr>
        <p:spPr>
          <a:xfrm>
            <a:off x="344488" y="275940"/>
            <a:ext cx="8915400" cy="776796"/>
          </a:xfrm>
          <a:prstGeom prst="rect">
            <a:avLst/>
          </a:prstGeom>
        </p:spPr>
        <p:txBody>
          <a:bodyPr/>
          <a:lstStyle>
            <a:lvl1pPr algn="r" rtl="0" eaLnBrk="1" fontAlgn="base" hangingPunct="1">
              <a:spcBef>
                <a:spcPct val="0"/>
              </a:spcBef>
              <a:spcAft>
                <a:spcPct val="0"/>
              </a:spcAft>
              <a:defRPr sz="2400" b="1" kern="1200" baseline="0">
                <a:solidFill>
                  <a:srgbClr val="ECA02F"/>
                </a:solidFill>
                <a:latin typeface="+mj-lt"/>
                <a:ea typeface="+mj-ea"/>
                <a:cs typeface="Arial" charset="0"/>
              </a:defRPr>
            </a:lvl1pPr>
            <a:lvl2pPr algn="r" rtl="0" eaLnBrk="1" fontAlgn="base" hangingPunct="1">
              <a:spcBef>
                <a:spcPct val="0"/>
              </a:spcBef>
              <a:spcAft>
                <a:spcPct val="0"/>
              </a:spcAft>
              <a:defRPr sz="4400">
                <a:solidFill>
                  <a:srgbClr val="376092"/>
                </a:solidFill>
                <a:latin typeface="Calibri" pitchFamily="34" charset="0"/>
                <a:cs typeface="Arial" charset="0"/>
              </a:defRPr>
            </a:lvl2pPr>
            <a:lvl3pPr algn="r" rtl="0" eaLnBrk="1" fontAlgn="base" hangingPunct="1">
              <a:spcBef>
                <a:spcPct val="0"/>
              </a:spcBef>
              <a:spcAft>
                <a:spcPct val="0"/>
              </a:spcAft>
              <a:defRPr sz="4400">
                <a:solidFill>
                  <a:srgbClr val="376092"/>
                </a:solidFill>
                <a:latin typeface="Calibri" pitchFamily="34" charset="0"/>
                <a:cs typeface="Arial" charset="0"/>
              </a:defRPr>
            </a:lvl3pPr>
            <a:lvl4pPr algn="r" rtl="0" eaLnBrk="1" fontAlgn="base" hangingPunct="1">
              <a:spcBef>
                <a:spcPct val="0"/>
              </a:spcBef>
              <a:spcAft>
                <a:spcPct val="0"/>
              </a:spcAft>
              <a:defRPr sz="4400">
                <a:solidFill>
                  <a:srgbClr val="376092"/>
                </a:solidFill>
                <a:latin typeface="Calibri" pitchFamily="34" charset="0"/>
                <a:cs typeface="Arial" charset="0"/>
              </a:defRPr>
            </a:lvl4pPr>
            <a:lvl5pPr algn="r" rtl="0" eaLnBrk="1" fontAlgn="base" hangingPunct="1">
              <a:spcBef>
                <a:spcPct val="0"/>
              </a:spcBef>
              <a:spcAft>
                <a:spcPct val="0"/>
              </a:spcAft>
              <a:defRPr sz="4400">
                <a:solidFill>
                  <a:srgbClr val="376092"/>
                </a:solidFill>
                <a:latin typeface="Calibri" pitchFamily="34" charset="0"/>
                <a:cs typeface="Arial" charset="0"/>
              </a:defRPr>
            </a:lvl5pPr>
            <a:lvl6pPr marL="457200" algn="r" rtl="0" eaLnBrk="1" fontAlgn="base" hangingPunct="1">
              <a:spcBef>
                <a:spcPct val="0"/>
              </a:spcBef>
              <a:spcAft>
                <a:spcPct val="0"/>
              </a:spcAft>
              <a:defRPr sz="4400">
                <a:solidFill>
                  <a:srgbClr val="376092"/>
                </a:solidFill>
                <a:latin typeface="Calibri" pitchFamily="34" charset="0"/>
                <a:cs typeface="Arial" charset="0"/>
              </a:defRPr>
            </a:lvl6pPr>
            <a:lvl7pPr marL="914400" algn="r" rtl="0" eaLnBrk="1" fontAlgn="base" hangingPunct="1">
              <a:spcBef>
                <a:spcPct val="0"/>
              </a:spcBef>
              <a:spcAft>
                <a:spcPct val="0"/>
              </a:spcAft>
              <a:defRPr sz="4400">
                <a:solidFill>
                  <a:srgbClr val="376092"/>
                </a:solidFill>
                <a:latin typeface="Calibri" pitchFamily="34" charset="0"/>
                <a:cs typeface="Arial" charset="0"/>
              </a:defRPr>
            </a:lvl7pPr>
            <a:lvl8pPr marL="1371600" algn="r" rtl="0" eaLnBrk="1" fontAlgn="base" hangingPunct="1">
              <a:spcBef>
                <a:spcPct val="0"/>
              </a:spcBef>
              <a:spcAft>
                <a:spcPct val="0"/>
              </a:spcAft>
              <a:defRPr sz="4400">
                <a:solidFill>
                  <a:srgbClr val="376092"/>
                </a:solidFill>
                <a:latin typeface="Calibri" pitchFamily="34" charset="0"/>
                <a:cs typeface="Arial" charset="0"/>
              </a:defRPr>
            </a:lvl8pPr>
            <a:lvl9pPr marL="1828800" algn="r" rtl="0" eaLnBrk="1" fontAlgn="base" hangingPunct="1">
              <a:spcBef>
                <a:spcPct val="0"/>
              </a:spcBef>
              <a:spcAft>
                <a:spcPct val="0"/>
              </a:spcAft>
              <a:defRPr sz="4400">
                <a:solidFill>
                  <a:srgbClr val="376092"/>
                </a:solidFill>
                <a:latin typeface="Calibri" pitchFamily="34" charset="0"/>
                <a:cs typeface="Arial" charset="0"/>
              </a:defRPr>
            </a:lvl9pPr>
          </a:lstStyle>
          <a:p>
            <a:r>
              <a:rPr lang="ar-SA" sz="2000" dirty="0" smtClean="0">
                <a:solidFill>
                  <a:schemeClr val="accent1">
                    <a:lumMod val="75000"/>
                  </a:schemeClr>
                </a:solidFill>
              </a:rPr>
              <a:t>النقود والبنوك                                                                                     المحاضرة الأولي</a:t>
            </a:r>
            <a:endParaRPr lang="en-US" sz="2000" dirty="0">
              <a:solidFill>
                <a:schemeClr val="accent1">
                  <a:lumMod val="75000"/>
                </a:schemeClr>
              </a:solidFill>
            </a:endParaRPr>
          </a:p>
        </p:txBody>
      </p:sp>
      <p:grpSp>
        <p:nvGrpSpPr>
          <p:cNvPr id="6" name="Group 43"/>
          <p:cNvGrpSpPr>
            <a:grpSpLocks/>
          </p:cNvGrpSpPr>
          <p:nvPr/>
        </p:nvGrpSpPr>
        <p:grpSpPr bwMode="auto">
          <a:xfrm>
            <a:off x="776536" y="981075"/>
            <a:ext cx="5976937" cy="5040213"/>
            <a:chOff x="975" y="618"/>
            <a:chExt cx="3765" cy="3583"/>
          </a:xfrm>
        </p:grpSpPr>
        <p:sp>
          <p:nvSpPr>
            <p:cNvPr id="10" name="Rectangle 40"/>
            <p:cNvSpPr>
              <a:spLocks noChangeArrowheads="1"/>
            </p:cNvSpPr>
            <p:nvPr/>
          </p:nvSpPr>
          <p:spPr bwMode="auto">
            <a:xfrm>
              <a:off x="1492" y="2196"/>
              <a:ext cx="2794" cy="644"/>
            </a:xfrm>
            <a:prstGeom prst="rect">
              <a:avLst/>
            </a:prstGeom>
            <a:solidFill>
              <a:srgbClr val="FDEDB3"/>
            </a:solidFill>
            <a:ln w="9525">
              <a:solidFill>
                <a:schemeClr val="tx1"/>
              </a:solidFill>
              <a:miter lim="800000"/>
              <a:headEnd/>
              <a:tailEnd/>
            </a:ln>
          </p:spPr>
          <p:txBody>
            <a:bodyPr wrap="none" anchor="ctr"/>
            <a:lstStyle/>
            <a:p>
              <a:pPr algn="just" rtl="0"/>
              <a:endParaRPr lang="ar-SA"/>
            </a:p>
          </p:txBody>
        </p:sp>
        <p:sp>
          <p:nvSpPr>
            <p:cNvPr id="11" name="Rectangle 6"/>
            <p:cNvSpPr>
              <a:spLocks noChangeArrowheads="1"/>
            </p:cNvSpPr>
            <p:nvPr/>
          </p:nvSpPr>
          <p:spPr bwMode="auto">
            <a:xfrm>
              <a:off x="1499" y="756"/>
              <a:ext cx="2785" cy="1447"/>
            </a:xfrm>
            <a:prstGeom prst="rect">
              <a:avLst/>
            </a:prstGeom>
            <a:solidFill>
              <a:srgbClr val="FDEDB3"/>
            </a:solidFill>
            <a:ln w="9525">
              <a:solidFill>
                <a:srgbClr val="000000"/>
              </a:solidFill>
              <a:prstDash val="dash"/>
              <a:miter lim="800000"/>
              <a:headEnd/>
              <a:tailEnd/>
            </a:ln>
          </p:spPr>
          <p:txBody>
            <a:bodyPr/>
            <a:lstStyle/>
            <a:p>
              <a:pPr algn="just" rtl="0"/>
              <a:endParaRPr lang="ar-SA"/>
            </a:p>
          </p:txBody>
        </p:sp>
        <p:sp>
          <p:nvSpPr>
            <p:cNvPr id="12" name="Rectangle 7"/>
            <p:cNvSpPr>
              <a:spLocks noChangeArrowheads="1"/>
            </p:cNvSpPr>
            <p:nvPr/>
          </p:nvSpPr>
          <p:spPr bwMode="auto">
            <a:xfrm>
              <a:off x="1620" y="832"/>
              <a:ext cx="2587" cy="1302"/>
            </a:xfrm>
            <a:prstGeom prst="rect">
              <a:avLst/>
            </a:prstGeom>
            <a:solidFill>
              <a:srgbClr val="FDEDB3"/>
            </a:solidFill>
            <a:ln w="9525">
              <a:solidFill>
                <a:schemeClr val="tx2"/>
              </a:solidFill>
              <a:miter lim="800000"/>
              <a:headEnd/>
              <a:tailEnd/>
            </a:ln>
          </p:spPr>
          <p:txBody>
            <a:bodyPr/>
            <a:lstStyle/>
            <a:p>
              <a:pPr algn="just" rtl="0"/>
              <a:endParaRPr lang="ar-SA"/>
            </a:p>
          </p:txBody>
        </p:sp>
        <p:sp>
          <p:nvSpPr>
            <p:cNvPr id="13" name="Rectangle 8"/>
            <p:cNvSpPr>
              <a:spLocks noChangeArrowheads="1"/>
            </p:cNvSpPr>
            <p:nvPr/>
          </p:nvSpPr>
          <p:spPr bwMode="auto">
            <a:xfrm>
              <a:off x="1499" y="2823"/>
              <a:ext cx="2785" cy="620"/>
            </a:xfrm>
            <a:prstGeom prst="rect">
              <a:avLst/>
            </a:prstGeom>
            <a:solidFill>
              <a:srgbClr val="FDEDB3"/>
            </a:solidFill>
            <a:ln w="9525">
              <a:solidFill>
                <a:srgbClr val="000000"/>
              </a:solidFill>
              <a:miter lim="800000"/>
              <a:headEnd/>
              <a:tailEnd/>
            </a:ln>
          </p:spPr>
          <p:txBody>
            <a:bodyPr/>
            <a:lstStyle/>
            <a:p>
              <a:pPr algn="just" rtl="0"/>
              <a:endParaRPr lang="ar-SA"/>
            </a:p>
          </p:txBody>
        </p:sp>
        <p:sp>
          <p:nvSpPr>
            <p:cNvPr id="14" name="Rectangle 9"/>
            <p:cNvSpPr>
              <a:spLocks noChangeArrowheads="1"/>
            </p:cNvSpPr>
            <p:nvPr/>
          </p:nvSpPr>
          <p:spPr bwMode="auto">
            <a:xfrm>
              <a:off x="1499" y="3443"/>
              <a:ext cx="2785" cy="620"/>
            </a:xfrm>
            <a:prstGeom prst="rect">
              <a:avLst/>
            </a:prstGeom>
            <a:solidFill>
              <a:srgbClr val="FDEDB3"/>
            </a:solidFill>
            <a:ln w="9525">
              <a:solidFill>
                <a:srgbClr val="000000"/>
              </a:solidFill>
              <a:miter lim="800000"/>
              <a:headEnd/>
              <a:tailEnd/>
            </a:ln>
          </p:spPr>
          <p:txBody>
            <a:bodyPr/>
            <a:lstStyle/>
            <a:p>
              <a:pPr algn="just" rtl="0"/>
              <a:endParaRPr lang="ar-SA"/>
            </a:p>
          </p:txBody>
        </p:sp>
        <p:sp>
          <p:nvSpPr>
            <p:cNvPr id="15" name="Rectangle 10"/>
            <p:cNvSpPr>
              <a:spLocks noChangeArrowheads="1"/>
            </p:cNvSpPr>
            <p:nvPr/>
          </p:nvSpPr>
          <p:spPr bwMode="auto">
            <a:xfrm>
              <a:off x="3734" y="1238"/>
              <a:ext cx="1006" cy="276"/>
            </a:xfrm>
            <a:prstGeom prst="rect">
              <a:avLst/>
            </a:prstGeom>
            <a:solidFill>
              <a:srgbClr val="2F83FF"/>
            </a:solidFill>
            <a:ln w="22860">
              <a:solidFill>
                <a:srgbClr val="0000FF"/>
              </a:solidFill>
              <a:miter lim="800000"/>
              <a:headEnd/>
              <a:tailEnd/>
            </a:ln>
          </p:spPr>
          <p:txBody>
            <a:bodyPr/>
            <a:lstStyle/>
            <a:p>
              <a:pPr algn="ctr" rtl="0"/>
              <a:endParaRPr lang="en-US" altLang="zh-CN" sz="400">
                <a:solidFill>
                  <a:schemeClr val="tx1"/>
                </a:solidFill>
                <a:latin typeface="Times New Roman" pitchFamily="18" charset="0"/>
                <a:ea typeface="SimSun" pitchFamily="2" charset="-122"/>
              </a:endParaRPr>
            </a:p>
            <a:p>
              <a:pPr algn="ctr" rtl="0"/>
              <a:r>
                <a:rPr lang="ar-SA" altLang="zh-CN" sz="1400">
                  <a:solidFill>
                    <a:schemeClr val="bg1"/>
                  </a:solidFill>
                  <a:latin typeface="Times New Roman" pitchFamily="18" charset="0"/>
                  <a:ea typeface="SimSun" pitchFamily="2" charset="-122"/>
                </a:rPr>
                <a:t>قطاع الاعمال</a:t>
              </a:r>
              <a:endParaRPr lang="en-US" sz="1800" b="0">
                <a:solidFill>
                  <a:schemeClr val="bg1"/>
                </a:solidFill>
              </a:endParaRPr>
            </a:p>
          </p:txBody>
        </p:sp>
        <p:sp>
          <p:nvSpPr>
            <p:cNvPr id="16" name="Rectangle 11"/>
            <p:cNvSpPr>
              <a:spLocks noChangeArrowheads="1"/>
            </p:cNvSpPr>
            <p:nvPr/>
          </p:nvSpPr>
          <p:spPr bwMode="auto">
            <a:xfrm>
              <a:off x="975" y="1253"/>
              <a:ext cx="1152" cy="276"/>
            </a:xfrm>
            <a:prstGeom prst="rect">
              <a:avLst/>
            </a:prstGeom>
            <a:solidFill>
              <a:srgbClr val="2F83FF"/>
            </a:solidFill>
            <a:ln w="22860">
              <a:solidFill>
                <a:srgbClr val="0000FF"/>
              </a:solidFill>
              <a:miter lim="800000"/>
              <a:headEnd/>
              <a:tailEnd/>
            </a:ln>
          </p:spPr>
          <p:txBody>
            <a:bodyPr/>
            <a:lstStyle/>
            <a:p>
              <a:pPr algn="ctr" rtl="0"/>
              <a:endParaRPr lang="en-US" altLang="zh-CN" sz="400">
                <a:solidFill>
                  <a:schemeClr val="tx1"/>
                </a:solidFill>
                <a:latin typeface="Times New Roman" pitchFamily="18" charset="0"/>
                <a:ea typeface="SimSun" pitchFamily="2" charset="-122"/>
              </a:endParaRPr>
            </a:p>
            <a:p>
              <a:pPr algn="ctr" rtl="0"/>
              <a:r>
                <a:rPr lang="ar-SA" altLang="zh-CN" sz="1400">
                  <a:solidFill>
                    <a:schemeClr val="bg1"/>
                  </a:solidFill>
                  <a:latin typeface="Times New Roman" pitchFamily="18" charset="0"/>
                  <a:ea typeface="SimSun" pitchFamily="2" charset="-122"/>
                </a:rPr>
                <a:t>القطاع العائلي</a:t>
              </a:r>
              <a:endParaRPr lang="en-US" sz="1800" b="0">
                <a:solidFill>
                  <a:schemeClr val="bg1"/>
                </a:solidFill>
              </a:endParaRPr>
            </a:p>
          </p:txBody>
        </p:sp>
        <p:sp>
          <p:nvSpPr>
            <p:cNvPr id="17" name="Rectangle 12"/>
            <p:cNvSpPr>
              <a:spLocks noChangeArrowheads="1"/>
            </p:cNvSpPr>
            <p:nvPr/>
          </p:nvSpPr>
          <p:spPr bwMode="auto">
            <a:xfrm>
              <a:off x="2221" y="3305"/>
              <a:ext cx="1273" cy="276"/>
            </a:xfrm>
            <a:prstGeom prst="rect">
              <a:avLst/>
            </a:prstGeom>
            <a:solidFill>
              <a:srgbClr val="2F83FF"/>
            </a:solidFill>
            <a:ln w="22860">
              <a:solidFill>
                <a:srgbClr val="0000FF"/>
              </a:solidFill>
              <a:miter lim="800000"/>
              <a:headEnd/>
              <a:tailEnd/>
            </a:ln>
          </p:spPr>
          <p:txBody>
            <a:bodyPr/>
            <a:lstStyle/>
            <a:p>
              <a:pPr algn="ctr" rtl="0"/>
              <a:endParaRPr lang="en-US" altLang="zh-CN" sz="400">
                <a:solidFill>
                  <a:schemeClr val="bg1"/>
                </a:solidFill>
                <a:latin typeface="Times New Roman" pitchFamily="18" charset="0"/>
                <a:ea typeface="SimSun" pitchFamily="2" charset="-122"/>
              </a:endParaRPr>
            </a:p>
            <a:p>
              <a:pPr algn="ctr" rtl="0"/>
              <a:r>
                <a:rPr lang="ar-SA" altLang="zh-CN" sz="1400">
                  <a:solidFill>
                    <a:schemeClr val="bg1"/>
                  </a:solidFill>
                  <a:latin typeface="Times New Roman" pitchFamily="18" charset="0"/>
                  <a:ea typeface="SimSun" pitchFamily="2" charset="-122"/>
                </a:rPr>
                <a:t>قطاع الدولة</a:t>
              </a:r>
              <a:endParaRPr lang="en-US" sz="1800" b="0">
                <a:solidFill>
                  <a:schemeClr val="bg1"/>
                </a:solidFill>
              </a:endParaRPr>
            </a:p>
          </p:txBody>
        </p:sp>
        <p:sp>
          <p:nvSpPr>
            <p:cNvPr id="18" name="Rectangle 13"/>
            <p:cNvSpPr>
              <a:spLocks noChangeArrowheads="1"/>
            </p:cNvSpPr>
            <p:nvPr/>
          </p:nvSpPr>
          <p:spPr bwMode="auto">
            <a:xfrm>
              <a:off x="2194" y="3925"/>
              <a:ext cx="1273" cy="276"/>
            </a:xfrm>
            <a:prstGeom prst="rect">
              <a:avLst/>
            </a:prstGeom>
            <a:solidFill>
              <a:srgbClr val="2F83FF"/>
            </a:solidFill>
            <a:ln w="22860">
              <a:solidFill>
                <a:srgbClr val="0000FF"/>
              </a:solidFill>
              <a:miter lim="800000"/>
              <a:headEnd/>
              <a:tailEnd/>
            </a:ln>
          </p:spPr>
          <p:txBody>
            <a:bodyPr/>
            <a:lstStyle/>
            <a:p>
              <a:pPr algn="ctr" rtl="0"/>
              <a:endParaRPr lang="en-US" altLang="zh-CN" sz="400">
                <a:solidFill>
                  <a:schemeClr val="bg1"/>
                </a:solidFill>
                <a:latin typeface="Times New Roman" pitchFamily="18" charset="0"/>
                <a:ea typeface="SimSun" pitchFamily="2" charset="-122"/>
              </a:endParaRPr>
            </a:p>
            <a:p>
              <a:pPr algn="ctr" rtl="0"/>
              <a:r>
                <a:rPr lang="ar-SA" altLang="zh-CN" sz="1400">
                  <a:solidFill>
                    <a:schemeClr val="bg1"/>
                  </a:solidFill>
                  <a:latin typeface="Times New Roman" pitchFamily="18" charset="0"/>
                  <a:ea typeface="SimSun" pitchFamily="2" charset="-122"/>
                </a:rPr>
                <a:t>القطاع الخارجي</a:t>
              </a:r>
              <a:endParaRPr lang="en-US" sz="1800" b="0">
                <a:solidFill>
                  <a:schemeClr val="bg1"/>
                </a:solidFill>
              </a:endParaRPr>
            </a:p>
          </p:txBody>
        </p:sp>
        <p:sp>
          <p:nvSpPr>
            <p:cNvPr id="19" name="Line 14"/>
            <p:cNvSpPr>
              <a:spLocks noChangeShapeType="1"/>
            </p:cNvSpPr>
            <p:nvPr/>
          </p:nvSpPr>
          <p:spPr bwMode="auto">
            <a:xfrm flipV="1">
              <a:off x="4207" y="1506"/>
              <a:ext cx="0" cy="207"/>
            </a:xfrm>
            <a:prstGeom prst="line">
              <a:avLst/>
            </a:prstGeom>
            <a:noFill/>
            <a:ln w="9525">
              <a:solidFill>
                <a:srgbClr val="000000"/>
              </a:solidFill>
              <a:round/>
              <a:headEnd/>
              <a:tailEnd type="triangle" w="med" len="med"/>
            </a:ln>
          </p:spPr>
          <p:txBody>
            <a:bodyPr/>
            <a:lstStyle/>
            <a:p>
              <a:endParaRPr lang="ar-SA"/>
            </a:p>
          </p:txBody>
        </p:sp>
        <p:sp>
          <p:nvSpPr>
            <p:cNvPr id="20" name="Line 15"/>
            <p:cNvSpPr>
              <a:spLocks noChangeShapeType="1"/>
            </p:cNvSpPr>
            <p:nvPr/>
          </p:nvSpPr>
          <p:spPr bwMode="auto">
            <a:xfrm flipH="1">
              <a:off x="3390" y="2203"/>
              <a:ext cx="233" cy="0"/>
            </a:xfrm>
            <a:prstGeom prst="line">
              <a:avLst/>
            </a:prstGeom>
            <a:noFill/>
            <a:ln w="9525">
              <a:solidFill>
                <a:srgbClr val="000000"/>
              </a:solidFill>
              <a:prstDash val="dash"/>
              <a:round/>
              <a:headEnd/>
              <a:tailEnd type="triangle" w="med" len="med"/>
            </a:ln>
          </p:spPr>
          <p:txBody>
            <a:bodyPr/>
            <a:lstStyle/>
            <a:p>
              <a:endParaRPr lang="ar-SA"/>
            </a:p>
          </p:txBody>
        </p:sp>
        <p:sp>
          <p:nvSpPr>
            <p:cNvPr id="21" name="Line 16"/>
            <p:cNvSpPr>
              <a:spLocks noChangeShapeType="1"/>
            </p:cNvSpPr>
            <p:nvPr/>
          </p:nvSpPr>
          <p:spPr bwMode="auto">
            <a:xfrm flipV="1">
              <a:off x="1499" y="1529"/>
              <a:ext cx="0" cy="207"/>
            </a:xfrm>
            <a:prstGeom prst="line">
              <a:avLst/>
            </a:prstGeom>
            <a:noFill/>
            <a:ln w="9525">
              <a:solidFill>
                <a:srgbClr val="000000"/>
              </a:solidFill>
              <a:round/>
              <a:headEnd/>
              <a:tailEnd type="triangle" w="med" len="med"/>
            </a:ln>
          </p:spPr>
          <p:txBody>
            <a:bodyPr/>
            <a:lstStyle/>
            <a:p>
              <a:endParaRPr lang="ar-SA"/>
            </a:p>
          </p:txBody>
        </p:sp>
        <p:sp>
          <p:nvSpPr>
            <p:cNvPr id="22" name="Line 17"/>
            <p:cNvSpPr>
              <a:spLocks noChangeShapeType="1"/>
            </p:cNvSpPr>
            <p:nvPr/>
          </p:nvSpPr>
          <p:spPr bwMode="auto">
            <a:xfrm>
              <a:off x="2041" y="2134"/>
              <a:ext cx="232" cy="0"/>
            </a:xfrm>
            <a:prstGeom prst="line">
              <a:avLst/>
            </a:prstGeom>
            <a:noFill/>
            <a:ln w="9525">
              <a:solidFill>
                <a:srgbClr val="000000"/>
              </a:solidFill>
              <a:round/>
              <a:headEnd/>
              <a:tailEnd type="triangle" w="med" len="med"/>
            </a:ln>
          </p:spPr>
          <p:txBody>
            <a:bodyPr/>
            <a:lstStyle/>
            <a:p>
              <a:endParaRPr lang="ar-SA"/>
            </a:p>
          </p:txBody>
        </p:sp>
        <p:sp>
          <p:nvSpPr>
            <p:cNvPr id="23" name="Line 18"/>
            <p:cNvSpPr>
              <a:spLocks noChangeShapeType="1"/>
            </p:cNvSpPr>
            <p:nvPr/>
          </p:nvSpPr>
          <p:spPr bwMode="auto">
            <a:xfrm flipV="1">
              <a:off x="1499" y="2203"/>
              <a:ext cx="0" cy="620"/>
            </a:xfrm>
            <a:prstGeom prst="line">
              <a:avLst/>
            </a:prstGeom>
            <a:noFill/>
            <a:ln w="9525">
              <a:solidFill>
                <a:srgbClr val="000000"/>
              </a:solidFill>
              <a:round/>
              <a:headEnd/>
              <a:tailEnd/>
            </a:ln>
          </p:spPr>
          <p:txBody>
            <a:bodyPr/>
            <a:lstStyle/>
            <a:p>
              <a:endParaRPr lang="ar-SA"/>
            </a:p>
          </p:txBody>
        </p:sp>
        <p:sp>
          <p:nvSpPr>
            <p:cNvPr id="24" name="Line 19"/>
            <p:cNvSpPr>
              <a:spLocks noChangeShapeType="1"/>
            </p:cNvSpPr>
            <p:nvPr/>
          </p:nvSpPr>
          <p:spPr bwMode="auto">
            <a:xfrm flipV="1">
              <a:off x="4284" y="2203"/>
              <a:ext cx="0" cy="620"/>
            </a:xfrm>
            <a:prstGeom prst="line">
              <a:avLst/>
            </a:prstGeom>
            <a:noFill/>
            <a:ln w="9525">
              <a:solidFill>
                <a:srgbClr val="000000"/>
              </a:solidFill>
              <a:round/>
              <a:headEnd/>
              <a:tailEnd/>
            </a:ln>
          </p:spPr>
          <p:txBody>
            <a:bodyPr/>
            <a:lstStyle/>
            <a:p>
              <a:endParaRPr lang="ar-SA"/>
            </a:p>
          </p:txBody>
        </p:sp>
        <p:sp>
          <p:nvSpPr>
            <p:cNvPr id="25" name="Line 20"/>
            <p:cNvSpPr>
              <a:spLocks noChangeShapeType="1"/>
            </p:cNvSpPr>
            <p:nvPr/>
          </p:nvSpPr>
          <p:spPr bwMode="auto">
            <a:xfrm>
              <a:off x="2144" y="756"/>
              <a:ext cx="232" cy="0"/>
            </a:xfrm>
            <a:prstGeom prst="line">
              <a:avLst/>
            </a:prstGeom>
            <a:noFill/>
            <a:ln w="9525">
              <a:solidFill>
                <a:srgbClr val="000000"/>
              </a:solidFill>
              <a:prstDash val="dash"/>
              <a:round/>
              <a:headEnd/>
              <a:tailEnd type="triangle" w="med" len="med"/>
            </a:ln>
          </p:spPr>
          <p:txBody>
            <a:bodyPr/>
            <a:lstStyle/>
            <a:p>
              <a:endParaRPr lang="ar-SA"/>
            </a:p>
          </p:txBody>
        </p:sp>
        <p:sp>
          <p:nvSpPr>
            <p:cNvPr id="26" name="Line 21"/>
            <p:cNvSpPr>
              <a:spLocks noChangeShapeType="1"/>
            </p:cNvSpPr>
            <p:nvPr/>
          </p:nvSpPr>
          <p:spPr bwMode="auto">
            <a:xfrm flipH="1">
              <a:off x="3511" y="832"/>
              <a:ext cx="232" cy="0"/>
            </a:xfrm>
            <a:prstGeom prst="line">
              <a:avLst/>
            </a:prstGeom>
            <a:noFill/>
            <a:ln w="9525">
              <a:solidFill>
                <a:srgbClr val="000000"/>
              </a:solidFill>
              <a:round/>
              <a:headEnd/>
              <a:tailEnd type="triangle" w="med" len="med"/>
            </a:ln>
          </p:spPr>
          <p:txBody>
            <a:bodyPr/>
            <a:lstStyle/>
            <a:p>
              <a:endParaRPr lang="ar-SA"/>
            </a:p>
          </p:txBody>
        </p:sp>
        <p:sp>
          <p:nvSpPr>
            <p:cNvPr id="27" name="Line 22"/>
            <p:cNvSpPr>
              <a:spLocks noChangeShapeType="1"/>
            </p:cNvSpPr>
            <p:nvPr/>
          </p:nvSpPr>
          <p:spPr bwMode="auto">
            <a:xfrm>
              <a:off x="4284" y="1016"/>
              <a:ext cx="0" cy="207"/>
            </a:xfrm>
            <a:prstGeom prst="line">
              <a:avLst/>
            </a:prstGeom>
            <a:noFill/>
            <a:ln w="9525">
              <a:solidFill>
                <a:srgbClr val="000000"/>
              </a:solidFill>
              <a:prstDash val="dash"/>
              <a:round/>
              <a:headEnd/>
              <a:tailEnd type="triangle" w="med" len="med"/>
            </a:ln>
          </p:spPr>
          <p:txBody>
            <a:bodyPr/>
            <a:lstStyle/>
            <a:p>
              <a:endParaRPr lang="ar-SA"/>
            </a:p>
          </p:txBody>
        </p:sp>
        <p:sp>
          <p:nvSpPr>
            <p:cNvPr id="28" name="Rectangle 23"/>
            <p:cNvSpPr>
              <a:spLocks noChangeArrowheads="1"/>
            </p:cNvSpPr>
            <p:nvPr/>
          </p:nvSpPr>
          <p:spPr bwMode="auto">
            <a:xfrm>
              <a:off x="4207" y="2272"/>
              <a:ext cx="387" cy="689"/>
            </a:xfrm>
            <a:prstGeom prst="rect">
              <a:avLst/>
            </a:prstGeom>
            <a:noFill/>
            <a:ln w="9525">
              <a:noFill/>
              <a:miter lim="800000"/>
              <a:headEnd/>
              <a:tailEnd/>
            </a:ln>
          </p:spPr>
          <p:txBody>
            <a:bodyPr vert="eaVert"/>
            <a:lstStyle/>
            <a:p>
              <a:pPr algn="ctr" rtl="0"/>
              <a:endParaRPr lang="en-US" altLang="zh-CN" sz="500">
                <a:solidFill>
                  <a:schemeClr val="tx1"/>
                </a:solidFill>
                <a:latin typeface="Times New Roman" pitchFamily="18" charset="0"/>
                <a:ea typeface="SimSun" pitchFamily="2" charset="-122"/>
              </a:endParaRPr>
            </a:p>
            <a:p>
              <a:pPr algn="ctr" rtl="0"/>
              <a:r>
                <a:rPr lang="ar-SA" altLang="zh-CN" sz="1500">
                  <a:solidFill>
                    <a:schemeClr val="tx1"/>
                  </a:solidFill>
                  <a:latin typeface="Times New Roman" pitchFamily="18" charset="0"/>
                  <a:ea typeface="SimSun" pitchFamily="2" charset="-122"/>
                </a:rPr>
                <a:t>الحقن</a:t>
              </a:r>
              <a:endParaRPr lang="en-US" sz="1800" b="0">
                <a:solidFill>
                  <a:schemeClr val="tx1"/>
                </a:solidFill>
              </a:endParaRPr>
            </a:p>
          </p:txBody>
        </p:sp>
        <p:sp>
          <p:nvSpPr>
            <p:cNvPr id="29" name="Rectangle 24"/>
            <p:cNvSpPr>
              <a:spLocks noChangeArrowheads="1"/>
            </p:cNvSpPr>
            <p:nvPr/>
          </p:nvSpPr>
          <p:spPr bwMode="auto">
            <a:xfrm>
              <a:off x="1113" y="2272"/>
              <a:ext cx="386" cy="689"/>
            </a:xfrm>
            <a:prstGeom prst="rect">
              <a:avLst/>
            </a:prstGeom>
            <a:noFill/>
            <a:ln w="9525">
              <a:noFill/>
              <a:miter lim="800000"/>
              <a:headEnd/>
              <a:tailEnd/>
            </a:ln>
          </p:spPr>
          <p:txBody>
            <a:bodyPr vert="eaVert"/>
            <a:lstStyle/>
            <a:p>
              <a:pPr algn="ctr" rtl="0"/>
              <a:endParaRPr lang="en-US" altLang="zh-CN" sz="500" dirty="0">
                <a:solidFill>
                  <a:schemeClr val="tx1"/>
                </a:solidFill>
                <a:latin typeface="Times New Roman" pitchFamily="18" charset="0"/>
                <a:ea typeface="SimSun" pitchFamily="2" charset="-122"/>
              </a:endParaRPr>
            </a:p>
            <a:p>
              <a:pPr algn="ctr" rtl="0"/>
              <a:r>
                <a:rPr lang="ar-SA" sz="1500" dirty="0">
                  <a:solidFill>
                    <a:schemeClr val="tx1"/>
                  </a:solidFill>
                  <a:latin typeface="Times New Roman" pitchFamily="18" charset="0"/>
                  <a:ea typeface="SimSun" pitchFamily="2" charset="-122"/>
                </a:rPr>
                <a:t>التسرب</a:t>
              </a:r>
              <a:endParaRPr lang="en-US" sz="1800" b="0" dirty="0">
                <a:solidFill>
                  <a:schemeClr val="tx1"/>
                </a:solidFill>
              </a:endParaRPr>
            </a:p>
          </p:txBody>
        </p:sp>
        <p:sp>
          <p:nvSpPr>
            <p:cNvPr id="30" name="Rectangle 25"/>
            <p:cNvSpPr>
              <a:spLocks noChangeArrowheads="1"/>
            </p:cNvSpPr>
            <p:nvPr/>
          </p:nvSpPr>
          <p:spPr bwMode="auto">
            <a:xfrm>
              <a:off x="1499" y="2647"/>
              <a:ext cx="697" cy="275"/>
            </a:xfrm>
            <a:prstGeom prst="rect">
              <a:avLst/>
            </a:prstGeom>
            <a:noFill/>
            <a:ln w="9525">
              <a:noFill/>
              <a:miter lim="800000"/>
              <a:headEnd/>
              <a:tailEnd/>
            </a:ln>
          </p:spPr>
          <p:txBody>
            <a:bodyPr/>
            <a:lstStyle/>
            <a:p>
              <a:pPr algn="ctr" rtl="0"/>
              <a:r>
                <a:rPr lang="ar-SA" altLang="zh-CN" sz="1400" i="1">
                  <a:solidFill>
                    <a:schemeClr val="tx1"/>
                  </a:solidFill>
                  <a:latin typeface="Times New Roman" pitchFamily="18" charset="0"/>
                  <a:ea typeface="SimSun" pitchFamily="2" charset="-122"/>
                </a:rPr>
                <a:t>الادخار</a:t>
              </a:r>
              <a:r>
                <a:rPr lang="en-US" altLang="zh-CN" sz="1400">
                  <a:solidFill>
                    <a:schemeClr val="tx1"/>
                  </a:solidFill>
                  <a:latin typeface="Times New Roman" pitchFamily="18" charset="0"/>
                  <a:ea typeface="SimSun" pitchFamily="2" charset="-122"/>
                </a:rPr>
                <a:t> (S) </a:t>
              </a:r>
              <a:endParaRPr lang="en-US" sz="1800" b="0">
                <a:solidFill>
                  <a:schemeClr val="tx1"/>
                </a:solidFill>
              </a:endParaRPr>
            </a:p>
          </p:txBody>
        </p:sp>
        <p:sp>
          <p:nvSpPr>
            <p:cNvPr id="31" name="Rectangle 26"/>
            <p:cNvSpPr>
              <a:spLocks noChangeArrowheads="1"/>
            </p:cNvSpPr>
            <p:nvPr/>
          </p:nvSpPr>
          <p:spPr bwMode="auto">
            <a:xfrm>
              <a:off x="3408" y="2654"/>
              <a:ext cx="928" cy="276"/>
            </a:xfrm>
            <a:prstGeom prst="rect">
              <a:avLst/>
            </a:prstGeom>
            <a:noFill/>
            <a:ln w="9525">
              <a:noFill/>
              <a:miter lim="800000"/>
              <a:headEnd/>
              <a:tailEnd/>
            </a:ln>
          </p:spPr>
          <p:txBody>
            <a:bodyPr/>
            <a:lstStyle/>
            <a:p>
              <a:pPr algn="ctr" rtl="0"/>
              <a:r>
                <a:rPr lang="ar-SA" altLang="zh-CN" sz="1400" i="1">
                  <a:solidFill>
                    <a:schemeClr val="tx1"/>
                  </a:solidFill>
                  <a:latin typeface="Times New Roman" pitchFamily="18" charset="0"/>
                  <a:ea typeface="SimSun" pitchFamily="2" charset="-122"/>
                </a:rPr>
                <a:t>الاستثمار</a:t>
              </a:r>
              <a:r>
                <a:rPr lang="en-US" altLang="zh-CN" sz="1400" i="1">
                  <a:solidFill>
                    <a:schemeClr val="tx1"/>
                  </a:solidFill>
                  <a:latin typeface="Times New Roman" pitchFamily="18" charset="0"/>
                  <a:ea typeface="SimSun" pitchFamily="2" charset="-122"/>
                </a:rPr>
                <a:t> </a:t>
              </a:r>
              <a:r>
                <a:rPr lang="en-US" altLang="zh-CN" sz="1400">
                  <a:solidFill>
                    <a:schemeClr val="tx1"/>
                  </a:solidFill>
                  <a:latin typeface="Times New Roman" pitchFamily="18" charset="0"/>
                  <a:ea typeface="SimSun" pitchFamily="2" charset="-122"/>
                </a:rPr>
                <a:t>(I) </a:t>
              </a:r>
              <a:endParaRPr lang="en-US" sz="1800" b="0">
                <a:solidFill>
                  <a:schemeClr val="tx1"/>
                </a:solidFill>
              </a:endParaRPr>
            </a:p>
          </p:txBody>
        </p:sp>
        <p:sp>
          <p:nvSpPr>
            <p:cNvPr id="32" name="Rectangle 27"/>
            <p:cNvSpPr>
              <a:spLocks noChangeArrowheads="1"/>
            </p:cNvSpPr>
            <p:nvPr/>
          </p:nvSpPr>
          <p:spPr bwMode="auto">
            <a:xfrm>
              <a:off x="1499" y="3267"/>
              <a:ext cx="697" cy="276"/>
            </a:xfrm>
            <a:prstGeom prst="rect">
              <a:avLst/>
            </a:prstGeom>
            <a:noFill/>
            <a:ln w="9525">
              <a:noFill/>
              <a:miter lim="800000"/>
              <a:headEnd/>
              <a:tailEnd/>
            </a:ln>
          </p:spPr>
          <p:txBody>
            <a:bodyPr/>
            <a:lstStyle/>
            <a:p>
              <a:pPr algn="ctr" rtl="0"/>
              <a:r>
                <a:rPr lang="ar-SA" altLang="zh-CN" sz="1400" i="1">
                  <a:solidFill>
                    <a:schemeClr val="tx1"/>
                  </a:solidFill>
                  <a:latin typeface="Times New Roman" pitchFamily="18" charset="0"/>
                  <a:ea typeface="SimSun" pitchFamily="2" charset="-122"/>
                </a:rPr>
                <a:t>الضرائب</a:t>
              </a:r>
              <a:r>
                <a:rPr lang="en-US" altLang="zh-CN" sz="1400">
                  <a:solidFill>
                    <a:schemeClr val="tx1"/>
                  </a:solidFill>
                  <a:latin typeface="Times New Roman" pitchFamily="18" charset="0"/>
                  <a:ea typeface="SimSun" pitchFamily="2" charset="-122"/>
                </a:rPr>
                <a:t> (T)</a:t>
              </a:r>
              <a:endParaRPr lang="en-US" sz="1800" b="0">
                <a:solidFill>
                  <a:schemeClr val="tx1"/>
                </a:solidFill>
              </a:endParaRPr>
            </a:p>
          </p:txBody>
        </p:sp>
        <p:sp>
          <p:nvSpPr>
            <p:cNvPr id="33" name="Rectangle 28"/>
            <p:cNvSpPr>
              <a:spLocks noChangeArrowheads="1"/>
            </p:cNvSpPr>
            <p:nvPr/>
          </p:nvSpPr>
          <p:spPr bwMode="auto">
            <a:xfrm>
              <a:off x="3433" y="3275"/>
              <a:ext cx="929" cy="275"/>
            </a:xfrm>
            <a:prstGeom prst="rect">
              <a:avLst/>
            </a:prstGeom>
            <a:noFill/>
            <a:ln w="9525">
              <a:noFill/>
              <a:miter lim="800000"/>
              <a:headEnd/>
              <a:tailEnd/>
            </a:ln>
          </p:spPr>
          <p:txBody>
            <a:bodyPr/>
            <a:lstStyle/>
            <a:p>
              <a:pPr algn="ctr" rtl="0"/>
              <a:r>
                <a:rPr lang="ar-SA" altLang="zh-CN" sz="1200" i="1">
                  <a:solidFill>
                    <a:schemeClr val="tx1"/>
                  </a:solidFill>
                  <a:latin typeface="Times New Roman" pitchFamily="18" charset="0"/>
                  <a:ea typeface="SimSun" pitchFamily="2" charset="-122"/>
                </a:rPr>
                <a:t>الانفاق الحكومي</a:t>
              </a:r>
              <a:r>
                <a:rPr lang="en-US" altLang="zh-CN" sz="1200">
                  <a:solidFill>
                    <a:schemeClr val="tx1"/>
                  </a:solidFill>
                  <a:latin typeface="Times New Roman" pitchFamily="18" charset="0"/>
                  <a:ea typeface="SimSun" pitchFamily="2" charset="-122"/>
                </a:rPr>
                <a:t> (G) </a:t>
              </a:r>
              <a:endParaRPr lang="en-US" sz="1600" b="0">
                <a:solidFill>
                  <a:schemeClr val="tx1"/>
                </a:solidFill>
              </a:endParaRPr>
            </a:p>
          </p:txBody>
        </p:sp>
        <p:sp>
          <p:nvSpPr>
            <p:cNvPr id="34" name="Rectangle 29"/>
            <p:cNvSpPr>
              <a:spLocks noChangeArrowheads="1"/>
            </p:cNvSpPr>
            <p:nvPr/>
          </p:nvSpPr>
          <p:spPr bwMode="auto">
            <a:xfrm>
              <a:off x="1448" y="3887"/>
              <a:ext cx="773" cy="276"/>
            </a:xfrm>
            <a:prstGeom prst="rect">
              <a:avLst/>
            </a:prstGeom>
            <a:noFill/>
            <a:ln w="9525">
              <a:noFill/>
              <a:miter lim="800000"/>
              <a:headEnd/>
              <a:tailEnd/>
            </a:ln>
          </p:spPr>
          <p:txBody>
            <a:bodyPr/>
            <a:lstStyle/>
            <a:p>
              <a:pPr algn="ctr" rtl="0"/>
              <a:r>
                <a:rPr lang="ar-SA" altLang="zh-CN" sz="1400" i="1">
                  <a:solidFill>
                    <a:schemeClr val="tx1"/>
                  </a:solidFill>
                  <a:latin typeface="Times New Roman" pitchFamily="18" charset="0"/>
                  <a:ea typeface="SimSun" pitchFamily="2" charset="-122"/>
                </a:rPr>
                <a:t>الواردات</a:t>
              </a:r>
              <a:r>
                <a:rPr lang="en-US" altLang="zh-CN" sz="1400">
                  <a:solidFill>
                    <a:schemeClr val="tx1"/>
                  </a:solidFill>
                  <a:latin typeface="Times New Roman" pitchFamily="18" charset="0"/>
                  <a:ea typeface="SimSun" pitchFamily="2" charset="-122"/>
                </a:rPr>
                <a:t> (M)</a:t>
              </a:r>
              <a:endParaRPr lang="en-US" sz="1800" b="0">
                <a:solidFill>
                  <a:schemeClr val="tx1"/>
                </a:solidFill>
              </a:endParaRPr>
            </a:p>
          </p:txBody>
        </p:sp>
        <p:sp>
          <p:nvSpPr>
            <p:cNvPr id="35" name="Rectangle 30"/>
            <p:cNvSpPr>
              <a:spLocks noChangeArrowheads="1"/>
            </p:cNvSpPr>
            <p:nvPr/>
          </p:nvSpPr>
          <p:spPr bwMode="auto">
            <a:xfrm>
              <a:off x="3433" y="3879"/>
              <a:ext cx="929" cy="276"/>
            </a:xfrm>
            <a:prstGeom prst="rect">
              <a:avLst/>
            </a:prstGeom>
            <a:noFill/>
            <a:ln w="9525">
              <a:noFill/>
              <a:miter lim="800000"/>
              <a:headEnd/>
              <a:tailEnd/>
            </a:ln>
          </p:spPr>
          <p:txBody>
            <a:bodyPr/>
            <a:lstStyle/>
            <a:p>
              <a:pPr algn="ctr" rtl="0"/>
              <a:r>
                <a:rPr lang="ar-SA" altLang="zh-CN" sz="1400" i="1">
                  <a:solidFill>
                    <a:schemeClr val="tx1"/>
                  </a:solidFill>
                  <a:latin typeface="Times New Roman" pitchFamily="18" charset="0"/>
                  <a:ea typeface="SimSun" pitchFamily="2" charset="-122"/>
                </a:rPr>
                <a:t>الصادرات</a:t>
              </a:r>
              <a:r>
                <a:rPr lang="en-US" altLang="zh-CN" sz="1400">
                  <a:solidFill>
                    <a:schemeClr val="tx1"/>
                  </a:solidFill>
                  <a:latin typeface="Times New Roman" pitchFamily="18" charset="0"/>
                  <a:ea typeface="SimSun" pitchFamily="2" charset="-122"/>
                </a:rPr>
                <a:t> (X) </a:t>
              </a:r>
              <a:endParaRPr lang="en-US" sz="1800" b="0">
                <a:solidFill>
                  <a:schemeClr val="tx1"/>
                </a:solidFill>
              </a:endParaRPr>
            </a:p>
          </p:txBody>
        </p:sp>
        <p:sp>
          <p:nvSpPr>
            <p:cNvPr id="36" name="AutoShape 31"/>
            <p:cNvSpPr>
              <a:spLocks noChangeArrowheads="1"/>
            </p:cNvSpPr>
            <p:nvPr/>
          </p:nvSpPr>
          <p:spPr bwMode="auto">
            <a:xfrm>
              <a:off x="2282" y="1996"/>
              <a:ext cx="1117" cy="345"/>
            </a:xfrm>
            <a:prstGeom prst="octagon">
              <a:avLst>
                <a:gd name="adj" fmla="val 29287"/>
              </a:avLst>
            </a:prstGeom>
            <a:solidFill>
              <a:srgbClr val="FF9999"/>
            </a:solidFill>
            <a:ln w="22860">
              <a:solidFill>
                <a:srgbClr val="FF0000"/>
              </a:solidFill>
              <a:miter lim="800000"/>
              <a:headEnd/>
              <a:tailEnd/>
            </a:ln>
          </p:spPr>
          <p:txBody>
            <a:bodyPr/>
            <a:lstStyle/>
            <a:p>
              <a:pPr algn="l" rtl="0"/>
              <a:endParaRPr lang="ar-SA" sz="1800" b="0">
                <a:solidFill>
                  <a:schemeClr val="bg1"/>
                </a:solidFill>
              </a:endParaRPr>
            </a:p>
          </p:txBody>
        </p:sp>
        <p:sp>
          <p:nvSpPr>
            <p:cNvPr id="37" name="Rectangle 32"/>
            <p:cNvSpPr>
              <a:spLocks noChangeArrowheads="1"/>
            </p:cNvSpPr>
            <p:nvPr/>
          </p:nvSpPr>
          <p:spPr bwMode="auto">
            <a:xfrm>
              <a:off x="2282" y="2019"/>
              <a:ext cx="1117" cy="276"/>
            </a:xfrm>
            <a:prstGeom prst="rect">
              <a:avLst/>
            </a:prstGeom>
            <a:noFill/>
            <a:ln w="9525">
              <a:noFill/>
              <a:miter lim="800000"/>
              <a:headEnd/>
              <a:tailEnd/>
            </a:ln>
          </p:spPr>
          <p:txBody>
            <a:bodyPr/>
            <a:lstStyle/>
            <a:p>
              <a:pPr algn="ctr" rtl="0"/>
              <a:endParaRPr lang="en-US" altLang="zh-CN" sz="400">
                <a:solidFill>
                  <a:schemeClr val="tx1"/>
                </a:solidFill>
                <a:latin typeface="Times New Roman" pitchFamily="18" charset="0"/>
                <a:ea typeface="SimSun" pitchFamily="2" charset="-122"/>
              </a:endParaRPr>
            </a:p>
            <a:p>
              <a:pPr algn="ctr" rtl="0"/>
              <a:r>
                <a:rPr lang="ar-SA" altLang="zh-CN" sz="1400">
                  <a:solidFill>
                    <a:schemeClr val="tx1"/>
                  </a:solidFill>
                  <a:latin typeface="Times New Roman" pitchFamily="18" charset="0"/>
                  <a:ea typeface="SimSun" pitchFamily="2" charset="-122"/>
                </a:rPr>
                <a:t>اسواق عناصر الانتاج</a:t>
              </a:r>
              <a:endParaRPr lang="en-US" sz="1800" b="0">
                <a:solidFill>
                  <a:schemeClr val="tx1"/>
                </a:solidFill>
              </a:endParaRPr>
            </a:p>
          </p:txBody>
        </p:sp>
        <p:sp>
          <p:nvSpPr>
            <p:cNvPr id="38" name="AutoShape 33"/>
            <p:cNvSpPr>
              <a:spLocks noChangeArrowheads="1"/>
            </p:cNvSpPr>
            <p:nvPr/>
          </p:nvSpPr>
          <p:spPr bwMode="auto">
            <a:xfrm>
              <a:off x="2384" y="618"/>
              <a:ext cx="1118" cy="345"/>
            </a:xfrm>
            <a:prstGeom prst="octagon">
              <a:avLst>
                <a:gd name="adj" fmla="val 29287"/>
              </a:avLst>
            </a:prstGeom>
            <a:solidFill>
              <a:srgbClr val="FF9999"/>
            </a:solidFill>
            <a:ln w="22860">
              <a:solidFill>
                <a:srgbClr val="FF0000"/>
              </a:solidFill>
              <a:miter lim="800000"/>
              <a:headEnd/>
              <a:tailEnd/>
            </a:ln>
          </p:spPr>
          <p:txBody>
            <a:bodyPr/>
            <a:lstStyle/>
            <a:p>
              <a:pPr algn="l" rtl="0"/>
              <a:endParaRPr lang="ar-SA" sz="1800" b="0">
                <a:solidFill>
                  <a:schemeClr val="bg1"/>
                </a:solidFill>
              </a:endParaRPr>
            </a:p>
          </p:txBody>
        </p:sp>
        <p:sp>
          <p:nvSpPr>
            <p:cNvPr id="39" name="Rectangle 34"/>
            <p:cNvSpPr>
              <a:spLocks noChangeArrowheads="1"/>
            </p:cNvSpPr>
            <p:nvPr/>
          </p:nvSpPr>
          <p:spPr bwMode="auto">
            <a:xfrm>
              <a:off x="2376" y="656"/>
              <a:ext cx="1118" cy="276"/>
            </a:xfrm>
            <a:prstGeom prst="rect">
              <a:avLst/>
            </a:prstGeom>
            <a:noFill/>
            <a:ln w="9525">
              <a:noFill/>
              <a:miter lim="800000"/>
              <a:headEnd/>
              <a:tailEnd/>
            </a:ln>
          </p:spPr>
          <p:txBody>
            <a:bodyPr/>
            <a:lstStyle/>
            <a:p>
              <a:pPr algn="ctr" rtl="0"/>
              <a:endParaRPr lang="en-US" altLang="zh-CN" sz="400">
                <a:solidFill>
                  <a:schemeClr val="tx1"/>
                </a:solidFill>
                <a:latin typeface="Times New Roman" pitchFamily="18" charset="0"/>
                <a:ea typeface="SimSun" pitchFamily="2" charset="-122"/>
              </a:endParaRPr>
            </a:p>
            <a:p>
              <a:pPr algn="ctr" rtl="0"/>
              <a:r>
                <a:rPr lang="ar-SA" altLang="zh-CN" sz="1400">
                  <a:solidFill>
                    <a:schemeClr val="tx1"/>
                  </a:solidFill>
                  <a:latin typeface="Times New Roman" pitchFamily="18" charset="0"/>
                  <a:ea typeface="SimSun" pitchFamily="2" charset="-122"/>
                </a:rPr>
                <a:t>أسواق المنتجات</a:t>
              </a:r>
              <a:endParaRPr lang="en-US" sz="1800" b="0">
                <a:solidFill>
                  <a:schemeClr val="tx1"/>
                </a:solidFill>
              </a:endParaRPr>
            </a:p>
          </p:txBody>
        </p:sp>
        <p:sp>
          <p:nvSpPr>
            <p:cNvPr id="40" name="AutoShape 35"/>
            <p:cNvSpPr>
              <a:spLocks noChangeArrowheads="1"/>
            </p:cNvSpPr>
            <p:nvPr/>
          </p:nvSpPr>
          <p:spPr bwMode="auto">
            <a:xfrm>
              <a:off x="2273" y="2654"/>
              <a:ext cx="1117" cy="345"/>
            </a:xfrm>
            <a:prstGeom prst="octagon">
              <a:avLst>
                <a:gd name="adj" fmla="val 29287"/>
              </a:avLst>
            </a:prstGeom>
            <a:solidFill>
              <a:srgbClr val="FF9999"/>
            </a:solidFill>
            <a:ln w="22860">
              <a:solidFill>
                <a:srgbClr val="FF0000"/>
              </a:solidFill>
              <a:miter lim="800000"/>
              <a:headEnd/>
              <a:tailEnd/>
            </a:ln>
          </p:spPr>
          <p:txBody>
            <a:bodyPr/>
            <a:lstStyle/>
            <a:p>
              <a:pPr algn="l" rtl="0"/>
              <a:endParaRPr lang="ar-SA" sz="1800" b="0">
                <a:solidFill>
                  <a:schemeClr val="bg1"/>
                </a:solidFill>
              </a:endParaRPr>
            </a:p>
          </p:txBody>
        </p:sp>
        <p:sp>
          <p:nvSpPr>
            <p:cNvPr id="41" name="Rectangle 36"/>
            <p:cNvSpPr>
              <a:spLocks noChangeArrowheads="1"/>
            </p:cNvSpPr>
            <p:nvPr/>
          </p:nvSpPr>
          <p:spPr bwMode="auto">
            <a:xfrm>
              <a:off x="2273" y="2685"/>
              <a:ext cx="1117" cy="276"/>
            </a:xfrm>
            <a:prstGeom prst="rect">
              <a:avLst/>
            </a:prstGeom>
            <a:noFill/>
            <a:ln w="9525">
              <a:noFill/>
              <a:miter lim="800000"/>
              <a:headEnd/>
              <a:tailEnd/>
            </a:ln>
          </p:spPr>
          <p:txBody>
            <a:bodyPr/>
            <a:lstStyle/>
            <a:p>
              <a:pPr algn="ctr" rtl="0"/>
              <a:endParaRPr lang="en-US" altLang="zh-CN" sz="400">
                <a:solidFill>
                  <a:schemeClr val="tx1"/>
                </a:solidFill>
                <a:latin typeface="Times New Roman" pitchFamily="18" charset="0"/>
                <a:ea typeface="SimSun" pitchFamily="2" charset="-122"/>
              </a:endParaRPr>
            </a:p>
            <a:p>
              <a:pPr algn="ctr" rtl="0"/>
              <a:r>
                <a:rPr lang="ar-SA" altLang="zh-CN" sz="1400">
                  <a:solidFill>
                    <a:schemeClr val="tx1"/>
                  </a:solidFill>
                  <a:latin typeface="Times New Roman" pitchFamily="18" charset="0"/>
                  <a:ea typeface="SimSun" pitchFamily="2" charset="-122"/>
                </a:rPr>
                <a:t>الاسواق المالية</a:t>
              </a:r>
              <a:endParaRPr lang="en-US" sz="1800" b="0">
                <a:solidFill>
                  <a:schemeClr val="tx1"/>
                </a:solidFill>
              </a:endParaRPr>
            </a:p>
          </p:txBody>
        </p:sp>
      </p:grpSp>
    </p:spTree>
    <p:extLst>
      <p:ext uri="{BB962C8B-B14F-4D97-AF65-F5344CB8AC3E}">
        <p14:creationId xmlns:p14="http://schemas.microsoft.com/office/powerpoint/2010/main" val="253552012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fade">
                                      <p:cBhvr>
                                        <p:cTn id="7" dur="2000"/>
                                        <p:tgtEl>
                                          <p:spTgt spid="7"/>
                                        </p:tgtEl>
                                      </p:cBhvr>
                                    </p:animEffect>
                                  </p:childTnLst>
                                </p:cTn>
                              </p:par>
                            </p:childTnLst>
                          </p:cTn>
                        </p:par>
                      </p:childTnLst>
                    </p:cTn>
                  </p:par>
                  <p:par>
                    <p:cTn id="8" fill="hold">
                      <p:stCondLst>
                        <p:cond delay="indefinite"/>
                      </p:stCondLst>
                      <p:childTnLst>
                        <p:par>
                          <p:cTn id="9" fill="hold">
                            <p:stCondLst>
                              <p:cond delay="0"/>
                            </p:stCondLst>
                            <p:childTnLst>
                              <p:par>
                                <p:cTn id="10" presetID="17" presetClass="entr" presetSubtype="10" fill="hold" nodeType="clickEffect">
                                  <p:stCondLst>
                                    <p:cond delay="0"/>
                                  </p:stCondLst>
                                  <p:childTnLst>
                                    <p:set>
                                      <p:cBhvr>
                                        <p:cTn id="11" dur="1" fill="hold">
                                          <p:stCondLst>
                                            <p:cond delay="0"/>
                                          </p:stCondLst>
                                        </p:cTn>
                                        <p:tgtEl>
                                          <p:spTgt spid="6"/>
                                        </p:tgtEl>
                                        <p:attrNameLst>
                                          <p:attrName>style.visibility</p:attrName>
                                        </p:attrNameLst>
                                      </p:cBhvr>
                                      <p:to>
                                        <p:strVal val="visible"/>
                                      </p:to>
                                    </p:set>
                                    <p:anim calcmode="lin" valueType="num">
                                      <p:cBhvr>
                                        <p:cTn id="12" dur="500" fill="hold"/>
                                        <p:tgtEl>
                                          <p:spTgt spid="6"/>
                                        </p:tgtEl>
                                        <p:attrNameLst>
                                          <p:attrName>ppt_w</p:attrName>
                                        </p:attrNameLst>
                                      </p:cBhvr>
                                      <p:tavLst>
                                        <p:tav tm="0">
                                          <p:val>
                                            <p:fltVal val="0"/>
                                          </p:val>
                                        </p:tav>
                                        <p:tav tm="100000">
                                          <p:val>
                                            <p:strVal val="#ppt_w"/>
                                          </p:val>
                                        </p:tav>
                                      </p:tavLst>
                                    </p:anim>
                                    <p:anim calcmode="lin" valueType="num">
                                      <p:cBhvr>
                                        <p:cTn id="13" dur="500" fill="hold"/>
                                        <p:tgtEl>
                                          <p:spTgt spid="6"/>
                                        </p:tgtEl>
                                        <p:attrNameLst>
                                          <p:attrName>ppt_h</p:attrName>
                                        </p:attrNameLst>
                                      </p:cBhvr>
                                      <p:tavLst>
                                        <p:tav tm="0">
                                          <p:val>
                                            <p:strVal val="#ppt_h"/>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0"/>
          </p:nvPr>
        </p:nvSpPr>
        <p:spPr>
          <a:xfrm>
            <a:off x="4974456" y="6381328"/>
            <a:ext cx="482600" cy="288032"/>
          </a:xfrm>
          <a:prstGeom prst="rect">
            <a:avLst/>
          </a:prstGeom>
        </p:spPr>
        <p:txBody>
          <a:bodyPr/>
          <a:lstStyle/>
          <a:p>
            <a:pPr algn="ctr">
              <a:defRPr/>
            </a:pPr>
            <a:fld id="{7B8EA862-7DD5-4A06-BDE1-DB7EC5FAA60C}" type="slidenum">
              <a:rPr lang="ar-SA" sz="1200" smtClean="0">
                <a:solidFill>
                  <a:schemeClr val="bg1"/>
                </a:solidFill>
              </a:rPr>
              <a:pPr algn="ctr">
                <a:defRPr/>
              </a:pPr>
              <a:t>5</a:t>
            </a:fld>
            <a:endParaRPr lang="en-US" sz="1200" dirty="0">
              <a:solidFill>
                <a:schemeClr val="bg1"/>
              </a:solidFill>
            </a:endParaRPr>
          </a:p>
        </p:txBody>
      </p:sp>
      <p:sp>
        <p:nvSpPr>
          <p:cNvPr id="7" name="Text Box 2"/>
          <p:cNvSpPr txBox="1">
            <a:spLocks noChangeArrowheads="1"/>
          </p:cNvSpPr>
          <p:nvPr/>
        </p:nvSpPr>
        <p:spPr bwMode="auto">
          <a:xfrm>
            <a:off x="3656856" y="908720"/>
            <a:ext cx="5820519" cy="5232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pPr>
              <a:spcBef>
                <a:spcPct val="50000"/>
              </a:spcBef>
            </a:pPr>
            <a:r>
              <a:rPr lang="ar-SA" altLang="en-US" sz="2800" b="1" dirty="0" smtClean="0">
                <a:solidFill>
                  <a:srgbClr val="C00000"/>
                </a:solidFill>
                <a:latin typeface="+mn-lt"/>
                <a:cs typeface="+mn-cs"/>
              </a:rPr>
              <a:t>(</a:t>
            </a:r>
            <a:r>
              <a:rPr lang="en-US" altLang="en-US" sz="2800" b="1" dirty="0" smtClean="0">
                <a:solidFill>
                  <a:srgbClr val="C00000"/>
                </a:solidFill>
                <a:latin typeface="+mn-lt"/>
                <a:cs typeface="+mn-cs"/>
              </a:rPr>
              <a:t>2</a:t>
            </a:r>
            <a:r>
              <a:rPr lang="ar-SA" altLang="en-US" sz="2800" b="1" dirty="0" smtClean="0">
                <a:solidFill>
                  <a:srgbClr val="C00000"/>
                </a:solidFill>
                <a:latin typeface="+mn-lt"/>
                <a:cs typeface="+mn-cs"/>
              </a:rPr>
              <a:t>) تطور التبادل الاقتصادي وتطور النقود</a:t>
            </a:r>
            <a:endParaRPr lang="en-US" altLang="en-US" sz="2800" b="1" dirty="0">
              <a:solidFill>
                <a:srgbClr val="C00000"/>
              </a:solidFill>
              <a:latin typeface="+mn-lt"/>
              <a:cs typeface="+mn-cs"/>
            </a:endParaRPr>
          </a:p>
        </p:txBody>
      </p:sp>
      <p:sp>
        <p:nvSpPr>
          <p:cNvPr id="8" name="Title 1"/>
          <p:cNvSpPr txBox="1">
            <a:spLocks/>
          </p:cNvSpPr>
          <p:nvPr/>
        </p:nvSpPr>
        <p:spPr>
          <a:xfrm>
            <a:off x="344488" y="275940"/>
            <a:ext cx="8915400" cy="776796"/>
          </a:xfrm>
          <a:prstGeom prst="rect">
            <a:avLst/>
          </a:prstGeom>
        </p:spPr>
        <p:txBody>
          <a:bodyPr/>
          <a:lstStyle>
            <a:lvl1pPr algn="r" rtl="0" eaLnBrk="1" fontAlgn="base" hangingPunct="1">
              <a:spcBef>
                <a:spcPct val="0"/>
              </a:spcBef>
              <a:spcAft>
                <a:spcPct val="0"/>
              </a:spcAft>
              <a:defRPr sz="2400" b="1" kern="1200" baseline="0">
                <a:solidFill>
                  <a:srgbClr val="ECA02F"/>
                </a:solidFill>
                <a:latin typeface="+mj-lt"/>
                <a:ea typeface="+mj-ea"/>
                <a:cs typeface="Arial" charset="0"/>
              </a:defRPr>
            </a:lvl1pPr>
            <a:lvl2pPr algn="r" rtl="0" eaLnBrk="1" fontAlgn="base" hangingPunct="1">
              <a:spcBef>
                <a:spcPct val="0"/>
              </a:spcBef>
              <a:spcAft>
                <a:spcPct val="0"/>
              </a:spcAft>
              <a:defRPr sz="4400">
                <a:solidFill>
                  <a:srgbClr val="376092"/>
                </a:solidFill>
                <a:latin typeface="Calibri" pitchFamily="34" charset="0"/>
                <a:cs typeface="Arial" charset="0"/>
              </a:defRPr>
            </a:lvl2pPr>
            <a:lvl3pPr algn="r" rtl="0" eaLnBrk="1" fontAlgn="base" hangingPunct="1">
              <a:spcBef>
                <a:spcPct val="0"/>
              </a:spcBef>
              <a:spcAft>
                <a:spcPct val="0"/>
              </a:spcAft>
              <a:defRPr sz="4400">
                <a:solidFill>
                  <a:srgbClr val="376092"/>
                </a:solidFill>
                <a:latin typeface="Calibri" pitchFamily="34" charset="0"/>
                <a:cs typeface="Arial" charset="0"/>
              </a:defRPr>
            </a:lvl3pPr>
            <a:lvl4pPr algn="r" rtl="0" eaLnBrk="1" fontAlgn="base" hangingPunct="1">
              <a:spcBef>
                <a:spcPct val="0"/>
              </a:spcBef>
              <a:spcAft>
                <a:spcPct val="0"/>
              </a:spcAft>
              <a:defRPr sz="4400">
                <a:solidFill>
                  <a:srgbClr val="376092"/>
                </a:solidFill>
                <a:latin typeface="Calibri" pitchFamily="34" charset="0"/>
                <a:cs typeface="Arial" charset="0"/>
              </a:defRPr>
            </a:lvl4pPr>
            <a:lvl5pPr algn="r" rtl="0" eaLnBrk="1" fontAlgn="base" hangingPunct="1">
              <a:spcBef>
                <a:spcPct val="0"/>
              </a:spcBef>
              <a:spcAft>
                <a:spcPct val="0"/>
              </a:spcAft>
              <a:defRPr sz="4400">
                <a:solidFill>
                  <a:srgbClr val="376092"/>
                </a:solidFill>
                <a:latin typeface="Calibri" pitchFamily="34" charset="0"/>
                <a:cs typeface="Arial" charset="0"/>
              </a:defRPr>
            </a:lvl5pPr>
            <a:lvl6pPr marL="457200" algn="r" rtl="0" eaLnBrk="1" fontAlgn="base" hangingPunct="1">
              <a:spcBef>
                <a:spcPct val="0"/>
              </a:spcBef>
              <a:spcAft>
                <a:spcPct val="0"/>
              </a:spcAft>
              <a:defRPr sz="4400">
                <a:solidFill>
                  <a:srgbClr val="376092"/>
                </a:solidFill>
                <a:latin typeface="Calibri" pitchFamily="34" charset="0"/>
                <a:cs typeface="Arial" charset="0"/>
              </a:defRPr>
            </a:lvl6pPr>
            <a:lvl7pPr marL="914400" algn="r" rtl="0" eaLnBrk="1" fontAlgn="base" hangingPunct="1">
              <a:spcBef>
                <a:spcPct val="0"/>
              </a:spcBef>
              <a:spcAft>
                <a:spcPct val="0"/>
              </a:spcAft>
              <a:defRPr sz="4400">
                <a:solidFill>
                  <a:srgbClr val="376092"/>
                </a:solidFill>
                <a:latin typeface="Calibri" pitchFamily="34" charset="0"/>
                <a:cs typeface="Arial" charset="0"/>
              </a:defRPr>
            </a:lvl7pPr>
            <a:lvl8pPr marL="1371600" algn="r" rtl="0" eaLnBrk="1" fontAlgn="base" hangingPunct="1">
              <a:spcBef>
                <a:spcPct val="0"/>
              </a:spcBef>
              <a:spcAft>
                <a:spcPct val="0"/>
              </a:spcAft>
              <a:defRPr sz="4400">
                <a:solidFill>
                  <a:srgbClr val="376092"/>
                </a:solidFill>
                <a:latin typeface="Calibri" pitchFamily="34" charset="0"/>
                <a:cs typeface="Arial" charset="0"/>
              </a:defRPr>
            </a:lvl8pPr>
            <a:lvl9pPr marL="1828800" algn="r" rtl="0" eaLnBrk="1" fontAlgn="base" hangingPunct="1">
              <a:spcBef>
                <a:spcPct val="0"/>
              </a:spcBef>
              <a:spcAft>
                <a:spcPct val="0"/>
              </a:spcAft>
              <a:defRPr sz="4400">
                <a:solidFill>
                  <a:srgbClr val="376092"/>
                </a:solidFill>
                <a:latin typeface="Calibri" pitchFamily="34" charset="0"/>
                <a:cs typeface="Arial" charset="0"/>
              </a:defRPr>
            </a:lvl9pPr>
          </a:lstStyle>
          <a:p>
            <a:r>
              <a:rPr lang="ar-SA" sz="2000" dirty="0" smtClean="0">
                <a:solidFill>
                  <a:schemeClr val="accent1">
                    <a:lumMod val="75000"/>
                  </a:schemeClr>
                </a:solidFill>
              </a:rPr>
              <a:t>النقود والبنوك                                                                                     المحاضرة الأولي</a:t>
            </a:r>
            <a:endParaRPr lang="en-US" sz="2000" dirty="0">
              <a:solidFill>
                <a:schemeClr val="accent1">
                  <a:lumMod val="75000"/>
                </a:schemeClr>
              </a:solidFill>
            </a:endParaRPr>
          </a:p>
        </p:txBody>
      </p:sp>
      <p:sp>
        <p:nvSpPr>
          <p:cNvPr id="10" name="Rectangle 3"/>
          <p:cNvSpPr txBox="1">
            <a:spLocks noChangeArrowheads="1"/>
          </p:cNvSpPr>
          <p:nvPr/>
        </p:nvSpPr>
        <p:spPr bwMode="auto">
          <a:xfrm>
            <a:off x="344488" y="1415509"/>
            <a:ext cx="8495480" cy="1728192"/>
          </a:xfrm>
          <a:prstGeom prst="rect">
            <a:avLst/>
          </a:prstGeom>
          <a:noFill/>
          <a:ln w="9525">
            <a:noFill/>
            <a:miter lim="800000"/>
            <a:headEnd/>
            <a:tailEnd/>
          </a:ln>
        </p:spPr>
        <p:txBody>
          <a:bodyPr/>
          <a:lstStyle/>
          <a:p>
            <a:pPr algn="just">
              <a:lnSpc>
                <a:spcPct val="120000"/>
              </a:lnSpc>
              <a:spcBef>
                <a:spcPts val="0"/>
              </a:spcBef>
              <a:buClr>
                <a:schemeClr val="bg2"/>
              </a:buClr>
              <a:buSzPct val="75000"/>
              <a:buFont typeface="Wingdings" pitchFamily="2" charset="2"/>
              <a:buNone/>
              <a:defRPr/>
            </a:pPr>
            <a:r>
              <a:rPr lang="ar-SA" sz="2200" b="1" kern="0" dirty="0" smtClean="0">
                <a:solidFill>
                  <a:schemeClr val="tx1">
                    <a:lumMod val="95000"/>
                    <a:lumOff val="5000"/>
                  </a:schemeClr>
                </a:solidFill>
                <a:latin typeface="+mn-lt"/>
                <a:cs typeface="Simplified Arabic" pitchFamily="2" charset="-78"/>
              </a:rPr>
              <a:t>يمكن الجزم بأن هناك ارتباط تاريخي وثيق بين تطور التبادل الاقتصادي وتطور النقود على امتداد الحقب التاريخية. ويعتبر هذا التطور متأثرا بعنصرين، هما:</a:t>
            </a:r>
          </a:p>
          <a:p>
            <a:pPr algn="just">
              <a:lnSpc>
                <a:spcPct val="120000"/>
              </a:lnSpc>
              <a:spcBef>
                <a:spcPts val="0"/>
              </a:spcBef>
              <a:buClr>
                <a:schemeClr val="bg2"/>
              </a:buClr>
              <a:buSzPct val="75000"/>
              <a:buFont typeface="Wingdings" pitchFamily="2" charset="2"/>
              <a:buNone/>
              <a:defRPr/>
            </a:pPr>
            <a:r>
              <a:rPr lang="ar-SA" sz="2200" b="1" kern="0" dirty="0" smtClean="0">
                <a:solidFill>
                  <a:schemeClr val="tx1">
                    <a:lumMod val="95000"/>
                    <a:lumOff val="5000"/>
                  </a:schemeClr>
                </a:solidFill>
                <a:latin typeface="+mn-lt"/>
                <a:cs typeface="Simplified Arabic" pitchFamily="2" charset="-78"/>
              </a:rPr>
              <a:t> أ/ الزيادة في السكان.</a:t>
            </a:r>
          </a:p>
          <a:p>
            <a:pPr algn="just">
              <a:lnSpc>
                <a:spcPct val="120000"/>
              </a:lnSpc>
              <a:spcBef>
                <a:spcPts val="0"/>
              </a:spcBef>
              <a:buClr>
                <a:schemeClr val="bg2"/>
              </a:buClr>
              <a:buSzPct val="75000"/>
              <a:buFont typeface="Wingdings" pitchFamily="2" charset="2"/>
              <a:buNone/>
              <a:defRPr/>
            </a:pPr>
            <a:r>
              <a:rPr lang="ar-SA" sz="2200" b="1" kern="0" dirty="0" smtClean="0">
                <a:solidFill>
                  <a:schemeClr val="tx1">
                    <a:lumMod val="95000"/>
                    <a:lumOff val="5000"/>
                  </a:schemeClr>
                </a:solidFill>
                <a:latin typeface="+mn-lt"/>
                <a:cs typeface="Simplified Arabic" pitchFamily="2" charset="-78"/>
              </a:rPr>
              <a:t>ب/ التخصص وتقسيم العمل.</a:t>
            </a:r>
            <a:endParaRPr lang="ar-SA" sz="2200" b="1" kern="0" dirty="0">
              <a:solidFill>
                <a:schemeClr val="tx1">
                  <a:lumMod val="95000"/>
                  <a:lumOff val="5000"/>
                </a:schemeClr>
              </a:solidFill>
              <a:latin typeface="+mn-lt"/>
              <a:cs typeface="Simplified Arabic" pitchFamily="2" charset="-78"/>
            </a:endParaRPr>
          </a:p>
          <a:p>
            <a:pPr marL="342900" indent="-342900" algn="just">
              <a:lnSpc>
                <a:spcPct val="120000"/>
              </a:lnSpc>
              <a:spcBef>
                <a:spcPts val="0"/>
              </a:spcBef>
              <a:buClr>
                <a:schemeClr val="bg2"/>
              </a:buClr>
              <a:buSzPct val="75000"/>
              <a:defRPr/>
            </a:pPr>
            <a:endParaRPr lang="en-US" sz="2200" b="1" kern="0" dirty="0">
              <a:solidFill>
                <a:schemeClr val="tx1">
                  <a:lumMod val="95000"/>
                  <a:lumOff val="5000"/>
                </a:schemeClr>
              </a:solidFill>
              <a:latin typeface="+mn-lt"/>
              <a:cs typeface="Times New Roman" pitchFamily="18" charset="0"/>
            </a:endParaRPr>
          </a:p>
        </p:txBody>
      </p:sp>
      <p:sp>
        <p:nvSpPr>
          <p:cNvPr id="11" name="Rectangle 3"/>
          <p:cNvSpPr txBox="1">
            <a:spLocks noChangeArrowheads="1"/>
          </p:cNvSpPr>
          <p:nvPr/>
        </p:nvSpPr>
        <p:spPr bwMode="auto">
          <a:xfrm>
            <a:off x="1208979" y="4085271"/>
            <a:ext cx="8064500" cy="503238"/>
          </a:xfrm>
          <a:prstGeom prst="rect">
            <a:avLst/>
          </a:prstGeom>
          <a:noFill/>
          <a:ln w="9525">
            <a:noFill/>
            <a:miter lim="800000"/>
            <a:headEnd/>
            <a:tailEnd/>
          </a:ln>
        </p:spPr>
        <p:txBody>
          <a:bodyPr/>
          <a:lstStyle/>
          <a:p>
            <a:pPr algn="just">
              <a:lnSpc>
                <a:spcPct val="120000"/>
              </a:lnSpc>
              <a:spcBef>
                <a:spcPts val="0"/>
              </a:spcBef>
              <a:buClr>
                <a:srgbClr val="0000CC"/>
              </a:buClr>
              <a:buSzPct val="75000"/>
              <a:buFont typeface="Wingdings" pitchFamily="2" charset="2"/>
              <a:buChar char="v"/>
              <a:defRPr/>
            </a:pPr>
            <a:r>
              <a:rPr lang="ar-SA" sz="2400" b="1" kern="0" dirty="0" smtClean="0">
                <a:solidFill>
                  <a:srgbClr val="0000CC"/>
                </a:solidFill>
                <a:latin typeface="+mn-lt"/>
                <a:cs typeface="Simplified Arabic" pitchFamily="2" charset="-78"/>
              </a:rPr>
              <a:t> مرحلة غياب التبادل الاقتصادي</a:t>
            </a:r>
            <a:endParaRPr lang="ar-SA" sz="2400" b="1" kern="0" dirty="0">
              <a:solidFill>
                <a:srgbClr val="0000CC"/>
              </a:solidFill>
              <a:latin typeface="+mn-lt"/>
              <a:cs typeface="Simplified Arabic" pitchFamily="2" charset="-78"/>
            </a:endParaRPr>
          </a:p>
          <a:p>
            <a:pPr marL="342900" indent="-342900" algn="just">
              <a:lnSpc>
                <a:spcPct val="120000"/>
              </a:lnSpc>
              <a:spcBef>
                <a:spcPts val="0"/>
              </a:spcBef>
              <a:buClr>
                <a:srgbClr val="0000CC"/>
              </a:buClr>
              <a:buSzPct val="75000"/>
              <a:buFont typeface="Wingdings" pitchFamily="2" charset="2"/>
              <a:buChar char="v"/>
              <a:defRPr/>
            </a:pPr>
            <a:endParaRPr lang="en-US" sz="2400" b="1" kern="0" dirty="0">
              <a:solidFill>
                <a:srgbClr val="0000CC"/>
              </a:solidFill>
              <a:latin typeface="+mn-lt"/>
              <a:cs typeface="Times New Roman" pitchFamily="18" charset="0"/>
            </a:endParaRPr>
          </a:p>
        </p:txBody>
      </p:sp>
      <p:sp>
        <p:nvSpPr>
          <p:cNvPr id="12" name="Rectangle 3"/>
          <p:cNvSpPr txBox="1">
            <a:spLocks noChangeArrowheads="1"/>
          </p:cNvSpPr>
          <p:nvPr/>
        </p:nvSpPr>
        <p:spPr bwMode="auto">
          <a:xfrm>
            <a:off x="416496" y="4578205"/>
            <a:ext cx="8640960" cy="1511548"/>
          </a:xfrm>
          <a:prstGeom prst="rect">
            <a:avLst/>
          </a:prstGeom>
          <a:noFill/>
          <a:ln w="9525">
            <a:noFill/>
            <a:miter lim="800000"/>
            <a:headEnd/>
            <a:tailEnd/>
          </a:ln>
        </p:spPr>
        <p:txBody>
          <a:bodyPr/>
          <a:lstStyle/>
          <a:p>
            <a:pPr algn="just">
              <a:lnSpc>
                <a:spcPct val="120000"/>
              </a:lnSpc>
              <a:spcBef>
                <a:spcPts val="0"/>
              </a:spcBef>
              <a:buClr>
                <a:schemeClr val="bg2"/>
              </a:buClr>
              <a:buSzPct val="75000"/>
              <a:buFont typeface="Wingdings" pitchFamily="2" charset="2"/>
              <a:buNone/>
              <a:defRPr/>
            </a:pPr>
            <a:r>
              <a:rPr lang="ar-SA" sz="2200" b="1" kern="0" dirty="0" smtClean="0">
                <a:solidFill>
                  <a:schemeClr val="tx1">
                    <a:lumMod val="95000"/>
                    <a:lumOff val="5000"/>
                  </a:schemeClr>
                </a:solidFill>
                <a:cs typeface="Simplified Arabic" pitchFamily="2" charset="-78"/>
              </a:rPr>
              <a:t> أ/ السكان: العدد محدود.</a:t>
            </a:r>
          </a:p>
          <a:p>
            <a:pPr algn="just">
              <a:lnSpc>
                <a:spcPct val="120000"/>
              </a:lnSpc>
              <a:spcBef>
                <a:spcPts val="0"/>
              </a:spcBef>
              <a:buClr>
                <a:schemeClr val="bg2"/>
              </a:buClr>
              <a:buSzPct val="75000"/>
              <a:buFont typeface="Wingdings" pitchFamily="2" charset="2"/>
              <a:buNone/>
              <a:defRPr/>
            </a:pPr>
            <a:r>
              <a:rPr lang="ar-SA" sz="2200" b="1" kern="0" dirty="0" smtClean="0">
                <a:solidFill>
                  <a:schemeClr val="tx1">
                    <a:lumMod val="95000"/>
                    <a:lumOff val="5000"/>
                  </a:schemeClr>
                </a:solidFill>
                <a:cs typeface="Simplified Arabic" pitchFamily="2" charset="-78"/>
              </a:rPr>
              <a:t>ب/ التخصص وتقسيم العمل: غير موجود (الاقتصاد المعيشي/اقتصاد الاكتفاء الذاتي).</a:t>
            </a:r>
          </a:p>
          <a:p>
            <a:pPr algn="just">
              <a:lnSpc>
                <a:spcPct val="120000"/>
              </a:lnSpc>
              <a:spcBef>
                <a:spcPts val="0"/>
              </a:spcBef>
              <a:buClr>
                <a:schemeClr val="bg2"/>
              </a:buClr>
              <a:buSzPct val="75000"/>
              <a:buFont typeface="Wingdings" pitchFamily="2" charset="2"/>
              <a:buNone/>
              <a:defRPr/>
            </a:pPr>
            <a:r>
              <a:rPr lang="ar-SA" sz="2200" b="1" kern="0" dirty="0" smtClean="0">
                <a:solidFill>
                  <a:schemeClr val="tx1">
                    <a:lumMod val="95000"/>
                    <a:lumOff val="5000"/>
                  </a:schemeClr>
                </a:solidFill>
                <a:cs typeface="Simplified Arabic" pitchFamily="2" charset="-78"/>
              </a:rPr>
              <a:t>ج/ عدم وجود فائض انتاج ولا حاجة للتبادل وبالتالي لا حاجة للنقود.</a:t>
            </a:r>
          </a:p>
          <a:p>
            <a:pPr marL="342900" indent="-342900" algn="just">
              <a:lnSpc>
                <a:spcPct val="120000"/>
              </a:lnSpc>
              <a:spcBef>
                <a:spcPts val="0"/>
              </a:spcBef>
              <a:buClr>
                <a:schemeClr val="bg2"/>
              </a:buClr>
              <a:buSzPct val="75000"/>
              <a:defRPr/>
            </a:pPr>
            <a:endParaRPr lang="en-US" sz="2200" kern="0" dirty="0">
              <a:solidFill>
                <a:schemeClr val="tx1">
                  <a:lumMod val="95000"/>
                  <a:lumOff val="5000"/>
                </a:schemeClr>
              </a:solidFill>
              <a:latin typeface="+mn-lt"/>
              <a:cs typeface="Times New Roman" pitchFamily="18" charset="0"/>
            </a:endParaRPr>
          </a:p>
        </p:txBody>
      </p:sp>
      <p:sp>
        <p:nvSpPr>
          <p:cNvPr id="13" name="Rectangle 3"/>
          <p:cNvSpPr txBox="1">
            <a:spLocks noChangeArrowheads="1"/>
          </p:cNvSpPr>
          <p:nvPr/>
        </p:nvSpPr>
        <p:spPr bwMode="auto">
          <a:xfrm>
            <a:off x="489968" y="3185266"/>
            <a:ext cx="8495480" cy="1008112"/>
          </a:xfrm>
          <a:prstGeom prst="rect">
            <a:avLst/>
          </a:prstGeom>
          <a:noFill/>
          <a:ln w="9525">
            <a:noFill/>
            <a:miter lim="800000"/>
            <a:headEnd/>
            <a:tailEnd/>
          </a:ln>
        </p:spPr>
        <p:txBody>
          <a:bodyPr/>
          <a:lstStyle/>
          <a:p>
            <a:pPr algn="just">
              <a:lnSpc>
                <a:spcPct val="120000"/>
              </a:lnSpc>
              <a:spcBef>
                <a:spcPts val="0"/>
              </a:spcBef>
              <a:buClr>
                <a:schemeClr val="bg2"/>
              </a:buClr>
              <a:buSzPct val="75000"/>
              <a:defRPr/>
            </a:pPr>
            <a:r>
              <a:rPr lang="ar-SA" sz="2200" b="1" kern="0" dirty="0" smtClean="0">
                <a:solidFill>
                  <a:schemeClr val="tx1">
                    <a:lumMod val="95000"/>
                    <a:lumOff val="5000"/>
                  </a:schemeClr>
                </a:solidFill>
                <a:latin typeface="+mn-lt"/>
                <a:cs typeface="Simplified Arabic" pitchFamily="2" charset="-78"/>
              </a:rPr>
              <a:t>وفيما يلي نعطي فكرة موجزة  ثلاثة مراحل توضح كيفية التلازم بين تطور التبادل الاقتصادي وتطور النقود:</a:t>
            </a:r>
          </a:p>
          <a:p>
            <a:pPr marL="342900" indent="-342900" algn="just">
              <a:lnSpc>
                <a:spcPct val="120000"/>
              </a:lnSpc>
              <a:spcBef>
                <a:spcPts val="0"/>
              </a:spcBef>
              <a:buClr>
                <a:schemeClr val="bg2"/>
              </a:buClr>
              <a:buSzPct val="75000"/>
              <a:defRPr/>
            </a:pPr>
            <a:endParaRPr lang="en-US" sz="2200" b="1" kern="0" dirty="0">
              <a:solidFill>
                <a:schemeClr val="tx1">
                  <a:lumMod val="95000"/>
                  <a:lumOff val="5000"/>
                </a:schemeClr>
              </a:solidFill>
              <a:latin typeface="+mn-lt"/>
              <a:cs typeface="Times New Roman" pitchFamily="18" charset="0"/>
            </a:endParaRPr>
          </a:p>
        </p:txBody>
      </p:sp>
    </p:spTree>
    <p:extLst>
      <p:ext uri="{BB962C8B-B14F-4D97-AF65-F5344CB8AC3E}">
        <p14:creationId xmlns:p14="http://schemas.microsoft.com/office/powerpoint/2010/main" val="253552012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fade">
                                      <p:cBhvr>
                                        <p:cTn id="7" dur="20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0"/>
          </p:nvPr>
        </p:nvSpPr>
        <p:spPr>
          <a:xfrm>
            <a:off x="4974456" y="6381328"/>
            <a:ext cx="482600" cy="288032"/>
          </a:xfrm>
          <a:prstGeom prst="rect">
            <a:avLst/>
          </a:prstGeom>
        </p:spPr>
        <p:txBody>
          <a:bodyPr/>
          <a:lstStyle/>
          <a:p>
            <a:pPr algn="ctr">
              <a:defRPr/>
            </a:pPr>
            <a:fld id="{7B8EA862-7DD5-4A06-BDE1-DB7EC5FAA60C}" type="slidenum">
              <a:rPr lang="ar-SA" sz="1200" smtClean="0">
                <a:solidFill>
                  <a:schemeClr val="bg1"/>
                </a:solidFill>
              </a:rPr>
              <a:pPr algn="ctr">
                <a:defRPr/>
              </a:pPr>
              <a:t>6</a:t>
            </a:fld>
            <a:endParaRPr lang="en-US" sz="1200" dirty="0">
              <a:solidFill>
                <a:schemeClr val="bg1"/>
              </a:solidFill>
            </a:endParaRPr>
          </a:p>
        </p:txBody>
      </p:sp>
      <p:sp>
        <p:nvSpPr>
          <p:cNvPr id="7" name="Text Box 2"/>
          <p:cNvSpPr txBox="1">
            <a:spLocks noChangeArrowheads="1"/>
          </p:cNvSpPr>
          <p:nvPr/>
        </p:nvSpPr>
        <p:spPr bwMode="auto">
          <a:xfrm>
            <a:off x="3656856" y="908720"/>
            <a:ext cx="5820519" cy="5232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pPr>
              <a:spcBef>
                <a:spcPct val="50000"/>
              </a:spcBef>
            </a:pPr>
            <a:r>
              <a:rPr lang="ar-SA" altLang="en-US" sz="2800" b="1" dirty="0" smtClean="0">
                <a:solidFill>
                  <a:srgbClr val="C00000"/>
                </a:solidFill>
                <a:latin typeface="+mn-lt"/>
                <a:cs typeface="+mn-cs"/>
              </a:rPr>
              <a:t>(</a:t>
            </a:r>
            <a:r>
              <a:rPr lang="en-US" altLang="en-US" sz="2800" b="1" dirty="0" smtClean="0">
                <a:solidFill>
                  <a:srgbClr val="C00000"/>
                </a:solidFill>
                <a:latin typeface="+mn-lt"/>
                <a:cs typeface="+mn-cs"/>
              </a:rPr>
              <a:t>2</a:t>
            </a:r>
            <a:r>
              <a:rPr lang="ar-SA" altLang="en-US" sz="2800" b="1" dirty="0" smtClean="0">
                <a:solidFill>
                  <a:srgbClr val="C00000"/>
                </a:solidFill>
                <a:latin typeface="+mn-lt"/>
                <a:cs typeface="+mn-cs"/>
              </a:rPr>
              <a:t>) تطور التبادل الاقتصادي وتطور النقود</a:t>
            </a:r>
            <a:endParaRPr lang="en-US" altLang="en-US" sz="2800" b="1" dirty="0">
              <a:solidFill>
                <a:srgbClr val="C00000"/>
              </a:solidFill>
              <a:latin typeface="+mn-lt"/>
              <a:cs typeface="+mn-cs"/>
            </a:endParaRPr>
          </a:p>
        </p:txBody>
      </p:sp>
      <p:sp>
        <p:nvSpPr>
          <p:cNvPr id="8" name="Title 1"/>
          <p:cNvSpPr txBox="1">
            <a:spLocks/>
          </p:cNvSpPr>
          <p:nvPr/>
        </p:nvSpPr>
        <p:spPr>
          <a:xfrm>
            <a:off x="344488" y="275940"/>
            <a:ext cx="8915400" cy="776796"/>
          </a:xfrm>
          <a:prstGeom prst="rect">
            <a:avLst/>
          </a:prstGeom>
        </p:spPr>
        <p:txBody>
          <a:bodyPr/>
          <a:lstStyle>
            <a:lvl1pPr algn="r" rtl="0" eaLnBrk="1" fontAlgn="base" hangingPunct="1">
              <a:spcBef>
                <a:spcPct val="0"/>
              </a:spcBef>
              <a:spcAft>
                <a:spcPct val="0"/>
              </a:spcAft>
              <a:defRPr sz="2400" b="1" kern="1200" baseline="0">
                <a:solidFill>
                  <a:srgbClr val="ECA02F"/>
                </a:solidFill>
                <a:latin typeface="+mj-lt"/>
                <a:ea typeface="+mj-ea"/>
                <a:cs typeface="Arial" charset="0"/>
              </a:defRPr>
            </a:lvl1pPr>
            <a:lvl2pPr algn="r" rtl="0" eaLnBrk="1" fontAlgn="base" hangingPunct="1">
              <a:spcBef>
                <a:spcPct val="0"/>
              </a:spcBef>
              <a:spcAft>
                <a:spcPct val="0"/>
              </a:spcAft>
              <a:defRPr sz="4400">
                <a:solidFill>
                  <a:srgbClr val="376092"/>
                </a:solidFill>
                <a:latin typeface="Calibri" pitchFamily="34" charset="0"/>
                <a:cs typeface="Arial" charset="0"/>
              </a:defRPr>
            </a:lvl2pPr>
            <a:lvl3pPr algn="r" rtl="0" eaLnBrk="1" fontAlgn="base" hangingPunct="1">
              <a:spcBef>
                <a:spcPct val="0"/>
              </a:spcBef>
              <a:spcAft>
                <a:spcPct val="0"/>
              </a:spcAft>
              <a:defRPr sz="4400">
                <a:solidFill>
                  <a:srgbClr val="376092"/>
                </a:solidFill>
                <a:latin typeface="Calibri" pitchFamily="34" charset="0"/>
                <a:cs typeface="Arial" charset="0"/>
              </a:defRPr>
            </a:lvl3pPr>
            <a:lvl4pPr algn="r" rtl="0" eaLnBrk="1" fontAlgn="base" hangingPunct="1">
              <a:spcBef>
                <a:spcPct val="0"/>
              </a:spcBef>
              <a:spcAft>
                <a:spcPct val="0"/>
              </a:spcAft>
              <a:defRPr sz="4400">
                <a:solidFill>
                  <a:srgbClr val="376092"/>
                </a:solidFill>
                <a:latin typeface="Calibri" pitchFamily="34" charset="0"/>
                <a:cs typeface="Arial" charset="0"/>
              </a:defRPr>
            </a:lvl4pPr>
            <a:lvl5pPr algn="r" rtl="0" eaLnBrk="1" fontAlgn="base" hangingPunct="1">
              <a:spcBef>
                <a:spcPct val="0"/>
              </a:spcBef>
              <a:spcAft>
                <a:spcPct val="0"/>
              </a:spcAft>
              <a:defRPr sz="4400">
                <a:solidFill>
                  <a:srgbClr val="376092"/>
                </a:solidFill>
                <a:latin typeface="Calibri" pitchFamily="34" charset="0"/>
                <a:cs typeface="Arial" charset="0"/>
              </a:defRPr>
            </a:lvl5pPr>
            <a:lvl6pPr marL="457200" algn="r" rtl="0" eaLnBrk="1" fontAlgn="base" hangingPunct="1">
              <a:spcBef>
                <a:spcPct val="0"/>
              </a:spcBef>
              <a:spcAft>
                <a:spcPct val="0"/>
              </a:spcAft>
              <a:defRPr sz="4400">
                <a:solidFill>
                  <a:srgbClr val="376092"/>
                </a:solidFill>
                <a:latin typeface="Calibri" pitchFamily="34" charset="0"/>
                <a:cs typeface="Arial" charset="0"/>
              </a:defRPr>
            </a:lvl6pPr>
            <a:lvl7pPr marL="914400" algn="r" rtl="0" eaLnBrk="1" fontAlgn="base" hangingPunct="1">
              <a:spcBef>
                <a:spcPct val="0"/>
              </a:spcBef>
              <a:spcAft>
                <a:spcPct val="0"/>
              </a:spcAft>
              <a:defRPr sz="4400">
                <a:solidFill>
                  <a:srgbClr val="376092"/>
                </a:solidFill>
                <a:latin typeface="Calibri" pitchFamily="34" charset="0"/>
                <a:cs typeface="Arial" charset="0"/>
              </a:defRPr>
            </a:lvl7pPr>
            <a:lvl8pPr marL="1371600" algn="r" rtl="0" eaLnBrk="1" fontAlgn="base" hangingPunct="1">
              <a:spcBef>
                <a:spcPct val="0"/>
              </a:spcBef>
              <a:spcAft>
                <a:spcPct val="0"/>
              </a:spcAft>
              <a:defRPr sz="4400">
                <a:solidFill>
                  <a:srgbClr val="376092"/>
                </a:solidFill>
                <a:latin typeface="Calibri" pitchFamily="34" charset="0"/>
                <a:cs typeface="Arial" charset="0"/>
              </a:defRPr>
            </a:lvl8pPr>
            <a:lvl9pPr marL="1828800" algn="r" rtl="0" eaLnBrk="1" fontAlgn="base" hangingPunct="1">
              <a:spcBef>
                <a:spcPct val="0"/>
              </a:spcBef>
              <a:spcAft>
                <a:spcPct val="0"/>
              </a:spcAft>
              <a:defRPr sz="4400">
                <a:solidFill>
                  <a:srgbClr val="376092"/>
                </a:solidFill>
                <a:latin typeface="Calibri" pitchFamily="34" charset="0"/>
                <a:cs typeface="Arial" charset="0"/>
              </a:defRPr>
            </a:lvl9pPr>
          </a:lstStyle>
          <a:p>
            <a:r>
              <a:rPr lang="ar-SA" sz="2000" dirty="0" smtClean="0">
                <a:solidFill>
                  <a:schemeClr val="accent1">
                    <a:lumMod val="75000"/>
                  </a:schemeClr>
                </a:solidFill>
              </a:rPr>
              <a:t>النقود والبنوك                                                                                     المحاضرة الأولي</a:t>
            </a:r>
            <a:endParaRPr lang="en-US" sz="2000" dirty="0">
              <a:solidFill>
                <a:schemeClr val="accent1">
                  <a:lumMod val="75000"/>
                </a:schemeClr>
              </a:solidFill>
            </a:endParaRPr>
          </a:p>
        </p:txBody>
      </p:sp>
      <p:sp>
        <p:nvSpPr>
          <p:cNvPr id="11" name="Rectangle 3"/>
          <p:cNvSpPr txBox="1">
            <a:spLocks noChangeArrowheads="1"/>
          </p:cNvSpPr>
          <p:nvPr/>
        </p:nvSpPr>
        <p:spPr bwMode="auto">
          <a:xfrm>
            <a:off x="1136971" y="1340768"/>
            <a:ext cx="8064500" cy="503238"/>
          </a:xfrm>
          <a:prstGeom prst="rect">
            <a:avLst/>
          </a:prstGeom>
          <a:noFill/>
          <a:ln w="9525">
            <a:noFill/>
            <a:miter lim="800000"/>
            <a:headEnd/>
            <a:tailEnd/>
          </a:ln>
        </p:spPr>
        <p:txBody>
          <a:bodyPr/>
          <a:lstStyle/>
          <a:p>
            <a:pPr algn="just">
              <a:lnSpc>
                <a:spcPct val="120000"/>
              </a:lnSpc>
              <a:spcBef>
                <a:spcPts val="0"/>
              </a:spcBef>
              <a:buClr>
                <a:srgbClr val="0000CC"/>
              </a:buClr>
              <a:buSzPct val="75000"/>
              <a:buFont typeface="Wingdings" pitchFamily="2" charset="2"/>
              <a:buChar char="v"/>
              <a:defRPr/>
            </a:pPr>
            <a:r>
              <a:rPr lang="ar-SA" sz="2400" b="1" kern="0" dirty="0" smtClean="0">
                <a:solidFill>
                  <a:srgbClr val="0000CC"/>
                </a:solidFill>
                <a:latin typeface="+mn-lt"/>
                <a:cs typeface="Simplified Arabic" pitchFamily="2" charset="-78"/>
              </a:rPr>
              <a:t> مرحلة التبادل الاقتصادي المحدود</a:t>
            </a:r>
            <a:endParaRPr lang="ar-SA" sz="2400" b="1" kern="0" dirty="0">
              <a:solidFill>
                <a:srgbClr val="0000CC"/>
              </a:solidFill>
              <a:latin typeface="+mn-lt"/>
              <a:cs typeface="Simplified Arabic" pitchFamily="2" charset="-78"/>
            </a:endParaRPr>
          </a:p>
          <a:p>
            <a:pPr marL="342900" indent="-342900" algn="just">
              <a:lnSpc>
                <a:spcPct val="120000"/>
              </a:lnSpc>
              <a:spcBef>
                <a:spcPts val="0"/>
              </a:spcBef>
              <a:buClr>
                <a:srgbClr val="0000CC"/>
              </a:buClr>
              <a:buSzPct val="75000"/>
              <a:buFont typeface="Wingdings" pitchFamily="2" charset="2"/>
              <a:buChar char="v"/>
              <a:defRPr/>
            </a:pPr>
            <a:endParaRPr lang="en-US" sz="2400" b="1" kern="0" dirty="0">
              <a:solidFill>
                <a:srgbClr val="0000CC"/>
              </a:solidFill>
              <a:latin typeface="+mn-lt"/>
              <a:cs typeface="Times New Roman" pitchFamily="18" charset="0"/>
            </a:endParaRPr>
          </a:p>
        </p:txBody>
      </p:sp>
      <p:sp>
        <p:nvSpPr>
          <p:cNvPr id="12" name="Rectangle 3"/>
          <p:cNvSpPr txBox="1">
            <a:spLocks noChangeArrowheads="1"/>
          </p:cNvSpPr>
          <p:nvPr/>
        </p:nvSpPr>
        <p:spPr bwMode="auto">
          <a:xfrm>
            <a:off x="344488" y="1833702"/>
            <a:ext cx="8640960" cy="1739314"/>
          </a:xfrm>
          <a:prstGeom prst="rect">
            <a:avLst/>
          </a:prstGeom>
          <a:noFill/>
          <a:ln w="9525">
            <a:noFill/>
            <a:miter lim="800000"/>
            <a:headEnd/>
            <a:tailEnd/>
          </a:ln>
        </p:spPr>
        <p:txBody>
          <a:bodyPr/>
          <a:lstStyle/>
          <a:p>
            <a:pPr algn="just">
              <a:lnSpc>
                <a:spcPct val="120000"/>
              </a:lnSpc>
              <a:spcBef>
                <a:spcPts val="0"/>
              </a:spcBef>
              <a:buClr>
                <a:schemeClr val="bg2"/>
              </a:buClr>
              <a:buSzPct val="75000"/>
              <a:buFont typeface="Wingdings" pitchFamily="2" charset="2"/>
              <a:buNone/>
              <a:defRPr/>
            </a:pPr>
            <a:r>
              <a:rPr lang="ar-SA" sz="2200" b="1" kern="0" dirty="0" smtClean="0">
                <a:solidFill>
                  <a:schemeClr val="tx1">
                    <a:lumMod val="95000"/>
                    <a:lumOff val="5000"/>
                  </a:schemeClr>
                </a:solidFill>
                <a:cs typeface="Simplified Arabic" pitchFamily="2" charset="-78"/>
              </a:rPr>
              <a:t> أ/ السكان: العدد متزايد.</a:t>
            </a:r>
          </a:p>
          <a:p>
            <a:pPr algn="just">
              <a:lnSpc>
                <a:spcPct val="120000"/>
              </a:lnSpc>
              <a:spcBef>
                <a:spcPts val="0"/>
              </a:spcBef>
              <a:buClr>
                <a:schemeClr val="bg2"/>
              </a:buClr>
              <a:buSzPct val="75000"/>
              <a:buFont typeface="Wingdings" pitchFamily="2" charset="2"/>
              <a:buNone/>
              <a:defRPr/>
            </a:pPr>
            <a:r>
              <a:rPr lang="ar-SA" sz="2200" b="1" kern="0" dirty="0" smtClean="0">
                <a:solidFill>
                  <a:schemeClr val="tx1">
                    <a:lumMod val="95000"/>
                    <a:lumOff val="5000"/>
                  </a:schemeClr>
                </a:solidFill>
                <a:cs typeface="Simplified Arabic" pitchFamily="2" charset="-78"/>
              </a:rPr>
              <a:t>ب/ التخصص وتقسيم العمل: أصبح موجودا (الانتاج للغير).</a:t>
            </a:r>
          </a:p>
          <a:p>
            <a:pPr algn="just">
              <a:lnSpc>
                <a:spcPct val="120000"/>
              </a:lnSpc>
              <a:spcBef>
                <a:spcPts val="0"/>
              </a:spcBef>
              <a:buClr>
                <a:schemeClr val="bg2"/>
              </a:buClr>
              <a:buSzPct val="75000"/>
              <a:buFont typeface="Wingdings" pitchFamily="2" charset="2"/>
              <a:buNone/>
              <a:defRPr/>
            </a:pPr>
            <a:r>
              <a:rPr lang="ar-SA" sz="2200" b="1" kern="0" dirty="0" smtClean="0">
                <a:solidFill>
                  <a:schemeClr val="tx1">
                    <a:lumMod val="95000"/>
                    <a:lumOff val="5000"/>
                  </a:schemeClr>
                </a:solidFill>
                <a:cs typeface="Simplified Arabic" pitchFamily="2" charset="-78"/>
              </a:rPr>
              <a:t>ج/ وجود فائض في الانتاج والحاجة للتبادل في السوق وبالتالي الحاجة للنقود.</a:t>
            </a:r>
          </a:p>
          <a:p>
            <a:pPr algn="ctr">
              <a:lnSpc>
                <a:spcPct val="120000"/>
              </a:lnSpc>
              <a:spcBef>
                <a:spcPts val="0"/>
              </a:spcBef>
              <a:buClr>
                <a:schemeClr val="bg2"/>
              </a:buClr>
              <a:buSzPct val="75000"/>
              <a:buFont typeface="Wingdings" pitchFamily="2" charset="2"/>
              <a:buNone/>
              <a:defRPr/>
            </a:pPr>
            <a:r>
              <a:rPr lang="ar-SA" sz="2200" b="1" kern="0" dirty="0" smtClean="0">
                <a:solidFill>
                  <a:schemeClr val="tx1">
                    <a:lumMod val="95000"/>
                    <a:lumOff val="5000"/>
                  </a:schemeClr>
                </a:solidFill>
                <a:cs typeface="Simplified Arabic" pitchFamily="2" charset="-78"/>
              </a:rPr>
              <a:t>(قمة هذه المرحلة الثورة الزراعية)</a:t>
            </a:r>
          </a:p>
          <a:p>
            <a:pPr marL="342900" indent="-342900" algn="just">
              <a:lnSpc>
                <a:spcPct val="120000"/>
              </a:lnSpc>
              <a:spcBef>
                <a:spcPts val="0"/>
              </a:spcBef>
              <a:buClr>
                <a:schemeClr val="bg2"/>
              </a:buClr>
              <a:buSzPct val="75000"/>
              <a:defRPr/>
            </a:pPr>
            <a:endParaRPr lang="en-US" sz="2200" kern="0" dirty="0">
              <a:solidFill>
                <a:schemeClr val="tx1">
                  <a:lumMod val="95000"/>
                  <a:lumOff val="5000"/>
                </a:schemeClr>
              </a:solidFill>
              <a:latin typeface="+mn-lt"/>
              <a:cs typeface="Times New Roman" pitchFamily="18" charset="0"/>
            </a:endParaRPr>
          </a:p>
        </p:txBody>
      </p:sp>
      <p:sp>
        <p:nvSpPr>
          <p:cNvPr id="9" name="Rectangle 3"/>
          <p:cNvSpPr txBox="1">
            <a:spLocks noChangeArrowheads="1"/>
          </p:cNvSpPr>
          <p:nvPr/>
        </p:nvSpPr>
        <p:spPr bwMode="auto">
          <a:xfrm>
            <a:off x="1289371" y="3501008"/>
            <a:ext cx="8064500" cy="503238"/>
          </a:xfrm>
          <a:prstGeom prst="rect">
            <a:avLst/>
          </a:prstGeom>
          <a:noFill/>
          <a:ln w="9525">
            <a:noFill/>
            <a:miter lim="800000"/>
            <a:headEnd/>
            <a:tailEnd/>
          </a:ln>
        </p:spPr>
        <p:txBody>
          <a:bodyPr/>
          <a:lstStyle/>
          <a:p>
            <a:pPr algn="just">
              <a:lnSpc>
                <a:spcPct val="120000"/>
              </a:lnSpc>
              <a:spcBef>
                <a:spcPts val="0"/>
              </a:spcBef>
              <a:buClr>
                <a:srgbClr val="0000CC"/>
              </a:buClr>
              <a:buSzPct val="75000"/>
              <a:buFont typeface="Wingdings" pitchFamily="2" charset="2"/>
              <a:buChar char="v"/>
              <a:defRPr/>
            </a:pPr>
            <a:r>
              <a:rPr lang="ar-SA" sz="2400" b="1" kern="0" dirty="0" smtClean="0">
                <a:solidFill>
                  <a:srgbClr val="0000CC"/>
                </a:solidFill>
                <a:latin typeface="+mn-lt"/>
                <a:cs typeface="Simplified Arabic" pitchFamily="2" charset="-78"/>
              </a:rPr>
              <a:t> مرحلة التبادل الاقتصادي غير المحدود</a:t>
            </a:r>
            <a:endParaRPr lang="ar-SA" sz="2400" b="1" kern="0" dirty="0">
              <a:solidFill>
                <a:srgbClr val="0000CC"/>
              </a:solidFill>
              <a:latin typeface="+mn-lt"/>
              <a:cs typeface="Simplified Arabic" pitchFamily="2" charset="-78"/>
            </a:endParaRPr>
          </a:p>
          <a:p>
            <a:pPr marL="342900" indent="-342900" algn="just">
              <a:lnSpc>
                <a:spcPct val="120000"/>
              </a:lnSpc>
              <a:spcBef>
                <a:spcPts val="0"/>
              </a:spcBef>
              <a:buClr>
                <a:srgbClr val="0000CC"/>
              </a:buClr>
              <a:buSzPct val="75000"/>
              <a:buFont typeface="Wingdings" pitchFamily="2" charset="2"/>
              <a:buChar char="v"/>
              <a:defRPr/>
            </a:pPr>
            <a:endParaRPr lang="en-US" sz="2400" b="1" kern="0" dirty="0">
              <a:solidFill>
                <a:srgbClr val="0000CC"/>
              </a:solidFill>
              <a:latin typeface="+mn-lt"/>
              <a:cs typeface="Times New Roman" pitchFamily="18" charset="0"/>
            </a:endParaRPr>
          </a:p>
        </p:txBody>
      </p:sp>
      <p:sp>
        <p:nvSpPr>
          <p:cNvPr id="14" name="Rectangle 3"/>
          <p:cNvSpPr txBox="1">
            <a:spLocks noChangeArrowheads="1"/>
          </p:cNvSpPr>
          <p:nvPr/>
        </p:nvSpPr>
        <p:spPr bwMode="auto">
          <a:xfrm>
            <a:off x="496888" y="4005064"/>
            <a:ext cx="8640960" cy="2088232"/>
          </a:xfrm>
          <a:prstGeom prst="rect">
            <a:avLst/>
          </a:prstGeom>
          <a:noFill/>
          <a:ln w="9525">
            <a:noFill/>
            <a:miter lim="800000"/>
            <a:headEnd/>
            <a:tailEnd/>
          </a:ln>
        </p:spPr>
        <p:txBody>
          <a:bodyPr/>
          <a:lstStyle/>
          <a:p>
            <a:pPr algn="just">
              <a:lnSpc>
                <a:spcPct val="120000"/>
              </a:lnSpc>
              <a:spcBef>
                <a:spcPts val="0"/>
              </a:spcBef>
              <a:buClr>
                <a:schemeClr val="bg2"/>
              </a:buClr>
              <a:buSzPct val="75000"/>
              <a:buFont typeface="Wingdings" pitchFamily="2" charset="2"/>
              <a:buNone/>
              <a:defRPr/>
            </a:pPr>
            <a:r>
              <a:rPr lang="ar-SA" sz="2200" b="1" kern="0" dirty="0" smtClean="0">
                <a:solidFill>
                  <a:schemeClr val="tx1">
                    <a:lumMod val="95000"/>
                    <a:lumOff val="5000"/>
                  </a:schemeClr>
                </a:solidFill>
                <a:cs typeface="Simplified Arabic" pitchFamily="2" charset="-78"/>
              </a:rPr>
              <a:t> أ/ السكان: العدد أكثر تزايدا (الانفجار السكاني).</a:t>
            </a:r>
          </a:p>
          <a:p>
            <a:pPr algn="just">
              <a:lnSpc>
                <a:spcPct val="120000"/>
              </a:lnSpc>
              <a:spcBef>
                <a:spcPts val="0"/>
              </a:spcBef>
              <a:buClr>
                <a:schemeClr val="bg2"/>
              </a:buClr>
              <a:buSzPct val="75000"/>
              <a:buFont typeface="Wingdings" pitchFamily="2" charset="2"/>
              <a:buNone/>
              <a:defRPr/>
            </a:pPr>
            <a:r>
              <a:rPr lang="ar-SA" sz="2200" b="1" kern="0" dirty="0" smtClean="0">
                <a:solidFill>
                  <a:schemeClr val="tx1">
                    <a:lumMod val="95000"/>
                    <a:lumOff val="5000"/>
                  </a:schemeClr>
                </a:solidFill>
                <a:cs typeface="Simplified Arabic" pitchFamily="2" charset="-78"/>
              </a:rPr>
              <a:t>ب/ التخصص وتقسيم العمل: أصبح منتشرا (الانتاج للغير).</a:t>
            </a:r>
          </a:p>
          <a:p>
            <a:pPr marL="360363" indent="-360363" algn="just">
              <a:lnSpc>
                <a:spcPct val="120000"/>
              </a:lnSpc>
              <a:spcBef>
                <a:spcPts val="0"/>
              </a:spcBef>
              <a:buClr>
                <a:schemeClr val="bg2"/>
              </a:buClr>
              <a:buSzPct val="75000"/>
              <a:buFont typeface="Wingdings" pitchFamily="2" charset="2"/>
              <a:buNone/>
              <a:defRPr/>
            </a:pPr>
            <a:r>
              <a:rPr lang="ar-SA" sz="2200" b="1" kern="0" dirty="0" smtClean="0">
                <a:solidFill>
                  <a:schemeClr val="tx1">
                    <a:lumMod val="95000"/>
                    <a:lumOff val="5000"/>
                  </a:schemeClr>
                </a:solidFill>
                <a:cs typeface="Simplified Arabic" pitchFamily="2" charset="-78"/>
              </a:rPr>
              <a:t>ج/ وجود فائض ضخم في الانتاج والحاجة للتبادل في أسواق أكثر اتساعا وبالتالي تزايد الحاجة لنقود أكثر تطورا.</a:t>
            </a:r>
          </a:p>
          <a:p>
            <a:pPr marL="360363" indent="-360363" algn="ctr">
              <a:lnSpc>
                <a:spcPct val="120000"/>
              </a:lnSpc>
              <a:spcBef>
                <a:spcPts val="0"/>
              </a:spcBef>
              <a:buClr>
                <a:schemeClr val="bg2"/>
              </a:buClr>
              <a:buSzPct val="75000"/>
              <a:defRPr/>
            </a:pPr>
            <a:r>
              <a:rPr lang="ar-SA" sz="2200" b="1" kern="0" dirty="0" smtClean="0">
                <a:solidFill>
                  <a:schemeClr val="tx1">
                    <a:lumMod val="95000"/>
                    <a:lumOff val="5000"/>
                  </a:schemeClr>
                </a:solidFill>
                <a:cs typeface="Simplified Arabic" pitchFamily="2" charset="-78"/>
              </a:rPr>
              <a:t>(قمة هذه المرحلة الثورة الصناعية)</a:t>
            </a:r>
          </a:p>
          <a:p>
            <a:pPr marL="360363" indent="-360363" algn="just">
              <a:lnSpc>
                <a:spcPct val="120000"/>
              </a:lnSpc>
              <a:spcBef>
                <a:spcPts val="0"/>
              </a:spcBef>
              <a:buClr>
                <a:schemeClr val="bg2"/>
              </a:buClr>
              <a:buSzPct val="75000"/>
              <a:buFont typeface="Wingdings" pitchFamily="2" charset="2"/>
              <a:buNone/>
              <a:defRPr/>
            </a:pPr>
            <a:endParaRPr lang="ar-SA" sz="2200" b="1" kern="0" dirty="0" smtClean="0">
              <a:solidFill>
                <a:schemeClr val="tx1">
                  <a:lumMod val="95000"/>
                  <a:lumOff val="5000"/>
                </a:schemeClr>
              </a:solidFill>
              <a:cs typeface="Simplified Arabic" pitchFamily="2" charset="-78"/>
            </a:endParaRPr>
          </a:p>
          <a:p>
            <a:pPr marL="342900" indent="-342900" algn="just">
              <a:lnSpc>
                <a:spcPct val="120000"/>
              </a:lnSpc>
              <a:spcBef>
                <a:spcPts val="0"/>
              </a:spcBef>
              <a:buClr>
                <a:schemeClr val="bg2"/>
              </a:buClr>
              <a:buSzPct val="75000"/>
              <a:defRPr/>
            </a:pPr>
            <a:endParaRPr lang="en-US" sz="2200" kern="0" dirty="0">
              <a:solidFill>
                <a:schemeClr val="tx1">
                  <a:lumMod val="95000"/>
                  <a:lumOff val="5000"/>
                </a:schemeClr>
              </a:solidFill>
              <a:latin typeface="+mn-lt"/>
              <a:cs typeface="Times New Roman" pitchFamily="18" charset="0"/>
            </a:endParaRPr>
          </a:p>
        </p:txBody>
      </p:sp>
    </p:spTree>
    <p:extLst>
      <p:ext uri="{BB962C8B-B14F-4D97-AF65-F5344CB8AC3E}">
        <p14:creationId xmlns:p14="http://schemas.microsoft.com/office/powerpoint/2010/main" val="253552012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fade">
                                      <p:cBhvr>
                                        <p:cTn id="7" dur="20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0"/>
          </p:nvPr>
        </p:nvSpPr>
        <p:spPr>
          <a:xfrm>
            <a:off x="4974456" y="6381328"/>
            <a:ext cx="482600" cy="288032"/>
          </a:xfrm>
          <a:prstGeom prst="rect">
            <a:avLst/>
          </a:prstGeom>
        </p:spPr>
        <p:txBody>
          <a:bodyPr/>
          <a:lstStyle/>
          <a:p>
            <a:pPr algn="ctr">
              <a:defRPr/>
            </a:pPr>
            <a:fld id="{7B8EA862-7DD5-4A06-BDE1-DB7EC5FAA60C}" type="slidenum">
              <a:rPr lang="ar-SA" sz="1200" smtClean="0">
                <a:solidFill>
                  <a:schemeClr val="bg1"/>
                </a:solidFill>
              </a:rPr>
              <a:pPr algn="ctr">
                <a:defRPr/>
              </a:pPr>
              <a:t>7</a:t>
            </a:fld>
            <a:endParaRPr lang="en-US" sz="1200" dirty="0">
              <a:solidFill>
                <a:schemeClr val="bg1"/>
              </a:solidFill>
            </a:endParaRPr>
          </a:p>
        </p:txBody>
      </p:sp>
      <p:sp>
        <p:nvSpPr>
          <p:cNvPr id="7" name="Text Box 2"/>
          <p:cNvSpPr txBox="1">
            <a:spLocks noChangeArrowheads="1"/>
          </p:cNvSpPr>
          <p:nvPr/>
        </p:nvSpPr>
        <p:spPr bwMode="auto">
          <a:xfrm>
            <a:off x="3656856" y="908720"/>
            <a:ext cx="5820519" cy="5232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pPr>
              <a:spcBef>
                <a:spcPct val="50000"/>
              </a:spcBef>
            </a:pPr>
            <a:r>
              <a:rPr lang="ar-SA" altLang="en-US" sz="2800" b="1" dirty="0" smtClean="0">
                <a:solidFill>
                  <a:srgbClr val="C00000"/>
                </a:solidFill>
                <a:latin typeface="+mn-lt"/>
                <a:cs typeface="+mn-cs"/>
              </a:rPr>
              <a:t>(</a:t>
            </a:r>
            <a:r>
              <a:rPr lang="en-US" altLang="en-US" sz="2800" b="1" dirty="0" smtClean="0">
                <a:solidFill>
                  <a:srgbClr val="C00000"/>
                </a:solidFill>
                <a:latin typeface="+mn-lt"/>
                <a:cs typeface="+mn-cs"/>
              </a:rPr>
              <a:t>3</a:t>
            </a:r>
            <a:r>
              <a:rPr lang="ar-SA" altLang="en-US" sz="2800" b="1" dirty="0" smtClean="0">
                <a:solidFill>
                  <a:srgbClr val="C00000"/>
                </a:solidFill>
                <a:latin typeface="+mn-lt"/>
                <a:cs typeface="+mn-cs"/>
              </a:rPr>
              <a:t>) نظام المقايضة</a:t>
            </a:r>
            <a:endParaRPr lang="en-US" altLang="en-US" sz="2800" b="1" dirty="0">
              <a:solidFill>
                <a:srgbClr val="C00000"/>
              </a:solidFill>
              <a:latin typeface="+mn-lt"/>
              <a:cs typeface="+mn-cs"/>
            </a:endParaRPr>
          </a:p>
        </p:txBody>
      </p:sp>
      <p:sp>
        <p:nvSpPr>
          <p:cNvPr id="8" name="Title 1"/>
          <p:cNvSpPr txBox="1">
            <a:spLocks/>
          </p:cNvSpPr>
          <p:nvPr/>
        </p:nvSpPr>
        <p:spPr>
          <a:xfrm>
            <a:off x="344488" y="275940"/>
            <a:ext cx="8915400" cy="776796"/>
          </a:xfrm>
          <a:prstGeom prst="rect">
            <a:avLst/>
          </a:prstGeom>
        </p:spPr>
        <p:txBody>
          <a:bodyPr/>
          <a:lstStyle>
            <a:lvl1pPr algn="r" rtl="0" eaLnBrk="1" fontAlgn="base" hangingPunct="1">
              <a:spcBef>
                <a:spcPct val="0"/>
              </a:spcBef>
              <a:spcAft>
                <a:spcPct val="0"/>
              </a:spcAft>
              <a:defRPr sz="2400" b="1" kern="1200" baseline="0">
                <a:solidFill>
                  <a:srgbClr val="ECA02F"/>
                </a:solidFill>
                <a:latin typeface="+mj-lt"/>
                <a:ea typeface="+mj-ea"/>
                <a:cs typeface="Arial" charset="0"/>
              </a:defRPr>
            </a:lvl1pPr>
            <a:lvl2pPr algn="r" rtl="0" eaLnBrk="1" fontAlgn="base" hangingPunct="1">
              <a:spcBef>
                <a:spcPct val="0"/>
              </a:spcBef>
              <a:spcAft>
                <a:spcPct val="0"/>
              </a:spcAft>
              <a:defRPr sz="4400">
                <a:solidFill>
                  <a:srgbClr val="376092"/>
                </a:solidFill>
                <a:latin typeface="Calibri" pitchFamily="34" charset="0"/>
                <a:cs typeface="Arial" charset="0"/>
              </a:defRPr>
            </a:lvl2pPr>
            <a:lvl3pPr algn="r" rtl="0" eaLnBrk="1" fontAlgn="base" hangingPunct="1">
              <a:spcBef>
                <a:spcPct val="0"/>
              </a:spcBef>
              <a:spcAft>
                <a:spcPct val="0"/>
              </a:spcAft>
              <a:defRPr sz="4400">
                <a:solidFill>
                  <a:srgbClr val="376092"/>
                </a:solidFill>
                <a:latin typeface="Calibri" pitchFamily="34" charset="0"/>
                <a:cs typeface="Arial" charset="0"/>
              </a:defRPr>
            </a:lvl3pPr>
            <a:lvl4pPr algn="r" rtl="0" eaLnBrk="1" fontAlgn="base" hangingPunct="1">
              <a:spcBef>
                <a:spcPct val="0"/>
              </a:spcBef>
              <a:spcAft>
                <a:spcPct val="0"/>
              </a:spcAft>
              <a:defRPr sz="4400">
                <a:solidFill>
                  <a:srgbClr val="376092"/>
                </a:solidFill>
                <a:latin typeface="Calibri" pitchFamily="34" charset="0"/>
                <a:cs typeface="Arial" charset="0"/>
              </a:defRPr>
            </a:lvl4pPr>
            <a:lvl5pPr algn="r" rtl="0" eaLnBrk="1" fontAlgn="base" hangingPunct="1">
              <a:spcBef>
                <a:spcPct val="0"/>
              </a:spcBef>
              <a:spcAft>
                <a:spcPct val="0"/>
              </a:spcAft>
              <a:defRPr sz="4400">
                <a:solidFill>
                  <a:srgbClr val="376092"/>
                </a:solidFill>
                <a:latin typeface="Calibri" pitchFamily="34" charset="0"/>
                <a:cs typeface="Arial" charset="0"/>
              </a:defRPr>
            </a:lvl5pPr>
            <a:lvl6pPr marL="457200" algn="r" rtl="0" eaLnBrk="1" fontAlgn="base" hangingPunct="1">
              <a:spcBef>
                <a:spcPct val="0"/>
              </a:spcBef>
              <a:spcAft>
                <a:spcPct val="0"/>
              </a:spcAft>
              <a:defRPr sz="4400">
                <a:solidFill>
                  <a:srgbClr val="376092"/>
                </a:solidFill>
                <a:latin typeface="Calibri" pitchFamily="34" charset="0"/>
                <a:cs typeface="Arial" charset="0"/>
              </a:defRPr>
            </a:lvl6pPr>
            <a:lvl7pPr marL="914400" algn="r" rtl="0" eaLnBrk="1" fontAlgn="base" hangingPunct="1">
              <a:spcBef>
                <a:spcPct val="0"/>
              </a:spcBef>
              <a:spcAft>
                <a:spcPct val="0"/>
              </a:spcAft>
              <a:defRPr sz="4400">
                <a:solidFill>
                  <a:srgbClr val="376092"/>
                </a:solidFill>
                <a:latin typeface="Calibri" pitchFamily="34" charset="0"/>
                <a:cs typeface="Arial" charset="0"/>
              </a:defRPr>
            </a:lvl7pPr>
            <a:lvl8pPr marL="1371600" algn="r" rtl="0" eaLnBrk="1" fontAlgn="base" hangingPunct="1">
              <a:spcBef>
                <a:spcPct val="0"/>
              </a:spcBef>
              <a:spcAft>
                <a:spcPct val="0"/>
              </a:spcAft>
              <a:defRPr sz="4400">
                <a:solidFill>
                  <a:srgbClr val="376092"/>
                </a:solidFill>
                <a:latin typeface="Calibri" pitchFamily="34" charset="0"/>
                <a:cs typeface="Arial" charset="0"/>
              </a:defRPr>
            </a:lvl8pPr>
            <a:lvl9pPr marL="1828800" algn="r" rtl="0" eaLnBrk="1" fontAlgn="base" hangingPunct="1">
              <a:spcBef>
                <a:spcPct val="0"/>
              </a:spcBef>
              <a:spcAft>
                <a:spcPct val="0"/>
              </a:spcAft>
              <a:defRPr sz="4400">
                <a:solidFill>
                  <a:srgbClr val="376092"/>
                </a:solidFill>
                <a:latin typeface="Calibri" pitchFamily="34" charset="0"/>
                <a:cs typeface="Arial" charset="0"/>
              </a:defRPr>
            </a:lvl9pPr>
          </a:lstStyle>
          <a:p>
            <a:r>
              <a:rPr lang="ar-SA" sz="2000" dirty="0" smtClean="0">
                <a:solidFill>
                  <a:schemeClr val="accent1">
                    <a:lumMod val="75000"/>
                  </a:schemeClr>
                </a:solidFill>
              </a:rPr>
              <a:t>النقود والبنوك                                                                                     المحاضرة الأولي</a:t>
            </a:r>
            <a:endParaRPr lang="en-US" sz="2000" dirty="0">
              <a:solidFill>
                <a:schemeClr val="accent1">
                  <a:lumMod val="75000"/>
                </a:schemeClr>
              </a:solidFill>
            </a:endParaRPr>
          </a:p>
        </p:txBody>
      </p:sp>
      <p:sp>
        <p:nvSpPr>
          <p:cNvPr id="11" name="Rectangle 3"/>
          <p:cNvSpPr txBox="1">
            <a:spLocks noChangeArrowheads="1"/>
          </p:cNvSpPr>
          <p:nvPr/>
        </p:nvSpPr>
        <p:spPr bwMode="auto">
          <a:xfrm>
            <a:off x="1136971" y="1340768"/>
            <a:ext cx="8064500" cy="503238"/>
          </a:xfrm>
          <a:prstGeom prst="rect">
            <a:avLst/>
          </a:prstGeom>
          <a:noFill/>
          <a:ln w="9525">
            <a:noFill/>
            <a:miter lim="800000"/>
            <a:headEnd/>
            <a:tailEnd/>
          </a:ln>
        </p:spPr>
        <p:txBody>
          <a:bodyPr/>
          <a:lstStyle/>
          <a:p>
            <a:pPr algn="just">
              <a:lnSpc>
                <a:spcPct val="120000"/>
              </a:lnSpc>
              <a:spcBef>
                <a:spcPts val="0"/>
              </a:spcBef>
              <a:buClr>
                <a:srgbClr val="0000CC"/>
              </a:buClr>
              <a:buSzPct val="75000"/>
              <a:buFont typeface="Wingdings" pitchFamily="2" charset="2"/>
              <a:buChar char="v"/>
              <a:defRPr/>
            </a:pPr>
            <a:r>
              <a:rPr lang="ar-SA" sz="2400" b="1" kern="0" dirty="0" smtClean="0">
                <a:solidFill>
                  <a:srgbClr val="0000CC"/>
                </a:solidFill>
                <a:latin typeface="+mn-lt"/>
                <a:cs typeface="Simplified Arabic" pitchFamily="2" charset="-78"/>
              </a:rPr>
              <a:t> تعريف المقايضة</a:t>
            </a:r>
            <a:endParaRPr lang="ar-SA" sz="2400" b="1" kern="0" dirty="0">
              <a:solidFill>
                <a:srgbClr val="0000CC"/>
              </a:solidFill>
              <a:latin typeface="+mn-lt"/>
              <a:cs typeface="Simplified Arabic" pitchFamily="2" charset="-78"/>
            </a:endParaRPr>
          </a:p>
          <a:p>
            <a:pPr marL="342900" indent="-342900" algn="just">
              <a:lnSpc>
                <a:spcPct val="120000"/>
              </a:lnSpc>
              <a:spcBef>
                <a:spcPts val="0"/>
              </a:spcBef>
              <a:buClr>
                <a:srgbClr val="0000CC"/>
              </a:buClr>
              <a:buSzPct val="75000"/>
              <a:buFont typeface="Wingdings" pitchFamily="2" charset="2"/>
              <a:buChar char="v"/>
              <a:defRPr/>
            </a:pPr>
            <a:endParaRPr lang="en-US" sz="2400" b="1" kern="0" dirty="0">
              <a:solidFill>
                <a:srgbClr val="0000CC"/>
              </a:solidFill>
              <a:latin typeface="+mn-lt"/>
              <a:cs typeface="Times New Roman" pitchFamily="18" charset="0"/>
            </a:endParaRPr>
          </a:p>
        </p:txBody>
      </p:sp>
      <p:sp>
        <p:nvSpPr>
          <p:cNvPr id="12" name="Rectangle 3"/>
          <p:cNvSpPr txBox="1">
            <a:spLocks noChangeArrowheads="1"/>
          </p:cNvSpPr>
          <p:nvPr/>
        </p:nvSpPr>
        <p:spPr bwMode="auto">
          <a:xfrm>
            <a:off x="560512" y="1833702"/>
            <a:ext cx="8424936" cy="1739314"/>
          </a:xfrm>
          <a:prstGeom prst="rect">
            <a:avLst/>
          </a:prstGeom>
          <a:noFill/>
          <a:ln w="9525">
            <a:noFill/>
            <a:miter lim="800000"/>
            <a:headEnd/>
            <a:tailEnd/>
          </a:ln>
        </p:spPr>
        <p:txBody>
          <a:bodyPr/>
          <a:lstStyle/>
          <a:p>
            <a:pPr algn="just">
              <a:lnSpc>
                <a:spcPct val="120000"/>
              </a:lnSpc>
              <a:spcBef>
                <a:spcPts val="0"/>
              </a:spcBef>
              <a:defRPr/>
            </a:pPr>
            <a:r>
              <a:rPr lang="ar-SA" sz="2200" b="1" kern="0" dirty="0" smtClean="0">
                <a:solidFill>
                  <a:schemeClr val="tx1">
                    <a:lumMod val="95000"/>
                    <a:lumOff val="5000"/>
                  </a:schemeClr>
                </a:solidFill>
                <a:latin typeface="+mn-lt"/>
                <a:cs typeface="Simplified Arabic" pitchFamily="2" charset="-78"/>
              </a:rPr>
              <a:t>يقصد المقايضة التبادل العيني للسلع والخدمات والذي كان شائعا بين المجتمعات البدائية التي لم تكن قد اكتشفت النقود بعد. ويطلق على المقايضة تعبير </a:t>
            </a:r>
            <a:r>
              <a:rPr lang="ar-SA" sz="2200" b="1" u="sng" kern="0" dirty="0" smtClean="0">
                <a:solidFill>
                  <a:schemeClr val="tx1">
                    <a:lumMod val="95000"/>
                    <a:lumOff val="5000"/>
                  </a:schemeClr>
                </a:solidFill>
                <a:latin typeface="+mn-lt"/>
                <a:cs typeface="Simplified Arabic" pitchFamily="2" charset="-78"/>
              </a:rPr>
              <a:t>نظام التبادل المباشر</a:t>
            </a:r>
            <a:r>
              <a:rPr lang="ar-SA" sz="2200" b="1" kern="0" dirty="0" smtClean="0">
                <a:solidFill>
                  <a:schemeClr val="tx1">
                    <a:lumMod val="95000"/>
                    <a:lumOff val="5000"/>
                  </a:schemeClr>
                </a:solidFill>
                <a:latin typeface="+mn-lt"/>
                <a:cs typeface="Simplified Arabic" pitchFamily="2" charset="-78"/>
              </a:rPr>
              <a:t>، حيث تتم مبادلة السلعة بالسلعة أو الخدمة، مثل:</a:t>
            </a:r>
          </a:p>
          <a:p>
            <a:pPr marL="342900" indent="-342900" algn="just">
              <a:lnSpc>
                <a:spcPct val="120000"/>
              </a:lnSpc>
              <a:spcBef>
                <a:spcPts val="0"/>
              </a:spcBef>
              <a:buClr>
                <a:schemeClr val="bg2"/>
              </a:buClr>
              <a:buSzPct val="75000"/>
              <a:defRPr/>
            </a:pPr>
            <a:endParaRPr lang="en-US" sz="2200" kern="0" dirty="0">
              <a:solidFill>
                <a:schemeClr val="tx1">
                  <a:lumMod val="95000"/>
                  <a:lumOff val="5000"/>
                </a:schemeClr>
              </a:solidFill>
              <a:latin typeface="+mn-lt"/>
              <a:cs typeface="Times New Roman" pitchFamily="18" charset="0"/>
            </a:endParaRPr>
          </a:p>
        </p:txBody>
      </p:sp>
      <p:sp>
        <p:nvSpPr>
          <p:cNvPr id="10" name="Rectangle 3"/>
          <p:cNvSpPr txBox="1">
            <a:spLocks noChangeArrowheads="1"/>
          </p:cNvSpPr>
          <p:nvPr/>
        </p:nvSpPr>
        <p:spPr bwMode="auto">
          <a:xfrm>
            <a:off x="4067175" y="3284984"/>
            <a:ext cx="4537075" cy="2303809"/>
          </a:xfrm>
          <a:prstGeom prst="rect">
            <a:avLst/>
          </a:prstGeom>
          <a:noFill/>
          <a:ln w="9525">
            <a:noFill/>
            <a:miter lim="800000"/>
            <a:headEnd/>
            <a:tailEnd/>
          </a:ln>
        </p:spPr>
        <p:txBody>
          <a:bodyPr/>
          <a:lstStyle/>
          <a:p>
            <a:pPr algn="just">
              <a:lnSpc>
                <a:spcPct val="120000"/>
              </a:lnSpc>
              <a:spcBef>
                <a:spcPts val="0"/>
              </a:spcBef>
              <a:buClr>
                <a:schemeClr val="bg2"/>
              </a:buClr>
              <a:buSzPct val="75000"/>
              <a:buBlip>
                <a:blip r:embed="rId3"/>
              </a:buBlip>
              <a:defRPr/>
            </a:pPr>
            <a:r>
              <a:rPr lang="ar-SA" sz="2400" kern="0" dirty="0">
                <a:solidFill>
                  <a:schemeClr val="tx1"/>
                </a:solidFill>
                <a:latin typeface="+mn-lt"/>
                <a:cs typeface="Simplified Arabic" pitchFamily="2" charset="-78"/>
              </a:rPr>
              <a:t> </a:t>
            </a:r>
            <a:r>
              <a:rPr lang="ar-SA" sz="2400" b="1" kern="0" dirty="0">
                <a:solidFill>
                  <a:schemeClr val="tx1"/>
                </a:solidFill>
                <a:cs typeface="Simplified Arabic" pitchFamily="2" charset="-78"/>
              </a:rPr>
              <a:t>الأسماك </a:t>
            </a:r>
            <a:r>
              <a:rPr lang="ar-SA" sz="2400" b="1" kern="0" dirty="0">
                <a:solidFill>
                  <a:schemeClr val="tx1"/>
                </a:solidFill>
                <a:latin typeface="+mn-lt"/>
                <a:cs typeface="Simplified Arabic" pitchFamily="2" charset="-78"/>
              </a:rPr>
              <a:t>مقابل الحبوب أو</a:t>
            </a:r>
          </a:p>
          <a:p>
            <a:pPr algn="just">
              <a:lnSpc>
                <a:spcPct val="120000"/>
              </a:lnSpc>
              <a:spcBef>
                <a:spcPts val="0"/>
              </a:spcBef>
              <a:buClr>
                <a:schemeClr val="bg2"/>
              </a:buClr>
              <a:buSzPct val="75000"/>
              <a:buBlip>
                <a:blip r:embed="rId3"/>
              </a:buBlip>
              <a:defRPr/>
            </a:pPr>
            <a:r>
              <a:rPr lang="ar-SA" sz="2400" b="1" kern="0" dirty="0">
                <a:solidFill>
                  <a:schemeClr val="tx1"/>
                </a:solidFill>
                <a:latin typeface="+mn-lt"/>
                <a:cs typeface="Simplified Arabic" pitchFamily="2" charset="-78"/>
              </a:rPr>
              <a:t> التبغ مقابل الثمار أو</a:t>
            </a:r>
          </a:p>
          <a:p>
            <a:pPr algn="just">
              <a:lnSpc>
                <a:spcPct val="120000"/>
              </a:lnSpc>
              <a:spcBef>
                <a:spcPts val="0"/>
              </a:spcBef>
              <a:buClr>
                <a:schemeClr val="bg2"/>
              </a:buClr>
              <a:buSzPct val="75000"/>
              <a:buBlip>
                <a:blip r:embed="rId3"/>
              </a:buBlip>
              <a:defRPr/>
            </a:pPr>
            <a:r>
              <a:rPr lang="ar-SA" sz="2400" b="1" kern="0" dirty="0">
                <a:solidFill>
                  <a:schemeClr val="tx1"/>
                </a:solidFill>
                <a:latin typeface="+mn-lt"/>
                <a:cs typeface="Simplified Arabic" pitchFamily="2" charset="-78"/>
              </a:rPr>
              <a:t> اللبن مقابل الملح أو</a:t>
            </a:r>
          </a:p>
          <a:p>
            <a:pPr algn="just">
              <a:lnSpc>
                <a:spcPct val="120000"/>
              </a:lnSpc>
              <a:spcBef>
                <a:spcPts val="0"/>
              </a:spcBef>
              <a:buClr>
                <a:schemeClr val="bg2"/>
              </a:buClr>
              <a:buSzPct val="75000"/>
              <a:buBlip>
                <a:blip r:embed="rId3"/>
              </a:buBlip>
              <a:defRPr/>
            </a:pPr>
            <a:r>
              <a:rPr lang="ar-SA" sz="2400" b="1" kern="0" dirty="0">
                <a:solidFill>
                  <a:schemeClr val="tx1"/>
                </a:solidFill>
                <a:latin typeface="+mn-lt"/>
                <a:cs typeface="Simplified Arabic" pitchFamily="2" charset="-78"/>
              </a:rPr>
              <a:t> </a:t>
            </a:r>
            <a:r>
              <a:rPr lang="ar-SA" sz="2400" b="1" kern="0" dirty="0">
                <a:solidFill>
                  <a:schemeClr val="tx1"/>
                </a:solidFill>
                <a:cs typeface="Simplified Arabic" pitchFamily="2" charset="-78"/>
              </a:rPr>
              <a:t>الماشية </a:t>
            </a:r>
            <a:r>
              <a:rPr lang="ar-SA" sz="2400" b="1" kern="0" dirty="0">
                <a:solidFill>
                  <a:schemeClr val="tx1"/>
                </a:solidFill>
                <a:latin typeface="+mn-lt"/>
                <a:cs typeface="Simplified Arabic" pitchFamily="2" charset="-78"/>
              </a:rPr>
              <a:t>مقابل أدوات الصيد</a:t>
            </a:r>
          </a:p>
          <a:p>
            <a:pPr algn="just">
              <a:lnSpc>
                <a:spcPct val="120000"/>
              </a:lnSpc>
              <a:spcBef>
                <a:spcPts val="0"/>
              </a:spcBef>
              <a:buClr>
                <a:schemeClr val="bg2"/>
              </a:buClr>
              <a:buSzPct val="75000"/>
              <a:buBlip>
                <a:blip r:embed="rId3"/>
              </a:buBlip>
              <a:defRPr/>
            </a:pPr>
            <a:r>
              <a:rPr lang="ar-SA" sz="2400" b="1" kern="0" dirty="0">
                <a:solidFill>
                  <a:schemeClr val="tx1"/>
                </a:solidFill>
                <a:latin typeface="+mn-lt"/>
                <a:cs typeface="Simplified Arabic" pitchFamily="2" charset="-78"/>
              </a:rPr>
              <a:t> أو أدوات </a:t>
            </a:r>
            <a:r>
              <a:rPr lang="ar-SA" sz="2400" b="1" kern="0" dirty="0" smtClean="0">
                <a:solidFill>
                  <a:schemeClr val="tx1"/>
                </a:solidFill>
                <a:latin typeface="+mn-lt"/>
                <a:cs typeface="Simplified Arabic" pitchFamily="2" charset="-78"/>
              </a:rPr>
              <a:t>البناء مقابل أي شيئ آخر</a:t>
            </a:r>
            <a:endParaRPr lang="ar-SA" sz="2400" b="1" kern="0" dirty="0">
              <a:solidFill>
                <a:schemeClr val="tx1"/>
              </a:solidFill>
              <a:latin typeface="+mn-lt"/>
              <a:cs typeface="Simplified Arabic" pitchFamily="2" charset="-78"/>
            </a:endParaRPr>
          </a:p>
          <a:p>
            <a:pPr marL="342900" indent="-342900" algn="just">
              <a:lnSpc>
                <a:spcPct val="120000"/>
              </a:lnSpc>
              <a:spcBef>
                <a:spcPts val="0"/>
              </a:spcBef>
              <a:buClr>
                <a:schemeClr val="bg2"/>
              </a:buClr>
              <a:buSzPct val="75000"/>
              <a:defRPr/>
            </a:pPr>
            <a:endParaRPr lang="en-US" sz="2400" kern="0" dirty="0">
              <a:solidFill>
                <a:schemeClr val="tx1"/>
              </a:solidFill>
              <a:latin typeface="+mn-lt"/>
              <a:cs typeface="Times New Roman" pitchFamily="18" charset="0"/>
            </a:endParaRPr>
          </a:p>
        </p:txBody>
      </p:sp>
      <p:pic>
        <p:nvPicPr>
          <p:cNvPr id="13" name="Picture 2" descr="C:\Users\laythy\Desktop\تصميم ارشيف\صور مصطلاحات اللغة الانجليزية\1.jpg"/>
          <p:cNvPicPr>
            <a:picLocks noChangeAspect="1" noChangeArrowheads="1"/>
          </p:cNvPicPr>
          <p:nvPr/>
        </p:nvPicPr>
        <p:blipFill>
          <a:blip r:embed="rId4" cstate="print"/>
          <a:srcRect/>
          <a:stretch>
            <a:fillRect/>
          </a:stretch>
        </p:blipFill>
        <p:spPr bwMode="auto">
          <a:xfrm>
            <a:off x="755650" y="3212976"/>
            <a:ext cx="2736850" cy="2448272"/>
          </a:xfrm>
          <a:prstGeom prst="rect">
            <a:avLst/>
          </a:prstGeom>
          <a:noFill/>
          <a:ln w="9525">
            <a:noFill/>
            <a:miter lim="800000"/>
            <a:headEnd/>
            <a:tailEnd/>
          </a:ln>
        </p:spPr>
      </p:pic>
    </p:spTree>
    <p:extLst>
      <p:ext uri="{BB962C8B-B14F-4D97-AF65-F5344CB8AC3E}">
        <p14:creationId xmlns:p14="http://schemas.microsoft.com/office/powerpoint/2010/main" val="253552012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fade">
                                      <p:cBhvr>
                                        <p:cTn id="7" dur="20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0"/>
          </p:nvPr>
        </p:nvSpPr>
        <p:spPr>
          <a:xfrm>
            <a:off x="4974456" y="6381328"/>
            <a:ext cx="482600" cy="288032"/>
          </a:xfrm>
          <a:prstGeom prst="rect">
            <a:avLst/>
          </a:prstGeom>
        </p:spPr>
        <p:txBody>
          <a:bodyPr/>
          <a:lstStyle/>
          <a:p>
            <a:pPr algn="ctr">
              <a:defRPr/>
            </a:pPr>
            <a:fld id="{7B8EA862-7DD5-4A06-BDE1-DB7EC5FAA60C}" type="slidenum">
              <a:rPr lang="ar-SA" sz="1200" smtClean="0">
                <a:solidFill>
                  <a:schemeClr val="bg1"/>
                </a:solidFill>
              </a:rPr>
              <a:pPr algn="ctr">
                <a:defRPr/>
              </a:pPr>
              <a:t>8</a:t>
            </a:fld>
            <a:endParaRPr lang="en-US" sz="1200" dirty="0">
              <a:solidFill>
                <a:schemeClr val="bg1"/>
              </a:solidFill>
            </a:endParaRPr>
          </a:p>
        </p:txBody>
      </p:sp>
      <p:sp>
        <p:nvSpPr>
          <p:cNvPr id="7" name="Text Box 2"/>
          <p:cNvSpPr txBox="1">
            <a:spLocks noChangeArrowheads="1"/>
          </p:cNvSpPr>
          <p:nvPr/>
        </p:nvSpPr>
        <p:spPr bwMode="auto">
          <a:xfrm>
            <a:off x="3656856" y="908720"/>
            <a:ext cx="5820519" cy="5232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pPr>
              <a:spcBef>
                <a:spcPct val="50000"/>
              </a:spcBef>
            </a:pPr>
            <a:r>
              <a:rPr lang="ar-SA" altLang="en-US" sz="2800" b="1" dirty="0" smtClean="0">
                <a:solidFill>
                  <a:srgbClr val="C00000"/>
                </a:solidFill>
                <a:latin typeface="+mn-lt"/>
                <a:cs typeface="+mn-cs"/>
              </a:rPr>
              <a:t>(</a:t>
            </a:r>
            <a:r>
              <a:rPr lang="en-US" altLang="en-US" sz="2800" b="1" dirty="0" smtClean="0">
                <a:solidFill>
                  <a:srgbClr val="C00000"/>
                </a:solidFill>
                <a:latin typeface="+mn-lt"/>
                <a:cs typeface="+mn-cs"/>
              </a:rPr>
              <a:t>3</a:t>
            </a:r>
            <a:r>
              <a:rPr lang="ar-SA" altLang="en-US" sz="2800" b="1" dirty="0" smtClean="0">
                <a:solidFill>
                  <a:srgbClr val="C00000"/>
                </a:solidFill>
                <a:latin typeface="+mn-lt"/>
                <a:cs typeface="+mn-cs"/>
              </a:rPr>
              <a:t>) نظام المقايضة</a:t>
            </a:r>
            <a:endParaRPr lang="en-US" altLang="en-US" sz="2800" b="1" dirty="0">
              <a:solidFill>
                <a:srgbClr val="C00000"/>
              </a:solidFill>
              <a:latin typeface="+mn-lt"/>
              <a:cs typeface="+mn-cs"/>
            </a:endParaRPr>
          </a:p>
        </p:txBody>
      </p:sp>
      <p:sp>
        <p:nvSpPr>
          <p:cNvPr id="8" name="Title 1"/>
          <p:cNvSpPr txBox="1">
            <a:spLocks/>
          </p:cNvSpPr>
          <p:nvPr/>
        </p:nvSpPr>
        <p:spPr>
          <a:xfrm>
            <a:off x="344488" y="275940"/>
            <a:ext cx="8915400" cy="776796"/>
          </a:xfrm>
          <a:prstGeom prst="rect">
            <a:avLst/>
          </a:prstGeom>
        </p:spPr>
        <p:txBody>
          <a:bodyPr/>
          <a:lstStyle>
            <a:lvl1pPr algn="r" rtl="0" eaLnBrk="1" fontAlgn="base" hangingPunct="1">
              <a:spcBef>
                <a:spcPct val="0"/>
              </a:spcBef>
              <a:spcAft>
                <a:spcPct val="0"/>
              </a:spcAft>
              <a:defRPr sz="2400" b="1" kern="1200" baseline="0">
                <a:solidFill>
                  <a:srgbClr val="ECA02F"/>
                </a:solidFill>
                <a:latin typeface="+mj-lt"/>
                <a:ea typeface="+mj-ea"/>
                <a:cs typeface="Arial" charset="0"/>
              </a:defRPr>
            </a:lvl1pPr>
            <a:lvl2pPr algn="r" rtl="0" eaLnBrk="1" fontAlgn="base" hangingPunct="1">
              <a:spcBef>
                <a:spcPct val="0"/>
              </a:spcBef>
              <a:spcAft>
                <a:spcPct val="0"/>
              </a:spcAft>
              <a:defRPr sz="4400">
                <a:solidFill>
                  <a:srgbClr val="376092"/>
                </a:solidFill>
                <a:latin typeface="Calibri" pitchFamily="34" charset="0"/>
                <a:cs typeface="Arial" charset="0"/>
              </a:defRPr>
            </a:lvl2pPr>
            <a:lvl3pPr algn="r" rtl="0" eaLnBrk="1" fontAlgn="base" hangingPunct="1">
              <a:spcBef>
                <a:spcPct val="0"/>
              </a:spcBef>
              <a:spcAft>
                <a:spcPct val="0"/>
              </a:spcAft>
              <a:defRPr sz="4400">
                <a:solidFill>
                  <a:srgbClr val="376092"/>
                </a:solidFill>
                <a:latin typeface="Calibri" pitchFamily="34" charset="0"/>
                <a:cs typeface="Arial" charset="0"/>
              </a:defRPr>
            </a:lvl3pPr>
            <a:lvl4pPr algn="r" rtl="0" eaLnBrk="1" fontAlgn="base" hangingPunct="1">
              <a:spcBef>
                <a:spcPct val="0"/>
              </a:spcBef>
              <a:spcAft>
                <a:spcPct val="0"/>
              </a:spcAft>
              <a:defRPr sz="4400">
                <a:solidFill>
                  <a:srgbClr val="376092"/>
                </a:solidFill>
                <a:latin typeface="Calibri" pitchFamily="34" charset="0"/>
                <a:cs typeface="Arial" charset="0"/>
              </a:defRPr>
            </a:lvl4pPr>
            <a:lvl5pPr algn="r" rtl="0" eaLnBrk="1" fontAlgn="base" hangingPunct="1">
              <a:spcBef>
                <a:spcPct val="0"/>
              </a:spcBef>
              <a:spcAft>
                <a:spcPct val="0"/>
              </a:spcAft>
              <a:defRPr sz="4400">
                <a:solidFill>
                  <a:srgbClr val="376092"/>
                </a:solidFill>
                <a:latin typeface="Calibri" pitchFamily="34" charset="0"/>
                <a:cs typeface="Arial" charset="0"/>
              </a:defRPr>
            </a:lvl5pPr>
            <a:lvl6pPr marL="457200" algn="r" rtl="0" eaLnBrk="1" fontAlgn="base" hangingPunct="1">
              <a:spcBef>
                <a:spcPct val="0"/>
              </a:spcBef>
              <a:spcAft>
                <a:spcPct val="0"/>
              </a:spcAft>
              <a:defRPr sz="4400">
                <a:solidFill>
                  <a:srgbClr val="376092"/>
                </a:solidFill>
                <a:latin typeface="Calibri" pitchFamily="34" charset="0"/>
                <a:cs typeface="Arial" charset="0"/>
              </a:defRPr>
            </a:lvl6pPr>
            <a:lvl7pPr marL="914400" algn="r" rtl="0" eaLnBrk="1" fontAlgn="base" hangingPunct="1">
              <a:spcBef>
                <a:spcPct val="0"/>
              </a:spcBef>
              <a:spcAft>
                <a:spcPct val="0"/>
              </a:spcAft>
              <a:defRPr sz="4400">
                <a:solidFill>
                  <a:srgbClr val="376092"/>
                </a:solidFill>
                <a:latin typeface="Calibri" pitchFamily="34" charset="0"/>
                <a:cs typeface="Arial" charset="0"/>
              </a:defRPr>
            </a:lvl7pPr>
            <a:lvl8pPr marL="1371600" algn="r" rtl="0" eaLnBrk="1" fontAlgn="base" hangingPunct="1">
              <a:spcBef>
                <a:spcPct val="0"/>
              </a:spcBef>
              <a:spcAft>
                <a:spcPct val="0"/>
              </a:spcAft>
              <a:defRPr sz="4400">
                <a:solidFill>
                  <a:srgbClr val="376092"/>
                </a:solidFill>
                <a:latin typeface="Calibri" pitchFamily="34" charset="0"/>
                <a:cs typeface="Arial" charset="0"/>
              </a:defRPr>
            </a:lvl8pPr>
            <a:lvl9pPr marL="1828800" algn="r" rtl="0" eaLnBrk="1" fontAlgn="base" hangingPunct="1">
              <a:spcBef>
                <a:spcPct val="0"/>
              </a:spcBef>
              <a:spcAft>
                <a:spcPct val="0"/>
              </a:spcAft>
              <a:defRPr sz="4400">
                <a:solidFill>
                  <a:srgbClr val="376092"/>
                </a:solidFill>
                <a:latin typeface="Calibri" pitchFamily="34" charset="0"/>
                <a:cs typeface="Arial" charset="0"/>
              </a:defRPr>
            </a:lvl9pPr>
          </a:lstStyle>
          <a:p>
            <a:r>
              <a:rPr lang="ar-SA" sz="2000" dirty="0" smtClean="0">
                <a:solidFill>
                  <a:schemeClr val="accent1">
                    <a:lumMod val="75000"/>
                  </a:schemeClr>
                </a:solidFill>
              </a:rPr>
              <a:t>النقود والبنوك                                                                                     المحاضرة الأولي</a:t>
            </a:r>
            <a:endParaRPr lang="en-US" sz="2000" dirty="0">
              <a:solidFill>
                <a:schemeClr val="accent1">
                  <a:lumMod val="75000"/>
                </a:schemeClr>
              </a:solidFill>
            </a:endParaRPr>
          </a:p>
        </p:txBody>
      </p:sp>
      <p:sp>
        <p:nvSpPr>
          <p:cNvPr id="11" name="Rectangle 3"/>
          <p:cNvSpPr txBox="1">
            <a:spLocks noChangeArrowheads="1"/>
          </p:cNvSpPr>
          <p:nvPr/>
        </p:nvSpPr>
        <p:spPr bwMode="auto">
          <a:xfrm>
            <a:off x="1136971" y="1340768"/>
            <a:ext cx="8064500" cy="503238"/>
          </a:xfrm>
          <a:prstGeom prst="rect">
            <a:avLst/>
          </a:prstGeom>
          <a:noFill/>
          <a:ln w="9525">
            <a:noFill/>
            <a:miter lim="800000"/>
            <a:headEnd/>
            <a:tailEnd/>
          </a:ln>
        </p:spPr>
        <p:txBody>
          <a:bodyPr/>
          <a:lstStyle/>
          <a:p>
            <a:pPr algn="just">
              <a:lnSpc>
                <a:spcPct val="120000"/>
              </a:lnSpc>
              <a:spcBef>
                <a:spcPts val="0"/>
              </a:spcBef>
              <a:buClr>
                <a:srgbClr val="0000CC"/>
              </a:buClr>
              <a:buSzPct val="75000"/>
              <a:buFont typeface="Wingdings" pitchFamily="2" charset="2"/>
              <a:buChar char="v"/>
              <a:defRPr/>
            </a:pPr>
            <a:r>
              <a:rPr lang="ar-SA" sz="2400" b="1" kern="0" dirty="0" smtClean="0">
                <a:solidFill>
                  <a:srgbClr val="0000CC"/>
                </a:solidFill>
                <a:latin typeface="+mn-lt"/>
                <a:cs typeface="Simplified Arabic" pitchFamily="2" charset="-78"/>
              </a:rPr>
              <a:t> مساوئ نظام المقايضة</a:t>
            </a:r>
            <a:endParaRPr lang="ar-SA" sz="2400" b="1" kern="0" dirty="0">
              <a:solidFill>
                <a:srgbClr val="0000CC"/>
              </a:solidFill>
              <a:latin typeface="+mn-lt"/>
              <a:cs typeface="Simplified Arabic" pitchFamily="2" charset="-78"/>
            </a:endParaRPr>
          </a:p>
          <a:p>
            <a:pPr marL="342900" indent="-342900" algn="just">
              <a:lnSpc>
                <a:spcPct val="120000"/>
              </a:lnSpc>
              <a:spcBef>
                <a:spcPts val="0"/>
              </a:spcBef>
              <a:buClr>
                <a:srgbClr val="0000CC"/>
              </a:buClr>
              <a:buSzPct val="75000"/>
              <a:buFont typeface="Wingdings" pitchFamily="2" charset="2"/>
              <a:buChar char="v"/>
              <a:defRPr/>
            </a:pPr>
            <a:endParaRPr lang="en-US" sz="2400" b="1" kern="0" dirty="0">
              <a:solidFill>
                <a:srgbClr val="0000CC"/>
              </a:solidFill>
              <a:latin typeface="+mn-lt"/>
              <a:cs typeface="Times New Roman" pitchFamily="18" charset="0"/>
            </a:endParaRPr>
          </a:p>
        </p:txBody>
      </p:sp>
      <p:sp>
        <p:nvSpPr>
          <p:cNvPr id="12" name="Rectangle 3"/>
          <p:cNvSpPr txBox="1">
            <a:spLocks noChangeArrowheads="1"/>
          </p:cNvSpPr>
          <p:nvPr/>
        </p:nvSpPr>
        <p:spPr bwMode="auto">
          <a:xfrm>
            <a:off x="560512" y="1833702"/>
            <a:ext cx="8424936" cy="731202"/>
          </a:xfrm>
          <a:prstGeom prst="rect">
            <a:avLst/>
          </a:prstGeom>
          <a:noFill/>
          <a:ln w="9525">
            <a:noFill/>
            <a:miter lim="800000"/>
            <a:headEnd/>
            <a:tailEnd/>
          </a:ln>
        </p:spPr>
        <p:txBody>
          <a:bodyPr/>
          <a:lstStyle/>
          <a:p>
            <a:pPr algn="just">
              <a:lnSpc>
                <a:spcPct val="120000"/>
              </a:lnSpc>
              <a:spcBef>
                <a:spcPts val="0"/>
              </a:spcBef>
              <a:defRPr/>
            </a:pPr>
            <a:r>
              <a:rPr lang="ar-SA" sz="2200" b="1" kern="0" dirty="0" smtClean="0">
                <a:solidFill>
                  <a:schemeClr val="tx1">
                    <a:lumMod val="95000"/>
                    <a:lumOff val="5000"/>
                  </a:schemeClr>
                </a:solidFill>
                <a:latin typeface="+mn-lt"/>
                <a:cs typeface="Simplified Arabic" pitchFamily="2" charset="-78"/>
              </a:rPr>
              <a:t>يمكن حصر المساوئ (العيوب) التي يتسم بها نظام المقايضة في النقاط التالية:</a:t>
            </a:r>
          </a:p>
          <a:p>
            <a:pPr marL="342900" indent="-342900" algn="just">
              <a:lnSpc>
                <a:spcPct val="120000"/>
              </a:lnSpc>
              <a:spcBef>
                <a:spcPts val="0"/>
              </a:spcBef>
              <a:buClr>
                <a:schemeClr val="bg2"/>
              </a:buClr>
              <a:buSzPct val="75000"/>
              <a:defRPr/>
            </a:pPr>
            <a:endParaRPr lang="en-US" sz="2200" kern="0" dirty="0">
              <a:solidFill>
                <a:schemeClr val="tx1">
                  <a:lumMod val="95000"/>
                  <a:lumOff val="5000"/>
                </a:schemeClr>
              </a:solidFill>
              <a:latin typeface="+mn-lt"/>
              <a:cs typeface="Times New Roman" pitchFamily="18" charset="0"/>
            </a:endParaRPr>
          </a:p>
        </p:txBody>
      </p:sp>
      <p:sp>
        <p:nvSpPr>
          <p:cNvPr id="10" name="Rectangle 3"/>
          <p:cNvSpPr txBox="1">
            <a:spLocks noChangeArrowheads="1"/>
          </p:cNvSpPr>
          <p:nvPr/>
        </p:nvSpPr>
        <p:spPr bwMode="auto">
          <a:xfrm>
            <a:off x="1784648" y="2348880"/>
            <a:ext cx="6819603" cy="2303809"/>
          </a:xfrm>
          <a:prstGeom prst="rect">
            <a:avLst/>
          </a:prstGeom>
          <a:noFill/>
          <a:ln w="9525">
            <a:noFill/>
            <a:miter lim="800000"/>
            <a:headEnd/>
            <a:tailEnd/>
          </a:ln>
        </p:spPr>
        <p:txBody>
          <a:bodyPr/>
          <a:lstStyle/>
          <a:p>
            <a:pPr algn="just">
              <a:lnSpc>
                <a:spcPct val="120000"/>
              </a:lnSpc>
              <a:spcBef>
                <a:spcPts val="600"/>
              </a:spcBef>
              <a:spcAft>
                <a:spcPts val="600"/>
              </a:spcAft>
              <a:buClr>
                <a:schemeClr val="bg2"/>
              </a:buClr>
              <a:buSzPct val="75000"/>
              <a:defRPr/>
            </a:pPr>
            <a:r>
              <a:rPr lang="ar-SA" sz="2400" kern="0" dirty="0" smtClean="0">
                <a:solidFill>
                  <a:schemeClr val="tx1"/>
                </a:solidFill>
                <a:latin typeface="+mn-lt"/>
                <a:cs typeface="Simplified Arabic" pitchFamily="2" charset="-78"/>
              </a:rPr>
              <a:t>أ/ </a:t>
            </a:r>
            <a:r>
              <a:rPr lang="ar-SA" sz="2400" b="1" kern="0" dirty="0" smtClean="0">
                <a:cs typeface="Simplified Arabic" pitchFamily="2" charset="-78"/>
              </a:rPr>
              <a:t>عدم توافق الرغبات أو ما يسمي بالتوافق المزدوج للرغبات.</a:t>
            </a:r>
          </a:p>
          <a:p>
            <a:pPr algn="just">
              <a:lnSpc>
                <a:spcPct val="120000"/>
              </a:lnSpc>
              <a:spcBef>
                <a:spcPts val="600"/>
              </a:spcBef>
              <a:spcAft>
                <a:spcPts val="600"/>
              </a:spcAft>
              <a:buClr>
                <a:schemeClr val="bg2"/>
              </a:buClr>
              <a:buSzPct val="75000"/>
              <a:defRPr/>
            </a:pPr>
            <a:r>
              <a:rPr lang="ar-SA" sz="2400" b="1" kern="0" dirty="0" smtClean="0">
                <a:cs typeface="Simplified Arabic" pitchFamily="2" charset="-78"/>
              </a:rPr>
              <a:t>ب/ عدم امكانية تجزئة بعض السلع.</a:t>
            </a:r>
          </a:p>
          <a:p>
            <a:pPr algn="just">
              <a:lnSpc>
                <a:spcPct val="120000"/>
              </a:lnSpc>
              <a:spcBef>
                <a:spcPts val="600"/>
              </a:spcBef>
              <a:spcAft>
                <a:spcPts val="600"/>
              </a:spcAft>
              <a:buClr>
                <a:schemeClr val="bg2"/>
              </a:buClr>
              <a:buSzPct val="75000"/>
              <a:defRPr/>
            </a:pPr>
            <a:r>
              <a:rPr lang="ar-SA" sz="2400" b="1" kern="0" dirty="0" smtClean="0">
                <a:cs typeface="Simplified Arabic" pitchFamily="2" charset="-78"/>
              </a:rPr>
              <a:t>ج/ </a:t>
            </a:r>
            <a:r>
              <a:rPr lang="en-US" sz="2400" b="1" kern="0" dirty="0" smtClean="0">
                <a:cs typeface="Simplified Arabic" pitchFamily="2" charset="-78"/>
              </a:rPr>
              <a:t> </a:t>
            </a:r>
            <a:r>
              <a:rPr lang="ar-SA" sz="2400" b="1" kern="0" dirty="0" smtClean="0">
                <a:cs typeface="Simplified Arabic" pitchFamily="2" charset="-78"/>
              </a:rPr>
              <a:t>عدم وجود وحدة مشتركة لقياس القيمة.</a:t>
            </a:r>
          </a:p>
          <a:p>
            <a:pPr algn="just">
              <a:lnSpc>
                <a:spcPct val="120000"/>
              </a:lnSpc>
              <a:spcBef>
                <a:spcPts val="600"/>
              </a:spcBef>
              <a:spcAft>
                <a:spcPts val="600"/>
              </a:spcAft>
              <a:buClr>
                <a:schemeClr val="bg2"/>
              </a:buClr>
              <a:buSzPct val="75000"/>
              <a:defRPr/>
            </a:pPr>
            <a:r>
              <a:rPr lang="ar-SA" sz="2400" b="1" kern="0" dirty="0" smtClean="0">
                <a:cs typeface="Simplified Arabic" pitchFamily="2" charset="-78"/>
              </a:rPr>
              <a:t>د/  تعدد الأسعار النسبية.</a:t>
            </a:r>
          </a:p>
          <a:p>
            <a:pPr algn="just">
              <a:lnSpc>
                <a:spcPct val="120000"/>
              </a:lnSpc>
              <a:spcBef>
                <a:spcPts val="600"/>
              </a:spcBef>
              <a:spcAft>
                <a:spcPts val="600"/>
              </a:spcAft>
              <a:buClr>
                <a:schemeClr val="bg2"/>
              </a:buClr>
              <a:buSzPct val="75000"/>
              <a:defRPr/>
            </a:pPr>
            <a:r>
              <a:rPr lang="ar-SA" sz="2400" b="1" kern="0" dirty="0" smtClean="0">
                <a:cs typeface="Simplified Arabic" pitchFamily="2" charset="-78"/>
              </a:rPr>
              <a:t>هـ/  تدني كفاءة التبادل. </a:t>
            </a:r>
          </a:p>
          <a:p>
            <a:pPr algn="just">
              <a:lnSpc>
                <a:spcPct val="120000"/>
              </a:lnSpc>
              <a:spcBef>
                <a:spcPts val="600"/>
              </a:spcBef>
              <a:spcAft>
                <a:spcPts val="600"/>
              </a:spcAft>
              <a:buClr>
                <a:schemeClr val="bg2"/>
              </a:buClr>
              <a:buSzPct val="75000"/>
              <a:buFont typeface="Arial" pitchFamily="34" charset="0"/>
              <a:buChar char="•"/>
              <a:defRPr/>
            </a:pPr>
            <a:r>
              <a:rPr lang="ar-SA" sz="2400" b="1" kern="0" dirty="0" smtClean="0">
                <a:cs typeface="Simplified Arabic" pitchFamily="2" charset="-78"/>
              </a:rPr>
              <a:t> </a:t>
            </a:r>
          </a:p>
          <a:p>
            <a:pPr marL="342900" indent="-342900" algn="just">
              <a:lnSpc>
                <a:spcPct val="120000"/>
              </a:lnSpc>
              <a:spcBef>
                <a:spcPts val="600"/>
              </a:spcBef>
              <a:spcAft>
                <a:spcPts val="600"/>
              </a:spcAft>
              <a:buClr>
                <a:schemeClr val="bg2"/>
              </a:buClr>
              <a:buSzPct val="75000"/>
              <a:defRPr/>
            </a:pPr>
            <a:endParaRPr lang="en-US" sz="2400" kern="0" dirty="0">
              <a:solidFill>
                <a:schemeClr val="tx1"/>
              </a:solidFill>
              <a:latin typeface="+mn-lt"/>
              <a:cs typeface="Times New Roman" pitchFamily="18" charset="0"/>
            </a:endParaRPr>
          </a:p>
        </p:txBody>
      </p:sp>
    </p:spTree>
    <p:extLst>
      <p:ext uri="{BB962C8B-B14F-4D97-AF65-F5344CB8AC3E}">
        <p14:creationId xmlns:p14="http://schemas.microsoft.com/office/powerpoint/2010/main" val="253552012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fade">
                                      <p:cBhvr>
                                        <p:cTn id="7" dur="20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0"/>
          </p:nvPr>
        </p:nvSpPr>
        <p:spPr>
          <a:xfrm>
            <a:off x="4974456" y="6381328"/>
            <a:ext cx="482600" cy="288032"/>
          </a:xfrm>
          <a:prstGeom prst="rect">
            <a:avLst/>
          </a:prstGeom>
        </p:spPr>
        <p:txBody>
          <a:bodyPr/>
          <a:lstStyle/>
          <a:p>
            <a:pPr algn="ctr">
              <a:defRPr/>
            </a:pPr>
            <a:fld id="{7B8EA862-7DD5-4A06-BDE1-DB7EC5FAA60C}" type="slidenum">
              <a:rPr lang="ar-SA" sz="1200" smtClean="0">
                <a:solidFill>
                  <a:schemeClr val="bg1"/>
                </a:solidFill>
              </a:rPr>
              <a:pPr algn="ctr">
                <a:defRPr/>
              </a:pPr>
              <a:t>9</a:t>
            </a:fld>
            <a:endParaRPr lang="en-US" sz="1200" dirty="0">
              <a:solidFill>
                <a:schemeClr val="bg1"/>
              </a:solidFill>
            </a:endParaRPr>
          </a:p>
        </p:txBody>
      </p:sp>
      <p:sp>
        <p:nvSpPr>
          <p:cNvPr id="7" name="Text Box 2"/>
          <p:cNvSpPr txBox="1">
            <a:spLocks noChangeArrowheads="1"/>
          </p:cNvSpPr>
          <p:nvPr/>
        </p:nvSpPr>
        <p:spPr bwMode="auto">
          <a:xfrm>
            <a:off x="3656856" y="908720"/>
            <a:ext cx="5820519" cy="5232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pPr>
              <a:spcBef>
                <a:spcPct val="50000"/>
              </a:spcBef>
            </a:pPr>
            <a:r>
              <a:rPr lang="ar-SA" altLang="en-US" sz="2800" b="1" dirty="0" smtClean="0">
                <a:solidFill>
                  <a:srgbClr val="C00000"/>
                </a:solidFill>
                <a:latin typeface="+mn-lt"/>
                <a:cs typeface="+mn-cs"/>
              </a:rPr>
              <a:t>(</a:t>
            </a:r>
            <a:r>
              <a:rPr lang="en-US" altLang="en-US" sz="2800" b="1" dirty="0" smtClean="0">
                <a:solidFill>
                  <a:srgbClr val="C00000"/>
                </a:solidFill>
                <a:latin typeface="+mn-lt"/>
                <a:cs typeface="+mn-cs"/>
              </a:rPr>
              <a:t>3</a:t>
            </a:r>
            <a:r>
              <a:rPr lang="ar-SA" altLang="en-US" sz="2800" b="1" dirty="0" smtClean="0">
                <a:solidFill>
                  <a:srgbClr val="C00000"/>
                </a:solidFill>
                <a:latin typeface="+mn-lt"/>
                <a:cs typeface="+mn-cs"/>
              </a:rPr>
              <a:t>) نظام المقايضة</a:t>
            </a:r>
            <a:endParaRPr lang="en-US" altLang="en-US" sz="2800" b="1" dirty="0">
              <a:solidFill>
                <a:srgbClr val="C00000"/>
              </a:solidFill>
              <a:latin typeface="+mn-lt"/>
              <a:cs typeface="+mn-cs"/>
            </a:endParaRPr>
          </a:p>
        </p:txBody>
      </p:sp>
      <p:sp>
        <p:nvSpPr>
          <p:cNvPr id="8" name="Title 1"/>
          <p:cNvSpPr txBox="1">
            <a:spLocks/>
          </p:cNvSpPr>
          <p:nvPr/>
        </p:nvSpPr>
        <p:spPr>
          <a:xfrm>
            <a:off x="344488" y="275940"/>
            <a:ext cx="8915400" cy="776796"/>
          </a:xfrm>
          <a:prstGeom prst="rect">
            <a:avLst/>
          </a:prstGeom>
        </p:spPr>
        <p:txBody>
          <a:bodyPr/>
          <a:lstStyle>
            <a:lvl1pPr algn="r" rtl="0" eaLnBrk="1" fontAlgn="base" hangingPunct="1">
              <a:spcBef>
                <a:spcPct val="0"/>
              </a:spcBef>
              <a:spcAft>
                <a:spcPct val="0"/>
              </a:spcAft>
              <a:defRPr sz="2400" b="1" kern="1200" baseline="0">
                <a:solidFill>
                  <a:srgbClr val="ECA02F"/>
                </a:solidFill>
                <a:latin typeface="+mj-lt"/>
                <a:ea typeface="+mj-ea"/>
                <a:cs typeface="Arial" charset="0"/>
              </a:defRPr>
            </a:lvl1pPr>
            <a:lvl2pPr algn="r" rtl="0" eaLnBrk="1" fontAlgn="base" hangingPunct="1">
              <a:spcBef>
                <a:spcPct val="0"/>
              </a:spcBef>
              <a:spcAft>
                <a:spcPct val="0"/>
              </a:spcAft>
              <a:defRPr sz="4400">
                <a:solidFill>
                  <a:srgbClr val="376092"/>
                </a:solidFill>
                <a:latin typeface="Calibri" pitchFamily="34" charset="0"/>
                <a:cs typeface="Arial" charset="0"/>
              </a:defRPr>
            </a:lvl2pPr>
            <a:lvl3pPr algn="r" rtl="0" eaLnBrk="1" fontAlgn="base" hangingPunct="1">
              <a:spcBef>
                <a:spcPct val="0"/>
              </a:spcBef>
              <a:spcAft>
                <a:spcPct val="0"/>
              </a:spcAft>
              <a:defRPr sz="4400">
                <a:solidFill>
                  <a:srgbClr val="376092"/>
                </a:solidFill>
                <a:latin typeface="Calibri" pitchFamily="34" charset="0"/>
                <a:cs typeface="Arial" charset="0"/>
              </a:defRPr>
            </a:lvl3pPr>
            <a:lvl4pPr algn="r" rtl="0" eaLnBrk="1" fontAlgn="base" hangingPunct="1">
              <a:spcBef>
                <a:spcPct val="0"/>
              </a:spcBef>
              <a:spcAft>
                <a:spcPct val="0"/>
              </a:spcAft>
              <a:defRPr sz="4400">
                <a:solidFill>
                  <a:srgbClr val="376092"/>
                </a:solidFill>
                <a:latin typeface="Calibri" pitchFamily="34" charset="0"/>
                <a:cs typeface="Arial" charset="0"/>
              </a:defRPr>
            </a:lvl4pPr>
            <a:lvl5pPr algn="r" rtl="0" eaLnBrk="1" fontAlgn="base" hangingPunct="1">
              <a:spcBef>
                <a:spcPct val="0"/>
              </a:spcBef>
              <a:spcAft>
                <a:spcPct val="0"/>
              </a:spcAft>
              <a:defRPr sz="4400">
                <a:solidFill>
                  <a:srgbClr val="376092"/>
                </a:solidFill>
                <a:latin typeface="Calibri" pitchFamily="34" charset="0"/>
                <a:cs typeface="Arial" charset="0"/>
              </a:defRPr>
            </a:lvl5pPr>
            <a:lvl6pPr marL="457200" algn="r" rtl="0" eaLnBrk="1" fontAlgn="base" hangingPunct="1">
              <a:spcBef>
                <a:spcPct val="0"/>
              </a:spcBef>
              <a:spcAft>
                <a:spcPct val="0"/>
              </a:spcAft>
              <a:defRPr sz="4400">
                <a:solidFill>
                  <a:srgbClr val="376092"/>
                </a:solidFill>
                <a:latin typeface="Calibri" pitchFamily="34" charset="0"/>
                <a:cs typeface="Arial" charset="0"/>
              </a:defRPr>
            </a:lvl6pPr>
            <a:lvl7pPr marL="914400" algn="r" rtl="0" eaLnBrk="1" fontAlgn="base" hangingPunct="1">
              <a:spcBef>
                <a:spcPct val="0"/>
              </a:spcBef>
              <a:spcAft>
                <a:spcPct val="0"/>
              </a:spcAft>
              <a:defRPr sz="4400">
                <a:solidFill>
                  <a:srgbClr val="376092"/>
                </a:solidFill>
                <a:latin typeface="Calibri" pitchFamily="34" charset="0"/>
                <a:cs typeface="Arial" charset="0"/>
              </a:defRPr>
            </a:lvl7pPr>
            <a:lvl8pPr marL="1371600" algn="r" rtl="0" eaLnBrk="1" fontAlgn="base" hangingPunct="1">
              <a:spcBef>
                <a:spcPct val="0"/>
              </a:spcBef>
              <a:spcAft>
                <a:spcPct val="0"/>
              </a:spcAft>
              <a:defRPr sz="4400">
                <a:solidFill>
                  <a:srgbClr val="376092"/>
                </a:solidFill>
                <a:latin typeface="Calibri" pitchFamily="34" charset="0"/>
                <a:cs typeface="Arial" charset="0"/>
              </a:defRPr>
            </a:lvl8pPr>
            <a:lvl9pPr marL="1828800" algn="r" rtl="0" eaLnBrk="1" fontAlgn="base" hangingPunct="1">
              <a:spcBef>
                <a:spcPct val="0"/>
              </a:spcBef>
              <a:spcAft>
                <a:spcPct val="0"/>
              </a:spcAft>
              <a:defRPr sz="4400">
                <a:solidFill>
                  <a:srgbClr val="376092"/>
                </a:solidFill>
                <a:latin typeface="Calibri" pitchFamily="34" charset="0"/>
                <a:cs typeface="Arial" charset="0"/>
              </a:defRPr>
            </a:lvl9pPr>
          </a:lstStyle>
          <a:p>
            <a:r>
              <a:rPr lang="ar-SA" sz="2000" dirty="0" smtClean="0">
                <a:solidFill>
                  <a:schemeClr val="accent1">
                    <a:lumMod val="75000"/>
                  </a:schemeClr>
                </a:solidFill>
              </a:rPr>
              <a:t>النقود والبنوك                                                                                     المحاضرة الأولي</a:t>
            </a:r>
            <a:endParaRPr lang="en-US" sz="2000" dirty="0">
              <a:solidFill>
                <a:schemeClr val="accent1">
                  <a:lumMod val="75000"/>
                </a:schemeClr>
              </a:solidFill>
            </a:endParaRPr>
          </a:p>
        </p:txBody>
      </p:sp>
      <p:sp>
        <p:nvSpPr>
          <p:cNvPr id="11" name="Rectangle 3"/>
          <p:cNvSpPr txBox="1">
            <a:spLocks noChangeArrowheads="1"/>
          </p:cNvSpPr>
          <p:nvPr/>
        </p:nvSpPr>
        <p:spPr bwMode="auto">
          <a:xfrm>
            <a:off x="1136971" y="1340768"/>
            <a:ext cx="8064500" cy="503238"/>
          </a:xfrm>
          <a:prstGeom prst="rect">
            <a:avLst/>
          </a:prstGeom>
          <a:noFill/>
          <a:ln w="9525">
            <a:noFill/>
            <a:miter lim="800000"/>
            <a:headEnd/>
            <a:tailEnd/>
          </a:ln>
        </p:spPr>
        <p:txBody>
          <a:bodyPr/>
          <a:lstStyle/>
          <a:p>
            <a:pPr algn="just">
              <a:lnSpc>
                <a:spcPct val="120000"/>
              </a:lnSpc>
              <a:spcBef>
                <a:spcPts val="0"/>
              </a:spcBef>
              <a:buClr>
                <a:srgbClr val="0000CC"/>
              </a:buClr>
              <a:buSzPct val="75000"/>
              <a:buFont typeface="Wingdings" pitchFamily="2" charset="2"/>
              <a:buChar char="v"/>
              <a:defRPr/>
            </a:pPr>
            <a:r>
              <a:rPr lang="ar-SA" sz="2400" b="1" kern="0" dirty="0" smtClean="0">
                <a:solidFill>
                  <a:srgbClr val="0000CC"/>
                </a:solidFill>
                <a:latin typeface="+mn-lt"/>
                <a:cs typeface="Simplified Arabic" pitchFamily="2" charset="-78"/>
              </a:rPr>
              <a:t> مثال توضيحي لمشكلة تعدد الأسعار النسبية:</a:t>
            </a:r>
            <a:endParaRPr lang="ar-SA" sz="2400" b="1" kern="0" dirty="0">
              <a:solidFill>
                <a:srgbClr val="0000CC"/>
              </a:solidFill>
              <a:latin typeface="+mn-lt"/>
              <a:cs typeface="Simplified Arabic" pitchFamily="2" charset="-78"/>
            </a:endParaRPr>
          </a:p>
          <a:p>
            <a:pPr marL="342900" indent="-342900" algn="just">
              <a:lnSpc>
                <a:spcPct val="120000"/>
              </a:lnSpc>
              <a:spcBef>
                <a:spcPts val="0"/>
              </a:spcBef>
              <a:buClr>
                <a:srgbClr val="0000CC"/>
              </a:buClr>
              <a:buSzPct val="75000"/>
              <a:buFont typeface="Wingdings" pitchFamily="2" charset="2"/>
              <a:buChar char="v"/>
              <a:defRPr/>
            </a:pPr>
            <a:endParaRPr lang="en-US" sz="2400" b="1" kern="0" dirty="0">
              <a:solidFill>
                <a:srgbClr val="0000CC"/>
              </a:solidFill>
              <a:latin typeface="+mn-lt"/>
              <a:cs typeface="Times New Roman" pitchFamily="18" charset="0"/>
            </a:endParaRPr>
          </a:p>
        </p:txBody>
      </p:sp>
      <p:sp>
        <p:nvSpPr>
          <p:cNvPr id="9" name="Rectangle 3"/>
          <p:cNvSpPr>
            <a:spLocks noGrp="1" noChangeArrowheads="1"/>
          </p:cNvSpPr>
          <p:nvPr>
            <p:ph idx="1"/>
          </p:nvPr>
        </p:nvSpPr>
        <p:spPr>
          <a:xfrm>
            <a:off x="1064716" y="1873204"/>
            <a:ext cx="7632700" cy="4319810"/>
          </a:xfrm>
          <a:ln w="28575">
            <a:solidFill>
              <a:srgbClr val="709256"/>
            </a:solidFill>
          </a:ln>
        </p:spPr>
        <p:txBody>
          <a:bodyPr/>
          <a:lstStyle/>
          <a:p>
            <a:pPr marL="355600" indent="-355600" algn="just" rtl="1" eaLnBrk="1" hangingPunct="1">
              <a:lnSpc>
                <a:spcPct val="120000"/>
              </a:lnSpc>
              <a:spcBef>
                <a:spcPct val="0"/>
              </a:spcBef>
              <a:buFont typeface="Wingdings" pitchFamily="2" charset="2"/>
              <a:buChar char="v"/>
            </a:pPr>
            <a:r>
              <a:rPr lang="ar-SA" sz="2200" b="1" dirty="0" smtClean="0">
                <a:solidFill>
                  <a:schemeClr val="tx1"/>
                </a:solidFill>
                <a:cs typeface="Simplified Arabic" pitchFamily="2" charset="-78"/>
              </a:rPr>
              <a:t> بافتراض أن مجتمع ما تتوفر فيه </a:t>
            </a:r>
            <a:r>
              <a:rPr lang="en-US" sz="2200" b="1" dirty="0" smtClean="0">
                <a:solidFill>
                  <a:schemeClr val="tx1"/>
                </a:solidFill>
                <a:cs typeface="Simplified Arabic" pitchFamily="2" charset="-78"/>
              </a:rPr>
              <a:t>6 </a:t>
            </a:r>
            <a:r>
              <a:rPr lang="ar-SA" sz="2200" b="1" dirty="0" smtClean="0">
                <a:solidFill>
                  <a:schemeClr val="tx1"/>
                </a:solidFill>
                <a:cs typeface="Simplified Arabic" pitchFamily="2" charset="-78"/>
              </a:rPr>
              <a:t> سلع تتمثل في الآتي:</a:t>
            </a:r>
          </a:p>
          <a:p>
            <a:pPr marL="355600" indent="-355600" algn="just" rtl="1" eaLnBrk="1" hangingPunct="1">
              <a:spcBef>
                <a:spcPct val="0"/>
              </a:spcBef>
              <a:buFont typeface="Wingdings" pitchFamily="2" charset="2"/>
              <a:buNone/>
            </a:pPr>
            <a:r>
              <a:rPr lang="ar-SA" sz="2200" b="1" dirty="0" smtClean="0">
                <a:solidFill>
                  <a:schemeClr val="tx1"/>
                </a:solidFill>
                <a:cs typeface="Simplified Arabic" pitchFamily="2" charset="-78"/>
              </a:rPr>
              <a:t>	- الأرز                  </a:t>
            </a:r>
            <a:r>
              <a:rPr lang="en-US" sz="2200" b="1" dirty="0" smtClean="0">
                <a:solidFill>
                  <a:schemeClr val="tx1"/>
                </a:solidFill>
                <a:cs typeface="Simplified Arabic" pitchFamily="2" charset="-78"/>
              </a:rPr>
              <a:t>5</a:t>
            </a:r>
            <a:r>
              <a:rPr lang="ar-SA" sz="2200" b="1" dirty="0" smtClean="0">
                <a:solidFill>
                  <a:schemeClr val="tx1"/>
                </a:solidFill>
                <a:cs typeface="Simplified Arabic" pitchFamily="2" charset="-78"/>
              </a:rPr>
              <a:t> أسعار</a:t>
            </a:r>
          </a:p>
          <a:p>
            <a:pPr marL="355600" indent="-355600" algn="just" rtl="1" eaLnBrk="1" hangingPunct="1">
              <a:spcBef>
                <a:spcPct val="0"/>
              </a:spcBef>
              <a:buFont typeface="Wingdings" pitchFamily="2" charset="2"/>
              <a:buNone/>
            </a:pPr>
            <a:r>
              <a:rPr lang="ar-SA" sz="2200" b="1" dirty="0" smtClean="0">
                <a:solidFill>
                  <a:schemeClr val="tx1"/>
                </a:solidFill>
                <a:cs typeface="Simplified Arabic" pitchFamily="2" charset="-78"/>
              </a:rPr>
              <a:t>	- السكر             </a:t>
            </a:r>
            <a:r>
              <a:rPr lang="en-US" sz="2200" b="1" dirty="0" smtClean="0">
                <a:solidFill>
                  <a:schemeClr val="tx1"/>
                </a:solidFill>
                <a:cs typeface="Simplified Arabic" pitchFamily="2" charset="-78"/>
              </a:rPr>
              <a:t>4     </a:t>
            </a:r>
            <a:r>
              <a:rPr lang="ar-SA" sz="2200" b="1" dirty="0" smtClean="0">
                <a:solidFill>
                  <a:schemeClr val="tx1"/>
                </a:solidFill>
                <a:cs typeface="Simplified Arabic" pitchFamily="2" charset="-78"/>
              </a:rPr>
              <a:t> أسعار</a:t>
            </a:r>
          </a:p>
          <a:p>
            <a:pPr marL="355600" indent="-355600" algn="just" rtl="1" eaLnBrk="1" hangingPunct="1">
              <a:spcBef>
                <a:spcPct val="0"/>
              </a:spcBef>
              <a:buFont typeface="Wingdings" pitchFamily="2" charset="2"/>
              <a:buNone/>
            </a:pPr>
            <a:r>
              <a:rPr lang="ar-SA" sz="2200" b="1" dirty="0" smtClean="0">
                <a:solidFill>
                  <a:schemeClr val="tx1"/>
                </a:solidFill>
                <a:cs typeface="Simplified Arabic" pitchFamily="2" charset="-78"/>
              </a:rPr>
              <a:t>	- الزيت</a:t>
            </a:r>
            <a:r>
              <a:rPr lang="en-US" sz="2200" b="1" dirty="0" smtClean="0">
                <a:solidFill>
                  <a:schemeClr val="tx1"/>
                </a:solidFill>
                <a:cs typeface="Simplified Arabic" pitchFamily="2" charset="-78"/>
              </a:rPr>
              <a:t> 3                       </a:t>
            </a:r>
            <a:r>
              <a:rPr lang="ar-SA" sz="2200" b="1" dirty="0" smtClean="0">
                <a:solidFill>
                  <a:schemeClr val="tx1"/>
                </a:solidFill>
                <a:cs typeface="Simplified Arabic" pitchFamily="2" charset="-78"/>
              </a:rPr>
              <a:t> أسعار</a:t>
            </a:r>
          </a:p>
          <a:p>
            <a:pPr marL="355600" indent="-355600" algn="just" rtl="1" eaLnBrk="1" hangingPunct="1">
              <a:spcBef>
                <a:spcPct val="0"/>
              </a:spcBef>
              <a:buFont typeface="Wingdings" pitchFamily="2" charset="2"/>
              <a:buNone/>
            </a:pPr>
            <a:r>
              <a:rPr lang="ar-SA" sz="2200" b="1" dirty="0" smtClean="0">
                <a:solidFill>
                  <a:schemeClr val="tx1"/>
                </a:solidFill>
                <a:cs typeface="Simplified Arabic" pitchFamily="2" charset="-78"/>
              </a:rPr>
              <a:t>	- اللحم </a:t>
            </a:r>
            <a:r>
              <a:rPr lang="en-US" sz="2200" b="1" dirty="0" smtClean="0">
                <a:solidFill>
                  <a:schemeClr val="tx1"/>
                </a:solidFill>
                <a:cs typeface="Simplified Arabic" pitchFamily="2" charset="-78"/>
              </a:rPr>
              <a:t>2                      </a:t>
            </a:r>
            <a:r>
              <a:rPr lang="ar-SA" sz="2200" b="1" dirty="0" smtClean="0">
                <a:solidFill>
                  <a:schemeClr val="tx1"/>
                </a:solidFill>
                <a:cs typeface="Simplified Arabic" pitchFamily="2" charset="-78"/>
              </a:rPr>
              <a:t> أسعار</a:t>
            </a:r>
          </a:p>
          <a:p>
            <a:pPr marL="355600" indent="-355600" algn="just" rtl="1" eaLnBrk="1" hangingPunct="1">
              <a:spcBef>
                <a:spcPct val="0"/>
              </a:spcBef>
              <a:buFont typeface="Wingdings" pitchFamily="2" charset="2"/>
              <a:buNone/>
            </a:pPr>
            <a:r>
              <a:rPr lang="ar-SA" sz="2200" b="1" dirty="0" smtClean="0">
                <a:solidFill>
                  <a:schemeClr val="tx1"/>
                </a:solidFill>
                <a:cs typeface="Simplified Arabic" pitchFamily="2" charset="-78"/>
              </a:rPr>
              <a:t>	- النسيج</a:t>
            </a:r>
            <a:r>
              <a:rPr lang="en-US" sz="2200" b="1" dirty="0" smtClean="0">
                <a:solidFill>
                  <a:schemeClr val="tx1"/>
                </a:solidFill>
                <a:cs typeface="Simplified Arabic" pitchFamily="2" charset="-78"/>
              </a:rPr>
              <a:t> 1                     </a:t>
            </a:r>
            <a:r>
              <a:rPr lang="ar-SA" sz="2200" b="1" dirty="0" smtClean="0">
                <a:solidFill>
                  <a:schemeClr val="tx1"/>
                </a:solidFill>
                <a:cs typeface="Simplified Arabic" pitchFamily="2" charset="-78"/>
              </a:rPr>
              <a:t>سعر</a:t>
            </a:r>
          </a:p>
          <a:p>
            <a:pPr marL="355600" indent="-355600" algn="just" rtl="1" eaLnBrk="1" hangingPunct="1">
              <a:spcBef>
                <a:spcPct val="0"/>
              </a:spcBef>
              <a:buFont typeface="Wingdings" pitchFamily="2" charset="2"/>
              <a:buNone/>
            </a:pPr>
            <a:r>
              <a:rPr lang="ar-SA" sz="2200" b="1" dirty="0" smtClean="0">
                <a:solidFill>
                  <a:schemeClr val="tx1"/>
                </a:solidFill>
                <a:cs typeface="Simplified Arabic" pitchFamily="2" charset="-78"/>
              </a:rPr>
              <a:t>	- التبغ             </a:t>
            </a:r>
          </a:p>
          <a:p>
            <a:pPr marL="355600" indent="-355600" algn="just" rtl="1" eaLnBrk="1" hangingPunct="1">
              <a:spcBef>
                <a:spcPct val="0"/>
              </a:spcBef>
              <a:buFont typeface="Wingdings" pitchFamily="2" charset="2"/>
              <a:buChar char="v"/>
            </a:pPr>
            <a:r>
              <a:rPr lang="ar-SA" sz="2200" b="1" dirty="0" smtClean="0">
                <a:solidFill>
                  <a:schemeClr val="tx1"/>
                </a:solidFill>
                <a:cs typeface="Simplified Arabic" pitchFamily="2" charset="-78"/>
              </a:rPr>
              <a:t>يمكن استخدام الصيغة التالية لمعرفة عدد المعاملات المطلوبة لسلعة ما:</a:t>
            </a:r>
          </a:p>
          <a:p>
            <a:pPr marL="355600" indent="-355600" algn="ctr" rtl="1" eaLnBrk="1" hangingPunct="1">
              <a:spcBef>
                <a:spcPts val="300"/>
              </a:spcBef>
              <a:spcAft>
                <a:spcPts val="300"/>
              </a:spcAft>
              <a:buFont typeface="Wingdings" pitchFamily="2" charset="2"/>
              <a:buNone/>
            </a:pPr>
            <a:r>
              <a:rPr lang="ar-SA" sz="2200" b="1" dirty="0" smtClean="0">
                <a:solidFill>
                  <a:schemeClr val="tx1"/>
                </a:solidFill>
                <a:cs typeface="Simplified Arabic" pitchFamily="2" charset="-78"/>
              </a:rPr>
              <a:t>   </a:t>
            </a:r>
            <a:r>
              <a:rPr lang="ar-SA" sz="2200" b="1" dirty="0" smtClean="0">
                <a:solidFill>
                  <a:srgbClr val="FF0000"/>
                </a:solidFill>
                <a:cs typeface="Simplified Arabic" pitchFamily="2" charset="-78"/>
              </a:rPr>
              <a:t>= ن (ن – </a:t>
            </a:r>
            <a:r>
              <a:rPr lang="en-US" sz="2200" b="1" dirty="0" smtClean="0">
                <a:solidFill>
                  <a:srgbClr val="FF0000"/>
                </a:solidFill>
                <a:cs typeface="Simplified Arabic" pitchFamily="2" charset="-78"/>
              </a:rPr>
              <a:t>1</a:t>
            </a:r>
            <a:r>
              <a:rPr lang="ar-SA" sz="2200" b="1" dirty="0" smtClean="0">
                <a:solidFill>
                  <a:srgbClr val="FF0000"/>
                </a:solidFill>
                <a:cs typeface="Simplified Arabic" pitchFamily="2" charset="-78"/>
              </a:rPr>
              <a:t>)</a:t>
            </a:r>
          </a:p>
          <a:p>
            <a:pPr marL="355600" indent="-355600" algn="ctr" rtl="1" eaLnBrk="1" hangingPunct="1">
              <a:spcBef>
                <a:spcPts val="300"/>
              </a:spcBef>
              <a:spcAft>
                <a:spcPts val="300"/>
              </a:spcAft>
              <a:buFont typeface="Wingdings" pitchFamily="2" charset="2"/>
              <a:buNone/>
            </a:pPr>
            <a:r>
              <a:rPr lang="ar-SA" sz="2200" b="1" dirty="0" smtClean="0">
                <a:solidFill>
                  <a:srgbClr val="FF0000"/>
                </a:solidFill>
                <a:cs typeface="Simplified Arabic" pitchFamily="2" charset="-78"/>
              </a:rPr>
              <a:t>     </a:t>
            </a:r>
            <a:r>
              <a:rPr lang="en-US" sz="2200" b="1" dirty="0" smtClean="0">
                <a:solidFill>
                  <a:srgbClr val="FF0000"/>
                </a:solidFill>
                <a:cs typeface="Simplified Arabic" pitchFamily="2" charset="-78"/>
              </a:rPr>
              <a:t>2</a:t>
            </a:r>
            <a:endParaRPr lang="ar-SA" sz="2200" b="1" dirty="0" smtClean="0">
              <a:solidFill>
                <a:srgbClr val="FF0000"/>
              </a:solidFill>
              <a:cs typeface="Simplified Arabic" pitchFamily="2" charset="-78"/>
            </a:endParaRPr>
          </a:p>
          <a:p>
            <a:pPr marL="355600" indent="-355600" algn="just" rtl="1" eaLnBrk="1" hangingPunct="1">
              <a:spcBef>
                <a:spcPct val="0"/>
              </a:spcBef>
              <a:buFont typeface="Wingdings" pitchFamily="2" charset="2"/>
              <a:buNone/>
            </a:pPr>
            <a:r>
              <a:rPr lang="ar-SA" sz="2200" b="1" dirty="0" smtClean="0">
                <a:solidFill>
                  <a:schemeClr val="tx1"/>
                </a:solidFill>
                <a:cs typeface="Simplified Arabic" pitchFamily="2" charset="-78"/>
              </a:rPr>
              <a:t> حيث أن (ن) هي عدد السلع المتاحة في السوق</a:t>
            </a:r>
            <a:endParaRPr lang="en-US" sz="2200" b="1" dirty="0" smtClean="0">
              <a:solidFill>
                <a:schemeClr val="tx1"/>
              </a:solidFill>
              <a:cs typeface="Times New Roman" pitchFamily="18" charset="0"/>
            </a:endParaRPr>
          </a:p>
        </p:txBody>
      </p:sp>
      <p:sp>
        <p:nvSpPr>
          <p:cNvPr id="14" name="Left Arrow 9"/>
          <p:cNvSpPr>
            <a:spLocks noChangeArrowheads="1"/>
          </p:cNvSpPr>
          <p:nvPr/>
        </p:nvSpPr>
        <p:spPr bwMode="auto">
          <a:xfrm>
            <a:off x="6205185" y="2825418"/>
            <a:ext cx="977900" cy="142875"/>
          </a:xfrm>
          <a:prstGeom prst="leftArrow">
            <a:avLst>
              <a:gd name="adj1" fmla="val 50000"/>
              <a:gd name="adj2" fmla="val 50383"/>
            </a:avLst>
          </a:prstGeom>
          <a:solidFill>
            <a:schemeClr val="accent1"/>
          </a:solidFill>
          <a:ln w="9525" algn="ctr">
            <a:solidFill>
              <a:schemeClr val="tx1"/>
            </a:solidFill>
            <a:round/>
            <a:headEnd/>
            <a:tailEnd/>
          </a:ln>
        </p:spPr>
        <p:txBody>
          <a:bodyPr/>
          <a:lstStyle/>
          <a:p>
            <a:pPr algn="just" rtl="0"/>
            <a:endParaRPr lang="ar-SA" sz="1400"/>
          </a:p>
        </p:txBody>
      </p:sp>
      <p:sp>
        <p:nvSpPr>
          <p:cNvPr id="15" name="Left Arrow 10"/>
          <p:cNvSpPr>
            <a:spLocks noChangeArrowheads="1"/>
          </p:cNvSpPr>
          <p:nvPr/>
        </p:nvSpPr>
        <p:spPr bwMode="auto">
          <a:xfrm>
            <a:off x="6207348" y="3209593"/>
            <a:ext cx="977900" cy="144463"/>
          </a:xfrm>
          <a:prstGeom prst="leftArrow">
            <a:avLst>
              <a:gd name="adj1" fmla="val 50000"/>
              <a:gd name="adj2" fmla="val 49829"/>
            </a:avLst>
          </a:prstGeom>
          <a:solidFill>
            <a:schemeClr val="accent1"/>
          </a:solidFill>
          <a:ln w="9525" algn="ctr">
            <a:solidFill>
              <a:schemeClr val="tx1"/>
            </a:solidFill>
            <a:round/>
            <a:headEnd/>
            <a:tailEnd/>
          </a:ln>
        </p:spPr>
        <p:txBody>
          <a:bodyPr/>
          <a:lstStyle/>
          <a:p>
            <a:pPr algn="just" rtl="0"/>
            <a:endParaRPr lang="ar-SA" sz="1400"/>
          </a:p>
        </p:txBody>
      </p:sp>
      <p:sp>
        <p:nvSpPr>
          <p:cNvPr id="16" name="Left Arrow 11"/>
          <p:cNvSpPr>
            <a:spLocks noChangeArrowheads="1"/>
          </p:cNvSpPr>
          <p:nvPr/>
        </p:nvSpPr>
        <p:spPr bwMode="auto">
          <a:xfrm>
            <a:off x="6207348" y="3785861"/>
            <a:ext cx="977900" cy="144462"/>
          </a:xfrm>
          <a:prstGeom prst="leftArrow">
            <a:avLst>
              <a:gd name="adj1" fmla="val 50000"/>
              <a:gd name="adj2" fmla="val 49829"/>
            </a:avLst>
          </a:prstGeom>
          <a:solidFill>
            <a:schemeClr val="accent1"/>
          </a:solidFill>
          <a:ln w="9525" algn="ctr">
            <a:solidFill>
              <a:schemeClr val="tx1"/>
            </a:solidFill>
            <a:round/>
            <a:headEnd/>
            <a:tailEnd/>
          </a:ln>
        </p:spPr>
        <p:txBody>
          <a:bodyPr/>
          <a:lstStyle/>
          <a:p>
            <a:pPr algn="just" rtl="0"/>
            <a:endParaRPr lang="ar-SA" sz="1400"/>
          </a:p>
        </p:txBody>
      </p:sp>
      <p:sp>
        <p:nvSpPr>
          <p:cNvPr id="17" name="Left Arrow 12"/>
          <p:cNvSpPr>
            <a:spLocks noChangeArrowheads="1"/>
          </p:cNvSpPr>
          <p:nvPr/>
        </p:nvSpPr>
        <p:spPr bwMode="auto">
          <a:xfrm>
            <a:off x="6207348" y="3470646"/>
            <a:ext cx="977900" cy="144462"/>
          </a:xfrm>
          <a:prstGeom prst="leftArrow">
            <a:avLst>
              <a:gd name="adj1" fmla="val 50000"/>
              <a:gd name="adj2" fmla="val 49829"/>
            </a:avLst>
          </a:prstGeom>
          <a:solidFill>
            <a:schemeClr val="accent1"/>
          </a:solidFill>
          <a:ln w="9525" algn="ctr">
            <a:solidFill>
              <a:schemeClr val="tx1"/>
            </a:solidFill>
            <a:round/>
            <a:headEnd/>
            <a:tailEnd/>
          </a:ln>
        </p:spPr>
        <p:txBody>
          <a:bodyPr/>
          <a:lstStyle/>
          <a:p>
            <a:pPr algn="just" rtl="0"/>
            <a:endParaRPr lang="ar-SA" sz="1400"/>
          </a:p>
        </p:txBody>
      </p:sp>
      <p:sp>
        <p:nvSpPr>
          <p:cNvPr id="18" name="Left Arrow 14"/>
          <p:cNvSpPr>
            <a:spLocks noChangeArrowheads="1"/>
          </p:cNvSpPr>
          <p:nvPr/>
        </p:nvSpPr>
        <p:spPr bwMode="auto">
          <a:xfrm>
            <a:off x="6193493" y="2465056"/>
            <a:ext cx="977900" cy="144462"/>
          </a:xfrm>
          <a:prstGeom prst="leftArrow">
            <a:avLst>
              <a:gd name="adj1" fmla="val 50000"/>
              <a:gd name="adj2" fmla="val 49829"/>
            </a:avLst>
          </a:prstGeom>
          <a:solidFill>
            <a:schemeClr val="accent1"/>
          </a:solidFill>
          <a:ln w="9525" algn="ctr">
            <a:solidFill>
              <a:schemeClr val="tx1"/>
            </a:solidFill>
            <a:round/>
            <a:headEnd/>
            <a:tailEnd/>
          </a:ln>
        </p:spPr>
        <p:txBody>
          <a:bodyPr/>
          <a:lstStyle/>
          <a:p>
            <a:pPr algn="just" rtl="0"/>
            <a:endParaRPr lang="ar-SA" sz="1400"/>
          </a:p>
        </p:txBody>
      </p:sp>
      <p:cxnSp>
        <p:nvCxnSpPr>
          <p:cNvPr id="23" name="Straight Connector 22"/>
          <p:cNvCxnSpPr/>
          <p:nvPr/>
        </p:nvCxnSpPr>
        <p:spPr>
          <a:xfrm flipH="1">
            <a:off x="4019819" y="5105075"/>
            <a:ext cx="1224136" cy="0"/>
          </a:xfrm>
          <a:prstGeom prst="line">
            <a:avLst/>
          </a:prstGeom>
          <a:ln>
            <a:solidFill>
              <a:srgbClr val="FF0000"/>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35751205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fade">
                                      <p:cBhvr>
                                        <p:cTn id="7" dur="20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0"/>
          </p:nvPr>
        </p:nvSpPr>
        <p:spPr>
          <a:xfrm>
            <a:off x="4974456" y="6381328"/>
            <a:ext cx="482600" cy="288032"/>
          </a:xfrm>
          <a:prstGeom prst="rect">
            <a:avLst/>
          </a:prstGeom>
        </p:spPr>
        <p:txBody>
          <a:bodyPr/>
          <a:lstStyle/>
          <a:p>
            <a:pPr algn="ctr">
              <a:defRPr/>
            </a:pPr>
            <a:fld id="{7B8EA862-7DD5-4A06-BDE1-DB7EC5FAA60C}" type="slidenum">
              <a:rPr lang="ar-SA" sz="1200" smtClean="0">
                <a:solidFill>
                  <a:schemeClr val="bg1"/>
                </a:solidFill>
              </a:rPr>
              <a:pPr algn="ctr">
                <a:defRPr/>
              </a:pPr>
              <a:t>10</a:t>
            </a:fld>
            <a:endParaRPr lang="en-US" sz="1200" dirty="0">
              <a:solidFill>
                <a:schemeClr val="bg1"/>
              </a:solidFill>
            </a:endParaRPr>
          </a:p>
        </p:txBody>
      </p:sp>
      <p:sp>
        <p:nvSpPr>
          <p:cNvPr id="7" name="Text Box 2"/>
          <p:cNvSpPr txBox="1">
            <a:spLocks noChangeArrowheads="1"/>
          </p:cNvSpPr>
          <p:nvPr/>
        </p:nvSpPr>
        <p:spPr bwMode="auto">
          <a:xfrm>
            <a:off x="3656856" y="908720"/>
            <a:ext cx="5820519" cy="5232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pPr>
              <a:spcBef>
                <a:spcPct val="50000"/>
              </a:spcBef>
            </a:pPr>
            <a:r>
              <a:rPr lang="ar-SA" altLang="en-US" sz="2800" b="1" dirty="0" smtClean="0">
                <a:solidFill>
                  <a:srgbClr val="C00000"/>
                </a:solidFill>
                <a:latin typeface="+mn-lt"/>
                <a:cs typeface="+mn-cs"/>
              </a:rPr>
              <a:t>(</a:t>
            </a:r>
            <a:r>
              <a:rPr lang="en-US" altLang="en-US" sz="2800" b="1" dirty="0" smtClean="0">
                <a:solidFill>
                  <a:srgbClr val="C00000"/>
                </a:solidFill>
                <a:latin typeface="+mn-lt"/>
                <a:cs typeface="+mn-cs"/>
              </a:rPr>
              <a:t>4</a:t>
            </a:r>
            <a:r>
              <a:rPr lang="ar-SA" altLang="en-US" sz="2800" b="1" dirty="0" smtClean="0">
                <a:solidFill>
                  <a:srgbClr val="C00000"/>
                </a:solidFill>
                <a:latin typeface="+mn-lt"/>
                <a:cs typeface="+mn-cs"/>
              </a:rPr>
              <a:t>) أنواع النقود</a:t>
            </a:r>
            <a:endParaRPr lang="en-US" altLang="en-US" sz="2800" b="1" dirty="0">
              <a:solidFill>
                <a:srgbClr val="C00000"/>
              </a:solidFill>
              <a:latin typeface="+mn-lt"/>
              <a:cs typeface="+mn-cs"/>
            </a:endParaRPr>
          </a:p>
        </p:txBody>
      </p:sp>
      <p:sp>
        <p:nvSpPr>
          <p:cNvPr id="8" name="Title 1"/>
          <p:cNvSpPr txBox="1">
            <a:spLocks/>
          </p:cNvSpPr>
          <p:nvPr/>
        </p:nvSpPr>
        <p:spPr>
          <a:xfrm>
            <a:off x="344488" y="275940"/>
            <a:ext cx="8915400" cy="776796"/>
          </a:xfrm>
          <a:prstGeom prst="rect">
            <a:avLst/>
          </a:prstGeom>
        </p:spPr>
        <p:txBody>
          <a:bodyPr/>
          <a:lstStyle>
            <a:lvl1pPr algn="r" rtl="0" eaLnBrk="1" fontAlgn="base" hangingPunct="1">
              <a:spcBef>
                <a:spcPct val="0"/>
              </a:spcBef>
              <a:spcAft>
                <a:spcPct val="0"/>
              </a:spcAft>
              <a:defRPr sz="2400" b="1" kern="1200" baseline="0">
                <a:solidFill>
                  <a:srgbClr val="ECA02F"/>
                </a:solidFill>
                <a:latin typeface="+mj-lt"/>
                <a:ea typeface="+mj-ea"/>
                <a:cs typeface="Arial" charset="0"/>
              </a:defRPr>
            </a:lvl1pPr>
            <a:lvl2pPr algn="r" rtl="0" eaLnBrk="1" fontAlgn="base" hangingPunct="1">
              <a:spcBef>
                <a:spcPct val="0"/>
              </a:spcBef>
              <a:spcAft>
                <a:spcPct val="0"/>
              </a:spcAft>
              <a:defRPr sz="4400">
                <a:solidFill>
                  <a:srgbClr val="376092"/>
                </a:solidFill>
                <a:latin typeface="Calibri" pitchFamily="34" charset="0"/>
                <a:cs typeface="Arial" charset="0"/>
              </a:defRPr>
            </a:lvl2pPr>
            <a:lvl3pPr algn="r" rtl="0" eaLnBrk="1" fontAlgn="base" hangingPunct="1">
              <a:spcBef>
                <a:spcPct val="0"/>
              </a:spcBef>
              <a:spcAft>
                <a:spcPct val="0"/>
              </a:spcAft>
              <a:defRPr sz="4400">
                <a:solidFill>
                  <a:srgbClr val="376092"/>
                </a:solidFill>
                <a:latin typeface="Calibri" pitchFamily="34" charset="0"/>
                <a:cs typeface="Arial" charset="0"/>
              </a:defRPr>
            </a:lvl3pPr>
            <a:lvl4pPr algn="r" rtl="0" eaLnBrk="1" fontAlgn="base" hangingPunct="1">
              <a:spcBef>
                <a:spcPct val="0"/>
              </a:spcBef>
              <a:spcAft>
                <a:spcPct val="0"/>
              </a:spcAft>
              <a:defRPr sz="4400">
                <a:solidFill>
                  <a:srgbClr val="376092"/>
                </a:solidFill>
                <a:latin typeface="Calibri" pitchFamily="34" charset="0"/>
                <a:cs typeface="Arial" charset="0"/>
              </a:defRPr>
            </a:lvl4pPr>
            <a:lvl5pPr algn="r" rtl="0" eaLnBrk="1" fontAlgn="base" hangingPunct="1">
              <a:spcBef>
                <a:spcPct val="0"/>
              </a:spcBef>
              <a:spcAft>
                <a:spcPct val="0"/>
              </a:spcAft>
              <a:defRPr sz="4400">
                <a:solidFill>
                  <a:srgbClr val="376092"/>
                </a:solidFill>
                <a:latin typeface="Calibri" pitchFamily="34" charset="0"/>
                <a:cs typeface="Arial" charset="0"/>
              </a:defRPr>
            </a:lvl5pPr>
            <a:lvl6pPr marL="457200" algn="r" rtl="0" eaLnBrk="1" fontAlgn="base" hangingPunct="1">
              <a:spcBef>
                <a:spcPct val="0"/>
              </a:spcBef>
              <a:spcAft>
                <a:spcPct val="0"/>
              </a:spcAft>
              <a:defRPr sz="4400">
                <a:solidFill>
                  <a:srgbClr val="376092"/>
                </a:solidFill>
                <a:latin typeface="Calibri" pitchFamily="34" charset="0"/>
                <a:cs typeface="Arial" charset="0"/>
              </a:defRPr>
            </a:lvl6pPr>
            <a:lvl7pPr marL="914400" algn="r" rtl="0" eaLnBrk="1" fontAlgn="base" hangingPunct="1">
              <a:spcBef>
                <a:spcPct val="0"/>
              </a:spcBef>
              <a:spcAft>
                <a:spcPct val="0"/>
              </a:spcAft>
              <a:defRPr sz="4400">
                <a:solidFill>
                  <a:srgbClr val="376092"/>
                </a:solidFill>
                <a:latin typeface="Calibri" pitchFamily="34" charset="0"/>
                <a:cs typeface="Arial" charset="0"/>
              </a:defRPr>
            </a:lvl7pPr>
            <a:lvl8pPr marL="1371600" algn="r" rtl="0" eaLnBrk="1" fontAlgn="base" hangingPunct="1">
              <a:spcBef>
                <a:spcPct val="0"/>
              </a:spcBef>
              <a:spcAft>
                <a:spcPct val="0"/>
              </a:spcAft>
              <a:defRPr sz="4400">
                <a:solidFill>
                  <a:srgbClr val="376092"/>
                </a:solidFill>
                <a:latin typeface="Calibri" pitchFamily="34" charset="0"/>
                <a:cs typeface="Arial" charset="0"/>
              </a:defRPr>
            </a:lvl8pPr>
            <a:lvl9pPr marL="1828800" algn="r" rtl="0" eaLnBrk="1" fontAlgn="base" hangingPunct="1">
              <a:spcBef>
                <a:spcPct val="0"/>
              </a:spcBef>
              <a:spcAft>
                <a:spcPct val="0"/>
              </a:spcAft>
              <a:defRPr sz="4400">
                <a:solidFill>
                  <a:srgbClr val="376092"/>
                </a:solidFill>
                <a:latin typeface="Calibri" pitchFamily="34" charset="0"/>
                <a:cs typeface="Arial" charset="0"/>
              </a:defRPr>
            </a:lvl9pPr>
          </a:lstStyle>
          <a:p>
            <a:r>
              <a:rPr lang="ar-SA" sz="2000" dirty="0" smtClean="0">
                <a:solidFill>
                  <a:schemeClr val="accent1">
                    <a:lumMod val="75000"/>
                  </a:schemeClr>
                </a:solidFill>
              </a:rPr>
              <a:t>النقود والبنوك                                                                                     المحاضرة الأولي</a:t>
            </a:r>
            <a:endParaRPr lang="en-US" sz="2000" dirty="0">
              <a:solidFill>
                <a:schemeClr val="accent1">
                  <a:lumMod val="75000"/>
                </a:schemeClr>
              </a:solidFill>
            </a:endParaRPr>
          </a:p>
        </p:txBody>
      </p:sp>
      <p:sp>
        <p:nvSpPr>
          <p:cNvPr id="12" name="Rectangle 3"/>
          <p:cNvSpPr txBox="1">
            <a:spLocks noChangeArrowheads="1"/>
          </p:cNvSpPr>
          <p:nvPr/>
        </p:nvSpPr>
        <p:spPr bwMode="auto">
          <a:xfrm>
            <a:off x="560512" y="1412776"/>
            <a:ext cx="8424936" cy="731202"/>
          </a:xfrm>
          <a:prstGeom prst="rect">
            <a:avLst/>
          </a:prstGeom>
          <a:noFill/>
          <a:ln w="9525">
            <a:noFill/>
            <a:miter lim="800000"/>
            <a:headEnd/>
            <a:tailEnd/>
          </a:ln>
        </p:spPr>
        <p:txBody>
          <a:bodyPr/>
          <a:lstStyle/>
          <a:p>
            <a:pPr algn="just">
              <a:lnSpc>
                <a:spcPct val="120000"/>
              </a:lnSpc>
              <a:spcBef>
                <a:spcPts val="0"/>
              </a:spcBef>
              <a:defRPr/>
            </a:pPr>
            <a:r>
              <a:rPr lang="ar-SA" sz="2400" b="1" dirty="0" smtClean="0">
                <a:cs typeface="Simplified Arabic" pitchFamily="2" charset="-78"/>
              </a:rPr>
              <a:t>تعرف النقود (مقارنة بالمقايضة) </a:t>
            </a:r>
            <a:r>
              <a:rPr lang="ar-SA" sz="2400" b="1" u="sng" dirty="0" smtClean="0">
                <a:cs typeface="Simplified Arabic" pitchFamily="2" charset="-78"/>
              </a:rPr>
              <a:t>بنظام التبادل غير المباشر</a:t>
            </a:r>
            <a:r>
              <a:rPr lang="ar-SA" sz="2400" b="1" dirty="0" smtClean="0">
                <a:cs typeface="Simplified Arabic" pitchFamily="2" charset="-78"/>
              </a:rPr>
              <a:t>. وتتمثل أنواع النقود (حسب تطورها التاريخي) في الآتي </a:t>
            </a:r>
            <a:r>
              <a:rPr lang="ar-SA" sz="2200" b="1" kern="0" dirty="0" smtClean="0">
                <a:solidFill>
                  <a:schemeClr val="tx1">
                    <a:lumMod val="95000"/>
                    <a:lumOff val="5000"/>
                  </a:schemeClr>
                </a:solidFill>
                <a:latin typeface="+mn-lt"/>
                <a:cs typeface="Simplified Arabic" pitchFamily="2" charset="-78"/>
              </a:rPr>
              <a:t>:</a:t>
            </a:r>
          </a:p>
          <a:p>
            <a:pPr marL="342900" indent="-342900" algn="just">
              <a:lnSpc>
                <a:spcPct val="120000"/>
              </a:lnSpc>
              <a:spcBef>
                <a:spcPts val="0"/>
              </a:spcBef>
              <a:buClr>
                <a:schemeClr val="bg2"/>
              </a:buClr>
              <a:buSzPct val="75000"/>
              <a:defRPr/>
            </a:pPr>
            <a:endParaRPr lang="en-US" sz="2200" kern="0" dirty="0">
              <a:solidFill>
                <a:schemeClr val="tx1">
                  <a:lumMod val="95000"/>
                  <a:lumOff val="5000"/>
                </a:schemeClr>
              </a:solidFill>
              <a:latin typeface="+mn-lt"/>
              <a:cs typeface="Times New Roman" pitchFamily="18" charset="0"/>
            </a:endParaRPr>
          </a:p>
        </p:txBody>
      </p:sp>
      <p:sp>
        <p:nvSpPr>
          <p:cNvPr id="9" name="Rectangle 3"/>
          <p:cNvSpPr txBox="1">
            <a:spLocks noChangeArrowheads="1"/>
          </p:cNvSpPr>
          <p:nvPr/>
        </p:nvSpPr>
        <p:spPr bwMode="auto">
          <a:xfrm>
            <a:off x="920948" y="2276103"/>
            <a:ext cx="8064500" cy="504825"/>
          </a:xfrm>
          <a:prstGeom prst="rect">
            <a:avLst/>
          </a:prstGeom>
          <a:noFill/>
          <a:ln w="9525">
            <a:noFill/>
            <a:miter lim="800000"/>
            <a:headEnd/>
            <a:tailEnd/>
          </a:ln>
        </p:spPr>
        <p:txBody>
          <a:bodyPr/>
          <a:lstStyle/>
          <a:p>
            <a:pPr algn="just">
              <a:lnSpc>
                <a:spcPct val="120000"/>
              </a:lnSpc>
              <a:spcBef>
                <a:spcPts val="0"/>
              </a:spcBef>
              <a:buClr>
                <a:srgbClr val="0000CC"/>
              </a:buClr>
              <a:buSzPct val="75000"/>
              <a:buFont typeface="Wingdings" pitchFamily="2" charset="2"/>
              <a:buChar char="v"/>
              <a:defRPr/>
            </a:pPr>
            <a:r>
              <a:rPr lang="ar-SA" sz="2400" b="1" kern="0" dirty="0">
                <a:solidFill>
                  <a:srgbClr val="0000CC"/>
                </a:solidFill>
                <a:latin typeface="+mn-lt"/>
                <a:cs typeface="Simplified Arabic" pitchFamily="2" charset="-78"/>
              </a:rPr>
              <a:t> النقود </a:t>
            </a:r>
            <a:r>
              <a:rPr lang="ar-SA" sz="2400" b="1" kern="0" dirty="0" smtClean="0">
                <a:solidFill>
                  <a:srgbClr val="0000CC"/>
                </a:solidFill>
                <a:latin typeface="+mn-lt"/>
                <a:cs typeface="Simplified Arabic" pitchFamily="2" charset="-78"/>
              </a:rPr>
              <a:t>السلعية</a:t>
            </a:r>
            <a:endParaRPr lang="ar-SA" sz="2400" b="1" kern="0" dirty="0">
              <a:solidFill>
                <a:srgbClr val="0000CC"/>
              </a:solidFill>
              <a:latin typeface="+mn-lt"/>
              <a:cs typeface="Simplified Arabic" pitchFamily="2" charset="-78"/>
            </a:endParaRPr>
          </a:p>
          <a:p>
            <a:pPr marL="342900" indent="-342900" algn="just">
              <a:lnSpc>
                <a:spcPct val="120000"/>
              </a:lnSpc>
              <a:spcBef>
                <a:spcPts val="0"/>
              </a:spcBef>
              <a:buClr>
                <a:schemeClr val="bg2"/>
              </a:buClr>
              <a:buSzPct val="75000"/>
              <a:defRPr/>
            </a:pPr>
            <a:endParaRPr lang="en-US" sz="2800" kern="0" dirty="0">
              <a:solidFill>
                <a:schemeClr val="accent1">
                  <a:lumMod val="50000"/>
                </a:schemeClr>
              </a:solidFill>
              <a:latin typeface="+mn-lt"/>
              <a:cs typeface="Times New Roman" pitchFamily="18" charset="0"/>
            </a:endParaRPr>
          </a:p>
        </p:txBody>
      </p:sp>
      <p:sp>
        <p:nvSpPr>
          <p:cNvPr id="14" name="Rectangle 3"/>
          <p:cNvSpPr txBox="1">
            <a:spLocks noChangeArrowheads="1"/>
          </p:cNvSpPr>
          <p:nvPr/>
        </p:nvSpPr>
        <p:spPr bwMode="auto">
          <a:xfrm>
            <a:off x="560513" y="2780928"/>
            <a:ext cx="8063432" cy="1440160"/>
          </a:xfrm>
          <a:prstGeom prst="rect">
            <a:avLst/>
          </a:prstGeom>
          <a:noFill/>
          <a:ln w="9525">
            <a:noFill/>
            <a:miter lim="800000"/>
            <a:headEnd/>
            <a:tailEnd/>
          </a:ln>
        </p:spPr>
        <p:txBody>
          <a:bodyPr/>
          <a:lstStyle/>
          <a:p>
            <a:pPr algn="just">
              <a:lnSpc>
                <a:spcPct val="120000"/>
              </a:lnSpc>
              <a:spcBef>
                <a:spcPts val="0"/>
              </a:spcBef>
              <a:buClr>
                <a:schemeClr val="bg2"/>
              </a:buClr>
              <a:buSzPct val="75000"/>
              <a:buFont typeface="Wingdings" pitchFamily="2" charset="2"/>
              <a:buNone/>
              <a:defRPr/>
            </a:pPr>
            <a:r>
              <a:rPr lang="ar-SA" sz="2400" b="1" kern="0" dirty="0">
                <a:solidFill>
                  <a:schemeClr val="tx1"/>
                </a:solidFill>
                <a:latin typeface="+mn-lt"/>
                <a:cs typeface="Simplified Arabic" pitchFamily="2" charset="-78"/>
              </a:rPr>
              <a:t>هي النقود التي تتعادل قيمتها السوقية مع قيمتها كنقود، مثل: سلعة القمح والذهب والفضة (النقود المعدنية) أى أنها وسائل مبادلة لها قيمة ذاتية </a:t>
            </a:r>
            <a:r>
              <a:rPr lang="ar-SA" sz="2200" b="1" kern="0" dirty="0" smtClean="0">
                <a:solidFill>
                  <a:schemeClr val="tx1"/>
                </a:solidFill>
                <a:latin typeface="+mn-lt"/>
                <a:cs typeface="Simplified Arabic" pitchFamily="2" charset="-78"/>
              </a:rPr>
              <a:t>(</a:t>
            </a:r>
            <a:r>
              <a:rPr lang="ar-SA" sz="2200" b="1" kern="0" dirty="0">
                <a:solidFill>
                  <a:schemeClr val="tx1"/>
                </a:solidFill>
                <a:latin typeface="+mn-lt"/>
                <a:cs typeface="Simplified Arabic" pitchFamily="2" charset="-78"/>
              </a:rPr>
              <a:t>يصدرها جميع أفراد المجتمع الذين يحوزون السلع)</a:t>
            </a:r>
            <a:r>
              <a:rPr lang="ar-SA" b="1" kern="0" dirty="0">
                <a:solidFill>
                  <a:schemeClr val="tx1"/>
                </a:solidFill>
                <a:latin typeface="+mn-lt"/>
                <a:cs typeface="Simplified Arabic" pitchFamily="2" charset="-78"/>
              </a:rPr>
              <a:t>.</a:t>
            </a:r>
            <a:endParaRPr lang="ar-SA" sz="2400" b="1" kern="0" dirty="0">
              <a:solidFill>
                <a:schemeClr val="tx1"/>
              </a:solidFill>
              <a:latin typeface="+mn-lt"/>
              <a:cs typeface="Simplified Arabic" pitchFamily="2" charset="-78"/>
            </a:endParaRPr>
          </a:p>
          <a:p>
            <a:pPr marL="342900" indent="-342900" algn="just">
              <a:lnSpc>
                <a:spcPct val="120000"/>
              </a:lnSpc>
              <a:spcBef>
                <a:spcPts val="0"/>
              </a:spcBef>
              <a:buClr>
                <a:schemeClr val="bg2"/>
              </a:buClr>
              <a:buSzPct val="75000"/>
              <a:defRPr/>
            </a:pPr>
            <a:endParaRPr lang="en-US" sz="2400" b="1" kern="0" dirty="0">
              <a:solidFill>
                <a:schemeClr val="tx1"/>
              </a:solidFill>
              <a:latin typeface="+mn-lt"/>
              <a:cs typeface="Times New Roman" pitchFamily="18" charset="0"/>
            </a:endParaRPr>
          </a:p>
        </p:txBody>
      </p:sp>
      <p:sp>
        <p:nvSpPr>
          <p:cNvPr id="15" name="Rectangle 3"/>
          <p:cNvSpPr txBox="1">
            <a:spLocks noChangeArrowheads="1"/>
          </p:cNvSpPr>
          <p:nvPr/>
        </p:nvSpPr>
        <p:spPr bwMode="auto">
          <a:xfrm>
            <a:off x="965246" y="4076303"/>
            <a:ext cx="8064500" cy="504825"/>
          </a:xfrm>
          <a:prstGeom prst="rect">
            <a:avLst/>
          </a:prstGeom>
          <a:noFill/>
          <a:ln w="9525">
            <a:noFill/>
            <a:miter lim="800000"/>
            <a:headEnd/>
            <a:tailEnd/>
          </a:ln>
        </p:spPr>
        <p:txBody>
          <a:bodyPr/>
          <a:lstStyle/>
          <a:p>
            <a:pPr algn="just">
              <a:lnSpc>
                <a:spcPct val="120000"/>
              </a:lnSpc>
              <a:spcBef>
                <a:spcPts val="0"/>
              </a:spcBef>
              <a:buClr>
                <a:srgbClr val="0000CC"/>
              </a:buClr>
              <a:buSzPct val="75000"/>
              <a:buFont typeface="Wingdings" pitchFamily="2" charset="2"/>
              <a:buChar char="v"/>
              <a:defRPr/>
            </a:pPr>
            <a:r>
              <a:rPr lang="ar-SA" sz="2800" kern="0" dirty="0">
                <a:solidFill>
                  <a:schemeClr val="accent5">
                    <a:lumMod val="50000"/>
                  </a:schemeClr>
                </a:solidFill>
                <a:latin typeface="+mn-lt"/>
                <a:cs typeface="Simplified Arabic" pitchFamily="2" charset="-78"/>
              </a:rPr>
              <a:t> </a:t>
            </a:r>
            <a:r>
              <a:rPr lang="ar-SA" sz="2400" b="1" kern="0" dirty="0">
                <a:solidFill>
                  <a:srgbClr val="0000CC"/>
                </a:solidFill>
                <a:latin typeface="+mn-lt"/>
                <a:cs typeface="Simplified Arabic" pitchFamily="2" charset="-78"/>
              </a:rPr>
              <a:t>النقود </a:t>
            </a:r>
            <a:r>
              <a:rPr lang="ar-SA" sz="2400" b="1" kern="0" dirty="0" smtClean="0">
                <a:solidFill>
                  <a:srgbClr val="0000CC"/>
                </a:solidFill>
                <a:latin typeface="+mn-lt"/>
                <a:cs typeface="Simplified Arabic" pitchFamily="2" charset="-78"/>
              </a:rPr>
              <a:t>الرمزية</a:t>
            </a:r>
            <a:endParaRPr lang="ar-SA" sz="2800" kern="0" dirty="0">
              <a:solidFill>
                <a:schemeClr val="accent5">
                  <a:lumMod val="50000"/>
                </a:schemeClr>
              </a:solidFill>
              <a:latin typeface="+mn-lt"/>
              <a:cs typeface="Simplified Arabic" pitchFamily="2" charset="-78"/>
            </a:endParaRPr>
          </a:p>
          <a:p>
            <a:pPr marL="342900" indent="-342900" algn="just">
              <a:lnSpc>
                <a:spcPct val="120000"/>
              </a:lnSpc>
              <a:spcBef>
                <a:spcPts val="0"/>
              </a:spcBef>
              <a:buClr>
                <a:schemeClr val="bg2"/>
              </a:buClr>
              <a:buSzPct val="75000"/>
              <a:defRPr/>
            </a:pPr>
            <a:endParaRPr lang="en-US" sz="2800" kern="0" dirty="0">
              <a:solidFill>
                <a:schemeClr val="accent5">
                  <a:lumMod val="50000"/>
                </a:schemeClr>
              </a:solidFill>
              <a:latin typeface="+mn-lt"/>
              <a:cs typeface="Times New Roman" pitchFamily="18" charset="0"/>
            </a:endParaRPr>
          </a:p>
        </p:txBody>
      </p:sp>
      <p:sp>
        <p:nvSpPr>
          <p:cNvPr id="16" name="Rectangle 3"/>
          <p:cNvSpPr txBox="1">
            <a:spLocks noChangeArrowheads="1"/>
          </p:cNvSpPr>
          <p:nvPr/>
        </p:nvSpPr>
        <p:spPr bwMode="auto">
          <a:xfrm>
            <a:off x="632520" y="4652417"/>
            <a:ext cx="8064895" cy="1512887"/>
          </a:xfrm>
          <a:prstGeom prst="rect">
            <a:avLst/>
          </a:prstGeom>
          <a:noFill/>
          <a:ln w="9525">
            <a:noFill/>
            <a:miter lim="800000"/>
            <a:headEnd/>
            <a:tailEnd/>
          </a:ln>
        </p:spPr>
        <p:txBody>
          <a:bodyPr/>
          <a:lstStyle/>
          <a:p>
            <a:pPr algn="just">
              <a:lnSpc>
                <a:spcPct val="120000"/>
              </a:lnSpc>
              <a:spcBef>
                <a:spcPts val="0"/>
              </a:spcBef>
              <a:buClr>
                <a:schemeClr val="bg2"/>
              </a:buClr>
              <a:buSzPct val="75000"/>
              <a:buFont typeface="Wingdings" pitchFamily="2" charset="2"/>
              <a:buNone/>
              <a:defRPr/>
            </a:pPr>
            <a:r>
              <a:rPr lang="ar-SA" sz="2400" b="1" kern="0" dirty="0">
                <a:solidFill>
                  <a:schemeClr val="tx1"/>
                </a:solidFill>
                <a:latin typeface="+mn-lt"/>
                <a:cs typeface="Simplified Arabic" pitchFamily="2" charset="-78"/>
              </a:rPr>
              <a:t>هي النقود المصنوعة من الورق أو النقود </a:t>
            </a:r>
            <a:r>
              <a:rPr lang="ar-SA" sz="2400" b="1" kern="0" dirty="0" smtClean="0">
                <a:solidFill>
                  <a:schemeClr val="tx1"/>
                </a:solidFill>
                <a:latin typeface="+mn-lt"/>
                <a:cs typeface="Simplified Arabic" pitchFamily="2" charset="-78"/>
              </a:rPr>
              <a:t>الورقية) </a:t>
            </a:r>
            <a:r>
              <a:rPr lang="ar-SA" sz="2400" b="1" kern="0" dirty="0">
                <a:solidFill>
                  <a:schemeClr val="tx1"/>
                </a:solidFill>
                <a:latin typeface="+mn-lt"/>
                <a:cs typeface="Simplified Arabic" pitchFamily="2" charset="-78"/>
              </a:rPr>
              <a:t>والتي لا تكون للمادة المصنوعة منها قيمة ذاتية وانما تستمد قيمتها من براءة القانون وبالتالي قبول الجمهور لها كوسيط للتبادل (يصدرها البنك المركزي).</a:t>
            </a:r>
          </a:p>
          <a:p>
            <a:pPr marL="342900" indent="-342900" algn="just">
              <a:lnSpc>
                <a:spcPct val="120000"/>
              </a:lnSpc>
              <a:spcBef>
                <a:spcPts val="0"/>
              </a:spcBef>
              <a:buClr>
                <a:schemeClr val="bg2"/>
              </a:buClr>
              <a:buSzPct val="75000"/>
              <a:defRPr/>
            </a:pPr>
            <a:endParaRPr lang="en-US" sz="2400" b="1" kern="0" dirty="0">
              <a:solidFill>
                <a:schemeClr val="tx1"/>
              </a:solidFill>
              <a:latin typeface="+mn-lt"/>
              <a:cs typeface="Times New Roman" pitchFamily="18" charset="0"/>
            </a:endParaRPr>
          </a:p>
        </p:txBody>
      </p:sp>
    </p:spTree>
    <p:extLst>
      <p:ext uri="{BB962C8B-B14F-4D97-AF65-F5344CB8AC3E}">
        <p14:creationId xmlns:p14="http://schemas.microsoft.com/office/powerpoint/2010/main" val="253552012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fade">
                                      <p:cBhvr>
                                        <p:cTn id="7" dur="20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0"/>
          </p:nvPr>
        </p:nvSpPr>
        <p:spPr>
          <a:xfrm>
            <a:off x="4974456" y="6381328"/>
            <a:ext cx="482600" cy="288032"/>
          </a:xfrm>
          <a:prstGeom prst="rect">
            <a:avLst/>
          </a:prstGeom>
        </p:spPr>
        <p:txBody>
          <a:bodyPr/>
          <a:lstStyle/>
          <a:p>
            <a:pPr algn="ctr">
              <a:defRPr/>
            </a:pPr>
            <a:fld id="{7B8EA862-7DD5-4A06-BDE1-DB7EC5FAA60C}" type="slidenum">
              <a:rPr lang="ar-SA" sz="1200" smtClean="0">
                <a:solidFill>
                  <a:schemeClr val="bg1"/>
                </a:solidFill>
              </a:rPr>
              <a:pPr algn="ctr">
                <a:defRPr/>
              </a:pPr>
              <a:t>11</a:t>
            </a:fld>
            <a:endParaRPr lang="en-US" sz="1200" dirty="0">
              <a:solidFill>
                <a:schemeClr val="bg1"/>
              </a:solidFill>
            </a:endParaRPr>
          </a:p>
        </p:txBody>
      </p:sp>
      <p:sp>
        <p:nvSpPr>
          <p:cNvPr id="7" name="Text Box 2"/>
          <p:cNvSpPr txBox="1">
            <a:spLocks noChangeArrowheads="1"/>
          </p:cNvSpPr>
          <p:nvPr/>
        </p:nvSpPr>
        <p:spPr bwMode="auto">
          <a:xfrm>
            <a:off x="3656856" y="908720"/>
            <a:ext cx="5820519" cy="5232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pPr>
              <a:spcBef>
                <a:spcPct val="50000"/>
              </a:spcBef>
            </a:pPr>
            <a:r>
              <a:rPr lang="ar-SA" altLang="en-US" sz="2800" b="1" dirty="0" smtClean="0">
                <a:solidFill>
                  <a:srgbClr val="C00000"/>
                </a:solidFill>
                <a:latin typeface="+mn-lt"/>
                <a:cs typeface="+mn-cs"/>
              </a:rPr>
              <a:t>(</a:t>
            </a:r>
            <a:r>
              <a:rPr lang="en-US" altLang="en-US" sz="2800" b="1" dirty="0" smtClean="0">
                <a:solidFill>
                  <a:srgbClr val="C00000"/>
                </a:solidFill>
                <a:latin typeface="+mn-lt"/>
                <a:cs typeface="+mn-cs"/>
              </a:rPr>
              <a:t>4</a:t>
            </a:r>
            <a:r>
              <a:rPr lang="ar-SA" altLang="en-US" sz="2800" b="1" dirty="0" smtClean="0">
                <a:solidFill>
                  <a:srgbClr val="C00000"/>
                </a:solidFill>
                <a:latin typeface="+mn-lt"/>
                <a:cs typeface="+mn-cs"/>
              </a:rPr>
              <a:t>) أنواع النقود</a:t>
            </a:r>
            <a:endParaRPr lang="en-US" altLang="en-US" sz="2800" b="1" dirty="0">
              <a:solidFill>
                <a:srgbClr val="C00000"/>
              </a:solidFill>
              <a:latin typeface="+mn-lt"/>
              <a:cs typeface="+mn-cs"/>
            </a:endParaRPr>
          </a:p>
        </p:txBody>
      </p:sp>
      <p:sp>
        <p:nvSpPr>
          <p:cNvPr id="8" name="Title 1"/>
          <p:cNvSpPr txBox="1">
            <a:spLocks/>
          </p:cNvSpPr>
          <p:nvPr/>
        </p:nvSpPr>
        <p:spPr>
          <a:xfrm>
            <a:off x="344488" y="275940"/>
            <a:ext cx="8915400" cy="776796"/>
          </a:xfrm>
          <a:prstGeom prst="rect">
            <a:avLst/>
          </a:prstGeom>
        </p:spPr>
        <p:txBody>
          <a:bodyPr/>
          <a:lstStyle>
            <a:lvl1pPr algn="r" rtl="0" eaLnBrk="1" fontAlgn="base" hangingPunct="1">
              <a:spcBef>
                <a:spcPct val="0"/>
              </a:spcBef>
              <a:spcAft>
                <a:spcPct val="0"/>
              </a:spcAft>
              <a:defRPr sz="2400" b="1" kern="1200" baseline="0">
                <a:solidFill>
                  <a:srgbClr val="ECA02F"/>
                </a:solidFill>
                <a:latin typeface="+mj-lt"/>
                <a:ea typeface="+mj-ea"/>
                <a:cs typeface="Arial" charset="0"/>
              </a:defRPr>
            </a:lvl1pPr>
            <a:lvl2pPr algn="r" rtl="0" eaLnBrk="1" fontAlgn="base" hangingPunct="1">
              <a:spcBef>
                <a:spcPct val="0"/>
              </a:spcBef>
              <a:spcAft>
                <a:spcPct val="0"/>
              </a:spcAft>
              <a:defRPr sz="4400">
                <a:solidFill>
                  <a:srgbClr val="376092"/>
                </a:solidFill>
                <a:latin typeface="Calibri" pitchFamily="34" charset="0"/>
                <a:cs typeface="Arial" charset="0"/>
              </a:defRPr>
            </a:lvl2pPr>
            <a:lvl3pPr algn="r" rtl="0" eaLnBrk="1" fontAlgn="base" hangingPunct="1">
              <a:spcBef>
                <a:spcPct val="0"/>
              </a:spcBef>
              <a:spcAft>
                <a:spcPct val="0"/>
              </a:spcAft>
              <a:defRPr sz="4400">
                <a:solidFill>
                  <a:srgbClr val="376092"/>
                </a:solidFill>
                <a:latin typeface="Calibri" pitchFamily="34" charset="0"/>
                <a:cs typeface="Arial" charset="0"/>
              </a:defRPr>
            </a:lvl3pPr>
            <a:lvl4pPr algn="r" rtl="0" eaLnBrk="1" fontAlgn="base" hangingPunct="1">
              <a:spcBef>
                <a:spcPct val="0"/>
              </a:spcBef>
              <a:spcAft>
                <a:spcPct val="0"/>
              </a:spcAft>
              <a:defRPr sz="4400">
                <a:solidFill>
                  <a:srgbClr val="376092"/>
                </a:solidFill>
                <a:latin typeface="Calibri" pitchFamily="34" charset="0"/>
                <a:cs typeface="Arial" charset="0"/>
              </a:defRPr>
            </a:lvl4pPr>
            <a:lvl5pPr algn="r" rtl="0" eaLnBrk="1" fontAlgn="base" hangingPunct="1">
              <a:spcBef>
                <a:spcPct val="0"/>
              </a:spcBef>
              <a:spcAft>
                <a:spcPct val="0"/>
              </a:spcAft>
              <a:defRPr sz="4400">
                <a:solidFill>
                  <a:srgbClr val="376092"/>
                </a:solidFill>
                <a:latin typeface="Calibri" pitchFamily="34" charset="0"/>
                <a:cs typeface="Arial" charset="0"/>
              </a:defRPr>
            </a:lvl5pPr>
            <a:lvl6pPr marL="457200" algn="r" rtl="0" eaLnBrk="1" fontAlgn="base" hangingPunct="1">
              <a:spcBef>
                <a:spcPct val="0"/>
              </a:spcBef>
              <a:spcAft>
                <a:spcPct val="0"/>
              </a:spcAft>
              <a:defRPr sz="4400">
                <a:solidFill>
                  <a:srgbClr val="376092"/>
                </a:solidFill>
                <a:latin typeface="Calibri" pitchFamily="34" charset="0"/>
                <a:cs typeface="Arial" charset="0"/>
              </a:defRPr>
            </a:lvl6pPr>
            <a:lvl7pPr marL="914400" algn="r" rtl="0" eaLnBrk="1" fontAlgn="base" hangingPunct="1">
              <a:spcBef>
                <a:spcPct val="0"/>
              </a:spcBef>
              <a:spcAft>
                <a:spcPct val="0"/>
              </a:spcAft>
              <a:defRPr sz="4400">
                <a:solidFill>
                  <a:srgbClr val="376092"/>
                </a:solidFill>
                <a:latin typeface="Calibri" pitchFamily="34" charset="0"/>
                <a:cs typeface="Arial" charset="0"/>
              </a:defRPr>
            </a:lvl7pPr>
            <a:lvl8pPr marL="1371600" algn="r" rtl="0" eaLnBrk="1" fontAlgn="base" hangingPunct="1">
              <a:spcBef>
                <a:spcPct val="0"/>
              </a:spcBef>
              <a:spcAft>
                <a:spcPct val="0"/>
              </a:spcAft>
              <a:defRPr sz="4400">
                <a:solidFill>
                  <a:srgbClr val="376092"/>
                </a:solidFill>
                <a:latin typeface="Calibri" pitchFamily="34" charset="0"/>
                <a:cs typeface="Arial" charset="0"/>
              </a:defRPr>
            </a:lvl8pPr>
            <a:lvl9pPr marL="1828800" algn="r" rtl="0" eaLnBrk="1" fontAlgn="base" hangingPunct="1">
              <a:spcBef>
                <a:spcPct val="0"/>
              </a:spcBef>
              <a:spcAft>
                <a:spcPct val="0"/>
              </a:spcAft>
              <a:defRPr sz="4400">
                <a:solidFill>
                  <a:srgbClr val="376092"/>
                </a:solidFill>
                <a:latin typeface="Calibri" pitchFamily="34" charset="0"/>
                <a:cs typeface="Arial" charset="0"/>
              </a:defRPr>
            </a:lvl9pPr>
          </a:lstStyle>
          <a:p>
            <a:r>
              <a:rPr lang="ar-SA" sz="2000" dirty="0" smtClean="0">
                <a:solidFill>
                  <a:schemeClr val="accent1">
                    <a:lumMod val="75000"/>
                  </a:schemeClr>
                </a:solidFill>
              </a:rPr>
              <a:t>النقود والبنوك                                                                                     المحاضرة الأولي</a:t>
            </a:r>
            <a:endParaRPr lang="en-US" sz="2000" dirty="0">
              <a:solidFill>
                <a:schemeClr val="accent1">
                  <a:lumMod val="75000"/>
                </a:schemeClr>
              </a:solidFill>
            </a:endParaRPr>
          </a:p>
        </p:txBody>
      </p:sp>
      <p:sp>
        <p:nvSpPr>
          <p:cNvPr id="9" name="Rectangle 3"/>
          <p:cNvSpPr txBox="1">
            <a:spLocks noChangeArrowheads="1"/>
          </p:cNvSpPr>
          <p:nvPr/>
        </p:nvSpPr>
        <p:spPr bwMode="auto">
          <a:xfrm>
            <a:off x="920948" y="1412776"/>
            <a:ext cx="8064500" cy="504825"/>
          </a:xfrm>
          <a:prstGeom prst="rect">
            <a:avLst/>
          </a:prstGeom>
          <a:noFill/>
          <a:ln w="9525">
            <a:noFill/>
            <a:miter lim="800000"/>
            <a:headEnd/>
            <a:tailEnd/>
          </a:ln>
        </p:spPr>
        <p:txBody>
          <a:bodyPr/>
          <a:lstStyle/>
          <a:p>
            <a:pPr algn="just">
              <a:lnSpc>
                <a:spcPct val="120000"/>
              </a:lnSpc>
              <a:spcBef>
                <a:spcPts val="0"/>
              </a:spcBef>
              <a:buClr>
                <a:srgbClr val="0000CC"/>
              </a:buClr>
              <a:buSzPct val="75000"/>
              <a:buFont typeface="Wingdings" pitchFamily="2" charset="2"/>
              <a:buChar char="v"/>
              <a:defRPr/>
            </a:pPr>
            <a:r>
              <a:rPr lang="ar-SA" sz="2400" b="1" kern="0" dirty="0">
                <a:solidFill>
                  <a:srgbClr val="0000CC"/>
                </a:solidFill>
                <a:latin typeface="+mn-lt"/>
                <a:cs typeface="Simplified Arabic" pitchFamily="2" charset="-78"/>
              </a:rPr>
              <a:t> </a:t>
            </a:r>
            <a:r>
              <a:rPr lang="ar-SA" sz="2400" b="1" kern="0" dirty="0" smtClean="0">
                <a:solidFill>
                  <a:srgbClr val="0000CC"/>
                </a:solidFill>
                <a:latin typeface="+mn-lt"/>
                <a:cs typeface="Simplified Arabic" pitchFamily="2" charset="-78"/>
              </a:rPr>
              <a:t>النقود الائتمانية</a:t>
            </a:r>
            <a:endParaRPr lang="ar-SA" sz="2400" b="1" kern="0" dirty="0">
              <a:solidFill>
                <a:srgbClr val="0000CC"/>
              </a:solidFill>
              <a:latin typeface="+mn-lt"/>
              <a:cs typeface="Simplified Arabic" pitchFamily="2" charset="-78"/>
            </a:endParaRPr>
          </a:p>
          <a:p>
            <a:pPr marL="342900" indent="-342900" algn="just">
              <a:lnSpc>
                <a:spcPct val="120000"/>
              </a:lnSpc>
              <a:spcBef>
                <a:spcPts val="0"/>
              </a:spcBef>
              <a:buClr>
                <a:schemeClr val="bg2"/>
              </a:buClr>
              <a:buSzPct val="75000"/>
              <a:defRPr/>
            </a:pPr>
            <a:endParaRPr lang="en-US" sz="2800" kern="0" dirty="0">
              <a:solidFill>
                <a:schemeClr val="accent1">
                  <a:lumMod val="50000"/>
                </a:schemeClr>
              </a:solidFill>
              <a:latin typeface="+mn-lt"/>
              <a:cs typeface="Times New Roman" pitchFamily="18" charset="0"/>
            </a:endParaRPr>
          </a:p>
        </p:txBody>
      </p:sp>
      <p:sp>
        <p:nvSpPr>
          <p:cNvPr id="14" name="Rectangle 3"/>
          <p:cNvSpPr txBox="1">
            <a:spLocks noChangeArrowheads="1"/>
          </p:cNvSpPr>
          <p:nvPr/>
        </p:nvSpPr>
        <p:spPr bwMode="auto">
          <a:xfrm>
            <a:off x="560513" y="1889271"/>
            <a:ext cx="8063432" cy="1440160"/>
          </a:xfrm>
          <a:prstGeom prst="rect">
            <a:avLst/>
          </a:prstGeom>
          <a:noFill/>
          <a:ln w="9525">
            <a:noFill/>
            <a:miter lim="800000"/>
            <a:headEnd/>
            <a:tailEnd/>
          </a:ln>
        </p:spPr>
        <p:txBody>
          <a:bodyPr/>
          <a:lstStyle/>
          <a:p>
            <a:pPr algn="just">
              <a:lnSpc>
                <a:spcPct val="120000"/>
              </a:lnSpc>
              <a:spcBef>
                <a:spcPts val="0"/>
              </a:spcBef>
              <a:buClr>
                <a:schemeClr val="bg2"/>
              </a:buClr>
              <a:buSzPct val="75000"/>
              <a:defRPr/>
            </a:pPr>
            <a:r>
              <a:rPr lang="ar-SA" sz="2400" b="1" kern="0" dirty="0" smtClean="0">
                <a:cs typeface="Simplified Arabic" pitchFamily="2" charset="-78"/>
              </a:rPr>
              <a:t>وهي ناتجة عن نشاط البنك في تقديم القروض (تصدرها البنوك التجارية). </a:t>
            </a:r>
            <a:r>
              <a:rPr lang="ar-SA" sz="2400" b="1" kern="0" dirty="0" smtClean="0">
                <a:latin typeface="+mn-lt"/>
                <a:cs typeface="Simplified Arabic" pitchFamily="2" charset="-78"/>
              </a:rPr>
              <a:t>التي تنتج عن ايداع نقدي أو ايداع بشيك مسحوب على بنك آخر ممثلة في ما يعرف بالودائع الأولية و الودائع المشتقة.</a:t>
            </a:r>
          </a:p>
          <a:p>
            <a:pPr algn="just">
              <a:lnSpc>
                <a:spcPct val="120000"/>
              </a:lnSpc>
              <a:spcBef>
                <a:spcPts val="0"/>
              </a:spcBef>
              <a:buClr>
                <a:schemeClr val="bg2"/>
              </a:buClr>
              <a:buSzPct val="75000"/>
              <a:defRPr/>
            </a:pPr>
            <a:r>
              <a:rPr lang="ar-SA" b="1" kern="0" dirty="0" smtClean="0">
                <a:solidFill>
                  <a:schemeClr val="tx1"/>
                </a:solidFill>
                <a:latin typeface="+mn-lt"/>
                <a:cs typeface="Simplified Arabic" pitchFamily="2" charset="-78"/>
              </a:rPr>
              <a:t>.</a:t>
            </a:r>
            <a:endParaRPr lang="ar-SA" sz="2400" b="1" kern="0" dirty="0">
              <a:solidFill>
                <a:schemeClr val="tx1"/>
              </a:solidFill>
              <a:latin typeface="+mn-lt"/>
              <a:cs typeface="Simplified Arabic" pitchFamily="2" charset="-78"/>
            </a:endParaRPr>
          </a:p>
          <a:p>
            <a:pPr marL="342900" indent="-342900" algn="just">
              <a:lnSpc>
                <a:spcPct val="120000"/>
              </a:lnSpc>
              <a:spcBef>
                <a:spcPts val="0"/>
              </a:spcBef>
              <a:buClr>
                <a:schemeClr val="bg2"/>
              </a:buClr>
              <a:buSzPct val="75000"/>
              <a:defRPr/>
            </a:pPr>
            <a:endParaRPr lang="en-US" sz="2400" b="1" kern="0" dirty="0">
              <a:solidFill>
                <a:schemeClr val="tx1"/>
              </a:solidFill>
              <a:latin typeface="+mn-lt"/>
              <a:cs typeface="Times New Roman" pitchFamily="18" charset="0"/>
            </a:endParaRPr>
          </a:p>
        </p:txBody>
      </p:sp>
      <p:sp>
        <p:nvSpPr>
          <p:cNvPr id="15" name="Rectangle 3"/>
          <p:cNvSpPr txBox="1">
            <a:spLocks noChangeArrowheads="1"/>
          </p:cNvSpPr>
          <p:nvPr/>
        </p:nvSpPr>
        <p:spPr bwMode="auto">
          <a:xfrm>
            <a:off x="965246" y="3359626"/>
            <a:ext cx="8064500" cy="504825"/>
          </a:xfrm>
          <a:prstGeom prst="rect">
            <a:avLst/>
          </a:prstGeom>
          <a:noFill/>
          <a:ln w="9525">
            <a:noFill/>
            <a:miter lim="800000"/>
            <a:headEnd/>
            <a:tailEnd/>
          </a:ln>
        </p:spPr>
        <p:txBody>
          <a:bodyPr/>
          <a:lstStyle/>
          <a:p>
            <a:pPr algn="just">
              <a:lnSpc>
                <a:spcPct val="120000"/>
              </a:lnSpc>
              <a:spcBef>
                <a:spcPts val="0"/>
              </a:spcBef>
              <a:buClr>
                <a:srgbClr val="0000CC"/>
              </a:buClr>
              <a:buSzPct val="75000"/>
              <a:buFont typeface="Wingdings" pitchFamily="2" charset="2"/>
              <a:buChar char="v"/>
              <a:defRPr/>
            </a:pPr>
            <a:r>
              <a:rPr lang="ar-SA" sz="2800" kern="0" dirty="0">
                <a:solidFill>
                  <a:schemeClr val="accent5">
                    <a:lumMod val="50000"/>
                  </a:schemeClr>
                </a:solidFill>
                <a:latin typeface="+mn-lt"/>
                <a:cs typeface="Simplified Arabic" pitchFamily="2" charset="-78"/>
              </a:rPr>
              <a:t> </a:t>
            </a:r>
            <a:r>
              <a:rPr lang="ar-SA" sz="2400" b="1" kern="0" dirty="0" smtClean="0">
                <a:solidFill>
                  <a:srgbClr val="0000CC"/>
                </a:solidFill>
                <a:latin typeface="+mn-lt"/>
                <a:cs typeface="Simplified Arabic" pitchFamily="2" charset="-78"/>
              </a:rPr>
              <a:t>النقود الالكترونية</a:t>
            </a:r>
            <a:endParaRPr lang="ar-SA" sz="2800" kern="0" dirty="0">
              <a:solidFill>
                <a:schemeClr val="accent5">
                  <a:lumMod val="50000"/>
                </a:schemeClr>
              </a:solidFill>
              <a:latin typeface="+mn-lt"/>
              <a:cs typeface="Simplified Arabic" pitchFamily="2" charset="-78"/>
            </a:endParaRPr>
          </a:p>
          <a:p>
            <a:pPr marL="342900" indent="-342900" algn="just">
              <a:lnSpc>
                <a:spcPct val="120000"/>
              </a:lnSpc>
              <a:spcBef>
                <a:spcPts val="0"/>
              </a:spcBef>
              <a:buClr>
                <a:schemeClr val="bg2"/>
              </a:buClr>
              <a:buSzPct val="75000"/>
              <a:defRPr/>
            </a:pPr>
            <a:endParaRPr lang="en-US" sz="2800" kern="0" dirty="0">
              <a:solidFill>
                <a:schemeClr val="accent5">
                  <a:lumMod val="50000"/>
                </a:schemeClr>
              </a:solidFill>
              <a:latin typeface="+mn-lt"/>
              <a:cs typeface="Times New Roman" pitchFamily="18" charset="0"/>
            </a:endParaRPr>
          </a:p>
        </p:txBody>
      </p:sp>
      <p:sp>
        <p:nvSpPr>
          <p:cNvPr id="16" name="Rectangle 3"/>
          <p:cNvSpPr txBox="1">
            <a:spLocks noChangeArrowheads="1"/>
          </p:cNvSpPr>
          <p:nvPr/>
        </p:nvSpPr>
        <p:spPr bwMode="auto">
          <a:xfrm>
            <a:off x="560512" y="3963599"/>
            <a:ext cx="8064895" cy="1512887"/>
          </a:xfrm>
          <a:prstGeom prst="rect">
            <a:avLst/>
          </a:prstGeom>
          <a:noFill/>
          <a:ln w="9525">
            <a:noFill/>
            <a:miter lim="800000"/>
            <a:headEnd/>
            <a:tailEnd/>
          </a:ln>
        </p:spPr>
        <p:txBody>
          <a:bodyPr/>
          <a:lstStyle/>
          <a:p>
            <a:pPr algn="just">
              <a:lnSpc>
                <a:spcPct val="120000"/>
              </a:lnSpc>
              <a:spcBef>
                <a:spcPts val="0"/>
              </a:spcBef>
              <a:buClr>
                <a:schemeClr val="bg2"/>
              </a:buClr>
              <a:buSzPct val="75000"/>
              <a:buFont typeface="Wingdings" pitchFamily="2" charset="2"/>
              <a:buNone/>
              <a:defRPr/>
            </a:pPr>
            <a:r>
              <a:rPr lang="ar-SA" sz="2400" b="1" kern="0" dirty="0" smtClean="0">
                <a:latin typeface="+mn-lt"/>
                <a:cs typeface="Simplified Arabic" pitchFamily="2" charset="-78"/>
              </a:rPr>
              <a:t>تعرف بأنها قيمة نقدية تتخذ شكل وحدات ائتمانية مخزونة على شكل الكتروني أو أداة الكترونية يمتلكها المستخدم وتتخذ شكل البطاقات الالكترونية الممغنطة مثل بطاقات الخصم والبطاقات الائتمانية</a:t>
            </a:r>
            <a:r>
              <a:rPr lang="en-US" sz="2400" b="1" kern="0" dirty="0" smtClean="0">
                <a:latin typeface="+mn-lt"/>
                <a:cs typeface="Simplified Arabic" pitchFamily="2" charset="-78"/>
              </a:rPr>
              <a:t> </a:t>
            </a:r>
            <a:r>
              <a:rPr lang="ar-SA" sz="2400" b="1" kern="0" dirty="0" smtClean="0">
                <a:latin typeface="+mn-lt"/>
                <a:cs typeface="Simplified Arabic" pitchFamily="2" charset="-78"/>
              </a:rPr>
              <a:t>والشيكات الالكترونية.</a:t>
            </a:r>
            <a:endParaRPr lang="en-US" sz="2400" b="1" kern="0" dirty="0" smtClean="0">
              <a:latin typeface="+mn-lt"/>
              <a:cs typeface="Simplified Arabic" pitchFamily="2" charset="-78"/>
            </a:endParaRPr>
          </a:p>
          <a:p>
            <a:pPr marL="342900" indent="-342900" algn="just">
              <a:lnSpc>
                <a:spcPct val="120000"/>
              </a:lnSpc>
              <a:spcBef>
                <a:spcPts val="0"/>
              </a:spcBef>
              <a:buClr>
                <a:schemeClr val="bg2"/>
              </a:buClr>
              <a:buSzPct val="75000"/>
              <a:defRPr/>
            </a:pPr>
            <a:endParaRPr lang="en-US" sz="2400" b="1" kern="0" dirty="0">
              <a:solidFill>
                <a:schemeClr val="tx1"/>
              </a:solidFill>
              <a:latin typeface="+mn-lt"/>
              <a:cs typeface="Times New Roman" pitchFamily="18" charset="0"/>
            </a:endParaRPr>
          </a:p>
        </p:txBody>
      </p:sp>
    </p:spTree>
    <p:extLst>
      <p:ext uri="{BB962C8B-B14F-4D97-AF65-F5344CB8AC3E}">
        <p14:creationId xmlns:p14="http://schemas.microsoft.com/office/powerpoint/2010/main" val="253552012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fade">
                                      <p:cBhvr>
                                        <p:cTn id="7" dur="20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0"/>
          </p:nvPr>
        </p:nvSpPr>
        <p:spPr>
          <a:xfrm>
            <a:off x="4974456" y="6381328"/>
            <a:ext cx="482600" cy="288032"/>
          </a:xfrm>
          <a:prstGeom prst="rect">
            <a:avLst/>
          </a:prstGeom>
        </p:spPr>
        <p:txBody>
          <a:bodyPr/>
          <a:lstStyle/>
          <a:p>
            <a:pPr algn="ctr">
              <a:defRPr/>
            </a:pPr>
            <a:fld id="{7B8EA862-7DD5-4A06-BDE1-DB7EC5FAA60C}" type="slidenum">
              <a:rPr lang="ar-SA" sz="1200" smtClean="0">
                <a:solidFill>
                  <a:schemeClr val="bg1"/>
                </a:solidFill>
              </a:rPr>
              <a:pPr algn="ctr">
                <a:defRPr/>
              </a:pPr>
              <a:t>12</a:t>
            </a:fld>
            <a:endParaRPr lang="en-US" sz="1200" dirty="0">
              <a:solidFill>
                <a:schemeClr val="bg1"/>
              </a:solidFill>
            </a:endParaRPr>
          </a:p>
        </p:txBody>
      </p:sp>
      <p:sp>
        <p:nvSpPr>
          <p:cNvPr id="7" name="Text Box 2"/>
          <p:cNvSpPr txBox="1">
            <a:spLocks noChangeArrowheads="1"/>
          </p:cNvSpPr>
          <p:nvPr/>
        </p:nvSpPr>
        <p:spPr bwMode="auto">
          <a:xfrm>
            <a:off x="3656856" y="908720"/>
            <a:ext cx="5820519" cy="5232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pPr>
              <a:spcBef>
                <a:spcPct val="50000"/>
              </a:spcBef>
            </a:pPr>
            <a:r>
              <a:rPr lang="ar-SA" altLang="en-US" sz="2800" b="1" dirty="0" smtClean="0">
                <a:solidFill>
                  <a:srgbClr val="C00000"/>
                </a:solidFill>
                <a:latin typeface="+mn-lt"/>
                <a:cs typeface="+mn-cs"/>
              </a:rPr>
              <a:t>(</a:t>
            </a:r>
            <a:r>
              <a:rPr lang="en-US" altLang="en-US" sz="2800" b="1" dirty="0" smtClean="0">
                <a:solidFill>
                  <a:srgbClr val="C00000"/>
                </a:solidFill>
                <a:latin typeface="+mn-lt"/>
                <a:cs typeface="+mn-cs"/>
              </a:rPr>
              <a:t>5</a:t>
            </a:r>
            <a:r>
              <a:rPr lang="ar-SA" altLang="en-US" sz="2800" b="1" dirty="0" smtClean="0">
                <a:solidFill>
                  <a:srgbClr val="C00000"/>
                </a:solidFill>
                <a:latin typeface="+mn-lt"/>
                <a:cs typeface="+mn-cs"/>
              </a:rPr>
              <a:t>) وظائف النقود</a:t>
            </a:r>
            <a:endParaRPr lang="en-US" altLang="en-US" sz="2800" b="1" dirty="0">
              <a:solidFill>
                <a:srgbClr val="C00000"/>
              </a:solidFill>
              <a:latin typeface="+mn-lt"/>
              <a:cs typeface="+mn-cs"/>
            </a:endParaRPr>
          </a:p>
        </p:txBody>
      </p:sp>
      <p:sp>
        <p:nvSpPr>
          <p:cNvPr id="8" name="Title 1"/>
          <p:cNvSpPr txBox="1">
            <a:spLocks/>
          </p:cNvSpPr>
          <p:nvPr/>
        </p:nvSpPr>
        <p:spPr>
          <a:xfrm>
            <a:off x="344488" y="275940"/>
            <a:ext cx="8915400" cy="776796"/>
          </a:xfrm>
          <a:prstGeom prst="rect">
            <a:avLst/>
          </a:prstGeom>
        </p:spPr>
        <p:txBody>
          <a:bodyPr/>
          <a:lstStyle>
            <a:lvl1pPr algn="r" rtl="0" eaLnBrk="1" fontAlgn="base" hangingPunct="1">
              <a:spcBef>
                <a:spcPct val="0"/>
              </a:spcBef>
              <a:spcAft>
                <a:spcPct val="0"/>
              </a:spcAft>
              <a:defRPr sz="2400" b="1" kern="1200" baseline="0">
                <a:solidFill>
                  <a:srgbClr val="ECA02F"/>
                </a:solidFill>
                <a:latin typeface="+mj-lt"/>
                <a:ea typeface="+mj-ea"/>
                <a:cs typeface="Arial" charset="0"/>
              </a:defRPr>
            </a:lvl1pPr>
            <a:lvl2pPr algn="r" rtl="0" eaLnBrk="1" fontAlgn="base" hangingPunct="1">
              <a:spcBef>
                <a:spcPct val="0"/>
              </a:spcBef>
              <a:spcAft>
                <a:spcPct val="0"/>
              </a:spcAft>
              <a:defRPr sz="4400">
                <a:solidFill>
                  <a:srgbClr val="376092"/>
                </a:solidFill>
                <a:latin typeface="Calibri" pitchFamily="34" charset="0"/>
                <a:cs typeface="Arial" charset="0"/>
              </a:defRPr>
            </a:lvl2pPr>
            <a:lvl3pPr algn="r" rtl="0" eaLnBrk="1" fontAlgn="base" hangingPunct="1">
              <a:spcBef>
                <a:spcPct val="0"/>
              </a:spcBef>
              <a:spcAft>
                <a:spcPct val="0"/>
              </a:spcAft>
              <a:defRPr sz="4400">
                <a:solidFill>
                  <a:srgbClr val="376092"/>
                </a:solidFill>
                <a:latin typeface="Calibri" pitchFamily="34" charset="0"/>
                <a:cs typeface="Arial" charset="0"/>
              </a:defRPr>
            </a:lvl3pPr>
            <a:lvl4pPr algn="r" rtl="0" eaLnBrk="1" fontAlgn="base" hangingPunct="1">
              <a:spcBef>
                <a:spcPct val="0"/>
              </a:spcBef>
              <a:spcAft>
                <a:spcPct val="0"/>
              </a:spcAft>
              <a:defRPr sz="4400">
                <a:solidFill>
                  <a:srgbClr val="376092"/>
                </a:solidFill>
                <a:latin typeface="Calibri" pitchFamily="34" charset="0"/>
                <a:cs typeface="Arial" charset="0"/>
              </a:defRPr>
            </a:lvl4pPr>
            <a:lvl5pPr algn="r" rtl="0" eaLnBrk="1" fontAlgn="base" hangingPunct="1">
              <a:spcBef>
                <a:spcPct val="0"/>
              </a:spcBef>
              <a:spcAft>
                <a:spcPct val="0"/>
              </a:spcAft>
              <a:defRPr sz="4400">
                <a:solidFill>
                  <a:srgbClr val="376092"/>
                </a:solidFill>
                <a:latin typeface="Calibri" pitchFamily="34" charset="0"/>
                <a:cs typeface="Arial" charset="0"/>
              </a:defRPr>
            </a:lvl5pPr>
            <a:lvl6pPr marL="457200" algn="r" rtl="0" eaLnBrk="1" fontAlgn="base" hangingPunct="1">
              <a:spcBef>
                <a:spcPct val="0"/>
              </a:spcBef>
              <a:spcAft>
                <a:spcPct val="0"/>
              </a:spcAft>
              <a:defRPr sz="4400">
                <a:solidFill>
                  <a:srgbClr val="376092"/>
                </a:solidFill>
                <a:latin typeface="Calibri" pitchFamily="34" charset="0"/>
                <a:cs typeface="Arial" charset="0"/>
              </a:defRPr>
            </a:lvl6pPr>
            <a:lvl7pPr marL="914400" algn="r" rtl="0" eaLnBrk="1" fontAlgn="base" hangingPunct="1">
              <a:spcBef>
                <a:spcPct val="0"/>
              </a:spcBef>
              <a:spcAft>
                <a:spcPct val="0"/>
              </a:spcAft>
              <a:defRPr sz="4400">
                <a:solidFill>
                  <a:srgbClr val="376092"/>
                </a:solidFill>
                <a:latin typeface="Calibri" pitchFamily="34" charset="0"/>
                <a:cs typeface="Arial" charset="0"/>
              </a:defRPr>
            </a:lvl7pPr>
            <a:lvl8pPr marL="1371600" algn="r" rtl="0" eaLnBrk="1" fontAlgn="base" hangingPunct="1">
              <a:spcBef>
                <a:spcPct val="0"/>
              </a:spcBef>
              <a:spcAft>
                <a:spcPct val="0"/>
              </a:spcAft>
              <a:defRPr sz="4400">
                <a:solidFill>
                  <a:srgbClr val="376092"/>
                </a:solidFill>
                <a:latin typeface="Calibri" pitchFamily="34" charset="0"/>
                <a:cs typeface="Arial" charset="0"/>
              </a:defRPr>
            </a:lvl8pPr>
            <a:lvl9pPr marL="1828800" algn="r" rtl="0" eaLnBrk="1" fontAlgn="base" hangingPunct="1">
              <a:spcBef>
                <a:spcPct val="0"/>
              </a:spcBef>
              <a:spcAft>
                <a:spcPct val="0"/>
              </a:spcAft>
              <a:defRPr sz="4400">
                <a:solidFill>
                  <a:srgbClr val="376092"/>
                </a:solidFill>
                <a:latin typeface="Calibri" pitchFamily="34" charset="0"/>
                <a:cs typeface="Arial" charset="0"/>
              </a:defRPr>
            </a:lvl9pPr>
          </a:lstStyle>
          <a:p>
            <a:r>
              <a:rPr lang="ar-SA" sz="2000" dirty="0" smtClean="0">
                <a:solidFill>
                  <a:schemeClr val="accent1">
                    <a:lumMod val="75000"/>
                  </a:schemeClr>
                </a:solidFill>
              </a:rPr>
              <a:t>النقود والبنوك                                                                                     المحاضرة الأولي</a:t>
            </a:r>
            <a:endParaRPr lang="en-US" sz="2000" dirty="0">
              <a:solidFill>
                <a:schemeClr val="accent1">
                  <a:lumMod val="75000"/>
                </a:schemeClr>
              </a:solidFill>
            </a:endParaRPr>
          </a:p>
        </p:txBody>
      </p:sp>
      <p:sp>
        <p:nvSpPr>
          <p:cNvPr id="12" name="Rectangle 3"/>
          <p:cNvSpPr txBox="1">
            <a:spLocks noChangeArrowheads="1"/>
          </p:cNvSpPr>
          <p:nvPr/>
        </p:nvSpPr>
        <p:spPr bwMode="auto">
          <a:xfrm>
            <a:off x="560512" y="1313058"/>
            <a:ext cx="8424936" cy="731202"/>
          </a:xfrm>
          <a:prstGeom prst="rect">
            <a:avLst/>
          </a:prstGeom>
          <a:noFill/>
          <a:ln w="9525">
            <a:noFill/>
            <a:miter lim="800000"/>
            <a:headEnd/>
            <a:tailEnd/>
          </a:ln>
        </p:spPr>
        <p:txBody>
          <a:bodyPr/>
          <a:lstStyle/>
          <a:p>
            <a:pPr algn="just">
              <a:lnSpc>
                <a:spcPct val="120000"/>
              </a:lnSpc>
              <a:spcBef>
                <a:spcPts val="0"/>
              </a:spcBef>
              <a:defRPr/>
            </a:pPr>
            <a:r>
              <a:rPr lang="ar-SA" sz="2400" b="1" dirty="0" smtClean="0">
                <a:cs typeface="Simplified Arabic" pitchFamily="2" charset="-78"/>
              </a:rPr>
              <a:t>يمكن حصر وظائف النقود في الآتي</a:t>
            </a:r>
            <a:r>
              <a:rPr lang="ar-SA" sz="2200" b="1" kern="0" dirty="0" smtClean="0">
                <a:solidFill>
                  <a:schemeClr val="tx1">
                    <a:lumMod val="95000"/>
                    <a:lumOff val="5000"/>
                  </a:schemeClr>
                </a:solidFill>
                <a:latin typeface="+mn-lt"/>
                <a:cs typeface="Simplified Arabic" pitchFamily="2" charset="-78"/>
              </a:rPr>
              <a:t>:</a:t>
            </a:r>
          </a:p>
          <a:p>
            <a:pPr marL="342900" indent="-342900" algn="just">
              <a:lnSpc>
                <a:spcPct val="120000"/>
              </a:lnSpc>
              <a:spcBef>
                <a:spcPts val="0"/>
              </a:spcBef>
              <a:buClr>
                <a:schemeClr val="bg2"/>
              </a:buClr>
              <a:buSzPct val="75000"/>
              <a:defRPr/>
            </a:pPr>
            <a:endParaRPr lang="en-US" sz="2200" kern="0" dirty="0">
              <a:solidFill>
                <a:schemeClr val="tx1">
                  <a:lumMod val="95000"/>
                  <a:lumOff val="5000"/>
                </a:schemeClr>
              </a:solidFill>
              <a:latin typeface="+mn-lt"/>
              <a:cs typeface="Times New Roman" pitchFamily="18" charset="0"/>
            </a:endParaRPr>
          </a:p>
        </p:txBody>
      </p:sp>
      <p:sp>
        <p:nvSpPr>
          <p:cNvPr id="9" name="Rectangle 3"/>
          <p:cNvSpPr txBox="1">
            <a:spLocks noChangeArrowheads="1"/>
          </p:cNvSpPr>
          <p:nvPr/>
        </p:nvSpPr>
        <p:spPr bwMode="auto">
          <a:xfrm>
            <a:off x="920552" y="1733984"/>
            <a:ext cx="8064500" cy="504825"/>
          </a:xfrm>
          <a:prstGeom prst="rect">
            <a:avLst/>
          </a:prstGeom>
          <a:noFill/>
          <a:ln w="9525">
            <a:noFill/>
            <a:miter lim="800000"/>
            <a:headEnd/>
            <a:tailEnd/>
          </a:ln>
        </p:spPr>
        <p:txBody>
          <a:bodyPr/>
          <a:lstStyle/>
          <a:p>
            <a:pPr algn="just">
              <a:lnSpc>
                <a:spcPct val="120000"/>
              </a:lnSpc>
              <a:spcBef>
                <a:spcPts val="0"/>
              </a:spcBef>
              <a:buClr>
                <a:srgbClr val="0000CC"/>
              </a:buClr>
              <a:buSzPct val="75000"/>
              <a:buFont typeface="Wingdings" pitchFamily="2" charset="2"/>
              <a:buChar char="v"/>
              <a:defRPr/>
            </a:pPr>
            <a:r>
              <a:rPr lang="ar-SA" sz="2400" b="1" kern="0" dirty="0" smtClean="0">
                <a:solidFill>
                  <a:srgbClr val="0000CC"/>
                </a:solidFill>
                <a:latin typeface="+mn-lt"/>
                <a:cs typeface="Simplified Arabic" pitchFamily="2" charset="-78"/>
              </a:rPr>
              <a:t> وسيط للتبادل</a:t>
            </a:r>
            <a:endParaRPr lang="en-US" sz="2800" kern="0" dirty="0">
              <a:solidFill>
                <a:schemeClr val="accent1">
                  <a:lumMod val="50000"/>
                </a:schemeClr>
              </a:solidFill>
              <a:latin typeface="+mn-lt"/>
              <a:cs typeface="Times New Roman" pitchFamily="18" charset="0"/>
            </a:endParaRPr>
          </a:p>
        </p:txBody>
      </p:sp>
      <p:sp>
        <p:nvSpPr>
          <p:cNvPr id="14" name="Rectangle 3"/>
          <p:cNvSpPr txBox="1">
            <a:spLocks noChangeArrowheads="1"/>
          </p:cNvSpPr>
          <p:nvPr/>
        </p:nvSpPr>
        <p:spPr bwMode="auto">
          <a:xfrm>
            <a:off x="560513" y="2204864"/>
            <a:ext cx="8063432" cy="1872208"/>
          </a:xfrm>
          <a:prstGeom prst="rect">
            <a:avLst/>
          </a:prstGeom>
          <a:noFill/>
          <a:ln w="9525">
            <a:noFill/>
            <a:miter lim="800000"/>
            <a:headEnd/>
            <a:tailEnd/>
          </a:ln>
        </p:spPr>
        <p:txBody>
          <a:bodyPr/>
          <a:lstStyle/>
          <a:p>
            <a:pPr algn="just">
              <a:lnSpc>
                <a:spcPct val="120000"/>
              </a:lnSpc>
              <a:spcBef>
                <a:spcPts val="0"/>
              </a:spcBef>
              <a:buClr>
                <a:schemeClr val="bg2"/>
              </a:buClr>
              <a:buSzPct val="75000"/>
              <a:defRPr/>
            </a:pPr>
            <a:r>
              <a:rPr lang="ar-SA" sz="2300" b="1" kern="0" dirty="0" smtClean="0">
                <a:cs typeface="Simplified Arabic" pitchFamily="2" charset="-78"/>
              </a:rPr>
              <a:t>يعني قبولها كأدة لتسوية المدفوعات في عمليات التبادل غير المباشرة</a:t>
            </a:r>
            <a:r>
              <a:rPr lang="en-US" sz="2300" b="1" kern="0" dirty="0" smtClean="0">
                <a:cs typeface="Simplified Arabic" pitchFamily="2" charset="-78"/>
              </a:rPr>
              <a:t> </a:t>
            </a:r>
            <a:r>
              <a:rPr lang="ar-SA" sz="2300" b="1" kern="0" dirty="0" smtClean="0">
                <a:cs typeface="Simplified Arabic" pitchFamily="2" charset="-78"/>
              </a:rPr>
              <a:t>(النقود مقابل السلع والخدمات). ومن خلال استخدام النقود كوسيط للتبادل تم تحقيق العديد من المزايا: التغلب على مشكلة عدم توافق الرغبات، تخفيض تكاليف التبادل، تشجيع مزيد من التخصص في الانتاج وزيادته وتحسين جودته وتشجيع حرية الاختيار.</a:t>
            </a:r>
          </a:p>
        </p:txBody>
      </p:sp>
      <p:sp>
        <p:nvSpPr>
          <p:cNvPr id="15" name="Rectangle 3"/>
          <p:cNvSpPr txBox="1">
            <a:spLocks noChangeArrowheads="1"/>
          </p:cNvSpPr>
          <p:nvPr/>
        </p:nvSpPr>
        <p:spPr bwMode="auto">
          <a:xfrm>
            <a:off x="965246" y="4005064"/>
            <a:ext cx="8064500" cy="504825"/>
          </a:xfrm>
          <a:prstGeom prst="rect">
            <a:avLst/>
          </a:prstGeom>
          <a:noFill/>
          <a:ln w="9525">
            <a:noFill/>
            <a:miter lim="800000"/>
            <a:headEnd/>
            <a:tailEnd/>
          </a:ln>
        </p:spPr>
        <p:txBody>
          <a:bodyPr/>
          <a:lstStyle/>
          <a:p>
            <a:pPr algn="just">
              <a:lnSpc>
                <a:spcPct val="120000"/>
              </a:lnSpc>
              <a:spcBef>
                <a:spcPts val="0"/>
              </a:spcBef>
              <a:buClr>
                <a:srgbClr val="0000CC"/>
              </a:buClr>
              <a:buSzPct val="75000"/>
              <a:buFont typeface="Wingdings" pitchFamily="2" charset="2"/>
              <a:buChar char="v"/>
              <a:defRPr/>
            </a:pPr>
            <a:r>
              <a:rPr lang="ar-SA" sz="2800" kern="0" dirty="0">
                <a:solidFill>
                  <a:schemeClr val="accent5">
                    <a:lumMod val="50000"/>
                  </a:schemeClr>
                </a:solidFill>
                <a:latin typeface="+mn-lt"/>
                <a:cs typeface="Simplified Arabic" pitchFamily="2" charset="-78"/>
              </a:rPr>
              <a:t> </a:t>
            </a:r>
            <a:r>
              <a:rPr lang="ar-SA" sz="2400" b="1" kern="0" dirty="0" smtClean="0">
                <a:solidFill>
                  <a:srgbClr val="0000CC"/>
                </a:solidFill>
                <a:latin typeface="+mn-lt"/>
                <a:cs typeface="Simplified Arabic" pitchFamily="2" charset="-78"/>
              </a:rPr>
              <a:t>وحدة لقياس القيمة</a:t>
            </a:r>
            <a:endParaRPr lang="ar-SA" sz="2800" kern="0" dirty="0">
              <a:solidFill>
                <a:schemeClr val="accent5">
                  <a:lumMod val="50000"/>
                </a:schemeClr>
              </a:solidFill>
              <a:latin typeface="+mn-lt"/>
              <a:cs typeface="Simplified Arabic" pitchFamily="2" charset="-78"/>
            </a:endParaRPr>
          </a:p>
          <a:p>
            <a:pPr marL="342900" indent="-342900" algn="just">
              <a:lnSpc>
                <a:spcPct val="120000"/>
              </a:lnSpc>
              <a:spcBef>
                <a:spcPts val="0"/>
              </a:spcBef>
              <a:buClr>
                <a:schemeClr val="bg2"/>
              </a:buClr>
              <a:buSzPct val="75000"/>
              <a:defRPr/>
            </a:pPr>
            <a:endParaRPr lang="en-US" sz="2800" kern="0" dirty="0">
              <a:solidFill>
                <a:schemeClr val="accent5">
                  <a:lumMod val="50000"/>
                </a:schemeClr>
              </a:solidFill>
              <a:latin typeface="+mn-lt"/>
              <a:cs typeface="Times New Roman" pitchFamily="18" charset="0"/>
            </a:endParaRPr>
          </a:p>
        </p:txBody>
      </p:sp>
      <p:sp>
        <p:nvSpPr>
          <p:cNvPr id="16" name="Rectangle 3"/>
          <p:cNvSpPr txBox="1">
            <a:spLocks noChangeArrowheads="1"/>
          </p:cNvSpPr>
          <p:nvPr/>
        </p:nvSpPr>
        <p:spPr bwMode="auto">
          <a:xfrm>
            <a:off x="560512" y="4509120"/>
            <a:ext cx="8064895" cy="1512887"/>
          </a:xfrm>
          <a:prstGeom prst="rect">
            <a:avLst/>
          </a:prstGeom>
          <a:noFill/>
          <a:ln w="9525">
            <a:noFill/>
            <a:miter lim="800000"/>
            <a:headEnd/>
            <a:tailEnd/>
          </a:ln>
        </p:spPr>
        <p:txBody>
          <a:bodyPr/>
          <a:lstStyle/>
          <a:p>
            <a:pPr algn="just">
              <a:lnSpc>
                <a:spcPct val="120000"/>
              </a:lnSpc>
              <a:spcBef>
                <a:spcPts val="0"/>
              </a:spcBef>
              <a:buClr>
                <a:schemeClr val="bg2"/>
              </a:buClr>
              <a:buSzPct val="75000"/>
              <a:buFont typeface="Wingdings" pitchFamily="2" charset="2"/>
              <a:buNone/>
              <a:defRPr/>
            </a:pPr>
            <a:r>
              <a:rPr lang="ar-SA" sz="2300" b="1" kern="0" dirty="0" smtClean="0">
                <a:latin typeface="+mn-lt"/>
                <a:cs typeface="Simplified Arabic" pitchFamily="2" charset="-78"/>
              </a:rPr>
              <a:t>تستخدم النقود كوحدة لقياس قيم السلع والخدمات، حيث تغلبت النقود على مشكلات تعدد نسب التبادل. كذلك تساعد النقود في ابرام العقود ومسك الحسابات في صور نقدية ومعرفة ما حققته الشركات من أرباح أو خسائر في نهاية كل عام.</a:t>
            </a:r>
          </a:p>
          <a:p>
            <a:pPr marL="342900" indent="-342900" algn="just">
              <a:lnSpc>
                <a:spcPct val="120000"/>
              </a:lnSpc>
              <a:spcBef>
                <a:spcPts val="0"/>
              </a:spcBef>
              <a:buClr>
                <a:schemeClr val="bg2"/>
              </a:buClr>
              <a:buSzPct val="75000"/>
              <a:defRPr/>
            </a:pPr>
            <a:endParaRPr lang="en-US" sz="2300" b="1" kern="0" dirty="0">
              <a:solidFill>
                <a:schemeClr val="tx1"/>
              </a:solidFill>
              <a:latin typeface="+mn-lt"/>
              <a:cs typeface="Times New Roman" pitchFamily="18" charset="0"/>
            </a:endParaRPr>
          </a:p>
        </p:txBody>
      </p:sp>
    </p:spTree>
    <p:extLst>
      <p:ext uri="{BB962C8B-B14F-4D97-AF65-F5344CB8AC3E}">
        <p14:creationId xmlns:p14="http://schemas.microsoft.com/office/powerpoint/2010/main" val="253552012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fade">
                                      <p:cBhvr>
                                        <p:cTn id="7" dur="20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0"/>
          </p:nvPr>
        </p:nvSpPr>
        <p:spPr>
          <a:xfrm>
            <a:off x="4974456" y="6381328"/>
            <a:ext cx="482600" cy="288032"/>
          </a:xfrm>
          <a:prstGeom prst="rect">
            <a:avLst/>
          </a:prstGeom>
        </p:spPr>
        <p:txBody>
          <a:bodyPr/>
          <a:lstStyle/>
          <a:p>
            <a:pPr algn="ctr">
              <a:defRPr/>
            </a:pPr>
            <a:fld id="{7B8EA862-7DD5-4A06-BDE1-DB7EC5FAA60C}" type="slidenum">
              <a:rPr lang="ar-SA" sz="1200" smtClean="0">
                <a:solidFill>
                  <a:schemeClr val="bg1"/>
                </a:solidFill>
              </a:rPr>
              <a:pPr algn="ctr">
                <a:defRPr/>
              </a:pPr>
              <a:t>13</a:t>
            </a:fld>
            <a:endParaRPr lang="en-US" sz="1200" dirty="0">
              <a:solidFill>
                <a:schemeClr val="bg1"/>
              </a:solidFill>
            </a:endParaRPr>
          </a:p>
        </p:txBody>
      </p:sp>
      <p:sp>
        <p:nvSpPr>
          <p:cNvPr id="7" name="Text Box 2"/>
          <p:cNvSpPr txBox="1">
            <a:spLocks noChangeArrowheads="1"/>
          </p:cNvSpPr>
          <p:nvPr/>
        </p:nvSpPr>
        <p:spPr bwMode="auto">
          <a:xfrm>
            <a:off x="3656856" y="908720"/>
            <a:ext cx="5820519" cy="5232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pPr>
              <a:spcBef>
                <a:spcPct val="50000"/>
              </a:spcBef>
            </a:pPr>
            <a:r>
              <a:rPr lang="ar-SA" altLang="en-US" sz="2800" b="1" dirty="0" smtClean="0">
                <a:solidFill>
                  <a:srgbClr val="C00000"/>
                </a:solidFill>
                <a:latin typeface="+mn-lt"/>
                <a:cs typeface="+mn-cs"/>
              </a:rPr>
              <a:t>(</a:t>
            </a:r>
            <a:r>
              <a:rPr lang="en-US" altLang="en-US" sz="2800" b="1" dirty="0" smtClean="0">
                <a:solidFill>
                  <a:srgbClr val="C00000"/>
                </a:solidFill>
                <a:latin typeface="+mn-lt"/>
                <a:cs typeface="+mn-cs"/>
              </a:rPr>
              <a:t>5</a:t>
            </a:r>
            <a:r>
              <a:rPr lang="ar-SA" altLang="en-US" sz="2800" b="1" dirty="0" smtClean="0">
                <a:solidFill>
                  <a:srgbClr val="C00000"/>
                </a:solidFill>
                <a:latin typeface="+mn-lt"/>
                <a:cs typeface="+mn-cs"/>
              </a:rPr>
              <a:t>) وظائف النقود</a:t>
            </a:r>
            <a:endParaRPr lang="en-US" altLang="en-US" sz="2800" b="1" dirty="0">
              <a:solidFill>
                <a:srgbClr val="C00000"/>
              </a:solidFill>
              <a:latin typeface="+mn-lt"/>
              <a:cs typeface="+mn-cs"/>
            </a:endParaRPr>
          </a:p>
        </p:txBody>
      </p:sp>
      <p:sp>
        <p:nvSpPr>
          <p:cNvPr id="8" name="Title 1"/>
          <p:cNvSpPr txBox="1">
            <a:spLocks/>
          </p:cNvSpPr>
          <p:nvPr/>
        </p:nvSpPr>
        <p:spPr>
          <a:xfrm>
            <a:off x="344488" y="275940"/>
            <a:ext cx="8915400" cy="776796"/>
          </a:xfrm>
          <a:prstGeom prst="rect">
            <a:avLst/>
          </a:prstGeom>
        </p:spPr>
        <p:txBody>
          <a:bodyPr/>
          <a:lstStyle>
            <a:lvl1pPr algn="r" rtl="0" eaLnBrk="1" fontAlgn="base" hangingPunct="1">
              <a:spcBef>
                <a:spcPct val="0"/>
              </a:spcBef>
              <a:spcAft>
                <a:spcPct val="0"/>
              </a:spcAft>
              <a:defRPr sz="2400" b="1" kern="1200" baseline="0">
                <a:solidFill>
                  <a:srgbClr val="ECA02F"/>
                </a:solidFill>
                <a:latin typeface="+mj-lt"/>
                <a:ea typeface="+mj-ea"/>
                <a:cs typeface="Arial" charset="0"/>
              </a:defRPr>
            </a:lvl1pPr>
            <a:lvl2pPr algn="r" rtl="0" eaLnBrk="1" fontAlgn="base" hangingPunct="1">
              <a:spcBef>
                <a:spcPct val="0"/>
              </a:spcBef>
              <a:spcAft>
                <a:spcPct val="0"/>
              </a:spcAft>
              <a:defRPr sz="4400">
                <a:solidFill>
                  <a:srgbClr val="376092"/>
                </a:solidFill>
                <a:latin typeface="Calibri" pitchFamily="34" charset="0"/>
                <a:cs typeface="Arial" charset="0"/>
              </a:defRPr>
            </a:lvl2pPr>
            <a:lvl3pPr algn="r" rtl="0" eaLnBrk="1" fontAlgn="base" hangingPunct="1">
              <a:spcBef>
                <a:spcPct val="0"/>
              </a:spcBef>
              <a:spcAft>
                <a:spcPct val="0"/>
              </a:spcAft>
              <a:defRPr sz="4400">
                <a:solidFill>
                  <a:srgbClr val="376092"/>
                </a:solidFill>
                <a:latin typeface="Calibri" pitchFamily="34" charset="0"/>
                <a:cs typeface="Arial" charset="0"/>
              </a:defRPr>
            </a:lvl3pPr>
            <a:lvl4pPr algn="r" rtl="0" eaLnBrk="1" fontAlgn="base" hangingPunct="1">
              <a:spcBef>
                <a:spcPct val="0"/>
              </a:spcBef>
              <a:spcAft>
                <a:spcPct val="0"/>
              </a:spcAft>
              <a:defRPr sz="4400">
                <a:solidFill>
                  <a:srgbClr val="376092"/>
                </a:solidFill>
                <a:latin typeface="Calibri" pitchFamily="34" charset="0"/>
                <a:cs typeface="Arial" charset="0"/>
              </a:defRPr>
            </a:lvl4pPr>
            <a:lvl5pPr algn="r" rtl="0" eaLnBrk="1" fontAlgn="base" hangingPunct="1">
              <a:spcBef>
                <a:spcPct val="0"/>
              </a:spcBef>
              <a:spcAft>
                <a:spcPct val="0"/>
              </a:spcAft>
              <a:defRPr sz="4400">
                <a:solidFill>
                  <a:srgbClr val="376092"/>
                </a:solidFill>
                <a:latin typeface="Calibri" pitchFamily="34" charset="0"/>
                <a:cs typeface="Arial" charset="0"/>
              </a:defRPr>
            </a:lvl5pPr>
            <a:lvl6pPr marL="457200" algn="r" rtl="0" eaLnBrk="1" fontAlgn="base" hangingPunct="1">
              <a:spcBef>
                <a:spcPct val="0"/>
              </a:spcBef>
              <a:spcAft>
                <a:spcPct val="0"/>
              </a:spcAft>
              <a:defRPr sz="4400">
                <a:solidFill>
                  <a:srgbClr val="376092"/>
                </a:solidFill>
                <a:latin typeface="Calibri" pitchFamily="34" charset="0"/>
                <a:cs typeface="Arial" charset="0"/>
              </a:defRPr>
            </a:lvl6pPr>
            <a:lvl7pPr marL="914400" algn="r" rtl="0" eaLnBrk="1" fontAlgn="base" hangingPunct="1">
              <a:spcBef>
                <a:spcPct val="0"/>
              </a:spcBef>
              <a:spcAft>
                <a:spcPct val="0"/>
              </a:spcAft>
              <a:defRPr sz="4400">
                <a:solidFill>
                  <a:srgbClr val="376092"/>
                </a:solidFill>
                <a:latin typeface="Calibri" pitchFamily="34" charset="0"/>
                <a:cs typeface="Arial" charset="0"/>
              </a:defRPr>
            </a:lvl7pPr>
            <a:lvl8pPr marL="1371600" algn="r" rtl="0" eaLnBrk="1" fontAlgn="base" hangingPunct="1">
              <a:spcBef>
                <a:spcPct val="0"/>
              </a:spcBef>
              <a:spcAft>
                <a:spcPct val="0"/>
              </a:spcAft>
              <a:defRPr sz="4400">
                <a:solidFill>
                  <a:srgbClr val="376092"/>
                </a:solidFill>
                <a:latin typeface="Calibri" pitchFamily="34" charset="0"/>
                <a:cs typeface="Arial" charset="0"/>
              </a:defRPr>
            </a:lvl8pPr>
            <a:lvl9pPr marL="1828800" algn="r" rtl="0" eaLnBrk="1" fontAlgn="base" hangingPunct="1">
              <a:spcBef>
                <a:spcPct val="0"/>
              </a:spcBef>
              <a:spcAft>
                <a:spcPct val="0"/>
              </a:spcAft>
              <a:defRPr sz="4400">
                <a:solidFill>
                  <a:srgbClr val="376092"/>
                </a:solidFill>
                <a:latin typeface="Calibri" pitchFamily="34" charset="0"/>
                <a:cs typeface="Arial" charset="0"/>
              </a:defRPr>
            </a:lvl9pPr>
          </a:lstStyle>
          <a:p>
            <a:r>
              <a:rPr lang="ar-SA" sz="2000" dirty="0" smtClean="0">
                <a:solidFill>
                  <a:schemeClr val="accent1">
                    <a:lumMod val="75000"/>
                  </a:schemeClr>
                </a:solidFill>
              </a:rPr>
              <a:t>النقود والبنوك                                                                                     المحاضرة الأولي</a:t>
            </a:r>
            <a:endParaRPr lang="en-US" sz="2000" dirty="0">
              <a:solidFill>
                <a:schemeClr val="accent1">
                  <a:lumMod val="75000"/>
                </a:schemeClr>
              </a:solidFill>
            </a:endParaRPr>
          </a:p>
        </p:txBody>
      </p:sp>
      <p:sp>
        <p:nvSpPr>
          <p:cNvPr id="9" name="Rectangle 3"/>
          <p:cNvSpPr txBox="1">
            <a:spLocks noChangeArrowheads="1"/>
          </p:cNvSpPr>
          <p:nvPr/>
        </p:nvSpPr>
        <p:spPr bwMode="auto">
          <a:xfrm>
            <a:off x="992559" y="1340768"/>
            <a:ext cx="8064500" cy="504825"/>
          </a:xfrm>
          <a:prstGeom prst="rect">
            <a:avLst/>
          </a:prstGeom>
          <a:noFill/>
          <a:ln w="9525">
            <a:noFill/>
            <a:miter lim="800000"/>
            <a:headEnd/>
            <a:tailEnd/>
          </a:ln>
        </p:spPr>
        <p:txBody>
          <a:bodyPr/>
          <a:lstStyle/>
          <a:p>
            <a:pPr algn="just">
              <a:lnSpc>
                <a:spcPct val="120000"/>
              </a:lnSpc>
              <a:spcBef>
                <a:spcPts val="0"/>
              </a:spcBef>
              <a:buClr>
                <a:srgbClr val="0000CC"/>
              </a:buClr>
              <a:buSzPct val="75000"/>
              <a:buFont typeface="Wingdings" pitchFamily="2" charset="2"/>
              <a:buChar char="v"/>
              <a:defRPr/>
            </a:pPr>
            <a:r>
              <a:rPr lang="ar-SA" sz="2400" b="1" kern="0" dirty="0" smtClean="0">
                <a:solidFill>
                  <a:srgbClr val="0000CC"/>
                </a:solidFill>
                <a:latin typeface="+mn-lt"/>
                <a:cs typeface="Simplified Arabic" pitchFamily="2" charset="-78"/>
              </a:rPr>
              <a:t> مخزن للقيمة</a:t>
            </a:r>
            <a:endParaRPr lang="en-US" sz="2800" kern="0" dirty="0">
              <a:solidFill>
                <a:schemeClr val="accent1">
                  <a:lumMod val="50000"/>
                </a:schemeClr>
              </a:solidFill>
              <a:latin typeface="+mn-lt"/>
              <a:cs typeface="Times New Roman" pitchFamily="18" charset="0"/>
            </a:endParaRPr>
          </a:p>
        </p:txBody>
      </p:sp>
      <p:sp>
        <p:nvSpPr>
          <p:cNvPr id="14" name="Rectangle 3"/>
          <p:cNvSpPr txBox="1">
            <a:spLocks noChangeArrowheads="1"/>
          </p:cNvSpPr>
          <p:nvPr/>
        </p:nvSpPr>
        <p:spPr bwMode="auto">
          <a:xfrm>
            <a:off x="632520" y="1811648"/>
            <a:ext cx="8063432" cy="1872208"/>
          </a:xfrm>
          <a:prstGeom prst="rect">
            <a:avLst/>
          </a:prstGeom>
          <a:noFill/>
          <a:ln w="9525">
            <a:noFill/>
            <a:miter lim="800000"/>
            <a:headEnd/>
            <a:tailEnd/>
          </a:ln>
        </p:spPr>
        <p:txBody>
          <a:bodyPr/>
          <a:lstStyle/>
          <a:p>
            <a:pPr algn="just">
              <a:lnSpc>
                <a:spcPct val="120000"/>
              </a:lnSpc>
              <a:spcBef>
                <a:spcPts val="0"/>
              </a:spcBef>
              <a:buClr>
                <a:schemeClr val="bg2"/>
              </a:buClr>
              <a:buSzPct val="75000"/>
              <a:defRPr/>
            </a:pPr>
            <a:r>
              <a:rPr lang="ar-SA" sz="2300" b="1" kern="0" dirty="0" smtClean="0">
                <a:cs typeface="Simplified Arabic" pitchFamily="2" charset="-78"/>
              </a:rPr>
              <a:t>تتميز النقود بسهولة حفظها واستخدامها في أي مكان وزمان آخر وبأقل تكلفة مقارنة بالمقايضة. وبذلك تعد النقود وسيلة للادخار من أجل انفاقها في المستقبل ولكي تنجح النقود في تأدية هذه الوظيفة على الوجه الأكمل لابد أن تحتفظ بقوتها الشرائية (وجود التضخم يضعف هذه الوظيفة).</a:t>
            </a:r>
          </a:p>
        </p:txBody>
      </p:sp>
      <p:sp>
        <p:nvSpPr>
          <p:cNvPr id="15" name="Rectangle 3"/>
          <p:cNvSpPr txBox="1">
            <a:spLocks noChangeArrowheads="1"/>
          </p:cNvSpPr>
          <p:nvPr/>
        </p:nvSpPr>
        <p:spPr bwMode="auto">
          <a:xfrm>
            <a:off x="1037254" y="3611848"/>
            <a:ext cx="8064500" cy="504825"/>
          </a:xfrm>
          <a:prstGeom prst="rect">
            <a:avLst/>
          </a:prstGeom>
          <a:noFill/>
          <a:ln w="9525">
            <a:noFill/>
            <a:miter lim="800000"/>
            <a:headEnd/>
            <a:tailEnd/>
          </a:ln>
        </p:spPr>
        <p:txBody>
          <a:bodyPr/>
          <a:lstStyle/>
          <a:p>
            <a:pPr algn="just">
              <a:lnSpc>
                <a:spcPct val="120000"/>
              </a:lnSpc>
              <a:spcBef>
                <a:spcPts val="0"/>
              </a:spcBef>
              <a:buClr>
                <a:srgbClr val="0000CC"/>
              </a:buClr>
              <a:buSzPct val="75000"/>
              <a:buFont typeface="Wingdings" pitchFamily="2" charset="2"/>
              <a:buChar char="v"/>
              <a:defRPr/>
            </a:pPr>
            <a:r>
              <a:rPr lang="ar-SA" sz="2800" kern="0" dirty="0">
                <a:solidFill>
                  <a:schemeClr val="accent5">
                    <a:lumMod val="50000"/>
                  </a:schemeClr>
                </a:solidFill>
                <a:latin typeface="+mn-lt"/>
                <a:cs typeface="Simplified Arabic" pitchFamily="2" charset="-78"/>
              </a:rPr>
              <a:t> </a:t>
            </a:r>
            <a:r>
              <a:rPr lang="ar-SA" sz="2400" b="1" kern="0" dirty="0" smtClean="0">
                <a:solidFill>
                  <a:srgbClr val="0000CC"/>
                </a:solidFill>
                <a:latin typeface="+mn-lt"/>
                <a:cs typeface="Simplified Arabic" pitchFamily="2" charset="-78"/>
              </a:rPr>
              <a:t>معيار للمدفوعات الآجلة</a:t>
            </a:r>
            <a:endParaRPr lang="ar-SA" sz="2800" kern="0" dirty="0">
              <a:solidFill>
                <a:schemeClr val="accent5">
                  <a:lumMod val="50000"/>
                </a:schemeClr>
              </a:solidFill>
              <a:latin typeface="+mn-lt"/>
              <a:cs typeface="Simplified Arabic" pitchFamily="2" charset="-78"/>
            </a:endParaRPr>
          </a:p>
          <a:p>
            <a:pPr marL="342900" indent="-342900" algn="just">
              <a:lnSpc>
                <a:spcPct val="120000"/>
              </a:lnSpc>
              <a:spcBef>
                <a:spcPts val="0"/>
              </a:spcBef>
              <a:buClr>
                <a:schemeClr val="bg2"/>
              </a:buClr>
              <a:buSzPct val="75000"/>
              <a:defRPr/>
            </a:pPr>
            <a:endParaRPr lang="en-US" sz="2800" kern="0" dirty="0">
              <a:solidFill>
                <a:schemeClr val="accent5">
                  <a:lumMod val="50000"/>
                </a:schemeClr>
              </a:solidFill>
              <a:latin typeface="+mn-lt"/>
              <a:cs typeface="Times New Roman" pitchFamily="18" charset="0"/>
            </a:endParaRPr>
          </a:p>
        </p:txBody>
      </p:sp>
      <p:sp>
        <p:nvSpPr>
          <p:cNvPr id="16" name="Rectangle 3"/>
          <p:cNvSpPr txBox="1">
            <a:spLocks noChangeArrowheads="1"/>
          </p:cNvSpPr>
          <p:nvPr/>
        </p:nvSpPr>
        <p:spPr bwMode="auto">
          <a:xfrm>
            <a:off x="632520" y="4220369"/>
            <a:ext cx="8064895" cy="1512887"/>
          </a:xfrm>
          <a:prstGeom prst="rect">
            <a:avLst/>
          </a:prstGeom>
          <a:noFill/>
          <a:ln w="9525">
            <a:noFill/>
            <a:miter lim="800000"/>
            <a:headEnd/>
            <a:tailEnd/>
          </a:ln>
        </p:spPr>
        <p:txBody>
          <a:bodyPr/>
          <a:lstStyle/>
          <a:p>
            <a:pPr algn="just">
              <a:lnSpc>
                <a:spcPct val="120000"/>
              </a:lnSpc>
              <a:spcBef>
                <a:spcPts val="0"/>
              </a:spcBef>
              <a:buClr>
                <a:schemeClr val="bg2"/>
              </a:buClr>
              <a:buSzPct val="75000"/>
              <a:buFont typeface="Wingdings" pitchFamily="2" charset="2"/>
              <a:buNone/>
              <a:defRPr/>
            </a:pPr>
            <a:r>
              <a:rPr lang="ar-SA" sz="2300" b="1" kern="0" dirty="0" smtClean="0">
                <a:latin typeface="+mn-lt"/>
                <a:cs typeface="Simplified Arabic" pitchFamily="2" charset="-78"/>
              </a:rPr>
              <a:t>تسهل هذه الوظيفة عملية ابرام العقود لتسويق السلع على أساس التعاقدات الآجلة، أى على أن يتم بيع السلع بأسعار معينة في الوقت الحاضر. اضافة أن هذه الوظيفة تمكن من اقراض واقتراض قوة شرائية (ابرام القروض) كل ذلك بشرط أن تظل القوة الشرائية للنقود مستقرة (عدم وجود ظاهرة التضخم).</a:t>
            </a:r>
          </a:p>
          <a:p>
            <a:pPr marL="342900" indent="-342900" algn="just">
              <a:lnSpc>
                <a:spcPct val="120000"/>
              </a:lnSpc>
              <a:spcBef>
                <a:spcPts val="0"/>
              </a:spcBef>
              <a:buClr>
                <a:schemeClr val="bg2"/>
              </a:buClr>
              <a:buSzPct val="75000"/>
              <a:defRPr/>
            </a:pPr>
            <a:endParaRPr lang="en-US" sz="2300" b="1" kern="0" dirty="0">
              <a:solidFill>
                <a:schemeClr val="tx1"/>
              </a:solidFill>
              <a:latin typeface="+mn-lt"/>
              <a:cs typeface="Times New Roman" pitchFamily="18" charset="0"/>
            </a:endParaRPr>
          </a:p>
        </p:txBody>
      </p:sp>
    </p:spTree>
    <p:extLst>
      <p:ext uri="{BB962C8B-B14F-4D97-AF65-F5344CB8AC3E}">
        <p14:creationId xmlns:p14="http://schemas.microsoft.com/office/powerpoint/2010/main" val="69728644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fade">
                                      <p:cBhvr>
                                        <p:cTn id="7" dur="20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0"/>
          </p:nvPr>
        </p:nvSpPr>
        <p:spPr>
          <a:xfrm>
            <a:off x="4974456" y="6381328"/>
            <a:ext cx="482600" cy="288032"/>
          </a:xfrm>
          <a:prstGeom prst="rect">
            <a:avLst/>
          </a:prstGeom>
        </p:spPr>
        <p:txBody>
          <a:bodyPr/>
          <a:lstStyle/>
          <a:p>
            <a:pPr algn="ctr">
              <a:defRPr/>
            </a:pPr>
            <a:fld id="{7B8EA862-7DD5-4A06-BDE1-DB7EC5FAA60C}" type="slidenum">
              <a:rPr lang="ar-SA" sz="1200" smtClean="0">
                <a:solidFill>
                  <a:schemeClr val="bg1"/>
                </a:solidFill>
              </a:rPr>
              <a:pPr algn="ctr">
                <a:defRPr/>
              </a:pPr>
              <a:t>14</a:t>
            </a:fld>
            <a:endParaRPr lang="en-US" sz="1200" dirty="0">
              <a:solidFill>
                <a:schemeClr val="bg1"/>
              </a:solidFill>
            </a:endParaRPr>
          </a:p>
        </p:txBody>
      </p:sp>
      <p:sp>
        <p:nvSpPr>
          <p:cNvPr id="7" name="Text Box 2"/>
          <p:cNvSpPr txBox="1">
            <a:spLocks noChangeArrowheads="1"/>
          </p:cNvSpPr>
          <p:nvPr/>
        </p:nvSpPr>
        <p:spPr bwMode="auto">
          <a:xfrm>
            <a:off x="3656856" y="908720"/>
            <a:ext cx="5820519" cy="5232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pPr>
              <a:spcBef>
                <a:spcPct val="50000"/>
              </a:spcBef>
            </a:pPr>
            <a:r>
              <a:rPr lang="ar-SA" altLang="en-US" sz="2800" b="1" dirty="0" smtClean="0">
                <a:solidFill>
                  <a:srgbClr val="C00000"/>
                </a:solidFill>
                <a:latin typeface="+mn-lt"/>
                <a:cs typeface="+mn-cs"/>
              </a:rPr>
              <a:t>(</a:t>
            </a:r>
            <a:r>
              <a:rPr lang="en-US" altLang="en-US" sz="2800" b="1" dirty="0" smtClean="0">
                <a:solidFill>
                  <a:srgbClr val="C00000"/>
                </a:solidFill>
                <a:latin typeface="+mn-lt"/>
                <a:cs typeface="+mn-cs"/>
              </a:rPr>
              <a:t>5</a:t>
            </a:r>
            <a:r>
              <a:rPr lang="ar-SA" altLang="en-US" sz="2800" b="1" dirty="0" smtClean="0">
                <a:solidFill>
                  <a:srgbClr val="C00000"/>
                </a:solidFill>
                <a:latin typeface="+mn-lt"/>
                <a:cs typeface="+mn-cs"/>
              </a:rPr>
              <a:t>) وظائف النقود</a:t>
            </a:r>
            <a:endParaRPr lang="en-US" altLang="en-US" sz="2800" b="1" dirty="0">
              <a:solidFill>
                <a:srgbClr val="C00000"/>
              </a:solidFill>
              <a:latin typeface="+mn-lt"/>
              <a:cs typeface="+mn-cs"/>
            </a:endParaRPr>
          </a:p>
        </p:txBody>
      </p:sp>
      <p:sp>
        <p:nvSpPr>
          <p:cNvPr id="8" name="Title 1"/>
          <p:cNvSpPr txBox="1">
            <a:spLocks/>
          </p:cNvSpPr>
          <p:nvPr/>
        </p:nvSpPr>
        <p:spPr>
          <a:xfrm>
            <a:off x="344488" y="275940"/>
            <a:ext cx="8915400" cy="776796"/>
          </a:xfrm>
          <a:prstGeom prst="rect">
            <a:avLst/>
          </a:prstGeom>
        </p:spPr>
        <p:txBody>
          <a:bodyPr/>
          <a:lstStyle>
            <a:lvl1pPr algn="r" rtl="0" eaLnBrk="1" fontAlgn="base" hangingPunct="1">
              <a:spcBef>
                <a:spcPct val="0"/>
              </a:spcBef>
              <a:spcAft>
                <a:spcPct val="0"/>
              </a:spcAft>
              <a:defRPr sz="2400" b="1" kern="1200" baseline="0">
                <a:solidFill>
                  <a:srgbClr val="ECA02F"/>
                </a:solidFill>
                <a:latin typeface="+mj-lt"/>
                <a:ea typeface="+mj-ea"/>
                <a:cs typeface="Arial" charset="0"/>
              </a:defRPr>
            </a:lvl1pPr>
            <a:lvl2pPr algn="r" rtl="0" eaLnBrk="1" fontAlgn="base" hangingPunct="1">
              <a:spcBef>
                <a:spcPct val="0"/>
              </a:spcBef>
              <a:spcAft>
                <a:spcPct val="0"/>
              </a:spcAft>
              <a:defRPr sz="4400">
                <a:solidFill>
                  <a:srgbClr val="376092"/>
                </a:solidFill>
                <a:latin typeface="Calibri" pitchFamily="34" charset="0"/>
                <a:cs typeface="Arial" charset="0"/>
              </a:defRPr>
            </a:lvl2pPr>
            <a:lvl3pPr algn="r" rtl="0" eaLnBrk="1" fontAlgn="base" hangingPunct="1">
              <a:spcBef>
                <a:spcPct val="0"/>
              </a:spcBef>
              <a:spcAft>
                <a:spcPct val="0"/>
              </a:spcAft>
              <a:defRPr sz="4400">
                <a:solidFill>
                  <a:srgbClr val="376092"/>
                </a:solidFill>
                <a:latin typeface="Calibri" pitchFamily="34" charset="0"/>
                <a:cs typeface="Arial" charset="0"/>
              </a:defRPr>
            </a:lvl3pPr>
            <a:lvl4pPr algn="r" rtl="0" eaLnBrk="1" fontAlgn="base" hangingPunct="1">
              <a:spcBef>
                <a:spcPct val="0"/>
              </a:spcBef>
              <a:spcAft>
                <a:spcPct val="0"/>
              </a:spcAft>
              <a:defRPr sz="4400">
                <a:solidFill>
                  <a:srgbClr val="376092"/>
                </a:solidFill>
                <a:latin typeface="Calibri" pitchFamily="34" charset="0"/>
                <a:cs typeface="Arial" charset="0"/>
              </a:defRPr>
            </a:lvl4pPr>
            <a:lvl5pPr algn="r" rtl="0" eaLnBrk="1" fontAlgn="base" hangingPunct="1">
              <a:spcBef>
                <a:spcPct val="0"/>
              </a:spcBef>
              <a:spcAft>
                <a:spcPct val="0"/>
              </a:spcAft>
              <a:defRPr sz="4400">
                <a:solidFill>
                  <a:srgbClr val="376092"/>
                </a:solidFill>
                <a:latin typeface="Calibri" pitchFamily="34" charset="0"/>
                <a:cs typeface="Arial" charset="0"/>
              </a:defRPr>
            </a:lvl5pPr>
            <a:lvl6pPr marL="457200" algn="r" rtl="0" eaLnBrk="1" fontAlgn="base" hangingPunct="1">
              <a:spcBef>
                <a:spcPct val="0"/>
              </a:spcBef>
              <a:spcAft>
                <a:spcPct val="0"/>
              </a:spcAft>
              <a:defRPr sz="4400">
                <a:solidFill>
                  <a:srgbClr val="376092"/>
                </a:solidFill>
                <a:latin typeface="Calibri" pitchFamily="34" charset="0"/>
                <a:cs typeface="Arial" charset="0"/>
              </a:defRPr>
            </a:lvl6pPr>
            <a:lvl7pPr marL="914400" algn="r" rtl="0" eaLnBrk="1" fontAlgn="base" hangingPunct="1">
              <a:spcBef>
                <a:spcPct val="0"/>
              </a:spcBef>
              <a:spcAft>
                <a:spcPct val="0"/>
              </a:spcAft>
              <a:defRPr sz="4400">
                <a:solidFill>
                  <a:srgbClr val="376092"/>
                </a:solidFill>
                <a:latin typeface="Calibri" pitchFamily="34" charset="0"/>
                <a:cs typeface="Arial" charset="0"/>
              </a:defRPr>
            </a:lvl7pPr>
            <a:lvl8pPr marL="1371600" algn="r" rtl="0" eaLnBrk="1" fontAlgn="base" hangingPunct="1">
              <a:spcBef>
                <a:spcPct val="0"/>
              </a:spcBef>
              <a:spcAft>
                <a:spcPct val="0"/>
              </a:spcAft>
              <a:defRPr sz="4400">
                <a:solidFill>
                  <a:srgbClr val="376092"/>
                </a:solidFill>
                <a:latin typeface="Calibri" pitchFamily="34" charset="0"/>
                <a:cs typeface="Arial" charset="0"/>
              </a:defRPr>
            </a:lvl8pPr>
            <a:lvl9pPr marL="1828800" algn="r" rtl="0" eaLnBrk="1" fontAlgn="base" hangingPunct="1">
              <a:spcBef>
                <a:spcPct val="0"/>
              </a:spcBef>
              <a:spcAft>
                <a:spcPct val="0"/>
              </a:spcAft>
              <a:defRPr sz="4400">
                <a:solidFill>
                  <a:srgbClr val="376092"/>
                </a:solidFill>
                <a:latin typeface="Calibri" pitchFamily="34" charset="0"/>
                <a:cs typeface="Arial" charset="0"/>
              </a:defRPr>
            </a:lvl9pPr>
          </a:lstStyle>
          <a:p>
            <a:r>
              <a:rPr lang="ar-SA" sz="2000" dirty="0" smtClean="0">
                <a:solidFill>
                  <a:schemeClr val="accent1">
                    <a:lumMod val="75000"/>
                  </a:schemeClr>
                </a:solidFill>
              </a:rPr>
              <a:t>النقود والبنوك                                                                                     المحاضرة الأولي</a:t>
            </a:r>
            <a:endParaRPr lang="en-US" sz="2000" dirty="0">
              <a:solidFill>
                <a:schemeClr val="accent1">
                  <a:lumMod val="75000"/>
                </a:schemeClr>
              </a:solidFill>
            </a:endParaRPr>
          </a:p>
        </p:txBody>
      </p:sp>
      <p:sp>
        <p:nvSpPr>
          <p:cNvPr id="9" name="Rectangle 3"/>
          <p:cNvSpPr txBox="1">
            <a:spLocks noChangeArrowheads="1"/>
          </p:cNvSpPr>
          <p:nvPr/>
        </p:nvSpPr>
        <p:spPr bwMode="auto">
          <a:xfrm>
            <a:off x="920552" y="1340768"/>
            <a:ext cx="8064500" cy="504825"/>
          </a:xfrm>
          <a:prstGeom prst="rect">
            <a:avLst/>
          </a:prstGeom>
          <a:noFill/>
          <a:ln w="9525">
            <a:noFill/>
            <a:miter lim="800000"/>
            <a:headEnd/>
            <a:tailEnd/>
          </a:ln>
        </p:spPr>
        <p:txBody>
          <a:bodyPr/>
          <a:lstStyle/>
          <a:p>
            <a:pPr algn="just">
              <a:lnSpc>
                <a:spcPct val="120000"/>
              </a:lnSpc>
              <a:spcBef>
                <a:spcPts val="0"/>
              </a:spcBef>
              <a:buClr>
                <a:srgbClr val="0000CC"/>
              </a:buClr>
              <a:buSzPct val="75000"/>
              <a:buFont typeface="Wingdings" pitchFamily="2" charset="2"/>
              <a:buChar char="v"/>
              <a:defRPr/>
            </a:pPr>
            <a:r>
              <a:rPr lang="ar-SA" sz="2400" b="1" kern="0" dirty="0" smtClean="0">
                <a:solidFill>
                  <a:srgbClr val="0000CC"/>
                </a:solidFill>
                <a:latin typeface="+mn-lt"/>
                <a:cs typeface="Simplified Arabic" pitchFamily="2" charset="-78"/>
              </a:rPr>
              <a:t>ملحوظة: يمكن تقسيم الوظائف الأربعة السابق ذكرها إلي وظيفتين:</a:t>
            </a:r>
            <a:endParaRPr lang="en-US" sz="2800" kern="0" dirty="0">
              <a:solidFill>
                <a:schemeClr val="accent1">
                  <a:lumMod val="50000"/>
                </a:schemeClr>
              </a:solidFill>
              <a:latin typeface="+mn-lt"/>
              <a:cs typeface="Times New Roman" pitchFamily="18" charset="0"/>
            </a:endParaRPr>
          </a:p>
        </p:txBody>
      </p:sp>
      <p:graphicFrame>
        <p:nvGraphicFramePr>
          <p:cNvPr id="11" name="Table 10"/>
          <p:cNvGraphicFramePr>
            <a:graphicFrameLocks noGrp="1"/>
          </p:cNvGraphicFramePr>
          <p:nvPr/>
        </p:nvGraphicFramePr>
        <p:xfrm>
          <a:off x="1524000" y="2081316"/>
          <a:ext cx="6096000" cy="3796363"/>
        </p:xfrm>
        <a:graphic>
          <a:graphicData uri="http://schemas.openxmlformats.org/drawingml/2006/table">
            <a:tbl>
              <a:tblPr rtl="1"/>
              <a:tblGrid>
                <a:gridCol w="6096000"/>
              </a:tblGrid>
              <a:tr h="792088">
                <a:tc>
                  <a:txBody>
                    <a:bodyPr/>
                    <a:lstStyle/>
                    <a:p>
                      <a:pPr marL="0" marR="0" lvl="0" indent="0" algn="ctr" defTabSz="914400" rtl="1" eaLnBrk="1" fontAlgn="base" latinLnBrk="0" hangingPunct="1">
                        <a:lnSpc>
                          <a:spcPct val="100000"/>
                        </a:lnSpc>
                        <a:spcBef>
                          <a:spcPct val="0"/>
                        </a:spcBef>
                        <a:spcAft>
                          <a:spcPct val="0"/>
                        </a:spcAft>
                        <a:buClrTx/>
                        <a:buSzTx/>
                        <a:buFontTx/>
                        <a:buNone/>
                        <a:tabLst/>
                      </a:pPr>
                      <a:r>
                        <a:rPr kumimoji="0" lang="ar-SA" sz="2200" b="1" i="0" u="none" strike="noStrike" cap="none" normalizeH="0" baseline="0" dirty="0" smtClean="0">
                          <a:ln>
                            <a:noFill/>
                          </a:ln>
                          <a:solidFill>
                            <a:srgbClr val="FFFFFF"/>
                          </a:solidFill>
                          <a:effectLst/>
                          <a:latin typeface="Arial" pitchFamily="34" charset="0"/>
                          <a:cs typeface="Arial" pitchFamily="34" charset="0"/>
                        </a:rPr>
                        <a:t>الوظائف الأساسية</a:t>
                      </a:r>
                    </a:p>
                    <a:p>
                      <a:pPr marL="0" marR="0" lvl="0" indent="0" algn="ctr" defTabSz="914400" rtl="1" eaLnBrk="1" fontAlgn="base" latinLnBrk="0" hangingPunct="1">
                        <a:lnSpc>
                          <a:spcPct val="100000"/>
                        </a:lnSpc>
                        <a:spcBef>
                          <a:spcPct val="0"/>
                        </a:spcBef>
                        <a:spcAft>
                          <a:spcPct val="0"/>
                        </a:spcAft>
                        <a:buClrTx/>
                        <a:buSzTx/>
                        <a:buFontTx/>
                        <a:buNone/>
                        <a:tabLst/>
                      </a:pPr>
                      <a:r>
                        <a:rPr kumimoji="0" lang="ar-SA" sz="1600" b="1" i="0" u="none" strike="noStrike" cap="none" normalizeH="0" baseline="0" dirty="0" smtClean="0">
                          <a:ln>
                            <a:noFill/>
                          </a:ln>
                          <a:solidFill>
                            <a:srgbClr val="FFFFFF"/>
                          </a:solidFill>
                          <a:effectLst/>
                          <a:latin typeface="Arial" pitchFamily="34" charset="0"/>
                          <a:cs typeface="Arial" pitchFamily="34" charset="0"/>
                        </a:rPr>
                        <a:t>(يحتاجها كل أفراد المجتمع)</a:t>
                      </a:r>
                    </a:p>
                  </a:txBody>
                  <a:tcP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a:noFill/>
                    </a:lnTlToBr>
                    <a:lnBlToTr>
                      <a:noFill/>
                    </a:lnBlToTr>
                    <a:solidFill>
                      <a:schemeClr val="accent1"/>
                    </a:solidFill>
                  </a:tcPr>
                </a:tc>
              </a:tr>
              <a:tr h="1131660">
                <a:tc>
                  <a:txBody>
                    <a:bodyPr/>
                    <a:lstStyle/>
                    <a:p>
                      <a:pPr marL="0" marR="0" lvl="0" indent="0" algn="r" defTabSz="914400" rtl="1" eaLnBrk="1" fontAlgn="base" latinLnBrk="0" hangingPunct="1">
                        <a:lnSpc>
                          <a:spcPct val="100000"/>
                        </a:lnSpc>
                        <a:spcBef>
                          <a:spcPct val="0"/>
                        </a:spcBef>
                        <a:spcAft>
                          <a:spcPct val="0"/>
                        </a:spcAft>
                        <a:buClrTx/>
                        <a:buSzTx/>
                        <a:buFontTx/>
                        <a:buNone/>
                        <a:tabLst/>
                      </a:pPr>
                      <a:endParaRPr kumimoji="0" lang="ar-SA" sz="1100" b="1" i="0" u="none" strike="noStrike" cap="none" normalizeH="0" baseline="0" dirty="0" smtClean="0">
                        <a:ln>
                          <a:noFill/>
                        </a:ln>
                        <a:solidFill>
                          <a:srgbClr val="000000"/>
                        </a:solidFill>
                        <a:effectLst/>
                        <a:latin typeface="Arial" pitchFamily="34" charset="0"/>
                        <a:cs typeface="Arial" pitchFamily="34" charset="0"/>
                      </a:endParaRPr>
                    </a:p>
                    <a:p>
                      <a:pPr marL="0" marR="0" lvl="0" indent="0" algn="r" defTabSz="914400" rtl="1" eaLnBrk="1" fontAlgn="base" latinLnBrk="0" hangingPunct="1">
                        <a:lnSpc>
                          <a:spcPct val="100000"/>
                        </a:lnSpc>
                        <a:spcBef>
                          <a:spcPct val="0"/>
                        </a:spcBef>
                        <a:spcAft>
                          <a:spcPct val="0"/>
                        </a:spcAft>
                        <a:buClrTx/>
                        <a:buSzTx/>
                        <a:buFontTx/>
                        <a:buNone/>
                        <a:tabLst/>
                      </a:pPr>
                      <a:r>
                        <a:rPr kumimoji="0" lang="ar-SA" sz="1800" b="1" i="0" u="none" strike="noStrike" cap="none" normalizeH="0" baseline="0" dirty="0" smtClean="0">
                          <a:ln>
                            <a:noFill/>
                          </a:ln>
                          <a:solidFill>
                            <a:srgbClr val="000000"/>
                          </a:solidFill>
                          <a:effectLst/>
                          <a:latin typeface="Arial" pitchFamily="34" charset="0"/>
                          <a:cs typeface="Arial" pitchFamily="34" charset="0"/>
                        </a:rPr>
                        <a:t>- وسيط للتبادل</a:t>
                      </a:r>
                    </a:p>
                    <a:p>
                      <a:pPr marL="0" marR="0" lvl="0" indent="0" algn="r" defTabSz="914400" rtl="1" eaLnBrk="1" fontAlgn="base" latinLnBrk="0" hangingPunct="1">
                        <a:lnSpc>
                          <a:spcPct val="100000"/>
                        </a:lnSpc>
                        <a:spcBef>
                          <a:spcPct val="0"/>
                        </a:spcBef>
                        <a:spcAft>
                          <a:spcPct val="0"/>
                        </a:spcAft>
                        <a:buClrTx/>
                        <a:buSzTx/>
                        <a:buFontTx/>
                        <a:buChar char="-"/>
                        <a:tabLst/>
                      </a:pPr>
                      <a:r>
                        <a:rPr kumimoji="0" lang="ar-SA" sz="1800" b="1" i="0" u="none" strike="noStrike" cap="none" normalizeH="0" baseline="0" dirty="0" smtClean="0">
                          <a:ln>
                            <a:noFill/>
                          </a:ln>
                          <a:solidFill>
                            <a:srgbClr val="000000"/>
                          </a:solidFill>
                          <a:effectLst/>
                          <a:latin typeface="Arial" pitchFamily="34" charset="0"/>
                          <a:cs typeface="Arial" pitchFamily="34" charset="0"/>
                        </a:rPr>
                        <a:t> وحدة لقياس القيمة</a:t>
                      </a:r>
                    </a:p>
                    <a:p>
                      <a:pPr marL="0" marR="0" lvl="0" indent="0" algn="r" defTabSz="914400" rtl="1" eaLnBrk="1" fontAlgn="base" latinLnBrk="0" hangingPunct="1">
                        <a:lnSpc>
                          <a:spcPct val="100000"/>
                        </a:lnSpc>
                        <a:spcBef>
                          <a:spcPct val="0"/>
                        </a:spcBef>
                        <a:spcAft>
                          <a:spcPct val="0"/>
                        </a:spcAft>
                        <a:buClrTx/>
                        <a:buSzTx/>
                        <a:buFontTx/>
                        <a:buNone/>
                        <a:tabLst/>
                      </a:pPr>
                      <a:endParaRPr kumimoji="0" lang="ar-SA" sz="1050" b="1" i="0" u="none" strike="noStrike" cap="none" normalizeH="0" baseline="0" dirty="0" smtClean="0">
                        <a:ln>
                          <a:noFill/>
                        </a:ln>
                        <a:solidFill>
                          <a:srgbClr val="000000"/>
                        </a:solidFill>
                        <a:effectLst/>
                        <a:latin typeface="Arial" pitchFamily="34" charset="0"/>
                        <a:cs typeface="Arial" pitchFamily="34" charset="0"/>
                      </a:endParaRPr>
                    </a:p>
                  </a:txBody>
                  <a:tcP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EDEFF"/>
                    </a:solidFill>
                  </a:tcPr>
                </a:tc>
              </a:tr>
              <a:tr h="735013">
                <a:tc>
                  <a:txBody>
                    <a:bodyPr/>
                    <a:lstStyle/>
                    <a:p>
                      <a:pPr marL="0" marR="0" lvl="0" indent="0" algn="r" defTabSz="914400" rtl="1" eaLnBrk="1" fontAlgn="base" latinLnBrk="0" hangingPunct="1">
                        <a:lnSpc>
                          <a:spcPct val="100000"/>
                        </a:lnSpc>
                        <a:spcBef>
                          <a:spcPct val="0"/>
                        </a:spcBef>
                        <a:spcAft>
                          <a:spcPct val="0"/>
                        </a:spcAft>
                        <a:buClrTx/>
                        <a:buSzTx/>
                        <a:buFontTx/>
                        <a:buNone/>
                        <a:tabLst/>
                      </a:pPr>
                      <a:endParaRPr kumimoji="0" lang="ar-SA" sz="1200" b="0" i="0" u="none" strike="noStrike" cap="none" normalizeH="0" baseline="0" dirty="0" smtClean="0">
                        <a:ln>
                          <a:noFill/>
                        </a:ln>
                        <a:solidFill>
                          <a:srgbClr val="000000"/>
                        </a:solidFill>
                        <a:effectLst/>
                        <a:latin typeface="Arial" pitchFamily="34" charset="0"/>
                        <a:cs typeface="Arial" pitchFamily="34" charset="0"/>
                      </a:endParaRPr>
                    </a:p>
                    <a:p>
                      <a:pPr marL="0" marR="0" lvl="0" indent="0" algn="ctr" defTabSz="914400" rtl="1" eaLnBrk="1" fontAlgn="base" latinLnBrk="0" hangingPunct="1">
                        <a:lnSpc>
                          <a:spcPct val="100000"/>
                        </a:lnSpc>
                        <a:spcBef>
                          <a:spcPct val="0"/>
                        </a:spcBef>
                        <a:spcAft>
                          <a:spcPct val="0"/>
                        </a:spcAft>
                        <a:buClrTx/>
                        <a:buSzTx/>
                        <a:buFontTx/>
                        <a:buNone/>
                        <a:tabLst/>
                      </a:pPr>
                      <a:r>
                        <a:rPr kumimoji="0" lang="ar-SA" sz="2200" b="1" i="0" u="none" strike="noStrike" cap="none" normalizeH="0" baseline="0" dirty="0" smtClean="0">
                          <a:ln>
                            <a:noFill/>
                          </a:ln>
                          <a:solidFill>
                            <a:schemeClr val="bg1"/>
                          </a:solidFill>
                          <a:effectLst/>
                          <a:latin typeface="Arial" pitchFamily="34" charset="0"/>
                          <a:cs typeface="Arial" pitchFamily="34" charset="0"/>
                        </a:rPr>
                        <a:t>الوظائف المشتقة</a:t>
                      </a:r>
                    </a:p>
                    <a:p>
                      <a:pPr marL="0" marR="0" lvl="0" indent="0" algn="ctr" defTabSz="914400" rtl="1" eaLnBrk="1" fontAlgn="base" latinLnBrk="0" hangingPunct="1">
                        <a:lnSpc>
                          <a:spcPct val="100000"/>
                        </a:lnSpc>
                        <a:spcBef>
                          <a:spcPct val="0"/>
                        </a:spcBef>
                        <a:spcAft>
                          <a:spcPct val="0"/>
                        </a:spcAft>
                        <a:buClrTx/>
                        <a:buSzTx/>
                        <a:buFontTx/>
                        <a:buNone/>
                        <a:tabLst/>
                        <a:defRPr/>
                      </a:pPr>
                      <a:r>
                        <a:rPr kumimoji="0" lang="ar-SA" sz="1600" b="1" i="0" u="none" strike="noStrike" cap="none" normalizeH="0" baseline="0" dirty="0" smtClean="0">
                          <a:ln>
                            <a:noFill/>
                          </a:ln>
                          <a:solidFill>
                            <a:srgbClr val="FFFFFF"/>
                          </a:solidFill>
                          <a:effectLst/>
                          <a:latin typeface="Arial" pitchFamily="34" charset="0"/>
                          <a:cs typeface="Arial" pitchFamily="34" charset="0"/>
                        </a:rPr>
                        <a:t>(لا يحتاجها كل أفراد المجتمع)</a:t>
                      </a:r>
                    </a:p>
                  </a:txBody>
                  <a:tcP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chemeClr val="accent1"/>
                    </a:solidFill>
                  </a:tcPr>
                </a:tc>
              </a:tr>
              <a:tr h="1019175">
                <a:tc>
                  <a:txBody>
                    <a:bodyPr/>
                    <a:lstStyle/>
                    <a:p>
                      <a:pPr marL="0" marR="0" lvl="0" indent="0" algn="r" defTabSz="914400" rtl="1" eaLnBrk="1" fontAlgn="base" latinLnBrk="0" hangingPunct="1">
                        <a:lnSpc>
                          <a:spcPct val="100000"/>
                        </a:lnSpc>
                        <a:spcBef>
                          <a:spcPct val="0"/>
                        </a:spcBef>
                        <a:spcAft>
                          <a:spcPct val="0"/>
                        </a:spcAft>
                        <a:buClrTx/>
                        <a:buSzTx/>
                        <a:buFontTx/>
                        <a:buNone/>
                        <a:tabLst/>
                      </a:pPr>
                      <a:endParaRPr kumimoji="0" lang="ar-SA" sz="1100" b="0" i="0" u="none" strike="noStrike" cap="none" normalizeH="0" baseline="0" dirty="0" smtClean="0">
                        <a:ln>
                          <a:noFill/>
                        </a:ln>
                        <a:solidFill>
                          <a:srgbClr val="000000"/>
                        </a:solidFill>
                        <a:effectLst/>
                        <a:latin typeface="Arial" pitchFamily="34" charset="0"/>
                        <a:cs typeface="Arial" pitchFamily="34" charset="0"/>
                      </a:endParaRPr>
                    </a:p>
                    <a:p>
                      <a:pPr marL="0" marR="0" lvl="0" indent="0" algn="r" defTabSz="914400" rtl="1" eaLnBrk="1" fontAlgn="base" latinLnBrk="0" hangingPunct="1">
                        <a:lnSpc>
                          <a:spcPct val="100000"/>
                        </a:lnSpc>
                        <a:spcBef>
                          <a:spcPct val="0"/>
                        </a:spcBef>
                        <a:spcAft>
                          <a:spcPct val="0"/>
                        </a:spcAft>
                        <a:buClrTx/>
                        <a:buSzTx/>
                        <a:buFontTx/>
                        <a:buChar char="-"/>
                        <a:tabLst/>
                      </a:pPr>
                      <a:r>
                        <a:rPr kumimoji="0" lang="ar-SA" sz="1800" b="1" i="0" u="none" strike="noStrike" cap="none" normalizeH="0" baseline="0" dirty="0" smtClean="0">
                          <a:ln>
                            <a:noFill/>
                          </a:ln>
                          <a:solidFill>
                            <a:srgbClr val="000000"/>
                          </a:solidFill>
                          <a:effectLst/>
                          <a:latin typeface="Arial" pitchFamily="34" charset="0"/>
                          <a:cs typeface="Arial" pitchFamily="34" charset="0"/>
                        </a:rPr>
                        <a:t> مخزن للقيمة</a:t>
                      </a:r>
                    </a:p>
                    <a:p>
                      <a:pPr marL="0" marR="0" lvl="0" indent="0" algn="r" defTabSz="914400" rtl="1" eaLnBrk="1" fontAlgn="base" latinLnBrk="0" hangingPunct="1">
                        <a:lnSpc>
                          <a:spcPct val="100000"/>
                        </a:lnSpc>
                        <a:spcBef>
                          <a:spcPct val="0"/>
                        </a:spcBef>
                        <a:spcAft>
                          <a:spcPct val="0"/>
                        </a:spcAft>
                        <a:buClrTx/>
                        <a:buSzTx/>
                        <a:buFontTx/>
                        <a:buChar char="-"/>
                        <a:tabLst/>
                      </a:pPr>
                      <a:r>
                        <a:rPr kumimoji="0" lang="ar-SA" sz="1800" b="1" i="0" u="none" strike="noStrike" cap="none" normalizeH="0" baseline="0" dirty="0" smtClean="0">
                          <a:ln>
                            <a:noFill/>
                          </a:ln>
                          <a:solidFill>
                            <a:srgbClr val="000000"/>
                          </a:solidFill>
                          <a:effectLst/>
                          <a:latin typeface="Arial" pitchFamily="34" charset="0"/>
                          <a:cs typeface="Arial" pitchFamily="34" charset="0"/>
                        </a:rPr>
                        <a:t> معيار للمدفوعات الآجلة</a:t>
                      </a:r>
                    </a:p>
                  </a:txBody>
                  <a:tcP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EDEFF"/>
                    </a:solidFill>
                  </a:tcPr>
                </a:tc>
              </a:tr>
            </a:tbl>
          </a:graphicData>
        </a:graphic>
      </p:graphicFrame>
    </p:spTree>
    <p:extLst>
      <p:ext uri="{BB962C8B-B14F-4D97-AF65-F5344CB8AC3E}">
        <p14:creationId xmlns:p14="http://schemas.microsoft.com/office/powerpoint/2010/main" val="253552012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fade">
                                      <p:cBhvr>
                                        <p:cTn id="7" dur="20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0"/>
          </p:nvPr>
        </p:nvSpPr>
        <p:spPr>
          <a:xfrm>
            <a:off x="4974456" y="6381328"/>
            <a:ext cx="482600" cy="288032"/>
          </a:xfrm>
          <a:prstGeom prst="rect">
            <a:avLst/>
          </a:prstGeom>
        </p:spPr>
        <p:txBody>
          <a:bodyPr/>
          <a:lstStyle/>
          <a:p>
            <a:pPr algn="ctr">
              <a:defRPr/>
            </a:pPr>
            <a:fld id="{7B8EA862-7DD5-4A06-BDE1-DB7EC5FAA60C}" type="slidenum">
              <a:rPr lang="ar-SA" sz="1200" smtClean="0">
                <a:solidFill>
                  <a:schemeClr val="bg1"/>
                </a:solidFill>
              </a:rPr>
              <a:pPr algn="ctr">
                <a:defRPr/>
              </a:pPr>
              <a:t>15</a:t>
            </a:fld>
            <a:endParaRPr lang="en-US" sz="1200" dirty="0">
              <a:solidFill>
                <a:schemeClr val="bg1"/>
              </a:solidFill>
            </a:endParaRPr>
          </a:p>
        </p:txBody>
      </p:sp>
      <p:sp>
        <p:nvSpPr>
          <p:cNvPr id="7" name="Text Box 2"/>
          <p:cNvSpPr txBox="1">
            <a:spLocks noChangeArrowheads="1"/>
          </p:cNvSpPr>
          <p:nvPr/>
        </p:nvSpPr>
        <p:spPr bwMode="auto">
          <a:xfrm>
            <a:off x="3656856" y="908720"/>
            <a:ext cx="5820519" cy="5232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pPr>
              <a:spcBef>
                <a:spcPct val="50000"/>
              </a:spcBef>
            </a:pPr>
            <a:r>
              <a:rPr lang="ar-SA" altLang="en-US" sz="2800" b="1" dirty="0" smtClean="0">
                <a:solidFill>
                  <a:srgbClr val="C00000"/>
                </a:solidFill>
                <a:latin typeface="+mn-lt"/>
                <a:cs typeface="+mn-cs"/>
              </a:rPr>
              <a:t>(</a:t>
            </a:r>
            <a:r>
              <a:rPr lang="en-US" altLang="en-US" sz="2800" b="1" dirty="0" smtClean="0">
                <a:solidFill>
                  <a:srgbClr val="C00000"/>
                </a:solidFill>
                <a:latin typeface="+mn-lt"/>
                <a:cs typeface="+mn-cs"/>
              </a:rPr>
              <a:t>5</a:t>
            </a:r>
            <a:r>
              <a:rPr lang="ar-SA" altLang="en-US" sz="2800" b="1" dirty="0" smtClean="0">
                <a:solidFill>
                  <a:srgbClr val="C00000"/>
                </a:solidFill>
                <a:latin typeface="+mn-lt"/>
                <a:cs typeface="+mn-cs"/>
              </a:rPr>
              <a:t>) خصائص النقود الجيدة</a:t>
            </a:r>
            <a:endParaRPr lang="en-US" altLang="en-US" sz="2800" b="1" dirty="0">
              <a:solidFill>
                <a:srgbClr val="C00000"/>
              </a:solidFill>
              <a:latin typeface="+mn-lt"/>
              <a:cs typeface="+mn-cs"/>
            </a:endParaRPr>
          </a:p>
        </p:txBody>
      </p:sp>
      <p:sp>
        <p:nvSpPr>
          <p:cNvPr id="8" name="Title 1"/>
          <p:cNvSpPr txBox="1">
            <a:spLocks/>
          </p:cNvSpPr>
          <p:nvPr/>
        </p:nvSpPr>
        <p:spPr>
          <a:xfrm>
            <a:off x="344488" y="275940"/>
            <a:ext cx="8915400" cy="776796"/>
          </a:xfrm>
          <a:prstGeom prst="rect">
            <a:avLst/>
          </a:prstGeom>
        </p:spPr>
        <p:txBody>
          <a:bodyPr/>
          <a:lstStyle>
            <a:lvl1pPr algn="r" rtl="0" eaLnBrk="1" fontAlgn="base" hangingPunct="1">
              <a:spcBef>
                <a:spcPct val="0"/>
              </a:spcBef>
              <a:spcAft>
                <a:spcPct val="0"/>
              </a:spcAft>
              <a:defRPr sz="2400" b="1" kern="1200" baseline="0">
                <a:solidFill>
                  <a:srgbClr val="ECA02F"/>
                </a:solidFill>
                <a:latin typeface="+mj-lt"/>
                <a:ea typeface="+mj-ea"/>
                <a:cs typeface="Arial" charset="0"/>
              </a:defRPr>
            </a:lvl1pPr>
            <a:lvl2pPr algn="r" rtl="0" eaLnBrk="1" fontAlgn="base" hangingPunct="1">
              <a:spcBef>
                <a:spcPct val="0"/>
              </a:spcBef>
              <a:spcAft>
                <a:spcPct val="0"/>
              </a:spcAft>
              <a:defRPr sz="4400">
                <a:solidFill>
                  <a:srgbClr val="376092"/>
                </a:solidFill>
                <a:latin typeface="Calibri" pitchFamily="34" charset="0"/>
                <a:cs typeface="Arial" charset="0"/>
              </a:defRPr>
            </a:lvl2pPr>
            <a:lvl3pPr algn="r" rtl="0" eaLnBrk="1" fontAlgn="base" hangingPunct="1">
              <a:spcBef>
                <a:spcPct val="0"/>
              </a:spcBef>
              <a:spcAft>
                <a:spcPct val="0"/>
              </a:spcAft>
              <a:defRPr sz="4400">
                <a:solidFill>
                  <a:srgbClr val="376092"/>
                </a:solidFill>
                <a:latin typeface="Calibri" pitchFamily="34" charset="0"/>
                <a:cs typeface="Arial" charset="0"/>
              </a:defRPr>
            </a:lvl3pPr>
            <a:lvl4pPr algn="r" rtl="0" eaLnBrk="1" fontAlgn="base" hangingPunct="1">
              <a:spcBef>
                <a:spcPct val="0"/>
              </a:spcBef>
              <a:spcAft>
                <a:spcPct val="0"/>
              </a:spcAft>
              <a:defRPr sz="4400">
                <a:solidFill>
                  <a:srgbClr val="376092"/>
                </a:solidFill>
                <a:latin typeface="Calibri" pitchFamily="34" charset="0"/>
                <a:cs typeface="Arial" charset="0"/>
              </a:defRPr>
            </a:lvl4pPr>
            <a:lvl5pPr algn="r" rtl="0" eaLnBrk="1" fontAlgn="base" hangingPunct="1">
              <a:spcBef>
                <a:spcPct val="0"/>
              </a:spcBef>
              <a:spcAft>
                <a:spcPct val="0"/>
              </a:spcAft>
              <a:defRPr sz="4400">
                <a:solidFill>
                  <a:srgbClr val="376092"/>
                </a:solidFill>
                <a:latin typeface="Calibri" pitchFamily="34" charset="0"/>
                <a:cs typeface="Arial" charset="0"/>
              </a:defRPr>
            </a:lvl5pPr>
            <a:lvl6pPr marL="457200" algn="r" rtl="0" eaLnBrk="1" fontAlgn="base" hangingPunct="1">
              <a:spcBef>
                <a:spcPct val="0"/>
              </a:spcBef>
              <a:spcAft>
                <a:spcPct val="0"/>
              </a:spcAft>
              <a:defRPr sz="4400">
                <a:solidFill>
                  <a:srgbClr val="376092"/>
                </a:solidFill>
                <a:latin typeface="Calibri" pitchFamily="34" charset="0"/>
                <a:cs typeface="Arial" charset="0"/>
              </a:defRPr>
            </a:lvl6pPr>
            <a:lvl7pPr marL="914400" algn="r" rtl="0" eaLnBrk="1" fontAlgn="base" hangingPunct="1">
              <a:spcBef>
                <a:spcPct val="0"/>
              </a:spcBef>
              <a:spcAft>
                <a:spcPct val="0"/>
              </a:spcAft>
              <a:defRPr sz="4400">
                <a:solidFill>
                  <a:srgbClr val="376092"/>
                </a:solidFill>
                <a:latin typeface="Calibri" pitchFamily="34" charset="0"/>
                <a:cs typeface="Arial" charset="0"/>
              </a:defRPr>
            </a:lvl7pPr>
            <a:lvl8pPr marL="1371600" algn="r" rtl="0" eaLnBrk="1" fontAlgn="base" hangingPunct="1">
              <a:spcBef>
                <a:spcPct val="0"/>
              </a:spcBef>
              <a:spcAft>
                <a:spcPct val="0"/>
              </a:spcAft>
              <a:defRPr sz="4400">
                <a:solidFill>
                  <a:srgbClr val="376092"/>
                </a:solidFill>
                <a:latin typeface="Calibri" pitchFamily="34" charset="0"/>
                <a:cs typeface="Arial" charset="0"/>
              </a:defRPr>
            </a:lvl8pPr>
            <a:lvl9pPr marL="1828800" algn="r" rtl="0" eaLnBrk="1" fontAlgn="base" hangingPunct="1">
              <a:spcBef>
                <a:spcPct val="0"/>
              </a:spcBef>
              <a:spcAft>
                <a:spcPct val="0"/>
              </a:spcAft>
              <a:defRPr sz="4400">
                <a:solidFill>
                  <a:srgbClr val="376092"/>
                </a:solidFill>
                <a:latin typeface="Calibri" pitchFamily="34" charset="0"/>
                <a:cs typeface="Arial" charset="0"/>
              </a:defRPr>
            </a:lvl9pPr>
          </a:lstStyle>
          <a:p>
            <a:r>
              <a:rPr lang="ar-SA" sz="2000" dirty="0" smtClean="0">
                <a:solidFill>
                  <a:schemeClr val="accent1">
                    <a:lumMod val="75000"/>
                  </a:schemeClr>
                </a:solidFill>
              </a:rPr>
              <a:t>النقود والبنوك                                                                                     المحاضرة الأولي</a:t>
            </a:r>
            <a:endParaRPr lang="en-US" sz="2000" dirty="0">
              <a:solidFill>
                <a:schemeClr val="accent1">
                  <a:lumMod val="75000"/>
                </a:schemeClr>
              </a:solidFill>
            </a:endParaRPr>
          </a:p>
        </p:txBody>
      </p:sp>
      <p:sp>
        <p:nvSpPr>
          <p:cNvPr id="12" name="Rectangle 3"/>
          <p:cNvSpPr txBox="1">
            <a:spLocks noChangeArrowheads="1"/>
          </p:cNvSpPr>
          <p:nvPr/>
        </p:nvSpPr>
        <p:spPr bwMode="auto">
          <a:xfrm>
            <a:off x="560512" y="1313058"/>
            <a:ext cx="8424936" cy="731202"/>
          </a:xfrm>
          <a:prstGeom prst="rect">
            <a:avLst/>
          </a:prstGeom>
          <a:noFill/>
          <a:ln w="9525">
            <a:noFill/>
            <a:miter lim="800000"/>
            <a:headEnd/>
            <a:tailEnd/>
          </a:ln>
        </p:spPr>
        <p:txBody>
          <a:bodyPr/>
          <a:lstStyle/>
          <a:p>
            <a:pPr algn="just">
              <a:lnSpc>
                <a:spcPct val="120000"/>
              </a:lnSpc>
              <a:spcBef>
                <a:spcPts val="0"/>
              </a:spcBef>
              <a:defRPr/>
            </a:pPr>
            <a:r>
              <a:rPr lang="ar-SA" sz="2400" b="1" dirty="0" smtClean="0">
                <a:cs typeface="Simplified Arabic" pitchFamily="2" charset="-78"/>
              </a:rPr>
              <a:t>لكي تتصف النقود بالجودة فلابد أن تكون</a:t>
            </a:r>
            <a:r>
              <a:rPr lang="ar-SA" sz="2200" b="1" kern="0" dirty="0" smtClean="0">
                <a:solidFill>
                  <a:schemeClr val="tx1">
                    <a:lumMod val="95000"/>
                    <a:lumOff val="5000"/>
                  </a:schemeClr>
                </a:solidFill>
                <a:latin typeface="+mn-lt"/>
                <a:cs typeface="Simplified Arabic" pitchFamily="2" charset="-78"/>
              </a:rPr>
              <a:t>:</a:t>
            </a:r>
          </a:p>
          <a:p>
            <a:pPr marL="342900" indent="-342900" algn="just">
              <a:lnSpc>
                <a:spcPct val="120000"/>
              </a:lnSpc>
              <a:spcBef>
                <a:spcPts val="0"/>
              </a:spcBef>
              <a:buClr>
                <a:schemeClr val="bg2"/>
              </a:buClr>
              <a:buSzPct val="75000"/>
              <a:defRPr/>
            </a:pPr>
            <a:endParaRPr lang="en-US" sz="2200" kern="0" dirty="0">
              <a:solidFill>
                <a:schemeClr val="tx1">
                  <a:lumMod val="95000"/>
                  <a:lumOff val="5000"/>
                </a:schemeClr>
              </a:solidFill>
              <a:latin typeface="+mn-lt"/>
              <a:cs typeface="Times New Roman" pitchFamily="18" charset="0"/>
            </a:endParaRPr>
          </a:p>
        </p:txBody>
      </p:sp>
      <p:sp>
        <p:nvSpPr>
          <p:cNvPr id="9" name="Rectangle 3"/>
          <p:cNvSpPr txBox="1">
            <a:spLocks noChangeArrowheads="1"/>
          </p:cNvSpPr>
          <p:nvPr/>
        </p:nvSpPr>
        <p:spPr bwMode="auto">
          <a:xfrm>
            <a:off x="920552" y="1733984"/>
            <a:ext cx="8064500" cy="504825"/>
          </a:xfrm>
          <a:prstGeom prst="rect">
            <a:avLst/>
          </a:prstGeom>
          <a:noFill/>
          <a:ln w="9525">
            <a:noFill/>
            <a:miter lim="800000"/>
            <a:headEnd/>
            <a:tailEnd/>
          </a:ln>
        </p:spPr>
        <p:txBody>
          <a:bodyPr/>
          <a:lstStyle/>
          <a:p>
            <a:pPr algn="just">
              <a:lnSpc>
                <a:spcPct val="120000"/>
              </a:lnSpc>
              <a:spcBef>
                <a:spcPts val="0"/>
              </a:spcBef>
              <a:buClr>
                <a:srgbClr val="0000CC"/>
              </a:buClr>
              <a:buSzPct val="75000"/>
              <a:buFont typeface="Wingdings" pitchFamily="2" charset="2"/>
              <a:buChar char="v"/>
              <a:defRPr/>
            </a:pPr>
            <a:r>
              <a:rPr lang="ar-SA" sz="2400" b="1" kern="0" dirty="0" smtClean="0">
                <a:solidFill>
                  <a:srgbClr val="0000CC"/>
                </a:solidFill>
                <a:latin typeface="+mn-lt"/>
                <a:cs typeface="Simplified Arabic" pitchFamily="2" charset="-78"/>
              </a:rPr>
              <a:t> سهلة الحمل</a:t>
            </a:r>
            <a:endParaRPr lang="en-US" sz="2800" kern="0" dirty="0">
              <a:solidFill>
                <a:schemeClr val="accent1">
                  <a:lumMod val="50000"/>
                </a:schemeClr>
              </a:solidFill>
              <a:latin typeface="+mn-lt"/>
              <a:cs typeface="Times New Roman" pitchFamily="18" charset="0"/>
            </a:endParaRPr>
          </a:p>
        </p:txBody>
      </p:sp>
      <p:sp>
        <p:nvSpPr>
          <p:cNvPr id="14" name="Rectangle 3"/>
          <p:cNvSpPr txBox="1">
            <a:spLocks noChangeArrowheads="1"/>
          </p:cNvSpPr>
          <p:nvPr/>
        </p:nvSpPr>
        <p:spPr bwMode="auto">
          <a:xfrm>
            <a:off x="560513" y="2204864"/>
            <a:ext cx="8063432" cy="1872208"/>
          </a:xfrm>
          <a:prstGeom prst="rect">
            <a:avLst/>
          </a:prstGeom>
          <a:noFill/>
          <a:ln w="9525">
            <a:noFill/>
            <a:miter lim="800000"/>
            <a:headEnd/>
            <a:tailEnd/>
          </a:ln>
        </p:spPr>
        <p:txBody>
          <a:bodyPr/>
          <a:lstStyle/>
          <a:p>
            <a:pPr algn="just">
              <a:lnSpc>
                <a:spcPct val="120000"/>
              </a:lnSpc>
              <a:spcBef>
                <a:spcPts val="0"/>
              </a:spcBef>
              <a:buClr>
                <a:schemeClr val="bg2"/>
              </a:buClr>
              <a:buSzPct val="75000"/>
              <a:defRPr/>
            </a:pPr>
            <a:r>
              <a:rPr lang="ar-SA" sz="2300" b="1" kern="0" dirty="0" smtClean="0">
                <a:cs typeface="Simplified Arabic" pitchFamily="2" charset="-78"/>
              </a:rPr>
              <a:t>لابد للنقود أن تكون سهلة الحمل وسهلة النقل لأجل القيام بجميع في مختلف المناطق. وإذا كانت النقود لا تتمتع بهذه الميزة كما هو الحال في ظل نظام المقايضة أو النقود السلعية  فسيكون من المتعذر استخدامها كوسيط للتبادل، وان تم ذلك ستكون تكلفة المبادلات مرتفعة نسبيا.</a:t>
            </a:r>
          </a:p>
        </p:txBody>
      </p:sp>
      <p:sp>
        <p:nvSpPr>
          <p:cNvPr id="15" name="Rectangle 3"/>
          <p:cNvSpPr txBox="1">
            <a:spLocks noChangeArrowheads="1"/>
          </p:cNvSpPr>
          <p:nvPr/>
        </p:nvSpPr>
        <p:spPr bwMode="auto">
          <a:xfrm>
            <a:off x="965246" y="3861048"/>
            <a:ext cx="8064500" cy="504825"/>
          </a:xfrm>
          <a:prstGeom prst="rect">
            <a:avLst/>
          </a:prstGeom>
          <a:noFill/>
          <a:ln w="9525">
            <a:noFill/>
            <a:miter lim="800000"/>
            <a:headEnd/>
            <a:tailEnd/>
          </a:ln>
        </p:spPr>
        <p:txBody>
          <a:bodyPr/>
          <a:lstStyle/>
          <a:p>
            <a:pPr algn="just">
              <a:lnSpc>
                <a:spcPct val="120000"/>
              </a:lnSpc>
              <a:spcBef>
                <a:spcPts val="0"/>
              </a:spcBef>
              <a:buClr>
                <a:srgbClr val="0000CC"/>
              </a:buClr>
              <a:buSzPct val="75000"/>
              <a:buFont typeface="Wingdings" pitchFamily="2" charset="2"/>
              <a:buChar char="v"/>
              <a:defRPr/>
            </a:pPr>
            <a:r>
              <a:rPr lang="ar-SA" sz="2800" kern="0" dirty="0">
                <a:solidFill>
                  <a:schemeClr val="accent5">
                    <a:lumMod val="50000"/>
                  </a:schemeClr>
                </a:solidFill>
                <a:latin typeface="+mn-lt"/>
                <a:cs typeface="Simplified Arabic" pitchFamily="2" charset="-78"/>
              </a:rPr>
              <a:t> </a:t>
            </a:r>
            <a:r>
              <a:rPr lang="ar-SA" sz="2400" b="1" kern="0" dirty="0" smtClean="0">
                <a:solidFill>
                  <a:srgbClr val="0000CC"/>
                </a:solidFill>
                <a:latin typeface="+mn-lt"/>
                <a:cs typeface="Simplified Arabic" pitchFamily="2" charset="-78"/>
              </a:rPr>
              <a:t>غير سريعة التلف</a:t>
            </a:r>
            <a:endParaRPr lang="ar-SA" sz="2800" kern="0" dirty="0">
              <a:solidFill>
                <a:schemeClr val="accent5">
                  <a:lumMod val="50000"/>
                </a:schemeClr>
              </a:solidFill>
              <a:latin typeface="+mn-lt"/>
              <a:cs typeface="Simplified Arabic" pitchFamily="2" charset="-78"/>
            </a:endParaRPr>
          </a:p>
          <a:p>
            <a:pPr marL="342900" indent="-342900" algn="just">
              <a:lnSpc>
                <a:spcPct val="120000"/>
              </a:lnSpc>
              <a:spcBef>
                <a:spcPts val="0"/>
              </a:spcBef>
              <a:buClr>
                <a:schemeClr val="bg2"/>
              </a:buClr>
              <a:buSzPct val="75000"/>
              <a:defRPr/>
            </a:pPr>
            <a:endParaRPr lang="en-US" sz="2800" kern="0" dirty="0">
              <a:solidFill>
                <a:schemeClr val="accent5">
                  <a:lumMod val="50000"/>
                </a:schemeClr>
              </a:solidFill>
              <a:latin typeface="+mn-lt"/>
              <a:cs typeface="Times New Roman" pitchFamily="18" charset="0"/>
            </a:endParaRPr>
          </a:p>
        </p:txBody>
      </p:sp>
      <p:sp>
        <p:nvSpPr>
          <p:cNvPr id="16" name="Rectangle 3"/>
          <p:cNvSpPr txBox="1">
            <a:spLocks noChangeArrowheads="1"/>
          </p:cNvSpPr>
          <p:nvPr/>
        </p:nvSpPr>
        <p:spPr bwMode="auto">
          <a:xfrm>
            <a:off x="560512" y="4365104"/>
            <a:ext cx="8064895" cy="1800200"/>
          </a:xfrm>
          <a:prstGeom prst="rect">
            <a:avLst/>
          </a:prstGeom>
          <a:noFill/>
          <a:ln w="9525">
            <a:noFill/>
            <a:miter lim="800000"/>
            <a:headEnd/>
            <a:tailEnd/>
          </a:ln>
        </p:spPr>
        <p:txBody>
          <a:bodyPr/>
          <a:lstStyle/>
          <a:p>
            <a:pPr algn="just">
              <a:lnSpc>
                <a:spcPct val="120000"/>
              </a:lnSpc>
              <a:spcBef>
                <a:spcPts val="0"/>
              </a:spcBef>
              <a:buClr>
                <a:schemeClr val="bg2"/>
              </a:buClr>
              <a:buSzPct val="75000"/>
              <a:buFont typeface="Wingdings" pitchFamily="2" charset="2"/>
              <a:buNone/>
              <a:defRPr/>
            </a:pPr>
            <a:r>
              <a:rPr lang="ar-SA" sz="2300" b="1" kern="0" dirty="0" smtClean="0">
                <a:latin typeface="+mn-lt"/>
                <a:cs typeface="Simplified Arabic" pitchFamily="2" charset="-78"/>
              </a:rPr>
              <a:t>يجب أن تتمتع النقود بعدم القابلية للتلف حتي لا تفقد قيمتها كنقود بالمفهوم المعاصر.</a:t>
            </a:r>
          </a:p>
          <a:p>
            <a:pPr algn="just">
              <a:lnSpc>
                <a:spcPct val="120000"/>
              </a:lnSpc>
              <a:spcBef>
                <a:spcPts val="0"/>
              </a:spcBef>
              <a:buClr>
                <a:schemeClr val="bg2"/>
              </a:buClr>
              <a:buSzPct val="75000"/>
              <a:buFont typeface="Wingdings" pitchFamily="2" charset="2"/>
              <a:buNone/>
              <a:defRPr/>
            </a:pPr>
            <a:r>
              <a:rPr lang="ar-SA" sz="2300" b="1" kern="0" dirty="0" smtClean="0">
                <a:latin typeface="+mn-lt"/>
                <a:cs typeface="Simplified Arabic" pitchFamily="2" charset="-78"/>
              </a:rPr>
              <a:t>- مثال الملح والحوم والفواكه (قابلة للتلف).</a:t>
            </a:r>
          </a:p>
          <a:p>
            <a:pPr algn="just">
              <a:lnSpc>
                <a:spcPct val="120000"/>
              </a:lnSpc>
              <a:spcBef>
                <a:spcPts val="0"/>
              </a:spcBef>
              <a:buClr>
                <a:schemeClr val="bg2"/>
              </a:buClr>
              <a:buSzPct val="75000"/>
              <a:buFont typeface="Wingdings" pitchFamily="2" charset="2"/>
              <a:buNone/>
              <a:defRPr/>
            </a:pPr>
            <a:r>
              <a:rPr lang="ar-SA" sz="2300" b="1" kern="0" dirty="0" smtClean="0">
                <a:latin typeface="+mn-lt"/>
                <a:cs typeface="Simplified Arabic" pitchFamily="2" charset="-78"/>
              </a:rPr>
              <a:t>- مثال النقود المعدنية والورقية (غير قابلة للتلف).</a:t>
            </a:r>
          </a:p>
          <a:p>
            <a:pPr marL="342900" indent="-342900" algn="just">
              <a:lnSpc>
                <a:spcPct val="120000"/>
              </a:lnSpc>
              <a:spcBef>
                <a:spcPts val="0"/>
              </a:spcBef>
              <a:buClr>
                <a:schemeClr val="bg2"/>
              </a:buClr>
              <a:buSzPct val="75000"/>
              <a:defRPr/>
            </a:pPr>
            <a:endParaRPr lang="en-US" sz="2300" b="1" kern="0" dirty="0">
              <a:solidFill>
                <a:schemeClr val="tx1"/>
              </a:solidFill>
              <a:latin typeface="+mn-lt"/>
              <a:cs typeface="Times New Roman" pitchFamily="18" charset="0"/>
            </a:endParaRPr>
          </a:p>
        </p:txBody>
      </p:sp>
    </p:spTree>
    <p:extLst>
      <p:ext uri="{BB962C8B-B14F-4D97-AF65-F5344CB8AC3E}">
        <p14:creationId xmlns:p14="http://schemas.microsoft.com/office/powerpoint/2010/main" val="253552012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fade">
                                      <p:cBhvr>
                                        <p:cTn id="7" dur="20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0"/>
          </p:nvPr>
        </p:nvSpPr>
        <p:spPr>
          <a:xfrm>
            <a:off x="4974456" y="6381328"/>
            <a:ext cx="482600" cy="288032"/>
          </a:xfrm>
          <a:prstGeom prst="rect">
            <a:avLst/>
          </a:prstGeom>
        </p:spPr>
        <p:txBody>
          <a:bodyPr/>
          <a:lstStyle/>
          <a:p>
            <a:pPr algn="ctr">
              <a:defRPr/>
            </a:pPr>
            <a:fld id="{7B8EA862-7DD5-4A06-BDE1-DB7EC5FAA60C}" type="slidenum">
              <a:rPr lang="ar-SA" sz="1200" smtClean="0">
                <a:solidFill>
                  <a:schemeClr val="bg1"/>
                </a:solidFill>
              </a:rPr>
              <a:pPr algn="ctr">
                <a:defRPr/>
              </a:pPr>
              <a:t>16</a:t>
            </a:fld>
            <a:endParaRPr lang="en-US" sz="1200" dirty="0">
              <a:solidFill>
                <a:schemeClr val="bg1"/>
              </a:solidFill>
            </a:endParaRPr>
          </a:p>
        </p:txBody>
      </p:sp>
      <p:sp>
        <p:nvSpPr>
          <p:cNvPr id="7" name="Text Box 2"/>
          <p:cNvSpPr txBox="1">
            <a:spLocks noChangeArrowheads="1"/>
          </p:cNvSpPr>
          <p:nvPr/>
        </p:nvSpPr>
        <p:spPr bwMode="auto">
          <a:xfrm>
            <a:off x="3656856" y="908720"/>
            <a:ext cx="5820519" cy="5232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pPr>
              <a:spcBef>
                <a:spcPct val="50000"/>
              </a:spcBef>
            </a:pPr>
            <a:r>
              <a:rPr lang="ar-SA" altLang="en-US" sz="2800" b="1" dirty="0" smtClean="0">
                <a:solidFill>
                  <a:srgbClr val="C00000"/>
                </a:solidFill>
                <a:latin typeface="+mn-lt"/>
                <a:cs typeface="+mn-cs"/>
              </a:rPr>
              <a:t>(</a:t>
            </a:r>
            <a:r>
              <a:rPr lang="en-US" altLang="en-US" sz="2800" b="1" dirty="0" smtClean="0">
                <a:solidFill>
                  <a:srgbClr val="C00000"/>
                </a:solidFill>
                <a:latin typeface="+mn-lt"/>
                <a:cs typeface="+mn-cs"/>
              </a:rPr>
              <a:t>5</a:t>
            </a:r>
            <a:r>
              <a:rPr lang="ar-SA" altLang="en-US" sz="2800" b="1" dirty="0" smtClean="0">
                <a:solidFill>
                  <a:srgbClr val="C00000"/>
                </a:solidFill>
                <a:latin typeface="+mn-lt"/>
                <a:cs typeface="+mn-cs"/>
              </a:rPr>
              <a:t>) خصائص النقود الجيدة</a:t>
            </a:r>
            <a:endParaRPr lang="en-US" altLang="en-US" sz="2800" b="1" dirty="0">
              <a:solidFill>
                <a:srgbClr val="C00000"/>
              </a:solidFill>
              <a:latin typeface="+mn-lt"/>
              <a:cs typeface="+mn-cs"/>
            </a:endParaRPr>
          </a:p>
        </p:txBody>
      </p:sp>
      <p:sp>
        <p:nvSpPr>
          <p:cNvPr id="8" name="Title 1"/>
          <p:cNvSpPr txBox="1">
            <a:spLocks/>
          </p:cNvSpPr>
          <p:nvPr/>
        </p:nvSpPr>
        <p:spPr>
          <a:xfrm>
            <a:off x="344488" y="275940"/>
            <a:ext cx="8915400" cy="776796"/>
          </a:xfrm>
          <a:prstGeom prst="rect">
            <a:avLst/>
          </a:prstGeom>
        </p:spPr>
        <p:txBody>
          <a:bodyPr/>
          <a:lstStyle>
            <a:lvl1pPr algn="r" rtl="0" eaLnBrk="1" fontAlgn="base" hangingPunct="1">
              <a:spcBef>
                <a:spcPct val="0"/>
              </a:spcBef>
              <a:spcAft>
                <a:spcPct val="0"/>
              </a:spcAft>
              <a:defRPr sz="2400" b="1" kern="1200" baseline="0">
                <a:solidFill>
                  <a:srgbClr val="ECA02F"/>
                </a:solidFill>
                <a:latin typeface="+mj-lt"/>
                <a:ea typeface="+mj-ea"/>
                <a:cs typeface="Arial" charset="0"/>
              </a:defRPr>
            </a:lvl1pPr>
            <a:lvl2pPr algn="r" rtl="0" eaLnBrk="1" fontAlgn="base" hangingPunct="1">
              <a:spcBef>
                <a:spcPct val="0"/>
              </a:spcBef>
              <a:spcAft>
                <a:spcPct val="0"/>
              </a:spcAft>
              <a:defRPr sz="4400">
                <a:solidFill>
                  <a:srgbClr val="376092"/>
                </a:solidFill>
                <a:latin typeface="Calibri" pitchFamily="34" charset="0"/>
                <a:cs typeface="Arial" charset="0"/>
              </a:defRPr>
            </a:lvl2pPr>
            <a:lvl3pPr algn="r" rtl="0" eaLnBrk="1" fontAlgn="base" hangingPunct="1">
              <a:spcBef>
                <a:spcPct val="0"/>
              </a:spcBef>
              <a:spcAft>
                <a:spcPct val="0"/>
              </a:spcAft>
              <a:defRPr sz="4400">
                <a:solidFill>
                  <a:srgbClr val="376092"/>
                </a:solidFill>
                <a:latin typeface="Calibri" pitchFamily="34" charset="0"/>
                <a:cs typeface="Arial" charset="0"/>
              </a:defRPr>
            </a:lvl3pPr>
            <a:lvl4pPr algn="r" rtl="0" eaLnBrk="1" fontAlgn="base" hangingPunct="1">
              <a:spcBef>
                <a:spcPct val="0"/>
              </a:spcBef>
              <a:spcAft>
                <a:spcPct val="0"/>
              </a:spcAft>
              <a:defRPr sz="4400">
                <a:solidFill>
                  <a:srgbClr val="376092"/>
                </a:solidFill>
                <a:latin typeface="Calibri" pitchFamily="34" charset="0"/>
                <a:cs typeface="Arial" charset="0"/>
              </a:defRPr>
            </a:lvl4pPr>
            <a:lvl5pPr algn="r" rtl="0" eaLnBrk="1" fontAlgn="base" hangingPunct="1">
              <a:spcBef>
                <a:spcPct val="0"/>
              </a:spcBef>
              <a:spcAft>
                <a:spcPct val="0"/>
              </a:spcAft>
              <a:defRPr sz="4400">
                <a:solidFill>
                  <a:srgbClr val="376092"/>
                </a:solidFill>
                <a:latin typeface="Calibri" pitchFamily="34" charset="0"/>
                <a:cs typeface="Arial" charset="0"/>
              </a:defRPr>
            </a:lvl5pPr>
            <a:lvl6pPr marL="457200" algn="r" rtl="0" eaLnBrk="1" fontAlgn="base" hangingPunct="1">
              <a:spcBef>
                <a:spcPct val="0"/>
              </a:spcBef>
              <a:spcAft>
                <a:spcPct val="0"/>
              </a:spcAft>
              <a:defRPr sz="4400">
                <a:solidFill>
                  <a:srgbClr val="376092"/>
                </a:solidFill>
                <a:latin typeface="Calibri" pitchFamily="34" charset="0"/>
                <a:cs typeface="Arial" charset="0"/>
              </a:defRPr>
            </a:lvl6pPr>
            <a:lvl7pPr marL="914400" algn="r" rtl="0" eaLnBrk="1" fontAlgn="base" hangingPunct="1">
              <a:spcBef>
                <a:spcPct val="0"/>
              </a:spcBef>
              <a:spcAft>
                <a:spcPct val="0"/>
              </a:spcAft>
              <a:defRPr sz="4400">
                <a:solidFill>
                  <a:srgbClr val="376092"/>
                </a:solidFill>
                <a:latin typeface="Calibri" pitchFamily="34" charset="0"/>
                <a:cs typeface="Arial" charset="0"/>
              </a:defRPr>
            </a:lvl7pPr>
            <a:lvl8pPr marL="1371600" algn="r" rtl="0" eaLnBrk="1" fontAlgn="base" hangingPunct="1">
              <a:spcBef>
                <a:spcPct val="0"/>
              </a:spcBef>
              <a:spcAft>
                <a:spcPct val="0"/>
              </a:spcAft>
              <a:defRPr sz="4400">
                <a:solidFill>
                  <a:srgbClr val="376092"/>
                </a:solidFill>
                <a:latin typeface="Calibri" pitchFamily="34" charset="0"/>
                <a:cs typeface="Arial" charset="0"/>
              </a:defRPr>
            </a:lvl8pPr>
            <a:lvl9pPr marL="1828800" algn="r" rtl="0" eaLnBrk="1" fontAlgn="base" hangingPunct="1">
              <a:spcBef>
                <a:spcPct val="0"/>
              </a:spcBef>
              <a:spcAft>
                <a:spcPct val="0"/>
              </a:spcAft>
              <a:defRPr sz="4400">
                <a:solidFill>
                  <a:srgbClr val="376092"/>
                </a:solidFill>
                <a:latin typeface="Calibri" pitchFamily="34" charset="0"/>
                <a:cs typeface="Arial" charset="0"/>
              </a:defRPr>
            </a:lvl9pPr>
          </a:lstStyle>
          <a:p>
            <a:r>
              <a:rPr lang="ar-SA" sz="2000" dirty="0" smtClean="0">
                <a:solidFill>
                  <a:schemeClr val="accent1">
                    <a:lumMod val="75000"/>
                  </a:schemeClr>
                </a:solidFill>
              </a:rPr>
              <a:t>النقود والبنوك                                                                                     المحاضرة الأولي</a:t>
            </a:r>
            <a:endParaRPr lang="en-US" sz="2000" dirty="0">
              <a:solidFill>
                <a:schemeClr val="accent1">
                  <a:lumMod val="75000"/>
                </a:schemeClr>
              </a:solidFill>
            </a:endParaRPr>
          </a:p>
        </p:txBody>
      </p:sp>
      <p:sp>
        <p:nvSpPr>
          <p:cNvPr id="9" name="Rectangle 3"/>
          <p:cNvSpPr txBox="1">
            <a:spLocks noChangeArrowheads="1"/>
          </p:cNvSpPr>
          <p:nvPr/>
        </p:nvSpPr>
        <p:spPr bwMode="auto">
          <a:xfrm>
            <a:off x="920552" y="1340768"/>
            <a:ext cx="8064500" cy="504825"/>
          </a:xfrm>
          <a:prstGeom prst="rect">
            <a:avLst/>
          </a:prstGeom>
          <a:noFill/>
          <a:ln w="9525">
            <a:noFill/>
            <a:miter lim="800000"/>
            <a:headEnd/>
            <a:tailEnd/>
          </a:ln>
        </p:spPr>
        <p:txBody>
          <a:bodyPr/>
          <a:lstStyle/>
          <a:p>
            <a:pPr algn="just">
              <a:lnSpc>
                <a:spcPct val="120000"/>
              </a:lnSpc>
              <a:spcBef>
                <a:spcPts val="0"/>
              </a:spcBef>
              <a:buClr>
                <a:srgbClr val="0000CC"/>
              </a:buClr>
              <a:buSzPct val="75000"/>
              <a:buFont typeface="Wingdings" pitchFamily="2" charset="2"/>
              <a:buChar char="v"/>
              <a:defRPr/>
            </a:pPr>
            <a:r>
              <a:rPr lang="ar-SA" sz="2200" b="1" kern="0" dirty="0" smtClean="0">
                <a:solidFill>
                  <a:srgbClr val="0000CC"/>
                </a:solidFill>
                <a:latin typeface="+mn-lt"/>
                <a:cs typeface="Simplified Arabic" pitchFamily="2" charset="-78"/>
              </a:rPr>
              <a:t>قابلة للتجزئة</a:t>
            </a:r>
            <a:endParaRPr lang="en-US" sz="2200" kern="0" dirty="0">
              <a:solidFill>
                <a:schemeClr val="accent1">
                  <a:lumMod val="50000"/>
                </a:schemeClr>
              </a:solidFill>
              <a:latin typeface="+mn-lt"/>
              <a:cs typeface="Times New Roman" pitchFamily="18" charset="0"/>
            </a:endParaRPr>
          </a:p>
        </p:txBody>
      </p:sp>
      <p:sp>
        <p:nvSpPr>
          <p:cNvPr id="14" name="Rectangle 3"/>
          <p:cNvSpPr txBox="1">
            <a:spLocks noChangeArrowheads="1"/>
          </p:cNvSpPr>
          <p:nvPr/>
        </p:nvSpPr>
        <p:spPr bwMode="auto">
          <a:xfrm>
            <a:off x="560513" y="1811648"/>
            <a:ext cx="8063432" cy="1872208"/>
          </a:xfrm>
          <a:prstGeom prst="rect">
            <a:avLst/>
          </a:prstGeom>
          <a:noFill/>
          <a:ln w="9525">
            <a:noFill/>
            <a:miter lim="800000"/>
            <a:headEnd/>
            <a:tailEnd/>
          </a:ln>
        </p:spPr>
        <p:txBody>
          <a:bodyPr/>
          <a:lstStyle/>
          <a:p>
            <a:pPr algn="just">
              <a:lnSpc>
                <a:spcPct val="120000"/>
              </a:lnSpc>
              <a:spcBef>
                <a:spcPts val="0"/>
              </a:spcBef>
              <a:buClr>
                <a:schemeClr val="bg2"/>
              </a:buClr>
              <a:buSzPct val="75000"/>
              <a:defRPr/>
            </a:pPr>
            <a:r>
              <a:rPr lang="ar-SA" sz="2000" b="1" kern="0" dirty="0" smtClean="0">
                <a:cs typeface="Simplified Arabic" pitchFamily="2" charset="-78"/>
              </a:rPr>
              <a:t>تتسم النقود الجيدة بقابليتها للتجزئة بحيث يمكن اصدارها في شكل وحدات كبيرة ومتوسطة وصغيرة.</a:t>
            </a:r>
          </a:p>
          <a:p>
            <a:pPr algn="just">
              <a:lnSpc>
                <a:spcPct val="120000"/>
              </a:lnSpc>
              <a:spcBef>
                <a:spcPts val="0"/>
              </a:spcBef>
              <a:buClr>
                <a:schemeClr val="bg2"/>
              </a:buClr>
              <a:buSzPct val="75000"/>
              <a:defRPr/>
            </a:pPr>
            <a:r>
              <a:rPr lang="ar-SA" sz="2000" b="1" kern="0" dirty="0" smtClean="0">
                <a:cs typeface="Simplified Arabic" pitchFamily="2" charset="-78"/>
              </a:rPr>
              <a:t>- مثال الماشية في ظل نظام المقايضة والنقود السلعية (غير قابلة للتجزئة).</a:t>
            </a:r>
          </a:p>
          <a:p>
            <a:pPr algn="just">
              <a:lnSpc>
                <a:spcPct val="120000"/>
              </a:lnSpc>
              <a:spcBef>
                <a:spcPts val="0"/>
              </a:spcBef>
              <a:buClr>
                <a:schemeClr val="bg2"/>
              </a:buClr>
              <a:buSzPct val="75000"/>
              <a:defRPr/>
            </a:pPr>
            <a:r>
              <a:rPr lang="ar-SA" sz="2000" b="1" kern="0" dirty="0" smtClean="0">
                <a:cs typeface="Simplified Arabic" pitchFamily="2" charset="-78"/>
              </a:rPr>
              <a:t>- مثال النقود الورقية والمعدنية والالكترونية (قابلة للتجزئة).</a:t>
            </a:r>
          </a:p>
        </p:txBody>
      </p:sp>
      <p:sp>
        <p:nvSpPr>
          <p:cNvPr id="15" name="Rectangle 3"/>
          <p:cNvSpPr txBox="1">
            <a:spLocks noChangeArrowheads="1"/>
          </p:cNvSpPr>
          <p:nvPr/>
        </p:nvSpPr>
        <p:spPr bwMode="auto">
          <a:xfrm>
            <a:off x="965246" y="3284984"/>
            <a:ext cx="8064500" cy="504825"/>
          </a:xfrm>
          <a:prstGeom prst="rect">
            <a:avLst/>
          </a:prstGeom>
          <a:noFill/>
          <a:ln w="9525">
            <a:noFill/>
            <a:miter lim="800000"/>
            <a:headEnd/>
            <a:tailEnd/>
          </a:ln>
        </p:spPr>
        <p:txBody>
          <a:bodyPr/>
          <a:lstStyle/>
          <a:p>
            <a:pPr algn="just">
              <a:lnSpc>
                <a:spcPct val="120000"/>
              </a:lnSpc>
              <a:spcBef>
                <a:spcPts val="0"/>
              </a:spcBef>
              <a:buClr>
                <a:srgbClr val="0000CC"/>
              </a:buClr>
              <a:buSzPct val="75000"/>
              <a:buFont typeface="Wingdings" pitchFamily="2" charset="2"/>
              <a:buChar char="v"/>
              <a:defRPr/>
            </a:pPr>
            <a:r>
              <a:rPr lang="ar-SA" sz="2200" kern="0" dirty="0">
                <a:solidFill>
                  <a:schemeClr val="accent5">
                    <a:lumMod val="50000"/>
                  </a:schemeClr>
                </a:solidFill>
                <a:latin typeface="+mn-lt"/>
                <a:cs typeface="Simplified Arabic" pitchFamily="2" charset="-78"/>
              </a:rPr>
              <a:t> </a:t>
            </a:r>
            <a:r>
              <a:rPr lang="ar-SA" sz="2200" b="1" kern="0" dirty="0" smtClean="0">
                <a:solidFill>
                  <a:srgbClr val="0000CC"/>
                </a:solidFill>
                <a:latin typeface="+mn-lt"/>
                <a:cs typeface="Simplified Arabic" pitchFamily="2" charset="-78"/>
              </a:rPr>
              <a:t>ذات مواصفات موحدة</a:t>
            </a:r>
            <a:endParaRPr lang="ar-SA" sz="2200" kern="0" dirty="0">
              <a:solidFill>
                <a:schemeClr val="accent5">
                  <a:lumMod val="50000"/>
                </a:schemeClr>
              </a:solidFill>
              <a:latin typeface="+mn-lt"/>
              <a:cs typeface="Simplified Arabic" pitchFamily="2" charset="-78"/>
            </a:endParaRPr>
          </a:p>
          <a:p>
            <a:pPr marL="342900" indent="-342900" algn="just">
              <a:lnSpc>
                <a:spcPct val="120000"/>
              </a:lnSpc>
              <a:spcBef>
                <a:spcPts val="0"/>
              </a:spcBef>
              <a:buClr>
                <a:schemeClr val="bg2"/>
              </a:buClr>
              <a:buSzPct val="75000"/>
              <a:defRPr/>
            </a:pPr>
            <a:endParaRPr lang="en-US" sz="2200" kern="0" dirty="0">
              <a:solidFill>
                <a:schemeClr val="accent5">
                  <a:lumMod val="50000"/>
                </a:schemeClr>
              </a:solidFill>
              <a:latin typeface="+mn-lt"/>
              <a:cs typeface="Times New Roman" pitchFamily="18" charset="0"/>
            </a:endParaRPr>
          </a:p>
        </p:txBody>
      </p:sp>
      <p:sp>
        <p:nvSpPr>
          <p:cNvPr id="16" name="Rectangle 3"/>
          <p:cNvSpPr txBox="1">
            <a:spLocks noChangeArrowheads="1"/>
          </p:cNvSpPr>
          <p:nvPr/>
        </p:nvSpPr>
        <p:spPr bwMode="auto">
          <a:xfrm>
            <a:off x="560512" y="3764063"/>
            <a:ext cx="8064895" cy="1177105"/>
          </a:xfrm>
          <a:prstGeom prst="rect">
            <a:avLst/>
          </a:prstGeom>
          <a:noFill/>
          <a:ln w="9525">
            <a:noFill/>
            <a:miter lim="800000"/>
            <a:headEnd/>
            <a:tailEnd/>
          </a:ln>
        </p:spPr>
        <p:txBody>
          <a:bodyPr/>
          <a:lstStyle/>
          <a:p>
            <a:pPr algn="just">
              <a:lnSpc>
                <a:spcPct val="120000"/>
              </a:lnSpc>
              <a:spcBef>
                <a:spcPts val="0"/>
              </a:spcBef>
              <a:buClr>
                <a:schemeClr val="bg2"/>
              </a:buClr>
              <a:buSzPct val="75000"/>
              <a:buFont typeface="Wingdings" pitchFamily="2" charset="2"/>
              <a:buNone/>
              <a:defRPr/>
            </a:pPr>
            <a:r>
              <a:rPr lang="ar-SA" sz="2000" b="1" kern="0" dirty="0" smtClean="0">
                <a:latin typeface="+mn-lt"/>
                <a:cs typeface="Simplified Arabic" pitchFamily="2" charset="-78"/>
              </a:rPr>
              <a:t>يجب أن تتمتع النقود بهذه الخاصية حتي تحظي بالقبول العام ولتفادي أي نشوب خلاف بين طرفي التبادل. كما يجب أن تتمتع النقود بهذه الصفة حتي يتم تفادي حدوث أي نوع من التزوير كما هو الحال بالنسبة للعملات المعدنية والورقية.</a:t>
            </a:r>
          </a:p>
          <a:p>
            <a:pPr marL="342900" indent="-342900" algn="just">
              <a:lnSpc>
                <a:spcPct val="120000"/>
              </a:lnSpc>
              <a:spcBef>
                <a:spcPts val="0"/>
              </a:spcBef>
              <a:buClr>
                <a:schemeClr val="bg2"/>
              </a:buClr>
              <a:buSzPct val="75000"/>
              <a:defRPr/>
            </a:pPr>
            <a:endParaRPr lang="en-US" sz="2000" b="1" kern="0" dirty="0">
              <a:solidFill>
                <a:schemeClr val="tx1"/>
              </a:solidFill>
              <a:latin typeface="+mn-lt"/>
              <a:cs typeface="Times New Roman" pitchFamily="18" charset="0"/>
            </a:endParaRPr>
          </a:p>
        </p:txBody>
      </p:sp>
      <p:sp>
        <p:nvSpPr>
          <p:cNvPr id="10" name="Rectangle 3"/>
          <p:cNvSpPr txBox="1">
            <a:spLocks noChangeArrowheads="1"/>
          </p:cNvSpPr>
          <p:nvPr/>
        </p:nvSpPr>
        <p:spPr bwMode="auto">
          <a:xfrm>
            <a:off x="965246" y="4797152"/>
            <a:ext cx="8064500" cy="504825"/>
          </a:xfrm>
          <a:prstGeom prst="rect">
            <a:avLst/>
          </a:prstGeom>
          <a:noFill/>
          <a:ln w="9525">
            <a:noFill/>
            <a:miter lim="800000"/>
            <a:headEnd/>
            <a:tailEnd/>
          </a:ln>
        </p:spPr>
        <p:txBody>
          <a:bodyPr/>
          <a:lstStyle/>
          <a:p>
            <a:pPr algn="just">
              <a:lnSpc>
                <a:spcPct val="120000"/>
              </a:lnSpc>
              <a:spcBef>
                <a:spcPts val="0"/>
              </a:spcBef>
              <a:buClr>
                <a:srgbClr val="0000CC"/>
              </a:buClr>
              <a:buSzPct val="75000"/>
              <a:buFont typeface="Wingdings" pitchFamily="2" charset="2"/>
              <a:buChar char="v"/>
              <a:defRPr/>
            </a:pPr>
            <a:r>
              <a:rPr lang="ar-SA" sz="2200" kern="0" dirty="0">
                <a:solidFill>
                  <a:schemeClr val="accent5">
                    <a:lumMod val="50000"/>
                  </a:schemeClr>
                </a:solidFill>
                <a:latin typeface="+mn-lt"/>
                <a:cs typeface="Simplified Arabic" pitchFamily="2" charset="-78"/>
              </a:rPr>
              <a:t> </a:t>
            </a:r>
            <a:r>
              <a:rPr lang="ar-SA" sz="2200" b="1" kern="0" dirty="0" smtClean="0">
                <a:solidFill>
                  <a:srgbClr val="0000CC"/>
                </a:solidFill>
                <a:latin typeface="+mn-lt"/>
                <a:cs typeface="Simplified Arabic" pitchFamily="2" charset="-78"/>
              </a:rPr>
              <a:t>سهلة التمييز</a:t>
            </a:r>
            <a:endParaRPr lang="ar-SA" sz="2200" kern="0" dirty="0">
              <a:solidFill>
                <a:schemeClr val="accent5">
                  <a:lumMod val="50000"/>
                </a:schemeClr>
              </a:solidFill>
              <a:latin typeface="+mn-lt"/>
              <a:cs typeface="Simplified Arabic" pitchFamily="2" charset="-78"/>
            </a:endParaRPr>
          </a:p>
          <a:p>
            <a:pPr marL="342900" indent="-342900" algn="just">
              <a:lnSpc>
                <a:spcPct val="120000"/>
              </a:lnSpc>
              <a:spcBef>
                <a:spcPts val="0"/>
              </a:spcBef>
              <a:buClr>
                <a:schemeClr val="bg2"/>
              </a:buClr>
              <a:buSzPct val="75000"/>
              <a:defRPr/>
            </a:pPr>
            <a:endParaRPr lang="en-US" sz="2200" kern="0" dirty="0">
              <a:solidFill>
                <a:schemeClr val="accent5">
                  <a:lumMod val="50000"/>
                </a:schemeClr>
              </a:solidFill>
              <a:latin typeface="+mn-lt"/>
              <a:cs typeface="Times New Roman" pitchFamily="18" charset="0"/>
            </a:endParaRPr>
          </a:p>
        </p:txBody>
      </p:sp>
      <p:sp>
        <p:nvSpPr>
          <p:cNvPr id="11" name="Rectangle 3"/>
          <p:cNvSpPr txBox="1">
            <a:spLocks noChangeArrowheads="1"/>
          </p:cNvSpPr>
          <p:nvPr/>
        </p:nvSpPr>
        <p:spPr bwMode="auto">
          <a:xfrm>
            <a:off x="560512" y="5276231"/>
            <a:ext cx="8064895" cy="1177105"/>
          </a:xfrm>
          <a:prstGeom prst="rect">
            <a:avLst/>
          </a:prstGeom>
          <a:noFill/>
          <a:ln w="9525">
            <a:noFill/>
            <a:miter lim="800000"/>
            <a:headEnd/>
            <a:tailEnd/>
          </a:ln>
        </p:spPr>
        <p:txBody>
          <a:bodyPr/>
          <a:lstStyle/>
          <a:p>
            <a:pPr algn="just">
              <a:lnSpc>
                <a:spcPct val="120000"/>
              </a:lnSpc>
              <a:spcBef>
                <a:spcPts val="0"/>
              </a:spcBef>
              <a:buClr>
                <a:schemeClr val="bg2"/>
              </a:buClr>
              <a:buSzPct val="75000"/>
              <a:buFont typeface="Wingdings" pitchFamily="2" charset="2"/>
              <a:buNone/>
              <a:defRPr/>
            </a:pPr>
            <a:r>
              <a:rPr lang="ar-SA" sz="2000" b="1" kern="0" dirty="0" smtClean="0">
                <a:latin typeface="+mn-lt"/>
                <a:cs typeface="Simplified Arabic" pitchFamily="2" charset="-78"/>
              </a:rPr>
              <a:t>يجب أن تتسم النقود الجيدة بسهولة التمييز من قبل الجمهور من حيث الشكل والتصميم الخاص بكل فئة من فئات العملة كما هو الحال بالنسبة للعملات المعدنية والورقية.</a:t>
            </a:r>
          </a:p>
          <a:p>
            <a:pPr marL="342900" indent="-342900" algn="just">
              <a:lnSpc>
                <a:spcPct val="120000"/>
              </a:lnSpc>
              <a:spcBef>
                <a:spcPts val="0"/>
              </a:spcBef>
              <a:buClr>
                <a:schemeClr val="bg2"/>
              </a:buClr>
              <a:buSzPct val="75000"/>
              <a:defRPr/>
            </a:pPr>
            <a:endParaRPr lang="en-US" sz="2000" b="1" kern="0" dirty="0">
              <a:solidFill>
                <a:schemeClr val="tx1"/>
              </a:solidFill>
              <a:latin typeface="+mn-lt"/>
              <a:cs typeface="Times New Roman" pitchFamily="18" charset="0"/>
            </a:endParaRPr>
          </a:p>
        </p:txBody>
      </p:sp>
    </p:spTree>
    <p:extLst>
      <p:ext uri="{BB962C8B-B14F-4D97-AF65-F5344CB8AC3E}">
        <p14:creationId xmlns:p14="http://schemas.microsoft.com/office/powerpoint/2010/main" val="253552012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fade">
                                      <p:cBhvr>
                                        <p:cTn id="7" dur="20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0" y="0"/>
            <a:ext cx="9906000" cy="6858000"/>
          </a:xfrm>
          <a:prstGeom prst="rect">
            <a:avLst/>
          </a:prstGeom>
          <a:solidFill>
            <a:srgbClr val="013E36"/>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grpSp>
        <p:nvGrpSpPr>
          <p:cNvPr id="17412" name="Group 5"/>
          <p:cNvGrpSpPr>
            <a:grpSpLocks/>
          </p:cNvGrpSpPr>
          <p:nvPr/>
        </p:nvGrpSpPr>
        <p:grpSpPr bwMode="auto">
          <a:xfrm>
            <a:off x="6543674" y="2166937"/>
            <a:ext cx="2600325" cy="2524125"/>
            <a:chOff x="5210750" y="1066800"/>
            <a:chExt cx="2976900" cy="3130677"/>
          </a:xfrm>
          <a:effectLst>
            <a:outerShdw blurRad="63500" sx="102000" sy="102000" algn="ctr" rotWithShape="0">
              <a:prstClr val="black">
                <a:alpha val="40000"/>
              </a:prstClr>
            </a:outerShdw>
          </a:effectLst>
        </p:grpSpPr>
        <p:sp>
          <p:nvSpPr>
            <p:cNvPr id="7" name="Oval 6"/>
            <p:cNvSpPr/>
            <p:nvPr/>
          </p:nvSpPr>
          <p:spPr>
            <a:xfrm>
              <a:off x="5321612" y="1143591"/>
              <a:ext cx="2767899" cy="297315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pic>
          <p:nvPicPr>
            <p:cNvPr id="17416" name="Picture 2" descr="http://kfu.files.googlepages.com/newKFUlogo.jpg"/>
            <p:cNvPicPr>
              <a:picLocks noChangeAspect="1" noChangeArrowheads="1"/>
            </p:cNvPicPr>
            <p:nvPr/>
          </p:nvPicPr>
          <p:blipFill>
            <a:blip r:embed="rId2"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7413" name="Rectangle 8"/>
          <p:cNvSpPr>
            <a:spLocks noChangeArrowheads="1"/>
          </p:cNvSpPr>
          <p:nvPr/>
        </p:nvSpPr>
        <p:spPr bwMode="auto">
          <a:xfrm>
            <a:off x="3429000" y="3352800"/>
            <a:ext cx="2819400" cy="1200150"/>
          </a:xfrm>
          <a:prstGeom prst="rect">
            <a:avLst/>
          </a:prstGeom>
          <a:noFill/>
          <a:ln w="9525">
            <a:noFill/>
            <a:miter lim="800000"/>
            <a:headEnd/>
            <a:tailEnd/>
          </a:ln>
        </p:spPr>
        <p:txBody>
          <a:bodyPr>
            <a:spAutoFit/>
          </a:bodyPr>
          <a:lstStyle/>
          <a:p>
            <a:pPr algn="l" rtl="0"/>
            <a:r>
              <a:rPr lang="ar-EG" sz="7200">
                <a:solidFill>
                  <a:schemeClr val="bg1"/>
                </a:solidFill>
                <a:latin typeface="Calibri" pitchFamily="34" charset="0"/>
              </a:rPr>
              <a:t>بحمد الله</a:t>
            </a:r>
            <a:endParaRPr lang="en-US" sz="7200" dirty="0">
              <a:solidFill>
                <a:schemeClr val="bg1"/>
              </a:solidFill>
              <a:latin typeface="Calibri" pitchFamily="34" charset="0"/>
            </a:endParaRPr>
          </a:p>
        </p:txBody>
      </p:sp>
      <p:sp>
        <p:nvSpPr>
          <p:cNvPr id="17414" name="Freeform 6"/>
          <p:cNvSpPr>
            <a:spLocks noEditPoints="1"/>
          </p:cNvSpPr>
          <p:nvPr/>
        </p:nvSpPr>
        <p:spPr bwMode="auto">
          <a:xfrm>
            <a:off x="3429000" y="2209800"/>
            <a:ext cx="2689225" cy="1236663"/>
          </a:xfrm>
          <a:custGeom>
            <a:avLst/>
            <a:gdLst>
              <a:gd name="T0" fmla="*/ 2147483647 w 1687"/>
              <a:gd name="T1" fmla="*/ 2147483647 h 775"/>
              <a:gd name="T2" fmla="*/ 2147483647 w 1687"/>
              <a:gd name="T3" fmla="*/ 2147483647 h 775"/>
              <a:gd name="T4" fmla="*/ 2147483647 w 1687"/>
              <a:gd name="T5" fmla="*/ 2147483647 h 775"/>
              <a:gd name="T6" fmla="*/ 2147483647 w 1687"/>
              <a:gd name="T7" fmla="*/ 2147483647 h 775"/>
              <a:gd name="T8" fmla="*/ 2147483647 w 1687"/>
              <a:gd name="T9" fmla="*/ 2147483647 h 775"/>
              <a:gd name="T10" fmla="*/ 2147483647 w 1687"/>
              <a:gd name="T11" fmla="*/ 2147483647 h 775"/>
              <a:gd name="T12" fmla="*/ 2147483647 w 1687"/>
              <a:gd name="T13" fmla="*/ 2147483647 h 775"/>
              <a:gd name="T14" fmla="*/ 2147483647 w 1687"/>
              <a:gd name="T15" fmla="*/ 2147483647 h 775"/>
              <a:gd name="T16" fmla="*/ 2147483647 w 1687"/>
              <a:gd name="T17" fmla="*/ 2147483647 h 775"/>
              <a:gd name="T18" fmla="*/ 2147483647 w 1687"/>
              <a:gd name="T19" fmla="*/ 2147483647 h 775"/>
              <a:gd name="T20" fmla="*/ 2147483647 w 1687"/>
              <a:gd name="T21" fmla="*/ 2147483647 h 775"/>
              <a:gd name="T22" fmla="*/ 0 w 1687"/>
              <a:gd name="T23" fmla="*/ 2147483647 h 775"/>
              <a:gd name="T24" fmla="*/ 2147483647 w 1687"/>
              <a:gd name="T25" fmla="*/ 2147483647 h 775"/>
              <a:gd name="T26" fmla="*/ 2147483647 w 1687"/>
              <a:gd name="T27" fmla="*/ 2147483647 h 775"/>
              <a:gd name="T28" fmla="*/ 2147483647 w 1687"/>
              <a:gd name="T29" fmla="*/ 2147483647 h 775"/>
              <a:gd name="T30" fmla="*/ 2147483647 w 1687"/>
              <a:gd name="T31" fmla="*/ 2147483647 h 775"/>
              <a:gd name="T32" fmla="*/ 2147483647 w 1687"/>
              <a:gd name="T33" fmla="*/ 2147483647 h 775"/>
              <a:gd name="T34" fmla="*/ 2147483647 w 1687"/>
              <a:gd name="T35" fmla="*/ 2147483647 h 775"/>
              <a:gd name="T36" fmla="*/ 2147483647 w 1687"/>
              <a:gd name="T37" fmla="*/ 2147483647 h 775"/>
              <a:gd name="T38" fmla="*/ 2147483647 w 1687"/>
              <a:gd name="T39" fmla="*/ 2147483647 h 775"/>
              <a:gd name="T40" fmla="*/ 2147483647 w 1687"/>
              <a:gd name="T41" fmla="*/ 2147483647 h 775"/>
              <a:gd name="T42" fmla="*/ 2147483647 w 1687"/>
              <a:gd name="T43" fmla="*/ 2147483647 h 775"/>
              <a:gd name="T44" fmla="*/ 2147483647 w 1687"/>
              <a:gd name="T45" fmla="*/ 2147483647 h 775"/>
              <a:gd name="T46" fmla="*/ 2147483647 w 1687"/>
              <a:gd name="T47" fmla="*/ 2147483647 h 775"/>
              <a:gd name="T48" fmla="*/ 2147483647 w 1687"/>
              <a:gd name="T49" fmla="*/ 2147483647 h 775"/>
              <a:gd name="T50" fmla="*/ 2147483647 w 1687"/>
              <a:gd name="T51" fmla="*/ 2147483647 h 775"/>
              <a:gd name="T52" fmla="*/ 2147483647 w 1687"/>
              <a:gd name="T53" fmla="*/ 2147483647 h 775"/>
              <a:gd name="T54" fmla="*/ 2147483647 w 1687"/>
              <a:gd name="T55" fmla="*/ 2147483647 h 775"/>
              <a:gd name="T56" fmla="*/ 2147483647 w 1687"/>
              <a:gd name="T57" fmla="*/ 2147483647 h 775"/>
              <a:gd name="T58" fmla="*/ 2147483647 w 1687"/>
              <a:gd name="T59" fmla="*/ 2147483647 h 775"/>
              <a:gd name="T60" fmla="*/ 2147483647 w 1687"/>
              <a:gd name="T61" fmla="*/ 2147483647 h 775"/>
              <a:gd name="T62" fmla="*/ 2147483647 w 1687"/>
              <a:gd name="T63" fmla="*/ 2147483647 h 775"/>
              <a:gd name="T64" fmla="*/ 2147483647 w 1687"/>
              <a:gd name="T65" fmla="*/ 2147483647 h 775"/>
              <a:gd name="T66" fmla="*/ 2147483647 w 1687"/>
              <a:gd name="T67" fmla="*/ 2147483647 h 775"/>
              <a:gd name="T68" fmla="*/ 2147483647 w 1687"/>
              <a:gd name="T69" fmla="*/ 2147483647 h 775"/>
              <a:gd name="T70" fmla="*/ 2147483647 w 1687"/>
              <a:gd name="T71" fmla="*/ 2147483647 h 775"/>
              <a:gd name="T72" fmla="*/ 2147483647 w 1687"/>
              <a:gd name="T73" fmla="*/ 2147483647 h 775"/>
              <a:gd name="T74" fmla="*/ 2147483647 w 1687"/>
              <a:gd name="T75" fmla="*/ 2147483647 h 775"/>
              <a:gd name="T76" fmla="*/ 2147483647 w 1687"/>
              <a:gd name="T77" fmla="*/ 2147483647 h 775"/>
              <a:gd name="T78" fmla="*/ 2147483647 w 1687"/>
              <a:gd name="T79" fmla="*/ 2147483647 h 775"/>
              <a:gd name="T80" fmla="*/ 2147483647 w 1687"/>
              <a:gd name="T81" fmla="*/ 2147483647 h 775"/>
              <a:gd name="T82" fmla="*/ 2147483647 w 1687"/>
              <a:gd name="T83" fmla="*/ 2147483647 h 775"/>
              <a:gd name="T84" fmla="*/ 2147483647 w 1687"/>
              <a:gd name="T85" fmla="*/ 2147483647 h 775"/>
              <a:gd name="T86" fmla="*/ 2147483647 w 1687"/>
              <a:gd name="T87" fmla="*/ 2147483647 h 775"/>
              <a:gd name="T88" fmla="*/ 2147483647 w 1687"/>
              <a:gd name="T89" fmla="*/ 2147483647 h 775"/>
              <a:gd name="T90" fmla="*/ 2147483647 w 1687"/>
              <a:gd name="T91" fmla="*/ 2147483647 h 775"/>
              <a:gd name="T92" fmla="*/ 2147483647 w 1687"/>
              <a:gd name="T93" fmla="*/ 2147483647 h 775"/>
              <a:gd name="T94" fmla="*/ 2147483647 w 1687"/>
              <a:gd name="T95" fmla="*/ 2147483647 h 775"/>
              <a:gd name="T96" fmla="*/ 2147483647 w 1687"/>
              <a:gd name="T97" fmla="*/ 2147483647 h 775"/>
              <a:gd name="T98" fmla="*/ 2147483647 w 1687"/>
              <a:gd name="T99" fmla="*/ 2147483647 h 775"/>
              <a:gd name="T100" fmla="*/ 2147483647 w 1687"/>
              <a:gd name="T101" fmla="*/ 2147483647 h 775"/>
              <a:gd name="T102" fmla="*/ 2147483647 w 1687"/>
              <a:gd name="T103" fmla="*/ 2147483647 h 775"/>
              <a:gd name="T104" fmla="*/ 2147483647 w 1687"/>
              <a:gd name="T105" fmla="*/ 2147483647 h 775"/>
              <a:gd name="T106" fmla="*/ 2147483647 w 1687"/>
              <a:gd name="T107" fmla="*/ 2147483647 h 775"/>
              <a:gd name="T108" fmla="*/ 2147483647 w 1687"/>
              <a:gd name="T109" fmla="*/ 2147483647 h 775"/>
              <a:gd name="T110" fmla="*/ 2147483647 w 1687"/>
              <a:gd name="T111" fmla="*/ 2147483647 h 775"/>
              <a:gd name="T112" fmla="*/ 2147483647 w 1687"/>
              <a:gd name="T113" fmla="*/ 2147483647 h 775"/>
              <a:gd name="T114" fmla="*/ 2147483647 w 1687"/>
              <a:gd name="T115" fmla="*/ 2147483647 h 775"/>
              <a:gd name="T116" fmla="*/ 2147483647 w 1687"/>
              <a:gd name="T117" fmla="*/ 2147483647 h 775"/>
              <a:gd name="T118" fmla="*/ 2147483647 w 1687"/>
              <a:gd name="T119" fmla="*/ 2147483647 h 775"/>
              <a:gd name="T120" fmla="*/ 2147483647 w 1687"/>
              <a:gd name="T121" fmla="*/ 2147483647 h 775"/>
              <a:gd name="T122" fmla="*/ 2147483647 w 1687"/>
              <a:gd name="T123" fmla="*/ 2147483647 h 775"/>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w 1687"/>
              <a:gd name="T187" fmla="*/ 0 h 775"/>
              <a:gd name="T188" fmla="*/ 1687 w 1687"/>
              <a:gd name="T189" fmla="*/ 775 h 775"/>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T186" t="T187" r="T188" b="T189"/>
            <a:pathLst>
              <a:path w="1687" h="775">
                <a:moveTo>
                  <a:pt x="1374" y="74"/>
                </a:moveTo>
                <a:lnTo>
                  <a:pt x="1308" y="141"/>
                </a:lnTo>
                <a:lnTo>
                  <a:pt x="1248" y="80"/>
                </a:lnTo>
                <a:lnTo>
                  <a:pt x="1177" y="152"/>
                </a:lnTo>
                <a:lnTo>
                  <a:pt x="1100" y="75"/>
                </a:lnTo>
                <a:lnTo>
                  <a:pt x="1169" y="8"/>
                </a:lnTo>
                <a:lnTo>
                  <a:pt x="1229" y="68"/>
                </a:lnTo>
                <a:lnTo>
                  <a:pt x="1298" y="0"/>
                </a:lnTo>
                <a:lnTo>
                  <a:pt x="1374" y="74"/>
                </a:lnTo>
                <a:close/>
                <a:moveTo>
                  <a:pt x="1687" y="612"/>
                </a:moveTo>
                <a:lnTo>
                  <a:pt x="1686" y="635"/>
                </a:lnTo>
                <a:lnTo>
                  <a:pt x="1683" y="657"/>
                </a:lnTo>
                <a:lnTo>
                  <a:pt x="1677" y="678"/>
                </a:lnTo>
                <a:lnTo>
                  <a:pt x="1669" y="698"/>
                </a:lnTo>
                <a:lnTo>
                  <a:pt x="1656" y="723"/>
                </a:lnTo>
                <a:lnTo>
                  <a:pt x="1649" y="731"/>
                </a:lnTo>
                <a:lnTo>
                  <a:pt x="1641" y="739"/>
                </a:lnTo>
                <a:lnTo>
                  <a:pt x="1633" y="745"/>
                </a:lnTo>
                <a:lnTo>
                  <a:pt x="1623" y="750"/>
                </a:lnTo>
                <a:lnTo>
                  <a:pt x="1603" y="753"/>
                </a:lnTo>
                <a:lnTo>
                  <a:pt x="1583" y="751"/>
                </a:lnTo>
                <a:lnTo>
                  <a:pt x="1561" y="743"/>
                </a:lnTo>
                <a:lnTo>
                  <a:pt x="1542" y="731"/>
                </a:lnTo>
                <a:lnTo>
                  <a:pt x="1523" y="715"/>
                </a:lnTo>
                <a:lnTo>
                  <a:pt x="1504" y="695"/>
                </a:lnTo>
                <a:lnTo>
                  <a:pt x="1488" y="672"/>
                </a:lnTo>
                <a:lnTo>
                  <a:pt x="1474" y="646"/>
                </a:lnTo>
                <a:lnTo>
                  <a:pt x="1462" y="619"/>
                </a:lnTo>
                <a:lnTo>
                  <a:pt x="1425" y="640"/>
                </a:lnTo>
                <a:lnTo>
                  <a:pt x="1387" y="660"/>
                </a:lnTo>
                <a:lnTo>
                  <a:pt x="1346" y="678"/>
                </a:lnTo>
                <a:lnTo>
                  <a:pt x="1305" y="694"/>
                </a:lnTo>
                <a:lnTo>
                  <a:pt x="1251" y="710"/>
                </a:lnTo>
                <a:lnTo>
                  <a:pt x="1198" y="722"/>
                </a:lnTo>
                <a:lnTo>
                  <a:pt x="1146" y="729"/>
                </a:lnTo>
                <a:lnTo>
                  <a:pt x="1095" y="731"/>
                </a:lnTo>
                <a:lnTo>
                  <a:pt x="1060" y="728"/>
                </a:lnTo>
                <a:lnTo>
                  <a:pt x="1025" y="719"/>
                </a:lnTo>
                <a:lnTo>
                  <a:pt x="1008" y="711"/>
                </a:lnTo>
                <a:lnTo>
                  <a:pt x="991" y="702"/>
                </a:lnTo>
                <a:lnTo>
                  <a:pt x="974" y="691"/>
                </a:lnTo>
                <a:lnTo>
                  <a:pt x="957" y="678"/>
                </a:lnTo>
                <a:lnTo>
                  <a:pt x="929" y="653"/>
                </a:lnTo>
                <a:lnTo>
                  <a:pt x="908" y="627"/>
                </a:lnTo>
                <a:lnTo>
                  <a:pt x="900" y="615"/>
                </a:lnTo>
                <a:lnTo>
                  <a:pt x="895" y="603"/>
                </a:lnTo>
                <a:lnTo>
                  <a:pt x="889" y="577"/>
                </a:lnTo>
                <a:lnTo>
                  <a:pt x="780" y="628"/>
                </a:lnTo>
                <a:lnTo>
                  <a:pt x="659" y="683"/>
                </a:lnTo>
                <a:lnTo>
                  <a:pt x="603" y="706"/>
                </a:lnTo>
                <a:lnTo>
                  <a:pt x="552" y="724"/>
                </a:lnTo>
                <a:lnTo>
                  <a:pt x="481" y="746"/>
                </a:lnTo>
                <a:lnTo>
                  <a:pt x="415" y="762"/>
                </a:lnTo>
                <a:lnTo>
                  <a:pt x="355" y="772"/>
                </a:lnTo>
                <a:lnTo>
                  <a:pt x="302" y="775"/>
                </a:lnTo>
                <a:lnTo>
                  <a:pt x="268" y="774"/>
                </a:lnTo>
                <a:lnTo>
                  <a:pt x="236" y="772"/>
                </a:lnTo>
                <a:lnTo>
                  <a:pt x="206" y="769"/>
                </a:lnTo>
                <a:lnTo>
                  <a:pt x="178" y="764"/>
                </a:lnTo>
                <a:lnTo>
                  <a:pt x="153" y="758"/>
                </a:lnTo>
                <a:lnTo>
                  <a:pt x="129" y="751"/>
                </a:lnTo>
                <a:lnTo>
                  <a:pt x="107" y="741"/>
                </a:lnTo>
                <a:lnTo>
                  <a:pt x="88" y="731"/>
                </a:lnTo>
                <a:lnTo>
                  <a:pt x="68" y="717"/>
                </a:lnTo>
                <a:lnTo>
                  <a:pt x="50" y="701"/>
                </a:lnTo>
                <a:lnTo>
                  <a:pt x="35" y="681"/>
                </a:lnTo>
                <a:lnTo>
                  <a:pt x="22" y="661"/>
                </a:lnTo>
                <a:lnTo>
                  <a:pt x="12" y="639"/>
                </a:lnTo>
                <a:lnTo>
                  <a:pt x="8" y="626"/>
                </a:lnTo>
                <a:lnTo>
                  <a:pt x="5" y="613"/>
                </a:lnTo>
                <a:lnTo>
                  <a:pt x="1" y="587"/>
                </a:lnTo>
                <a:lnTo>
                  <a:pt x="0" y="558"/>
                </a:lnTo>
                <a:lnTo>
                  <a:pt x="2" y="523"/>
                </a:lnTo>
                <a:lnTo>
                  <a:pt x="6" y="491"/>
                </a:lnTo>
                <a:lnTo>
                  <a:pt x="13" y="459"/>
                </a:lnTo>
                <a:lnTo>
                  <a:pt x="23" y="428"/>
                </a:lnTo>
                <a:lnTo>
                  <a:pt x="34" y="407"/>
                </a:lnTo>
                <a:lnTo>
                  <a:pt x="48" y="381"/>
                </a:lnTo>
                <a:lnTo>
                  <a:pt x="66" y="379"/>
                </a:lnTo>
                <a:lnTo>
                  <a:pt x="52" y="411"/>
                </a:lnTo>
                <a:lnTo>
                  <a:pt x="45" y="432"/>
                </a:lnTo>
                <a:lnTo>
                  <a:pt x="41" y="455"/>
                </a:lnTo>
                <a:lnTo>
                  <a:pt x="38" y="478"/>
                </a:lnTo>
                <a:lnTo>
                  <a:pt x="37" y="502"/>
                </a:lnTo>
                <a:lnTo>
                  <a:pt x="38" y="522"/>
                </a:lnTo>
                <a:lnTo>
                  <a:pt x="42" y="540"/>
                </a:lnTo>
                <a:lnTo>
                  <a:pt x="47" y="557"/>
                </a:lnTo>
                <a:lnTo>
                  <a:pt x="55" y="573"/>
                </a:lnTo>
                <a:lnTo>
                  <a:pt x="66" y="588"/>
                </a:lnTo>
                <a:lnTo>
                  <a:pt x="78" y="603"/>
                </a:lnTo>
                <a:lnTo>
                  <a:pt x="93" y="616"/>
                </a:lnTo>
                <a:lnTo>
                  <a:pt x="110" y="629"/>
                </a:lnTo>
                <a:lnTo>
                  <a:pt x="128" y="641"/>
                </a:lnTo>
                <a:lnTo>
                  <a:pt x="149" y="650"/>
                </a:lnTo>
                <a:lnTo>
                  <a:pt x="171" y="659"/>
                </a:lnTo>
                <a:lnTo>
                  <a:pt x="183" y="662"/>
                </a:lnTo>
                <a:lnTo>
                  <a:pt x="194" y="665"/>
                </a:lnTo>
                <a:lnTo>
                  <a:pt x="220" y="671"/>
                </a:lnTo>
                <a:lnTo>
                  <a:pt x="245" y="675"/>
                </a:lnTo>
                <a:lnTo>
                  <a:pt x="274" y="677"/>
                </a:lnTo>
                <a:lnTo>
                  <a:pt x="304" y="678"/>
                </a:lnTo>
                <a:lnTo>
                  <a:pt x="352" y="676"/>
                </a:lnTo>
                <a:lnTo>
                  <a:pt x="379" y="673"/>
                </a:lnTo>
                <a:lnTo>
                  <a:pt x="405" y="669"/>
                </a:lnTo>
                <a:lnTo>
                  <a:pt x="462" y="657"/>
                </a:lnTo>
                <a:lnTo>
                  <a:pt x="522" y="641"/>
                </a:lnTo>
                <a:lnTo>
                  <a:pt x="571" y="625"/>
                </a:lnTo>
                <a:lnTo>
                  <a:pt x="623" y="606"/>
                </a:lnTo>
                <a:lnTo>
                  <a:pt x="738" y="559"/>
                </a:lnTo>
                <a:lnTo>
                  <a:pt x="923" y="476"/>
                </a:lnTo>
                <a:lnTo>
                  <a:pt x="927" y="494"/>
                </a:lnTo>
                <a:lnTo>
                  <a:pt x="932" y="512"/>
                </a:lnTo>
                <a:lnTo>
                  <a:pt x="940" y="529"/>
                </a:lnTo>
                <a:lnTo>
                  <a:pt x="949" y="545"/>
                </a:lnTo>
                <a:lnTo>
                  <a:pt x="961" y="561"/>
                </a:lnTo>
                <a:lnTo>
                  <a:pt x="975" y="575"/>
                </a:lnTo>
                <a:lnTo>
                  <a:pt x="990" y="588"/>
                </a:lnTo>
                <a:lnTo>
                  <a:pt x="1007" y="600"/>
                </a:lnTo>
                <a:lnTo>
                  <a:pt x="1035" y="617"/>
                </a:lnTo>
                <a:lnTo>
                  <a:pt x="1049" y="624"/>
                </a:lnTo>
                <a:lnTo>
                  <a:pt x="1064" y="629"/>
                </a:lnTo>
                <a:lnTo>
                  <a:pt x="1092" y="637"/>
                </a:lnTo>
                <a:lnTo>
                  <a:pt x="1106" y="639"/>
                </a:lnTo>
                <a:lnTo>
                  <a:pt x="1120" y="639"/>
                </a:lnTo>
                <a:lnTo>
                  <a:pt x="1164" y="638"/>
                </a:lnTo>
                <a:lnTo>
                  <a:pt x="1210" y="631"/>
                </a:lnTo>
                <a:lnTo>
                  <a:pt x="1256" y="622"/>
                </a:lnTo>
                <a:lnTo>
                  <a:pt x="1304" y="608"/>
                </a:lnTo>
                <a:lnTo>
                  <a:pt x="1343" y="593"/>
                </a:lnTo>
                <a:lnTo>
                  <a:pt x="1379" y="578"/>
                </a:lnTo>
                <a:lnTo>
                  <a:pt x="1411" y="561"/>
                </a:lnTo>
                <a:lnTo>
                  <a:pt x="1439" y="543"/>
                </a:lnTo>
                <a:lnTo>
                  <a:pt x="1429" y="509"/>
                </a:lnTo>
                <a:lnTo>
                  <a:pt x="1415" y="445"/>
                </a:lnTo>
                <a:lnTo>
                  <a:pt x="1409" y="413"/>
                </a:lnTo>
                <a:lnTo>
                  <a:pt x="1406" y="365"/>
                </a:lnTo>
                <a:lnTo>
                  <a:pt x="1403" y="317"/>
                </a:lnTo>
                <a:lnTo>
                  <a:pt x="1385" y="251"/>
                </a:lnTo>
                <a:lnTo>
                  <a:pt x="1411" y="149"/>
                </a:lnTo>
                <a:lnTo>
                  <a:pt x="1507" y="340"/>
                </a:lnTo>
                <a:lnTo>
                  <a:pt x="1507" y="365"/>
                </a:lnTo>
                <a:lnTo>
                  <a:pt x="1465" y="336"/>
                </a:lnTo>
                <a:lnTo>
                  <a:pt x="1461" y="341"/>
                </a:lnTo>
                <a:lnTo>
                  <a:pt x="1458" y="347"/>
                </a:lnTo>
                <a:lnTo>
                  <a:pt x="1461" y="381"/>
                </a:lnTo>
                <a:lnTo>
                  <a:pt x="1469" y="424"/>
                </a:lnTo>
                <a:lnTo>
                  <a:pt x="1475" y="451"/>
                </a:lnTo>
                <a:lnTo>
                  <a:pt x="1483" y="475"/>
                </a:lnTo>
                <a:lnTo>
                  <a:pt x="1491" y="495"/>
                </a:lnTo>
                <a:lnTo>
                  <a:pt x="1501" y="511"/>
                </a:lnTo>
                <a:lnTo>
                  <a:pt x="1525" y="498"/>
                </a:lnTo>
                <a:lnTo>
                  <a:pt x="1549" y="490"/>
                </a:lnTo>
                <a:lnTo>
                  <a:pt x="1571" y="483"/>
                </a:lnTo>
                <a:lnTo>
                  <a:pt x="1592" y="481"/>
                </a:lnTo>
                <a:lnTo>
                  <a:pt x="1616" y="484"/>
                </a:lnTo>
                <a:lnTo>
                  <a:pt x="1626" y="488"/>
                </a:lnTo>
                <a:lnTo>
                  <a:pt x="1636" y="494"/>
                </a:lnTo>
                <a:lnTo>
                  <a:pt x="1651" y="506"/>
                </a:lnTo>
                <a:lnTo>
                  <a:pt x="1663" y="518"/>
                </a:lnTo>
                <a:lnTo>
                  <a:pt x="1672" y="532"/>
                </a:lnTo>
                <a:lnTo>
                  <a:pt x="1680" y="548"/>
                </a:lnTo>
                <a:lnTo>
                  <a:pt x="1685" y="576"/>
                </a:lnTo>
                <a:lnTo>
                  <a:pt x="1687" y="612"/>
                </a:lnTo>
                <a:close/>
                <a:moveTo>
                  <a:pt x="553" y="364"/>
                </a:moveTo>
                <a:lnTo>
                  <a:pt x="487" y="431"/>
                </a:lnTo>
                <a:lnTo>
                  <a:pt x="428" y="370"/>
                </a:lnTo>
                <a:lnTo>
                  <a:pt x="356" y="441"/>
                </a:lnTo>
                <a:lnTo>
                  <a:pt x="280" y="365"/>
                </a:lnTo>
                <a:lnTo>
                  <a:pt x="347" y="297"/>
                </a:lnTo>
                <a:lnTo>
                  <a:pt x="409" y="359"/>
                </a:lnTo>
                <a:lnTo>
                  <a:pt x="479" y="289"/>
                </a:lnTo>
                <a:lnTo>
                  <a:pt x="553" y="364"/>
                </a:lnTo>
                <a:close/>
                <a:moveTo>
                  <a:pt x="1636" y="637"/>
                </a:moveTo>
                <a:lnTo>
                  <a:pt x="1622" y="613"/>
                </a:lnTo>
                <a:lnTo>
                  <a:pt x="1605" y="593"/>
                </a:lnTo>
                <a:lnTo>
                  <a:pt x="1597" y="587"/>
                </a:lnTo>
                <a:lnTo>
                  <a:pt x="1589" y="583"/>
                </a:lnTo>
                <a:lnTo>
                  <a:pt x="1577" y="582"/>
                </a:lnTo>
                <a:lnTo>
                  <a:pt x="1561" y="584"/>
                </a:lnTo>
                <a:lnTo>
                  <a:pt x="1543" y="591"/>
                </a:lnTo>
                <a:lnTo>
                  <a:pt x="1536" y="595"/>
                </a:lnTo>
                <a:lnTo>
                  <a:pt x="1556" y="624"/>
                </a:lnTo>
                <a:lnTo>
                  <a:pt x="1568" y="636"/>
                </a:lnTo>
                <a:lnTo>
                  <a:pt x="1580" y="644"/>
                </a:lnTo>
                <a:lnTo>
                  <a:pt x="1590" y="649"/>
                </a:lnTo>
                <a:lnTo>
                  <a:pt x="1601" y="652"/>
                </a:lnTo>
                <a:lnTo>
                  <a:pt x="1611" y="649"/>
                </a:lnTo>
                <a:lnTo>
                  <a:pt x="1625" y="644"/>
                </a:lnTo>
                <a:lnTo>
                  <a:pt x="1636" y="637"/>
                </a:lnTo>
                <a:close/>
                <a:moveTo>
                  <a:pt x="1288" y="458"/>
                </a:moveTo>
                <a:lnTo>
                  <a:pt x="1287" y="475"/>
                </a:lnTo>
                <a:lnTo>
                  <a:pt x="1285" y="489"/>
                </a:lnTo>
                <a:lnTo>
                  <a:pt x="1280" y="500"/>
                </a:lnTo>
                <a:lnTo>
                  <a:pt x="1275" y="509"/>
                </a:lnTo>
                <a:lnTo>
                  <a:pt x="1268" y="516"/>
                </a:lnTo>
                <a:lnTo>
                  <a:pt x="1259" y="522"/>
                </a:lnTo>
                <a:lnTo>
                  <a:pt x="1248" y="525"/>
                </a:lnTo>
                <a:lnTo>
                  <a:pt x="1237" y="526"/>
                </a:lnTo>
                <a:lnTo>
                  <a:pt x="1222" y="523"/>
                </a:lnTo>
                <a:lnTo>
                  <a:pt x="1214" y="518"/>
                </a:lnTo>
                <a:lnTo>
                  <a:pt x="1208" y="513"/>
                </a:lnTo>
                <a:lnTo>
                  <a:pt x="1198" y="499"/>
                </a:lnTo>
                <a:lnTo>
                  <a:pt x="1191" y="483"/>
                </a:lnTo>
                <a:lnTo>
                  <a:pt x="1183" y="505"/>
                </a:lnTo>
                <a:lnTo>
                  <a:pt x="1179" y="513"/>
                </a:lnTo>
                <a:lnTo>
                  <a:pt x="1173" y="523"/>
                </a:lnTo>
                <a:lnTo>
                  <a:pt x="1165" y="529"/>
                </a:lnTo>
                <a:lnTo>
                  <a:pt x="1158" y="534"/>
                </a:lnTo>
                <a:lnTo>
                  <a:pt x="1150" y="538"/>
                </a:lnTo>
                <a:lnTo>
                  <a:pt x="1142" y="539"/>
                </a:lnTo>
                <a:lnTo>
                  <a:pt x="1134" y="538"/>
                </a:lnTo>
                <a:lnTo>
                  <a:pt x="1123" y="534"/>
                </a:lnTo>
                <a:lnTo>
                  <a:pt x="1114" y="529"/>
                </a:lnTo>
                <a:lnTo>
                  <a:pt x="1107" y="522"/>
                </a:lnTo>
                <a:lnTo>
                  <a:pt x="1101" y="513"/>
                </a:lnTo>
                <a:lnTo>
                  <a:pt x="1097" y="504"/>
                </a:lnTo>
                <a:lnTo>
                  <a:pt x="1094" y="492"/>
                </a:lnTo>
                <a:lnTo>
                  <a:pt x="1092" y="466"/>
                </a:lnTo>
                <a:lnTo>
                  <a:pt x="1095" y="430"/>
                </a:lnTo>
                <a:lnTo>
                  <a:pt x="1098" y="407"/>
                </a:lnTo>
                <a:lnTo>
                  <a:pt x="1070" y="439"/>
                </a:lnTo>
                <a:lnTo>
                  <a:pt x="1070" y="427"/>
                </a:lnTo>
                <a:lnTo>
                  <a:pt x="1079" y="408"/>
                </a:lnTo>
                <a:lnTo>
                  <a:pt x="1094" y="387"/>
                </a:lnTo>
                <a:lnTo>
                  <a:pt x="1113" y="373"/>
                </a:lnTo>
                <a:lnTo>
                  <a:pt x="1112" y="399"/>
                </a:lnTo>
                <a:lnTo>
                  <a:pt x="1112" y="424"/>
                </a:lnTo>
                <a:lnTo>
                  <a:pt x="1113" y="455"/>
                </a:lnTo>
                <a:lnTo>
                  <a:pt x="1117" y="476"/>
                </a:lnTo>
                <a:lnTo>
                  <a:pt x="1122" y="483"/>
                </a:lnTo>
                <a:lnTo>
                  <a:pt x="1127" y="490"/>
                </a:lnTo>
                <a:lnTo>
                  <a:pt x="1133" y="493"/>
                </a:lnTo>
                <a:lnTo>
                  <a:pt x="1142" y="494"/>
                </a:lnTo>
                <a:lnTo>
                  <a:pt x="1157" y="490"/>
                </a:lnTo>
                <a:lnTo>
                  <a:pt x="1164" y="485"/>
                </a:lnTo>
                <a:lnTo>
                  <a:pt x="1172" y="480"/>
                </a:lnTo>
                <a:lnTo>
                  <a:pt x="1181" y="467"/>
                </a:lnTo>
                <a:lnTo>
                  <a:pt x="1186" y="455"/>
                </a:lnTo>
                <a:lnTo>
                  <a:pt x="1182" y="433"/>
                </a:lnTo>
                <a:lnTo>
                  <a:pt x="1175" y="403"/>
                </a:lnTo>
                <a:lnTo>
                  <a:pt x="1171" y="387"/>
                </a:lnTo>
                <a:lnTo>
                  <a:pt x="1191" y="359"/>
                </a:lnTo>
                <a:lnTo>
                  <a:pt x="1196" y="376"/>
                </a:lnTo>
                <a:lnTo>
                  <a:pt x="1203" y="399"/>
                </a:lnTo>
                <a:lnTo>
                  <a:pt x="1206" y="425"/>
                </a:lnTo>
                <a:lnTo>
                  <a:pt x="1210" y="448"/>
                </a:lnTo>
                <a:lnTo>
                  <a:pt x="1214" y="464"/>
                </a:lnTo>
                <a:lnTo>
                  <a:pt x="1221" y="473"/>
                </a:lnTo>
                <a:lnTo>
                  <a:pt x="1227" y="480"/>
                </a:lnTo>
                <a:lnTo>
                  <a:pt x="1236" y="483"/>
                </a:lnTo>
                <a:lnTo>
                  <a:pt x="1246" y="484"/>
                </a:lnTo>
                <a:lnTo>
                  <a:pt x="1255" y="483"/>
                </a:lnTo>
                <a:lnTo>
                  <a:pt x="1261" y="479"/>
                </a:lnTo>
                <a:lnTo>
                  <a:pt x="1265" y="473"/>
                </a:lnTo>
                <a:lnTo>
                  <a:pt x="1268" y="464"/>
                </a:lnTo>
                <a:lnTo>
                  <a:pt x="1263" y="444"/>
                </a:lnTo>
                <a:lnTo>
                  <a:pt x="1260" y="431"/>
                </a:lnTo>
                <a:lnTo>
                  <a:pt x="1254" y="415"/>
                </a:lnTo>
                <a:lnTo>
                  <a:pt x="1239" y="384"/>
                </a:lnTo>
                <a:lnTo>
                  <a:pt x="1261" y="353"/>
                </a:lnTo>
                <a:lnTo>
                  <a:pt x="1279" y="401"/>
                </a:lnTo>
                <a:lnTo>
                  <a:pt x="1286" y="429"/>
                </a:lnTo>
                <a:lnTo>
                  <a:pt x="1288" y="458"/>
                </a:lnTo>
                <a:close/>
                <a:moveTo>
                  <a:pt x="846" y="364"/>
                </a:moveTo>
                <a:lnTo>
                  <a:pt x="1275" y="242"/>
                </a:lnTo>
                <a:lnTo>
                  <a:pt x="1222" y="284"/>
                </a:lnTo>
                <a:lnTo>
                  <a:pt x="792" y="406"/>
                </a:lnTo>
                <a:lnTo>
                  <a:pt x="846" y="364"/>
                </a:lnTo>
                <a:close/>
                <a:moveTo>
                  <a:pt x="892" y="106"/>
                </a:moveTo>
                <a:lnTo>
                  <a:pt x="881" y="110"/>
                </a:lnTo>
                <a:lnTo>
                  <a:pt x="875" y="101"/>
                </a:lnTo>
                <a:lnTo>
                  <a:pt x="869" y="95"/>
                </a:lnTo>
                <a:lnTo>
                  <a:pt x="863" y="92"/>
                </a:lnTo>
                <a:lnTo>
                  <a:pt x="859" y="95"/>
                </a:lnTo>
                <a:lnTo>
                  <a:pt x="853" y="100"/>
                </a:lnTo>
                <a:lnTo>
                  <a:pt x="844" y="125"/>
                </a:lnTo>
                <a:lnTo>
                  <a:pt x="834" y="162"/>
                </a:lnTo>
                <a:lnTo>
                  <a:pt x="825" y="205"/>
                </a:lnTo>
                <a:lnTo>
                  <a:pt x="813" y="205"/>
                </a:lnTo>
                <a:lnTo>
                  <a:pt x="805" y="178"/>
                </a:lnTo>
                <a:lnTo>
                  <a:pt x="797" y="156"/>
                </a:lnTo>
                <a:lnTo>
                  <a:pt x="787" y="144"/>
                </a:lnTo>
                <a:lnTo>
                  <a:pt x="780" y="140"/>
                </a:lnTo>
                <a:lnTo>
                  <a:pt x="762" y="140"/>
                </a:lnTo>
                <a:lnTo>
                  <a:pt x="754" y="138"/>
                </a:lnTo>
                <a:lnTo>
                  <a:pt x="748" y="134"/>
                </a:lnTo>
                <a:lnTo>
                  <a:pt x="743" y="128"/>
                </a:lnTo>
                <a:lnTo>
                  <a:pt x="738" y="121"/>
                </a:lnTo>
                <a:lnTo>
                  <a:pt x="736" y="115"/>
                </a:lnTo>
                <a:lnTo>
                  <a:pt x="736" y="106"/>
                </a:lnTo>
                <a:lnTo>
                  <a:pt x="737" y="96"/>
                </a:lnTo>
                <a:lnTo>
                  <a:pt x="741" y="88"/>
                </a:lnTo>
                <a:lnTo>
                  <a:pt x="747" y="84"/>
                </a:lnTo>
                <a:lnTo>
                  <a:pt x="755" y="83"/>
                </a:lnTo>
                <a:lnTo>
                  <a:pt x="769" y="85"/>
                </a:lnTo>
                <a:lnTo>
                  <a:pt x="781" y="94"/>
                </a:lnTo>
                <a:lnTo>
                  <a:pt x="793" y="106"/>
                </a:lnTo>
                <a:lnTo>
                  <a:pt x="802" y="125"/>
                </a:lnTo>
                <a:lnTo>
                  <a:pt x="820" y="165"/>
                </a:lnTo>
                <a:lnTo>
                  <a:pt x="828" y="129"/>
                </a:lnTo>
                <a:lnTo>
                  <a:pt x="834" y="103"/>
                </a:lnTo>
                <a:lnTo>
                  <a:pt x="842" y="83"/>
                </a:lnTo>
                <a:lnTo>
                  <a:pt x="846" y="74"/>
                </a:lnTo>
                <a:lnTo>
                  <a:pt x="850" y="68"/>
                </a:lnTo>
                <a:lnTo>
                  <a:pt x="854" y="63"/>
                </a:lnTo>
                <a:lnTo>
                  <a:pt x="859" y="59"/>
                </a:lnTo>
                <a:lnTo>
                  <a:pt x="867" y="56"/>
                </a:lnTo>
                <a:lnTo>
                  <a:pt x="874" y="57"/>
                </a:lnTo>
                <a:lnTo>
                  <a:pt x="880" y="61"/>
                </a:lnTo>
                <a:lnTo>
                  <a:pt x="893" y="75"/>
                </a:lnTo>
                <a:lnTo>
                  <a:pt x="892" y="106"/>
                </a:lnTo>
                <a:close/>
                <a:moveTo>
                  <a:pt x="500" y="84"/>
                </a:moveTo>
                <a:lnTo>
                  <a:pt x="500" y="92"/>
                </a:lnTo>
                <a:lnTo>
                  <a:pt x="497" y="101"/>
                </a:lnTo>
                <a:lnTo>
                  <a:pt x="487" y="117"/>
                </a:lnTo>
                <a:lnTo>
                  <a:pt x="481" y="123"/>
                </a:lnTo>
                <a:lnTo>
                  <a:pt x="472" y="131"/>
                </a:lnTo>
                <a:lnTo>
                  <a:pt x="450" y="143"/>
                </a:lnTo>
                <a:lnTo>
                  <a:pt x="389" y="167"/>
                </a:lnTo>
                <a:lnTo>
                  <a:pt x="356" y="167"/>
                </a:lnTo>
                <a:lnTo>
                  <a:pt x="398" y="148"/>
                </a:lnTo>
                <a:lnTo>
                  <a:pt x="420" y="136"/>
                </a:lnTo>
                <a:lnTo>
                  <a:pt x="440" y="123"/>
                </a:lnTo>
                <a:lnTo>
                  <a:pt x="471" y="98"/>
                </a:lnTo>
                <a:lnTo>
                  <a:pt x="395" y="98"/>
                </a:lnTo>
                <a:lnTo>
                  <a:pt x="387" y="99"/>
                </a:lnTo>
                <a:lnTo>
                  <a:pt x="370" y="112"/>
                </a:lnTo>
                <a:lnTo>
                  <a:pt x="370" y="91"/>
                </a:lnTo>
                <a:lnTo>
                  <a:pt x="383" y="72"/>
                </a:lnTo>
                <a:lnTo>
                  <a:pt x="393" y="64"/>
                </a:lnTo>
                <a:lnTo>
                  <a:pt x="404" y="62"/>
                </a:lnTo>
                <a:lnTo>
                  <a:pt x="500" y="62"/>
                </a:lnTo>
                <a:lnTo>
                  <a:pt x="502" y="69"/>
                </a:lnTo>
                <a:lnTo>
                  <a:pt x="500" y="84"/>
                </a:lnTo>
                <a:close/>
                <a:moveTo>
                  <a:pt x="117" y="259"/>
                </a:moveTo>
                <a:lnTo>
                  <a:pt x="113" y="276"/>
                </a:lnTo>
                <a:lnTo>
                  <a:pt x="105" y="294"/>
                </a:lnTo>
                <a:lnTo>
                  <a:pt x="96" y="303"/>
                </a:lnTo>
                <a:lnTo>
                  <a:pt x="88" y="310"/>
                </a:lnTo>
                <a:lnTo>
                  <a:pt x="78" y="314"/>
                </a:lnTo>
                <a:lnTo>
                  <a:pt x="68" y="315"/>
                </a:lnTo>
                <a:lnTo>
                  <a:pt x="58" y="314"/>
                </a:lnTo>
                <a:lnTo>
                  <a:pt x="48" y="310"/>
                </a:lnTo>
                <a:lnTo>
                  <a:pt x="41" y="303"/>
                </a:lnTo>
                <a:lnTo>
                  <a:pt x="35" y="294"/>
                </a:lnTo>
                <a:lnTo>
                  <a:pt x="29" y="282"/>
                </a:lnTo>
                <a:lnTo>
                  <a:pt x="25" y="270"/>
                </a:lnTo>
                <a:lnTo>
                  <a:pt x="23" y="259"/>
                </a:lnTo>
                <a:lnTo>
                  <a:pt x="22" y="246"/>
                </a:lnTo>
                <a:lnTo>
                  <a:pt x="23" y="227"/>
                </a:lnTo>
                <a:lnTo>
                  <a:pt x="26" y="205"/>
                </a:lnTo>
                <a:lnTo>
                  <a:pt x="33" y="182"/>
                </a:lnTo>
                <a:lnTo>
                  <a:pt x="40" y="156"/>
                </a:lnTo>
                <a:lnTo>
                  <a:pt x="50" y="131"/>
                </a:lnTo>
                <a:lnTo>
                  <a:pt x="60" y="107"/>
                </a:lnTo>
                <a:lnTo>
                  <a:pt x="71" y="86"/>
                </a:lnTo>
                <a:lnTo>
                  <a:pt x="84" y="67"/>
                </a:lnTo>
                <a:lnTo>
                  <a:pt x="83" y="80"/>
                </a:lnTo>
                <a:lnTo>
                  <a:pt x="79" y="97"/>
                </a:lnTo>
                <a:lnTo>
                  <a:pt x="74" y="117"/>
                </a:lnTo>
                <a:lnTo>
                  <a:pt x="68" y="140"/>
                </a:lnTo>
                <a:lnTo>
                  <a:pt x="55" y="184"/>
                </a:lnTo>
                <a:lnTo>
                  <a:pt x="52" y="202"/>
                </a:lnTo>
                <a:lnTo>
                  <a:pt x="51" y="217"/>
                </a:lnTo>
                <a:lnTo>
                  <a:pt x="53" y="231"/>
                </a:lnTo>
                <a:lnTo>
                  <a:pt x="57" y="245"/>
                </a:lnTo>
                <a:lnTo>
                  <a:pt x="64" y="256"/>
                </a:lnTo>
                <a:lnTo>
                  <a:pt x="70" y="260"/>
                </a:lnTo>
                <a:lnTo>
                  <a:pt x="75" y="261"/>
                </a:lnTo>
                <a:lnTo>
                  <a:pt x="84" y="258"/>
                </a:lnTo>
                <a:lnTo>
                  <a:pt x="91" y="249"/>
                </a:lnTo>
                <a:lnTo>
                  <a:pt x="100" y="234"/>
                </a:lnTo>
                <a:lnTo>
                  <a:pt x="109" y="212"/>
                </a:lnTo>
                <a:lnTo>
                  <a:pt x="112" y="217"/>
                </a:lnTo>
                <a:lnTo>
                  <a:pt x="116" y="225"/>
                </a:lnTo>
                <a:lnTo>
                  <a:pt x="117" y="242"/>
                </a:lnTo>
                <a:lnTo>
                  <a:pt x="117" y="259"/>
                </a:lnTo>
                <a:close/>
              </a:path>
            </a:pathLst>
          </a:custGeom>
          <a:solidFill>
            <a:schemeClr val="bg1"/>
          </a:solidFill>
          <a:ln w="9525">
            <a:noFill/>
            <a:round/>
            <a:headEnd/>
            <a:tailEnd/>
          </a:ln>
        </p:spPr>
        <p:txBody>
          <a:bodyPr/>
          <a:lstStyle/>
          <a:p>
            <a:endParaRPr lang="ar-SA"/>
          </a:p>
        </p:txBody>
      </p:sp>
      <p:sp>
        <p:nvSpPr>
          <p:cNvPr id="10" name="Oval 9"/>
          <p:cNvSpPr/>
          <p:nvPr/>
        </p:nvSpPr>
        <p:spPr>
          <a:xfrm>
            <a:off x="858838" y="2215540"/>
            <a:ext cx="2417762" cy="2410435"/>
          </a:xfrm>
          <a:prstGeom prst="ellipse">
            <a:avLst/>
          </a:prstGeom>
          <a:ln/>
        </p:spPr>
        <p:style>
          <a:lnRef idx="2">
            <a:schemeClr val="dk1"/>
          </a:lnRef>
          <a:fillRef idx="1">
            <a:schemeClr val="lt1"/>
          </a:fillRef>
          <a:effectRef idx="0">
            <a:schemeClr val="dk1"/>
          </a:effectRef>
          <a:fontRef idx="minor">
            <a:schemeClr val="dk1"/>
          </a:fontRef>
        </p:style>
      </p:sp>
      <p:pic>
        <p:nvPicPr>
          <p:cNvPr id="11" name="Picture 10"/>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084954" y="2581891"/>
            <a:ext cx="1886846" cy="1609109"/>
          </a:xfrm>
          <a:prstGeom prst="rect">
            <a:avLst/>
          </a:prstGeom>
        </p:spPr>
      </p:pic>
      <p:sp>
        <p:nvSpPr>
          <p:cNvPr id="12" name="Rectangle 11"/>
          <p:cNvSpPr/>
          <p:nvPr/>
        </p:nvSpPr>
        <p:spPr>
          <a:xfrm>
            <a:off x="3844363" y="6329534"/>
            <a:ext cx="2217274" cy="430887"/>
          </a:xfrm>
          <a:prstGeom prst="rect">
            <a:avLst/>
          </a:prstGeom>
        </p:spPr>
        <p:txBody>
          <a:bodyPr wrap="none">
            <a:spAutoFit/>
          </a:bodyPr>
          <a:lstStyle/>
          <a:p>
            <a:pPr algn="ctr" rtl="0" fontAlgn="auto">
              <a:spcBef>
                <a:spcPts val="0"/>
              </a:spcBef>
              <a:spcAft>
                <a:spcPts val="0"/>
              </a:spcAft>
              <a:defRPr/>
            </a:pPr>
            <a:r>
              <a:rPr lang="ar-SA" sz="1100" b="0" i="0" kern="1200" dirty="0" smtClean="0">
                <a:solidFill>
                  <a:schemeClr val="bg1"/>
                </a:solidFill>
                <a:effectLst/>
                <a:latin typeface="Arial" pitchFamily="34" charset="0"/>
                <a:ea typeface="+mn-ea"/>
                <a:cs typeface="Arial" pitchFamily="34" charset="0"/>
              </a:rPr>
              <a:t>جميع الحقوق محفوظة لجامعة الملك فيصل ©</a:t>
            </a:r>
          </a:p>
          <a:p>
            <a:pPr algn="ctr" rtl="0" fontAlgn="auto">
              <a:spcBef>
                <a:spcPts val="0"/>
              </a:spcBef>
              <a:spcAft>
                <a:spcPts val="0"/>
              </a:spcAft>
              <a:defRPr/>
            </a:pPr>
            <a:r>
              <a:rPr lang="en-US" sz="1100" b="0" i="0" kern="1200" dirty="0" smtClean="0">
                <a:solidFill>
                  <a:schemeClr val="bg1"/>
                </a:solidFill>
                <a:effectLst/>
              </a:rPr>
              <a:t>All Rights Reserved for KFU ©</a:t>
            </a:r>
            <a:endParaRPr lang="en-US" sz="1100" b="0" dirty="0">
              <a:solidFill>
                <a:schemeClr val="bg1"/>
              </a:solidFill>
              <a:latin typeface="+mn-lt"/>
              <a:cs typeface="+mn-cs"/>
            </a:endParaRPr>
          </a:p>
        </p:txBody>
      </p:sp>
    </p:spTree>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Foundry">
      <a:dk1>
        <a:sysClr val="windowText" lastClr="000000"/>
      </a:dk1>
      <a:lt1>
        <a:sysClr val="window" lastClr="FFFFFF"/>
      </a:lt1>
      <a:dk2>
        <a:srgbClr val="676A55"/>
      </a:dk2>
      <a:lt2>
        <a:srgbClr val="EAEBDE"/>
      </a:lt2>
      <a:accent1>
        <a:srgbClr val="72A376"/>
      </a:accent1>
      <a:accent2>
        <a:srgbClr val="B0CCB0"/>
      </a:accent2>
      <a:accent3>
        <a:srgbClr val="A8CDD7"/>
      </a:accent3>
      <a:accent4>
        <a:srgbClr val="C0BEAF"/>
      </a:accent4>
      <a:accent5>
        <a:srgbClr val="CEC597"/>
      </a:accent5>
      <a:accent6>
        <a:srgbClr val="E8B7B7"/>
      </a:accent6>
      <a:hlink>
        <a:srgbClr val="DB5353"/>
      </a:hlink>
      <a:folHlink>
        <a:srgbClr val="903638"/>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Lst>
    <a:ext uri="{05A4C25C-085E-4340-85A3-A5531E510DB2}">
      <thm15:themeFamily xmlns:thm15="http://schemas.microsoft.com/office/thememl/2012/main" xmlns="" name="Managemnt-template-final.potx" id="{95F461BE-526E-4CA1-9DA5-0D8BE929E680}" vid="{4B94896F-684C-4F32-8A74-8D9CFF96F358}"/>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Managemnt-template-final</Template>
  <TotalTime>346</TotalTime>
  <Words>1351</Words>
  <Application>Microsoft Office PowerPoint</Application>
  <PresentationFormat>A4 Paper (210x297 mm)</PresentationFormat>
  <Paragraphs>195</Paragraphs>
  <Slides>17</Slides>
  <Notes>14</Notes>
  <HiddenSlides>0</HiddenSlides>
  <MMClips>0</MMClips>
  <ScaleCrop>false</ScaleCrop>
  <HeadingPairs>
    <vt:vector size="4" baseType="variant">
      <vt:variant>
        <vt:lpstr>نسق</vt:lpstr>
      </vt:variant>
      <vt:variant>
        <vt:i4>1</vt:i4>
      </vt:variant>
      <vt:variant>
        <vt:lpstr>عناوين الشرائح</vt:lpstr>
      </vt:variant>
      <vt:variant>
        <vt:i4>17</vt:i4>
      </vt:variant>
    </vt:vector>
  </HeadingPairs>
  <TitlesOfParts>
    <vt:vector size="18" baseType="lpstr">
      <vt:lpstr>Office Theme</vt:lpstr>
      <vt:lpstr>عرض تقديمي في PowerPoint</vt:lpstr>
      <vt:lpstr>الفصل الأول</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Karim Mohmmad Zayed</dc:creator>
  <cp:lastModifiedBy>Bassim Ali Yoseif Alsabbgh</cp:lastModifiedBy>
  <cp:revision>26</cp:revision>
  <dcterms:created xsi:type="dcterms:W3CDTF">2014-09-11T06:47:01Z</dcterms:created>
  <dcterms:modified xsi:type="dcterms:W3CDTF">2014-09-18T11:32:31Z</dcterms:modified>
</cp:coreProperties>
</file>