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notesMasterIdLst>
    <p:notesMasterId r:id="rId21"/>
  </p:notesMasterIdLst>
  <p:sldIdLst>
    <p:sldId id="318" r:id="rId2"/>
    <p:sldId id="257" r:id="rId3"/>
    <p:sldId id="319" r:id="rId4"/>
    <p:sldId id="302" r:id="rId5"/>
    <p:sldId id="259" r:id="rId6"/>
    <p:sldId id="303" r:id="rId7"/>
    <p:sldId id="304" r:id="rId8"/>
    <p:sldId id="305" r:id="rId9"/>
    <p:sldId id="306" r:id="rId10"/>
    <p:sldId id="307" r:id="rId11"/>
    <p:sldId id="309" r:id="rId12"/>
    <p:sldId id="311" r:id="rId13"/>
    <p:sldId id="312" r:id="rId14"/>
    <p:sldId id="313" r:id="rId15"/>
    <p:sldId id="314" r:id="rId16"/>
    <p:sldId id="315" r:id="rId17"/>
    <p:sldId id="316" r:id="rId18"/>
    <p:sldId id="310" r:id="rId19"/>
    <p:sldId id="317"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B84AF"/>
    <a:srgbClr val="FFFFCC"/>
    <a:srgbClr val="AD9968"/>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4" autoAdjust="0"/>
  </p:normalViewPr>
  <p:slideViewPr>
    <p:cSldViewPr>
      <p:cViewPr varScale="1">
        <p:scale>
          <a:sx n="100" d="100"/>
          <a:sy n="100" d="100"/>
        </p:scale>
        <p:origin x="90" y="15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505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1946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9C0CBB2E-F771-45E5-89C2-C1A28CE5FB25}" type="slidenum">
              <a:rPr lang="ar-SA" smtClean="0">
                <a:ea typeface="Majalla UI"/>
                <a:cs typeface="Majalla UI"/>
              </a:rPr>
              <a:pPr fontAlgn="base">
                <a:spcBef>
                  <a:spcPct val="0"/>
                </a:spcBef>
                <a:spcAft>
                  <a:spcPct val="0"/>
                </a:spcAft>
              </a:pPr>
              <a:t>6</a:t>
            </a:fld>
            <a:endParaRPr lang="ar-SA" smtClean="0">
              <a:ea typeface="Majalla UI"/>
              <a:cs typeface="Majalla UI"/>
            </a:endParaRPr>
          </a:p>
        </p:txBody>
      </p:sp>
    </p:spTree>
    <p:extLst>
      <p:ext uri="{BB962C8B-B14F-4D97-AF65-F5344CB8AC3E}">
        <p14:creationId xmlns:p14="http://schemas.microsoft.com/office/powerpoint/2010/main" val="189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5155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048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37331454-7E68-45F6-868D-4FD7EEC65360}" type="slidenum">
              <a:rPr lang="ar-SA" smtClean="0">
                <a:ea typeface="Majalla UI"/>
                <a:cs typeface="Majalla UI"/>
              </a:rPr>
              <a:pPr fontAlgn="base">
                <a:spcBef>
                  <a:spcPct val="0"/>
                </a:spcBef>
                <a:spcAft>
                  <a:spcPct val="0"/>
                </a:spcAft>
              </a:pPr>
              <a:t>7</a:t>
            </a:fld>
            <a:endParaRPr lang="ar-SA" smtClean="0">
              <a:ea typeface="Majalla UI"/>
              <a:cs typeface="Majalla UI"/>
            </a:endParaRPr>
          </a:p>
        </p:txBody>
      </p:sp>
    </p:spTree>
    <p:extLst>
      <p:ext uri="{BB962C8B-B14F-4D97-AF65-F5344CB8AC3E}">
        <p14:creationId xmlns:p14="http://schemas.microsoft.com/office/powerpoint/2010/main" val="3647132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53603"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253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FF62FFF9-D42A-422A-984E-AEC1CEA55D91}" type="slidenum">
              <a:rPr lang="ar-SA" smtClean="0">
                <a:ea typeface="Majalla UI"/>
                <a:cs typeface="Majalla UI"/>
              </a:rPr>
              <a:pPr fontAlgn="base">
                <a:spcBef>
                  <a:spcPct val="0"/>
                </a:spcBef>
                <a:spcAft>
                  <a:spcPct val="0"/>
                </a:spcAft>
              </a:pPr>
              <a:t>9</a:t>
            </a:fld>
            <a:endParaRPr lang="ar-SA" smtClean="0">
              <a:ea typeface="Majalla UI"/>
              <a:cs typeface="Majalla UI"/>
            </a:endParaRPr>
          </a:p>
        </p:txBody>
      </p:sp>
    </p:spTree>
    <p:extLst>
      <p:ext uri="{BB962C8B-B14F-4D97-AF65-F5344CB8AC3E}">
        <p14:creationId xmlns:p14="http://schemas.microsoft.com/office/powerpoint/2010/main" val="1162754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5462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3556"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44C5A283-F20B-4889-811A-6B41E27E5419}" type="slidenum">
              <a:rPr lang="ar-SA" smtClean="0">
                <a:ea typeface="Majalla UI"/>
                <a:cs typeface="Majalla UI"/>
              </a:rPr>
              <a:pPr fontAlgn="base">
                <a:spcBef>
                  <a:spcPct val="0"/>
                </a:spcBef>
                <a:spcAft>
                  <a:spcPct val="0"/>
                </a:spcAft>
              </a:pPr>
              <a:t>10</a:t>
            </a:fld>
            <a:endParaRPr lang="ar-SA" smtClean="0">
              <a:ea typeface="Majalla UI"/>
              <a:cs typeface="Majalla UI"/>
            </a:endParaRPr>
          </a:p>
        </p:txBody>
      </p:sp>
    </p:spTree>
    <p:extLst>
      <p:ext uri="{BB962C8B-B14F-4D97-AF65-F5344CB8AC3E}">
        <p14:creationId xmlns:p14="http://schemas.microsoft.com/office/powerpoint/2010/main" val="2902880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5565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458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BFE83AC6-BCDB-4810-A1A9-96EC615ACE0E}" type="slidenum">
              <a:rPr lang="ar-SA" smtClean="0">
                <a:ea typeface="Majalla UI"/>
                <a:cs typeface="Majalla UI"/>
              </a:rPr>
              <a:pPr fontAlgn="base">
                <a:spcBef>
                  <a:spcPct val="0"/>
                </a:spcBef>
                <a:spcAft>
                  <a:spcPct val="0"/>
                </a:spcAft>
              </a:pPr>
              <a:t>11</a:t>
            </a:fld>
            <a:endParaRPr lang="ar-SA" smtClean="0">
              <a:ea typeface="Majalla UI"/>
              <a:cs typeface="Majalla UI"/>
            </a:endParaRPr>
          </a:p>
        </p:txBody>
      </p:sp>
    </p:spTree>
    <p:extLst>
      <p:ext uri="{BB962C8B-B14F-4D97-AF65-F5344CB8AC3E}">
        <p14:creationId xmlns:p14="http://schemas.microsoft.com/office/powerpoint/2010/main" val="1496863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5667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2560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047BCF75-9C42-454B-8EA7-8EEA7213AA4A}" type="slidenum">
              <a:rPr lang="ar-SA" smtClean="0">
                <a:solidFill>
                  <a:prstClr val="black"/>
                </a:solidFill>
                <a:ea typeface="Majalla UI"/>
                <a:cs typeface="Majalla UI"/>
              </a:rPr>
              <a:pPr/>
              <a:t>13</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4080657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6179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072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29F09FB8-F028-4F5F-9E70-612EE4F62BFC}" type="slidenum">
              <a:rPr lang="ar-SA" smtClean="0">
                <a:solidFill>
                  <a:prstClr val="black"/>
                </a:solidFill>
                <a:ea typeface="Majalla UI"/>
                <a:cs typeface="Majalla UI"/>
              </a:rPr>
              <a:pPr/>
              <a:t>14</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1726255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166915"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dirty="0" smtClean="0"/>
          </a:p>
        </p:txBody>
      </p:sp>
      <p:sp>
        <p:nvSpPr>
          <p:cNvPr id="34820"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fld id="{B542EDE6-06A8-4D12-B909-8D38FB381ED4}" type="slidenum">
              <a:rPr lang="ar-SA" smtClean="0">
                <a:solidFill>
                  <a:prstClr val="black"/>
                </a:solidFill>
                <a:ea typeface="Majalla UI"/>
                <a:cs typeface="Majalla UI"/>
              </a:rPr>
              <a:pPr/>
              <a:t>17</a:t>
            </a:fld>
            <a:endParaRPr lang="ar-SA" smtClean="0">
              <a:solidFill>
                <a:prstClr val="black"/>
              </a:solidFill>
              <a:ea typeface="Majalla UI"/>
              <a:cs typeface="Majalla UI"/>
            </a:endParaRPr>
          </a:p>
        </p:txBody>
      </p:sp>
    </p:spTree>
    <p:extLst>
      <p:ext uri="{BB962C8B-B14F-4D97-AF65-F5344CB8AC3E}">
        <p14:creationId xmlns:p14="http://schemas.microsoft.com/office/powerpoint/2010/main" val="3426477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solidFill>
                <a:prstClr val="white"/>
              </a:solidFill>
            </a:endParaRPr>
          </a:p>
        </p:txBody>
      </p:sp>
      <p:sp>
        <p:nvSpPr>
          <p:cNvPr id="2" name="Title 1"/>
          <p:cNvSpPr>
            <a:spLocks noGrp="1"/>
          </p:cNvSpPr>
          <p:nvPr>
            <p:ph type="ctrTitle"/>
          </p:nvPr>
        </p:nvSpPr>
        <p:spPr>
          <a:xfrm>
            <a:off x="742950" y="213042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1" y="6356352"/>
            <a:ext cx="482600"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459291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423549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642844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3457899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220568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600955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7002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47066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314248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675446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90"/>
            <a:ext cx="571500"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464679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263659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71593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5" name="Rectangle 4"/>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5"/>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79B71FB4-11C2-413E-8136-9C75A2F3D61D}"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367380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1"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        ]</a:t>
            </a:r>
            <a:endParaRPr lang="en-US" sz="1600" dirty="0">
              <a:solidFill>
                <a:prstClr val="white"/>
              </a:solidFill>
              <a:latin typeface="Calibri"/>
            </a:endParaRPr>
          </a:p>
        </p:txBody>
      </p:sp>
    </p:spTree>
    <p:extLst>
      <p:ext uri="{BB962C8B-B14F-4D97-AF65-F5344CB8AC3E}">
        <p14:creationId xmlns:p14="http://schemas.microsoft.com/office/powerpoint/2010/main" val="109178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2"/>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solidFill>
                <a:prstClr val="white"/>
              </a:solidFill>
            </a:endParaRPr>
          </a:p>
        </p:txBody>
      </p:sp>
      <p:grpSp>
        <p:nvGrpSpPr>
          <p:cNvPr id="12" name="Group 7"/>
          <p:cNvGrpSpPr>
            <a:grpSpLocks/>
          </p:cNvGrpSpPr>
          <p:nvPr userDrawn="1"/>
        </p:nvGrpSpPr>
        <p:grpSpPr bwMode="auto">
          <a:xfrm>
            <a:off x="8610600"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90"/>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solidFill>
                <a:prstClr val="white"/>
              </a:solidFill>
            </a:endParaRPr>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prstClr val="white"/>
                </a:solidFill>
                <a:latin typeface="Calibri"/>
              </a:rPr>
              <a:t>King Faisal University</a:t>
            </a:r>
            <a:endParaRPr lang="en-US" sz="1600" dirty="0">
              <a:solidFill>
                <a:prstClr val="white"/>
              </a:solidFill>
              <a:latin typeface="Calibri"/>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جامعة الملك فيصل</a:t>
            </a:r>
            <a:endParaRPr lang="en-US" sz="1600" b="1" dirty="0">
              <a:solidFill>
                <a:prstClr val="white"/>
              </a:solidFill>
              <a:latin typeface="Calibri"/>
            </a:endParaRPr>
          </a:p>
        </p:txBody>
      </p:sp>
      <p:pic>
        <p:nvPicPr>
          <p:cNvPr id="18" name="Picture 17" descr="logo EDE.png"/>
          <p:cNvPicPr>
            <a:picLocks noChangeAspect="1"/>
          </p:cNvPicPr>
          <p:nvPr userDrawn="1"/>
        </p:nvPicPr>
        <p:blipFill>
          <a:blip r:embed="rId19" cstate="print"/>
          <a:stretch>
            <a:fillRect/>
          </a:stretch>
        </p:blipFill>
        <p:spPr>
          <a:xfrm>
            <a:off x="304801" y="5791202"/>
            <a:ext cx="838200" cy="938645"/>
          </a:xfrm>
          <a:prstGeom prst="rect">
            <a:avLst/>
          </a:prstGeom>
        </p:spPr>
      </p:pic>
      <p:sp>
        <p:nvSpPr>
          <p:cNvPr id="19" name="Rectangle 18"/>
          <p:cNvSpPr/>
          <p:nvPr userDrawn="1"/>
        </p:nvSpPr>
        <p:spPr>
          <a:xfrm>
            <a:off x="914400" y="6581003"/>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prstClr val="white"/>
                </a:solidFill>
                <a:latin typeface="Calibri"/>
              </a:rPr>
              <a:t>Deanship of E-Learning and Distance Education</a:t>
            </a:r>
            <a:endParaRPr lang="en-US" sz="1200" dirty="0">
              <a:solidFill>
                <a:prstClr val="white"/>
              </a:solidFill>
              <a:latin typeface="Calibri"/>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prstClr val="white"/>
                </a:solidFill>
                <a:latin typeface="Calibri"/>
                <a:cs typeface="Arial"/>
              </a:rPr>
              <a:t>عمادة التعليم الإكتروني والتعلم عن بعد</a:t>
            </a:r>
            <a:endParaRPr lang="en-US" sz="1600" b="1" dirty="0">
              <a:solidFill>
                <a:prstClr val="white"/>
              </a:solidFill>
              <a:latin typeface="Calibri"/>
            </a:endParaRPr>
          </a:p>
        </p:txBody>
      </p:sp>
    </p:spTree>
    <p:extLst>
      <p:ext uri="{BB962C8B-B14F-4D97-AF65-F5344CB8AC3E}">
        <p14:creationId xmlns:p14="http://schemas.microsoft.com/office/powerpoint/2010/main" val="3252596855"/>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791" r:id="rId12"/>
    <p:sldLayoutId id="2147483803" r:id="rId13"/>
    <p:sldLayoutId id="2147483827" r:id="rId14"/>
    <p:sldLayoutId id="2147483774" r:id="rId15"/>
    <p:sldLayoutId id="2147483779" r:id="rId16"/>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80592" y="2132856"/>
            <a:ext cx="6619900" cy="1470025"/>
          </a:xfrm>
        </p:spPr>
        <p:txBody>
          <a:bodyPr>
            <a:noAutofit/>
          </a:bodyPr>
          <a:lstStyle/>
          <a:p>
            <a:r>
              <a:rPr lang="ar-EG" sz="3200" b="1" dirty="0" smtClean="0">
                <a:solidFill>
                  <a:srgbClr val="C00000"/>
                </a:solidFill>
                <a:latin typeface="AYM Wadiy S_U normal."/>
                <a:cs typeface="Akhbar MT" pitchFamily="2" charset="-78"/>
              </a:rPr>
              <a:t>اسم المقرر</a:t>
            </a:r>
            <a:r>
              <a:rPr lang="ar-DZ" sz="3200" b="1" dirty="0" smtClean="0">
                <a:solidFill>
                  <a:srgbClr val="C00000"/>
                </a:solidFill>
                <a:latin typeface="AYM Wadiy S_U normal."/>
                <a:cs typeface="Akhbar MT" pitchFamily="2" charset="-78"/>
              </a:rPr>
              <a:t>: </a:t>
            </a:r>
            <a:r>
              <a:rPr lang="ar-SA" sz="3200" b="1" dirty="0" smtClean="0">
                <a:solidFill>
                  <a:srgbClr val="C00000"/>
                </a:solidFill>
                <a:latin typeface="AYM Wadiy S_U normal."/>
                <a:cs typeface="Akhbar MT" pitchFamily="2" charset="-78"/>
              </a:rPr>
              <a:t>القانون التجاري</a:t>
            </a:r>
            <a:r>
              <a:rPr lang="ar-EG" sz="3200" b="1" dirty="0" smtClean="0">
                <a:solidFill>
                  <a:srgbClr val="C00000"/>
                </a:solidFill>
                <a:latin typeface="Calibri" pitchFamily="34" charset="0"/>
                <a:cs typeface="Akhbar MT" pitchFamily="2" charset="-78"/>
              </a:rPr>
              <a:t/>
            </a:r>
            <a:br>
              <a:rPr lang="ar-EG" sz="3200" b="1" dirty="0" smtClean="0">
                <a:solidFill>
                  <a:srgbClr val="C00000"/>
                </a:solidFill>
                <a:latin typeface="Calibri" pitchFamily="34" charset="0"/>
                <a:cs typeface="Akhbar MT" pitchFamily="2" charset="-78"/>
              </a:rPr>
            </a:br>
            <a:r>
              <a:rPr lang="ar-SA" sz="3200" b="1" dirty="0" smtClean="0">
                <a:solidFill>
                  <a:srgbClr val="C00000"/>
                </a:solidFill>
                <a:latin typeface="Calibri" pitchFamily="34" charset="0"/>
                <a:cs typeface="Akhbar MT" pitchFamily="2" charset="-78"/>
              </a:rPr>
              <a:t>المحاضر : عمر صالح السعيد.</a:t>
            </a:r>
            <a:r>
              <a:rPr lang="en-US" sz="3200" b="1" dirty="0" smtClean="0">
                <a:solidFill>
                  <a:srgbClr val="C00000"/>
                </a:solidFill>
                <a:latin typeface="Calibri" pitchFamily="34" charset="0"/>
                <a:cs typeface="Times New Roman" pitchFamily="18" charset="0"/>
              </a:rPr>
              <a:t/>
            </a:r>
            <a:br>
              <a:rPr lang="en-US" sz="3200" b="1" dirty="0" smtClean="0">
                <a:solidFill>
                  <a:srgbClr val="C00000"/>
                </a:solidFill>
                <a:latin typeface="Calibri" pitchFamily="34" charset="0"/>
                <a:cs typeface="Times New Roman" pitchFamily="18" charset="0"/>
              </a:rPr>
            </a:br>
            <a:endParaRPr lang="ar-SA" sz="3200" dirty="0">
              <a:solidFill>
                <a:srgbClr val="C00000"/>
              </a:solidFill>
            </a:endParaRPr>
          </a:p>
        </p:txBody>
      </p:sp>
      <p:sp>
        <p:nvSpPr>
          <p:cNvPr id="5" name="Subtitle 2"/>
          <p:cNvSpPr txBox="1">
            <a:spLocks noGrp="1"/>
          </p:cNvSpPr>
          <p:nvPr>
            <p:ph type="subTitle" idx="1"/>
          </p:nvPr>
        </p:nvSpPr>
        <p:spPr bwMode="auto">
          <a:xfrm>
            <a:off x="5673080" y="4293096"/>
            <a:ext cx="3960440" cy="1752600"/>
          </a:xfrm>
          <a:prstGeom prst="rect">
            <a:avLst/>
          </a:prstGeom>
          <a:noFill/>
          <a:ln w="9525">
            <a:noFill/>
            <a:miter lim="800000"/>
            <a:headEnd/>
            <a:tailEnd/>
          </a:ln>
        </p:spPr>
        <p:txBody>
          <a:bodyPr>
            <a:normAutofit fontScale="92500" lnSpcReduction="20000"/>
          </a:bodyPr>
          <a:lstStyle/>
          <a:p>
            <a:pPr algn="ctr" rtl="0">
              <a:spcBef>
                <a:spcPct val="20000"/>
              </a:spcBef>
              <a:buFont typeface="Arial" pitchFamily="34" charset="0"/>
              <a:buNone/>
            </a:pPr>
            <a:r>
              <a:rPr lang="ar-SA" b="1" dirty="0" smtClean="0">
                <a:solidFill>
                  <a:srgbClr val="C00000"/>
                </a:solidFill>
                <a:latin typeface="Calibri" pitchFamily="34" charset="0"/>
                <a:cs typeface="Akhbar MT" pitchFamily="2" charset="-78"/>
              </a:rPr>
              <a:t>جامعة الملك فيصل</a:t>
            </a:r>
          </a:p>
          <a:p>
            <a:pPr algn="ctr" rtl="0">
              <a:spcBef>
                <a:spcPct val="20000"/>
              </a:spcBef>
              <a:buFont typeface="Arial" pitchFamily="34" charset="0"/>
              <a:buNone/>
            </a:pPr>
            <a:r>
              <a:rPr lang="ar-DZ" b="1" dirty="0" smtClean="0">
                <a:solidFill>
                  <a:srgbClr val="C00000"/>
                </a:solidFill>
                <a:latin typeface="Calibri" pitchFamily="34" charset="0"/>
                <a:cs typeface="Akhbar MT" pitchFamily="2" charset="-78"/>
              </a:rPr>
              <a:t>كلية إدارة الأعمال</a:t>
            </a:r>
          </a:p>
          <a:p>
            <a:pPr algn="ctr" rtl="0">
              <a:spcBef>
                <a:spcPct val="20000"/>
              </a:spcBef>
              <a:buFont typeface="Arial" pitchFamily="34" charset="0"/>
              <a:buNone/>
            </a:pPr>
            <a:r>
              <a:rPr lang="ar-DZ" b="1" dirty="0" smtClean="0">
                <a:solidFill>
                  <a:srgbClr val="C00000"/>
                </a:solidFill>
                <a:latin typeface="Calibri" pitchFamily="34" charset="0"/>
                <a:cs typeface="Akhbar MT" pitchFamily="2" charset="-78"/>
              </a:rPr>
              <a:t>قسم </a:t>
            </a:r>
            <a:r>
              <a:rPr lang="ar-SA" b="1" dirty="0" smtClean="0">
                <a:solidFill>
                  <a:srgbClr val="C00000"/>
                </a:solidFill>
                <a:latin typeface="Calibri" pitchFamily="34" charset="0"/>
                <a:cs typeface="Akhbar MT" pitchFamily="2" charset="-78"/>
              </a:rPr>
              <a:t>القانون</a:t>
            </a:r>
            <a:endParaRPr lang="en-US" b="1" dirty="0">
              <a:solidFill>
                <a:srgbClr val="C00000"/>
              </a:solidFill>
              <a:latin typeface="Calibri" pitchFamily="34" charset="0"/>
              <a:cs typeface="Akhbar MT" pitchFamily="2" charset="-78"/>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a:t>
            </a:fld>
            <a:endParaRPr lang="en-US" dirty="0">
              <a:solidFill>
                <a:prstClr val="white"/>
              </a:solidFill>
            </a:endParaRPr>
          </a:p>
        </p:txBody>
      </p:sp>
    </p:spTree>
    <p:extLst>
      <p:ext uri="{BB962C8B-B14F-4D97-AF65-F5344CB8AC3E}">
        <p14:creationId xmlns:p14="http://schemas.microsoft.com/office/powerpoint/2010/main" val="3482323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20752" y="2060848"/>
            <a:ext cx="5655568" cy="1470025"/>
          </a:xfrm>
        </p:spPr>
        <p:txBody>
          <a:bodyPr/>
          <a:lstStyle/>
          <a:p>
            <a:pPr algn="l" rtl="1" eaLnBrk="1" hangingPunct="1"/>
            <a:r>
              <a:rPr lang="en-US" sz="3600" b="1" spc="-150" dirty="0" smtClean="0">
                <a:solidFill>
                  <a:srgbClr val="C00000"/>
                </a:solidFill>
                <a:latin typeface="ae_AlMateen" pitchFamily="2" charset="-78"/>
                <a:cs typeface="Akhbar MT" pitchFamily="2" charset="-78"/>
              </a:rPr>
              <a:t> </a:t>
            </a:r>
            <a:r>
              <a:rPr lang="ar-SA" sz="3600" b="1" spc="-150" dirty="0" smtClean="0">
                <a:solidFill>
                  <a:srgbClr val="C00000"/>
                </a:solidFill>
                <a:latin typeface="ae_AlMateen" pitchFamily="2" charset="-78"/>
                <a:cs typeface="Akhbar MT" pitchFamily="2" charset="-78"/>
              </a:rPr>
              <a:t>المحاضرة الأولى: ماهية القانون التجاري</a:t>
            </a:r>
            <a:endParaRPr lang="en-US" sz="3600" b="1" spc="-150" dirty="0" smtClean="0">
              <a:solidFill>
                <a:srgbClr val="C00000"/>
              </a:solidFill>
              <a:latin typeface="ae_AlMateen" pitchFamily="2" charset="-78"/>
              <a:cs typeface="Akhbar MT" pitchFamily="2" charset="-78"/>
            </a:endParaRPr>
          </a:p>
        </p:txBody>
      </p:sp>
      <p:sp>
        <p:nvSpPr>
          <p:cNvPr id="6148" name="Slide Number Placeholder 3"/>
          <p:cNvSpPr>
            <a:spLocks noGrp="1"/>
          </p:cNvSpPr>
          <p:nvPr>
            <p:ph type="sldNum" sz="quarter" idx="10"/>
          </p:nvPr>
        </p:nvSpPr>
        <p:spPr bwMode="auto">
          <a:xfrm>
            <a:off x="4876801" y="6356352"/>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p:nvPr/>
        </p:nvGrpSpPr>
        <p:grpSpPr>
          <a:xfrm>
            <a:off x="3383332" y="404663"/>
            <a:ext cx="3069508" cy="352122"/>
            <a:chOff x="1122071" y="1532505"/>
            <a:chExt cx="3069508" cy="352122"/>
          </a:xfrm>
          <a:scene3d>
            <a:camera prst="orthographicFront"/>
            <a:lightRig rig="chilly" dir="t"/>
          </a:scene3d>
        </p:grpSpPr>
        <p:sp>
          <p:nvSpPr>
            <p:cNvPr id="3" name="مستطيل 2"/>
            <p:cNvSpPr/>
            <p:nvPr/>
          </p:nvSpPr>
          <p:spPr>
            <a:xfrm>
              <a:off x="1841903" y="1532506"/>
              <a:ext cx="1759104" cy="352121"/>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مستطيل 3"/>
            <p:cNvSpPr/>
            <p:nvPr/>
          </p:nvSpPr>
          <p:spPr>
            <a:xfrm>
              <a:off x="1122071" y="1532505"/>
              <a:ext cx="3069508" cy="35212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3600" b="1" kern="1200" dirty="0" smtClean="0">
                  <a:ln>
                    <a:solidFill>
                      <a:schemeClr val="accent4">
                        <a:lumMod val="75000"/>
                      </a:schemeClr>
                    </a:solidFill>
                  </a:ln>
                  <a:solidFill>
                    <a:schemeClr val="accent4">
                      <a:lumMod val="75000"/>
                    </a:schemeClr>
                  </a:solidFill>
                  <a:effectLst/>
                  <a:cs typeface="Akhbar MT" pitchFamily="2" charset="-78"/>
                </a:rPr>
                <a:t>القواعد القانونية</a:t>
              </a:r>
              <a:endParaRPr lang="ar-SA" sz="3600" kern="1200" dirty="0">
                <a:ln>
                  <a:solidFill>
                    <a:schemeClr val="accent4">
                      <a:lumMod val="75000"/>
                    </a:schemeClr>
                  </a:solidFill>
                </a:ln>
                <a:solidFill>
                  <a:schemeClr val="accent4">
                    <a:lumMod val="75000"/>
                  </a:schemeClr>
                </a:solidFill>
                <a:effectLst/>
                <a:cs typeface="Akhbar MT" pitchFamily="2" charset="-78"/>
              </a:endParaRPr>
            </a:p>
          </p:txBody>
        </p:sp>
      </p:grpSp>
      <p:grpSp>
        <p:nvGrpSpPr>
          <p:cNvPr id="5" name="مجموعة 4"/>
          <p:cNvGrpSpPr/>
          <p:nvPr/>
        </p:nvGrpSpPr>
        <p:grpSpPr>
          <a:xfrm>
            <a:off x="5313040" y="1196752"/>
            <a:ext cx="2206172" cy="337294"/>
            <a:chOff x="1042305" y="1914105"/>
            <a:chExt cx="2206172" cy="337294"/>
          </a:xfrm>
          <a:scene3d>
            <a:camera prst="orthographicFront"/>
            <a:lightRig rig="chilly" dir="t"/>
          </a:scene3d>
        </p:grpSpPr>
        <p:sp>
          <p:nvSpPr>
            <p:cNvPr id="6" name="مستطيل 5"/>
            <p:cNvSpPr/>
            <p:nvPr/>
          </p:nvSpPr>
          <p:spPr>
            <a:xfrm>
              <a:off x="2194433" y="1914105"/>
              <a:ext cx="1054044" cy="33729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مستطيل 6"/>
            <p:cNvSpPr/>
            <p:nvPr/>
          </p:nvSpPr>
          <p:spPr>
            <a:xfrm>
              <a:off x="1042305" y="1914105"/>
              <a:ext cx="2206172" cy="33729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800" b="1" kern="1200" dirty="0" smtClean="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rPr>
                <a:t>قانون خاص</a:t>
              </a:r>
              <a:endParaRPr lang="ar-SA" sz="2800" kern="1200" dirty="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endParaRPr>
            </a:p>
          </p:txBody>
        </p:sp>
      </p:grpSp>
      <p:grpSp>
        <p:nvGrpSpPr>
          <p:cNvPr id="8" name="مجموعة 7"/>
          <p:cNvGrpSpPr/>
          <p:nvPr/>
        </p:nvGrpSpPr>
        <p:grpSpPr>
          <a:xfrm>
            <a:off x="913546" y="1203251"/>
            <a:ext cx="4004540" cy="337294"/>
            <a:chOff x="-1471379" y="1943511"/>
            <a:chExt cx="4004540" cy="337294"/>
          </a:xfrm>
          <a:scene3d>
            <a:camera prst="orthographicFront"/>
            <a:lightRig rig="chilly" dir="t"/>
          </a:scene3d>
        </p:grpSpPr>
        <p:sp>
          <p:nvSpPr>
            <p:cNvPr id="9" name="مستطيل 8"/>
            <p:cNvSpPr/>
            <p:nvPr/>
          </p:nvSpPr>
          <p:spPr>
            <a:xfrm>
              <a:off x="1479117" y="1943511"/>
              <a:ext cx="1054044" cy="33729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مستطيل 9"/>
            <p:cNvSpPr/>
            <p:nvPr/>
          </p:nvSpPr>
          <p:spPr>
            <a:xfrm>
              <a:off x="-1471379" y="1943511"/>
              <a:ext cx="4004540" cy="33729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800" b="1" kern="1200" dirty="0" smtClean="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rPr>
                <a:t>قانون عام</a:t>
              </a:r>
              <a:endParaRPr lang="ar-SA" sz="2800" kern="1200" dirty="0">
                <a:ln>
                  <a:solidFill>
                    <a:schemeClr val="accent4">
                      <a:lumMod val="75000"/>
                    </a:schemeClr>
                  </a:solidFill>
                </a:ln>
                <a:solidFill>
                  <a:schemeClr val="accent4">
                    <a:lumMod val="75000"/>
                  </a:schemeClr>
                </a:solidFill>
                <a:effectLst>
                  <a:glow rad="63500">
                    <a:schemeClr val="accent6">
                      <a:satMod val="175000"/>
                      <a:alpha val="40000"/>
                    </a:schemeClr>
                  </a:glow>
                </a:effectLst>
                <a:cs typeface="Akhbar MT" pitchFamily="2" charset="-78"/>
              </a:endParaRPr>
            </a:p>
          </p:txBody>
        </p:sp>
      </p:grpSp>
      <p:grpSp>
        <p:nvGrpSpPr>
          <p:cNvPr id="11" name="مجموعة 10"/>
          <p:cNvGrpSpPr/>
          <p:nvPr/>
        </p:nvGrpSpPr>
        <p:grpSpPr>
          <a:xfrm>
            <a:off x="5984036" y="2366972"/>
            <a:ext cx="2801981" cy="2182277"/>
            <a:chOff x="1535096" y="5112567"/>
            <a:chExt cx="2801981" cy="2182277"/>
          </a:xfrm>
          <a:scene3d>
            <a:camera prst="orthographicFront"/>
            <a:lightRig rig="chilly" dir="t"/>
          </a:scene3d>
        </p:grpSpPr>
        <p:sp>
          <p:nvSpPr>
            <p:cNvPr id="12" name="مستطيل 11"/>
            <p:cNvSpPr/>
            <p:nvPr/>
          </p:nvSpPr>
          <p:spPr>
            <a:xfrm>
              <a:off x="1872212" y="5112567"/>
              <a:ext cx="2009893" cy="58460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مستطيل 12"/>
            <p:cNvSpPr/>
            <p:nvPr/>
          </p:nvSpPr>
          <p:spPr>
            <a:xfrm>
              <a:off x="1535096" y="5470013"/>
              <a:ext cx="2801981" cy="182483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ar-SA" sz="2800" b="1" kern="1200" dirty="0" smtClean="0">
                  <a:ln>
                    <a:solidFill>
                      <a:srgbClr val="C00000"/>
                    </a:solidFill>
                  </a:ln>
                  <a:solidFill>
                    <a:srgbClr val="C00000"/>
                  </a:solidFill>
                  <a:effectLst>
                    <a:glow rad="63500">
                      <a:schemeClr val="accent6">
                        <a:satMod val="175000"/>
                        <a:alpha val="40000"/>
                      </a:schemeClr>
                    </a:glow>
                  </a:effectLst>
                  <a:cs typeface="Akhbar MT" pitchFamily="2" charset="-78"/>
                </a:rPr>
                <a:t>مجموعة القواعد القانونية  التي تنظم العلاقات والروابط بين الأفراد بعضهم البعض أو بين الأفراد والدولة باعتبارها شخصا عاديا</a:t>
              </a:r>
              <a:endParaRPr lang="ar-SA" sz="2800" b="1" kern="1200" dirty="0">
                <a:ln>
                  <a:solidFill>
                    <a:srgbClr val="C00000"/>
                  </a:solidFill>
                </a:ln>
                <a:solidFill>
                  <a:srgbClr val="C00000"/>
                </a:solidFill>
                <a:effectLst>
                  <a:glow rad="63500">
                    <a:schemeClr val="accent6">
                      <a:satMod val="175000"/>
                      <a:alpha val="40000"/>
                    </a:schemeClr>
                  </a:glow>
                </a:effectLst>
                <a:cs typeface="Akhbar MT" pitchFamily="2" charset="-78"/>
              </a:endParaRPr>
            </a:p>
          </p:txBody>
        </p:sp>
      </p:grpSp>
      <p:grpSp>
        <p:nvGrpSpPr>
          <p:cNvPr id="14" name="مجموعة 13"/>
          <p:cNvGrpSpPr/>
          <p:nvPr/>
        </p:nvGrpSpPr>
        <p:grpSpPr>
          <a:xfrm>
            <a:off x="913546" y="2243203"/>
            <a:ext cx="2810762" cy="2442800"/>
            <a:chOff x="1810" y="2744888"/>
            <a:chExt cx="2042391" cy="819454"/>
          </a:xfrm>
          <a:scene3d>
            <a:camera prst="orthographicFront"/>
            <a:lightRig rig="chilly" dir="t"/>
          </a:scene3d>
        </p:grpSpPr>
        <p:sp>
          <p:nvSpPr>
            <p:cNvPr id="15" name="مستطيل 14"/>
            <p:cNvSpPr/>
            <p:nvPr/>
          </p:nvSpPr>
          <p:spPr>
            <a:xfrm>
              <a:off x="1810" y="2786407"/>
              <a:ext cx="1932653" cy="777935"/>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مستطيل 15"/>
            <p:cNvSpPr/>
            <p:nvPr/>
          </p:nvSpPr>
          <p:spPr>
            <a:xfrm>
              <a:off x="111548" y="2744888"/>
              <a:ext cx="1932653" cy="777935"/>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800" b="1" kern="1200" dirty="0" smtClean="0">
                  <a:ln>
                    <a:solidFill>
                      <a:srgbClr val="C00000"/>
                    </a:solidFill>
                  </a:ln>
                  <a:solidFill>
                    <a:srgbClr val="C00000"/>
                  </a:solidFill>
                  <a:cs typeface="Akhbar MT" pitchFamily="2" charset="-78"/>
                </a:rPr>
                <a:t>مجموعة القواعد القانونية التي تنظم العلاقات والروابط التي تكون الدولة طرفا فيها باعتبارها صاحبة سلطة وسيادة</a:t>
              </a:r>
              <a:r>
                <a:rPr lang="en-US" sz="2000" b="1" kern="1200" dirty="0" smtClean="0">
                  <a:ln>
                    <a:solidFill>
                      <a:sysClr val="windowText" lastClr="000000"/>
                    </a:solidFill>
                  </a:ln>
                  <a:solidFill>
                    <a:srgbClr val="2D07CF"/>
                  </a:solidFill>
                  <a:cs typeface="AL-Mohanad Bold" pitchFamily="2" charset="-78"/>
                </a:rPr>
                <a:t>.</a:t>
              </a:r>
              <a:endParaRPr lang="ar-SA" sz="2000" b="1" kern="1200" dirty="0"/>
            </a:p>
          </p:txBody>
        </p:sp>
      </p:grpSp>
      <p:grpSp>
        <p:nvGrpSpPr>
          <p:cNvPr id="17" name="مجموعة 16"/>
          <p:cNvGrpSpPr/>
          <p:nvPr/>
        </p:nvGrpSpPr>
        <p:grpSpPr>
          <a:xfrm>
            <a:off x="6753200" y="5085184"/>
            <a:ext cx="1864551" cy="337294"/>
            <a:chOff x="4737637" y="3797271"/>
            <a:chExt cx="1864551" cy="337294"/>
          </a:xfrm>
          <a:scene3d>
            <a:camera prst="orthographicFront"/>
            <a:lightRig rig="chilly" dir="t"/>
          </a:scene3d>
        </p:grpSpPr>
        <p:sp>
          <p:nvSpPr>
            <p:cNvPr id="18" name="مستطيل 17"/>
            <p:cNvSpPr/>
            <p:nvPr/>
          </p:nvSpPr>
          <p:spPr>
            <a:xfrm>
              <a:off x="4737637" y="3797271"/>
              <a:ext cx="1864551" cy="337294"/>
            </a:xfrm>
            <a:prstGeom prst="rect">
              <a:avLst/>
            </a:prstGeom>
            <a:noFill/>
            <a:ln>
              <a:noFill/>
            </a:ln>
            <a:sp3d/>
          </p:spPr>
          <p:style>
            <a:lnRef idx="1">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مستطيل 18"/>
            <p:cNvSpPr/>
            <p:nvPr/>
          </p:nvSpPr>
          <p:spPr>
            <a:xfrm>
              <a:off x="4737637" y="3797271"/>
              <a:ext cx="1864551" cy="33729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800" b="1" kern="1200" dirty="0" smtClean="0">
                  <a:ln>
                    <a:solidFill>
                      <a:schemeClr val="accent4">
                        <a:lumMod val="75000"/>
                      </a:schemeClr>
                    </a:solidFill>
                  </a:ln>
                  <a:solidFill>
                    <a:schemeClr val="accent4">
                      <a:lumMod val="75000"/>
                    </a:schemeClr>
                  </a:solidFill>
                  <a:effectLst/>
                  <a:cs typeface="Akhbar MT" pitchFamily="2" charset="-78"/>
                </a:rPr>
                <a:t>القانون التجاري</a:t>
              </a:r>
              <a:endParaRPr lang="ar-SA" sz="2800" b="1" kern="1200" dirty="0">
                <a:ln>
                  <a:solidFill>
                    <a:schemeClr val="accent4">
                      <a:lumMod val="75000"/>
                    </a:schemeClr>
                  </a:solidFill>
                </a:ln>
                <a:solidFill>
                  <a:schemeClr val="accent4">
                    <a:lumMod val="75000"/>
                  </a:schemeClr>
                </a:solidFill>
                <a:effectLst/>
                <a:cs typeface="Akhbar MT" pitchFamily="2" charset="-78"/>
              </a:endParaRPr>
            </a:p>
          </p:txBody>
        </p:sp>
      </p:grpSp>
      <p:cxnSp>
        <p:nvCxnSpPr>
          <p:cNvPr id="21" name="رابط كسهم مستقيم 20"/>
          <p:cNvCxnSpPr/>
          <p:nvPr/>
        </p:nvCxnSpPr>
        <p:spPr>
          <a:xfrm>
            <a:off x="5984036" y="625061"/>
            <a:ext cx="602900" cy="61602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3" name="رابط كسهم مستقيم 22"/>
          <p:cNvCxnSpPr/>
          <p:nvPr/>
        </p:nvCxnSpPr>
        <p:spPr>
          <a:xfrm flipH="1">
            <a:off x="3020346" y="625061"/>
            <a:ext cx="843696" cy="571691"/>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5" name="رابط مستقيم 24"/>
          <p:cNvCxnSpPr/>
          <p:nvPr/>
        </p:nvCxnSpPr>
        <p:spPr>
          <a:xfrm>
            <a:off x="6823890" y="1609755"/>
            <a:ext cx="0" cy="880547"/>
          </a:xfrm>
          <a:prstGeom prst="line">
            <a:avLst/>
          </a:prstGeom>
        </p:spPr>
        <p:style>
          <a:lnRef idx="2">
            <a:schemeClr val="accent3"/>
          </a:lnRef>
          <a:fillRef idx="0">
            <a:schemeClr val="accent3"/>
          </a:fillRef>
          <a:effectRef idx="1">
            <a:schemeClr val="accent3"/>
          </a:effectRef>
          <a:fontRef idx="minor">
            <a:schemeClr val="tx1"/>
          </a:fontRef>
        </p:style>
      </p:cxnSp>
      <p:cxnSp>
        <p:nvCxnSpPr>
          <p:cNvPr id="29" name="رابط مستقيم 28"/>
          <p:cNvCxnSpPr/>
          <p:nvPr/>
        </p:nvCxnSpPr>
        <p:spPr>
          <a:xfrm>
            <a:off x="2792760" y="1540545"/>
            <a:ext cx="0" cy="826427"/>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443085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p:cNvSpPr txBox="1"/>
          <p:nvPr/>
        </p:nvSpPr>
        <p:spPr>
          <a:xfrm>
            <a:off x="2000672" y="195606"/>
            <a:ext cx="5143536"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rtl="0" fontAlgn="auto">
              <a:spcAft>
                <a:spcPts val="0"/>
              </a:spcAft>
              <a:defRPr/>
            </a:pPr>
            <a:r>
              <a:rPr lang="ar-SA" sz="4000" b="1" dirty="0" smtClean="0">
                <a:solidFill>
                  <a:schemeClr val="accent5">
                    <a:lumMod val="50000"/>
                  </a:schemeClr>
                </a:solidFill>
                <a:cs typeface="AL-Mohanad Bold" pitchFamily="2" charset="-78"/>
              </a:rPr>
              <a:t>أولا: تعريف القانون التجاري</a:t>
            </a:r>
            <a:endParaRPr lang="en-US" sz="4000" b="1" dirty="0">
              <a:solidFill>
                <a:schemeClr val="accent5">
                  <a:lumMod val="50000"/>
                </a:schemeClr>
              </a:solidFill>
              <a:cs typeface="AL-Mohanad Bold" pitchFamily="2" charset="-78"/>
            </a:endParaRPr>
          </a:p>
        </p:txBody>
      </p:sp>
      <p:sp>
        <p:nvSpPr>
          <p:cNvPr id="7" name="سهم للأسفل 6"/>
          <p:cNvSpPr/>
          <p:nvPr/>
        </p:nvSpPr>
        <p:spPr>
          <a:xfrm>
            <a:off x="428757" y="1507434"/>
            <a:ext cx="9273480" cy="1561525"/>
          </a:xfrm>
          <a:prstGeom prst="down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b="1" dirty="0"/>
          </a:p>
        </p:txBody>
      </p:sp>
      <p:sp>
        <p:nvSpPr>
          <p:cNvPr id="13" name="مستطيل 12"/>
          <p:cNvSpPr/>
          <p:nvPr/>
        </p:nvSpPr>
        <p:spPr>
          <a:xfrm>
            <a:off x="2392713" y="1340768"/>
            <a:ext cx="5299848" cy="1331134"/>
          </a:xfrm>
          <a:prstGeom prst="rect">
            <a:avLst/>
          </a:prstGeom>
          <a:noFill/>
        </p:spPr>
        <p:txBody>
          <a:bodyPr wrap="none" lIns="91440" tIns="45720" rIns="91440" bIns="45720">
            <a:spAutoFit/>
          </a:bodyPr>
          <a:lstStyle/>
          <a:p>
            <a:pPr algn="ctr">
              <a:lnSpc>
                <a:spcPct val="150000"/>
              </a:lnSpc>
            </a:pPr>
            <a:r>
              <a:rPr lang="ar-SA" sz="2800" b="1" dirty="0">
                <a:solidFill>
                  <a:srgbClr val="FF0000"/>
                </a:solidFill>
                <a:ea typeface="Calibri"/>
                <a:cs typeface="Akhbar MT" pitchFamily="2" charset="-78"/>
              </a:rPr>
              <a:t>هو ذلك الجزء من القانون الخاص الذي </a:t>
            </a:r>
            <a:r>
              <a:rPr lang="ar-SA" sz="2800" b="1" dirty="0" smtClean="0">
                <a:solidFill>
                  <a:srgbClr val="FF0000"/>
                </a:solidFill>
                <a:ea typeface="Calibri"/>
                <a:cs typeface="Akhbar MT" pitchFamily="2" charset="-78"/>
              </a:rPr>
              <a:t>يحكم</a:t>
            </a:r>
          </a:p>
          <a:p>
            <a:pPr algn="ctr">
              <a:lnSpc>
                <a:spcPct val="150000"/>
              </a:lnSpc>
            </a:pPr>
            <a:r>
              <a:rPr lang="ar-SA" sz="2800" b="1" dirty="0" smtClean="0">
                <a:solidFill>
                  <a:srgbClr val="FF0000"/>
                </a:solidFill>
                <a:ea typeface="Calibri"/>
                <a:cs typeface="Akhbar MT" pitchFamily="2" charset="-78"/>
              </a:rPr>
              <a:t> </a:t>
            </a:r>
            <a:r>
              <a:rPr lang="ar-SA" sz="2800" b="1" dirty="0">
                <a:solidFill>
                  <a:srgbClr val="FF0000"/>
                </a:solidFill>
                <a:ea typeface="Calibri"/>
                <a:cs typeface="Akhbar MT" pitchFamily="2" charset="-78"/>
              </a:rPr>
              <a:t>الأعمال التجارية ونشاط التجار في ممارسة تجارتهم</a:t>
            </a:r>
            <a:r>
              <a:rPr lang="ar-DZ" sz="2800" b="1" dirty="0">
                <a:solidFill>
                  <a:srgbClr val="FF0000"/>
                </a:solidFill>
                <a:cs typeface="Akhbar MT" pitchFamily="2" charset="-78"/>
              </a:rPr>
              <a:t>:</a:t>
            </a:r>
          </a:p>
        </p:txBody>
      </p:sp>
      <p:sp>
        <p:nvSpPr>
          <p:cNvPr id="14" name="مستطيل 13"/>
          <p:cNvSpPr/>
          <p:nvPr/>
        </p:nvSpPr>
        <p:spPr>
          <a:xfrm>
            <a:off x="938180" y="3255249"/>
            <a:ext cx="8335299" cy="687237"/>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15" name="مستطيل 14"/>
          <p:cNvSpPr/>
          <p:nvPr/>
        </p:nvSpPr>
        <p:spPr>
          <a:xfrm>
            <a:off x="938182" y="4293096"/>
            <a:ext cx="8335298" cy="716989"/>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16" name="مستطيل 15"/>
          <p:cNvSpPr/>
          <p:nvPr/>
        </p:nvSpPr>
        <p:spPr>
          <a:xfrm>
            <a:off x="938181" y="5229200"/>
            <a:ext cx="8335299" cy="648072"/>
          </a:xfrm>
          <a:prstGeom prst="rect">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ar-SA"/>
          </a:p>
        </p:txBody>
      </p:sp>
      <p:sp>
        <p:nvSpPr>
          <p:cNvPr id="17" name="مستطيل 16"/>
          <p:cNvSpPr/>
          <p:nvPr/>
        </p:nvSpPr>
        <p:spPr>
          <a:xfrm>
            <a:off x="3009866" y="3274730"/>
            <a:ext cx="6143027" cy="7294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marL="514350" indent="-514350">
              <a:lnSpc>
                <a:spcPct val="115000"/>
              </a:lnSpc>
              <a:spcBef>
                <a:spcPts val="0"/>
              </a:spcBef>
              <a:spcAft>
                <a:spcPts val="0"/>
              </a:spcAft>
              <a:buClr>
                <a:srgbClr val="FF0000"/>
              </a:buClr>
              <a:defRPr/>
            </a:pP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أن القانون التجاري فرع من فروع القانون الخاص.</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endParaRPr>
          </a:p>
        </p:txBody>
      </p:sp>
      <p:sp>
        <p:nvSpPr>
          <p:cNvPr id="18" name="مستطيل 17"/>
          <p:cNvSpPr/>
          <p:nvPr/>
        </p:nvSpPr>
        <p:spPr>
          <a:xfrm>
            <a:off x="4433134" y="4354770"/>
            <a:ext cx="4671471" cy="64633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marL="514350" indent="-514350" algn="l"/>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ea typeface="Calibri"/>
                <a:cs typeface="Akhbar MT" pitchFamily="2" charset="-78"/>
              </a:rPr>
              <a:t>ينظم فئة معينة من الأعمال التجارية</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latin typeface="Andalus" panose="02020603050405020304" pitchFamily="18" charset="-78"/>
              <a:cs typeface="Akhbar MT" pitchFamily="2" charset="-78"/>
            </a:endParaRPr>
          </a:p>
        </p:txBody>
      </p:sp>
      <p:sp>
        <p:nvSpPr>
          <p:cNvPr id="19" name="مستطيل 18"/>
          <p:cNvSpPr/>
          <p:nvPr/>
        </p:nvSpPr>
        <p:spPr>
          <a:xfrm>
            <a:off x="3173732" y="5230941"/>
            <a:ext cx="6099747" cy="64633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SA"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ea typeface="Calibri"/>
                <a:cs typeface="Akhbar MT" pitchFamily="2" charset="-78"/>
              </a:rPr>
              <a:t>ينطبق على طائفة معينة من الأشخاص هم التجار</a:t>
            </a:r>
            <a:endParaRPr 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glow rad="228600">
                  <a:schemeClr val="accent5">
                    <a:satMod val="175000"/>
                    <a:alpha val="40000"/>
                  </a:schemeClr>
                </a:glow>
                <a:outerShdw blurRad="80000" dist="40000" dir="5040000" algn="tl">
                  <a:srgbClr val="000000">
                    <a:alpha val="30000"/>
                  </a:srgbClr>
                </a:outerShdw>
              </a:effectLst>
              <a:cs typeface="Akhbar MT" pitchFamily="2" charset="-78"/>
            </a:endParaRPr>
          </a:p>
        </p:txBody>
      </p:sp>
    </p:spTree>
    <p:extLst>
      <p:ext uri="{BB962C8B-B14F-4D97-AF65-F5344CB8AC3E}">
        <p14:creationId xmlns:p14="http://schemas.microsoft.com/office/powerpoint/2010/main" val="21218585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9423400" y="6324600"/>
            <a:ext cx="482600" cy="365125"/>
          </a:xfrm>
          <a:noFill/>
          <a:ln>
            <a:miter lim="800000"/>
            <a:headEnd/>
            <a:tailEnd/>
          </a:ln>
        </p:spPr>
        <p:txBody>
          <a:bodyPr/>
          <a:lstStyle/>
          <a:p>
            <a:pPr algn="ctr"/>
            <a:fld id="{E1D16D93-8795-4AD6-9A1F-54CC01E741BE}" type="slidenum">
              <a:rPr lang="ar-SA" smtClean="0">
                <a:cs typeface="Arial" pitchFamily="34" charset="0"/>
              </a:rPr>
              <a:pPr algn="ctr"/>
              <a:t>5</a:t>
            </a:fld>
            <a:endParaRPr lang="en-US" dirty="0" smtClean="0">
              <a:cs typeface="Arial" pitchFamily="34" charset="0"/>
            </a:endParaRPr>
          </a:p>
        </p:txBody>
      </p:sp>
      <p:sp>
        <p:nvSpPr>
          <p:cNvPr id="7" name="Text Box 5"/>
          <p:cNvSpPr txBox="1">
            <a:spLocks noChangeArrowheads="1"/>
          </p:cNvSpPr>
          <p:nvPr/>
        </p:nvSpPr>
        <p:spPr bwMode="auto">
          <a:xfrm>
            <a:off x="571473" y="785794"/>
            <a:ext cx="8572528" cy="4431983"/>
          </a:xfrm>
          <a:prstGeom prst="rect">
            <a:avLst/>
          </a:prstGeom>
          <a:solidFill>
            <a:srgbClr val="FFFFCC"/>
          </a:solid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just" fontAlgn="auto">
              <a:spcBef>
                <a:spcPct val="50000"/>
              </a:spcBef>
              <a:spcAft>
                <a:spcPts val="0"/>
              </a:spcAft>
              <a:defRPr/>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e_AlMateen"/>
                <a:cs typeface="Akhbar MT" pitchFamily="2" charset="-78"/>
              </a:rPr>
              <a:t>مفهوم التجارة في نظر القانون يختلف عن مفهومها في علم الاقتصاد، فالتجارة لدى الاقتصاديين تعني تداول الثروات وتوزيعها، أي تقتصر على عمليات الوساطة بين المنتج والمستهلك. في حين تتجاوز التجارة في القانون التجاري هذا المعنى لتضم الأنشطة الصناعية.</a:t>
            </a:r>
            <a:endPar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e_AlMateen"/>
              <a:cs typeface="Akhbar MT" pitchFamily="2" charset="-78"/>
            </a:endParaRPr>
          </a:p>
          <a:p>
            <a:pPr algn="just" fontAlgn="auto">
              <a:spcBef>
                <a:spcPct val="50000"/>
              </a:spcBef>
              <a:spcAft>
                <a:spcPts val="0"/>
              </a:spcAft>
              <a:defRPr/>
            </a:pPr>
            <a:r>
              <a:rPr lang="ar-S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e_AlMateen"/>
                <a:cs typeface="Akhbar MT" pitchFamily="2" charset="-78"/>
              </a:rPr>
              <a:t>الفرق بين معنى التجارة في الاقتصاد ومعناها في القانون التجاري, في القانون التجاري معنى أوسع حيث تضم الأنشطة الصناعية على عكس الاقتصاد الذي يحكم التجار فقط.</a:t>
            </a:r>
            <a:endPar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e_AlMateen"/>
              <a:cs typeface="Akhbar MT" pitchFamily="2" charset="-78"/>
            </a:endParaRPr>
          </a:p>
          <a:p>
            <a:pPr algn="just" fontAlgn="auto">
              <a:spcBef>
                <a:spcPct val="50000"/>
              </a:spcBef>
              <a:spcAft>
                <a:spcPts val="0"/>
              </a:spcAft>
              <a:defRPr/>
            </a:pPr>
            <a:endParaRPr lang="en-US" sz="2800" b="1" dirty="0">
              <a:ln>
                <a:solidFill>
                  <a:schemeClr val="bg1"/>
                </a:solidFill>
              </a:ln>
              <a:solidFill>
                <a:srgbClr val="2D07CF"/>
              </a:solidFill>
              <a:cs typeface="AL-Mohana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1064568" y="404664"/>
            <a:ext cx="3816424" cy="230425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Aft>
                <a:spcPts val="0"/>
              </a:spcAft>
              <a:defRPr/>
            </a:pPr>
            <a:r>
              <a:rPr lang="ar-SA" sz="3200" b="1" dirty="0">
                <a:solidFill>
                  <a:schemeClr val="tx2"/>
                </a:solidFill>
                <a:effectLst>
                  <a:outerShdw blurRad="38100" dist="25400" dir="5400000" algn="tl" rotWithShape="0">
                    <a:srgbClr val="000000">
                      <a:alpha val="43000"/>
                    </a:srgbClr>
                  </a:outerShdw>
                </a:effectLst>
                <a:cs typeface="Akhbar MT" pitchFamily="2" charset="-78"/>
              </a:rPr>
              <a:t>استثناءات علي مفهوم التجارة</a:t>
            </a:r>
            <a:endParaRPr lang="en-US" sz="3200" b="1" dirty="0">
              <a:solidFill>
                <a:schemeClr val="tx2"/>
              </a:solidFill>
              <a:effectLst>
                <a:outerShdw blurRad="38100" dist="25400" dir="5400000" algn="tl" rotWithShape="0">
                  <a:srgbClr val="000000">
                    <a:alpha val="43000"/>
                  </a:srgbClr>
                </a:outerShdw>
              </a:effectLst>
              <a:cs typeface="Akhbar MT" pitchFamily="2" charset="-78"/>
            </a:endParaRPr>
          </a:p>
        </p:txBody>
      </p:sp>
      <p:sp>
        <p:nvSpPr>
          <p:cNvPr id="5" name="وسيلة شرح بيضاوية 4"/>
          <p:cNvSpPr/>
          <p:nvPr/>
        </p:nvSpPr>
        <p:spPr>
          <a:xfrm rot="21250863">
            <a:off x="906406" y="3459185"/>
            <a:ext cx="4984767" cy="2515811"/>
          </a:xfrm>
          <a:prstGeom prst="wedgeEllipseCallout">
            <a:avLst>
              <a:gd name="adj1" fmla="val -22872"/>
              <a:gd name="adj2" fmla="val -88120"/>
            </a:avLst>
          </a:prstGeom>
        </p:spPr>
        <p:style>
          <a:lnRef idx="2">
            <a:schemeClr val="accent1"/>
          </a:lnRef>
          <a:fillRef idx="1">
            <a:schemeClr val="lt1"/>
          </a:fillRef>
          <a:effectRef idx="0">
            <a:schemeClr val="accent1"/>
          </a:effectRef>
          <a:fontRef idx="minor">
            <a:schemeClr val="dk1"/>
          </a:fontRef>
        </p:style>
        <p:txBody>
          <a:bodyPr rtlCol="1"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spcBef>
                <a:spcPct val="20000"/>
              </a:spcBef>
              <a:buClr>
                <a:srgbClr val="0BD0D9"/>
              </a:buClr>
              <a:buSzPct val="95000"/>
              <a:buFont typeface="Wingdings 2" pitchFamily="18" charset="2"/>
              <a:buNone/>
              <a:defRPr/>
            </a:pPr>
            <a:r>
              <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-الصناعات </a:t>
            </a:r>
            <a:r>
              <a:rPr lang="ar-SA" sz="3200" b="1" dirty="0" smtClean="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الاستخراجية</a:t>
            </a:r>
            <a:endPar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endParaRPr>
          </a:p>
          <a:p>
            <a:pPr algn="ctr">
              <a:spcBef>
                <a:spcPct val="20000"/>
              </a:spcBef>
              <a:buClr>
                <a:srgbClr val="0BD0D9"/>
              </a:buClr>
              <a:buSzPct val="95000"/>
              <a:buFont typeface="Wingdings 2" pitchFamily="18" charset="2"/>
              <a:buNone/>
              <a:defRPr/>
            </a:pPr>
            <a:r>
              <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-تداول العقارات</a:t>
            </a:r>
          </a:p>
          <a:p>
            <a:pPr algn="ctr">
              <a:spcBef>
                <a:spcPct val="20000"/>
              </a:spcBef>
              <a:buClr>
                <a:srgbClr val="0BD0D9"/>
              </a:buClr>
              <a:buSzPct val="95000"/>
              <a:buFont typeface="Wingdings 2" pitchFamily="18" charset="2"/>
              <a:buNone/>
              <a:defRPr/>
            </a:pPr>
            <a:r>
              <a:rPr lang="ar-SA" sz="3200" b="1" dirty="0">
                <a:ln>
                  <a:prstDash val="solid"/>
                </a:ln>
                <a:solidFill>
                  <a:srgbClr val="7030A0"/>
                </a:solidFill>
                <a:effectLst>
                  <a:outerShdw blurRad="88000" dist="50800" dir="5040000" algn="tl">
                    <a:schemeClr val="accent4">
                      <a:tint val="80000"/>
                      <a:satMod val="250000"/>
                      <a:alpha val="45000"/>
                    </a:schemeClr>
                  </a:outerShdw>
                </a:effectLst>
                <a:ea typeface="Majalla UI"/>
                <a:cs typeface="Akhbar MT" pitchFamily="2" charset="-78"/>
              </a:rPr>
              <a:t>-تحرير الحوالات (الكمبيالات)</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170467" y="1371601"/>
            <a:ext cx="184731" cy="369332"/>
          </a:xfrm>
          <a:prstGeom prst="rect">
            <a:avLst/>
          </a:prstGeom>
          <a:noFill/>
          <a:ln w="9525">
            <a:noFill/>
            <a:miter lim="800000"/>
            <a:headEnd/>
            <a:tailEnd/>
          </a:ln>
        </p:spPr>
        <p:txBody>
          <a:bodyPr wrap="none">
            <a:spAutoFit/>
          </a:bodyPr>
          <a:lstStyle/>
          <a:p>
            <a:endParaRPr lang="ar-SA">
              <a:latin typeface="Constantia" pitchFamily="18" charset="0"/>
            </a:endParaRPr>
          </a:p>
        </p:txBody>
      </p:sp>
      <p:sp>
        <p:nvSpPr>
          <p:cNvPr id="3" name="مستطيل مستدير الزوايا 2"/>
          <p:cNvSpPr/>
          <p:nvPr/>
        </p:nvSpPr>
        <p:spPr>
          <a:xfrm>
            <a:off x="848544" y="188640"/>
            <a:ext cx="7200800" cy="1007587"/>
          </a:xfrm>
          <a:prstGeom prst="roundRect">
            <a:avLst/>
          </a:prstGeom>
          <a:solidFill>
            <a:srgbClr val="FFFFCC"/>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ستطيل 4"/>
          <p:cNvSpPr/>
          <p:nvPr/>
        </p:nvSpPr>
        <p:spPr>
          <a:xfrm>
            <a:off x="1355198" y="272897"/>
            <a:ext cx="6011582" cy="923330"/>
          </a:xfrm>
          <a:prstGeom prst="rect">
            <a:avLst/>
          </a:prstGeom>
          <a:noFill/>
        </p:spPr>
        <p:txBody>
          <a:bodyPr wrap="none" lIns="91440" tIns="45720" rIns="91440" bIns="45720">
            <a:spAutoFit/>
          </a:bodyPr>
          <a:lstStyle/>
          <a:p>
            <a:pPr algn="ctr" fontAlgn="auto">
              <a:spcBef>
                <a:spcPct val="50000"/>
              </a:spcBef>
              <a:spcAft>
                <a:spcPts val="0"/>
              </a:spcAft>
              <a:defRPr/>
            </a:pPr>
            <a:r>
              <a:rPr lang="ar-SA" sz="5400" b="1" dirty="0">
                <a:ln>
                  <a:solidFill>
                    <a:schemeClr val="bg1"/>
                  </a:solidFill>
                </a:ln>
                <a:cs typeface="Akhbar MT" pitchFamily="2" charset="-78"/>
              </a:rPr>
              <a:t>مبررات وجود القانون التجاري </a:t>
            </a:r>
            <a:endParaRPr lang="en-US" sz="5400" b="1" dirty="0">
              <a:ln>
                <a:solidFill>
                  <a:schemeClr val="bg1"/>
                </a:solidFill>
              </a:ln>
              <a:cs typeface="Akhbar MT" pitchFamily="2" charset="-78"/>
            </a:endParaRPr>
          </a:p>
        </p:txBody>
      </p:sp>
      <p:cxnSp>
        <p:nvCxnSpPr>
          <p:cNvPr id="9" name="رابط مستقيم 8"/>
          <p:cNvCxnSpPr/>
          <p:nvPr/>
        </p:nvCxnSpPr>
        <p:spPr>
          <a:xfrm>
            <a:off x="7833320" y="1196227"/>
            <a:ext cx="0" cy="648597"/>
          </a:xfrm>
          <a:prstGeom prst="line">
            <a:avLst/>
          </a:prstGeom>
        </p:spPr>
        <p:style>
          <a:lnRef idx="3">
            <a:schemeClr val="dk1"/>
          </a:lnRef>
          <a:fillRef idx="0">
            <a:schemeClr val="dk1"/>
          </a:fillRef>
          <a:effectRef idx="2">
            <a:schemeClr val="dk1"/>
          </a:effectRef>
          <a:fontRef idx="minor">
            <a:schemeClr val="tx1"/>
          </a:fontRef>
        </p:style>
      </p:cxnSp>
      <p:cxnSp>
        <p:nvCxnSpPr>
          <p:cNvPr id="12" name="رابط مستقيم 11"/>
          <p:cNvCxnSpPr/>
          <p:nvPr/>
        </p:nvCxnSpPr>
        <p:spPr>
          <a:xfrm>
            <a:off x="7833320" y="1844824"/>
            <a:ext cx="936104" cy="0"/>
          </a:xfrm>
          <a:prstGeom prst="line">
            <a:avLst/>
          </a:prstGeom>
        </p:spPr>
        <p:style>
          <a:lnRef idx="3">
            <a:schemeClr val="dk1"/>
          </a:lnRef>
          <a:fillRef idx="0">
            <a:schemeClr val="dk1"/>
          </a:fillRef>
          <a:effectRef idx="2">
            <a:schemeClr val="dk1"/>
          </a:effectRef>
          <a:fontRef idx="minor">
            <a:schemeClr val="tx1"/>
          </a:fontRef>
        </p:style>
      </p:cxnSp>
      <p:cxnSp>
        <p:nvCxnSpPr>
          <p:cNvPr id="16" name="رابط كسهم مستقيم 15"/>
          <p:cNvCxnSpPr/>
          <p:nvPr/>
        </p:nvCxnSpPr>
        <p:spPr>
          <a:xfrm>
            <a:off x="8769424" y="1844824"/>
            <a:ext cx="0" cy="43204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رابط كسهم مستقيم 19"/>
          <p:cNvCxnSpPr/>
          <p:nvPr/>
        </p:nvCxnSpPr>
        <p:spPr>
          <a:xfrm>
            <a:off x="992560" y="1196226"/>
            <a:ext cx="0" cy="54470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2" name="مستطيل مستدير الزوايا 21"/>
          <p:cNvSpPr/>
          <p:nvPr/>
        </p:nvSpPr>
        <p:spPr>
          <a:xfrm>
            <a:off x="7473280" y="2384884"/>
            <a:ext cx="1978708" cy="648072"/>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ln>
                  <a:solidFill>
                    <a:schemeClr val="bg2">
                      <a:lumMod val="10000"/>
                    </a:schemeClr>
                  </a:solidFill>
                </a:ln>
                <a:solidFill>
                  <a:srgbClr val="7030A0"/>
                </a:solidFill>
                <a:cs typeface="Akhbar MT" pitchFamily="2" charset="-78"/>
              </a:rPr>
              <a:t>أ-السرعة</a:t>
            </a:r>
          </a:p>
        </p:txBody>
      </p:sp>
      <p:sp>
        <p:nvSpPr>
          <p:cNvPr id="23" name="مستطيل مستدير الزوايا 22"/>
          <p:cNvSpPr/>
          <p:nvPr/>
        </p:nvSpPr>
        <p:spPr>
          <a:xfrm>
            <a:off x="155374" y="1844824"/>
            <a:ext cx="2378377" cy="864096"/>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85738" algn="just" fontAlgn="auto">
              <a:spcBef>
                <a:spcPts val="0"/>
              </a:spcBef>
              <a:spcAft>
                <a:spcPts val="0"/>
              </a:spcAft>
              <a:tabLst>
                <a:tab pos="8974138" algn="l"/>
              </a:tabLst>
              <a:defRPr/>
            </a:pPr>
            <a:r>
              <a:rPr lang="ar-SA" sz="2800" b="1" dirty="0">
                <a:ln>
                  <a:solidFill>
                    <a:schemeClr val="bg2">
                      <a:lumMod val="10000"/>
                    </a:schemeClr>
                  </a:solidFill>
                </a:ln>
                <a:solidFill>
                  <a:srgbClr val="7030A0"/>
                </a:solidFill>
                <a:cs typeface="Akhbar MT" pitchFamily="2" charset="-78"/>
              </a:rPr>
              <a:t>ب-الائتمان(الثقة):</a:t>
            </a:r>
          </a:p>
        </p:txBody>
      </p:sp>
      <p:cxnSp>
        <p:nvCxnSpPr>
          <p:cNvPr id="25" name="رابط كسهم مستقيم 24"/>
          <p:cNvCxnSpPr>
            <a:stCxn id="22" idx="2"/>
          </p:cNvCxnSpPr>
          <p:nvPr/>
        </p:nvCxnSpPr>
        <p:spPr>
          <a:xfrm>
            <a:off x="8462634" y="303295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رابط كسهم مستقيم 26"/>
          <p:cNvCxnSpPr>
            <a:stCxn id="23" idx="2"/>
          </p:cNvCxnSpPr>
          <p:nvPr/>
        </p:nvCxnSpPr>
        <p:spPr>
          <a:xfrm flipH="1">
            <a:off x="1344562" y="2708920"/>
            <a:ext cx="1" cy="6480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8" name="مستطيل مستدير الزوايا 27"/>
          <p:cNvSpPr/>
          <p:nvPr/>
        </p:nvSpPr>
        <p:spPr>
          <a:xfrm>
            <a:off x="4882504" y="3717032"/>
            <a:ext cx="4968552" cy="2448272"/>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tx1"/>
                </a:solidFill>
                <a:cs typeface="Akhbar MT" pitchFamily="2" charset="-78"/>
              </a:rPr>
              <a:t>تحتاج المعاملات التجارية إلي السرعة في انجازها، بخلاف المعاملات المدنية التي تتصف بالبطء في إبرامها. لذا جاءت قواعد القانون التجاري متضمنة تبسيطا للإجراءات المتعلقة بإبرام التصرفات، وسهولة في إثباتها وسرعة الفصل في المنازعات المتعلقة بها. ولا يمنع وجود الشكلية في القانون التجاري ومنها الأوراق التجارية مثلا تخضع لقواعد شكلية خاصة، الا أن هذه الشكلية لا تعدو أن تكون مظهرا من مظاهر التبسيط والسرعة التي يكفلها القانون </a:t>
            </a:r>
            <a:endParaRPr lang="ar-SA" sz="2000" dirty="0">
              <a:solidFill>
                <a:schemeClr val="tx1"/>
              </a:solidFill>
              <a:cs typeface="Akhbar MT" pitchFamily="2" charset="-78"/>
            </a:endParaRPr>
          </a:p>
        </p:txBody>
      </p:sp>
      <p:sp>
        <p:nvSpPr>
          <p:cNvPr id="29" name="مستطيل مستدير الزوايا 28"/>
          <p:cNvSpPr/>
          <p:nvPr/>
        </p:nvSpPr>
        <p:spPr>
          <a:xfrm>
            <a:off x="135506" y="3356992"/>
            <a:ext cx="4457454" cy="2016224"/>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85738" algn="just" fontAlgn="auto">
              <a:spcBef>
                <a:spcPts val="0"/>
              </a:spcBef>
              <a:spcAft>
                <a:spcPts val="0"/>
              </a:spcAft>
              <a:tabLst>
                <a:tab pos="8974138" algn="l"/>
              </a:tabLst>
              <a:defRPr/>
            </a:pPr>
            <a:r>
              <a:rPr lang="ar-SA" sz="2000" b="1" dirty="0">
                <a:solidFill>
                  <a:schemeClr val="tx1"/>
                </a:solidFill>
                <a:cs typeface="Akhbar MT" pitchFamily="2" charset="-78"/>
              </a:rPr>
              <a:t>تحتاج المعاملات التجارية إلي الثقة والائتمان لأن أغلب العمليات التجارية تتم بأجل للوفاء.</a:t>
            </a:r>
            <a:r>
              <a:rPr lang="ar-SA" sz="2000" b="1" dirty="0">
                <a:ln>
                  <a:solidFill>
                    <a:schemeClr val="bg1"/>
                  </a:solidFill>
                </a:ln>
                <a:solidFill>
                  <a:schemeClr val="tx1"/>
                </a:solidFill>
                <a:cs typeface="Akhbar MT" pitchFamily="2" charset="-78"/>
              </a:rPr>
              <a:t> </a:t>
            </a:r>
            <a:r>
              <a:rPr lang="ar-SA" sz="2000" b="1" dirty="0">
                <a:solidFill>
                  <a:schemeClr val="tx1"/>
                </a:solidFill>
                <a:cs typeface="Akhbar MT" pitchFamily="2" charset="-78"/>
              </a:rPr>
              <a:t>لذا جاءت قواعد القانون التجاري متضمنة الكثير من الأنظمة والقواعد التي تضمن للتاجر الحصول علي حقه في ميعاد الاستحقاق ،مثل نظام الإفلاس ،وافتراض التضامن بين </a:t>
            </a:r>
            <a:r>
              <a:rPr lang="ar-SA" sz="2000" b="1" dirty="0" smtClean="0">
                <a:solidFill>
                  <a:schemeClr val="tx1"/>
                </a:solidFill>
                <a:cs typeface="Akhbar MT" pitchFamily="2" charset="-78"/>
              </a:rPr>
              <a:t>المدينين التشدد </a:t>
            </a:r>
            <a:r>
              <a:rPr lang="ar-SA" sz="2000" b="1" dirty="0">
                <a:solidFill>
                  <a:schemeClr val="tx1"/>
                </a:solidFill>
                <a:cs typeface="Akhbar MT" pitchFamily="2" charset="-78"/>
              </a:rPr>
              <a:t>في منح المدين مهلة للوفاء بالورقة التجارية</a:t>
            </a:r>
            <a:endParaRPr lang="en-US" sz="2000" dirty="0">
              <a:ln>
                <a:solidFill>
                  <a:schemeClr val="bg1"/>
                </a:solidFill>
              </a:ln>
              <a:solidFill>
                <a:schemeClr val="tx1"/>
              </a:solidFill>
              <a:cs typeface="Akhbar MT"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4294967295"/>
          </p:nvPr>
        </p:nvSpPr>
        <p:spPr>
          <a:xfrm>
            <a:off x="0" y="1071563"/>
            <a:ext cx="9429750" cy="3286125"/>
          </a:xfrm>
          <a:solidFill>
            <a:srgbClr val="FFFFCC"/>
          </a:solidFill>
        </p:spPr>
        <p:txBody>
          <a:bodyPr/>
          <a:lstStyle/>
          <a:p>
            <a:pPr lvl="0" rtl="1"/>
            <a:r>
              <a:rPr lang="ar-SA" b="1" dirty="0" smtClean="0">
                <a:solidFill>
                  <a:srgbClr val="3B84AF"/>
                </a:solidFill>
                <a:cs typeface="Akhbar MT" pitchFamily="2" charset="-78"/>
              </a:rPr>
              <a:t>من أهم القواعد في القانون التجاري :</a:t>
            </a:r>
            <a:endParaRPr lang="en-US" b="1" dirty="0" smtClean="0">
              <a:solidFill>
                <a:srgbClr val="3B84AF"/>
              </a:solidFill>
              <a:cs typeface="Akhbar MT" pitchFamily="2" charset="-78"/>
            </a:endParaRPr>
          </a:p>
          <a:p>
            <a:pPr marL="514350" lvl="0" indent="-514350" rtl="1">
              <a:buFont typeface="+mj-lt"/>
              <a:buAutoNum type="arabicPeriod"/>
            </a:pPr>
            <a:r>
              <a:rPr lang="ar-SA" b="1" dirty="0" smtClean="0">
                <a:solidFill>
                  <a:srgbClr val="3B84AF"/>
                </a:solidFill>
                <a:cs typeface="Akhbar MT" pitchFamily="2" charset="-78"/>
              </a:rPr>
              <a:t>حرية الإثبات في المواد التجارية ويترتب عليها جواز إبرام الصفقات عن طريق الاتفاقات الشفهية .</a:t>
            </a:r>
            <a:endParaRPr lang="en-US" b="1" dirty="0" smtClean="0">
              <a:solidFill>
                <a:srgbClr val="3B84AF"/>
              </a:solidFill>
              <a:cs typeface="Akhbar MT" pitchFamily="2" charset="-78"/>
            </a:endParaRPr>
          </a:p>
          <a:p>
            <a:pPr marL="514350" lvl="0" indent="-514350" rtl="1">
              <a:buFont typeface="+mj-lt"/>
              <a:buAutoNum type="arabicPeriod"/>
            </a:pPr>
            <a:r>
              <a:rPr lang="ar-SA" b="1" dirty="0" smtClean="0">
                <a:solidFill>
                  <a:srgbClr val="3B84AF"/>
                </a:solidFill>
                <a:cs typeface="Akhbar MT" pitchFamily="2" charset="-78"/>
              </a:rPr>
              <a:t>يهتم بالتحكيم من اجل إنهاء المنازعات.</a:t>
            </a:r>
            <a:endParaRPr lang="en-US" b="1" dirty="0" smtClean="0">
              <a:solidFill>
                <a:srgbClr val="3B84AF"/>
              </a:solidFill>
              <a:cs typeface="Akhbar MT" pitchFamily="2" charset="-78"/>
            </a:endParaRPr>
          </a:p>
          <a:p>
            <a:pPr marL="514350" lvl="0" indent="-514350" rtl="1">
              <a:buFont typeface="+mj-lt"/>
              <a:buAutoNum type="arabicPeriod"/>
            </a:pPr>
            <a:r>
              <a:rPr lang="ar-SA" b="1" dirty="0" smtClean="0">
                <a:solidFill>
                  <a:srgbClr val="3B84AF"/>
                </a:solidFill>
                <a:cs typeface="Akhbar MT" pitchFamily="2" charset="-78"/>
              </a:rPr>
              <a:t>تبسيط تداول الحقوق الثابتة مثل الكمبيالة والسند والشيك.</a:t>
            </a:r>
            <a:endParaRPr lang="ar-SA" b="1" dirty="0">
              <a:solidFill>
                <a:srgbClr val="3B84AF"/>
              </a:solidFill>
              <a:cs typeface="Akhbar MT"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0" y="2636912"/>
            <a:ext cx="9705528" cy="3240360"/>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fontAlgn="auto">
              <a:spcBef>
                <a:spcPts val="0"/>
              </a:spcBef>
              <a:spcAft>
                <a:spcPts val="0"/>
              </a:spcAft>
              <a:defRPr/>
            </a:pPr>
            <a:r>
              <a:rPr lang="ar-SA" sz="3200" b="1" dirty="0">
                <a:ln>
                  <a:solidFill>
                    <a:schemeClr val="bg1"/>
                  </a:solidFill>
                </a:ln>
                <a:solidFill>
                  <a:schemeClr val="tx1"/>
                </a:solidFill>
                <a:cs typeface="Akhbar MT" pitchFamily="2" charset="-78"/>
              </a:rPr>
              <a:t>ثار خلاف بين فقهاء القانون حول مدي ضرورة استقلال القانون التجاري عن   القانون المدني الذي يعتبر بمثابة الشريعة العامة التي تحكم كافة المعاملات التي </a:t>
            </a:r>
            <a:r>
              <a:rPr lang="ar-SA" sz="3200" b="1" dirty="0" smtClean="0">
                <a:ln>
                  <a:solidFill>
                    <a:schemeClr val="bg1"/>
                  </a:solidFill>
                </a:ln>
                <a:solidFill>
                  <a:schemeClr val="tx1"/>
                </a:solidFill>
                <a:cs typeface="Akhbar MT" pitchFamily="2" charset="-78"/>
              </a:rPr>
              <a:t>تنشأ </a:t>
            </a:r>
            <a:r>
              <a:rPr lang="ar-SA" sz="3200" b="1" dirty="0">
                <a:ln>
                  <a:solidFill>
                    <a:schemeClr val="bg1"/>
                  </a:solidFill>
                </a:ln>
                <a:solidFill>
                  <a:schemeClr val="tx1"/>
                </a:solidFill>
                <a:cs typeface="Akhbar MT" pitchFamily="2" charset="-78"/>
              </a:rPr>
              <a:t>بين الأفراد بغض النظر عن صفاتهم أو نوع المعاملات التي يقومون  بها. </a:t>
            </a:r>
          </a:p>
          <a:p>
            <a:pPr fontAlgn="auto">
              <a:spcBef>
                <a:spcPts val="0"/>
              </a:spcBef>
              <a:spcAft>
                <a:spcPts val="0"/>
              </a:spcAft>
              <a:defRPr/>
            </a:pPr>
            <a:r>
              <a:rPr lang="ar-SA" sz="3200" b="1" dirty="0">
                <a:ln>
                  <a:solidFill>
                    <a:schemeClr val="bg1"/>
                  </a:solidFill>
                </a:ln>
                <a:solidFill>
                  <a:schemeClr val="tx1"/>
                </a:solidFill>
                <a:cs typeface="Akhbar MT" pitchFamily="2" charset="-78"/>
              </a:rPr>
              <a:t>وقد انقسم الفقه إلي فريقين أحدهما ينادي بوحدة القانون الخاص وذلك بإدماج القانون التجاري في القانون </a:t>
            </a:r>
            <a:r>
              <a:rPr lang="ar-SA" sz="3200" b="1" dirty="0" smtClean="0">
                <a:ln>
                  <a:solidFill>
                    <a:schemeClr val="bg1"/>
                  </a:solidFill>
                </a:ln>
                <a:solidFill>
                  <a:schemeClr val="tx1"/>
                </a:solidFill>
                <a:cs typeface="Akhbar MT" pitchFamily="2" charset="-78"/>
              </a:rPr>
              <a:t>المدني، في </a:t>
            </a:r>
            <a:r>
              <a:rPr lang="ar-SA" sz="3200" b="1" dirty="0">
                <a:ln>
                  <a:solidFill>
                    <a:schemeClr val="bg1"/>
                  </a:solidFill>
                </a:ln>
                <a:solidFill>
                  <a:schemeClr val="tx1"/>
                </a:solidFill>
                <a:cs typeface="Akhbar MT" pitchFamily="2" charset="-78"/>
              </a:rPr>
              <a:t>حين ينادي الفريق الآخر باستقلال القانون التجاري.</a:t>
            </a:r>
          </a:p>
          <a:p>
            <a:pPr fontAlgn="auto">
              <a:spcBef>
                <a:spcPts val="0"/>
              </a:spcBef>
              <a:spcAft>
                <a:spcPts val="0"/>
              </a:spcAft>
              <a:defRPr/>
            </a:pPr>
            <a:endParaRPr lang="en-US" sz="2800" b="1" dirty="0">
              <a:ln>
                <a:solidFill>
                  <a:schemeClr val="bg1"/>
                </a:solidFill>
              </a:ln>
              <a:solidFill>
                <a:srgbClr val="2D07CF"/>
              </a:solidFill>
              <a:cs typeface="AL-Mohanad" pitchFamily="2" charset="-78"/>
            </a:endParaRPr>
          </a:p>
        </p:txBody>
      </p:sp>
      <p:sp>
        <p:nvSpPr>
          <p:cNvPr id="3" name="مستطيل ذو زوايا قطرية مستديرة 2"/>
          <p:cNvSpPr/>
          <p:nvPr/>
        </p:nvSpPr>
        <p:spPr>
          <a:xfrm>
            <a:off x="632520" y="548680"/>
            <a:ext cx="8049344" cy="1296144"/>
          </a:xfrm>
          <a:prstGeom prst="round2DiagRect">
            <a:avLst/>
          </a:prstGeom>
        </p:spPr>
        <p:style>
          <a:lnRef idx="2">
            <a:schemeClr val="accent1"/>
          </a:lnRef>
          <a:fillRef idx="1">
            <a:schemeClr val="lt1"/>
          </a:fillRef>
          <a:effectRef idx="0">
            <a:schemeClr val="accent1"/>
          </a:effectRef>
          <a:fontRef idx="minor">
            <a:schemeClr val="dk1"/>
          </a:fontRef>
        </p:style>
        <p:txBody>
          <a:bodyPr rtlCol="1" anchor="ctr"/>
          <a:lstStyle/>
          <a:p>
            <a:pPr algn="ctr" fontAlgn="auto">
              <a:spcBef>
                <a:spcPts val="0"/>
              </a:spcBef>
              <a:spcAft>
                <a:spcPts val="0"/>
              </a:spcAft>
              <a:defRPr/>
            </a:pPr>
            <a:r>
              <a:rPr lang="ar-SA" sz="4000" b="1" dirty="0">
                <a:solidFill>
                  <a:schemeClr val="tx1">
                    <a:lumMod val="95000"/>
                    <a:lumOff val="5000"/>
                  </a:schemeClr>
                </a:solidFill>
                <a:cs typeface="Akhbar MT" pitchFamily="2" charset="-78"/>
              </a:rPr>
              <a:t>ذاتية القانون التجاري واستقلاله:</a:t>
            </a:r>
            <a:endParaRPr lang="en-US" sz="4000" dirty="0">
              <a:solidFill>
                <a:schemeClr val="tx1">
                  <a:lumMod val="95000"/>
                  <a:lumOff val="5000"/>
                </a:schemeClr>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095348" y="1643050"/>
            <a:ext cx="8536806" cy="4090206"/>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fontAlgn="auto">
              <a:spcBef>
                <a:spcPts val="0"/>
              </a:spcBef>
              <a:spcAft>
                <a:spcPts val="0"/>
              </a:spcAft>
              <a:defRPr/>
            </a:pPr>
            <a:r>
              <a:rPr lang="ar-SA" sz="4000" b="1" dirty="0">
                <a:ln>
                  <a:solidFill>
                    <a:schemeClr val="bg1"/>
                  </a:solidFill>
                </a:ln>
                <a:solidFill>
                  <a:schemeClr val="tx1">
                    <a:lumMod val="95000"/>
                    <a:lumOff val="5000"/>
                  </a:schemeClr>
                </a:solidFill>
                <a:cs typeface="Akhbar MT" pitchFamily="2" charset="-78"/>
              </a:rPr>
              <a:t>1/القضاء علي الصعوبات التي تنشأ عن التفرقة بين العمل التجاري والعمل </a:t>
            </a:r>
            <a:r>
              <a:rPr lang="ar-SA" sz="4000" b="1" dirty="0" smtClean="0">
                <a:ln>
                  <a:solidFill>
                    <a:schemeClr val="bg1"/>
                  </a:solidFill>
                </a:ln>
                <a:solidFill>
                  <a:schemeClr val="tx1">
                    <a:lumMod val="95000"/>
                    <a:lumOff val="5000"/>
                  </a:schemeClr>
                </a:solidFill>
                <a:cs typeface="Akhbar MT" pitchFamily="2" charset="-78"/>
              </a:rPr>
              <a:t>المدني</a:t>
            </a:r>
          </a:p>
          <a:p>
            <a:pPr fontAlgn="auto">
              <a:spcBef>
                <a:spcPts val="0"/>
              </a:spcBef>
              <a:spcAft>
                <a:spcPts val="0"/>
              </a:spcAft>
              <a:defRPr/>
            </a:pPr>
            <a:r>
              <a:rPr lang="ar-SA" sz="4000" b="1" dirty="0" smtClean="0">
                <a:ln>
                  <a:solidFill>
                    <a:schemeClr val="bg1"/>
                  </a:solidFill>
                </a:ln>
                <a:solidFill>
                  <a:schemeClr val="tx1">
                    <a:lumMod val="95000"/>
                    <a:lumOff val="5000"/>
                  </a:schemeClr>
                </a:solidFill>
                <a:cs typeface="Akhbar MT" pitchFamily="2" charset="-78"/>
              </a:rPr>
              <a:t>2/من المفيد نقل مزايا القانون التجاري إلي القانون المدني </a:t>
            </a:r>
          </a:p>
          <a:p>
            <a:pPr fontAlgn="auto">
              <a:spcBef>
                <a:spcPts val="0"/>
              </a:spcBef>
              <a:spcAft>
                <a:spcPts val="0"/>
              </a:spcAft>
              <a:defRPr/>
            </a:pPr>
            <a:r>
              <a:rPr lang="ar-SA" sz="4000" b="1" dirty="0" smtClean="0">
                <a:ln>
                  <a:solidFill>
                    <a:schemeClr val="bg1"/>
                  </a:solidFill>
                </a:ln>
                <a:solidFill>
                  <a:schemeClr val="tx1">
                    <a:lumMod val="95000"/>
                    <a:lumOff val="5000"/>
                  </a:schemeClr>
                </a:solidFill>
                <a:cs typeface="Akhbar MT" pitchFamily="2" charset="-78"/>
              </a:rPr>
              <a:t>3/الأدوات والوسائل التجارية لم تعد قاصرة علي التجار </a:t>
            </a:r>
          </a:p>
          <a:p>
            <a:pPr fontAlgn="auto">
              <a:spcBef>
                <a:spcPts val="0"/>
              </a:spcBef>
              <a:spcAft>
                <a:spcPts val="0"/>
              </a:spcAft>
              <a:defRPr/>
            </a:pPr>
            <a:r>
              <a:rPr lang="ar-SA" sz="4000" b="1" dirty="0" smtClean="0">
                <a:ln>
                  <a:solidFill>
                    <a:schemeClr val="bg1"/>
                  </a:solidFill>
                </a:ln>
                <a:solidFill>
                  <a:schemeClr val="tx1">
                    <a:lumMod val="95000"/>
                    <a:lumOff val="5000"/>
                  </a:schemeClr>
                </a:solidFill>
                <a:cs typeface="Akhbar MT" pitchFamily="2" charset="-78"/>
              </a:rPr>
              <a:t>4/وحدت بعض الدول القواعد التي تحكم المعاملات التجارية والمدنية </a:t>
            </a:r>
          </a:p>
          <a:p>
            <a:pPr fontAlgn="auto">
              <a:spcBef>
                <a:spcPts val="0"/>
              </a:spcBef>
              <a:spcAft>
                <a:spcPts val="0"/>
              </a:spcAft>
              <a:defRPr/>
            </a:pPr>
            <a:endParaRPr lang="ar-SA" sz="3200" b="1" dirty="0" smtClean="0">
              <a:ln>
                <a:solidFill>
                  <a:schemeClr val="bg1"/>
                </a:solidFill>
              </a:ln>
              <a:solidFill>
                <a:srgbClr val="2D07CF"/>
              </a:solidFill>
              <a:cs typeface="AL-Mohanad" pitchFamily="2" charset="-78"/>
            </a:endParaRPr>
          </a:p>
          <a:p>
            <a:pPr fontAlgn="auto">
              <a:spcBef>
                <a:spcPts val="0"/>
              </a:spcBef>
              <a:spcAft>
                <a:spcPts val="0"/>
              </a:spcAft>
              <a:defRPr/>
            </a:pPr>
            <a:endParaRPr lang="en-US" sz="3200" b="1" dirty="0" smtClean="0">
              <a:ln>
                <a:solidFill>
                  <a:schemeClr val="bg1"/>
                </a:solidFill>
              </a:ln>
              <a:solidFill>
                <a:srgbClr val="2D07CF"/>
              </a:solidFill>
              <a:cs typeface="AL-Mohanad" pitchFamily="2" charset="-78"/>
            </a:endParaRPr>
          </a:p>
          <a:p>
            <a:pPr fontAlgn="auto">
              <a:spcBef>
                <a:spcPts val="0"/>
              </a:spcBef>
              <a:spcAft>
                <a:spcPts val="0"/>
              </a:spcAft>
              <a:defRPr/>
            </a:pPr>
            <a:r>
              <a:rPr lang="ar-SA" sz="3200" b="1" dirty="0" smtClean="0">
                <a:ln>
                  <a:solidFill>
                    <a:schemeClr val="bg1"/>
                  </a:solidFill>
                </a:ln>
                <a:solidFill>
                  <a:srgbClr val="2D07CF"/>
                </a:solidFill>
                <a:cs typeface="AL-Mohanad" pitchFamily="2" charset="-78"/>
              </a:rPr>
              <a:t> </a:t>
            </a:r>
            <a:endParaRPr lang="en-US" sz="3200" b="1" dirty="0" smtClean="0">
              <a:ln>
                <a:solidFill>
                  <a:schemeClr val="bg1"/>
                </a:solidFill>
              </a:ln>
              <a:solidFill>
                <a:srgbClr val="2D07CF"/>
              </a:solidFill>
              <a:cs typeface="AL-Mohanad" pitchFamily="2" charset="-78"/>
            </a:endParaRPr>
          </a:p>
          <a:p>
            <a:pPr fontAlgn="auto">
              <a:spcBef>
                <a:spcPts val="0"/>
              </a:spcBef>
              <a:spcAft>
                <a:spcPts val="0"/>
              </a:spcAft>
              <a:defRPr/>
            </a:pPr>
            <a:endParaRPr lang="en-US" sz="3200" b="1" dirty="0" smtClean="0">
              <a:ln>
                <a:solidFill>
                  <a:schemeClr val="bg1"/>
                </a:solidFill>
              </a:ln>
              <a:solidFill>
                <a:srgbClr val="2D07CF"/>
              </a:solidFill>
              <a:cs typeface="AL-Mohanad" pitchFamily="2" charset="-78"/>
            </a:endParaRPr>
          </a:p>
          <a:p>
            <a:pPr fontAlgn="auto">
              <a:spcBef>
                <a:spcPts val="0"/>
              </a:spcBef>
              <a:spcAft>
                <a:spcPts val="0"/>
              </a:spcAft>
              <a:defRPr/>
            </a:pPr>
            <a:endParaRPr lang="en-US" sz="3200" b="1" dirty="0">
              <a:ln>
                <a:solidFill>
                  <a:schemeClr val="bg1"/>
                </a:solidFill>
              </a:ln>
              <a:solidFill>
                <a:srgbClr val="2D07CF"/>
              </a:solidFill>
              <a:cs typeface="AL-Mohanad" pitchFamily="2" charset="-78"/>
            </a:endParaRPr>
          </a:p>
        </p:txBody>
      </p:sp>
      <p:sp>
        <p:nvSpPr>
          <p:cNvPr id="4" name="مستطيل مستدير الزوايا 3"/>
          <p:cNvSpPr/>
          <p:nvPr/>
        </p:nvSpPr>
        <p:spPr>
          <a:xfrm>
            <a:off x="2138781" y="332656"/>
            <a:ext cx="6449940" cy="720080"/>
          </a:xfrm>
          <a:prstGeom prst="roundRect">
            <a:avLst/>
          </a:prstGeom>
        </p:spPr>
        <p:style>
          <a:lnRef idx="2">
            <a:schemeClr val="accent1"/>
          </a:lnRef>
          <a:fillRef idx="1">
            <a:schemeClr val="lt1"/>
          </a:fillRef>
          <a:effectRef idx="0">
            <a:schemeClr val="accent1"/>
          </a:effectRef>
          <a:fontRef idx="minor">
            <a:schemeClr val="dk1"/>
          </a:fontRef>
        </p:style>
        <p:txBody>
          <a:bodyPr rtlCol="1" anchor="ctr"/>
          <a:lstStyle/>
          <a:p>
            <a:pPr algn="ctr" fontAlgn="auto">
              <a:spcBef>
                <a:spcPts val="0"/>
              </a:spcBef>
              <a:spcAft>
                <a:spcPts val="0"/>
              </a:spcAft>
              <a:defRPr/>
            </a:pPr>
            <a:r>
              <a:rPr lang="ar-SA" sz="3600" b="1" dirty="0">
                <a:ln>
                  <a:solidFill>
                    <a:sysClr val="windowText" lastClr="000000"/>
                  </a:solidFill>
                </a:ln>
                <a:solidFill>
                  <a:schemeClr val="tx1">
                    <a:lumMod val="95000"/>
                    <a:lumOff val="5000"/>
                  </a:schemeClr>
                </a:solidFill>
                <a:cs typeface="Akhbar MT" pitchFamily="2" charset="-78"/>
              </a:rPr>
              <a:t>أ/</a:t>
            </a:r>
            <a:r>
              <a:rPr lang="ar-SA" sz="3600" b="1" dirty="0">
                <a:ln>
                  <a:solidFill>
                    <a:sysClr val="windowText" lastClr="000000"/>
                  </a:solidFill>
                </a:ln>
                <a:solidFill>
                  <a:schemeClr val="tx1">
                    <a:lumMod val="95000"/>
                    <a:lumOff val="5000"/>
                  </a:schemeClr>
                </a:solidFill>
                <a:effectLst>
                  <a:outerShdw blurRad="38100" dist="25400" dir="5400000" algn="tl" rotWithShape="0">
                    <a:srgbClr val="000000">
                      <a:alpha val="43000"/>
                    </a:srgbClr>
                  </a:outerShdw>
                </a:effectLst>
                <a:cs typeface="Akhbar MT" pitchFamily="2" charset="-78"/>
              </a:rPr>
              <a:t>مبررات </a:t>
            </a:r>
            <a:r>
              <a:rPr lang="ar-SA" sz="3600" b="1" dirty="0">
                <a:ln>
                  <a:solidFill>
                    <a:sysClr val="windowText" lastClr="000000"/>
                  </a:solidFill>
                </a:ln>
                <a:solidFill>
                  <a:schemeClr val="tx1">
                    <a:lumMod val="95000"/>
                    <a:lumOff val="5000"/>
                  </a:schemeClr>
                </a:solidFill>
                <a:cs typeface="Akhbar MT" pitchFamily="2" charset="-78"/>
              </a:rPr>
              <a:t>أنصار وحدة القانون الخاص</a:t>
            </a:r>
            <a:endParaRPr lang="en-US" sz="3600" b="1" dirty="0">
              <a:ln>
                <a:solidFill>
                  <a:sysClr val="windowText" lastClr="000000"/>
                </a:solidFill>
              </a:ln>
              <a:solidFill>
                <a:schemeClr val="tx1">
                  <a:lumMod val="95000"/>
                  <a:lumOff val="5000"/>
                </a:schemeClr>
              </a:solidFill>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0" y="1571612"/>
            <a:ext cx="9739347" cy="4017628"/>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fontAlgn="auto">
              <a:spcBef>
                <a:spcPts val="0"/>
              </a:spcBef>
              <a:spcAft>
                <a:spcPts val="0"/>
              </a:spcAft>
              <a:defRPr/>
            </a:pPr>
            <a:r>
              <a:rPr lang="ar-SA" sz="3600" b="1" dirty="0">
                <a:ln>
                  <a:solidFill>
                    <a:schemeClr val="bg1"/>
                  </a:solidFill>
                </a:ln>
                <a:solidFill>
                  <a:srgbClr val="3B84AF"/>
                </a:solidFill>
                <a:cs typeface="AL-Mohanad" pitchFamily="2" charset="-78"/>
              </a:rPr>
              <a:t>1/صعوبة التفرقة  بين العمل التجاري والعمل المدني ليست مبررا لعدم </a:t>
            </a:r>
            <a:r>
              <a:rPr lang="ar-SA" sz="3600" b="1" dirty="0" smtClean="0">
                <a:ln>
                  <a:solidFill>
                    <a:schemeClr val="bg1"/>
                  </a:solidFill>
                </a:ln>
                <a:solidFill>
                  <a:srgbClr val="3B84AF"/>
                </a:solidFill>
                <a:cs typeface="AL-Mohanad" pitchFamily="2" charset="-78"/>
              </a:rPr>
              <a:t>التفرقة</a:t>
            </a:r>
          </a:p>
          <a:p>
            <a:pPr fontAlgn="auto">
              <a:spcBef>
                <a:spcPts val="0"/>
              </a:spcBef>
              <a:spcAft>
                <a:spcPts val="0"/>
              </a:spcAft>
              <a:defRPr/>
            </a:pPr>
            <a:r>
              <a:rPr lang="ar-SA" sz="3600" b="1" dirty="0" smtClean="0">
                <a:ln>
                  <a:solidFill>
                    <a:schemeClr val="bg1"/>
                  </a:solidFill>
                </a:ln>
                <a:solidFill>
                  <a:srgbClr val="3B84AF"/>
                </a:solidFill>
                <a:cs typeface="AL-Mohanad" pitchFamily="2" charset="-78"/>
              </a:rPr>
              <a:t>2/المعاملات المدنية ليست في حاجة ماسة إلي السرعة والائتمان</a:t>
            </a:r>
          </a:p>
          <a:p>
            <a:pPr fontAlgn="auto">
              <a:spcBef>
                <a:spcPts val="0"/>
              </a:spcBef>
              <a:spcAft>
                <a:spcPts val="0"/>
              </a:spcAft>
              <a:defRPr/>
            </a:pPr>
            <a:r>
              <a:rPr lang="ar-SA" sz="3600" b="1" dirty="0" smtClean="0">
                <a:ln>
                  <a:solidFill>
                    <a:schemeClr val="bg1"/>
                  </a:solidFill>
                </a:ln>
                <a:solidFill>
                  <a:srgbClr val="3B84AF"/>
                </a:solidFill>
                <a:cs typeface="AL-Mohanad" pitchFamily="2" charset="-78"/>
              </a:rPr>
              <a:t>3/يوجد بعض المجالات بعيدة عن الخضوع للقانون التجاري ،كما يوجد بعض الأنظمة التجارية لا تصلح  لغير التجار</a:t>
            </a:r>
            <a:endParaRPr lang="en-US" sz="3600" b="1" dirty="0" smtClean="0">
              <a:ln>
                <a:solidFill>
                  <a:schemeClr val="bg1"/>
                </a:solidFill>
              </a:ln>
              <a:solidFill>
                <a:srgbClr val="3B84AF"/>
              </a:solidFill>
              <a:cs typeface="AL-Mohanad" pitchFamily="2" charset="-78"/>
            </a:endParaRPr>
          </a:p>
          <a:p>
            <a:pPr fontAlgn="auto">
              <a:spcBef>
                <a:spcPts val="0"/>
              </a:spcBef>
              <a:spcAft>
                <a:spcPts val="0"/>
              </a:spcAft>
              <a:defRPr/>
            </a:pPr>
            <a:r>
              <a:rPr lang="ar-SA" sz="3600" b="1" dirty="0" smtClean="0">
                <a:ln>
                  <a:solidFill>
                    <a:schemeClr val="bg1"/>
                  </a:solidFill>
                </a:ln>
                <a:solidFill>
                  <a:srgbClr val="3B84AF"/>
                </a:solidFill>
                <a:cs typeface="AL-Mohanad" pitchFamily="2" charset="-78"/>
              </a:rPr>
              <a:t>4/قيام بعض الدول بوضع قانون موحد للمعاملات المدنية والتجارية ليس إلا أمرا شكليا</a:t>
            </a:r>
            <a:endParaRPr lang="en-US" sz="3600" b="1" dirty="0" smtClean="0">
              <a:ln>
                <a:solidFill>
                  <a:schemeClr val="bg1"/>
                </a:solidFill>
              </a:ln>
              <a:solidFill>
                <a:srgbClr val="3B84AF"/>
              </a:solidFill>
              <a:cs typeface="AL-Mohanad" pitchFamily="2" charset="-78"/>
            </a:endParaRPr>
          </a:p>
          <a:p>
            <a:pPr fontAlgn="auto">
              <a:spcBef>
                <a:spcPts val="0"/>
              </a:spcBef>
              <a:spcAft>
                <a:spcPts val="0"/>
              </a:spcAft>
              <a:defRPr/>
            </a:pPr>
            <a:endParaRPr lang="en-US" sz="2800" b="1" dirty="0">
              <a:ln>
                <a:solidFill>
                  <a:schemeClr val="bg1"/>
                </a:solidFill>
              </a:ln>
              <a:solidFill>
                <a:srgbClr val="2D07CF"/>
              </a:solidFill>
              <a:cs typeface="AL-Mohanad" pitchFamily="2" charset="-78"/>
            </a:endParaRPr>
          </a:p>
        </p:txBody>
      </p:sp>
      <p:sp>
        <p:nvSpPr>
          <p:cNvPr id="5" name="Rectangle 2"/>
          <p:cNvSpPr txBox="1">
            <a:spLocks noRot="1" noChangeArrowheads="1"/>
          </p:cNvSpPr>
          <p:nvPr/>
        </p:nvSpPr>
        <p:spPr>
          <a:xfrm>
            <a:off x="2809860" y="0"/>
            <a:ext cx="5463785" cy="1285860"/>
          </a:xfrm>
          <a:prstGeom prst="rect">
            <a:avLst/>
          </a:prstGeom>
          <a:solidFill>
            <a:srgbClr val="FFFFCC"/>
          </a:solidFill>
          <a:ln/>
        </p:spPr>
        <p:style>
          <a:lnRef idx="3">
            <a:schemeClr val="lt1"/>
          </a:lnRef>
          <a:fillRef idx="1">
            <a:schemeClr val="accent1"/>
          </a:fillRef>
          <a:effectRef idx="1">
            <a:schemeClr val="accent1"/>
          </a:effectRef>
          <a:fontRef idx="minor">
            <a:schemeClr val="lt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fontAlgn="auto">
              <a:spcBef>
                <a:spcPts val="0"/>
              </a:spcBef>
              <a:spcAft>
                <a:spcPts val="0"/>
              </a:spcAft>
              <a:defRPr/>
            </a:pPr>
            <a:endParaRPr lang="ar-SA" sz="4400" dirty="0" smtClean="0">
              <a:ln>
                <a:solidFill>
                  <a:schemeClr val="bg2">
                    <a:lumMod val="10000"/>
                  </a:schemeClr>
                </a:solidFill>
              </a:ln>
              <a:solidFill>
                <a:srgbClr val="7030A0"/>
              </a:solidFill>
              <a:cs typeface="Akhbar MT" pitchFamily="2" charset="-78"/>
            </a:endParaRPr>
          </a:p>
          <a:p>
            <a:pPr fontAlgn="auto">
              <a:spcBef>
                <a:spcPts val="0"/>
              </a:spcBef>
              <a:spcAft>
                <a:spcPts val="0"/>
              </a:spcAft>
              <a:defRPr/>
            </a:pPr>
            <a:endParaRPr lang="ar-SA" sz="4400" dirty="0">
              <a:ln>
                <a:solidFill>
                  <a:schemeClr val="bg2">
                    <a:lumMod val="10000"/>
                  </a:schemeClr>
                </a:solidFill>
              </a:ln>
              <a:solidFill>
                <a:srgbClr val="7030A0"/>
              </a:solidFill>
              <a:cs typeface="Akhbar MT" pitchFamily="2" charset="-78"/>
            </a:endParaRPr>
          </a:p>
          <a:p>
            <a:pPr fontAlgn="auto">
              <a:spcBef>
                <a:spcPts val="0"/>
              </a:spcBef>
              <a:spcAft>
                <a:spcPts val="0"/>
              </a:spcAft>
              <a:defRPr/>
            </a:pPr>
            <a:endParaRPr lang="ar-SA" sz="4400" dirty="0" smtClean="0">
              <a:ln>
                <a:solidFill>
                  <a:schemeClr val="bg2">
                    <a:lumMod val="10000"/>
                  </a:schemeClr>
                </a:solidFill>
              </a:ln>
              <a:solidFill>
                <a:srgbClr val="7030A0"/>
              </a:solidFill>
              <a:cs typeface="Akhbar MT" pitchFamily="2" charset="-78"/>
            </a:endParaRPr>
          </a:p>
          <a:p>
            <a:pPr fontAlgn="auto">
              <a:spcBef>
                <a:spcPts val="0"/>
              </a:spcBef>
              <a:spcAft>
                <a:spcPts val="0"/>
              </a:spcAft>
              <a:defRPr/>
            </a:pPr>
            <a:endParaRPr lang="ar-SA" sz="4400" dirty="0">
              <a:ln>
                <a:solidFill>
                  <a:schemeClr val="bg2">
                    <a:lumMod val="10000"/>
                  </a:schemeClr>
                </a:solidFill>
              </a:ln>
              <a:solidFill>
                <a:srgbClr val="7030A0"/>
              </a:solidFill>
              <a:cs typeface="Akhbar MT" pitchFamily="2" charset="-78"/>
            </a:endParaRPr>
          </a:p>
          <a:p>
            <a:pPr fontAlgn="auto">
              <a:spcBef>
                <a:spcPts val="0"/>
              </a:spcBef>
              <a:spcAft>
                <a:spcPts val="0"/>
              </a:spcAft>
              <a:defRPr/>
            </a:pPr>
            <a:r>
              <a:rPr lang="ar-SA" sz="4400" dirty="0" smtClean="0">
                <a:ln>
                  <a:solidFill>
                    <a:schemeClr val="bg2">
                      <a:lumMod val="10000"/>
                    </a:schemeClr>
                  </a:solidFill>
                </a:ln>
                <a:solidFill>
                  <a:srgbClr val="7030A0"/>
                </a:solidFill>
                <a:cs typeface="Akhbar MT" pitchFamily="2" charset="-78"/>
              </a:rPr>
              <a:t>ب/أنصار استقلال القانون التجاري </a:t>
            </a:r>
            <a:endParaRPr lang="en-US" sz="4400" dirty="0" smtClean="0">
              <a:ln>
                <a:solidFill>
                  <a:schemeClr val="bg2">
                    <a:lumMod val="10000"/>
                  </a:schemeClr>
                </a:solidFill>
              </a:ln>
              <a:solidFill>
                <a:srgbClr val="7030A0"/>
              </a:solidFill>
              <a:cs typeface="Akhbar MT" pitchFamily="2" charset="-78"/>
            </a:endParaRPr>
          </a:p>
          <a:p>
            <a:pPr fontAlgn="auto">
              <a:spcBef>
                <a:spcPts val="0"/>
              </a:spcBef>
              <a:spcAft>
                <a:spcPts val="0"/>
              </a:spcAft>
              <a:defRPr/>
            </a:pPr>
            <a:endParaRPr lang="en-US" sz="4400" b="1" dirty="0">
              <a:ln>
                <a:solidFill>
                  <a:schemeClr val="bg1"/>
                </a:solidFill>
              </a:ln>
              <a:solidFill>
                <a:schemeClr val="tx2"/>
              </a:solidFill>
              <a:effectLst>
                <a:outerShdw blurRad="38100" dist="25400" dir="5400000" algn="tl" rotWithShape="0">
                  <a:srgbClr val="000000">
                    <a:alpha val="43000"/>
                  </a:srgbClr>
                </a:outerShdw>
              </a:effectLst>
              <a:latin typeface="+mj-lt"/>
              <a:ea typeface="+mj-ea"/>
              <a:cs typeface="AL-Mohanad Bold"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6"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0600" y="1916113"/>
            <a:ext cx="8915400" cy="2614612"/>
          </a:xfrm>
        </p:spPr>
        <p:style>
          <a:lnRef idx="2">
            <a:schemeClr val="accent1"/>
          </a:lnRef>
          <a:fillRef idx="1">
            <a:schemeClr val="lt1"/>
          </a:fillRef>
          <a:effectRef idx="0">
            <a:schemeClr val="accent1"/>
          </a:effectRef>
          <a:fontRef idx="minor">
            <a:schemeClr val="dk1"/>
          </a:fontRef>
        </p:style>
        <p:txBody>
          <a:bodyPr/>
          <a:lstStyle/>
          <a:p>
            <a:pPr marL="0" indent="0" rtl="1">
              <a:buNone/>
            </a:pPr>
            <a:r>
              <a:rPr lang="en-US" b="1" u="sng" dirty="0" smtClean="0">
                <a:solidFill>
                  <a:srgbClr val="002060"/>
                </a:solidFill>
                <a:cs typeface="Akhbar MT" pitchFamily="2" charset="-78"/>
              </a:rPr>
              <a:t> </a:t>
            </a:r>
            <a:r>
              <a:rPr lang="ar-SA" b="1" u="sng" dirty="0" smtClean="0">
                <a:solidFill>
                  <a:srgbClr val="002060"/>
                </a:solidFill>
                <a:cs typeface="Akhbar MT" pitchFamily="2" charset="-78"/>
              </a:rPr>
              <a:t>وعليه يمكن في الأخير تعريف القانون التجاري بأنه</a:t>
            </a:r>
            <a:r>
              <a:rPr lang="en-US" b="1" dirty="0" smtClean="0">
                <a:solidFill>
                  <a:srgbClr val="002060"/>
                </a:solidFill>
                <a:cs typeface="Akhbar MT" pitchFamily="2" charset="-78"/>
              </a:rPr>
              <a:t> </a:t>
            </a:r>
            <a:r>
              <a:rPr lang="ar-SA" b="1" dirty="0" smtClean="0">
                <a:solidFill>
                  <a:srgbClr val="002060"/>
                </a:solidFill>
                <a:cs typeface="Akhbar MT" pitchFamily="2" charset="-78"/>
              </a:rPr>
              <a:t> هو الجزء من القانون الخاص الذي يحكم الأعمال التجارية ونشاط التجار في ممارسة تجارتهم ، فهو لا ينظم الا فئة معينة من الأعمال هي الأعمال التجارية ولا ينطبق الا على طائفة معينة من الأشخاص هم التجار .</a:t>
            </a:r>
            <a:endParaRPr lang="ar-SA" dirty="0">
              <a:solidFill>
                <a:srgbClr val="002060"/>
              </a:solidFill>
              <a:cs typeface="Akhbar MT"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a:xfrm>
            <a:off x="2881298" y="116632"/>
            <a:ext cx="3993353" cy="597748"/>
          </a:xfrm>
          <a:prstGeom prst="rect">
            <a:avLst/>
          </a:prstGeom>
          <a:solidFill>
            <a:srgbClr val="FFFFCC"/>
          </a:solidFill>
          <a:ln w="28575"/>
        </p:spPr>
        <p:style>
          <a:lnRef idx="3">
            <a:schemeClr val="lt1"/>
          </a:lnRef>
          <a:fillRef idx="1">
            <a:schemeClr val="accent1"/>
          </a:fillRef>
          <a:effectRef idx="1">
            <a:schemeClr val="accent1"/>
          </a:effectRef>
          <a:fontRef idx="minor">
            <a:schemeClr val="lt1"/>
          </a:fontRef>
        </p:style>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lgn="ctr" fontAlgn="auto">
              <a:spcBef>
                <a:spcPts val="0"/>
              </a:spcBef>
              <a:spcAft>
                <a:spcPts val="0"/>
              </a:spcAft>
              <a:defRPr/>
            </a:pPr>
            <a:r>
              <a:rPr lang="ar-SA" sz="3600" b="1" dirty="0" smtClean="0">
                <a:ln>
                  <a:solidFill>
                    <a:schemeClr val="bg2">
                      <a:lumMod val="10000"/>
                    </a:schemeClr>
                  </a:solidFill>
                </a:ln>
                <a:solidFill>
                  <a:srgbClr val="7030A0"/>
                </a:solidFill>
                <a:cs typeface="AL-Mohanad Bold" pitchFamily="2" charset="-78"/>
              </a:rPr>
              <a:t>مصادر القانون </a:t>
            </a:r>
            <a:r>
              <a:rPr lang="ar-SA" sz="3600" b="1" dirty="0">
                <a:ln>
                  <a:solidFill>
                    <a:schemeClr val="bg2">
                      <a:lumMod val="10000"/>
                    </a:schemeClr>
                  </a:solidFill>
                </a:ln>
                <a:solidFill>
                  <a:srgbClr val="7030A0"/>
                </a:solidFill>
                <a:cs typeface="AL-Mohanad Bold" pitchFamily="2" charset="-78"/>
              </a:rPr>
              <a:t>التجاري</a:t>
            </a:r>
            <a:endParaRPr lang="en-US" sz="3600" b="1" dirty="0">
              <a:ln>
                <a:solidFill>
                  <a:schemeClr val="bg2">
                    <a:lumMod val="10000"/>
                  </a:schemeClr>
                </a:solidFill>
              </a:ln>
              <a:solidFill>
                <a:srgbClr val="7030A0"/>
              </a:solidFill>
              <a:cs typeface="AL-Mohanad Bold" pitchFamily="2" charset="-78"/>
            </a:endParaRPr>
          </a:p>
        </p:txBody>
      </p:sp>
      <p:sp>
        <p:nvSpPr>
          <p:cNvPr id="4" name="Rectangle 3"/>
          <p:cNvSpPr txBox="1">
            <a:spLocks noRot="1" noChangeArrowheads="1"/>
          </p:cNvSpPr>
          <p:nvPr/>
        </p:nvSpPr>
        <p:spPr>
          <a:xfrm>
            <a:off x="595282" y="1370718"/>
            <a:ext cx="8606190" cy="1236747"/>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pPr algn="just" fontAlgn="auto">
              <a:spcBef>
                <a:spcPts val="0"/>
              </a:spcBef>
              <a:spcAft>
                <a:spcPts val="0"/>
              </a:spcAft>
              <a:defRPr/>
            </a:pPr>
            <a:r>
              <a:rPr lang="ar-SA" sz="2400" b="1" dirty="0" smtClean="0">
                <a:ln>
                  <a:solidFill>
                    <a:srgbClr val="002060"/>
                  </a:solidFill>
                </a:ln>
                <a:solidFill>
                  <a:srgbClr val="002060"/>
                </a:solidFill>
                <a:cs typeface="Akhbar MT" pitchFamily="2" charset="-78"/>
              </a:rPr>
              <a:t>مصدر القاعدة القانونية هو المنبع الذي تستمد منه موضوعها وقوتها الملزمة. مصادر القانون التجاري هي المرجع الذي يتم البحث فيه عن الحكم واجب التطبيق علي المنازعات التجارية، وتنقسم هذه المصادر حسب </a:t>
            </a:r>
            <a:r>
              <a:rPr lang="ar-SA" sz="2400" b="1" u="sng" dirty="0" smtClean="0">
                <a:ln>
                  <a:solidFill>
                    <a:srgbClr val="002060"/>
                  </a:solidFill>
                </a:ln>
                <a:solidFill>
                  <a:srgbClr val="C00000"/>
                </a:solidFill>
                <a:cs typeface="Akhbar MT" pitchFamily="2" charset="-78"/>
              </a:rPr>
              <a:t>إلزامها</a:t>
            </a:r>
            <a:r>
              <a:rPr lang="ar-SA" sz="2400" b="1" dirty="0" smtClean="0">
                <a:ln>
                  <a:solidFill>
                    <a:srgbClr val="002060"/>
                  </a:solidFill>
                </a:ln>
                <a:solidFill>
                  <a:srgbClr val="C00000"/>
                </a:solidFill>
                <a:cs typeface="Akhbar MT" pitchFamily="2" charset="-78"/>
              </a:rPr>
              <a:t> </a:t>
            </a:r>
            <a:r>
              <a:rPr lang="ar-SA" sz="2400" b="1" dirty="0" smtClean="0">
                <a:ln>
                  <a:solidFill>
                    <a:srgbClr val="002060"/>
                  </a:solidFill>
                </a:ln>
                <a:solidFill>
                  <a:srgbClr val="002060"/>
                </a:solidFill>
                <a:cs typeface="Akhbar MT" pitchFamily="2" charset="-78"/>
              </a:rPr>
              <a:t>إلى: </a:t>
            </a:r>
            <a:endParaRPr lang="en-US" sz="2400" b="1" dirty="0">
              <a:ln>
                <a:solidFill>
                  <a:srgbClr val="002060"/>
                </a:solidFill>
              </a:ln>
              <a:solidFill>
                <a:srgbClr val="002060"/>
              </a:solidFill>
              <a:cs typeface="Akhbar MT" pitchFamily="2" charset="-78"/>
            </a:endParaRPr>
          </a:p>
        </p:txBody>
      </p:sp>
      <p:sp>
        <p:nvSpPr>
          <p:cNvPr id="5" name="Rectangle 3"/>
          <p:cNvSpPr txBox="1">
            <a:spLocks noRot="1" noChangeArrowheads="1"/>
          </p:cNvSpPr>
          <p:nvPr/>
        </p:nvSpPr>
        <p:spPr>
          <a:xfrm>
            <a:off x="6453198" y="2786058"/>
            <a:ext cx="2643206" cy="571504"/>
          </a:xfrm>
          <a:prstGeom prst="rect">
            <a:avLst/>
          </a:prstGeom>
          <a:solidFill>
            <a:srgbClr val="FFFFCC"/>
          </a:solidFill>
        </p:spPr>
        <p:style>
          <a:lnRef idx="3">
            <a:schemeClr val="lt1"/>
          </a:lnRef>
          <a:fillRef idx="1">
            <a:schemeClr val="accent3"/>
          </a:fillRef>
          <a:effectRef idx="1">
            <a:schemeClr val="accent3"/>
          </a:effectRef>
          <a:fontRef idx="minor">
            <a:schemeClr val="lt1"/>
          </a:fontRef>
        </p:style>
        <p:txBody>
          <a:bodyPr lIns="0" rIns="18288"/>
          <a:lstStyle/>
          <a:p>
            <a:pPr algn="ctr" fontAlgn="auto">
              <a:spcBef>
                <a:spcPts val="0"/>
              </a:spcBef>
              <a:spcAft>
                <a:spcPts val="0"/>
              </a:spcAft>
              <a:defRPr/>
            </a:pPr>
            <a:r>
              <a:rPr lang="ar-SA" sz="2800" b="1" dirty="0" smtClean="0">
                <a:ln>
                  <a:solidFill>
                    <a:srgbClr val="002060"/>
                  </a:solidFill>
                </a:ln>
                <a:solidFill>
                  <a:srgbClr val="002060"/>
                </a:solidFill>
                <a:cs typeface="AL-Mohanad" pitchFamily="2" charset="-78"/>
              </a:rPr>
              <a:t>أولا: مصادر رسمية</a:t>
            </a:r>
            <a:endParaRPr lang="en-US" sz="2800" b="1" dirty="0">
              <a:ln>
                <a:solidFill>
                  <a:srgbClr val="002060"/>
                </a:solidFill>
              </a:ln>
              <a:solidFill>
                <a:srgbClr val="002060"/>
              </a:solidFill>
              <a:cs typeface="AL-Mohanad" pitchFamily="2" charset="-78"/>
            </a:endParaRPr>
          </a:p>
        </p:txBody>
      </p:sp>
      <p:sp>
        <p:nvSpPr>
          <p:cNvPr id="6" name="Rectangle 3"/>
          <p:cNvSpPr txBox="1">
            <a:spLocks noRot="1" noChangeArrowheads="1"/>
          </p:cNvSpPr>
          <p:nvPr/>
        </p:nvSpPr>
        <p:spPr>
          <a:xfrm>
            <a:off x="5457056" y="3645024"/>
            <a:ext cx="4297890" cy="1008682"/>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r>
              <a:rPr lang="ar-SA" sz="2400" b="1" dirty="0"/>
              <a:t>يلتزم القاضي بالرجوع إليها لمعرفة الحكم واجب التطبيق علي النزاع المعروض أمامه.</a:t>
            </a:r>
            <a:endParaRPr lang="en-US" sz="2400" b="1" dirty="0"/>
          </a:p>
          <a:p>
            <a:pPr algn="just" fontAlgn="auto">
              <a:spcBef>
                <a:spcPts val="0"/>
              </a:spcBef>
              <a:spcAft>
                <a:spcPts val="0"/>
              </a:spcAft>
              <a:defRPr/>
            </a:pPr>
            <a:endParaRPr lang="en-US" sz="2400" b="1" dirty="0">
              <a:ln>
                <a:solidFill>
                  <a:prstClr val="white"/>
                </a:solidFill>
              </a:ln>
              <a:solidFill>
                <a:srgbClr val="2D07CF"/>
              </a:solidFill>
              <a:cs typeface="AL-Mohanad" pitchFamily="2" charset="-78"/>
            </a:endParaRPr>
          </a:p>
        </p:txBody>
      </p:sp>
      <p:sp>
        <p:nvSpPr>
          <p:cNvPr id="8" name="Left Brace 7"/>
          <p:cNvSpPr/>
          <p:nvPr/>
        </p:nvSpPr>
        <p:spPr>
          <a:xfrm rot="5400000">
            <a:off x="4560090" y="321449"/>
            <a:ext cx="357191" cy="4572032"/>
          </a:xfrm>
          <a:prstGeom prst="leftBrace">
            <a:avLst>
              <a:gd name="adj1" fmla="val 8333"/>
              <a:gd name="adj2" fmla="val 50360"/>
            </a:avLst>
          </a:prstGeom>
        </p:spPr>
        <p:style>
          <a:lnRef idx="2">
            <a:schemeClr val="dk1"/>
          </a:lnRef>
          <a:fillRef idx="0">
            <a:schemeClr val="dk1"/>
          </a:fillRef>
          <a:effectRef idx="1">
            <a:schemeClr val="dk1"/>
          </a:effectRef>
          <a:fontRef idx="minor">
            <a:schemeClr val="tx1"/>
          </a:fontRef>
        </p:style>
        <p:txBody>
          <a:bodyPr rtlCol="1" anchor="ctr"/>
          <a:lstStyle/>
          <a:p>
            <a:pPr algn="ctr"/>
            <a:endParaRPr lang="ar-SA">
              <a:solidFill>
                <a:prstClr val="black"/>
              </a:solidFill>
            </a:endParaRPr>
          </a:p>
        </p:txBody>
      </p:sp>
      <p:cxnSp>
        <p:nvCxnSpPr>
          <p:cNvPr id="10" name="Straight Arrow Connector 9"/>
          <p:cNvCxnSpPr>
            <a:stCxn id="5" idx="2"/>
          </p:cNvCxnSpPr>
          <p:nvPr/>
        </p:nvCxnSpPr>
        <p:spPr>
          <a:xfrm>
            <a:off x="7774801" y="3357562"/>
            <a:ext cx="0" cy="2874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Rectangle 3"/>
          <p:cNvSpPr txBox="1">
            <a:spLocks noRot="1" noChangeArrowheads="1"/>
          </p:cNvSpPr>
          <p:nvPr/>
        </p:nvSpPr>
        <p:spPr>
          <a:xfrm>
            <a:off x="881034" y="2786058"/>
            <a:ext cx="2690866" cy="57150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fontAlgn="auto">
              <a:spcBef>
                <a:spcPts val="0"/>
              </a:spcBef>
              <a:spcAft>
                <a:spcPts val="0"/>
              </a:spcAft>
              <a:defRPr/>
            </a:pPr>
            <a:r>
              <a:rPr lang="ar-SA" sz="2800" b="1" dirty="0">
                <a:ln>
                  <a:solidFill>
                    <a:srgbClr val="002060"/>
                  </a:solidFill>
                </a:ln>
                <a:solidFill>
                  <a:srgbClr val="002060"/>
                </a:solidFill>
                <a:cs typeface="AL-Mohanad" pitchFamily="2" charset="-78"/>
              </a:rPr>
              <a:t>ثانيا </a:t>
            </a:r>
            <a:r>
              <a:rPr lang="ar-SA" sz="2800" b="1" dirty="0" smtClean="0">
                <a:ln>
                  <a:solidFill>
                    <a:srgbClr val="002060"/>
                  </a:solidFill>
                </a:ln>
                <a:solidFill>
                  <a:srgbClr val="002060"/>
                </a:solidFill>
                <a:cs typeface="AL-Mohanad" pitchFamily="2" charset="-78"/>
              </a:rPr>
              <a:t>: مصادر تفسيرية</a:t>
            </a:r>
            <a:endParaRPr lang="en-US" sz="2800" b="1" dirty="0">
              <a:ln>
                <a:solidFill>
                  <a:srgbClr val="002060"/>
                </a:solidFill>
              </a:ln>
              <a:solidFill>
                <a:srgbClr val="002060"/>
              </a:solidFill>
              <a:cs typeface="AL-Mohanad" pitchFamily="2" charset="-78"/>
            </a:endParaRPr>
          </a:p>
        </p:txBody>
      </p:sp>
      <p:sp>
        <p:nvSpPr>
          <p:cNvPr id="16" name="Rectangle 3"/>
          <p:cNvSpPr txBox="1">
            <a:spLocks noRot="1" noChangeArrowheads="1"/>
          </p:cNvSpPr>
          <p:nvPr/>
        </p:nvSpPr>
        <p:spPr>
          <a:xfrm>
            <a:off x="166654" y="3645024"/>
            <a:ext cx="4071966" cy="1071570"/>
          </a:xfrm>
          <a:prstGeom prst="rect">
            <a:avLst/>
          </a:prstGeom>
          <a:solidFill>
            <a:srgbClr val="FFFFCC"/>
          </a:solidFill>
        </p:spPr>
        <p:style>
          <a:lnRef idx="1">
            <a:schemeClr val="accent1"/>
          </a:lnRef>
          <a:fillRef idx="2">
            <a:schemeClr val="accent1"/>
          </a:fillRef>
          <a:effectRef idx="1">
            <a:schemeClr val="accent1"/>
          </a:effectRef>
          <a:fontRef idx="minor">
            <a:schemeClr val="dk1"/>
          </a:fontRef>
        </p:style>
        <p:txBody>
          <a:bodyPr lIns="0" rIns="18288"/>
          <a:lstStyle/>
          <a:p>
            <a:r>
              <a:rPr lang="ar-SA" sz="2800" b="1" dirty="0" smtClean="0">
                <a:ln>
                  <a:solidFill>
                    <a:schemeClr val="tx1"/>
                  </a:solidFill>
                </a:ln>
                <a:solidFill>
                  <a:schemeClr val="tx1"/>
                </a:solidFill>
                <a:cs typeface="AL-Mohanad" pitchFamily="2" charset="-78"/>
              </a:rPr>
              <a:t>يستعين بها القاضي  في إيضاح وتحديد مضمون القاعدة القانونية.</a:t>
            </a:r>
            <a:endParaRPr lang="en-US" sz="2800" b="1" dirty="0" smtClean="0">
              <a:ln>
                <a:solidFill>
                  <a:schemeClr val="tx1"/>
                </a:solidFill>
              </a:ln>
              <a:solidFill>
                <a:schemeClr val="tx1"/>
              </a:solidFill>
              <a:cs typeface="AL-Mohanad" pitchFamily="2" charset="-78"/>
            </a:endParaRPr>
          </a:p>
          <a:p>
            <a:pPr algn="just" fontAlgn="auto">
              <a:spcBef>
                <a:spcPts val="0"/>
              </a:spcBef>
              <a:spcAft>
                <a:spcPts val="0"/>
              </a:spcAft>
              <a:defRPr/>
            </a:pPr>
            <a:endParaRPr lang="ar-SA" sz="2400" b="1" dirty="0" smtClean="0">
              <a:ln>
                <a:solidFill>
                  <a:prstClr val="white"/>
                </a:solidFill>
              </a:ln>
              <a:solidFill>
                <a:srgbClr val="2D07CF"/>
              </a:solidFill>
              <a:cs typeface="AL-Mohanad" pitchFamily="2" charset="-78"/>
            </a:endParaRPr>
          </a:p>
          <a:p>
            <a:pPr algn="just" fontAlgn="auto">
              <a:spcBef>
                <a:spcPts val="0"/>
              </a:spcBef>
              <a:spcAft>
                <a:spcPts val="0"/>
              </a:spcAft>
              <a:defRPr/>
            </a:pPr>
            <a:endParaRPr lang="en-US" sz="2400" b="1" dirty="0">
              <a:ln>
                <a:solidFill>
                  <a:prstClr val="white"/>
                </a:solidFill>
              </a:ln>
              <a:solidFill>
                <a:srgbClr val="2D07CF"/>
              </a:solidFill>
              <a:cs typeface="AL-Mohanad" pitchFamily="2" charset="-78"/>
            </a:endParaRPr>
          </a:p>
        </p:txBody>
      </p:sp>
      <p:sp>
        <p:nvSpPr>
          <p:cNvPr id="13" name="مستطيل 12"/>
          <p:cNvSpPr/>
          <p:nvPr/>
        </p:nvSpPr>
        <p:spPr>
          <a:xfrm>
            <a:off x="5881694" y="5019717"/>
            <a:ext cx="3881430" cy="830997"/>
          </a:xfrm>
          <a:prstGeom prst="rect">
            <a:avLst/>
          </a:prstGeom>
          <a:solidFill>
            <a:srgbClr val="FFFFCC"/>
          </a:solidFill>
          <a:ln w="6350">
            <a:solidFill>
              <a:schemeClr val="tx1"/>
            </a:solidFill>
          </a:ln>
        </p:spPr>
        <p:txBody>
          <a:bodyPr wrap="square">
            <a:spAutoFit/>
          </a:bodyPr>
          <a:lstStyle/>
          <a:p>
            <a:r>
              <a:rPr lang="ar-SA" sz="2400" b="1" dirty="0" smtClean="0">
                <a:ln>
                  <a:solidFill>
                    <a:schemeClr val="tx1"/>
                  </a:solidFill>
                </a:ln>
                <a:cs typeface="AL-Mohanad" pitchFamily="2" charset="-78"/>
              </a:rPr>
              <a:t>هي التشريع التجاري ومبادئ الشريعة الإسلامية والعرف والعادات التجارية</a:t>
            </a:r>
            <a:endParaRPr lang="ar-SA" sz="2400" dirty="0">
              <a:ln>
                <a:solidFill>
                  <a:schemeClr val="tx1"/>
                </a:solidFill>
              </a:ln>
            </a:endParaRPr>
          </a:p>
        </p:txBody>
      </p:sp>
      <p:sp>
        <p:nvSpPr>
          <p:cNvPr id="14" name="مستطيل 13"/>
          <p:cNvSpPr/>
          <p:nvPr/>
        </p:nvSpPr>
        <p:spPr>
          <a:xfrm>
            <a:off x="265057" y="4984805"/>
            <a:ext cx="3922820" cy="954107"/>
          </a:xfrm>
          <a:prstGeom prst="rect">
            <a:avLst/>
          </a:prstGeom>
          <a:solidFill>
            <a:srgbClr val="FFFFCC"/>
          </a:solidFill>
          <a:ln w="6350">
            <a:solidFill>
              <a:schemeClr val="tx1"/>
            </a:solidFill>
          </a:ln>
        </p:spPr>
        <p:txBody>
          <a:bodyPr wrap="square">
            <a:spAutoFit/>
          </a:bodyPr>
          <a:lstStyle/>
          <a:p>
            <a:r>
              <a:rPr lang="ar-SA" sz="2800" b="1" dirty="0" smtClean="0">
                <a:ln>
                  <a:solidFill>
                    <a:schemeClr val="tx1"/>
                  </a:solidFill>
                </a:ln>
                <a:cs typeface="AL-Mohanad" pitchFamily="2" charset="-78"/>
              </a:rPr>
              <a:t>هي القضاء والفقه والقانون الطبيعي وقواعد العدالة</a:t>
            </a:r>
            <a:endParaRPr lang="ar-SA" sz="2800" dirty="0">
              <a:ln>
                <a:solidFill>
                  <a:schemeClr val="tx1"/>
                </a:solidFill>
              </a:ln>
            </a:endParaRPr>
          </a:p>
        </p:txBody>
      </p:sp>
      <p:cxnSp>
        <p:nvCxnSpPr>
          <p:cNvPr id="18" name="Straight Arrow Connector 9"/>
          <p:cNvCxnSpPr/>
          <p:nvPr/>
        </p:nvCxnSpPr>
        <p:spPr>
          <a:xfrm>
            <a:off x="7790402" y="4672040"/>
            <a:ext cx="10301" cy="3714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9"/>
          <p:cNvCxnSpPr/>
          <p:nvPr/>
        </p:nvCxnSpPr>
        <p:spPr>
          <a:xfrm flipH="1">
            <a:off x="2166918" y="4716594"/>
            <a:ext cx="1588" cy="2500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9"/>
          <p:cNvCxnSpPr/>
          <p:nvPr/>
        </p:nvCxnSpPr>
        <p:spPr>
          <a:xfrm>
            <a:off x="2239944" y="3357562"/>
            <a:ext cx="0" cy="2874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952794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6" presetClass="entr" presetSubtype="16"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ppt_x</p:attrName>
                                        </p:attrNameLst>
                                      </p:cBhvr>
                                      <p:tavLst>
                                        <p:tav tm="0">
                                          <p:val>
                                            <p:strVal val="#ppt_x-.2"/>
                                          </p:val>
                                        </p:tav>
                                        <p:tav tm="100000">
                                          <p:val>
                                            <p:strVal val="#ppt_x"/>
                                          </p:val>
                                        </p:tav>
                                      </p:tavLst>
                                    </p:anim>
                                    <p:anim calcmode="lin" valueType="num">
                                      <p:cBhvr>
                                        <p:cTn id="32"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circle(in)">
                                      <p:cBhvr>
                                        <p:cTn id="38"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2936776" y="476672"/>
            <a:ext cx="5385745" cy="571504"/>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ctr">
              <a:defRPr/>
            </a:pPr>
            <a:r>
              <a:rPr lang="ar-SA" sz="3200" b="1" dirty="0">
                <a:ln>
                  <a:solidFill>
                    <a:schemeClr val="tx1"/>
                  </a:solidFill>
                </a:ln>
                <a:solidFill>
                  <a:schemeClr val="tx1"/>
                </a:solidFill>
              </a:rPr>
              <a:t>المصادر الرسمية: </a:t>
            </a:r>
            <a:endParaRPr lang="en-US" sz="3200" dirty="0">
              <a:ln>
                <a:solidFill>
                  <a:schemeClr val="tx1"/>
                </a:solidFill>
              </a:ln>
              <a:solidFill>
                <a:schemeClr val="tx1"/>
              </a:solidFill>
            </a:endParaRPr>
          </a:p>
        </p:txBody>
      </p:sp>
      <p:sp>
        <p:nvSpPr>
          <p:cNvPr id="5" name="Rectangle 3"/>
          <p:cNvSpPr txBox="1">
            <a:spLocks noRot="1" noChangeArrowheads="1"/>
          </p:cNvSpPr>
          <p:nvPr/>
        </p:nvSpPr>
        <p:spPr>
          <a:xfrm>
            <a:off x="128464" y="1571612"/>
            <a:ext cx="9396570" cy="4214842"/>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defRPr/>
            </a:pPr>
            <a:r>
              <a:rPr lang="ar-SA" sz="3200" b="1" dirty="0">
                <a:ln>
                  <a:solidFill>
                    <a:schemeClr val="accent1">
                      <a:lumMod val="75000"/>
                    </a:schemeClr>
                  </a:solidFill>
                </a:ln>
                <a:solidFill>
                  <a:schemeClr val="tx2">
                    <a:lumMod val="75000"/>
                  </a:schemeClr>
                </a:solidFill>
                <a:cs typeface="Akhbar MT" pitchFamily="2" charset="-78"/>
              </a:rPr>
              <a:t>1- التشريع </a:t>
            </a:r>
            <a:r>
              <a:rPr lang="ar-SA" sz="3200" b="1" dirty="0" smtClean="0">
                <a:ln>
                  <a:solidFill>
                    <a:schemeClr val="accent1">
                      <a:lumMod val="75000"/>
                    </a:schemeClr>
                  </a:solidFill>
                </a:ln>
                <a:solidFill>
                  <a:schemeClr val="tx2">
                    <a:lumMod val="75000"/>
                  </a:schemeClr>
                </a:solidFill>
                <a:cs typeface="Akhbar MT" pitchFamily="2" charset="-78"/>
              </a:rPr>
              <a:t>التجاري</a:t>
            </a:r>
          </a:p>
          <a:p>
            <a:pPr>
              <a:defRPr/>
            </a:pPr>
            <a:r>
              <a:rPr lang="ar-SA" sz="2800" b="1" dirty="0" smtClean="0">
                <a:ln>
                  <a:solidFill>
                    <a:schemeClr val="accent1">
                      <a:lumMod val="75000"/>
                    </a:schemeClr>
                  </a:solidFill>
                </a:ln>
                <a:solidFill>
                  <a:schemeClr val="tx2">
                    <a:lumMod val="75000"/>
                  </a:schemeClr>
                </a:solidFill>
                <a:cs typeface="Akhbar MT" pitchFamily="2" charset="-78"/>
              </a:rPr>
              <a:t>  يقصد بالتشريع مجموعة القواعد القانونية المكتوبة التي تصدرها السلطة المختصة في الدولة وفقا لإجراءات معينة، ويعتبر التشريع المصدر الأول للقانون التجاري.</a:t>
            </a:r>
          </a:p>
          <a:p>
            <a:pPr>
              <a:defRPr/>
            </a:pPr>
            <a:r>
              <a:rPr lang="ar-SA" sz="2800" b="1" dirty="0" smtClean="0">
                <a:ln>
                  <a:solidFill>
                    <a:schemeClr val="accent1">
                      <a:lumMod val="75000"/>
                    </a:schemeClr>
                  </a:solidFill>
                </a:ln>
                <a:solidFill>
                  <a:schemeClr val="tx2">
                    <a:lumMod val="75000"/>
                  </a:schemeClr>
                </a:solidFill>
                <a:cs typeface="Akhbar MT" pitchFamily="2" charset="-78"/>
              </a:rPr>
              <a:t>  ويتمثل التشريع التجاري السعودي في نظام المحكمة التجارية والأنظمة المعدلة له والأنظمة المكملة له مثل نظام الأوراق التجارية ونظام الشركات ونظام السجل التجاري ونظام العلامات التجارية ونظام الوكالات التجارية ونظام الغرف التجارية والصناعية ونظام الدفاتر التجارية وغيرها.  </a:t>
            </a:r>
          </a:p>
          <a:p>
            <a:pPr>
              <a:defRPr/>
            </a:pPr>
            <a:r>
              <a:rPr lang="ar-SA" sz="2800" b="1" dirty="0" smtClean="0">
                <a:ln>
                  <a:solidFill>
                    <a:schemeClr val="accent1">
                      <a:lumMod val="75000"/>
                    </a:schemeClr>
                  </a:solidFill>
                </a:ln>
                <a:solidFill>
                  <a:schemeClr val="tx2">
                    <a:lumMod val="75000"/>
                  </a:schemeClr>
                </a:solidFill>
                <a:cs typeface="Akhbar MT" pitchFamily="2" charset="-78"/>
              </a:rPr>
              <a:t> يجب على القاضي الذي يعرض عليه النزاع أن يبحث عن حل له باللجوء إلى النصوص التجارية ولا يلجأ إلى مصدر آخر  إلا  إذا لم يجد نصا تشريعيا يحكم النزاع المعروض</a:t>
            </a:r>
            <a:endParaRPr lang="en-US" sz="2800" b="1" dirty="0" smtClean="0">
              <a:ln>
                <a:solidFill>
                  <a:schemeClr val="accent1">
                    <a:lumMod val="75000"/>
                  </a:schemeClr>
                </a:solidFill>
              </a:ln>
              <a:solidFill>
                <a:schemeClr val="tx2">
                  <a:lumMod val="75000"/>
                </a:schemeClr>
              </a:solidFill>
              <a:cs typeface="Akhbar MT" pitchFamily="2" charset="-78"/>
            </a:endParaRPr>
          </a:p>
          <a:p>
            <a:pPr>
              <a:defRPr/>
            </a:pPr>
            <a:endParaRPr lang="ar-SA" sz="2800" b="1" dirty="0" smtClean="0">
              <a:ln>
                <a:solidFill>
                  <a:sysClr val="windowText" lastClr="000000"/>
                </a:solidFill>
              </a:ln>
              <a:solidFill>
                <a:srgbClr val="2D07CF"/>
              </a:solidFill>
              <a:cs typeface="AL-Mohanad Bold" pitchFamily="2" charset="-78"/>
            </a:endParaRPr>
          </a:p>
          <a:p>
            <a:pPr>
              <a:defRPr/>
            </a:pPr>
            <a:endParaRPr lang="en-US" sz="2800" b="1" dirty="0">
              <a:ln>
                <a:solidFill>
                  <a:sysClr val="windowText" lastClr="000000"/>
                </a:solidFill>
              </a:ln>
              <a:solidFill>
                <a:prstClr val="black"/>
              </a:solidFill>
              <a:cs typeface="AL-Mohanad Bold" pitchFamily="2" charset="-78"/>
            </a:endParaRPr>
          </a:p>
        </p:txBody>
      </p:sp>
    </p:spTree>
    <p:extLst>
      <p:ext uri="{BB962C8B-B14F-4D97-AF65-F5344CB8AC3E}">
        <p14:creationId xmlns:p14="http://schemas.microsoft.com/office/powerpoint/2010/main" val="2424598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noRot="1" noChangeArrowheads="1"/>
          </p:cNvSpPr>
          <p:nvPr>
            <p:ph idx="4294967295"/>
          </p:nvPr>
        </p:nvSpPr>
        <p:spPr>
          <a:xfrm>
            <a:off x="0" y="115888"/>
            <a:ext cx="9429750" cy="187325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noAutofit/>
          </a:bodyPr>
          <a:lstStyle/>
          <a:p>
            <a:r>
              <a:rPr lang="ar-SA" sz="2800" dirty="0">
                <a:solidFill>
                  <a:srgbClr val="002060"/>
                </a:solidFill>
                <a:cs typeface="Akhbar MT" pitchFamily="2" charset="-78"/>
              </a:rPr>
              <a:t>2-مبادئ الشريعة: إذا لم يجد القاضي نصا يحكم النزاع المعروض عليه في الأنظمة التجارية، فيجب عليه البحث في مبادئ الشريعة الإسلامية باعتبارها الشريعة العامة التي تحكم كافة المعاملات. إذن إذا لم ترد في التشريعات التجارية نصوص خاصة بعلاقة قانونية معينة فإنه يتعين الرجوع إلى أحكام الشريعة الإسلامية قبل اللجوء إلى مصادر القانون التجاري الأخرى.</a:t>
            </a:r>
            <a:endParaRPr lang="en-US" sz="2800" dirty="0">
              <a:solidFill>
                <a:srgbClr val="002060"/>
              </a:solidFill>
              <a:cs typeface="Akhbar MT" pitchFamily="2" charset="-78"/>
            </a:endParaRPr>
          </a:p>
        </p:txBody>
      </p:sp>
      <p:sp>
        <p:nvSpPr>
          <p:cNvPr id="5" name="Rectangle 3"/>
          <p:cNvSpPr txBox="1">
            <a:spLocks noRot="1" noChangeArrowheads="1"/>
          </p:cNvSpPr>
          <p:nvPr/>
        </p:nvSpPr>
        <p:spPr>
          <a:xfrm>
            <a:off x="273217" y="2204864"/>
            <a:ext cx="9429817" cy="35719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342900" indent="-342900" algn="just" eaLnBrk="0" fontAlgn="auto" hangingPunct="0">
              <a:spcBef>
                <a:spcPts val="0"/>
              </a:spcBef>
              <a:spcAft>
                <a:spcPts val="0"/>
              </a:spcAft>
              <a:defRPr/>
            </a:pPr>
            <a:r>
              <a:rPr lang="ar-SA" sz="2800" b="1" dirty="0">
                <a:ln>
                  <a:solidFill>
                    <a:schemeClr val="accent1">
                      <a:lumMod val="75000"/>
                    </a:schemeClr>
                  </a:solidFill>
                </a:ln>
                <a:solidFill>
                  <a:schemeClr val="tx2">
                    <a:lumMod val="75000"/>
                  </a:schemeClr>
                </a:solidFill>
                <a:cs typeface="Akhbar MT" pitchFamily="2" charset="-78"/>
              </a:rPr>
              <a:t>3-العرف التجاري</a:t>
            </a:r>
            <a:r>
              <a:rPr lang="ar-SA" sz="2800" b="1" dirty="0" smtClean="0">
                <a:ln>
                  <a:solidFill>
                    <a:schemeClr val="accent1">
                      <a:lumMod val="75000"/>
                    </a:schemeClr>
                  </a:solidFill>
                </a:ln>
                <a:solidFill>
                  <a:schemeClr val="tx2">
                    <a:lumMod val="75000"/>
                  </a:schemeClr>
                </a:solidFill>
                <a:cs typeface="Akhbar MT" pitchFamily="2" charset="-78"/>
              </a:rPr>
              <a:t>: </a:t>
            </a:r>
            <a:r>
              <a:rPr lang="ar-SA" sz="2400" b="1" dirty="0" smtClean="0">
                <a:ln>
                  <a:solidFill>
                    <a:schemeClr val="accent1">
                      <a:lumMod val="75000"/>
                    </a:schemeClr>
                  </a:solidFill>
                </a:ln>
                <a:solidFill>
                  <a:schemeClr val="tx2">
                    <a:lumMod val="75000"/>
                  </a:schemeClr>
                </a:solidFill>
                <a:cs typeface="Akhbar MT" pitchFamily="2" charset="-78"/>
              </a:rPr>
              <a:t>هو مجموعة من القواعد القانونية غير المكتوبة التي تنشأ من إطراد سلوك الأفراد في مسألة معينة على وجه معين مع اعتقادهم في إلزامها وضرورة احترامها . والعرف  التجاري هو </a:t>
            </a:r>
            <a:r>
              <a:rPr lang="ar-SA" sz="2400" b="1" dirty="0" smtClean="0">
                <a:ln>
                  <a:solidFill>
                    <a:schemeClr val="accent1">
                      <a:lumMod val="75000"/>
                    </a:schemeClr>
                  </a:solidFill>
                </a:ln>
                <a:solidFill>
                  <a:schemeClr val="accent1">
                    <a:lumMod val="50000"/>
                  </a:schemeClr>
                </a:solidFill>
                <a:cs typeface="Akhbar MT" pitchFamily="2" charset="-78"/>
              </a:rPr>
              <a:t>اعتياد التجار  على </a:t>
            </a:r>
            <a:r>
              <a:rPr lang="ar-SA" sz="2400" b="1" dirty="0">
                <a:ln>
                  <a:solidFill>
                    <a:schemeClr val="accent1">
                      <a:lumMod val="75000"/>
                    </a:schemeClr>
                  </a:solidFill>
                </a:ln>
                <a:solidFill>
                  <a:schemeClr val="accent1">
                    <a:lumMod val="50000"/>
                  </a:schemeClr>
                </a:solidFill>
                <a:cs typeface="Akhbar MT" pitchFamily="2" charset="-78"/>
              </a:rPr>
              <a:t>ا</a:t>
            </a:r>
            <a:r>
              <a:rPr lang="ar-SA" sz="2400" b="1" dirty="0" smtClean="0">
                <a:ln>
                  <a:solidFill>
                    <a:schemeClr val="accent1">
                      <a:lumMod val="75000"/>
                    </a:schemeClr>
                  </a:solidFill>
                </a:ln>
                <a:solidFill>
                  <a:schemeClr val="accent1">
                    <a:lumMod val="50000"/>
                  </a:schemeClr>
                </a:solidFill>
                <a:cs typeface="Akhbar MT" pitchFamily="2" charset="-78"/>
              </a:rPr>
              <a:t>تباع قواعد معينة  </a:t>
            </a:r>
            <a:r>
              <a:rPr lang="ar-SA" sz="2400" b="1" dirty="0" smtClean="0">
                <a:ln>
                  <a:solidFill>
                    <a:schemeClr val="accent1">
                      <a:lumMod val="75000"/>
                    </a:schemeClr>
                  </a:solidFill>
                </a:ln>
                <a:solidFill>
                  <a:schemeClr val="tx2">
                    <a:lumMod val="75000"/>
                  </a:schemeClr>
                </a:solidFill>
                <a:cs typeface="Akhbar MT" pitchFamily="2" charset="-78"/>
              </a:rPr>
              <a:t>في معاملاتهم التجارية لفترة من الزمن مع الاعتقاد بإلزاميتها. والغالبية من قواعد القانون التجاري نشأت كعادات وأعراف قبل أن تصبح نصوصا مكتوبة. وعلى الرغم من دخول القانون التجاري مرحلة التقنين الا أنه لا يزال العرف يقوم بدور لا يمكن إغفاله في تكوين القانون التجاري وتطوير أحكامه . بل لا تزال بعض النظم التجارية كالبيوع البحرية والاعتمادات </a:t>
            </a:r>
            <a:r>
              <a:rPr lang="ar-SA" sz="2400" b="1" dirty="0" err="1" smtClean="0">
                <a:ln>
                  <a:solidFill>
                    <a:schemeClr val="accent1">
                      <a:lumMod val="75000"/>
                    </a:schemeClr>
                  </a:solidFill>
                </a:ln>
                <a:solidFill>
                  <a:schemeClr val="tx2">
                    <a:lumMod val="75000"/>
                  </a:schemeClr>
                </a:solidFill>
                <a:cs typeface="Akhbar MT" pitchFamily="2" charset="-78"/>
              </a:rPr>
              <a:t>المستندية</a:t>
            </a:r>
            <a:r>
              <a:rPr lang="ar-SA" sz="2400" b="1" dirty="0" smtClean="0">
                <a:ln>
                  <a:solidFill>
                    <a:schemeClr val="accent1">
                      <a:lumMod val="75000"/>
                    </a:schemeClr>
                  </a:solidFill>
                </a:ln>
                <a:solidFill>
                  <a:schemeClr val="tx2">
                    <a:lumMod val="75000"/>
                  </a:schemeClr>
                </a:solidFill>
                <a:cs typeface="Akhbar MT" pitchFamily="2" charset="-78"/>
              </a:rPr>
              <a:t> محكومة بقواعد عرفية . لا يجوز للعرف أن يخالف القواعد التشريعية الآمرة أو يخالف مبادئ الشريعة. يلتزم القاضي بتطبيق العرف من تلقاء نفسه لأن القاعدة العرفية ملزمة كالتشريع </a:t>
            </a:r>
          </a:p>
          <a:p>
            <a:pPr algn="just"/>
            <a:endParaRPr lang="en-US" sz="2400" b="1" dirty="0">
              <a:ln>
                <a:solidFill>
                  <a:sysClr val="windowText" lastClr="000000"/>
                </a:solidFill>
              </a:ln>
              <a:solidFill>
                <a:srgbClr val="2D07CF"/>
              </a:solidFill>
              <a:cs typeface="AL-Mohanad" pitchFamily="2" charset="-78"/>
            </a:endParaRPr>
          </a:p>
          <a:p>
            <a:pPr algn="just">
              <a:defRPr/>
            </a:pPr>
            <a:endParaRPr lang="en-US" sz="24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val="252266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200472" y="260648"/>
            <a:ext cx="9505056" cy="5357850"/>
          </a:xfrm>
          <a:prstGeom prst="rect">
            <a:avLst/>
          </a:prstGeom>
        </p:spPr>
        <p:style>
          <a:lnRef idx="2">
            <a:schemeClr val="accent1"/>
          </a:lnRef>
          <a:fillRef idx="1">
            <a:schemeClr val="lt1"/>
          </a:fillRef>
          <a:effectRef idx="0">
            <a:schemeClr val="accent1"/>
          </a:effectRef>
          <a:fontRef idx="minor">
            <a:schemeClr val="dk1"/>
          </a:fontRef>
        </p:style>
        <p:txBody>
          <a:bodyPr lIns="0" rIns="18288"/>
          <a:lstStyle/>
          <a:p>
            <a:pPr algn="just">
              <a:defRPr/>
            </a:pPr>
            <a:r>
              <a:rPr lang="ar-SA" sz="3200" dirty="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4- العادات التجارية:</a:t>
            </a:r>
            <a:endParaRPr lang="en-US" sz="3200" dirty="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endParaRPr>
          </a:p>
          <a:p>
            <a:pPr>
              <a:defRPr/>
            </a:pP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يقصد </a:t>
            </a:r>
            <a:r>
              <a:rPr lang="ar-SA" sz="2800" dirty="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بالعادات التجارية القواعد التي اعتاد التجار </a:t>
            </a: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اتباعها </a:t>
            </a:r>
            <a:r>
              <a:rPr lang="ar-SA" sz="2800" dirty="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في معاملاتهم التجارية دون الاعتقاد بإلزاميتها، لذا لا تطبق العادة التجارية  إلا في حالة اتفاق المتعاقدين عليها صراحة أو ضمنا ،لذا تعرف بالعادة الاتفاقية</a:t>
            </a: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 وتعرف العادة بأنها القاعدة التي شاعت واستقرت في المعاملات التجارية نتيجة اعتياد الأفراد الأخذ بها في عقودهم إلى درجة يمكن القول معها باتجاه إرادة المتعاقدين ضمنا الى إتباع حكمها دون الحاجة الى النص عليها . ومن أمثلة العادات الاتفاقية جريان العمل على مسلك معين في حزم البضائع أو تقديرها </a:t>
            </a:r>
            <a:r>
              <a:rPr lang="ar-SA" sz="2800" b="1" dirty="0" smtClean="0">
                <a:ln w="18415" cmpd="sng">
                  <a:solidFill>
                    <a:schemeClr val="tx2">
                      <a:lumMod val="50000"/>
                    </a:schemeClr>
                  </a:solidFill>
                  <a:prstDash val="solid"/>
                </a:ln>
                <a:solidFill>
                  <a:srgbClr val="C00000"/>
                </a:solidFill>
                <a:effectLst>
                  <a:outerShdw blurRad="63500" dir="3600000" algn="tl" rotWithShape="0">
                    <a:srgbClr val="000000">
                      <a:alpha val="70000"/>
                    </a:srgbClr>
                  </a:outerShdw>
                </a:effectLst>
                <a:cs typeface="Akhbar MT" pitchFamily="2" charset="-78"/>
              </a:rPr>
              <a:t>وزنا أو عددا قياسيا وغيرها </a:t>
            </a: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 </a:t>
            </a:r>
          </a:p>
          <a:p>
            <a:pPr>
              <a:defRPr/>
            </a:pP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 </a:t>
            </a:r>
          </a:p>
          <a:p>
            <a:pPr>
              <a:defRPr/>
            </a:pP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تختلف العادة الاتفاقية عن العرف في:</a:t>
            </a:r>
          </a:p>
          <a:p>
            <a:pPr>
              <a:defRPr/>
            </a:pP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-القاضي يطبق العرف من تلقاء نفسه دون أن يطالبه الخصوم بتطبيقه</a:t>
            </a:r>
          </a:p>
          <a:p>
            <a:pPr>
              <a:defRPr/>
            </a:pP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-لا يطلب القاضي من الخصوم إثبات وجود العرف </a:t>
            </a:r>
          </a:p>
          <a:p>
            <a:pPr>
              <a:defRPr/>
            </a:pPr>
            <a:r>
              <a:rPr lang="ar-SA"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rPr>
              <a:t>-يطبق القاضي العرف ولو لم يعلم به الخصوم.</a:t>
            </a:r>
            <a:endParaRPr lang="en-US" sz="2800" dirty="0" smtClean="0">
              <a:ln w="18415" cmpd="sng">
                <a:solidFill>
                  <a:schemeClr val="tx2">
                    <a:lumMod val="50000"/>
                  </a:schemeClr>
                </a:solidFill>
                <a:prstDash val="solid"/>
              </a:ln>
              <a:solidFill>
                <a:schemeClr val="tx1">
                  <a:lumMod val="85000"/>
                  <a:lumOff val="15000"/>
                </a:schemeClr>
              </a:solidFill>
              <a:effectLst>
                <a:outerShdw blurRad="63500" dir="3600000" algn="tl" rotWithShape="0">
                  <a:srgbClr val="000000">
                    <a:alpha val="70000"/>
                  </a:srgbClr>
                </a:outerShdw>
              </a:effectLst>
              <a:cs typeface="Akhbar MT" pitchFamily="2" charset="-78"/>
            </a:endParaRPr>
          </a:p>
          <a:p>
            <a:pPr>
              <a:defRPr/>
            </a:pPr>
            <a:r>
              <a:rPr lang="ar-SA" sz="2800" b="1" dirty="0" smtClean="0">
                <a:ln>
                  <a:solidFill>
                    <a:sysClr val="windowText" lastClr="000000"/>
                  </a:solidFill>
                </a:ln>
                <a:solidFill>
                  <a:srgbClr val="2D07CF"/>
                </a:solidFill>
                <a:cs typeface="AL-Mohanad" pitchFamily="2" charset="-78"/>
              </a:rPr>
              <a:t> </a:t>
            </a:r>
            <a:endParaRPr lang="en-US" sz="2800" b="1" dirty="0">
              <a:ln>
                <a:solidFill>
                  <a:sysClr val="windowText" lastClr="000000"/>
                </a:solidFill>
              </a:ln>
              <a:solidFill>
                <a:srgbClr val="2D07CF"/>
              </a:solidFill>
              <a:cs typeface="AL-Mohanad" pitchFamily="2" charset="-78"/>
            </a:endParaRPr>
          </a:p>
        </p:txBody>
      </p:sp>
    </p:spTree>
    <p:extLst>
      <p:ext uri="{BB962C8B-B14F-4D97-AF65-F5344CB8AC3E}">
        <p14:creationId xmlns:p14="http://schemas.microsoft.com/office/powerpoint/2010/main" val="395334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952869" y="0"/>
            <a:ext cx="3173003" cy="62068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a:ln>
                  <a:solidFill>
                    <a:sysClr val="windowText" lastClr="000000"/>
                  </a:solidFill>
                </a:ln>
                <a:solidFill>
                  <a:sysClr val="windowText" lastClr="000000"/>
                </a:solidFill>
                <a:cs typeface="AL-Mohanad" pitchFamily="2" charset="-78"/>
              </a:rPr>
              <a:t>ب المصادر التفسيرية</a:t>
            </a:r>
            <a:endParaRPr lang="en-US" sz="3600" b="1" dirty="0">
              <a:ln>
                <a:solidFill>
                  <a:sysClr val="windowText" lastClr="000000"/>
                </a:solidFill>
              </a:ln>
              <a:solidFill>
                <a:sysClr val="windowText" lastClr="000000"/>
              </a:solidFill>
              <a:cs typeface="AL-Mohanad" pitchFamily="2" charset="-78"/>
            </a:endParaRPr>
          </a:p>
        </p:txBody>
      </p:sp>
      <p:sp>
        <p:nvSpPr>
          <p:cNvPr id="5" name="Rectangle 3"/>
          <p:cNvSpPr txBox="1">
            <a:spLocks noRot="1" noChangeArrowheads="1"/>
          </p:cNvSpPr>
          <p:nvPr/>
        </p:nvSpPr>
        <p:spPr>
          <a:xfrm>
            <a:off x="128464" y="764704"/>
            <a:ext cx="9501254" cy="136815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accent4">
                      <a:lumMod val="75000"/>
                    </a:schemeClr>
                  </a:solidFill>
                </a:ln>
                <a:solidFill>
                  <a:schemeClr val="accent4">
                    <a:lumMod val="75000"/>
                  </a:schemeClr>
                </a:solidFill>
                <a:cs typeface="Akhbar MT" pitchFamily="2" charset="-78"/>
              </a:rPr>
              <a:t>1-القضاء </a:t>
            </a:r>
            <a:r>
              <a:rPr lang="ar-SA" sz="2400" b="1" dirty="0" smtClean="0">
                <a:ln>
                  <a:solidFill>
                    <a:schemeClr val="accent4">
                      <a:lumMod val="75000"/>
                    </a:schemeClr>
                  </a:solidFill>
                </a:ln>
                <a:solidFill>
                  <a:schemeClr val="accent4">
                    <a:lumMod val="75000"/>
                  </a:schemeClr>
                </a:solidFill>
                <a:cs typeface="Akhbar MT" pitchFamily="2" charset="-78"/>
              </a:rPr>
              <a:t>: يقصد </a:t>
            </a:r>
            <a:r>
              <a:rPr lang="ar-SA" sz="2400" b="1" dirty="0">
                <a:ln>
                  <a:solidFill>
                    <a:schemeClr val="accent4">
                      <a:lumMod val="75000"/>
                    </a:schemeClr>
                  </a:solidFill>
                </a:ln>
                <a:solidFill>
                  <a:schemeClr val="accent4">
                    <a:lumMod val="75000"/>
                  </a:schemeClr>
                </a:solidFill>
                <a:cs typeface="Akhbar MT" pitchFamily="2" charset="-78"/>
              </a:rPr>
              <a:t>بالقضاء </a:t>
            </a:r>
            <a:r>
              <a:rPr lang="ar-SA" sz="2400" b="1" dirty="0" smtClean="0">
                <a:ln>
                  <a:solidFill>
                    <a:schemeClr val="accent4">
                      <a:lumMod val="75000"/>
                    </a:schemeClr>
                  </a:solidFill>
                </a:ln>
                <a:solidFill>
                  <a:schemeClr val="accent4">
                    <a:lumMod val="75000"/>
                  </a:schemeClr>
                </a:solidFill>
                <a:cs typeface="Akhbar MT" pitchFamily="2" charset="-78"/>
              </a:rPr>
              <a:t>هنا مجموعة المبادئ القانونية </a:t>
            </a:r>
            <a:r>
              <a:rPr lang="ar-SA" sz="2400" b="1" dirty="0">
                <a:ln>
                  <a:solidFill>
                    <a:schemeClr val="accent4">
                      <a:lumMod val="75000"/>
                    </a:schemeClr>
                  </a:solidFill>
                </a:ln>
                <a:solidFill>
                  <a:schemeClr val="accent4">
                    <a:lumMod val="75000"/>
                  </a:schemeClr>
                </a:solidFill>
                <a:cs typeface="Akhbar MT" pitchFamily="2" charset="-78"/>
              </a:rPr>
              <a:t>التي تستخلص من استقرار المحاكم </a:t>
            </a:r>
            <a:r>
              <a:rPr lang="ar-SA" sz="2400" b="1" dirty="0" smtClean="0">
                <a:ln>
                  <a:solidFill>
                    <a:schemeClr val="accent4">
                      <a:lumMod val="75000"/>
                    </a:schemeClr>
                  </a:solidFill>
                </a:ln>
                <a:solidFill>
                  <a:schemeClr val="accent4">
                    <a:lumMod val="75000"/>
                  </a:schemeClr>
                </a:solidFill>
                <a:cs typeface="Akhbar MT" pitchFamily="2" charset="-78"/>
              </a:rPr>
              <a:t>على اتباعها والحكم بها، لأن </a:t>
            </a:r>
            <a:r>
              <a:rPr lang="ar-SA" sz="2400" b="1" dirty="0">
                <a:ln>
                  <a:solidFill>
                    <a:schemeClr val="accent4">
                      <a:lumMod val="75000"/>
                    </a:schemeClr>
                  </a:solidFill>
                </a:ln>
                <a:solidFill>
                  <a:schemeClr val="accent4">
                    <a:lumMod val="75000"/>
                  </a:schemeClr>
                </a:solidFill>
                <a:cs typeface="Akhbar MT" pitchFamily="2" charset="-78"/>
              </a:rPr>
              <a:t>استقرار الأحكام القضائية في اتجاه معين </a:t>
            </a:r>
            <a:r>
              <a:rPr lang="ar-SA" sz="2400" b="1" dirty="0" smtClean="0">
                <a:ln>
                  <a:solidFill>
                    <a:schemeClr val="accent4">
                      <a:lumMod val="75000"/>
                    </a:schemeClr>
                  </a:solidFill>
                </a:ln>
                <a:solidFill>
                  <a:schemeClr val="accent4">
                    <a:lumMod val="75000"/>
                  </a:schemeClr>
                </a:solidFill>
                <a:cs typeface="Akhbar MT" pitchFamily="2" charset="-78"/>
              </a:rPr>
              <a:t>من </a:t>
            </a:r>
            <a:r>
              <a:rPr lang="ar-SA" sz="2400" b="1" dirty="0">
                <a:ln>
                  <a:solidFill>
                    <a:schemeClr val="accent4">
                      <a:lumMod val="75000"/>
                    </a:schemeClr>
                  </a:solidFill>
                </a:ln>
                <a:solidFill>
                  <a:schemeClr val="accent4">
                    <a:lumMod val="75000"/>
                  </a:schemeClr>
                </a:solidFill>
                <a:cs typeface="Akhbar MT" pitchFamily="2" charset="-78"/>
              </a:rPr>
              <a:t>شأنه أن يؤدي إلي وجود تفسير للقواعد القانونية يصعب علي القاضي الخروج عليه. </a:t>
            </a:r>
            <a:r>
              <a:rPr lang="ar-SA" sz="2400" b="1" dirty="0" smtClean="0">
                <a:ln>
                  <a:solidFill>
                    <a:schemeClr val="accent4">
                      <a:lumMod val="75000"/>
                    </a:schemeClr>
                  </a:solidFill>
                </a:ln>
                <a:solidFill>
                  <a:schemeClr val="accent4">
                    <a:lumMod val="75000"/>
                  </a:schemeClr>
                </a:solidFill>
                <a:cs typeface="Akhbar MT" pitchFamily="2" charset="-78"/>
              </a:rPr>
              <a:t>يلاحظ </a:t>
            </a:r>
            <a:r>
              <a:rPr lang="ar-SA" sz="2400" b="1" dirty="0">
                <a:ln>
                  <a:solidFill>
                    <a:schemeClr val="accent4">
                      <a:lumMod val="75000"/>
                    </a:schemeClr>
                  </a:solidFill>
                </a:ln>
                <a:solidFill>
                  <a:schemeClr val="accent4">
                    <a:lumMod val="75000"/>
                  </a:schemeClr>
                </a:solidFill>
                <a:cs typeface="Akhbar MT" pitchFamily="2" charset="-78"/>
              </a:rPr>
              <a:t>أن القضاء يعتبر من المصادر الرسمية في بعض الدول مثل بريطانيا</a:t>
            </a:r>
            <a:endParaRPr lang="en-US" sz="2400" b="1" dirty="0">
              <a:ln>
                <a:solidFill>
                  <a:schemeClr val="accent4">
                    <a:lumMod val="75000"/>
                  </a:schemeClr>
                </a:solidFill>
              </a:ln>
              <a:solidFill>
                <a:schemeClr val="accent4">
                  <a:lumMod val="75000"/>
                </a:schemeClr>
              </a:solidFill>
              <a:cs typeface="Akhbar MT" pitchFamily="2" charset="-78"/>
            </a:endParaRPr>
          </a:p>
          <a:p>
            <a:pPr algn="just">
              <a:defRPr/>
            </a:pPr>
            <a:endParaRPr lang="en-US" sz="2400" b="1" dirty="0">
              <a:ln>
                <a:solidFill>
                  <a:sysClr val="windowText" lastClr="000000"/>
                </a:solidFill>
              </a:ln>
              <a:solidFill>
                <a:srgbClr val="2D07CF"/>
              </a:solidFill>
              <a:cs typeface="AL-Mohanad" pitchFamily="2" charset="-78"/>
            </a:endParaRPr>
          </a:p>
        </p:txBody>
      </p:sp>
      <p:sp>
        <p:nvSpPr>
          <p:cNvPr id="6" name="Rectangle 3"/>
          <p:cNvSpPr txBox="1">
            <a:spLocks noRot="1" noChangeArrowheads="1"/>
          </p:cNvSpPr>
          <p:nvPr/>
        </p:nvSpPr>
        <p:spPr>
          <a:xfrm>
            <a:off x="259004" y="2276872"/>
            <a:ext cx="9501190" cy="178595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r>
              <a:rPr lang="ar-SA" sz="2400" b="1" dirty="0">
                <a:solidFill>
                  <a:schemeClr val="tx1"/>
                </a:solidFill>
              </a:rPr>
              <a:t>2-الفقه: يقصد بالفقه مجموع الآراء والأفكار التي يقول بها أساتذة القانون عند قيامهم بشرح القوانين وبيان شروط تطبيقها وما بها من عيوب أو نقص، وعند دراستهم للأحكام القضائية وبيان ما يجب أن يكون عليه الحكم، مما يؤدي إلى تجنب الأخطاء والعيوب في الأحكام القضائية في المستقبل. الفقه يقوم يدور هام في توجيه كل من القاضي والمشرع.</a:t>
            </a:r>
            <a:endParaRPr lang="en-US" sz="2400" b="1" dirty="0">
              <a:solidFill>
                <a:schemeClr val="tx1"/>
              </a:solidFill>
            </a:endParaRPr>
          </a:p>
          <a:p>
            <a:pPr algn="just">
              <a:defRPr/>
            </a:pPr>
            <a:endParaRPr lang="en-US" sz="2800" b="1" dirty="0">
              <a:ln>
                <a:solidFill>
                  <a:sysClr val="windowText" lastClr="000000"/>
                </a:solidFill>
              </a:ln>
              <a:solidFill>
                <a:srgbClr val="2D07CF"/>
              </a:solidFill>
              <a:cs typeface="AL-Mohanad" pitchFamily="2" charset="-78"/>
            </a:endParaRPr>
          </a:p>
        </p:txBody>
      </p:sp>
      <p:sp>
        <p:nvSpPr>
          <p:cNvPr id="7" name="مستطيل 6"/>
          <p:cNvSpPr/>
          <p:nvPr/>
        </p:nvSpPr>
        <p:spPr>
          <a:xfrm>
            <a:off x="259004" y="4293098"/>
            <a:ext cx="9497102" cy="1815882"/>
          </a:xfrm>
          <a:prstGeom prst="rect">
            <a:avLst/>
          </a:prstGeom>
          <a:solidFill>
            <a:srgbClr val="FFFFCC"/>
          </a:solidFill>
        </p:spPr>
        <p:txBody>
          <a:bodyPr wrap="square">
            <a:spAutoFit/>
          </a:bodyPr>
          <a:lstStyle/>
          <a:p>
            <a:pPr marL="609600" indent="-609600">
              <a:buFont typeface="Wingdings" pitchFamily="2" charset="2"/>
              <a:buNone/>
            </a:pPr>
            <a:r>
              <a:rPr lang="ar-SA" sz="2800" b="1" dirty="0" smtClean="0">
                <a:ln>
                  <a:solidFill>
                    <a:schemeClr val="accent4">
                      <a:lumMod val="75000"/>
                    </a:schemeClr>
                  </a:solidFill>
                </a:ln>
                <a:solidFill>
                  <a:srgbClr val="C00000"/>
                </a:solidFill>
                <a:latin typeface="Calibri"/>
                <a:cs typeface="AL-Mohanad" pitchFamily="2" charset="-78"/>
              </a:rPr>
              <a:t>3- مبادئ القانون الطبيعي والقواعد العامة في العدالة: تشكل القواعد العامة في القانون ومبادئ الحق و العدالة ومبادئ القانون الطبيعي مخرجا لحل النزاع من قبل القاضي الذي لا يجد في المصادر الرسمية للقاعدة القانونية أو المصادر التفسيرية، ما يمكن أن يعول عليه لحل النزاع.</a:t>
            </a:r>
            <a:endParaRPr lang="en-US" sz="2800" b="1" dirty="0">
              <a:ln>
                <a:solidFill>
                  <a:schemeClr val="accent4">
                    <a:lumMod val="75000"/>
                  </a:schemeClr>
                </a:solidFill>
              </a:ln>
              <a:solidFill>
                <a:srgbClr val="C00000"/>
              </a:solidFill>
              <a:latin typeface="Calibri"/>
              <a:cs typeface="AL-Mohanad" pitchFamily="2" charset="-78"/>
            </a:endParaRPr>
          </a:p>
        </p:txBody>
      </p:sp>
    </p:spTree>
    <p:extLst>
      <p:ext uri="{BB962C8B-B14F-4D97-AF65-F5344CB8AC3E}">
        <p14:creationId xmlns:p14="http://schemas.microsoft.com/office/powerpoint/2010/main" val="91518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56656" y="332656"/>
            <a:ext cx="5143500" cy="725488"/>
          </a:xfrm>
        </p:spPr>
        <p:style>
          <a:lnRef idx="2">
            <a:schemeClr val="accent1"/>
          </a:lnRef>
          <a:fillRef idx="1">
            <a:schemeClr val="lt1"/>
          </a:fillRef>
          <a:effectRef idx="0">
            <a:schemeClr val="accent1"/>
          </a:effectRef>
          <a:fontRef idx="minor">
            <a:schemeClr val="dk1"/>
          </a:fontRef>
        </p:style>
        <p:txBody>
          <a:bodyPr/>
          <a:lstStyle/>
          <a:p>
            <a:pPr algn="ctr"/>
            <a:r>
              <a:rPr lang="ar-SA" sz="3200" b="1" dirty="0" smtClean="0"/>
              <a:t>ملخص بياني للمحاضرة</a:t>
            </a:r>
            <a:endParaRPr lang="ar-SA" sz="3200" b="1" dirty="0"/>
          </a:p>
        </p:txBody>
      </p:sp>
      <p:pic>
        <p:nvPicPr>
          <p:cNvPr id="1026" name="Picture 2" descr="C:\Documents and Settings\user\Desktop\maps1.jpg"/>
          <p:cNvPicPr>
            <a:picLocks noGrp="1" noChangeAspect="1" noChangeArrowheads="1"/>
          </p:cNvPicPr>
          <p:nvPr>
            <p:ph idx="4294967295"/>
          </p:nvPr>
        </p:nvPicPr>
        <p:blipFill>
          <a:blip r:embed="rId2" cstate="print"/>
          <a:srcRect/>
          <a:stretch>
            <a:fillRect/>
          </a:stretch>
        </p:blipFill>
        <p:spPr bwMode="auto">
          <a:xfrm>
            <a:off x="0" y="1143000"/>
            <a:ext cx="9429750" cy="487838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0" y="6376988"/>
            <a:ext cx="5715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19</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4580" name="Group 5"/>
          <p:cNvGrpSpPr>
            <a:grpSpLocks/>
          </p:cNvGrpSpPr>
          <p:nvPr/>
        </p:nvGrpSpPr>
        <p:grpSpPr bwMode="auto">
          <a:xfrm>
            <a:off x="5181601" y="1981202"/>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ar-SA" sz="7200" dirty="0" smtClean="0">
              <a:solidFill>
                <a:prstClr val="white"/>
              </a:solidFill>
              <a:latin typeface="Calibri" pitchFamily="34" charset="0"/>
            </a:endParaRPr>
          </a:p>
        </p:txBody>
      </p:sp>
      <p:sp>
        <p:nvSpPr>
          <p:cNvPr id="24582" name="Freeform 6"/>
          <p:cNvSpPr>
            <a:spLocks noEditPoints="1"/>
          </p:cNvSpPr>
          <p:nvPr/>
        </p:nvSpPr>
        <p:spPr bwMode="auto">
          <a:xfrm>
            <a:off x="2362201" y="2209802"/>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4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2097</TotalTime>
  <Words>1259</Words>
  <Application>Microsoft Office PowerPoint</Application>
  <PresentationFormat>A4 Paper (210x297 mm)</PresentationFormat>
  <Paragraphs>95</Paragraphs>
  <Slides>19</Slides>
  <Notes>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19</vt:i4>
      </vt:variant>
    </vt:vector>
  </HeadingPairs>
  <TitlesOfParts>
    <vt:vector size="33" baseType="lpstr">
      <vt:lpstr>ae_AlMateen</vt:lpstr>
      <vt:lpstr>Akhbar MT</vt:lpstr>
      <vt:lpstr>AL-Mohanad</vt:lpstr>
      <vt:lpstr>AL-Mohanad Bold</vt:lpstr>
      <vt:lpstr>Andalus</vt:lpstr>
      <vt:lpstr>Arial</vt:lpstr>
      <vt:lpstr>AYM Wadiy S_U normal.</vt:lpstr>
      <vt:lpstr>Calibri</vt:lpstr>
      <vt:lpstr>Constantia</vt:lpstr>
      <vt:lpstr>Majalla UI</vt:lpstr>
      <vt:lpstr>Times New Roman</vt:lpstr>
      <vt:lpstr>Wingdings</vt:lpstr>
      <vt:lpstr>Wingdings 2</vt:lpstr>
      <vt:lpstr>4_Office Theme</vt:lpstr>
      <vt:lpstr>اسم المقرر: القانون التجاري المحاضر : عمر صالح السعيد. </vt:lpstr>
      <vt:lpstr> المحاضرة الأولى: ماهية القانون التجاري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ملخص بياني للمحاضرة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167</cp:revision>
  <dcterms:created xsi:type="dcterms:W3CDTF">2009-10-14T19:14:34Z</dcterms:created>
  <dcterms:modified xsi:type="dcterms:W3CDTF">2013-09-25T12:15:06Z</dcterms:modified>
</cp:coreProperties>
</file>