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 id="2147483799" r:id="rId4"/>
    <p:sldMasterId id="2147483811" r:id="rId5"/>
    <p:sldMasterId id="2147483823" r:id="rId6"/>
    <p:sldMasterId id="2147483835" r:id="rId7"/>
    <p:sldMasterId id="2147483847" r:id="rId8"/>
    <p:sldMasterId id="2147483859" r:id="rId9"/>
  </p:sldMasterIdLst>
  <p:notesMasterIdLst>
    <p:notesMasterId r:id="rId31"/>
  </p:notesMasterIdLst>
  <p:sldIdLst>
    <p:sldId id="256" r:id="rId10"/>
    <p:sldId id="257" r:id="rId11"/>
    <p:sldId id="329" r:id="rId12"/>
    <p:sldId id="333" r:id="rId13"/>
    <p:sldId id="334" r:id="rId14"/>
    <p:sldId id="335" r:id="rId15"/>
    <p:sldId id="336" r:id="rId16"/>
    <p:sldId id="337" r:id="rId17"/>
    <p:sldId id="338" r:id="rId18"/>
    <p:sldId id="339" r:id="rId19"/>
    <p:sldId id="340" r:id="rId20"/>
    <p:sldId id="342" r:id="rId21"/>
    <p:sldId id="343" r:id="rId22"/>
    <p:sldId id="344" r:id="rId23"/>
    <p:sldId id="345" r:id="rId24"/>
    <p:sldId id="346" r:id="rId25"/>
    <p:sldId id="347" r:id="rId26"/>
    <p:sldId id="348" r:id="rId27"/>
    <p:sldId id="349" r:id="rId28"/>
    <p:sldId id="350" r:id="rId29"/>
    <p:sldId id="341"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99" d="100"/>
          <a:sy n="99" d="100"/>
        </p:scale>
        <p:origin x="90" y="174"/>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567ED9-1E99-43F4-B166-BE8FBA6C39C7}" type="doc">
      <dgm:prSet loTypeId="urn:microsoft.com/office/officeart/2005/8/layout/orgChart1" loCatId="hierarchy" qsTypeId="urn:microsoft.com/office/officeart/2005/8/quickstyle/3d3" qsCatId="3D" csTypeId="urn:microsoft.com/office/officeart/2005/8/colors/accent1_2" csCatId="accent1" phldr="1"/>
      <dgm:spPr/>
      <dgm:t>
        <a:bodyPr/>
        <a:lstStyle/>
        <a:p>
          <a:endParaRPr lang="en-US"/>
        </a:p>
      </dgm:t>
    </dgm:pt>
    <dgm:pt modelId="{3663D874-09CA-4C89-B128-7B08DDDE67EC}">
      <dgm:prSet phldrT="[Text]" custT="1"/>
      <dgm:spPr/>
      <dgm:t>
        <a:bodyPr/>
        <a:lstStyle/>
        <a:p>
          <a:r>
            <a:rPr lang="ar-SA" sz="3200" b="1" dirty="0" smtClean="0">
              <a:ln>
                <a:solidFill>
                  <a:srgbClr val="C00000"/>
                </a:solidFill>
              </a:ln>
              <a:solidFill>
                <a:srgbClr val="C00000"/>
              </a:solidFill>
              <a:cs typeface="Akhbar MT" pitchFamily="2" charset="-78"/>
            </a:rPr>
            <a:t>الشروط الواجب توافرها حتى يكون العمل تجاريا بالتبعية </a:t>
          </a:r>
          <a:r>
            <a:rPr lang="ar-SA" sz="3200" dirty="0" smtClean="0">
              <a:ln>
                <a:solidFill>
                  <a:srgbClr val="C00000"/>
                </a:solidFill>
              </a:ln>
              <a:solidFill>
                <a:srgbClr val="C00000"/>
              </a:solidFill>
              <a:cs typeface="Akhbar MT" pitchFamily="2" charset="-78"/>
            </a:rPr>
            <a:t> </a:t>
          </a:r>
          <a:endParaRPr lang="en-US" sz="3200" dirty="0">
            <a:ln>
              <a:solidFill>
                <a:srgbClr val="C00000"/>
              </a:solidFill>
            </a:ln>
            <a:solidFill>
              <a:srgbClr val="C00000"/>
            </a:solidFill>
            <a:cs typeface="Akhbar MT" pitchFamily="2" charset="-78"/>
          </a:endParaRPr>
        </a:p>
      </dgm:t>
    </dgm:pt>
    <dgm:pt modelId="{9F98A03E-E1CF-4A0B-90B0-43F17F10DFB0}" type="parTrans" cxnId="{814AA2DB-ED87-4A2E-ABDC-92590FF12C18}">
      <dgm:prSet/>
      <dgm:spPr/>
      <dgm:t>
        <a:bodyPr/>
        <a:lstStyle/>
        <a:p>
          <a:endParaRPr lang="en-US"/>
        </a:p>
      </dgm:t>
    </dgm:pt>
    <dgm:pt modelId="{B62BC75C-A50F-4057-993C-C5683B7D81CB}" type="sibTrans" cxnId="{814AA2DB-ED87-4A2E-ABDC-92590FF12C18}">
      <dgm:prSet/>
      <dgm:spPr/>
      <dgm:t>
        <a:bodyPr/>
        <a:lstStyle/>
        <a:p>
          <a:endParaRPr lang="en-US"/>
        </a:p>
      </dgm:t>
    </dgm:pt>
    <dgm:pt modelId="{EDA34595-EACC-4771-BDFE-6E14ED08F0C3}">
      <dgm:prSet phldrT="[Text]" custT="1"/>
      <dgm:spPr/>
      <dgm:t>
        <a:bodyPr/>
        <a:lstStyle/>
        <a:p>
          <a:r>
            <a:rPr lang="ar-SA" sz="2400" b="1" dirty="0" smtClean="0">
              <a:ln>
                <a:solidFill>
                  <a:schemeClr val="tx1"/>
                </a:solidFill>
              </a:ln>
              <a:solidFill>
                <a:schemeClr val="tx1"/>
              </a:solidFill>
              <a:cs typeface="Akhbar MT" pitchFamily="2" charset="-78"/>
            </a:rPr>
            <a:t>2-أن يقوم التاجر بهذا العمل لحاجات تجارته</a:t>
          </a:r>
          <a:endParaRPr lang="en-US" sz="2400" dirty="0">
            <a:ln>
              <a:solidFill>
                <a:schemeClr val="tx1"/>
              </a:solidFill>
            </a:ln>
            <a:solidFill>
              <a:schemeClr val="tx1"/>
            </a:solidFill>
            <a:cs typeface="Akhbar MT" pitchFamily="2" charset="-78"/>
          </a:endParaRPr>
        </a:p>
      </dgm:t>
    </dgm:pt>
    <dgm:pt modelId="{1F912933-9431-476C-9A9C-81E5DAE261CE}" type="parTrans" cxnId="{5FDC309A-1D64-492B-859E-76E2E08233EB}">
      <dgm:prSet/>
      <dgm:spPr/>
      <dgm:t>
        <a:bodyPr/>
        <a:lstStyle/>
        <a:p>
          <a:endParaRPr lang="en-US"/>
        </a:p>
      </dgm:t>
    </dgm:pt>
    <dgm:pt modelId="{F0BE01A9-FAAF-4957-BDDB-5BBD439280F1}" type="sibTrans" cxnId="{5FDC309A-1D64-492B-859E-76E2E08233EB}">
      <dgm:prSet/>
      <dgm:spPr/>
      <dgm:t>
        <a:bodyPr/>
        <a:lstStyle/>
        <a:p>
          <a:endParaRPr lang="en-US"/>
        </a:p>
      </dgm:t>
    </dgm:pt>
    <dgm:pt modelId="{FA8503D2-F26C-4D54-9266-40C3097F88A6}">
      <dgm:prSet phldrT="[Text]" custT="1"/>
      <dgm:spPr/>
      <dgm:t>
        <a:bodyPr/>
        <a:lstStyle/>
        <a:p>
          <a:r>
            <a:rPr lang="ar-SA" sz="2400" b="1" dirty="0" smtClean="0">
              <a:ln>
                <a:solidFill>
                  <a:schemeClr val="tx1"/>
                </a:solidFill>
              </a:ln>
              <a:solidFill>
                <a:schemeClr val="tx1"/>
              </a:solidFill>
              <a:cs typeface="Akhbar MT" pitchFamily="2" charset="-78"/>
            </a:rPr>
            <a:t>1-أن يقوم بهذا العمل تاجر</a:t>
          </a:r>
          <a:endParaRPr lang="en-US" sz="2400" dirty="0">
            <a:ln>
              <a:solidFill>
                <a:schemeClr val="tx1"/>
              </a:solidFill>
            </a:ln>
            <a:solidFill>
              <a:schemeClr val="tx1"/>
            </a:solidFill>
            <a:cs typeface="Akhbar MT" pitchFamily="2" charset="-78"/>
          </a:endParaRPr>
        </a:p>
      </dgm:t>
    </dgm:pt>
    <dgm:pt modelId="{C2473E62-CCBB-47E3-987D-97C111F17E6C}" type="parTrans" cxnId="{BF2A7D20-E7DA-466E-A610-4FE5A7C85582}">
      <dgm:prSet/>
      <dgm:spPr/>
      <dgm:t>
        <a:bodyPr/>
        <a:lstStyle/>
        <a:p>
          <a:endParaRPr lang="en-US"/>
        </a:p>
      </dgm:t>
    </dgm:pt>
    <dgm:pt modelId="{DB042633-FBC2-434B-A720-012501EB4E13}" type="sibTrans" cxnId="{BF2A7D20-E7DA-466E-A610-4FE5A7C85582}">
      <dgm:prSet/>
      <dgm:spPr/>
      <dgm:t>
        <a:bodyPr/>
        <a:lstStyle/>
        <a:p>
          <a:endParaRPr lang="en-US"/>
        </a:p>
      </dgm:t>
    </dgm:pt>
    <dgm:pt modelId="{844F9217-83D2-48E5-B867-785FE89BD2D9}" type="pres">
      <dgm:prSet presAssocID="{2C567ED9-1E99-43F4-B166-BE8FBA6C39C7}" presName="hierChild1" presStyleCnt="0">
        <dgm:presLayoutVars>
          <dgm:orgChart val="1"/>
          <dgm:chPref val="1"/>
          <dgm:dir/>
          <dgm:animOne val="branch"/>
          <dgm:animLvl val="lvl"/>
          <dgm:resizeHandles/>
        </dgm:presLayoutVars>
      </dgm:prSet>
      <dgm:spPr/>
      <dgm:t>
        <a:bodyPr/>
        <a:lstStyle/>
        <a:p>
          <a:pPr rtl="1"/>
          <a:endParaRPr lang="ar-SA"/>
        </a:p>
      </dgm:t>
    </dgm:pt>
    <dgm:pt modelId="{913D5577-D407-4887-9E75-4AE683A7C928}" type="pres">
      <dgm:prSet presAssocID="{3663D874-09CA-4C89-B128-7B08DDDE67EC}" presName="hierRoot1" presStyleCnt="0">
        <dgm:presLayoutVars>
          <dgm:hierBranch val="init"/>
        </dgm:presLayoutVars>
      </dgm:prSet>
      <dgm:spPr/>
      <dgm:t>
        <a:bodyPr/>
        <a:lstStyle/>
        <a:p>
          <a:pPr rtl="1"/>
          <a:endParaRPr lang="ar-SA"/>
        </a:p>
      </dgm:t>
    </dgm:pt>
    <dgm:pt modelId="{AA338AA3-4FDC-46FF-A944-AD2C14148567}" type="pres">
      <dgm:prSet presAssocID="{3663D874-09CA-4C89-B128-7B08DDDE67EC}" presName="rootComposite1" presStyleCnt="0"/>
      <dgm:spPr/>
      <dgm:t>
        <a:bodyPr/>
        <a:lstStyle/>
        <a:p>
          <a:pPr rtl="1"/>
          <a:endParaRPr lang="ar-SA"/>
        </a:p>
      </dgm:t>
    </dgm:pt>
    <dgm:pt modelId="{8D621370-60F2-4EF3-8102-38D579168783}" type="pres">
      <dgm:prSet presAssocID="{3663D874-09CA-4C89-B128-7B08DDDE67EC}" presName="rootText1" presStyleLbl="node0" presStyleIdx="0" presStyleCnt="1" custScaleX="130844">
        <dgm:presLayoutVars>
          <dgm:chPref val="3"/>
        </dgm:presLayoutVars>
      </dgm:prSet>
      <dgm:spPr/>
      <dgm:t>
        <a:bodyPr/>
        <a:lstStyle/>
        <a:p>
          <a:endParaRPr lang="en-US"/>
        </a:p>
      </dgm:t>
    </dgm:pt>
    <dgm:pt modelId="{55D4777D-6EA2-45BE-A30B-9D5D1EED7D52}" type="pres">
      <dgm:prSet presAssocID="{3663D874-09CA-4C89-B128-7B08DDDE67EC}" presName="rootConnector1" presStyleLbl="node1" presStyleIdx="0" presStyleCnt="0"/>
      <dgm:spPr/>
      <dgm:t>
        <a:bodyPr/>
        <a:lstStyle/>
        <a:p>
          <a:pPr rtl="1"/>
          <a:endParaRPr lang="ar-SA"/>
        </a:p>
      </dgm:t>
    </dgm:pt>
    <dgm:pt modelId="{948496B1-75C6-475D-83AA-F96C6072D3B8}" type="pres">
      <dgm:prSet presAssocID="{3663D874-09CA-4C89-B128-7B08DDDE67EC}" presName="hierChild2" presStyleCnt="0"/>
      <dgm:spPr/>
      <dgm:t>
        <a:bodyPr/>
        <a:lstStyle/>
        <a:p>
          <a:pPr rtl="1"/>
          <a:endParaRPr lang="ar-SA"/>
        </a:p>
      </dgm:t>
    </dgm:pt>
    <dgm:pt modelId="{B4DFA2F0-5F3D-4D44-8002-C78783D70A8E}" type="pres">
      <dgm:prSet presAssocID="{1F912933-9431-476C-9A9C-81E5DAE261CE}" presName="Name37" presStyleLbl="parChTrans1D2" presStyleIdx="0" presStyleCnt="2"/>
      <dgm:spPr/>
      <dgm:t>
        <a:bodyPr/>
        <a:lstStyle/>
        <a:p>
          <a:pPr rtl="1"/>
          <a:endParaRPr lang="ar-SA"/>
        </a:p>
      </dgm:t>
    </dgm:pt>
    <dgm:pt modelId="{CE0FD078-EF61-43F8-9BA9-83D34CCB537B}" type="pres">
      <dgm:prSet presAssocID="{EDA34595-EACC-4771-BDFE-6E14ED08F0C3}" presName="hierRoot2" presStyleCnt="0">
        <dgm:presLayoutVars>
          <dgm:hierBranch val="init"/>
        </dgm:presLayoutVars>
      </dgm:prSet>
      <dgm:spPr/>
      <dgm:t>
        <a:bodyPr/>
        <a:lstStyle/>
        <a:p>
          <a:pPr rtl="1"/>
          <a:endParaRPr lang="ar-SA"/>
        </a:p>
      </dgm:t>
    </dgm:pt>
    <dgm:pt modelId="{28697C33-2FC8-4096-A491-C3D863EBB0DE}" type="pres">
      <dgm:prSet presAssocID="{EDA34595-EACC-4771-BDFE-6E14ED08F0C3}" presName="rootComposite" presStyleCnt="0"/>
      <dgm:spPr/>
      <dgm:t>
        <a:bodyPr/>
        <a:lstStyle/>
        <a:p>
          <a:pPr rtl="1"/>
          <a:endParaRPr lang="ar-SA"/>
        </a:p>
      </dgm:t>
    </dgm:pt>
    <dgm:pt modelId="{DA0BE8D5-9B76-4581-8D83-48DBAAE8A3D6}" type="pres">
      <dgm:prSet presAssocID="{EDA34595-EACC-4771-BDFE-6E14ED08F0C3}" presName="rootText" presStyleLbl="node2" presStyleIdx="0" presStyleCnt="2" custScaleX="109603" custScaleY="49596">
        <dgm:presLayoutVars>
          <dgm:chPref val="3"/>
        </dgm:presLayoutVars>
      </dgm:prSet>
      <dgm:spPr/>
      <dgm:t>
        <a:bodyPr/>
        <a:lstStyle/>
        <a:p>
          <a:endParaRPr lang="en-US"/>
        </a:p>
      </dgm:t>
    </dgm:pt>
    <dgm:pt modelId="{DEE022C0-5938-45EF-9016-89911D3A23B0}" type="pres">
      <dgm:prSet presAssocID="{EDA34595-EACC-4771-BDFE-6E14ED08F0C3}" presName="rootConnector" presStyleLbl="node2" presStyleIdx="0" presStyleCnt="2"/>
      <dgm:spPr/>
      <dgm:t>
        <a:bodyPr/>
        <a:lstStyle/>
        <a:p>
          <a:pPr rtl="1"/>
          <a:endParaRPr lang="ar-SA"/>
        </a:p>
      </dgm:t>
    </dgm:pt>
    <dgm:pt modelId="{9C40A9D5-4F76-4867-B036-501385D8778C}" type="pres">
      <dgm:prSet presAssocID="{EDA34595-EACC-4771-BDFE-6E14ED08F0C3}" presName="hierChild4" presStyleCnt="0"/>
      <dgm:spPr/>
      <dgm:t>
        <a:bodyPr/>
        <a:lstStyle/>
        <a:p>
          <a:pPr rtl="1"/>
          <a:endParaRPr lang="ar-SA"/>
        </a:p>
      </dgm:t>
    </dgm:pt>
    <dgm:pt modelId="{BA3A512B-3192-4122-97D5-E7B1CE6CD8FE}" type="pres">
      <dgm:prSet presAssocID="{EDA34595-EACC-4771-BDFE-6E14ED08F0C3}" presName="hierChild5" presStyleCnt="0"/>
      <dgm:spPr/>
      <dgm:t>
        <a:bodyPr/>
        <a:lstStyle/>
        <a:p>
          <a:pPr rtl="1"/>
          <a:endParaRPr lang="ar-SA"/>
        </a:p>
      </dgm:t>
    </dgm:pt>
    <dgm:pt modelId="{40184C16-CCE5-491D-9803-6BDBF30D9ACF}" type="pres">
      <dgm:prSet presAssocID="{C2473E62-CCBB-47E3-987D-97C111F17E6C}" presName="Name37" presStyleLbl="parChTrans1D2" presStyleIdx="1" presStyleCnt="2"/>
      <dgm:spPr/>
      <dgm:t>
        <a:bodyPr/>
        <a:lstStyle/>
        <a:p>
          <a:pPr rtl="1"/>
          <a:endParaRPr lang="ar-SA"/>
        </a:p>
      </dgm:t>
    </dgm:pt>
    <dgm:pt modelId="{DB82595D-8513-45A0-8D31-12CB9D4D2C07}" type="pres">
      <dgm:prSet presAssocID="{FA8503D2-F26C-4D54-9266-40C3097F88A6}" presName="hierRoot2" presStyleCnt="0">
        <dgm:presLayoutVars>
          <dgm:hierBranch val="init"/>
        </dgm:presLayoutVars>
      </dgm:prSet>
      <dgm:spPr/>
      <dgm:t>
        <a:bodyPr/>
        <a:lstStyle/>
        <a:p>
          <a:pPr rtl="1"/>
          <a:endParaRPr lang="ar-SA"/>
        </a:p>
      </dgm:t>
    </dgm:pt>
    <dgm:pt modelId="{D0BA3951-11A5-47E4-8F92-3E64E4E81039}" type="pres">
      <dgm:prSet presAssocID="{FA8503D2-F26C-4D54-9266-40C3097F88A6}" presName="rootComposite" presStyleCnt="0"/>
      <dgm:spPr/>
      <dgm:t>
        <a:bodyPr/>
        <a:lstStyle/>
        <a:p>
          <a:pPr rtl="1"/>
          <a:endParaRPr lang="ar-SA"/>
        </a:p>
      </dgm:t>
    </dgm:pt>
    <dgm:pt modelId="{5FAB5B0F-F18D-4D62-B418-3EE44F047C23}" type="pres">
      <dgm:prSet presAssocID="{FA8503D2-F26C-4D54-9266-40C3097F88A6}" presName="rootText" presStyleLbl="node2" presStyleIdx="1" presStyleCnt="2" custScaleY="49596">
        <dgm:presLayoutVars>
          <dgm:chPref val="3"/>
        </dgm:presLayoutVars>
      </dgm:prSet>
      <dgm:spPr/>
      <dgm:t>
        <a:bodyPr/>
        <a:lstStyle/>
        <a:p>
          <a:endParaRPr lang="en-US"/>
        </a:p>
      </dgm:t>
    </dgm:pt>
    <dgm:pt modelId="{EB1E24D0-8393-4A80-846C-0B8FD9B36AA5}" type="pres">
      <dgm:prSet presAssocID="{FA8503D2-F26C-4D54-9266-40C3097F88A6}" presName="rootConnector" presStyleLbl="node2" presStyleIdx="1" presStyleCnt="2"/>
      <dgm:spPr/>
      <dgm:t>
        <a:bodyPr/>
        <a:lstStyle/>
        <a:p>
          <a:pPr rtl="1"/>
          <a:endParaRPr lang="ar-SA"/>
        </a:p>
      </dgm:t>
    </dgm:pt>
    <dgm:pt modelId="{1E983DA7-A0E7-4A05-A581-EC504BE3A9F9}" type="pres">
      <dgm:prSet presAssocID="{FA8503D2-F26C-4D54-9266-40C3097F88A6}" presName="hierChild4" presStyleCnt="0"/>
      <dgm:spPr/>
      <dgm:t>
        <a:bodyPr/>
        <a:lstStyle/>
        <a:p>
          <a:pPr rtl="1"/>
          <a:endParaRPr lang="ar-SA"/>
        </a:p>
      </dgm:t>
    </dgm:pt>
    <dgm:pt modelId="{F39A17DB-BE8E-46DB-B0CB-9919594DF79E}" type="pres">
      <dgm:prSet presAssocID="{FA8503D2-F26C-4D54-9266-40C3097F88A6}" presName="hierChild5" presStyleCnt="0"/>
      <dgm:spPr/>
      <dgm:t>
        <a:bodyPr/>
        <a:lstStyle/>
        <a:p>
          <a:pPr rtl="1"/>
          <a:endParaRPr lang="ar-SA"/>
        </a:p>
      </dgm:t>
    </dgm:pt>
    <dgm:pt modelId="{3AB3C304-8955-420E-AA5D-6AA5CE336B7C}" type="pres">
      <dgm:prSet presAssocID="{3663D874-09CA-4C89-B128-7B08DDDE67EC}" presName="hierChild3" presStyleCnt="0"/>
      <dgm:spPr/>
      <dgm:t>
        <a:bodyPr/>
        <a:lstStyle/>
        <a:p>
          <a:pPr rtl="1"/>
          <a:endParaRPr lang="ar-SA"/>
        </a:p>
      </dgm:t>
    </dgm:pt>
  </dgm:ptLst>
  <dgm:cxnLst>
    <dgm:cxn modelId="{5FDC309A-1D64-492B-859E-76E2E08233EB}" srcId="{3663D874-09CA-4C89-B128-7B08DDDE67EC}" destId="{EDA34595-EACC-4771-BDFE-6E14ED08F0C3}" srcOrd="0" destOrd="0" parTransId="{1F912933-9431-476C-9A9C-81E5DAE261CE}" sibTransId="{F0BE01A9-FAAF-4957-BDDB-5BBD439280F1}"/>
    <dgm:cxn modelId="{CB433762-12FB-47FA-97B9-C1C23FF7160C}" type="presOf" srcId="{EDA34595-EACC-4771-BDFE-6E14ED08F0C3}" destId="{DEE022C0-5938-45EF-9016-89911D3A23B0}" srcOrd="1" destOrd="0" presId="urn:microsoft.com/office/officeart/2005/8/layout/orgChart1"/>
    <dgm:cxn modelId="{A6AE9B04-F346-43A0-B686-177E72723136}" type="presOf" srcId="{FA8503D2-F26C-4D54-9266-40C3097F88A6}" destId="{EB1E24D0-8393-4A80-846C-0B8FD9B36AA5}" srcOrd="1" destOrd="0" presId="urn:microsoft.com/office/officeart/2005/8/layout/orgChart1"/>
    <dgm:cxn modelId="{BF2A7D20-E7DA-466E-A610-4FE5A7C85582}" srcId="{3663D874-09CA-4C89-B128-7B08DDDE67EC}" destId="{FA8503D2-F26C-4D54-9266-40C3097F88A6}" srcOrd="1" destOrd="0" parTransId="{C2473E62-CCBB-47E3-987D-97C111F17E6C}" sibTransId="{DB042633-FBC2-434B-A720-012501EB4E13}"/>
    <dgm:cxn modelId="{814AA2DB-ED87-4A2E-ABDC-92590FF12C18}" srcId="{2C567ED9-1E99-43F4-B166-BE8FBA6C39C7}" destId="{3663D874-09CA-4C89-B128-7B08DDDE67EC}" srcOrd="0" destOrd="0" parTransId="{9F98A03E-E1CF-4A0B-90B0-43F17F10DFB0}" sibTransId="{B62BC75C-A50F-4057-993C-C5683B7D81CB}"/>
    <dgm:cxn modelId="{FEF5E218-B38C-409D-B423-F60CA64F956E}" type="presOf" srcId="{3663D874-09CA-4C89-B128-7B08DDDE67EC}" destId="{8D621370-60F2-4EF3-8102-38D579168783}" srcOrd="0" destOrd="0" presId="urn:microsoft.com/office/officeart/2005/8/layout/orgChart1"/>
    <dgm:cxn modelId="{2E676A97-8EEA-4D43-B60A-1CA7F61CA186}" type="presOf" srcId="{C2473E62-CCBB-47E3-987D-97C111F17E6C}" destId="{40184C16-CCE5-491D-9803-6BDBF30D9ACF}" srcOrd="0" destOrd="0" presId="urn:microsoft.com/office/officeart/2005/8/layout/orgChart1"/>
    <dgm:cxn modelId="{99AFED4F-1AA9-446D-AE70-032D820470F7}" type="presOf" srcId="{FA8503D2-F26C-4D54-9266-40C3097F88A6}" destId="{5FAB5B0F-F18D-4D62-B418-3EE44F047C23}" srcOrd="0" destOrd="0" presId="urn:microsoft.com/office/officeart/2005/8/layout/orgChart1"/>
    <dgm:cxn modelId="{0B38785C-7718-4FA8-A0A0-DB091EBEF42D}" type="presOf" srcId="{EDA34595-EACC-4771-BDFE-6E14ED08F0C3}" destId="{DA0BE8D5-9B76-4581-8D83-48DBAAE8A3D6}" srcOrd="0" destOrd="0" presId="urn:microsoft.com/office/officeart/2005/8/layout/orgChart1"/>
    <dgm:cxn modelId="{49DDA616-F6B6-4CAD-8863-947379D7A9B6}" type="presOf" srcId="{2C567ED9-1E99-43F4-B166-BE8FBA6C39C7}" destId="{844F9217-83D2-48E5-B867-785FE89BD2D9}" srcOrd="0" destOrd="0" presId="urn:microsoft.com/office/officeart/2005/8/layout/orgChart1"/>
    <dgm:cxn modelId="{E7D96B6F-5C17-41B8-BF56-00002A26D8E2}" type="presOf" srcId="{3663D874-09CA-4C89-B128-7B08DDDE67EC}" destId="{55D4777D-6EA2-45BE-A30B-9D5D1EED7D52}" srcOrd="1" destOrd="0" presId="urn:microsoft.com/office/officeart/2005/8/layout/orgChart1"/>
    <dgm:cxn modelId="{1C2B9B3B-5DE2-4D6D-A39A-2C91AC42D69A}" type="presOf" srcId="{1F912933-9431-476C-9A9C-81E5DAE261CE}" destId="{B4DFA2F0-5F3D-4D44-8002-C78783D70A8E}" srcOrd="0" destOrd="0" presId="urn:microsoft.com/office/officeart/2005/8/layout/orgChart1"/>
    <dgm:cxn modelId="{96B4B080-8700-4352-895C-AB5659154B4E}" type="presParOf" srcId="{844F9217-83D2-48E5-B867-785FE89BD2D9}" destId="{913D5577-D407-4887-9E75-4AE683A7C928}" srcOrd="0" destOrd="0" presId="urn:microsoft.com/office/officeart/2005/8/layout/orgChart1"/>
    <dgm:cxn modelId="{0135C29F-B77C-4CDA-9C51-896024C28740}" type="presParOf" srcId="{913D5577-D407-4887-9E75-4AE683A7C928}" destId="{AA338AA3-4FDC-46FF-A944-AD2C14148567}" srcOrd="0" destOrd="0" presId="urn:microsoft.com/office/officeart/2005/8/layout/orgChart1"/>
    <dgm:cxn modelId="{B8F806D9-4D73-432C-9FBC-84BD30F5A1DB}" type="presParOf" srcId="{AA338AA3-4FDC-46FF-A944-AD2C14148567}" destId="{8D621370-60F2-4EF3-8102-38D579168783}" srcOrd="0" destOrd="0" presId="urn:microsoft.com/office/officeart/2005/8/layout/orgChart1"/>
    <dgm:cxn modelId="{25829986-1510-4B00-A67F-8B53062795C3}" type="presParOf" srcId="{AA338AA3-4FDC-46FF-A944-AD2C14148567}" destId="{55D4777D-6EA2-45BE-A30B-9D5D1EED7D52}" srcOrd="1" destOrd="0" presId="urn:microsoft.com/office/officeart/2005/8/layout/orgChart1"/>
    <dgm:cxn modelId="{47776114-22F8-4917-9FF9-7EB9F3C753C4}" type="presParOf" srcId="{913D5577-D407-4887-9E75-4AE683A7C928}" destId="{948496B1-75C6-475D-83AA-F96C6072D3B8}" srcOrd="1" destOrd="0" presId="urn:microsoft.com/office/officeart/2005/8/layout/orgChart1"/>
    <dgm:cxn modelId="{8F6FA2ED-2644-4FC6-BEBC-941D2F0C4BBE}" type="presParOf" srcId="{948496B1-75C6-475D-83AA-F96C6072D3B8}" destId="{B4DFA2F0-5F3D-4D44-8002-C78783D70A8E}" srcOrd="0" destOrd="0" presId="urn:microsoft.com/office/officeart/2005/8/layout/orgChart1"/>
    <dgm:cxn modelId="{B1C7F9B6-3B9B-47AA-8BE5-AF4FCBCB0AEB}" type="presParOf" srcId="{948496B1-75C6-475D-83AA-F96C6072D3B8}" destId="{CE0FD078-EF61-43F8-9BA9-83D34CCB537B}" srcOrd="1" destOrd="0" presId="urn:microsoft.com/office/officeart/2005/8/layout/orgChart1"/>
    <dgm:cxn modelId="{BB8E981A-B4A5-472C-9080-708942A6DE4F}" type="presParOf" srcId="{CE0FD078-EF61-43F8-9BA9-83D34CCB537B}" destId="{28697C33-2FC8-4096-A491-C3D863EBB0DE}" srcOrd="0" destOrd="0" presId="urn:microsoft.com/office/officeart/2005/8/layout/orgChart1"/>
    <dgm:cxn modelId="{D544F20C-1B35-40C1-95EC-44DD7D12FF3A}" type="presParOf" srcId="{28697C33-2FC8-4096-A491-C3D863EBB0DE}" destId="{DA0BE8D5-9B76-4581-8D83-48DBAAE8A3D6}" srcOrd="0" destOrd="0" presId="urn:microsoft.com/office/officeart/2005/8/layout/orgChart1"/>
    <dgm:cxn modelId="{7AC31FC3-0A33-47D3-B0BC-CFC4D45058E1}" type="presParOf" srcId="{28697C33-2FC8-4096-A491-C3D863EBB0DE}" destId="{DEE022C0-5938-45EF-9016-89911D3A23B0}" srcOrd="1" destOrd="0" presId="urn:microsoft.com/office/officeart/2005/8/layout/orgChart1"/>
    <dgm:cxn modelId="{F5FC9A6D-486A-428E-A767-8A03972B95E9}" type="presParOf" srcId="{CE0FD078-EF61-43F8-9BA9-83D34CCB537B}" destId="{9C40A9D5-4F76-4867-B036-501385D8778C}" srcOrd="1" destOrd="0" presId="urn:microsoft.com/office/officeart/2005/8/layout/orgChart1"/>
    <dgm:cxn modelId="{1413E126-EB70-455C-B7BD-1E0E1EE39E1B}" type="presParOf" srcId="{CE0FD078-EF61-43F8-9BA9-83D34CCB537B}" destId="{BA3A512B-3192-4122-97D5-E7B1CE6CD8FE}" srcOrd="2" destOrd="0" presId="urn:microsoft.com/office/officeart/2005/8/layout/orgChart1"/>
    <dgm:cxn modelId="{52B4E0E5-F211-4CAA-A24F-1A8061225B7D}" type="presParOf" srcId="{948496B1-75C6-475D-83AA-F96C6072D3B8}" destId="{40184C16-CCE5-491D-9803-6BDBF30D9ACF}" srcOrd="2" destOrd="0" presId="urn:microsoft.com/office/officeart/2005/8/layout/orgChart1"/>
    <dgm:cxn modelId="{80173E57-2724-4853-8B20-0D695FC2F500}" type="presParOf" srcId="{948496B1-75C6-475D-83AA-F96C6072D3B8}" destId="{DB82595D-8513-45A0-8D31-12CB9D4D2C07}" srcOrd="3" destOrd="0" presId="urn:microsoft.com/office/officeart/2005/8/layout/orgChart1"/>
    <dgm:cxn modelId="{97D190ED-DC24-493A-92D4-0CE2E2FB498D}" type="presParOf" srcId="{DB82595D-8513-45A0-8D31-12CB9D4D2C07}" destId="{D0BA3951-11A5-47E4-8F92-3E64E4E81039}" srcOrd="0" destOrd="0" presId="urn:microsoft.com/office/officeart/2005/8/layout/orgChart1"/>
    <dgm:cxn modelId="{7349AF3A-2ACE-43F9-9C10-B752A26AF0D4}" type="presParOf" srcId="{D0BA3951-11A5-47E4-8F92-3E64E4E81039}" destId="{5FAB5B0F-F18D-4D62-B418-3EE44F047C23}" srcOrd="0" destOrd="0" presId="urn:microsoft.com/office/officeart/2005/8/layout/orgChart1"/>
    <dgm:cxn modelId="{5913D877-F268-4446-B962-21AF0E8C600E}" type="presParOf" srcId="{D0BA3951-11A5-47E4-8F92-3E64E4E81039}" destId="{EB1E24D0-8393-4A80-846C-0B8FD9B36AA5}" srcOrd="1" destOrd="0" presId="urn:microsoft.com/office/officeart/2005/8/layout/orgChart1"/>
    <dgm:cxn modelId="{3C16225F-9D2E-4D61-AA1B-51FB42867F99}" type="presParOf" srcId="{DB82595D-8513-45A0-8D31-12CB9D4D2C07}" destId="{1E983DA7-A0E7-4A05-A581-EC504BE3A9F9}" srcOrd="1" destOrd="0" presId="urn:microsoft.com/office/officeart/2005/8/layout/orgChart1"/>
    <dgm:cxn modelId="{299E1AE6-FF8B-4E6D-98B9-899D19D1544C}" type="presParOf" srcId="{DB82595D-8513-45A0-8D31-12CB9D4D2C07}" destId="{F39A17DB-BE8E-46DB-B0CB-9919594DF79E}" srcOrd="2" destOrd="0" presId="urn:microsoft.com/office/officeart/2005/8/layout/orgChart1"/>
    <dgm:cxn modelId="{62566B3D-D9FB-4548-B5C6-CD63784031F0}" type="presParOf" srcId="{913D5577-D407-4887-9E75-4AE683A7C928}" destId="{3AB3C304-8955-420E-AA5D-6AA5CE336B7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74DC00-17AD-4E2F-84A5-16A2BBC554E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AE3E3656-6A62-44E9-9FC6-A571D9533356}">
      <dgm:prSet phldrT="[Text]"/>
      <dgm:spPr>
        <a:solidFill>
          <a:srgbClr val="FFFFCC"/>
        </a:solidFill>
        <a:ln>
          <a:solidFill>
            <a:schemeClr val="accent1"/>
          </a:solidFill>
        </a:ln>
      </dgm:spPr>
      <dgm:t>
        <a:bodyPr/>
        <a:lstStyle/>
        <a:p>
          <a:pPr algn="ctr"/>
          <a:r>
            <a:rPr lang="ar-SA" b="1" dirty="0" smtClean="0">
              <a:ln>
                <a:solidFill>
                  <a:srgbClr val="FF0000"/>
                </a:solidFill>
              </a:ln>
              <a:solidFill>
                <a:srgbClr val="FF0000"/>
              </a:solidFill>
              <a:cs typeface="AL-Mohanad Bold" pitchFamily="2" charset="-78"/>
            </a:rPr>
            <a:t>تطبيقات نظرية الأعمال التجارية بالتبعية</a:t>
          </a:r>
          <a:endParaRPr lang="en-US" dirty="0">
            <a:ln>
              <a:solidFill>
                <a:srgbClr val="FF0000"/>
              </a:solidFill>
            </a:ln>
            <a:solidFill>
              <a:srgbClr val="FF0000"/>
            </a:solidFill>
          </a:endParaRPr>
        </a:p>
      </dgm:t>
    </dgm:pt>
    <dgm:pt modelId="{5B9CE3A4-5CA7-4488-8771-E3817980BC1C}" type="parTrans" cxnId="{B19827FD-F4B6-4E26-ADF4-5C4D3C55D46B}">
      <dgm:prSet/>
      <dgm:spPr/>
      <dgm:t>
        <a:bodyPr/>
        <a:lstStyle/>
        <a:p>
          <a:pPr algn="ctr"/>
          <a:endParaRPr lang="en-US"/>
        </a:p>
      </dgm:t>
    </dgm:pt>
    <dgm:pt modelId="{E9741864-37DF-4EA4-820D-090BF7770CDD}" type="sibTrans" cxnId="{B19827FD-F4B6-4E26-ADF4-5C4D3C55D46B}">
      <dgm:prSet/>
      <dgm:spPr/>
      <dgm:t>
        <a:bodyPr/>
        <a:lstStyle/>
        <a:p>
          <a:pPr algn="ctr"/>
          <a:endParaRPr lang="en-US"/>
        </a:p>
      </dgm:t>
    </dgm:pt>
    <dgm:pt modelId="{FC3B26D9-5961-43F8-820C-FE369C3D4C36}">
      <dgm:prSet phldrT="[Text]"/>
      <dgm:spPr>
        <a:solidFill>
          <a:srgbClr val="FFFFCC"/>
        </a:solidFill>
        <a:ln>
          <a:solidFill>
            <a:schemeClr val="accent1"/>
          </a:solidFill>
        </a:ln>
      </dgm:spPr>
      <dgm:t>
        <a:bodyPr/>
        <a:lstStyle/>
        <a:p>
          <a:pPr algn="ctr"/>
          <a:r>
            <a:rPr lang="ar-SA" b="1" dirty="0" smtClean="0">
              <a:ln>
                <a:solidFill>
                  <a:sysClr val="windowText" lastClr="000000"/>
                </a:solidFill>
              </a:ln>
              <a:solidFill>
                <a:sysClr val="windowText" lastClr="000000"/>
              </a:solidFill>
              <a:cs typeface="AL-Mohanad Bold" pitchFamily="2" charset="-78"/>
            </a:rPr>
            <a:t>الالتزامات غير التعاقدية</a:t>
          </a:r>
          <a:endParaRPr lang="en-US" dirty="0"/>
        </a:p>
      </dgm:t>
    </dgm:pt>
    <dgm:pt modelId="{D0C4DD62-2D31-4F71-A1A0-11F3C7F64D96}" type="parTrans" cxnId="{589B1A50-278A-4C99-8F6A-E48477EEB6AF}">
      <dgm:prSet/>
      <dgm:spPr/>
      <dgm:t>
        <a:bodyPr/>
        <a:lstStyle/>
        <a:p>
          <a:pPr algn="ctr"/>
          <a:endParaRPr lang="en-US"/>
        </a:p>
      </dgm:t>
    </dgm:pt>
    <dgm:pt modelId="{4307F139-59AF-4654-BCC6-654EC216DABB}" type="sibTrans" cxnId="{589B1A50-278A-4C99-8F6A-E48477EEB6AF}">
      <dgm:prSet/>
      <dgm:spPr/>
      <dgm:t>
        <a:bodyPr/>
        <a:lstStyle/>
        <a:p>
          <a:pPr algn="ctr"/>
          <a:endParaRPr lang="en-US"/>
        </a:p>
      </dgm:t>
    </dgm:pt>
    <dgm:pt modelId="{3087E5CC-E828-4CBA-B3A7-54646C46971B}">
      <dgm:prSet phldrT="[Text]"/>
      <dgm:spPr>
        <a:solidFill>
          <a:srgbClr val="FFFFCC"/>
        </a:solidFill>
        <a:ln>
          <a:solidFill>
            <a:schemeClr val="accent1"/>
          </a:solidFill>
        </a:ln>
      </dgm:spPr>
      <dgm:t>
        <a:bodyPr/>
        <a:lstStyle/>
        <a:p>
          <a:pPr algn="ctr"/>
          <a:r>
            <a:rPr lang="ar-SA" b="1" dirty="0" smtClean="0">
              <a:ln>
                <a:solidFill>
                  <a:sysClr val="windowText" lastClr="000000"/>
                </a:solidFill>
              </a:ln>
              <a:solidFill>
                <a:sysClr val="windowText" lastClr="000000"/>
              </a:solidFill>
              <a:cs typeface="AL-Mohanad Bold" pitchFamily="2" charset="-78"/>
            </a:rPr>
            <a:t>الالتزامات التعاقدية</a:t>
          </a:r>
          <a:endParaRPr lang="en-US" dirty="0"/>
        </a:p>
      </dgm:t>
    </dgm:pt>
    <dgm:pt modelId="{61C83E3E-D152-48BC-8512-073354423267}" type="parTrans" cxnId="{169E4632-C92C-45E7-9984-4D89CF31E74A}">
      <dgm:prSet/>
      <dgm:spPr/>
      <dgm:t>
        <a:bodyPr/>
        <a:lstStyle/>
        <a:p>
          <a:pPr algn="ctr"/>
          <a:endParaRPr lang="en-US"/>
        </a:p>
      </dgm:t>
    </dgm:pt>
    <dgm:pt modelId="{5172CB8D-DA9D-4AD3-A12B-CCA09B9E5585}" type="sibTrans" cxnId="{169E4632-C92C-45E7-9984-4D89CF31E74A}">
      <dgm:prSet/>
      <dgm:spPr/>
      <dgm:t>
        <a:bodyPr/>
        <a:lstStyle/>
        <a:p>
          <a:pPr algn="ctr"/>
          <a:endParaRPr lang="en-US"/>
        </a:p>
      </dgm:t>
    </dgm:pt>
    <dgm:pt modelId="{3DA8A479-AC35-4D74-A593-D72B22E077AB}">
      <dgm:prSet/>
      <dgm:spPr>
        <a:solidFill>
          <a:srgbClr val="FFFFCC"/>
        </a:solidFill>
        <a:ln>
          <a:solidFill>
            <a:schemeClr val="accent1"/>
          </a:solidFill>
        </a:ln>
      </dgm:spPr>
      <dgm:t>
        <a:bodyPr/>
        <a:lstStyle/>
        <a:p>
          <a:pPr algn="ctr"/>
          <a:r>
            <a:rPr lang="ar-SA" b="1" dirty="0" smtClean="0">
              <a:ln>
                <a:solidFill>
                  <a:srgbClr val="C00000"/>
                </a:solidFill>
              </a:ln>
              <a:solidFill>
                <a:srgbClr val="C00000"/>
              </a:solidFill>
              <a:cs typeface="AL-Mohanad Bold" pitchFamily="2" charset="-78"/>
            </a:rPr>
            <a:t>التعويض عن الفعل الضار </a:t>
          </a:r>
          <a:endParaRPr lang="en-US" dirty="0">
            <a:ln>
              <a:solidFill>
                <a:srgbClr val="C00000"/>
              </a:solidFill>
            </a:ln>
            <a:solidFill>
              <a:srgbClr val="C00000"/>
            </a:solidFill>
          </a:endParaRPr>
        </a:p>
      </dgm:t>
    </dgm:pt>
    <dgm:pt modelId="{C116EC9D-FE23-416E-9AFC-47ECF07D7384}" type="parTrans" cxnId="{0546E520-EEE7-4F42-A7BF-D33E3CD63F37}">
      <dgm:prSet/>
      <dgm:spPr/>
      <dgm:t>
        <a:bodyPr/>
        <a:lstStyle/>
        <a:p>
          <a:pPr algn="ctr"/>
          <a:endParaRPr lang="en-US"/>
        </a:p>
      </dgm:t>
    </dgm:pt>
    <dgm:pt modelId="{F3772356-99F5-425B-9B85-0E21B5E98B3F}" type="sibTrans" cxnId="{0546E520-EEE7-4F42-A7BF-D33E3CD63F37}">
      <dgm:prSet/>
      <dgm:spPr/>
      <dgm:t>
        <a:bodyPr/>
        <a:lstStyle/>
        <a:p>
          <a:pPr algn="ctr"/>
          <a:endParaRPr lang="en-US"/>
        </a:p>
      </dgm:t>
    </dgm:pt>
    <dgm:pt modelId="{02AC207F-F85A-4FC1-9513-5AB9EB405312}">
      <dgm:prSet/>
      <dgm:spPr>
        <a:solidFill>
          <a:srgbClr val="FFFFCC"/>
        </a:solidFill>
        <a:ln>
          <a:solidFill>
            <a:schemeClr val="accent1"/>
          </a:solidFill>
        </a:ln>
      </dgm:spPr>
      <dgm:t>
        <a:bodyPr/>
        <a:lstStyle/>
        <a:p>
          <a:pPr algn="ctr"/>
          <a:r>
            <a:rPr lang="ar-SA" b="1" dirty="0" smtClean="0">
              <a:ln>
                <a:solidFill>
                  <a:srgbClr val="00B050"/>
                </a:solidFill>
              </a:ln>
              <a:solidFill>
                <a:srgbClr val="00B050"/>
              </a:solidFill>
              <a:cs typeface="AL-Mohanad Bold" pitchFamily="2" charset="-78"/>
            </a:rPr>
            <a:t>التعويض عن الفعل النافع</a:t>
          </a:r>
          <a:endParaRPr lang="en-US" dirty="0">
            <a:ln>
              <a:solidFill>
                <a:srgbClr val="00B050"/>
              </a:solidFill>
            </a:ln>
            <a:solidFill>
              <a:srgbClr val="00B050"/>
            </a:solidFill>
          </a:endParaRPr>
        </a:p>
      </dgm:t>
    </dgm:pt>
    <dgm:pt modelId="{C3FD252C-AB7C-460C-900F-5E2A6DAED3D8}" type="parTrans" cxnId="{E7B08086-37D3-4753-B099-5BB20DE10A6B}">
      <dgm:prSet/>
      <dgm:spPr/>
      <dgm:t>
        <a:bodyPr/>
        <a:lstStyle/>
        <a:p>
          <a:pPr algn="ctr"/>
          <a:endParaRPr lang="en-US"/>
        </a:p>
      </dgm:t>
    </dgm:pt>
    <dgm:pt modelId="{A7F59363-AEF2-4D95-801E-3616DAE3526E}" type="sibTrans" cxnId="{E7B08086-37D3-4753-B099-5BB20DE10A6B}">
      <dgm:prSet/>
      <dgm:spPr/>
      <dgm:t>
        <a:bodyPr/>
        <a:lstStyle/>
        <a:p>
          <a:pPr algn="ctr"/>
          <a:endParaRPr lang="en-US"/>
        </a:p>
      </dgm:t>
    </dgm:pt>
    <dgm:pt modelId="{1C2E5076-E5B3-4855-BD0F-690D29143900}">
      <dgm:prSet custT="1"/>
      <dgm:spPr>
        <a:solidFill>
          <a:srgbClr val="FFFFCC"/>
        </a:solidFill>
        <a:ln>
          <a:solidFill>
            <a:schemeClr val="accent1"/>
          </a:solidFill>
        </a:ln>
      </dgm:spPr>
      <dgm:t>
        <a:bodyPr/>
        <a:lstStyle/>
        <a:p>
          <a:pPr algn="ctr"/>
          <a:r>
            <a:rPr lang="ar-SA" sz="2000" b="1" dirty="0" smtClean="0">
              <a:ln>
                <a:solidFill>
                  <a:srgbClr val="C00000"/>
                </a:solidFill>
              </a:ln>
              <a:solidFill>
                <a:srgbClr val="C00000"/>
              </a:solidFill>
              <a:cs typeface="AL-Mohanad Bold" pitchFamily="2" charset="-78"/>
            </a:rPr>
            <a:t>عقد الكفالة</a:t>
          </a:r>
          <a:endParaRPr lang="en-US" sz="2000" dirty="0">
            <a:ln>
              <a:solidFill>
                <a:srgbClr val="C00000"/>
              </a:solidFill>
            </a:ln>
            <a:solidFill>
              <a:srgbClr val="C00000"/>
            </a:solidFill>
          </a:endParaRPr>
        </a:p>
      </dgm:t>
    </dgm:pt>
    <dgm:pt modelId="{445661E5-4561-4F7F-BEEB-EA2D7F978CBA}" type="sibTrans" cxnId="{C31511F8-936D-4E2B-83B5-B3FFB348A602}">
      <dgm:prSet/>
      <dgm:spPr/>
      <dgm:t>
        <a:bodyPr/>
        <a:lstStyle/>
        <a:p>
          <a:pPr algn="ctr"/>
          <a:endParaRPr lang="en-US"/>
        </a:p>
      </dgm:t>
    </dgm:pt>
    <dgm:pt modelId="{2D98D54E-5047-4356-BE9F-2A2458638D43}" type="parTrans" cxnId="{C31511F8-936D-4E2B-83B5-B3FFB348A602}">
      <dgm:prSet/>
      <dgm:spPr/>
      <dgm:t>
        <a:bodyPr/>
        <a:lstStyle/>
        <a:p>
          <a:pPr algn="ctr"/>
          <a:endParaRPr lang="en-US"/>
        </a:p>
      </dgm:t>
    </dgm:pt>
    <dgm:pt modelId="{20B0995B-911C-4B5D-A900-C8A089D25166}">
      <dgm:prSet/>
      <dgm:spPr>
        <a:solidFill>
          <a:srgbClr val="FFFFCC"/>
        </a:solidFill>
        <a:ln>
          <a:solidFill>
            <a:schemeClr val="accent1"/>
          </a:solidFill>
        </a:ln>
      </dgm:spPr>
      <dgm:t>
        <a:bodyPr/>
        <a:lstStyle/>
        <a:p>
          <a:pPr algn="ctr"/>
          <a:r>
            <a:rPr lang="ar-SA" b="1" dirty="0" smtClean="0">
              <a:ln>
                <a:solidFill>
                  <a:srgbClr val="00B050"/>
                </a:solidFill>
              </a:ln>
              <a:solidFill>
                <a:srgbClr val="00B050"/>
              </a:solidFill>
              <a:cs typeface="AL-Mohanad Bold" pitchFamily="2" charset="-78"/>
            </a:rPr>
            <a:t>العقود المتعلقة بالعقارات</a:t>
          </a:r>
          <a:endParaRPr lang="en-US" dirty="0">
            <a:ln>
              <a:solidFill>
                <a:srgbClr val="00B050"/>
              </a:solidFill>
            </a:ln>
            <a:solidFill>
              <a:srgbClr val="00B050"/>
            </a:solidFill>
          </a:endParaRPr>
        </a:p>
      </dgm:t>
    </dgm:pt>
    <dgm:pt modelId="{81105F81-1645-411B-B6B5-6519ACA91B68}" type="parTrans" cxnId="{EA571363-5420-4A7B-8FB4-06F724825DD7}">
      <dgm:prSet/>
      <dgm:spPr/>
      <dgm:t>
        <a:bodyPr/>
        <a:lstStyle/>
        <a:p>
          <a:pPr algn="ctr"/>
          <a:endParaRPr lang="en-US"/>
        </a:p>
      </dgm:t>
    </dgm:pt>
    <dgm:pt modelId="{CFB6822D-40B5-471B-BE61-149832F120CA}" type="sibTrans" cxnId="{EA571363-5420-4A7B-8FB4-06F724825DD7}">
      <dgm:prSet/>
      <dgm:spPr/>
      <dgm:t>
        <a:bodyPr/>
        <a:lstStyle/>
        <a:p>
          <a:pPr algn="ctr"/>
          <a:endParaRPr lang="en-US"/>
        </a:p>
      </dgm:t>
    </dgm:pt>
    <dgm:pt modelId="{A3D23809-F97B-4E5A-9083-8F9853867EB1}">
      <dgm:prSet/>
      <dgm:spPr>
        <a:solidFill>
          <a:srgbClr val="FFFFCC"/>
        </a:solidFill>
        <a:ln>
          <a:solidFill>
            <a:schemeClr val="accent1"/>
          </a:solidFill>
        </a:ln>
      </dgm:spPr>
      <dgm:t>
        <a:bodyPr/>
        <a:lstStyle/>
        <a:p>
          <a:pPr algn="ctr"/>
          <a:r>
            <a:rPr lang="ar-SA" b="1" smtClean="0">
              <a:ln>
                <a:solidFill>
                  <a:sysClr val="windowText" lastClr="000000"/>
                </a:solidFill>
              </a:ln>
              <a:solidFill>
                <a:sysClr val="windowText" lastClr="000000"/>
              </a:solidFill>
              <a:cs typeface="AL-Mohanad Bold" pitchFamily="2" charset="-78"/>
            </a:rPr>
            <a:t>شراء وبيع المحل التجاري</a:t>
          </a:r>
          <a:endParaRPr lang="en-US" dirty="0"/>
        </a:p>
      </dgm:t>
    </dgm:pt>
    <dgm:pt modelId="{44AEB3AC-1EBC-44F7-8100-5874D4C2AF59}" type="parTrans" cxnId="{7EB8DA9E-E3E2-4011-8C91-9A3684B1E679}">
      <dgm:prSet/>
      <dgm:spPr/>
      <dgm:t>
        <a:bodyPr/>
        <a:lstStyle/>
        <a:p>
          <a:pPr algn="ctr"/>
          <a:endParaRPr lang="en-US"/>
        </a:p>
      </dgm:t>
    </dgm:pt>
    <dgm:pt modelId="{63F6CEBE-2B8E-4660-985F-A6FC25F4F25F}" type="sibTrans" cxnId="{7EB8DA9E-E3E2-4011-8C91-9A3684B1E679}">
      <dgm:prSet/>
      <dgm:spPr/>
      <dgm:t>
        <a:bodyPr/>
        <a:lstStyle/>
        <a:p>
          <a:pPr algn="ctr"/>
          <a:endParaRPr lang="en-US"/>
        </a:p>
      </dgm:t>
    </dgm:pt>
    <dgm:pt modelId="{EE6F8654-2294-4F21-AAFC-D94B8B707B9D}" type="pres">
      <dgm:prSet presAssocID="{3D74DC00-17AD-4E2F-84A5-16A2BBC554E4}" presName="hierChild1" presStyleCnt="0">
        <dgm:presLayoutVars>
          <dgm:orgChart val="1"/>
          <dgm:chPref val="1"/>
          <dgm:dir/>
          <dgm:animOne val="branch"/>
          <dgm:animLvl val="lvl"/>
          <dgm:resizeHandles/>
        </dgm:presLayoutVars>
      </dgm:prSet>
      <dgm:spPr/>
      <dgm:t>
        <a:bodyPr/>
        <a:lstStyle/>
        <a:p>
          <a:pPr rtl="1"/>
          <a:endParaRPr lang="ar-SA"/>
        </a:p>
      </dgm:t>
    </dgm:pt>
    <dgm:pt modelId="{B51FB89B-5FF8-4B7B-BA36-53C164EA6778}" type="pres">
      <dgm:prSet presAssocID="{AE3E3656-6A62-44E9-9FC6-A571D9533356}" presName="hierRoot1" presStyleCnt="0">
        <dgm:presLayoutVars>
          <dgm:hierBranch val="init"/>
        </dgm:presLayoutVars>
      </dgm:prSet>
      <dgm:spPr/>
    </dgm:pt>
    <dgm:pt modelId="{25AE7AFC-DFCB-4FFB-A034-6ABBD7D200FE}" type="pres">
      <dgm:prSet presAssocID="{AE3E3656-6A62-44E9-9FC6-A571D9533356}" presName="rootComposite1" presStyleCnt="0"/>
      <dgm:spPr/>
    </dgm:pt>
    <dgm:pt modelId="{9DAD4AB9-F01D-4DC0-A659-8A20D119B49C}" type="pres">
      <dgm:prSet presAssocID="{AE3E3656-6A62-44E9-9FC6-A571D9533356}" presName="rootText1" presStyleLbl="node0" presStyleIdx="0" presStyleCnt="1" custLinFactNeighborX="-1451" custLinFactNeighborY="-7113">
        <dgm:presLayoutVars>
          <dgm:chPref val="3"/>
        </dgm:presLayoutVars>
      </dgm:prSet>
      <dgm:spPr/>
      <dgm:t>
        <a:bodyPr/>
        <a:lstStyle/>
        <a:p>
          <a:endParaRPr lang="en-US"/>
        </a:p>
      </dgm:t>
    </dgm:pt>
    <dgm:pt modelId="{A784F956-EFBE-42A8-886F-3688F963BC09}" type="pres">
      <dgm:prSet presAssocID="{AE3E3656-6A62-44E9-9FC6-A571D9533356}" presName="rootConnector1" presStyleLbl="node1" presStyleIdx="0" presStyleCnt="0"/>
      <dgm:spPr/>
      <dgm:t>
        <a:bodyPr/>
        <a:lstStyle/>
        <a:p>
          <a:pPr rtl="1"/>
          <a:endParaRPr lang="ar-SA"/>
        </a:p>
      </dgm:t>
    </dgm:pt>
    <dgm:pt modelId="{8B8558E1-074D-4744-88BC-53C305D7F1E0}" type="pres">
      <dgm:prSet presAssocID="{AE3E3656-6A62-44E9-9FC6-A571D9533356}" presName="hierChild2" presStyleCnt="0"/>
      <dgm:spPr/>
    </dgm:pt>
    <dgm:pt modelId="{50EE81E9-7DF9-45FA-AC28-BF0CF8D6AEAC}" type="pres">
      <dgm:prSet presAssocID="{D0C4DD62-2D31-4F71-A1A0-11F3C7F64D96}" presName="Name37" presStyleLbl="parChTrans1D2" presStyleIdx="0" presStyleCnt="2"/>
      <dgm:spPr/>
      <dgm:t>
        <a:bodyPr/>
        <a:lstStyle/>
        <a:p>
          <a:pPr rtl="1"/>
          <a:endParaRPr lang="ar-SA"/>
        </a:p>
      </dgm:t>
    </dgm:pt>
    <dgm:pt modelId="{E3C484C5-9209-4A3D-85F8-E3543FAE41BA}" type="pres">
      <dgm:prSet presAssocID="{FC3B26D9-5961-43F8-820C-FE369C3D4C36}" presName="hierRoot2" presStyleCnt="0">
        <dgm:presLayoutVars>
          <dgm:hierBranch val="l"/>
        </dgm:presLayoutVars>
      </dgm:prSet>
      <dgm:spPr/>
    </dgm:pt>
    <dgm:pt modelId="{4F1978BF-F8A3-4B8E-B193-A5B2D36D6D01}" type="pres">
      <dgm:prSet presAssocID="{FC3B26D9-5961-43F8-820C-FE369C3D4C36}" presName="rootComposite" presStyleCnt="0"/>
      <dgm:spPr/>
    </dgm:pt>
    <dgm:pt modelId="{EEA788A5-CB49-433B-B25E-270D80664941}" type="pres">
      <dgm:prSet presAssocID="{FC3B26D9-5961-43F8-820C-FE369C3D4C36}" presName="rootText" presStyleLbl="node2" presStyleIdx="0" presStyleCnt="2">
        <dgm:presLayoutVars>
          <dgm:chPref val="3"/>
        </dgm:presLayoutVars>
      </dgm:prSet>
      <dgm:spPr/>
      <dgm:t>
        <a:bodyPr/>
        <a:lstStyle/>
        <a:p>
          <a:endParaRPr lang="en-US"/>
        </a:p>
      </dgm:t>
    </dgm:pt>
    <dgm:pt modelId="{3BB501AB-EC38-4DCF-B160-61E36C16AEC1}" type="pres">
      <dgm:prSet presAssocID="{FC3B26D9-5961-43F8-820C-FE369C3D4C36}" presName="rootConnector" presStyleLbl="node2" presStyleIdx="0" presStyleCnt="2"/>
      <dgm:spPr/>
      <dgm:t>
        <a:bodyPr/>
        <a:lstStyle/>
        <a:p>
          <a:pPr rtl="1"/>
          <a:endParaRPr lang="ar-SA"/>
        </a:p>
      </dgm:t>
    </dgm:pt>
    <dgm:pt modelId="{C8872B2C-525A-4674-9144-30286D83AFEB}" type="pres">
      <dgm:prSet presAssocID="{FC3B26D9-5961-43F8-820C-FE369C3D4C36}" presName="hierChild4" presStyleCnt="0"/>
      <dgm:spPr/>
    </dgm:pt>
    <dgm:pt modelId="{E6FE2D88-1B51-4331-BAF1-22A3B5167584}" type="pres">
      <dgm:prSet presAssocID="{C116EC9D-FE23-416E-9AFC-47ECF07D7384}" presName="Name50" presStyleLbl="parChTrans1D3" presStyleIdx="0" presStyleCnt="5"/>
      <dgm:spPr/>
      <dgm:t>
        <a:bodyPr/>
        <a:lstStyle/>
        <a:p>
          <a:pPr rtl="1"/>
          <a:endParaRPr lang="ar-SA"/>
        </a:p>
      </dgm:t>
    </dgm:pt>
    <dgm:pt modelId="{4FC6C6B4-3D22-443E-860F-92406A9CBA63}" type="pres">
      <dgm:prSet presAssocID="{3DA8A479-AC35-4D74-A593-D72B22E077AB}" presName="hierRoot2" presStyleCnt="0">
        <dgm:presLayoutVars>
          <dgm:hierBranch val="init"/>
        </dgm:presLayoutVars>
      </dgm:prSet>
      <dgm:spPr/>
    </dgm:pt>
    <dgm:pt modelId="{DDFC8581-ABF2-4EB5-AE45-173063A80752}" type="pres">
      <dgm:prSet presAssocID="{3DA8A479-AC35-4D74-A593-D72B22E077AB}" presName="rootComposite" presStyleCnt="0"/>
      <dgm:spPr/>
    </dgm:pt>
    <dgm:pt modelId="{DC423AC1-8C7B-4D96-A3C2-ACC259C61264}" type="pres">
      <dgm:prSet presAssocID="{3DA8A479-AC35-4D74-A593-D72B22E077AB}" presName="rootText" presStyleLbl="node3" presStyleIdx="0" presStyleCnt="5">
        <dgm:presLayoutVars>
          <dgm:chPref val="3"/>
        </dgm:presLayoutVars>
      </dgm:prSet>
      <dgm:spPr/>
      <dgm:t>
        <a:bodyPr/>
        <a:lstStyle/>
        <a:p>
          <a:endParaRPr lang="en-US"/>
        </a:p>
      </dgm:t>
    </dgm:pt>
    <dgm:pt modelId="{2F446993-FC61-4289-A529-D1BD27BD5D46}" type="pres">
      <dgm:prSet presAssocID="{3DA8A479-AC35-4D74-A593-D72B22E077AB}" presName="rootConnector" presStyleLbl="node3" presStyleIdx="0" presStyleCnt="5"/>
      <dgm:spPr/>
      <dgm:t>
        <a:bodyPr/>
        <a:lstStyle/>
        <a:p>
          <a:pPr rtl="1"/>
          <a:endParaRPr lang="ar-SA"/>
        </a:p>
      </dgm:t>
    </dgm:pt>
    <dgm:pt modelId="{5DDE161F-D4AD-4ED8-90CE-B29D00C9BFFE}" type="pres">
      <dgm:prSet presAssocID="{3DA8A479-AC35-4D74-A593-D72B22E077AB}" presName="hierChild4" presStyleCnt="0"/>
      <dgm:spPr/>
    </dgm:pt>
    <dgm:pt modelId="{62CE278B-6374-4640-B8F4-00C2093FBC4C}" type="pres">
      <dgm:prSet presAssocID="{3DA8A479-AC35-4D74-A593-D72B22E077AB}" presName="hierChild5" presStyleCnt="0"/>
      <dgm:spPr/>
    </dgm:pt>
    <dgm:pt modelId="{DD954D33-91F0-47AC-A179-E33EE8C916F0}" type="pres">
      <dgm:prSet presAssocID="{C3FD252C-AB7C-460C-900F-5E2A6DAED3D8}" presName="Name50" presStyleLbl="parChTrans1D3" presStyleIdx="1" presStyleCnt="5"/>
      <dgm:spPr/>
      <dgm:t>
        <a:bodyPr/>
        <a:lstStyle/>
        <a:p>
          <a:pPr rtl="1"/>
          <a:endParaRPr lang="ar-SA"/>
        </a:p>
      </dgm:t>
    </dgm:pt>
    <dgm:pt modelId="{952B1050-CFEA-4A68-A06B-72392559BE0F}" type="pres">
      <dgm:prSet presAssocID="{02AC207F-F85A-4FC1-9513-5AB9EB405312}" presName="hierRoot2" presStyleCnt="0">
        <dgm:presLayoutVars>
          <dgm:hierBranch val="init"/>
        </dgm:presLayoutVars>
      </dgm:prSet>
      <dgm:spPr/>
    </dgm:pt>
    <dgm:pt modelId="{7CD673DF-4925-41A5-BD19-6AED0FDCD7B7}" type="pres">
      <dgm:prSet presAssocID="{02AC207F-F85A-4FC1-9513-5AB9EB405312}" presName="rootComposite" presStyleCnt="0"/>
      <dgm:spPr/>
    </dgm:pt>
    <dgm:pt modelId="{18C4CC4F-1D22-4E83-84A6-707A690FC02F}" type="pres">
      <dgm:prSet presAssocID="{02AC207F-F85A-4FC1-9513-5AB9EB405312}" presName="rootText" presStyleLbl="node3" presStyleIdx="1" presStyleCnt="5">
        <dgm:presLayoutVars>
          <dgm:chPref val="3"/>
        </dgm:presLayoutVars>
      </dgm:prSet>
      <dgm:spPr/>
      <dgm:t>
        <a:bodyPr/>
        <a:lstStyle/>
        <a:p>
          <a:endParaRPr lang="en-US"/>
        </a:p>
      </dgm:t>
    </dgm:pt>
    <dgm:pt modelId="{CE8125A1-CFBF-4BF7-A309-E2D67CFDDF87}" type="pres">
      <dgm:prSet presAssocID="{02AC207F-F85A-4FC1-9513-5AB9EB405312}" presName="rootConnector" presStyleLbl="node3" presStyleIdx="1" presStyleCnt="5"/>
      <dgm:spPr/>
      <dgm:t>
        <a:bodyPr/>
        <a:lstStyle/>
        <a:p>
          <a:pPr rtl="1"/>
          <a:endParaRPr lang="ar-SA"/>
        </a:p>
      </dgm:t>
    </dgm:pt>
    <dgm:pt modelId="{C4A70FA4-46E3-4EAC-B638-ECE3393E7C43}" type="pres">
      <dgm:prSet presAssocID="{02AC207F-F85A-4FC1-9513-5AB9EB405312}" presName="hierChild4" presStyleCnt="0"/>
      <dgm:spPr/>
    </dgm:pt>
    <dgm:pt modelId="{DB51B166-0D9F-4BE8-8A66-94A9793BCBA7}" type="pres">
      <dgm:prSet presAssocID="{02AC207F-F85A-4FC1-9513-5AB9EB405312}" presName="hierChild5" presStyleCnt="0"/>
      <dgm:spPr/>
    </dgm:pt>
    <dgm:pt modelId="{70C08373-E3B7-4BB5-84A8-4A0E9B2EB13C}" type="pres">
      <dgm:prSet presAssocID="{FC3B26D9-5961-43F8-820C-FE369C3D4C36}" presName="hierChild5" presStyleCnt="0"/>
      <dgm:spPr/>
    </dgm:pt>
    <dgm:pt modelId="{4915216C-4930-482D-AAFB-4AA0B3CEBD8C}" type="pres">
      <dgm:prSet presAssocID="{61C83E3E-D152-48BC-8512-073354423267}" presName="Name37" presStyleLbl="parChTrans1D2" presStyleIdx="1" presStyleCnt="2"/>
      <dgm:spPr/>
      <dgm:t>
        <a:bodyPr/>
        <a:lstStyle/>
        <a:p>
          <a:pPr rtl="1"/>
          <a:endParaRPr lang="ar-SA"/>
        </a:p>
      </dgm:t>
    </dgm:pt>
    <dgm:pt modelId="{AAD72495-AC30-4AC0-9F4A-DB96EE9EBF20}" type="pres">
      <dgm:prSet presAssocID="{3087E5CC-E828-4CBA-B3A7-54646C46971B}" presName="hierRoot2" presStyleCnt="0">
        <dgm:presLayoutVars>
          <dgm:hierBranch val="init"/>
        </dgm:presLayoutVars>
      </dgm:prSet>
      <dgm:spPr/>
    </dgm:pt>
    <dgm:pt modelId="{130CD2D9-DE15-4DE3-9E67-DA8B533D0269}" type="pres">
      <dgm:prSet presAssocID="{3087E5CC-E828-4CBA-B3A7-54646C46971B}" presName="rootComposite" presStyleCnt="0"/>
      <dgm:spPr/>
    </dgm:pt>
    <dgm:pt modelId="{35F644C8-0137-4C7C-AB57-BBB562DD3426}" type="pres">
      <dgm:prSet presAssocID="{3087E5CC-E828-4CBA-B3A7-54646C46971B}" presName="rootText" presStyleLbl="node2" presStyleIdx="1" presStyleCnt="2">
        <dgm:presLayoutVars>
          <dgm:chPref val="3"/>
        </dgm:presLayoutVars>
      </dgm:prSet>
      <dgm:spPr/>
      <dgm:t>
        <a:bodyPr/>
        <a:lstStyle/>
        <a:p>
          <a:endParaRPr lang="en-US"/>
        </a:p>
      </dgm:t>
    </dgm:pt>
    <dgm:pt modelId="{9A382236-F9E7-47E2-B870-6852E084E16B}" type="pres">
      <dgm:prSet presAssocID="{3087E5CC-E828-4CBA-B3A7-54646C46971B}" presName="rootConnector" presStyleLbl="node2" presStyleIdx="1" presStyleCnt="2"/>
      <dgm:spPr/>
      <dgm:t>
        <a:bodyPr/>
        <a:lstStyle/>
        <a:p>
          <a:pPr rtl="1"/>
          <a:endParaRPr lang="ar-SA"/>
        </a:p>
      </dgm:t>
    </dgm:pt>
    <dgm:pt modelId="{0FE667CA-4CA7-436F-932C-CA8C1A9E0EA2}" type="pres">
      <dgm:prSet presAssocID="{3087E5CC-E828-4CBA-B3A7-54646C46971B}" presName="hierChild4" presStyleCnt="0"/>
      <dgm:spPr/>
    </dgm:pt>
    <dgm:pt modelId="{ED0B66E5-93B0-4C58-BF8E-A296C253AF64}" type="pres">
      <dgm:prSet presAssocID="{2D98D54E-5047-4356-BE9F-2A2458638D43}" presName="Name37" presStyleLbl="parChTrans1D3" presStyleIdx="2" presStyleCnt="5"/>
      <dgm:spPr/>
      <dgm:t>
        <a:bodyPr/>
        <a:lstStyle/>
        <a:p>
          <a:pPr rtl="1"/>
          <a:endParaRPr lang="ar-SA"/>
        </a:p>
      </dgm:t>
    </dgm:pt>
    <dgm:pt modelId="{11BE3A1C-AABB-449C-B610-8837FB13935A}" type="pres">
      <dgm:prSet presAssocID="{1C2E5076-E5B3-4855-BD0F-690D29143900}" presName="hierRoot2" presStyleCnt="0">
        <dgm:presLayoutVars>
          <dgm:hierBranch val="init"/>
        </dgm:presLayoutVars>
      </dgm:prSet>
      <dgm:spPr/>
    </dgm:pt>
    <dgm:pt modelId="{9AAE302F-F765-460F-8CCE-FA02744D4EFE}" type="pres">
      <dgm:prSet presAssocID="{1C2E5076-E5B3-4855-BD0F-690D29143900}" presName="rootComposite" presStyleCnt="0"/>
      <dgm:spPr/>
    </dgm:pt>
    <dgm:pt modelId="{A3DF0039-9ADD-44EB-8ADA-EB9BC5821C18}" type="pres">
      <dgm:prSet presAssocID="{1C2E5076-E5B3-4855-BD0F-690D29143900}" presName="rootText" presStyleLbl="node3" presStyleIdx="2" presStyleCnt="5">
        <dgm:presLayoutVars>
          <dgm:chPref val="3"/>
        </dgm:presLayoutVars>
      </dgm:prSet>
      <dgm:spPr/>
      <dgm:t>
        <a:bodyPr/>
        <a:lstStyle/>
        <a:p>
          <a:endParaRPr lang="en-US"/>
        </a:p>
      </dgm:t>
    </dgm:pt>
    <dgm:pt modelId="{3B962752-7FA2-4568-8F2C-4C7E1EFDCECD}" type="pres">
      <dgm:prSet presAssocID="{1C2E5076-E5B3-4855-BD0F-690D29143900}" presName="rootConnector" presStyleLbl="node3" presStyleIdx="2" presStyleCnt="5"/>
      <dgm:spPr/>
      <dgm:t>
        <a:bodyPr/>
        <a:lstStyle/>
        <a:p>
          <a:pPr rtl="1"/>
          <a:endParaRPr lang="ar-SA"/>
        </a:p>
      </dgm:t>
    </dgm:pt>
    <dgm:pt modelId="{32EE85B7-A1FB-4E9A-ABCE-302BB0BDE388}" type="pres">
      <dgm:prSet presAssocID="{1C2E5076-E5B3-4855-BD0F-690D29143900}" presName="hierChild4" presStyleCnt="0"/>
      <dgm:spPr/>
    </dgm:pt>
    <dgm:pt modelId="{6E0B0B3D-1ADA-4FB0-9641-08FB92288C71}" type="pres">
      <dgm:prSet presAssocID="{1C2E5076-E5B3-4855-BD0F-690D29143900}" presName="hierChild5" presStyleCnt="0"/>
      <dgm:spPr/>
    </dgm:pt>
    <dgm:pt modelId="{177961E7-03CD-45C5-96C7-C0C6B4FEFF07}" type="pres">
      <dgm:prSet presAssocID="{81105F81-1645-411B-B6B5-6519ACA91B68}" presName="Name37" presStyleLbl="parChTrans1D3" presStyleIdx="3" presStyleCnt="5"/>
      <dgm:spPr/>
      <dgm:t>
        <a:bodyPr/>
        <a:lstStyle/>
        <a:p>
          <a:pPr rtl="1"/>
          <a:endParaRPr lang="ar-SA"/>
        </a:p>
      </dgm:t>
    </dgm:pt>
    <dgm:pt modelId="{758994B3-487B-4AC8-BF84-6713CB875316}" type="pres">
      <dgm:prSet presAssocID="{20B0995B-911C-4B5D-A900-C8A089D25166}" presName="hierRoot2" presStyleCnt="0">
        <dgm:presLayoutVars>
          <dgm:hierBranch val="init"/>
        </dgm:presLayoutVars>
      </dgm:prSet>
      <dgm:spPr/>
    </dgm:pt>
    <dgm:pt modelId="{99B70CC6-3305-477A-96BD-0F9AE2AEDE2D}" type="pres">
      <dgm:prSet presAssocID="{20B0995B-911C-4B5D-A900-C8A089D25166}" presName="rootComposite" presStyleCnt="0"/>
      <dgm:spPr/>
    </dgm:pt>
    <dgm:pt modelId="{DC9DCBF1-E164-423E-BC33-FE3890571075}" type="pres">
      <dgm:prSet presAssocID="{20B0995B-911C-4B5D-A900-C8A089D25166}" presName="rootText" presStyleLbl="node3" presStyleIdx="3" presStyleCnt="5">
        <dgm:presLayoutVars>
          <dgm:chPref val="3"/>
        </dgm:presLayoutVars>
      </dgm:prSet>
      <dgm:spPr/>
      <dgm:t>
        <a:bodyPr/>
        <a:lstStyle/>
        <a:p>
          <a:endParaRPr lang="en-US"/>
        </a:p>
      </dgm:t>
    </dgm:pt>
    <dgm:pt modelId="{68BE409C-40CC-4CB7-A3CD-CDD5A4169762}" type="pres">
      <dgm:prSet presAssocID="{20B0995B-911C-4B5D-A900-C8A089D25166}" presName="rootConnector" presStyleLbl="node3" presStyleIdx="3" presStyleCnt="5"/>
      <dgm:spPr/>
      <dgm:t>
        <a:bodyPr/>
        <a:lstStyle/>
        <a:p>
          <a:pPr rtl="1"/>
          <a:endParaRPr lang="ar-SA"/>
        </a:p>
      </dgm:t>
    </dgm:pt>
    <dgm:pt modelId="{201BDED4-E60C-45B8-BE85-E23B7B4C5EEC}" type="pres">
      <dgm:prSet presAssocID="{20B0995B-911C-4B5D-A900-C8A089D25166}" presName="hierChild4" presStyleCnt="0"/>
      <dgm:spPr/>
    </dgm:pt>
    <dgm:pt modelId="{275B1CD5-48D3-475B-B2AE-526F9F2A55FC}" type="pres">
      <dgm:prSet presAssocID="{20B0995B-911C-4B5D-A900-C8A089D25166}" presName="hierChild5" presStyleCnt="0"/>
      <dgm:spPr/>
    </dgm:pt>
    <dgm:pt modelId="{628132D2-A1B2-47F7-9AB9-9A2D98E80BF2}" type="pres">
      <dgm:prSet presAssocID="{44AEB3AC-1EBC-44F7-8100-5874D4C2AF59}" presName="Name37" presStyleLbl="parChTrans1D3" presStyleIdx="4" presStyleCnt="5"/>
      <dgm:spPr/>
      <dgm:t>
        <a:bodyPr/>
        <a:lstStyle/>
        <a:p>
          <a:pPr rtl="1"/>
          <a:endParaRPr lang="ar-SA"/>
        </a:p>
      </dgm:t>
    </dgm:pt>
    <dgm:pt modelId="{34D5F69B-C030-4AA0-BA89-0A6BA67D0BA5}" type="pres">
      <dgm:prSet presAssocID="{A3D23809-F97B-4E5A-9083-8F9853867EB1}" presName="hierRoot2" presStyleCnt="0">
        <dgm:presLayoutVars>
          <dgm:hierBranch val="init"/>
        </dgm:presLayoutVars>
      </dgm:prSet>
      <dgm:spPr/>
    </dgm:pt>
    <dgm:pt modelId="{351D2E73-5F82-45DC-80D9-4C6B60FBC344}" type="pres">
      <dgm:prSet presAssocID="{A3D23809-F97B-4E5A-9083-8F9853867EB1}" presName="rootComposite" presStyleCnt="0"/>
      <dgm:spPr/>
    </dgm:pt>
    <dgm:pt modelId="{B2631DDC-7BF2-4904-AC28-E9EFA9431DAF}" type="pres">
      <dgm:prSet presAssocID="{A3D23809-F97B-4E5A-9083-8F9853867EB1}" presName="rootText" presStyleLbl="node3" presStyleIdx="4" presStyleCnt="5">
        <dgm:presLayoutVars>
          <dgm:chPref val="3"/>
        </dgm:presLayoutVars>
      </dgm:prSet>
      <dgm:spPr/>
      <dgm:t>
        <a:bodyPr/>
        <a:lstStyle/>
        <a:p>
          <a:endParaRPr lang="en-US"/>
        </a:p>
      </dgm:t>
    </dgm:pt>
    <dgm:pt modelId="{0344E7B6-80F5-4C23-A654-5B75271C6208}" type="pres">
      <dgm:prSet presAssocID="{A3D23809-F97B-4E5A-9083-8F9853867EB1}" presName="rootConnector" presStyleLbl="node3" presStyleIdx="4" presStyleCnt="5"/>
      <dgm:spPr/>
      <dgm:t>
        <a:bodyPr/>
        <a:lstStyle/>
        <a:p>
          <a:pPr rtl="1"/>
          <a:endParaRPr lang="ar-SA"/>
        </a:p>
      </dgm:t>
    </dgm:pt>
    <dgm:pt modelId="{864BD19C-6E0B-4D06-A0A4-2505FDAE9FC8}" type="pres">
      <dgm:prSet presAssocID="{A3D23809-F97B-4E5A-9083-8F9853867EB1}" presName="hierChild4" presStyleCnt="0"/>
      <dgm:spPr/>
    </dgm:pt>
    <dgm:pt modelId="{C4E73CAF-0078-461B-8A9A-0B46C1CDCCA2}" type="pres">
      <dgm:prSet presAssocID="{A3D23809-F97B-4E5A-9083-8F9853867EB1}" presName="hierChild5" presStyleCnt="0"/>
      <dgm:spPr/>
    </dgm:pt>
    <dgm:pt modelId="{48496A39-1D14-4086-843D-F3FD07EE294E}" type="pres">
      <dgm:prSet presAssocID="{3087E5CC-E828-4CBA-B3A7-54646C46971B}" presName="hierChild5" presStyleCnt="0"/>
      <dgm:spPr/>
    </dgm:pt>
    <dgm:pt modelId="{73486528-71E4-40FC-9660-061BAFBCA824}" type="pres">
      <dgm:prSet presAssocID="{AE3E3656-6A62-44E9-9FC6-A571D9533356}" presName="hierChild3" presStyleCnt="0"/>
      <dgm:spPr/>
    </dgm:pt>
  </dgm:ptLst>
  <dgm:cxnLst>
    <dgm:cxn modelId="{8BE183DE-2F9F-4025-AF74-7FEE871B24B0}" type="presOf" srcId="{1C2E5076-E5B3-4855-BD0F-690D29143900}" destId="{A3DF0039-9ADD-44EB-8ADA-EB9BC5821C18}" srcOrd="0" destOrd="0" presId="urn:microsoft.com/office/officeart/2005/8/layout/orgChart1"/>
    <dgm:cxn modelId="{3E133E65-B209-4256-B0CB-004A8607D9FA}" type="presOf" srcId="{1C2E5076-E5B3-4855-BD0F-690D29143900}" destId="{3B962752-7FA2-4568-8F2C-4C7E1EFDCECD}" srcOrd="1" destOrd="0" presId="urn:microsoft.com/office/officeart/2005/8/layout/orgChart1"/>
    <dgm:cxn modelId="{C5A573B4-8D5E-4FEC-9454-076ED09EF3A8}" type="presOf" srcId="{D0C4DD62-2D31-4F71-A1A0-11F3C7F64D96}" destId="{50EE81E9-7DF9-45FA-AC28-BF0CF8D6AEAC}" srcOrd="0" destOrd="0" presId="urn:microsoft.com/office/officeart/2005/8/layout/orgChart1"/>
    <dgm:cxn modelId="{E7B08086-37D3-4753-B099-5BB20DE10A6B}" srcId="{FC3B26D9-5961-43F8-820C-FE369C3D4C36}" destId="{02AC207F-F85A-4FC1-9513-5AB9EB405312}" srcOrd="1" destOrd="0" parTransId="{C3FD252C-AB7C-460C-900F-5E2A6DAED3D8}" sibTransId="{A7F59363-AEF2-4D95-801E-3616DAE3526E}"/>
    <dgm:cxn modelId="{BC79357A-FD49-4977-8FDE-D7E0FA2A51A2}" type="presOf" srcId="{20B0995B-911C-4B5D-A900-C8A089D25166}" destId="{68BE409C-40CC-4CB7-A3CD-CDD5A4169762}" srcOrd="1" destOrd="0" presId="urn:microsoft.com/office/officeart/2005/8/layout/orgChart1"/>
    <dgm:cxn modelId="{8039F0A2-AF58-427F-BC74-449C02B6DCDF}" type="presOf" srcId="{FC3B26D9-5961-43F8-820C-FE369C3D4C36}" destId="{EEA788A5-CB49-433B-B25E-270D80664941}" srcOrd="0" destOrd="0" presId="urn:microsoft.com/office/officeart/2005/8/layout/orgChart1"/>
    <dgm:cxn modelId="{BD1CD791-BB2D-4954-AA0B-76DCC50323F0}" type="presOf" srcId="{A3D23809-F97B-4E5A-9083-8F9853867EB1}" destId="{B2631DDC-7BF2-4904-AC28-E9EFA9431DAF}" srcOrd="0" destOrd="0" presId="urn:microsoft.com/office/officeart/2005/8/layout/orgChart1"/>
    <dgm:cxn modelId="{42C7885E-A809-411C-A20F-BBFE4FE0AF7E}" type="presOf" srcId="{3DA8A479-AC35-4D74-A593-D72B22E077AB}" destId="{2F446993-FC61-4289-A529-D1BD27BD5D46}" srcOrd="1" destOrd="0" presId="urn:microsoft.com/office/officeart/2005/8/layout/orgChart1"/>
    <dgm:cxn modelId="{206208EC-DA17-4AA8-8C35-740F2945CD99}" type="presOf" srcId="{3087E5CC-E828-4CBA-B3A7-54646C46971B}" destId="{9A382236-F9E7-47E2-B870-6852E084E16B}" srcOrd="1" destOrd="0" presId="urn:microsoft.com/office/officeart/2005/8/layout/orgChart1"/>
    <dgm:cxn modelId="{CE23C0E0-32D4-48BA-B6CE-DA6E14C741D3}" type="presOf" srcId="{44AEB3AC-1EBC-44F7-8100-5874D4C2AF59}" destId="{628132D2-A1B2-47F7-9AB9-9A2D98E80BF2}" srcOrd="0" destOrd="0" presId="urn:microsoft.com/office/officeart/2005/8/layout/orgChart1"/>
    <dgm:cxn modelId="{CFE816BA-B66C-415F-8892-70AF2E595140}" type="presOf" srcId="{61C83E3E-D152-48BC-8512-073354423267}" destId="{4915216C-4930-482D-AAFB-4AA0B3CEBD8C}" srcOrd="0" destOrd="0" presId="urn:microsoft.com/office/officeart/2005/8/layout/orgChart1"/>
    <dgm:cxn modelId="{0546E520-EEE7-4F42-A7BF-D33E3CD63F37}" srcId="{FC3B26D9-5961-43F8-820C-FE369C3D4C36}" destId="{3DA8A479-AC35-4D74-A593-D72B22E077AB}" srcOrd="0" destOrd="0" parTransId="{C116EC9D-FE23-416E-9AFC-47ECF07D7384}" sibTransId="{F3772356-99F5-425B-9B85-0E21B5E98B3F}"/>
    <dgm:cxn modelId="{7EB8DA9E-E3E2-4011-8C91-9A3684B1E679}" srcId="{3087E5CC-E828-4CBA-B3A7-54646C46971B}" destId="{A3D23809-F97B-4E5A-9083-8F9853867EB1}" srcOrd="2" destOrd="0" parTransId="{44AEB3AC-1EBC-44F7-8100-5874D4C2AF59}" sibTransId="{63F6CEBE-2B8E-4660-985F-A6FC25F4F25F}"/>
    <dgm:cxn modelId="{62F25A05-311E-42FD-8511-2BB47ADF0C9B}" type="presOf" srcId="{3D74DC00-17AD-4E2F-84A5-16A2BBC554E4}" destId="{EE6F8654-2294-4F21-AAFC-D94B8B707B9D}" srcOrd="0" destOrd="0" presId="urn:microsoft.com/office/officeart/2005/8/layout/orgChart1"/>
    <dgm:cxn modelId="{91FB0EEC-EA99-4873-A20B-AF97DF51A913}" type="presOf" srcId="{C3FD252C-AB7C-460C-900F-5E2A6DAED3D8}" destId="{DD954D33-91F0-47AC-A179-E33EE8C916F0}" srcOrd="0" destOrd="0" presId="urn:microsoft.com/office/officeart/2005/8/layout/orgChart1"/>
    <dgm:cxn modelId="{B19827FD-F4B6-4E26-ADF4-5C4D3C55D46B}" srcId="{3D74DC00-17AD-4E2F-84A5-16A2BBC554E4}" destId="{AE3E3656-6A62-44E9-9FC6-A571D9533356}" srcOrd="0" destOrd="0" parTransId="{5B9CE3A4-5CA7-4488-8771-E3817980BC1C}" sibTransId="{E9741864-37DF-4EA4-820D-090BF7770CDD}"/>
    <dgm:cxn modelId="{CA2196FD-45AF-4562-B5CD-241732ACA6AC}" type="presOf" srcId="{C116EC9D-FE23-416E-9AFC-47ECF07D7384}" destId="{E6FE2D88-1B51-4331-BAF1-22A3B5167584}" srcOrd="0" destOrd="0" presId="urn:microsoft.com/office/officeart/2005/8/layout/orgChart1"/>
    <dgm:cxn modelId="{89C4F46A-0AF9-4518-844A-CF7B789102C4}" type="presOf" srcId="{2D98D54E-5047-4356-BE9F-2A2458638D43}" destId="{ED0B66E5-93B0-4C58-BF8E-A296C253AF64}" srcOrd="0" destOrd="0" presId="urn:microsoft.com/office/officeart/2005/8/layout/orgChart1"/>
    <dgm:cxn modelId="{22726A95-FD00-4004-B36B-ACC752D1D356}" type="presOf" srcId="{81105F81-1645-411B-B6B5-6519ACA91B68}" destId="{177961E7-03CD-45C5-96C7-C0C6B4FEFF07}" srcOrd="0" destOrd="0" presId="urn:microsoft.com/office/officeart/2005/8/layout/orgChart1"/>
    <dgm:cxn modelId="{C31511F8-936D-4E2B-83B5-B3FFB348A602}" srcId="{3087E5CC-E828-4CBA-B3A7-54646C46971B}" destId="{1C2E5076-E5B3-4855-BD0F-690D29143900}" srcOrd="0" destOrd="0" parTransId="{2D98D54E-5047-4356-BE9F-2A2458638D43}" sibTransId="{445661E5-4561-4F7F-BEEB-EA2D7F978CBA}"/>
    <dgm:cxn modelId="{69BAD440-4759-49FE-9A25-553462E6DF73}" type="presOf" srcId="{20B0995B-911C-4B5D-A900-C8A089D25166}" destId="{DC9DCBF1-E164-423E-BC33-FE3890571075}" srcOrd="0" destOrd="0" presId="urn:microsoft.com/office/officeart/2005/8/layout/orgChart1"/>
    <dgm:cxn modelId="{EB7620C7-FFDF-41A5-A2F2-77DFD5307512}" type="presOf" srcId="{A3D23809-F97B-4E5A-9083-8F9853867EB1}" destId="{0344E7B6-80F5-4C23-A654-5B75271C6208}" srcOrd="1" destOrd="0" presId="urn:microsoft.com/office/officeart/2005/8/layout/orgChart1"/>
    <dgm:cxn modelId="{6720D70D-3874-4017-A8CE-548E611EA1E2}" type="presOf" srcId="{02AC207F-F85A-4FC1-9513-5AB9EB405312}" destId="{18C4CC4F-1D22-4E83-84A6-707A690FC02F}" srcOrd="0" destOrd="0" presId="urn:microsoft.com/office/officeart/2005/8/layout/orgChart1"/>
    <dgm:cxn modelId="{589B1A50-278A-4C99-8F6A-E48477EEB6AF}" srcId="{AE3E3656-6A62-44E9-9FC6-A571D9533356}" destId="{FC3B26D9-5961-43F8-820C-FE369C3D4C36}" srcOrd="0" destOrd="0" parTransId="{D0C4DD62-2D31-4F71-A1A0-11F3C7F64D96}" sibTransId="{4307F139-59AF-4654-BCC6-654EC216DABB}"/>
    <dgm:cxn modelId="{6018F949-5E2D-44D6-9E21-BD583099592A}" type="presOf" srcId="{02AC207F-F85A-4FC1-9513-5AB9EB405312}" destId="{CE8125A1-CFBF-4BF7-A309-E2D67CFDDF87}" srcOrd="1" destOrd="0" presId="urn:microsoft.com/office/officeart/2005/8/layout/orgChart1"/>
    <dgm:cxn modelId="{F0D30CB2-F362-4DE3-9821-0217A7272DE7}" type="presOf" srcId="{3DA8A479-AC35-4D74-A593-D72B22E077AB}" destId="{DC423AC1-8C7B-4D96-A3C2-ACC259C61264}" srcOrd="0" destOrd="0" presId="urn:microsoft.com/office/officeart/2005/8/layout/orgChart1"/>
    <dgm:cxn modelId="{FF4BA907-1B74-42DA-93DA-529C8978FA15}" type="presOf" srcId="{3087E5CC-E828-4CBA-B3A7-54646C46971B}" destId="{35F644C8-0137-4C7C-AB57-BBB562DD3426}" srcOrd="0" destOrd="0" presId="urn:microsoft.com/office/officeart/2005/8/layout/orgChart1"/>
    <dgm:cxn modelId="{169E4632-C92C-45E7-9984-4D89CF31E74A}" srcId="{AE3E3656-6A62-44E9-9FC6-A571D9533356}" destId="{3087E5CC-E828-4CBA-B3A7-54646C46971B}" srcOrd="1" destOrd="0" parTransId="{61C83E3E-D152-48BC-8512-073354423267}" sibTransId="{5172CB8D-DA9D-4AD3-A12B-CCA09B9E5585}"/>
    <dgm:cxn modelId="{B23D5832-625C-4595-875E-9CD2011AF0E0}" type="presOf" srcId="{AE3E3656-6A62-44E9-9FC6-A571D9533356}" destId="{9DAD4AB9-F01D-4DC0-A659-8A20D119B49C}" srcOrd="0" destOrd="0" presId="urn:microsoft.com/office/officeart/2005/8/layout/orgChart1"/>
    <dgm:cxn modelId="{EA571363-5420-4A7B-8FB4-06F724825DD7}" srcId="{3087E5CC-E828-4CBA-B3A7-54646C46971B}" destId="{20B0995B-911C-4B5D-A900-C8A089D25166}" srcOrd="1" destOrd="0" parTransId="{81105F81-1645-411B-B6B5-6519ACA91B68}" sibTransId="{CFB6822D-40B5-471B-BE61-149832F120CA}"/>
    <dgm:cxn modelId="{19832DF6-81B3-4D53-8723-0446FAFB9044}" type="presOf" srcId="{AE3E3656-6A62-44E9-9FC6-A571D9533356}" destId="{A784F956-EFBE-42A8-886F-3688F963BC09}" srcOrd="1" destOrd="0" presId="urn:microsoft.com/office/officeart/2005/8/layout/orgChart1"/>
    <dgm:cxn modelId="{D0581886-5D31-44ED-BA6C-E33482AAA1BF}" type="presOf" srcId="{FC3B26D9-5961-43F8-820C-FE369C3D4C36}" destId="{3BB501AB-EC38-4DCF-B160-61E36C16AEC1}" srcOrd="1" destOrd="0" presId="urn:microsoft.com/office/officeart/2005/8/layout/orgChart1"/>
    <dgm:cxn modelId="{6B226B59-B17A-4ACD-AA9C-48A0DDEDE376}" type="presParOf" srcId="{EE6F8654-2294-4F21-AAFC-D94B8B707B9D}" destId="{B51FB89B-5FF8-4B7B-BA36-53C164EA6778}" srcOrd="0" destOrd="0" presId="urn:microsoft.com/office/officeart/2005/8/layout/orgChart1"/>
    <dgm:cxn modelId="{CFC7557D-8F83-49E2-A3D6-950476BBB8ED}" type="presParOf" srcId="{B51FB89B-5FF8-4B7B-BA36-53C164EA6778}" destId="{25AE7AFC-DFCB-4FFB-A034-6ABBD7D200FE}" srcOrd="0" destOrd="0" presId="urn:microsoft.com/office/officeart/2005/8/layout/orgChart1"/>
    <dgm:cxn modelId="{08D9D8A7-757A-4CF9-838C-7BDBF4CC8CDE}" type="presParOf" srcId="{25AE7AFC-DFCB-4FFB-A034-6ABBD7D200FE}" destId="{9DAD4AB9-F01D-4DC0-A659-8A20D119B49C}" srcOrd="0" destOrd="0" presId="urn:microsoft.com/office/officeart/2005/8/layout/orgChart1"/>
    <dgm:cxn modelId="{77B2830C-6F67-49A3-89D5-E2B7027773ED}" type="presParOf" srcId="{25AE7AFC-DFCB-4FFB-A034-6ABBD7D200FE}" destId="{A784F956-EFBE-42A8-886F-3688F963BC09}" srcOrd="1" destOrd="0" presId="urn:microsoft.com/office/officeart/2005/8/layout/orgChart1"/>
    <dgm:cxn modelId="{46746260-CFEA-4E98-ABDD-151ED7BD922C}" type="presParOf" srcId="{B51FB89B-5FF8-4B7B-BA36-53C164EA6778}" destId="{8B8558E1-074D-4744-88BC-53C305D7F1E0}" srcOrd="1" destOrd="0" presId="urn:microsoft.com/office/officeart/2005/8/layout/orgChart1"/>
    <dgm:cxn modelId="{DFF18CCD-C32E-4314-BD4A-9F59B9FCCF21}" type="presParOf" srcId="{8B8558E1-074D-4744-88BC-53C305D7F1E0}" destId="{50EE81E9-7DF9-45FA-AC28-BF0CF8D6AEAC}" srcOrd="0" destOrd="0" presId="urn:microsoft.com/office/officeart/2005/8/layout/orgChart1"/>
    <dgm:cxn modelId="{9D312373-3DB3-4DC8-91BF-8B404510755C}" type="presParOf" srcId="{8B8558E1-074D-4744-88BC-53C305D7F1E0}" destId="{E3C484C5-9209-4A3D-85F8-E3543FAE41BA}" srcOrd="1" destOrd="0" presId="urn:microsoft.com/office/officeart/2005/8/layout/orgChart1"/>
    <dgm:cxn modelId="{5FDC8862-9A89-411C-8DF7-AD6A57B0A37A}" type="presParOf" srcId="{E3C484C5-9209-4A3D-85F8-E3543FAE41BA}" destId="{4F1978BF-F8A3-4B8E-B193-A5B2D36D6D01}" srcOrd="0" destOrd="0" presId="urn:microsoft.com/office/officeart/2005/8/layout/orgChart1"/>
    <dgm:cxn modelId="{66A7AD7A-0D5D-4D8E-AC95-D6800B9D8ED8}" type="presParOf" srcId="{4F1978BF-F8A3-4B8E-B193-A5B2D36D6D01}" destId="{EEA788A5-CB49-433B-B25E-270D80664941}" srcOrd="0" destOrd="0" presId="urn:microsoft.com/office/officeart/2005/8/layout/orgChart1"/>
    <dgm:cxn modelId="{972267E8-CA06-4879-8867-B2F0FAE95E83}" type="presParOf" srcId="{4F1978BF-F8A3-4B8E-B193-A5B2D36D6D01}" destId="{3BB501AB-EC38-4DCF-B160-61E36C16AEC1}" srcOrd="1" destOrd="0" presId="urn:microsoft.com/office/officeart/2005/8/layout/orgChart1"/>
    <dgm:cxn modelId="{15049D04-E0F1-4E78-9C51-40FD62B7D033}" type="presParOf" srcId="{E3C484C5-9209-4A3D-85F8-E3543FAE41BA}" destId="{C8872B2C-525A-4674-9144-30286D83AFEB}" srcOrd="1" destOrd="0" presId="urn:microsoft.com/office/officeart/2005/8/layout/orgChart1"/>
    <dgm:cxn modelId="{8BD429B6-9FC5-4109-B9AF-218305498842}" type="presParOf" srcId="{C8872B2C-525A-4674-9144-30286D83AFEB}" destId="{E6FE2D88-1B51-4331-BAF1-22A3B5167584}" srcOrd="0" destOrd="0" presId="urn:microsoft.com/office/officeart/2005/8/layout/orgChart1"/>
    <dgm:cxn modelId="{BEBAB6B8-2ED8-439E-ACA6-25DB49E6EC84}" type="presParOf" srcId="{C8872B2C-525A-4674-9144-30286D83AFEB}" destId="{4FC6C6B4-3D22-443E-860F-92406A9CBA63}" srcOrd="1" destOrd="0" presId="urn:microsoft.com/office/officeart/2005/8/layout/orgChart1"/>
    <dgm:cxn modelId="{7C7C38B7-BC43-45C6-A99C-B546523E96CE}" type="presParOf" srcId="{4FC6C6B4-3D22-443E-860F-92406A9CBA63}" destId="{DDFC8581-ABF2-4EB5-AE45-173063A80752}" srcOrd="0" destOrd="0" presId="urn:microsoft.com/office/officeart/2005/8/layout/orgChart1"/>
    <dgm:cxn modelId="{15E0C820-02E9-4381-A762-4CE05C3C5F09}" type="presParOf" srcId="{DDFC8581-ABF2-4EB5-AE45-173063A80752}" destId="{DC423AC1-8C7B-4D96-A3C2-ACC259C61264}" srcOrd="0" destOrd="0" presId="urn:microsoft.com/office/officeart/2005/8/layout/orgChart1"/>
    <dgm:cxn modelId="{FEDFD363-BB0C-4593-AFA7-BFDD6709218F}" type="presParOf" srcId="{DDFC8581-ABF2-4EB5-AE45-173063A80752}" destId="{2F446993-FC61-4289-A529-D1BD27BD5D46}" srcOrd="1" destOrd="0" presId="urn:microsoft.com/office/officeart/2005/8/layout/orgChart1"/>
    <dgm:cxn modelId="{FBDBD657-A7AF-4013-B227-332F0AD469AF}" type="presParOf" srcId="{4FC6C6B4-3D22-443E-860F-92406A9CBA63}" destId="{5DDE161F-D4AD-4ED8-90CE-B29D00C9BFFE}" srcOrd="1" destOrd="0" presId="urn:microsoft.com/office/officeart/2005/8/layout/orgChart1"/>
    <dgm:cxn modelId="{80918CAF-4F39-4AD2-BD87-1CBAC5C9E744}" type="presParOf" srcId="{4FC6C6B4-3D22-443E-860F-92406A9CBA63}" destId="{62CE278B-6374-4640-B8F4-00C2093FBC4C}" srcOrd="2" destOrd="0" presId="urn:microsoft.com/office/officeart/2005/8/layout/orgChart1"/>
    <dgm:cxn modelId="{C93FDC2A-CF41-493C-A600-22357A9A6ADD}" type="presParOf" srcId="{C8872B2C-525A-4674-9144-30286D83AFEB}" destId="{DD954D33-91F0-47AC-A179-E33EE8C916F0}" srcOrd="2" destOrd="0" presId="urn:microsoft.com/office/officeart/2005/8/layout/orgChart1"/>
    <dgm:cxn modelId="{3F4E5BB1-2303-410B-8DA4-3E7F2AB29EFC}" type="presParOf" srcId="{C8872B2C-525A-4674-9144-30286D83AFEB}" destId="{952B1050-CFEA-4A68-A06B-72392559BE0F}" srcOrd="3" destOrd="0" presId="urn:microsoft.com/office/officeart/2005/8/layout/orgChart1"/>
    <dgm:cxn modelId="{9EAF187B-A02C-4133-9EAD-965989BC4D75}" type="presParOf" srcId="{952B1050-CFEA-4A68-A06B-72392559BE0F}" destId="{7CD673DF-4925-41A5-BD19-6AED0FDCD7B7}" srcOrd="0" destOrd="0" presId="urn:microsoft.com/office/officeart/2005/8/layout/orgChart1"/>
    <dgm:cxn modelId="{66CDD7F3-1778-4928-8795-5CF8E8BC1E6A}" type="presParOf" srcId="{7CD673DF-4925-41A5-BD19-6AED0FDCD7B7}" destId="{18C4CC4F-1D22-4E83-84A6-707A690FC02F}" srcOrd="0" destOrd="0" presId="urn:microsoft.com/office/officeart/2005/8/layout/orgChart1"/>
    <dgm:cxn modelId="{401B50B6-9102-453B-A3C5-C326F2BD9333}" type="presParOf" srcId="{7CD673DF-4925-41A5-BD19-6AED0FDCD7B7}" destId="{CE8125A1-CFBF-4BF7-A309-E2D67CFDDF87}" srcOrd="1" destOrd="0" presId="urn:microsoft.com/office/officeart/2005/8/layout/orgChart1"/>
    <dgm:cxn modelId="{1D8C96AE-84CF-43FF-B8DF-E1B88E0164A0}" type="presParOf" srcId="{952B1050-CFEA-4A68-A06B-72392559BE0F}" destId="{C4A70FA4-46E3-4EAC-B638-ECE3393E7C43}" srcOrd="1" destOrd="0" presId="urn:microsoft.com/office/officeart/2005/8/layout/orgChart1"/>
    <dgm:cxn modelId="{472C03FB-1DCE-466F-9F72-A89F68C9D580}" type="presParOf" srcId="{952B1050-CFEA-4A68-A06B-72392559BE0F}" destId="{DB51B166-0D9F-4BE8-8A66-94A9793BCBA7}" srcOrd="2" destOrd="0" presId="urn:microsoft.com/office/officeart/2005/8/layout/orgChart1"/>
    <dgm:cxn modelId="{25BCA394-EAFD-4D9C-BEF1-480B61DD91D6}" type="presParOf" srcId="{E3C484C5-9209-4A3D-85F8-E3543FAE41BA}" destId="{70C08373-E3B7-4BB5-84A8-4A0E9B2EB13C}" srcOrd="2" destOrd="0" presId="urn:microsoft.com/office/officeart/2005/8/layout/orgChart1"/>
    <dgm:cxn modelId="{82023FDB-D23D-4AE3-B030-6DA74112315B}" type="presParOf" srcId="{8B8558E1-074D-4744-88BC-53C305D7F1E0}" destId="{4915216C-4930-482D-AAFB-4AA0B3CEBD8C}" srcOrd="2" destOrd="0" presId="urn:microsoft.com/office/officeart/2005/8/layout/orgChart1"/>
    <dgm:cxn modelId="{51310EA8-231E-4839-AEDD-44F08E02CAD7}" type="presParOf" srcId="{8B8558E1-074D-4744-88BC-53C305D7F1E0}" destId="{AAD72495-AC30-4AC0-9F4A-DB96EE9EBF20}" srcOrd="3" destOrd="0" presId="urn:microsoft.com/office/officeart/2005/8/layout/orgChart1"/>
    <dgm:cxn modelId="{F3C8AA00-1D6B-4015-BEE0-9C0359D224C6}" type="presParOf" srcId="{AAD72495-AC30-4AC0-9F4A-DB96EE9EBF20}" destId="{130CD2D9-DE15-4DE3-9E67-DA8B533D0269}" srcOrd="0" destOrd="0" presId="urn:microsoft.com/office/officeart/2005/8/layout/orgChart1"/>
    <dgm:cxn modelId="{B6FB236D-55E4-42E7-BF1F-7DD14549B895}" type="presParOf" srcId="{130CD2D9-DE15-4DE3-9E67-DA8B533D0269}" destId="{35F644C8-0137-4C7C-AB57-BBB562DD3426}" srcOrd="0" destOrd="0" presId="urn:microsoft.com/office/officeart/2005/8/layout/orgChart1"/>
    <dgm:cxn modelId="{6F339A06-C38B-407B-8538-F1BAC3B8B87F}" type="presParOf" srcId="{130CD2D9-DE15-4DE3-9E67-DA8B533D0269}" destId="{9A382236-F9E7-47E2-B870-6852E084E16B}" srcOrd="1" destOrd="0" presId="urn:microsoft.com/office/officeart/2005/8/layout/orgChart1"/>
    <dgm:cxn modelId="{285B8DE8-A1E4-4D04-88A1-DF06C5302CCE}" type="presParOf" srcId="{AAD72495-AC30-4AC0-9F4A-DB96EE9EBF20}" destId="{0FE667CA-4CA7-436F-932C-CA8C1A9E0EA2}" srcOrd="1" destOrd="0" presId="urn:microsoft.com/office/officeart/2005/8/layout/orgChart1"/>
    <dgm:cxn modelId="{5814AEF3-436D-4E3D-9680-53CC701B5C06}" type="presParOf" srcId="{0FE667CA-4CA7-436F-932C-CA8C1A9E0EA2}" destId="{ED0B66E5-93B0-4C58-BF8E-A296C253AF64}" srcOrd="0" destOrd="0" presId="urn:microsoft.com/office/officeart/2005/8/layout/orgChart1"/>
    <dgm:cxn modelId="{D2D4D878-C526-4A2F-A866-B4AE8F1D2ED3}" type="presParOf" srcId="{0FE667CA-4CA7-436F-932C-CA8C1A9E0EA2}" destId="{11BE3A1C-AABB-449C-B610-8837FB13935A}" srcOrd="1" destOrd="0" presId="urn:microsoft.com/office/officeart/2005/8/layout/orgChart1"/>
    <dgm:cxn modelId="{61826695-98C3-4800-97D0-5D13FF8BA406}" type="presParOf" srcId="{11BE3A1C-AABB-449C-B610-8837FB13935A}" destId="{9AAE302F-F765-460F-8CCE-FA02744D4EFE}" srcOrd="0" destOrd="0" presId="urn:microsoft.com/office/officeart/2005/8/layout/orgChart1"/>
    <dgm:cxn modelId="{74413EC5-9A28-4A5A-88DE-3F3207220804}" type="presParOf" srcId="{9AAE302F-F765-460F-8CCE-FA02744D4EFE}" destId="{A3DF0039-9ADD-44EB-8ADA-EB9BC5821C18}" srcOrd="0" destOrd="0" presId="urn:microsoft.com/office/officeart/2005/8/layout/orgChart1"/>
    <dgm:cxn modelId="{CFA3CEBD-03FC-46F3-ACB2-306AE9C6E979}" type="presParOf" srcId="{9AAE302F-F765-460F-8CCE-FA02744D4EFE}" destId="{3B962752-7FA2-4568-8F2C-4C7E1EFDCECD}" srcOrd="1" destOrd="0" presId="urn:microsoft.com/office/officeart/2005/8/layout/orgChart1"/>
    <dgm:cxn modelId="{2644105B-B3D6-4DC4-926B-AB27031127D6}" type="presParOf" srcId="{11BE3A1C-AABB-449C-B610-8837FB13935A}" destId="{32EE85B7-A1FB-4E9A-ABCE-302BB0BDE388}" srcOrd="1" destOrd="0" presId="urn:microsoft.com/office/officeart/2005/8/layout/orgChart1"/>
    <dgm:cxn modelId="{08EB450A-A17D-41F1-95F8-A135DB0F8D31}" type="presParOf" srcId="{11BE3A1C-AABB-449C-B610-8837FB13935A}" destId="{6E0B0B3D-1ADA-4FB0-9641-08FB92288C71}" srcOrd="2" destOrd="0" presId="urn:microsoft.com/office/officeart/2005/8/layout/orgChart1"/>
    <dgm:cxn modelId="{A4310487-4C28-45B3-B0AB-3DEE4F1AA128}" type="presParOf" srcId="{0FE667CA-4CA7-436F-932C-CA8C1A9E0EA2}" destId="{177961E7-03CD-45C5-96C7-C0C6B4FEFF07}" srcOrd="2" destOrd="0" presId="urn:microsoft.com/office/officeart/2005/8/layout/orgChart1"/>
    <dgm:cxn modelId="{EE81C3E6-EE1B-4A44-9FDE-B096E2E88EDF}" type="presParOf" srcId="{0FE667CA-4CA7-436F-932C-CA8C1A9E0EA2}" destId="{758994B3-487B-4AC8-BF84-6713CB875316}" srcOrd="3" destOrd="0" presId="urn:microsoft.com/office/officeart/2005/8/layout/orgChart1"/>
    <dgm:cxn modelId="{256F6435-5A21-4E25-87A0-7022C1DFFA29}" type="presParOf" srcId="{758994B3-487B-4AC8-BF84-6713CB875316}" destId="{99B70CC6-3305-477A-96BD-0F9AE2AEDE2D}" srcOrd="0" destOrd="0" presId="urn:microsoft.com/office/officeart/2005/8/layout/orgChart1"/>
    <dgm:cxn modelId="{1A5F23C1-A902-479C-9296-D28B2F58D142}" type="presParOf" srcId="{99B70CC6-3305-477A-96BD-0F9AE2AEDE2D}" destId="{DC9DCBF1-E164-423E-BC33-FE3890571075}" srcOrd="0" destOrd="0" presId="urn:microsoft.com/office/officeart/2005/8/layout/orgChart1"/>
    <dgm:cxn modelId="{A5B017AF-FC62-4374-889D-C9EB3694E204}" type="presParOf" srcId="{99B70CC6-3305-477A-96BD-0F9AE2AEDE2D}" destId="{68BE409C-40CC-4CB7-A3CD-CDD5A4169762}" srcOrd="1" destOrd="0" presId="urn:microsoft.com/office/officeart/2005/8/layout/orgChart1"/>
    <dgm:cxn modelId="{641761CD-ED50-400D-8927-4B2F6F146EA2}" type="presParOf" srcId="{758994B3-487B-4AC8-BF84-6713CB875316}" destId="{201BDED4-E60C-45B8-BE85-E23B7B4C5EEC}" srcOrd="1" destOrd="0" presId="urn:microsoft.com/office/officeart/2005/8/layout/orgChart1"/>
    <dgm:cxn modelId="{0DF1D125-03DA-4D30-9221-5BDC72D05712}" type="presParOf" srcId="{758994B3-487B-4AC8-BF84-6713CB875316}" destId="{275B1CD5-48D3-475B-B2AE-526F9F2A55FC}" srcOrd="2" destOrd="0" presId="urn:microsoft.com/office/officeart/2005/8/layout/orgChart1"/>
    <dgm:cxn modelId="{4B22CDEE-EBF6-4964-88F0-63371A82EF16}" type="presParOf" srcId="{0FE667CA-4CA7-436F-932C-CA8C1A9E0EA2}" destId="{628132D2-A1B2-47F7-9AB9-9A2D98E80BF2}" srcOrd="4" destOrd="0" presId="urn:microsoft.com/office/officeart/2005/8/layout/orgChart1"/>
    <dgm:cxn modelId="{CD7299A3-6629-4B17-A7EC-4F02ED9D0A71}" type="presParOf" srcId="{0FE667CA-4CA7-436F-932C-CA8C1A9E0EA2}" destId="{34D5F69B-C030-4AA0-BA89-0A6BA67D0BA5}" srcOrd="5" destOrd="0" presId="urn:microsoft.com/office/officeart/2005/8/layout/orgChart1"/>
    <dgm:cxn modelId="{19347EF2-1A2A-4671-9874-1EA61A718ED3}" type="presParOf" srcId="{34D5F69B-C030-4AA0-BA89-0A6BA67D0BA5}" destId="{351D2E73-5F82-45DC-80D9-4C6B60FBC344}" srcOrd="0" destOrd="0" presId="urn:microsoft.com/office/officeart/2005/8/layout/orgChart1"/>
    <dgm:cxn modelId="{8A9E6CD6-F5E1-4FF3-8433-C8507FA7025B}" type="presParOf" srcId="{351D2E73-5F82-45DC-80D9-4C6B60FBC344}" destId="{B2631DDC-7BF2-4904-AC28-E9EFA9431DAF}" srcOrd="0" destOrd="0" presId="urn:microsoft.com/office/officeart/2005/8/layout/orgChart1"/>
    <dgm:cxn modelId="{C2B0742E-FA97-49F3-8BAE-F6B95497EA7D}" type="presParOf" srcId="{351D2E73-5F82-45DC-80D9-4C6B60FBC344}" destId="{0344E7B6-80F5-4C23-A654-5B75271C6208}" srcOrd="1" destOrd="0" presId="urn:microsoft.com/office/officeart/2005/8/layout/orgChart1"/>
    <dgm:cxn modelId="{E17C46D7-50DF-419C-B9F5-CA75046817B4}" type="presParOf" srcId="{34D5F69B-C030-4AA0-BA89-0A6BA67D0BA5}" destId="{864BD19C-6E0B-4D06-A0A4-2505FDAE9FC8}" srcOrd="1" destOrd="0" presId="urn:microsoft.com/office/officeart/2005/8/layout/orgChart1"/>
    <dgm:cxn modelId="{4CCE4759-57F8-43AF-AD57-4751B7DA1C71}" type="presParOf" srcId="{34D5F69B-C030-4AA0-BA89-0A6BA67D0BA5}" destId="{C4E73CAF-0078-461B-8A9A-0B46C1CDCCA2}" srcOrd="2" destOrd="0" presId="urn:microsoft.com/office/officeart/2005/8/layout/orgChart1"/>
    <dgm:cxn modelId="{A4755C3C-3105-4883-A203-46529D1A67D7}" type="presParOf" srcId="{AAD72495-AC30-4AC0-9F4A-DB96EE9EBF20}" destId="{48496A39-1D14-4086-843D-F3FD07EE294E}" srcOrd="2" destOrd="0" presId="urn:microsoft.com/office/officeart/2005/8/layout/orgChart1"/>
    <dgm:cxn modelId="{878079EA-5D8B-49F7-8CA3-24341575BB6E}" type="presParOf" srcId="{B51FB89B-5FF8-4B7B-BA36-53C164EA6778}" destId="{73486528-71E4-40FC-9660-061BAFBCA82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84C16-CCE5-491D-9803-6BDBF30D9ACF}">
      <dsp:nvSpPr>
        <dsp:cNvPr id="0" name=""/>
        <dsp:cNvSpPr/>
      </dsp:nvSpPr>
      <dsp:spPr>
        <a:xfrm>
          <a:off x="3492388" y="1791786"/>
          <a:ext cx="1976578" cy="635638"/>
        </a:xfrm>
        <a:custGeom>
          <a:avLst/>
          <a:gdLst/>
          <a:ahLst/>
          <a:cxnLst/>
          <a:rect l="0" t="0" r="0" b="0"/>
          <a:pathLst>
            <a:path>
              <a:moveTo>
                <a:pt x="0" y="0"/>
              </a:moveTo>
              <a:lnTo>
                <a:pt x="0" y="317819"/>
              </a:lnTo>
              <a:lnTo>
                <a:pt x="1976578" y="317819"/>
              </a:lnTo>
              <a:lnTo>
                <a:pt x="1976578" y="635638"/>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4DFA2F0-5F3D-4D44-8002-C78783D70A8E}">
      <dsp:nvSpPr>
        <dsp:cNvPr id="0" name=""/>
        <dsp:cNvSpPr/>
      </dsp:nvSpPr>
      <dsp:spPr>
        <a:xfrm>
          <a:off x="1661143" y="1791786"/>
          <a:ext cx="1831244" cy="635638"/>
        </a:xfrm>
        <a:custGeom>
          <a:avLst/>
          <a:gdLst/>
          <a:ahLst/>
          <a:cxnLst/>
          <a:rect l="0" t="0" r="0" b="0"/>
          <a:pathLst>
            <a:path>
              <a:moveTo>
                <a:pt x="1831244" y="0"/>
              </a:moveTo>
              <a:lnTo>
                <a:pt x="1831244" y="317819"/>
              </a:lnTo>
              <a:lnTo>
                <a:pt x="0" y="317819"/>
              </a:lnTo>
              <a:lnTo>
                <a:pt x="0" y="635638"/>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D621370-60F2-4EF3-8102-38D579168783}">
      <dsp:nvSpPr>
        <dsp:cNvPr id="0" name=""/>
        <dsp:cNvSpPr/>
      </dsp:nvSpPr>
      <dsp:spPr>
        <a:xfrm>
          <a:off x="1512162" y="278361"/>
          <a:ext cx="3960451" cy="1513424"/>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SA" sz="3200" b="1" kern="1200" dirty="0" smtClean="0">
              <a:ln>
                <a:solidFill>
                  <a:srgbClr val="C00000"/>
                </a:solidFill>
              </a:ln>
              <a:solidFill>
                <a:srgbClr val="C00000"/>
              </a:solidFill>
              <a:cs typeface="Akhbar MT" pitchFamily="2" charset="-78"/>
            </a:rPr>
            <a:t>الشروط الواجب توافرها حتى يكون العمل تجاريا بالتبعية </a:t>
          </a:r>
          <a:r>
            <a:rPr lang="ar-SA" sz="3200" kern="1200" dirty="0" smtClean="0">
              <a:ln>
                <a:solidFill>
                  <a:srgbClr val="C00000"/>
                </a:solidFill>
              </a:ln>
              <a:solidFill>
                <a:srgbClr val="C00000"/>
              </a:solidFill>
              <a:cs typeface="Akhbar MT" pitchFamily="2" charset="-78"/>
            </a:rPr>
            <a:t> </a:t>
          </a:r>
          <a:endParaRPr lang="en-US" sz="3200" kern="1200" dirty="0">
            <a:ln>
              <a:solidFill>
                <a:srgbClr val="C00000"/>
              </a:solidFill>
            </a:ln>
            <a:solidFill>
              <a:srgbClr val="C00000"/>
            </a:solidFill>
            <a:cs typeface="Akhbar MT" pitchFamily="2" charset="-78"/>
          </a:endParaRPr>
        </a:p>
      </dsp:txBody>
      <dsp:txXfrm>
        <a:off x="1512162" y="278361"/>
        <a:ext cx="3960451" cy="1513424"/>
      </dsp:txXfrm>
    </dsp:sp>
    <dsp:sp modelId="{DA0BE8D5-9B76-4581-8D83-48DBAAE8A3D6}">
      <dsp:nvSpPr>
        <dsp:cNvPr id="0" name=""/>
        <dsp:cNvSpPr/>
      </dsp:nvSpPr>
      <dsp:spPr>
        <a:xfrm>
          <a:off x="2384" y="2427424"/>
          <a:ext cx="3317518" cy="750598"/>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ln>
                <a:solidFill>
                  <a:schemeClr val="tx1"/>
                </a:solidFill>
              </a:ln>
              <a:solidFill>
                <a:schemeClr val="tx1"/>
              </a:solidFill>
              <a:cs typeface="Akhbar MT" pitchFamily="2" charset="-78"/>
            </a:rPr>
            <a:t>2-أن يقوم التاجر بهذا العمل لحاجات تجارته</a:t>
          </a:r>
          <a:endParaRPr lang="en-US" sz="2400" kern="1200" dirty="0">
            <a:ln>
              <a:solidFill>
                <a:schemeClr val="tx1"/>
              </a:solidFill>
            </a:ln>
            <a:solidFill>
              <a:schemeClr val="tx1"/>
            </a:solidFill>
            <a:cs typeface="Akhbar MT" pitchFamily="2" charset="-78"/>
          </a:endParaRPr>
        </a:p>
      </dsp:txBody>
      <dsp:txXfrm>
        <a:off x="2384" y="2427424"/>
        <a:ext cx="3317518" cy="750598"/>
      </dsp:txXfrm>
    </dsp:sp>
    <dsp:sp modelId="{5FAB5B0F-F18D-4D62-B418-3EE44F047C23}">
      <dsp:nvSpPr>
        <dsp:cNvPr id="0" name=""/>
        <dsp:cNvSpPr/>
      </dsp:nvSpPr>
      <dsp:spPr>
        <a:xfrm>
          <a:off x="3955541" y="2427424"/>
          <a:ext cx="3026849" cy="750598"/>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SA" sz="2400" b="1" kern="1200" dirty="0" smtClean="0">
              <a:ln>
                <a:solidFill>
                  <a:schemeClr val="tx1"/>
                </a:solidFill>
              </a:ln>
              <a:solidFill>
                <a:schemeClr val="tx1"/>
              </a:solidFill>
              <a:cs typeface="Akhbar MT" pitchFamily="2" charset="-78"/>
            </a:rPr>
            <a:t>1-أن يقوم بهذا العمل تاجر</a:t>
          </a:r>
          <a:endParaRPr lang="en-US" sz="2400" kern="1200" dirty="0">
            <a:ln>
              <a:solidFill>
                <a:schemeClr val="tx1"/>
              </a:solidFill>
            </a:ln>
            <a:solidFill>
              <a:schemeClr val="tx1"/>
            </a:solidFill>
            <a:cs typeface="Akhbar MT" pitchFamily="2" charset="-78"/>
          </a:endParaRPr>
        </a:p>
      </dsp:txBody>
      <dsp:txXfrm>
        <a:off x="3955541" y="2427424"/>
        <a:ext cx="3026849" cy="7505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132D2-A1B2-47F7-9AB9-9A2D98E80BF2}">
      <dsp:nvSpPr>
        <dsp:cNvPr id="0" name=""/>
        <dsp:cNvSpPr/>
      </dsp:nvSpPr>
      <dsp:spPr>
        <a:xfrm>
          <a:off x="4700753" y="2079771"/>
          <a:ext cx="257594" cy="3228512"/>
        </a:xfrm>
        <a:custGeom>
          <a:avLst/>
          <a:gdLst/>
          <a:ahLst/>
          <a:cxnLst/>
          <a:rect l="0" t="0" r="0" b="0"/>
          <a:pathLst>
            <a:path>
              <a:moveTo>
                <a:pt x="0" y="0"/>
              </a:moveTo>
              <a:lnTo>
                <a:pt x="0" y="3228512"/>
              </a:lnTo>
              <a:lnTo>
                <a:pt x="257594" y="322851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7961E7-03CD-45C5-96C7-C0C6B4FEFF07}">
      <dsp:nvSpPr>
        <dsp:cNvPr id="0" name=""/>
        <dsp:cNvSpPr/>
      </dsp:nvSpPr>
      <dsp:spPr>
        <a:xfrm>
          <a:off x="4700753" y="2079771"/>
          <a:ext cx="257594" cy="2009233"/>
        </a:xfrm>
        <a:custGeom>
          <a:avLst/>
          <a:gdLst/>
          <a:ahLst/>
          <a:cxnLst/>
          <a:rect l="0" t="0" r="0" b="0"/>
          <a:pathLst>
            <a:path>
              <a:moveTo>
                <a:pt x="0" y="0"/>
              </a:moveTo>
              <a:lnTo>
                <a:pt x="0" y="2009233"/>
              </a:lnTo>
              <a:lnTo>
                <a:pt x="257594" y="2009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0B66E5-93B0-4C58-BF8E-A296C253AF64}">
      <dsp:nvSpPr>
        <dsp:cNvPr id="0" name=""/>
        <dsp:cNvSpPr/>
      </dsp:nvSpPr>
      <dsp:spPr>
        <a:xfrm>
          <a:off x="4700753" y="2079771"/>
          <a:ext cx="257594" cy="789955"/>
        </a:xfrm>
        <a:custGeom>
          <a:avLst/>
          <a:gdLst/>
          <a:ahLst/>
          <a:cxnLst/>
          <a:rect l="0" t="0" r="0" b="0"/>
          <a:pathLst>
            <a:path>
              <a:moveTo>
                <a:pt x="0" y="0"/>
              </a:moveTo>
              <a:lnTo>
                <a:pt x="0" y="789955"/>
              </a:lnTo>
              <a:lnTo>
                <a:pt x="257594" y="78995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15216C-4930-482D-AAFB-4AA0B3CEBD8C}">
      <dsp:nvSpPr>
        <dsp:cNvPr id="0" name=""/>
        <dsp:cNvSpPr/>
      </dsp:nvSpPr>
      <dsp:spPr>
        <a:xfrm>
          <a:off x="4323790" y="858646"/>
          <a:ext cx="1063880" cy="362478"/>
        </a:xfrm>
        <a:custGeom>
          <a:avLst/>
          <a:gdLst/>
          <a:ahLst/>
          <a:cxnLst/>
          <a:rect l="0" t="0" r="0" b="0"/>
          <a:pathLst>
            <a:path>
              <a:moveTo>
                <a:pt x="0" y="0"/>
              </a:moveTo>
              <a:lnTo>
                <a:pt x="0" y="182162"/>
              </a:lnTo>
              <a:lnTo>
                <a:pt x="1063880" y="182162"/>
              </a:lnTo>
              <a:lnTo>
                <a:pt x="1063880" y="3624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954D33-91F0-47AC-A179-E33EE8C916F0}">
      <dsp:nvSpPr>
        <dsp:cNvPr id="0" name=""/>
        <dsp:cNvSpPr/>
      </dsp:nvSpPr>
      <dsp:spPr>
        <a:xfrm>
          <a:off x="3739068" y="2079771"/>
          <a:ext cx="257594" cy="2009233"/>
        </a:xfrm>
        <a:custGeom>
          <a:avLst/>
          <a:gdLst/>
          <a:ahLst/>
          <a:cxnLst/>
          <a:rect l="0" t="0" r="0" b="0"/>
          <a:pathLst>
            <a:path>
              <a:moveTo>
                <a:pt x="257594" y="0"/>
              </a:moveTo>
              <a:lnTo>
                <a:pt x="257594" y="2009233"/>
              </a:lnTo>
              <a:lnTo>
                <a:pt x="0" y="2009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FE2D88-1B51-4331-BAF1-22A3B5167584}">
      <dsp:nvSpPr>
        <dsp:cNvPr id="0" name=""/>
        <dsp:cNvSpPr/>
      </dsp:nvSpPr>
      <dsp:spPr>
        <a:xfrm>
          <a:off x="3739068" y="2079771"/>
          <a:ext cx="257594" cy="789955"/>
        </a:xfrm>
        <a:custGeom>
          <a:avLst/>
          <a:gdLst/>
          <a:ahLst/>
          <a:cxnLst/>
          <a:rect l="0" t="0" r="0" b="0"/>
          <a:pathLst>
            <a:path>
              <a:moveTo>
                <a:pt x="257594" y="0"/>
              </a:moveTo>
              <a:lnTo>
                <a:pt x="257594" y="789955"/>
              </a:lnTo>
              <a:lnTo>
                <a:pt x="0" y="78995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EE81E9-7DF9-45FA-AC28-BF0CF8D6AEAC}">
      <dsp:nvSpPr>
        <dsp:cNvPr id="0" name=""/>
        <dsp:cNvSpPr/>
      </dsp:nvSpPr>
      <dsp:spPr>
        <a:xfrm>
          <a:off x="3309745" y="858646"/>
          <a:ext cx="1014044" cy="362478"/>
        </a:xfrm>
        <a:custGeom>
          <a:avLst/>
          <a:gdLst/>
          <a:ahLst/>
          <a:cxnLst/>
          <a:rect l="0" t="0" r="0" b="0"/>
          <a:pathLst>
            <a:path>
              <a:moveTo>
                <a:pt x="1014044" y="0"/>
              </a:moveTo>
              <a:lnTo>
                <a:pt x="1014044" y="182162"/>
              </a:lnTo>
              <a:lnTo>
                <a:pt x="0" y="182162"/>
              </a:lnTo>
              <a:lnTo>
                <a:pt x="0" y="3624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AD4AB9-F01D-4DC0-A659-8A20D119B49C}">
      <dsp:nvSpPr>
        <dsp:cNvPr id="0" name=""/>
        <dsp:cNvSpPr/>
      </dsp:nvSpPr>
      <dsp:spPr>
        <a:xfrm>
          <a:off x="3465143" y="0"/>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ln>
                <a:solidFill>
                  <a:srgbClr val="FF0000"/>
                </a:solidFill>
              </a:ln>
              <a:solidFill>
                <a:srgbClr val="FF0000"/>
              </a:solidFill>
              <a:cs typeface="AL-Mohanad Bold" pitchFamily="2" charset="-78"/>
            </a:rPr>
            <a:t>تطبيقات نظرية الأعمال التجارية بالتبعية</a:t>
          </a:r>
          <a:endParaRPr lang="en-US" sz="1900" kern="1200" dirty="0">
            <a:ln>
              <a:solidFill>
                <a:srgbClr val="FF0000"/>
              </a:solidFill>
            </a:ln>
            <a:solidFill>
              <a:srgbClr val="FF0000"/>
            </a:solidFill>
          </a:endParaRPr>
        </a:p>
      </dsp:txBody>
      <dsp:txXfrm>
        <a:off x="3465143" y="0"/>
        <a:ext cx="1717293" cy="858646"/>
      </dsp:txXfrm>
    </dsp:sp>
    <dsp:sp modelId="{EEA788A5-CB49-433B-B25E-270D80664941}">
      <dsp:nvSpPr>
        <dsp:cNvPr id="0" name=""/>
        <dsp:cNvSpPr/>
      </dsp:nvSpPr>
      <dsp:spPr>
        <a:xfrm>
          <a:off x="2451098" y="1221125"/>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ln>
                <a:solidFill>
                  <a:sysClr val="windowText" lastClr="000000"/>
                </a:solidFill>
              </a:ln>
              <a:solidFill>
                <a:sysClr val="windowText" lastClr="000000"/>
              </a:solidFill>
              <a:cs typeface="AL-Mohanad Bold" pitchFamily="2" charset="-78"/>
            </a:rPr>
            <a:t>الالتزامات غير التعاقدية</a:t>
          </a:r>
          <a:endParaRPr lang="en-US" sz="1900" kern="1200" dirty="0"/>
        </a:p>
      </dsp:txBody>
      <dsp:txXfrm>
        <a:off x="2451098" y="1221125"/>
        <a:ext cx="1717293" cy="858646"/>
      </dsp:txXfrm>
    </dsp:sp>
    <dsp:sp modelId="{DC423AC1-8C7B-4D96-A3C2-ACC259C61264}">
      <dsp:nvSpPr>
        <dsp:cNvPr id="0" name=""/>
        <dsp:cNvSpPr/>
      </dsp:nvSpPr>
      <dsp:spPr>
        <a:xfrm>
          <a:off x="2021774" y="2440403"/>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ln>
                <a:solidFill>
                  <a:srgbClr val="C00000"/>
                </a:solidFill>
              </a:ln>
              <a:solidFill>
                <a:srgbClr val="C00000"/>
              </a:solidFill>
              <a:cs typeface="AL-Mohanad Bold" pitchFamily="2" charset="-78"/>
            </a:rPr>
            <a:t>التعويض عن الفعل الضار </a:t>
          </a:r>
          <a:endParaRPr lang="en-US" sz="1900" kern="1200" dirty="0">
            <a:ln>
              <a:solidFill>
                <a:srgbClr val="C00000"/>
              </a:solidFill>
            </a:ln>
            <a:solidFill>
              <a:srgbClr val="C00000"/>
            </a:solidFill>
          </a:endParaRPr>
        </a:p>
      </dsp:txBody>
      <dsp:txXfrm>
        <a:off x="2021774" y="2440403"/>
        <a:ext cx="1717293" cy="858646"/>
      </dsp:txXfrm>
    </dsp:sp>
    <dsp:sp modelId="{18C4CC4F-1D22-4E83-84A6-707A690FC02F}">
      <dsp:nvSpPr>
        <dsp:cNvPr id="0" name=""/>
        <dsp:cNvSpPr/>
      </dsp:nvSpPr>
      <dsp:spPr>
        <a:xfrm>
          <a:off x="2021774" y="3659682"/>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ln>
                <a:solidFill>
                  <a:srgbClr val="00B050"/>
                </a:solidFill>
              </a:ln>
              <a:solidFill>
                <a:srgbClr val="00B050"/>
              </a:solidFill>
              <a:cs typeface="AL-Mohanad Bold" pitchFamily="2" charset="-78"/>
            </a:rPr>
            <a:t>التعويض عن الفعل النافع</a:t>
          </a:r>
          <a:endParaRPr lang="en-US" sz="1900" kern="1200" dirty="0">
            <a:ln>
              <a:solidFill>
                <a:srgbClr val="00B050"/>
              </a:solidFill>
            </a:ln>
            <a:solidFill>
              <a:srgbClr val="00B050"/>
            </a:solidFill>
          </a:endParaRPr>
        </a:p>
      </dsp:txBody>
      <dsp:txXfrm>
        <a:off x="2021774" y="3659682"/>
        <a:ext cx="1717293" cy="858646"/>
      </dsp:txXfrm>
    </dsp:sp>
    <dsp:sp modelId="{35F644C8-0137-4C7C-AB57-BBB562DD3426}">
      <dsp:nvSpPr>
        <dsp:cNvPr id="0" name=""/>
        <dsp:cNvSpPr/>
      </dsp:nvSpPr>
      <dsp:spPr>
        <a:xfrm>
          <a:off x="4529023" y="1221125"/>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ln>
                <a:solidFill>
                  <a:sysClr val="windowText" lastClr="000000"/>
                </a:solidFill>
              </a:ln>
              <a:solidFill>
                <a:sysClr val="windowText" lastClr="000000"/>
              </a:solidFill>
              <a:cs typeface="AL-Mohanad Bold" pitchFamily="2" charset="-78"/>
            </a:rPr>
            <a:t>الالتزامات التعاقدية</a:t>
          </a:r>
          <a:endParaRPr lang="en-US" sz="1900" kern="1200" dirty="0"/>
        </a:p>
      </dsp:txBody>
      <dsp:txXfrm>
        <a:off x="4529023" y="1221125"/>
        <a:ext cx="1717293" cy="858646"/>
      </dsp:txXfrm>
    </dsp:sp>
    <dsp:sp modelId="{A3DF0039-9ADD-44EB-8ADA-EB9BC5821C18}">
      <dsp:nvSpPr>
        <dsp:cNvPr id="0" name=""/>
        <dsp:cNvSpPr/>
      </dsp:nvSpPr>
      <dsp:spPr>
        <a:xfrm>
          <a:off x="4958347" y="2440403"/>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ar-SA" sz="2000" b="1" kern="1200" dirty="0" smtClean="0">
              <a:ln>
                <a:solidFill>
                  <a:srgbClr val="C00000"/>
                </a:solidFill>
              </a:ln>
              <a:solidFill>
                <a:srgbClr val="C00000"/>
              </a:solidFill>
              <a:cs typeface="AL-Mohanad Bold" pitchFamily="2" charset="-78"/>
            </a:rPr>
            <a:t>عقد الكفالة</a:t>
          </a:r>
          <a:endParaRPr lang="en-US" sz="2000" kern="1200" dirty="0">
            <a:ln>
              <a:solidFill>
                <a:srgbClr val="C00000"/>
              </a:solidFill>
            </a:ln>
            <a:solidFill>
              <a:srgbClr val="C00000"/>
            </a:solidFill>
          </a:endParaRPr>
        </a:p>
      </dsp:txBody>
      <dsp:txXfrm>
        <a:off x="4958347" y="2440403"/>
        <a:ext cx="1717293" cy="858646"/>
      </dsp:txXfrm>
    </dsp:sp>
    <dsp:sp modelId="{DC9DCBF1-E164-423E-BC33-FE3890571075}">
      <dsp:nvSpPr>
        <dsp:cNvPr id="0" name=""/>
        <dsp:cNvSpPr/>
      </dsp:nvSpPr>
      <dsp:spPr>
        <a:xfrm>
          <a:off x="4958347" y="3659682"/>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dirty="0" smtClean="0">
              <a:ln>
                <a:solidFill>
                  <a:srgbClr val="00B050"/>
                </a:solidFill>
              </a:ln>
              <a:solidFill>
                <a:srgbClr val="00B050"/>
              </a:solidFill>
              <a:cs typeface="AL-Mohanad Bold" pitchFamily="2" charset="-78"/>
            </a:rPr>
            <a:t>العقود المتعلقة بالعقارات</a:t>
          </a:r>
          <a:endParaRPr lang="en-US" sz="1900" kern="1200" dirty="0">
            <a:ln>
              <a:solidFill>
                <a:srgbClr val="00B050"/>
              </a:solidFill>
            </a:ln>
            <a:solidFill>
              <a:srgbClr val="00B050"/>
            </a:solidFill>
          </a:endParaRPr>
        </a:p>
      </dsp:txBody>
      <dsp:txXfrm>
        <a:off x="4958347" y="3659682"/>
        <a:ext cx="1717293" cy="858646"/>
      </dsp:txXfrm>
    </dsp:sp>
    <dsp:sp modelId="{B2631DDC-7BF2-4904-AC28-E9EFA9431DAF}">
      <dsp:nvSpPr>
        <dsp:cNvPr id="0" name=""/>
        <dsp:cNvSpPr/>
      </dsp:nvSpPr>
      <dsp:spPr>
        <a:xfrm>
          <a:off x="4958347" y="4878960"/>
          <a:ext cx="1717293" cy="858646"/>
        </a:xfrm>
        <a:prstGeom prst="rect">
          <a:avLst/>
        </a:prstGeom>
        <a:solidFill>
          <a:srgbClr val="FFFFCC"/>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ar-SA" sz="1900" b="1" kern="1200" smtClean="0">
              <a:ln>
                <a:solidFill>
                  <a:sysClr val="windowText" lastClr="000000"/>
                </a:solidFill>
              </a:ln>
              <a:solidFill>
                <a:sysClr val="windowText" lastClr="000000"/>
              </a:solidFill>
              <a:cs typeface="AL-Mohanad Bold" pitchFamily="2" charset="-78"/>
            </a:rPr>
            <a:t>شراء وبيع المحل التجاري</a:t>
          </a:r>
          <a:endParaRPr lang="en-US" sz="1900" kern="1200" dirty="0"/>
        </a:p>
      </dsp:txBody>
      <dsp:txXfrm>
        <a:off x="4958347" y="4878960"/>
        <a:ext cx="1717293" cy="85864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C96CE81-E578-4404-9D29-AED34E69EE9F}" type="slidenum">
              <a:rPr lang="ar-SA">
                <a:solidFill>
                  <a:prstClr val="black"/>
                </a:solidFill>
                <a:latin typeface="Calibri" pitchFamily="34" charset="0"/>
                <a:cs typeface="Majalla UI"/>
              </a:rPr>
              <a:pPr eaLnBrk="1" hangingPunct="1"/>
              <a:t>5</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768427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7D26F73-FDCD-4BC3-9F16-AC1826D1ED28}" type="slidenum">
              <a:rPr lang="ar-SA">
                <a:solidFill>
                  <a:prstClr val="black"/>
                </a:solidFill>
                <a:latin typeface="Calibri" pitchFamily="34" charset="0"/>
                <a:cs typeface="Majalla UI"/>
              </a:rPr>
              <a:pPr eaLnBrk="1" hangingPunct="1"/>
              <a:t>6</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1557552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B431BB5-5343-429A-9DF1-455388DA4DE7}" type="slidenum">
              <a:rPr lang="ar-SA">
                <a:solidFill>
                  <a:prstClr val="black"/>
                </a:solidFill>
                <a:latin typeface="Calibri" pitchFamily="34" charset="0"/>
                <a:cs typeface="Majalla UI"/>
              </a:rPr>
              <a:pPr eaLnBrk="1" hangingPunct="1"/>
              <a:t>7</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2278755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B28878-371A-40A2-93AF-FED0EF71103D}" type="slidenum">
              <a:rPr lang="ar-SA">
                <a:solidFill>
                  <a:prstClr val="black"/>
                </a:solidFill>
                <a:latin typeface="Calibri" pitchFamily="34" charset="0"/>
                <a:cs typeface="Majalla UI"/>
              </a:rPr>
              <a:pPr eaLnBrk="1" hangingPunct="1"/>
              <a:t>8</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2674839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439434C-4474-4B28-94A9-97529F040B6F}" type="slidenum">
              <a:rPr lang="ar-SA">
                <a:solidFill>
                  <a:prstClr val="black"/>
                </a:solidFill>
                <a:latin typeface="Calibri" pitchFamily="34" charset="0"/>
                <a:cs typeface="Majalla UI"/>
              </a:rPr>
              <a:pPr eaLnBrk="1" hangingPunct="1"/>
              <a:t>9</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4152920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77BB48-D326-4C0D-A8BB-6223E0E621E6}" type="slidenum">
              <a:rPr lang="ar-SA">
                <a:solidFill>
                  <a:prstClr val="black"/>
                </a:solidFill>
                <a:latin typeface="Calibri" pitchFamily="34" charset="0"/>
                <a:cs typeface="Majalla UI"/>
              </a:rPr>
              <a:pPr eaLnBrk="1" hangingPunct="1"/>
              <a:t>10</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104303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B928C64-5784-470D-AE56-276B1F70B54E}" type="slidenum">
              <a:rPr lang="ar-SA">
                <a:solidFill>
                  <a:prstClr val="black"/>
                </a:solidFill>
                <a:latin typeface="Calibri" pitchFamily="34" charset="0"/>
                <a:cs typeface="Majalla UI"/>
              </a:rPr>
              <a:pPr eaLnBrk="1" hangingPunct="1"/>
              <a:t>11</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308391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17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452CBEC2-E618-4271-A42A-875AA90291E7}" type="slidenum">
              <a:rPr lang="ar-SA" smtClean="0">
                <a:solidFill>
                  <a:prstClr val="black"/>
                </a:solidFill>
                <a:ea typeface="Majalla UI"/>
                <a:cs typeface="Majalla UI"/>
              </a:rPr>
              <a:pPr/>
              <a:t>14</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423614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275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07003EF4-9238-48E2-A296-140148221BC8}" type="slidenum">
              <a:rPr lang="ar-SA" smtClean="0">
                <a:solidFill>
                  <a:prstClr val="black"/>
                </a:solidFill>
                <a:ea typeface="Majalla UI"/>
                <a:cs typeface="Majalla UI"/>
              </a:rPr>
              <a:pPr/>
              <a:t>15</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190399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377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E378C3D1-9120-44D7-BE1F-B7D3AB29E97C}" type="slidenum">
              <a:rPr lang="ar-SA" smtClean="0">
                <a:solidFill>
                  <a:prstClr val="black"/>
                </a:solidFill>
                <a:ea typeface="Majalla UI"/>
                <a:cs typeface="Majalla UI"/>
              </a:rPr>
              <a:pPr/>
              <a:t>16</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1071796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48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CA4EBB53-55DC-4C3F-AAB9-0EDD780B0AAA}" type="slidenum">
              <a:rPr lang="ar-SA" smtClean="0">
                <a:solidFill>
                  <a:prstClr val="black"/>
                </a:solidFill>
                <a:ea typeface="Majalla UI"/>
                <a:cs typeface="Majalla UI"/>
              </a:rPr>
              <a:pPr/>
              <a:t>18</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3283927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582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5AA6A2CF-B0C2-4978-954C-E5282D96F1D9}" type="slidenum">
              <a:rPr lang="ar-SA" smtClean="0">
                <a:solidFill>
                  <a:prstClr val="black"/>
                </a:solidFill>
                <a:ea typeface="Majalla UI"/>
                <a:cs typeface="Majalla UI"/>
              </a:rPr>
              <a:pPr/>
              <a:t>19</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3922633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068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44995AD5-F0E6-4B2E-8BD1-26D7366736C6}" type="slidenum">
              <a:rPr lang="ar-SA" smtClean="0">
                <a:solidFill>
                  <a:prstClr val="black"/>
                </a:solidFill>
                <a:ea typeface="Majalla UI"/>
                <a:cs typeface="Majalla UI"/>
              </a:rPr>
              <a:pPr/>
              <a:t>20</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3797388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518827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3573946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744166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977618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291672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779456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493342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220250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053932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94580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458785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304085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651946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0026125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303259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4667008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9275524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362922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6289284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0634335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127229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3207422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3329043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063265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0638710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7356874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7551615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42204645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5638477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9889738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897909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6346780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187074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1704123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533826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6246357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9663570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2309034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0161570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4257432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4339161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810596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615528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5853784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732290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1185345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8509921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9590372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2094946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3309335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9019887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4713859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3774186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1636476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3936770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2425691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5272370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6058630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6507616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9449646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8674669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9516397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4269393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6779333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7710068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9420189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0705678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9055324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8258758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513437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2642009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136987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0975999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0816683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929011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26657278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0218205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5706526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9154418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52175163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6840419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2933120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8271761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8660717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9892829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8612610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8513376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764535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2915394802"/>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292941860"/>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1580124060"/>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1912580628"/>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1316667416"/>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384169126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4291606350"/>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566110889"/>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600" b="1" dirty="0">
                <a:ln>
                  <a:solidFill>
                    <a:sysClr val="windowText" lastClr="000000"/>
                  </a:solidFill>
                </a:ln>
                <a:solidFill>
                  <a:sysClr val="windowText" lastClr="000000"/>
                </a:solidFill>
                <a:latin typeface="AYM Wadiy S_U normal."/>
                <a:cs typeface="Akhbar MT" pitchFamily="2" charset="-78"/>
              </a:rPr>
              <a:t>اسم </a:t>
            </a:r>
            <a:r>
              <a:rPr lang="ar-EG" sz="3600" b="1" dirty="0" smtClean="0">
                <a:ln>
                  <a:solidFill>
                    <a:sysClr val="windowText" lastClr="000000"/>
                  </a:solidFill>
                </a:ln>
                <a:solidFill>
                  <a:sysClr val="windowText" lastClr="000000"/>
                </a:solidFill>
                <a:latin typeface="AYM Wadiy S_U normal."/>
                <a:cs typeface="Akhbar MT" pitchFamily="2" charset="-78"/>
              </a:rPr>
              <a:t>المقرر</a:t>
            </a:r>
            <a:r>
              <a:rPr lang="ar-DZ" sz="3600" b="1" dirty="0" smtClean="0">
                <a:ln>
                  <a:solidFill>
                    <a:sysClr val="windowText" lastClr="000000"/>
                  </a:solidFill>
                </a:ln>
                <a:solidFill>
                  <a:sysClr val="windowText" lastClr="000000"/>
                </a:solidFill>
                <a:latin typeface="AYM Wadiy S_U normal."/>
                <a:cs typeface="Akhbar MT" pitchFamily="2" charset="-78"/>
              </a:rPr>
              <a:t>: </a:t>
            </a:r>
            <a:r>
              <a:rPr lang="ar-SA" sz="3600" b="1" dirty="0" smtClean="0">
                <a:ln>
                  <a:solidFill>
                    <a:sysClr val="windowText" lastClr="000000"/>
                  </a:solidFill>
                </a:ln>
                <a:solidFill>
                  <a:sysClr val="windowText" lastClr="000000"/>
                </a:solidFill>
                <a:latin typeface="AYM Wadiy S_U normal."/>
                <a:cs typeface="Akhbar MT" pitchFamily="2" charset="-78"/>
              </a:rPr>
              <a:t>القانون التجاري</a:t>
            </a:r>
            <a:endParaRPr lang="en-US" sz="3600" b="1" dirty="0">
              <a:ln>
                <a:solidFill>
                  <a:sysClr val="windowText" lastClr="000000"/>
                </a:solidFill>
              </a:ln>
              <a:solidFill>
                <a:sysClr val="windowText" lastClr="000000"/>
              </a:solidFill>
              <a:latin typeface="Calibri" pitchFamily="34" charset="0"/>
              <a:cs typeface="Akhbar MT" pitchFamily="2" charset="-78"/>
            </a:endParaRPr>
          </a:p>
          <a:p>
            <a:pPr algn="ctr">
              <a:lnSpc>
                <a:spcPct val="200000"/>
              </a:lnSpc>
            </a:pPr>
            <a:r>
              <a:rPr lang="ar-SA" sz="3600" b="1" dirty="0" smtClean="0">
                <a:ln>
                  <a:solidFill>
                    <a:sysClr val="windowText" lastClr="000000"/>
                  </a:solidFill>
                </a:ln>
                <a:solidFill>
                  <a:sysClr val="windowText" lastClr="000000"/>
                </a:solidFill>
                <a:latin typeface="Calibri" pitchFamily="34" charset="0"/>
                <a:cs typeface="Akhbar MT" pitchFamily="2" charset="-78"/>
              </a:rPr>
              <a:t>المحاضر: عمر صالح السعيد</a:t>
            </a:r>
            <a:endParaRPr lang="en-US" sz="3600" b="1" dirty="0">
              <a:ln>
                <a:solidFill>
                  <a:sysClr val="windowText" lastClr="000000"/>
                </a:solidFill>
              </a:ln>
              <a:solidFill>
                <a:sysClr val="windowText" lastClr="000000"/>
              </a:solidFill>
              <a:latin typeface="Calibri" pitchFamily="34" charset="0"/>
              <a:cs typeface="Akhbar MT" pitchFamily="2" charset="-78"/>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784648" y="2276872"/>
            <a:ext cx="6500858" cy="1441383"/>
          </a:xfrm>
        </p:spPr>
        <p:txBody>
          <a:bodyPr>
            <a:noAutofit/>
          </a:bodyPr>
          <a:lstStyle/>
          <a:p>
            <a:pPr rtl="1" eaLnBrk="1" hangingPunct="1"/>
            <a:r>
              <a:rPr lang="en-US" sz="3600" b="1" spc="-150" dirty="0" smtClean="0">
                <a:ln>
                  <a:solidFill>
                    <a:sysClr val="windowText" lastClr="000000"/>
                  </a:solidFill>
                </a:ln>
                <a:solidFill>
                  <a:sysClr val="windowText" lastClr="000000"/>
                </a:solidFill>
                <a:latin typeface="ae_AlMateen" pitchFamily="2" charset="-78"/>
                <a:cs typeface="Akhbar MT" pitchFamily="2" charset="-78"/>
              </a:rPr>
              <a:t> </a:t>
            </a:r>
            <a:r>
              <a:rPr lang="ar-SA" sz="3600" b="1" spc="-150" dirty="0" smtClean="0">
                <a:ln>
                  <a:solidFill>
                    <a:sysClr val="windowText" lastClr="000000"/>
                  </a:solidFill>
                </a:ln>
                <a:solidFill>
                  <a:sysClr val="windowText" lastClr="000000"/>
                </a:solidFill>
                <a:latin typeface="ae_AlMateen" pitchFamily="2" charset="-78"/>
                <a:cs typeface="Akhbar MT" pitchFamily="2" charset="-78"/>
              </a:rPr>
              <a:t>المحاضرة الرابعة: أنواع الأعمال التجارية </a:t>
            </a:r>
            <a:r>
              <a:rPr lang="ar-SA" sz="3600" b="1" spc="-150" dirty="0" smtClean="0">
                <a:ln>
                  <a:solidFill>
                    <a:sysClr val="windowText" lastClr="000000"/>
                  </a:solidFill>
                </a:ln>
                <a:solidFill>
                  <a:sysClr val="windowText" lastClr="000000"/>
                </a:solidFill>
                <a:latin typeface="ae_AlMateen" pitchFamily="2" charset="-78"/>
                <a:cs typeface="Akhbar MT" pitchFamily="2" charset="-78"/>
              </a:rPr>
              <a:t>(2)</a:t>
            </a:r>
            <a:r>
              <a:rPr lang="en-US" sz="3600" b="1" dirty="0" smtClean="0">
                <a:ln>
                  <a:solidFill>
                    <a:sysClr val="windowText" lastClr="000000"/>
                  </a:solidFill>
                </a:ln>
                <a:solidFill>
                  <a:sysClr val="windowText" lastClr="000000"/>
                </a:solidFill>
                <a:cs typeface="Akhbar MT" pitchFamily="2" charset="-78"/>
              </a:rPr>
              <a:t/>
            </a:r>
            <a:br>
              <a:rPr lang="en-US" sz="3600" b="1" dirty="0" smtClean="0">
                <a:ln>
                  <a:solidFill>
                    <a:sysClr val="windowText" lastClr="000000"/>
                  </a:solidFill>
                </a:ln>
                <a:solidFill>
                  <a:sysClr val="windowText" lastClr="000000"/>
                </a:solidFill>
                <a:cs typeface="Akhbar MT" pitchFamily="2" charset="-78"/>
              </a:rPr>
            </a:br>
            <a:r>
              <a:rPr lang="ar-SA" sz="3600" b="1" spc="-150" dirty="0" smtClean="0">
                <a:ln>
                  <a:solidFill>
                    <a:sysClr val="windowText" lastClr="000000"/>
                  </a:solidFill>
                </a:ln>
                <a:solidFill>
                  <a:sysClr val="windowText" lastClr="000000"/>
                </a:solidFill>
                <a:latin typeface="ae_AlMateen" pitchFamily="2" charset="-78"/>
                <a:cs typeface="Akhbar MT" pitchFamily="2" charset="-78"/>
              </a:rPr>
              <a:t>الأعمال التجارية بطريق المقاولة، بالتبعية، المختلطة</a:t>
            </a:r>
            <a:r>
              <a:rPr lang="ar-SA" sz="3600" b="1" spc="-150" dirty="0" smtClean="0">
                <a:solidFill>
                  <a:srgbClr val="376092"/>
                </a:solidFill>
                <a:latin typeface="ae_AlMateen" pitchFamily="2" charset="-78"/>
                <a:cs typeface="Akhbar MT" pitchFamily="2" charset="-78"/>
              </a:rPr>
              <a:t/>
            </a:r>
            <a:br>
              <a:rPr lang="ar-SA" sz="3600" b="1" spc="-150" dirty="0" smtClean="0">
                <a:solidFill>
                  <a:srgbClr val="376092"/>
                </a:solidFill>
                <a:latin typeface="ae_AlMateen" pitchFamily="2" charset="-78"/>
                <a:cs typeface="Akhbar MT" pitchFamily="2" charset="-78"/>
              </a:rPr>
            </a:br>
            <a:endParaRPr lang="en-US" sz="3600" b="1" spc="-150" dirty="0" smtClean="0">
              <a:solidFill>
                <a:srgbClr val="376092"/>
              </a:solidFill>
              <a:latin typeface="ae_AlMateen" pitchFamily="2" charset="-78"/>
              <a:cs typeface="Akhbar MT" pitchFamily="2" charset="-78"/>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0" y="571480"/>
            <a:ext cx="9906000" cy="5143536"/>
          </a:xfrm>
          <a:prstGeom prst="rect">
            <a:avLst/>
          </a:prstGeom>
          <a:noFill/>
          <a:ln w="9525">
            <a:noFill/>
            <a:miter lim="800000"/>
            <a:headEnd/>
            <a:tailEnd/>
          </a:ln>
          <a:effectLst/>
        </p:spPr>
      </p:pic>
      <p:sp>
        <p:nvSpPr>
          <p:cNvPr id="5" name="Rectangle 3"/>
          <p:cNvSpPr txBox="1">
            <a:spLocks noRot="1" noChangeArrowheads="1"/>
          </p:cNvSpPr>
          <p:nvPr/>
        </p:nvSpPr>
        <p:spPr>
          <a:xfrm>
            <a:off x="2166918" y="0"/>
            <a:ext cx="4875609" cy="6429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a:rPr>
              <a:t>أنواع الأعمال التجارية (</a:t>
            </a:r>
            <a:r>
              <a:rPr lang="en-US" sz="2400" b="1" dirty="0" smtClean="0">
                <a:ln>
                  <a:solidFill>
                    <a:sysClr val="windowText" lastClr="000000"/>
                  </a:solidFill>
                </a:ln>
                <a:solidFill>
                  <a:schemeClr val="tx1"/>
                </a:solidFill>
                <a:cs typeface="AL-Mohanad Bold"/>
              </a:rPr>
              <a:t>ǁ</a:t>
            </a:r>
            <a:r>
              <a:rPr lang="ar-SA" sz="3200" b="1" dirty="0" smtClean="0">
                <a:ln>
                  <a:solidFill>
                    <a:sysClr val="windowText" lastClr="000000"/>
                  </a:solidFill>
                </a:ln>
                <a:solidFill>
                  <a:schemeClr val="tx1"/>
                </a:solidFill>
                <a:cs typeface="AL-Mohanad Bold"/>
              </a:rPr>
              <a:t>)</a:t>
            </a:r>
            <a:endParaRPr lang="en-US" sz="3200" b="1" dirty="0">
              <a:ln>
                <a:solidFill>
                  <a:sysClr val="windowText" lastClr="000000"/>
                </a:solidFill>
              </a:ln>
              <a:solidFill>
                <a:schemeClr val="tx1"/>
              </a:solidFill>
              <a:cs typeface="AL-Mohanad Bol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698"/>
                                        </p:tgtEl>
                                        <p:attrNameLst>
                                          <p:attrName>style.visibility</p:attrName>
                                        </p:attrNameLst>
                                      </p:cBhvr>
                                      <p:to>
                                        <p:strVal val="visible"/>
                                      </p:to>
                                    </p:set>
                                    <p:anim calcmode="lin" valueType="num">
                                      <p:cBhvr additive="base">
                                        <p:cTn id="25" dur="500" fill="hold"/>
                                        <p:tgtEl>
                                          <p:spTgt spid="29698"/>
                                        </p:tgtEl>
                                        <p:attrNameLst>
                                          <p:attrName>ppt_x</p:attrName>
                                        </p:attrNameLst>
                                      </p:cBhvr>
                                      <p:tavLst>
                                        <p:tav tm="0">
                                          <p:val>
                                            <p:strVal val="#ppt_x"/>
                                          </p:val>
                                        </p:tav>
                                        <p:tav tm="100000">
                                          <p:val>
                                            <p:strVal val="#ppt_x"/>
                                          </p:val>
                                        </p:tav>
                                      </p:tavLst>
                                    </p:anim>
                                    <p:anim calcmode="lin" valueType="num">
                                      <p:cBhvr additive="base">
                                        <p:cTn id="26" dur="500" fill="hold"/>
                                        <p:tgtEl>
                                          <p:spTgt spid="296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91952" y="0"/>
            <a:ext cx="3975767" cy="46166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ar-SA" sz="2400" b="1" dirty="0" smtClean="0">
                <a:ln>
                  <a:solidFill>
                    <a:sysClr val="windowText" lastClr="000000"/>
                  </a:solidFill>
                </a:ln>
                <a:solidFill>
                  <a:sysClr val="windowText" lastClr="000000"/>
                </a:solidFill>
                <a:latin typeface="Calibri"/>
                <a:ea typeface="Calibri"/>
                <a:cs typeface="Arial"/>
              </a:rPr>
              <a:t>أولا: الأعمال </a:t>
            </a:r>
            <a:r>
              <a:rPr lang="ar-SA" sz="2400" b="1" dirty="0">
                <a:ln>
                  <a:solidFill>
                    <a:sysClr val="windowText" lastClr="000000"/>
                  </a:solidFill>
                </a:ln>
                <a:solidFill>
                  <a:sysClr val="windowText" lastClr="000000"/>
                </a:solidFill>
                <a:latin typeface="Calibri"/>
                <a:ea typeface="Calibri"/>
                <a:cs typeface="Arial"/>
              </a:rPr>
              <a:t>التجارية </a:t>
            </a:r>
            <a:r>
              <a:rPr lang="ar-SA" sz="2400" b="1" dirty="0" smtClean="0">
                <a:ln>
                  <a:solidFill>
                    <a:sysClr val="windowText" lastClr="000000"/>
                  </a:solidFill>
                </a:ln>
                <a:solidFill>
                  <a:sysClr val="windowText" lastClr="000000"/>
                </a:solidFill>
                <a:latin typeface="Calibri"/>
                <a:ea typeface="Calibri"/>
                <a:cs typeface="Arial"/>
              </a:rPr>
              <a:t>بطريقة </a:t>
            </a:r>
            <a:r>
              <a:rPr lang="ar-SA" sz="2400" b="1" dirty="0">
                <a:ln>
                  <a:solidFill>
                    <a:sysClr val="windowText" lastClr="000000"/>
                  </a:solidFill>
                </a:ln>
                <a:solidFill>
                  <a:sysClr val="windowText" lastClr="000000"/>
                </a:solidFill>
                <a:latin typeface="Calibri"/>
                <a:ea typeface="Calibri"/>
                <a:cs typeface="Arial"/>
              </a:rPr>
              <a:t>المقاولة</a:t>
            </a:r>
            <a:endParaRPr lang="en-US" sz="2400" dirty="0">
              <a:ln>
                <a:solidFill>
                  <a:sysClr val="windowText" lastClr="000000"/>
                </a:solidFill>
              </a:ln>
              <a:solidFill>
                <a:sysClr val="windowText" lastClr="000000"/>
              </a:solidFill>
            </a:endParaRPr>
          </a:p>
        </p:txBody>
      </p:sp>
      <p:sp>
        <p:nvSpPr>
          <p:cNvPr id="3" name="Rectangle 2"/>
          <p:cNvSpPr/>
          <p:nvPr/>
        </p:nvSpPr>
        <p:spPr>
          <a:xfrm>
            <a:off x="128464" y="980752"/>
            <a:ext cx="9649072" cy="181588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defRPr/>
            </a:pPr>
            <a:r>
              <a:rPr lang="ar-SA" sz="2800" b="1" dirty="0">
                <a:ln>
                  <a:solidFill>
                    <a:schemeClr val="accent4">
                      <a:lumMod val="75000"/>
                    </a:schemeClr>
                  </a:solidFill>
                </a:ln>
                <a:solidFill>
                  <a:schemeClr val="accent5">
                    <a:lumMod val="75000"/>
                  </a:schemeClr>
                </a:solidFill>
                <a:latin typeface="Constantia"/>
                <a:cs typeface="Akhbar MT" pitchFamily="2" charset="-78"/>
              </a:rPr>
              <a:t>هذه الأعمال لاكتسابها الصفة التجارية لا بد من ضرورة القيام بها على وجه المقاولة أو المشروع. </a:t>
            </a:r>
            <a:r>
              <a:rPr lang="ar-SA" sz="2800" b="1" dirty="0" smtClean="0">
                <a:ln>
                  <a:solidFill>
                    <a:schemeClr val="accent4">
                      <a:lumMod val="75000"/>
                    </a:schemeClr>
                  </a:solidFill>
                </a:ln>
                <a:solidFill>
                  <a:schemeClr val="accent5">
                    <a:lumMod val="75000"/>
                  </a:schemeClr>
                </a:solidFill>
                <a:latin typeface="Constantia"/>
                <a:cs typeface="Akhbar MT" pitchFamily="2" charset="-78"/>
              </a:rPr>
              <a:t>بمعنى لا </a:t>
            </a:r>
            <a:r>
              <a:rPr lang="ar-SA" sz="2800" b="1" dirty="0">
                <a:ln>
                  <a:solidFill>
                    <a:schemeClr val="accent4">
                      <a:lumMod val="75000"/>
                    </a:schemeClr>
                  </a:solidFill>
                </a:ln>
                <a:solidFill>
                  <a:schemeClr val="accent5">
                    <a:lumMod val="75000"/>
                  </a:schemeClr>
                </a:solidFill>
                <a:latin typeface="Constantia"/>
                <a:cs typeface="Akhbar MT" pitchFamily="2" charset="-78"/>
              </a:rPr>
              <a:t>يعتبر هذا النوع من الأعمال تجاريا إلا إذا تم </a:t>
            </a:r>
            <a:r>
              <a:rPr lang="ar-SA" sz="2800" b="1" dirty="0" smtClean="0">
                <a:ln>
                  <a:solidFill>
                    <a:schemeClr val="accent4">
                      <a:lumMod val="75000"/>
                    </a:schemeClr>
                  </a:solidFill>
                </a:ln>
                <a:solidFill>
                  <a:schemeClr val="accent5">
                    <a:lumMod val="75000"/>
                  </a:schemeClr>
                </a:solidFill>
                <a:latin typeface="Constantia"/>
                <a:cs typeface="Akhbar MT" pitchFamily="2" charset="-78"/>
              </a:rPr>
              <a:t>على وجه </a:t>
            </a:r>
            <a:r>
              <a:rPr lang="ar-SA" sz="2800" b="1" dirty="0">
                <a:ln>
                  <a:solidFill>
                    <a:schemeClr val="accent4">
                      <a:lumMod val="75000"/>
                    </a:schemeClr>
                  </a:solidFill>
                </a:ln>
                <a:solidFill>
                  <a:schemeClr val="accent5">
                    <a:lumMod val="75000"/>
                  </a:schemeClr>
                </a:solidFill>
                <a:latin typeface="Constantia"/>
                <a:cs typeface="Akhbar MT" pitchFamily="2" charset="-78"/>
              </a:rPr>
              <a:t>الاحتراف أي التكرار وفي إطار مشروع منظم </a:t>
            </a:r>
            <a:r>
              <a:rPr lang="ar-SA" sz="2800" b="1" dirty="0" smtClean="0">
                <a:ln>
                  <a:solidFill>
                    <a:schemeClr val="accent4">
                      <a:lumMod val="75000"/>
                    </a:schemeClr>
                  </a:solidFill>
                </a:ln>
                <a:solidFill>
                  <a:schemeClr val="accent5">
                    <a:lumMod val="75000"/>
                  </a:schemeClr>
                </a:solidFill>
                <a:latin typeface="Constantia"/>
                <a:cs typeface="Akhbar MT" pitchFamily="2" charset="-78"/>
              </a:rPr>
              <a:t>. و</a:t>
            </a:r>
            <a:r>
              <a:rPr lang="ar-SA" sz="2800" b="1" kern="0" dirty="0" smtClean="0">
                <a:ln>
                  <a:solidFill>
                    <a:schemeClr val="accent4">
                      <a:lumMod val="75000"/>
                    </a:schemeClr>
                  </a:solidFill>
                </a:ln>
                <a:solidFill>
                  <a:schemeClr val="accent5">
                    <a:lumMod val="75000"/>
                  </a:schemeClr>
                </a:solidFill>
                <a:latin typeface="Constantia"/>
                <a:cs typeface="Akhbar MT" pitchFamily="2" charset="-78"/>
              </a:rPr>
              <a:t>المقاولة بهذا المعنى </a:t>
            </a:r>
            <a:r>
              <a:rPr lang="ar-SA" sz="2800" b="1" kern="0" dirty="0">
                <a:ln>
                  <a:solidFill>
                    <a:schemeClr val="accent4">
                      <a:lumMod val="75000"/>
                    </a:schemeClr>
                  </a:solidFill>
                </a:ln>
                <a:solidFill>
                  <a:schemeClr val="accent5">
                    <a:lumMod val="75000"/>
                  </a:schemeClr>
                </a:solidFill>
                <a:latin typeface="Constantia"/>
                <a:cs typeface="Akhbar MT" pitchFamily="2" charset="-78"/>
              </a:rPr>
              <a:t>تقوم علي </a:t>
            </a:r>
            <a:r>
              <a:rPr lang="ar-SA" sz="2800" b="1" kern="0" dirty="0" smtClean="0">
                <a:ln>
                  <a:solidFill>
                    <a:schemeClr val="accent4">
                      <a:lumMod val="75000"/>
                    </a:schemeClr>
                  </a:solidFill>
                </a:ln>
                <a:solidFill>
                  <a:schemeClr val="accent5">
                    <a:lumMod val="75000"/>
                  </a:schemeClr>
                </a:solidFill>
                <a:latin typeface="Constantia"/>
                <a:cs typeface="Akhbar MT" pitchFamily="2" charset="-78"/>
              </a:rPr>
              <a:t>عنصرين </a:t>
            </a:r>
            <a:r>
              <a:rPr lang="ar-SA" sz="2800" b="1" kern="0" dirty="0">
                <a:ln>
                  <a:solidFill>
                    <a:schemeClr val="accent4">
                      <a:lumMod val="75000"/>
                    </a:schemeClr>
                  </a:solidFill>
                </a:ln>
                <a:solidFill>
                  <a:schemeClr val="accent5">
                    <a:lumMod val="75000"/>
                  </a:schemeClr>
                </a:solidFill>
                <a:latin typeface="Constantia"/>
                <a:cs typeface="Akhbar MT" pitchFamily="2" charset="-78"/>
              </a:rPr>
              <a:t>هما </a:t>
            </a:r>
            <a:r>
              <a:rPr lang="ar-SA" sz="2800" b="1" kern="0" dirty="0" smtClean="0">
                <a:ln>
                  <a:solidFill>
                    <a:schemeClr val="accent4">
                      <a:lumMod val="75000"/>
                    </a:schemeClr>
                  </a:solidFill>
                </a:ln>
                <a:solidFill>
                  <a:schemeClr val="accent5">
                    <a:lumMod val="75000"/>
                  </a:schemeClr>
                </a:solidFill>
                <a:latin typeface="Constantia"/>
                <a:cs typeface="Akhbar MT" pitchFamily="2" charset="-78"/>
              </a:rPr>
              <a:t>: تكرار </a:t>
            </a:r>
            <a:r>
              <a:rPr lang="ar-SA" sz="2800" b="1" kern="0" dirty="0">
                <a:ln>
                  <a:solidFill>
                    <a:schemeClr val="accent4">
                      <a:lumMod val="75000"/>
                    </a:schemeClr>
                  </a:solidFill>
                </a:ln>
                <a:solidFill>
                  <a:schemeClr val="accent5">
                    <a:lumMod val="75000"/>
                  </a:schemeClr>
                </a:solidFill>
                <a:latin typeface="Constantia"/>
                <a:cs typeface="Akhbar MT" pitchFamily="2" charset="-78"/>
              </a:rPr>
              <a:t>القيام بالعمل موضوع المقاولة </a:t>
            </a:r>
            <a:r>
              <a:rPr lang="ar-SA" sz="2800" b="1" kern="0" dirty="0" smtClean="0">
                <a:ln>
                  <a:solidFill>
                    <a:schemeClr val="accent4">
                      <a:lumMod val="75000"/>
                    </a:schemeClr>
                  </a:solidFill>
                </a:ln>
                <a:solidFill>
                  <a:schemeClr val="accent5">
                    <a:lumMod val="75000"/>
                  </a:schemeClr>
                </a:solidFill>
                <a:latin typeface="Constantia"/>
                <a:cs typeface="Akhbar MT" pitchFamily="2" charset="-78"/>
              </a:rPr>
              <a:t>على نحو </a:t>
            </a:r>
            <a:r>
              <a:rPr lang="ar-SA" sz="2800" b="1" kern="0" dirty="0">
                <a:ln>
                  <a:solidFill>
                    <a:schemeClr val="accent4">
                      <a:lumMod val="75000"/>
                    </a:schemeClr>
                  </a:solidFill>
                </a:ln>
                <a:solidFill>
                  <a:schemeClr val="accent5">
                    <a:lumMod val="75000"/>
                  </a:schemeClr>
                </a:solidFill>
                <a:latin typeface="Constantia"/>
                <a:cs typeface="Akhbar MT" pitchFamily="2" charset="-78"/>
              </a:rPr>
              <a:t>مستمر، وجود تنظيم أو مشروع لمباشرة </a:t>
            </a:r>
            <a:r>
              <a:rPr lang="ar-SA" sz="2800" b="1" kern="0" dirty="0" smtClean="0">
                <a:ln>
                  <a:solidFill>
                    <a:schemeClr val="accent4">
                      <a:lumMod val="75000"/>
                    </a:schemeClr>
                  </a:solidFill>
                </a:ln>
                <a:solidFill>
                  <a:schemeClr val="accent5">
                    <a:lumMod val="75000"/>
                  </a:schemeClr>
                </a:solidFill>
                <a:latin typeface="Constantia"/>
                <a:cs typeface="Akhbar MT" pitchFamily="2" charset="-78"/>
              </a:rPr>
              <a:t>النشاط.</a:t>
            </a:r>
            <a:endParaRPr lang="en-US" sz="2800" b="1" dirty="0">
              <a:ln>
                <a:solidFill>
                  <a:schemeClr val="accent4">
                    <a:lumMod val="75000"/>
                  </a:schemeClr>
                </a:solidFill>
              </a:ln>
              <a:solidFill>
                <a:schemeClr val="accent5">
                  <a:lumMod val="75000"/>
                </a:schemeClr>
              </a:solidFill>
              <a:latin typeface="Constantia"/>
              <a:cs typeface="Akhbar MT" pitchFamily="2" charset="-78"/>
            </a:endParaRPr>
          </a:p>
        </p:txBody>
      </p:sp>
      <p:sp>
        <p:nvSpPr>
          <p:cNvPr id="5" name="Rectangle 3"/>
          <p:cNvSpPr txBox="1">
            <a:spLocks noRot="1" noChangeArrowheads="1"/>
          </p:cNvSpPr>
          <p:nvPr/>
        </p:nvSpPr>
        <p:spPr>
          <a:xfrm>
            <a:off x="166655" y="3857628"/>
            <a:ext cx="9572691" cy="1227556"/>
          </a:xfrm>
          <a:prstGeom prst="rect">
            <a:avLst/>
          </a:prstGeom>
          <a:ln/>
        </p:spPr>
        <p:style>
          <a:lnRef idx="2">
            <a:schemeClr val="accent2"/>
          </a:lnRef>
          <a:fillRef idx="1">
            <a:schemeClr val="lt1"/>
          </a:fillRef>
          <a:effectRef idx="0">
            <a:schemeClr val="accent2"/>
          </a:effectRef>
          <a:fontRef idx="minor">
            <a:schemeClr val="dk1"/>
          </a:fontRef>
        </p:style>
        <p:txBody>
          <a:bodyPr lIns="0" rIns="18288"/>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ar-SA" sz="2800" b="1" i="0" u="none" strike="noStrike" kern="0" cap="none" spc="0" normalizeH="0" baseline="0" noProof="0" dirty="0">
                <a:ln>
                  <a:solidFill>
                    <a:schemeClr val="accent4">
                      <a:lumMod val="75000"/>
                    </a:schemeClr>
                  </a:solidFill>
                </a:ln>
                <a:solidFill>
                  <a:schemeClr val="accent5">
                    <a:lumMod val="75000"/>
                  </a:schemeClr>
                </a:solidFill>
                <a:effectLst/>
                <a:uLnTx/>
                <a:uFillTx/>
                <a:latin typeface="Constantia"/>
                <a:cs typeface="Akhbar MT" pitchFamily="2" charset="-78"/>
              </a:rPr>
              <a:t>والأعمال التجارية بطريق المقاولة وفقا للنظام السعودي </a:t>
            </a:r>
            <a:r>
              <a:rPr kumimoji="0" lang="ar-SA" sz="2800" b="1" i="0" u="none" strike="noStrike" kern="0" cap="none" spc="0" normalizeH="0" baseline="0" noProof="0" dirty="0" smtClean="0">
                <a:ln>
                  <a:solidFill>
                    <a:schemeClr val="accent4">
                      <a:lumMod val="75000"/>
                    </a:schemeClr>
                  </a:solidFill>
                </a:ln>
                <a:solidFill>
                  <a:schemeClr val="accent5">
                    <a:lumMod val="75000"/>
                  </a:schemeClr>
                </a:solidFill>
                <a:effectLst/>
                <a:uLnTx/>
                <a:uFillTx/>
                <a:latin typeface="Constantia"/>
                <a:cs typeface="Akhbar MT" pitchFamily="2" charset="-78"/>
              </a:rPr>
              <a:t>هي: </a:t>
            </a:r>
            <a:r>
              <a:rPr kumimoji="0" lang="ar-SA" sz="2800" b="1" i="0" u="none" strike="noStrike" kern="0" cap="none" spc="0" normalizeH="0" baseline="0" noProof="0" dirty="0">
                <a:ln>
                  <a:solidFill>
                    <a:schemeClr val="accent4">
                      <a:lumMod val="75000"/>
                    </a:schemeClr>
                  </a:solidFill>
                </a:ln>
                <a:solidFill>
                  <a:schemeClr val="accent5">
                    <a:lumMod val="75000"/>
                  </a:schemeClr>
                </a:solidFill>
                <a:effectLst/>
                <a:uLnTx/>
                <a:uFillTx/>
                <a:latin typeface="Constantia"/>
                <a:cs typeface="Akhbar MT" pitchFamily="2" charset="-78"/>
              </a:rPr>
              <a:t>مقاولة الصناعة والتوريد والوكالة بالعمولة والنقل ومحلات ومكاتب الأعمال والبيع بالمزاد العلني وإنشاء المباني.</a:t>
            </a:r>
          </a:p>
        </p:txBody>
      </p:sp>
    </p:spTree>
    <p:extLst>
      <p:ext uri="{BB962C8B-B14F-4D97-AF65-F5344CB8AC3E}">
        <p14:creationId xmlns:p14="http://schemas.microsoft.com/office/powerpoint/2010/main" val="338376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405212" y="7872"/>
            <a:ext cx="3250394" cy="714380"/>
          </a:xfrm>
          <a:prstGeom prst="rect">
            <a:avLst/>
          </a:prstGeom>
        </p:spPr>
        <p:style>
          <a:lnRef idx="1">
            <a:schemeClr val="accent1"/>
          </a:lnRef>
          <a:fillRef idx="2">
            <a:schemeClr val="accent1"/>
          </a:fillRef>
          <a:effectRef idx="1">
            <a:schemeClr val="accent1"/>
          </a:effectRef>
          <a:fontRef idx="minor">
            <a:schemeClr val="dk1"/>
          </a:fontRef>
        </p:style>
        <p:txBody>
          <a:bodyPr lIns="0" rIns="18288"/>
          <a:lstStyle/>
          <a:p>
            <a:pPr algn="ctr">
              <a:defRPr/>
            </a:pPr>
            <a:r>
              <a:rPr lang="ar-SA" sz="4000" b="1" dirty="0" smtClean="0">
                <a:ln>
                  <a:solidFill>
                    <a:srgbClr val="C00000"/>
                  </a:solidFill>
                </a:ln>
                <a:solidFill>
                  <a:srgbClr val="C00000"/>
                </a:solidFill>
                <a:cs typeface="Akhbar MT" pitchFamily="2" charset="-78"/>
              </a:rPr>
              <a:t>1:مقاولة </a:t>
            </a:r>
            <a:r>
              <a:rPr lang="ar-SA" sz="4000" b="1" dirty="0">
                <a:ln>
                  <a:solidFill>
                    <a:srgbClr val="C00000"/>
                  </a:solidFill>
                </a:ln>
                <a:solidFill>
                  <a:srgbClr val="C00000"/>
                </a:solidFill>
                <a:cs typeface="Akhbar MT" pitchFamily="2" charset="-78"/>
              </a:rPr>
              <a:t>الصناعة</a:t>
            </a:r>
            <a:endParaRPr lang="en-US" sz="4000" b="1" dirty="0">
              <a:ln>
                <a:solidFill>
                  <a:srgbClr val="C00000"/>
                </a:solidFill>
              </a:ln>
              <a:solidFill>
                <a:srgbClr val="C00000"/>
              </a:solidFill>
              <a:cs typeface="Akhbar MT" pitchFamily="2" charset="-78"/>
            </a:endParaRPr>
          </a:p>
        </p:txBody>
      </p:sp>
      <p:sp>
        <p:nvSpPr>
          <p:cNvPr id="3" name="Rectangle 3"/>
          <p:cNvSpPr txBox="1">
            <a:spLocks noRot="1" noChangeArrowheads="1"/>
          </p:cNvSpPr>
          <p:nvPr/>
        </p:nvSpPr>
        <p:spPr>
          <a:xfrm>
            <a:off x="256928" y="2060848"/>
            <a:ext cx="9649072" cy="302433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rgbClr val="00B050"/>
                  </a:solidFill>
                </a:ln>
                <a:solidFill>
                  <a:srgbClr val="00B050"/>
                </a:solidFill>
                <a:cs typeface="Akhbar MT" pitchFamily="2" charset="-78"/>
              </a:rPr>
              <a:t>يقصد بالصناعة تحويل المواد الأولية أو نصف المصنوعة إلي سلع نصف مصنوعة أو تامة الصنع تكون صالحة لإشباع حاجات </a:t>
            </a:r>
            <a:r>
              <a:rPr lang="ar-SA" sz="2800" b="1" dirty="0" smtClean="0">
                <a:ln>
                  <a:solidFill>
                    <a:srgbClr val="00B050"/>
                  </a:solidFill>
                </a:ln>
                <a:solidFill>
                  <a:srgbClr val="00B050"/>
                </a:solidFill>
                <a:cs typeface="Akhbar MT" pitchFamily="2" charset="-78"/>
              </a:rPr>
              <a:t>الأفراد، كتحويل </a:t>
            </a:r>
            <a:r>
              <a:rPr lang="ar-SA" sz="2800" b="1" dirty="0">
                <a:ln>
                  <a:solidFill>
                    <a:srgbClr val="00B050"/>
                  </a:solidFill>
                </a:ln>
                <a:solidFill>
                  <a:srgbClr val="00B050"/>
                </a:solidFill>
                <a:cs typeface="Akhbar MT" pitchFamily="2" charset="-78"/>
              </a:rPr>
              <a:t>القطن إلي </a:t>
            </a:r>
            <a:r>
              <a:rPr lang="ar-SA" sz="2800" b="1" dirty="0" smtClean="0">
                <a:ln>
                  <a:solidFill>
                    <a:srgbClr val="00B050"/>
                  </a:solidFill>
                </a:ln>
                <a:solidFill>
                  <a:srgbClr val="00B050"/>
                </a:solidFill>
                <a:cs typeface="Akhbar MT" pitchFamily="2" charset="-78"/>
              </a:rPr>
              <a:t>خيوط، وتحويل </a:t>
            </a:r>
            <a:r>
              <a:rPr lang="ar-SA" sz="2800" b="1" dirty="0">
                <a:ln>
                  <a:solidFill>
                    <a:srgbClr val="00B050"/>
                  </a:solidFill>
                </a:ln>
                <a:solidFill>
                  <a:srgbClr val="00B050"/>
                </a:solidFill>
                <a:cs typeface="Akhbar MT" pitchFamily="2" charset="-78"/>
              </a:rPr>
              <a:t>الخيوط إلي </a:t>
            </a:r>
            <a:r>
              <a:rPr lang="ar-SA" sz="2800" b="1" dirty="0" smtClean="0">
                <a:ln>
                  <a:solidFill>
                    <a:srgbClr val="00B050"/>
                  </a:solidFill>
                </a:ln>
                <a:solidFill>
                  <a:srgbClr val="00B050"/>
                </a:solidFill>
                <a:cs typeface="Akhbar MT" pitchFamily="2" charset="-78"/>
              </a:rPr>
              <a:t>قماش، وصناعة </a:t>
            </a:r>
            <a:r>
              <a:rPr lang="ar-SA" sz="2800" b="1" dirty="0">
                <a:ln>
                  <a:solidFill>
                    <a:srgbClr val="00B050"/>
                  </a:solidFill>
                </a:ln>
                <a:solidFill>
                  <a:srgbClr val="00B050"/>
                </a:solidFill>
                <a:cs typeface="Akhbar MT" pitchFamily="2" charset="-78"/>
              </a:rPr>
              <a:t>السكر من قصب </a:t>
            </a:r>
            <a:r>
              <a:rPr lang="ar-SA" sz="2800" b="1" dirty="0" smtClean="0">
                <a:ln>
                  <a:solidFill>
                    <a:srgbClr val="00B050"/>
                  </a:solidFill>
                </a:ln>
                <a:solidFill>
                  <a:srgbClr val="00B050"/>
                </a:solidFill>
                <a:cs typeface="Akhbar MT" pitchFamily="2" charset="-78"/>
              </a:rPr>
              <a:t>السكر، والأثاث </a:t>
            </a:r>
            <a:r>
              <a:rPr lang="ar-SA" sz="2800" b="1" dirty="0">
                <a:ln>
                  <a:solidFill>
                    <a:srgbClr val="00B050"/>
                  </a:solidFill>
                </a:ln>
                <a:solidFill>
                  <a:srgbClr val="00B050"/>
                </a:solidFill>
                <a:cs typeface="Akhbar MT" pitchFamily="2" charset="-78"/>
              </a:rPr>
              <a:t>من </a:t>
            </a:r>
            <a:r>
              <a:rPr lang="ar-SA" sz="2800" b="1" dirty="0" smtClean="0">
                <a:ln>
                  <a:solidFill>
                    <a:srgbClr val="00B050"/>
                  </a:solidFill>
                </a:ln>
                <a:solidFill>
                  <a:srgbClr val="00B050"/>
                </a:solidFill>
                <a:cs typeface="Akhbar MT" pitchFamily="2" charset="-78"/>
              </a:rPr>
              <a:t>الأخشاب.</a:t>
            </a:r>
            <a:r>
              <a:rPr lang="ar-SA" sz="2800" b="1" dirty="0">
                <a:ln>
                  <a:solidFill>
                    <a:srgbClr val="00B050"/>
                  </a:solidFill>
                </a:ln>
                <a:solidFill>
                  <a:srgbClr val="00B050"/>
                </a:solidFill>
                <a:cs typeface="Akhbar MT" pitchFamily="2" charset="-78"/>
              </a:rPr>
              <a:t> </a:t>
            </a:r>
            <a:endParaRPr lang="ar-SA" sz="2800" b="1" dirty="0" smtClean="0">
              <a:ln>
                <a:solidFill>
                  <a:srgbClr val="00B050"/>
                </a:solidFill>
              </a:ln>
              <a:solidFill>
                <a:srgbClr val="00B050"/>
              </a:solidFill>
              <a:cs typeface="Akhbar MT" pitchFamily="2" charset="-78"/>
            </a:endParaRPr>
          </a:p>
          <a:p>
            <a:pPr algn="just">
              <a:defRPr/>
            </a:pPr>
            <a:r>
              <a:rPr lang="ar-SA" sz="2800" b="1" dirty="0" smtClean="0">
                <a:ln>
                  <a:solidFill>
                    <a:srgbClr val="00B050"/>
                  </a:solidFill>
                </a:ln>
                <a:solidFill>
                  <a:srgbClr val="00B050"/>
                </a:solidFill>
                <a:cs typeface="Akhbar MT" pitchFamily="2" charset="-78"/>
              </a:rPr>
              <a:t>وقد </a:t>
            </a:r>
            <a:r>
              <a:rPr lang="ar-SA" sz="2800" b="1" dirty="0">
                <a:ln>
                  <a:solidFill>
                    <a:srgbClr val="00B050"/>
                  </a:solidFill>
                </a:ln>
                <a:solidFill>
                  <a:srgbClr val="00B050"/>
                </a:solidFill>
                <a:cs typeface="Akhbar MT" pitchFamily="2" charset="-78"/>
              </a:rPr>
              <a:t>تقتصر الصناعة علي مجرد تحسين شكل المادة لتكون أكثر قابلية </a:t>
            </a:r>
            <a:r>
              <a:rPr lang="ar-SA" sz="2800" b="1" dirty="0" smtClean="0">
                <a:ln>
                  <a:solidFill>
                    <a:srgbClr val="00B050"/>
                  </a:solidFill>
                </a:ln>
                <a:solidFill>
                  <a:srgbClr val="00B050"/>
                </a:solidFill>
                <a:cs typeface="Akhbar MT" pitchFamily="2" charset="-78"/>
              </a:rPr>
              <a:t>للاستهلاك. </a:t>
            </a:r>
            <a:r>
              <a:rPr lang="ar-SA" sz="2800" b="1" dirty="0">
                <a:ln>
                  <a:solidFill>
                    <a:srgbClr val="00B050"/>
                  </a:solidFill>
                </a:ln>
                <a:solidFill>
                  <a:srgbClr val="00B050"/>
                </a:solidFill>
                <a:cs typeface="Akhbar MT" pitchFamily="2" charset="-78"/>
              </a:rPr>
              <a:t>ويجب لاعتبار الصناعة عملا تجاريا أن تتخذ شكل المقاولة وأن يتوافر عنصر </a:t>
            </a:r>
            <a:r>
              <a:rPr lang="ar-SA" sz="2800" b="1" dirty="0" smtClean="0">
                <a:ln>
                  <a:solidFill>
                    <a:srgbClr val="00B050"/>
                  </a:solidFill>
                </a:ln>
                <a:solidFill>
                  <a:srgbClr val="00B050"/>
                </a:solidFill>
                <a:cs typeface="Akhbar MT" pitchFamily="2" charset="-78"/>
              </a:rPr>
              <a:t>المضاربة. </a:t>
            </a:r>
            <a:r>
              <a:rPr lang="ar-SA" sz="2800" b="1" dirty="0">
                <a:ln>
                  <a:solidFill>
                    <a:srgbClr val="00B050"/>
                  </a:solidFill>
                </a:ln>
                <a:solidFill>
                  <a:srgbClr val="00B050"/>
                </a:solidFill>
                <a:cs typeface="Akhbar MT" pitchFamily="2" charset="-78"/>
              </a:rPr>
              <a:t>وتعتبر أعمال الصناعة تجارية حتي ولو </a:t>
            </a:r>
            <a:r>
              <a:rPr lang="ar-SA" sz="2800" b="1" dirty="0" smtClean="0">
                <a:ln>
                  <a:solidFill>
                    <a:srgbClr val="00B050"/>
                  </a:solidFill>
                </a:ln>
                <a:solidFill>
                  <a:srgbClr val="00B050"/>
                </a:solidFill>
                <a:cs typeface="Akhbar MT" pitchFamily="2" charset="-78"/>
              </a:rPr>
              <a:t>اقترنت </a:t>
            </a:r>
            <a:r>
              <a:rPr lang="ar-SA" sz="2800" b="1" dirty="0">
                <a:ln>
                  <a:solidFill>
                    <a:srgbClr val="00B050"/>
                  </a:solidFill>
                </a:ln>
                <a:solidFill>
                  <a:srgbClr val="00B050"/>
                </a:solidFill>
                <a:cs typeface="Akhbar MT" pitchFamily="2" charset="-78"/>
              </a:rPr>
              <a:t>باستثمار زراعي ما دامت هي النشاط الرئيسي والزراعة تابعة لها.  </a:t>
            </a:r>
            <a:endParaRPr lang="en-US" sz="2800" b="1" dirty="0">
              <a:ln>
                <a:solidFill>
                  <a:srgbClr val="00B050"/>
                </a:solidFill>
              </a:ln>
              <a:solidFill>
                <a:srgbClr val="00B050"/>
              </a:solidFill>
              <a:cs typeface="Akhbar MT" pitchFamily="2" charset="-78"/>
            </a:endParaRPr>
          </a:p>
          <a:p>
            <a:pPr algn="just">
              <a:defRPr/>
            </a:pPr>
            <a:endParaRPr lang="en-US" sz="2800" b="1" dirty="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a:p>
            <a:pPr algn="just">
              <a:defRPr/>
            </a:pPr>
            <a:endParaRPr lang="ar-SA" sz="2800" b="1" dirty="0" smtClean="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p:txBody>
      </p:sp>
    </p:spTree>
    <p:extLst>
      <p:ext uri="{BB962C8B-B14F-4D97-AF65-F5344CB8AC3E}">
        <p14:creationId xmlns:p14="http://schemas.microsoft.com/office/powerpoint/2010/main" val="1673866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9"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ppt_x</p:attrName>
                                        </p:attrNameLst>
                                      </p:cBhvr>
                                      <p:tavLst>
                                        <p:tav tm="0">
                                          <p:val>
                                            <p:strVal val="#ppt_x-.2"/>
                                          </p:val>
                                        </p:tav>
                                        <p:tav tm="100000">
                                          <p:val>
                                            <p:strVal val="#ppt_x"/>
                                          </p:val>
                                        </p:tav>
                                      </p:tavLst>
                                    </p:anim>
                                    <p:anim calcmode="lin" valueType="num">
                                      <p:cBhvr>
                                        <p:cTn id="26"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Rot="1" noChangeArrowheads="1"/>
          </p:cNvSpPr>
          <p:nvPr/>
        </p:nvSpPr>
        <p:spPr>
          <a:xfrm>
            <a:off x="3327803" y="-33072"/>
            <a:ext cx="325039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4000" b="1" dirty="0" smtClean="0">
                <a:ln>
                  <a:solidFill>
                    <a:schemeClr val="tx1"/>
                  </a:solidFill>
                </a:ln>
                <a:solidFill>
                  <a:schemeClr val="tx1"/>
                </a:solidFill>
                <a:cs typeface="Akhbar MT" pitchFamily="2" charset="-78"/>
              </a:rPr>
              <a:t>2: مقاولة التوريد</a:t>
            </a:r>
            <a:endParaRPr lang="en-US" sz="4000" b="1" dirty="0">
              <a:ln>
                <a:solidFill>
                  <a:schemeClr val="tx1"/>
                </a:solidFill>
              </a:ln>
              <a:solidFill>
                <a:schemeClr val="tx1"/>
              </a:solidFill>
              <a:cs typeface="Akhbar MT" pitchFamily="2" charset="-78"/>
            </a:endParaRPr>
          </a:p>
        </p:txBody>
      </p:sp>
      <p:sp>
        <p:nvSpPr>
          <p:cNvPr id="3" name="مخطط انسيابي: مستند 2"/>
          <p:cNvSpPr/>
          <p:nvPr/>
        </p:nvSpPr>
        <p:spPr>
          <a:xfrm>
            <a:off x="244252" y="1309346"/>
            <a:ext cx="9417496" cy="3528392"/>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b="1" dirty="0">
                <a:ln>
                  <a:solidFill>
                    <a:srgbClr val="C00000"/>
                  </a:solidFill>
                </a:ln>
                <a:solidFill>
                  <a:srgbClr val="C00000"/>
                </a:solidFill>
                <a:cs typeface="Akhbar MT" pitchFamily="2" charset="-78"/>
              </a:rPr>
              <a:t>التوريد عقد يتعهد بمقتضاه شخص بتقديم أشياء أو خدمات لمصلحة شخص آخر بصورة منتظمة ومستمرة لفترة من زمنية معينة مقابل أجر أو ثمن متفق عليه يتعهد المورد له بدفعه للمورد. </a:t>
            </a:r>
          </a:p>
          <a:p>
            <a:pPr>
              <a:defRPr/>
            </a:pPr>
            <a:r>
              <a:rPr lang="ar-SA" sz="2800" b="1" dirty="0">
                <a:ln>
                  <a:solidFill>
                    <a:srgbClr val="C00000"/>
                  </a:solidFill>
                </a:ln>
                <a:solidFill>
                  <a:srgbClr val="C00000"/>
                </a:solidFill>
                <a:cs typeface="Akhbar MT" pitchFamily="2" charset="-78"/>
              </a:rPr>
              <a:t>يشترط لاعتبار عمليات  التوريد تجارية أن يباشرها الشخص علي سبيل الاحتراف. ولا يشترط أن يكون التوريد مسبوقا بالشراء، ولا يعتبر التوريد عملا تجاريا اذا قام به الشخص بصفة عرضية  أو على نحو متقطع . </a:t>
            </a:r>
            <a:endParaRPr lang="en-US" sz="2800" b="1" dirty="0">
              <a:ln>
                <a:solidFill>
                  <a:srgbClr val="C00000"/>
                </a:solidFill>
              </a:ln>
              <a:solidFill>
                <a:srgbClr val="C00000"/>
              </a:solidFill>
              <a:cs typeface="Akhbar MT" pitchFamily="2" charset="-78"/>
            </a:endParaRPr>
          </a:p>
        </p:txBody>
      </p:sp>
    </p:spTree>
    <p:extLst>
      <p:ext uri="{BB962C8B-B14F-4D97-AF65-F5344CB8AC3E}">
        <p14:creationId xmlns:p14="http://schemas.microsoft.com/office/powerpoint/2010/main" val="973524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1625" y="1844824"/>
            <a:ext cx="9649072" cy="289952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rgbClr val="C00000"/>
                  </a:solidFill>
                </a:ln>
                <a:solidFill>
                  <a:srgbClr val="C00000"/>
                </a:solidFill>
                <a:cs typeface="Akhbar MT" pitchFamily="2" charset="-78"/>
              </a:rPr>
              <a:t>الوكالة بالعمولة عقد يتعهد بمقتضاه الوكيل بأن يجري باسمه تصرفا قانونيا لحساب الموكل</a:t>
            </a:r>
            <a:r>
              <a:rPr lang="ar-SA" sz="2800" b="1" dirty="0" smtClean="0">
                <a:ln>
                  <a:solidFill>
                    <a:srgbClr val="C00000"/>
                  </a:solidFill>
                </a:ln>
                <a:solidFill>
                  <a:srgbClr val="C00000"/>
                </a:solidFill>
                <a:cs typeface="Akhbar MT" pitchFamily="2" charset="-78"/>
              </a:rPr>
              <a:t>.</a:t>
            </a:r>
            <a:r>
              <a:rPr lang="ar-SA" sz="2800" b="1" dirty="0">
                <a:ln>
                  <a:solidFill>
                    <a:srgbClr val="C00000"/>
                  </a:solidFill>
                </a:ln>
                <a:solidFill>
                  <a:srgbClr val="C00000"/>
                </a:solidFill>
                <a:cs typeface="Akhbar MT" pitchFamily="2" charset="-78"/>
              </a:rPr>
              <a:t> </a:t>
            </a:r>
            <a:endParaRPr lang="ar-SA" sz="2800" b="1" dirty="0" smtClean="0">
              <a:ln>
                <a:solidFill>
                  <a:srgbClr val="C00000"/>
                </a:solidFill>
              </a:ln>
              <a:solidFill>
                <a:srgbClr val="C00000"/>
              </a:solidFill>
              <a:cs typeface="Akhbar MT" pitchFamily="2" charset="-78"/>
            </a:endParaRPr>
          </a:p>
          <a:p>
            <a:pPr>
              <a:defRPr/>
            </a:pPr>
            <a:r>
              <a:rPr lang="ar-SA" sz="2800" b="1" dirty="0" smtClean="0">
                <a:ln>
                  <a:solidFill>
                    <a:srgbClr val="C00000"/>
                  </a:solidFill>
                </a:ln>
                <a:solidFill>
                  <a:srgbClr val="C00000"/>
                </a:solidFill>
                <a:cs typeface="Akhbar MT" pitchFamily="2" charset="-78"/>
              </a:rPr>
              <a:t>الوكيل </a:t>
            </a:r>
            <a:r>
              <a:rPr lang="ar-SA" sz="2800" b="1" dirty="0">
                <a:ln>
                  <a:solidFill>
                    <a:srgbClr val="C00000"/>
                  </a:solidFill>
                </a:ln>
                <a:solidFill>
                  <a:srgbClr val="C00000"/>
                </a:solidFill>
                <a:cs typeface="Akhbar MT" pitchFamily="2" charset="-78"/>
              </a:rPr>
              <a:t>بالعمولة شخص يتعاقد </a:t>
            </a:r>
            <a:r>
              <a:rPr lang="ar-SA" sz="2800" b="1" dirty="0" smtClean="0">
                <a:ln>
                  <a:solidFill>
                    <a:srgbClr val="C00000"/>
                  </a:solidFill>
                </a:ln>
                <a:solidFill>
                  <a:srgbClr val="C00000"/>
                </a:solidFill>
                <a:cs typeface="Akhbar MT" pitchFamily="2" charset="-78"/>
              </a:rPr>
              <a:t>باسمه الشخصي لحساب </a:t>
            </a:r>
            <a:r>
              <a:rPr lang="ar-SA" sz="2800" b="1" dirty="0">
                <a:ln>
                  <a:solidFill>
                    <a:srgbClr val="C00000"/>
                  </a:solidFill>
                </a:ln>
                <a:solidFill>
                  <a:srgbClr val="C00000"/>
                </a:solidFill>
                <a:cs typeface="Akhbar MT" pitchFamily="2" charset="-78"/>
              </a:rPr>
              <a:t>الموكل في مقابل أجر </a:t>
            </a:r>
            <a:r>
              <a:rPr lang="ar-SA" sz="2800" b="1" dirty="0" smtClean="0">
                <a:ln>
                  <a:solidFill>
                    <a:srgbClr val="C00000"/>
                  </a:solidFill>
                </a:ln>
                <a:solidFill>
                  <a:srgbClr val="C00000"/>
                </a:solidFill>
                <a:cs typeface="Akhbar MT" pitchFamily="2" charset="-78"/>
              </a:rPr>
              <a:t>يسمى </a:t>
            </a:r>
            <a:r>
              <a:rPr lang="ar-SA" sz="2800" b="1" dirty="0">
                <a:ln>
                  <a:solidFill>
                    <a:srgbClr val="C00000"/>
                  </a:solidFill>
                </a:ln>
                <a:solidFill>
                  <a:srgbClr val="C00000"/>
                </a:solidFill>
                <a:cs typeface="Akhbar MT" pitchFamily="2" charset="-78"/>
              </a:rPr>
              <a:t>العمولة</a:t>
            </a:r>
            <a:r>
              <a:rPr lang="ar-SA" sz="2800" b="1" dirty="0" smtClean="0">
                <a:ln>
                  <a:solidFill>
                    <a:srgbClr val="C00000"/>
                  </a:solidFill>
                </a:ln>
                <a:solidFill>
                  <a:srgbClr val="C00000"/>
                </a:solidFill>
                <a:cs typeface="Akhbar MT" pitchFamily="2" charset="-78"/>
              </a:rPr>
              <a:t>.</a:t>
            </a:r>
          </a:p>
          <a:p>
            <a:pPr>
              <a:defRPr/>
            </a:pPr>
            <a:r>
              <a:rPr lang="ar-SA" sz="2800" b="1" dirty="0" smtClean="0">
                <a:ln>
                  <a:solidFill>
                    <a:srgbClr val="C00000"/>
                  </a:solidFill>
                </a:ln>
                <a:solidFill>
                  <a:srgbClr val="C00000"/>
                </a:solidFill>
                <a:cs typeface="Akhbar MT" pitchFamily="2" charset="-78"/>
              </a:rPr>
              <a:t>يشترط </a:t>
            </a:r>
            <a:r>
              <a:rPr lang="ar-SA" sz="2800" b="1" dirty="0">
                <a:ln>
                  <a:solidFill>
                    <a:srgbClr val="C00000"/>
                  </a:solidFill>
                </a:ln>
                <a:solidFill>
                  <a:srgbClr val="C00000"/>
                </a:solidFill>
                <a:cs typeface="Akhbar MT" pitchFamily="2" charset="-78"/>
              </a:rPr>
              <a:t>لاعتبار عمليات الوكالة بالعمولة تجارية أن يباشرها الشخص علي سبيل الاحتراف. </a:t>
            </a:r>
            <a:endParaRPr lang="en-US" sz="2800" b="1" dirty="0">
              <a:ln>
                <a:solidFill>
                  <a:srgbClr val="C00000"/>
                </a:solidFill>
              </a:ln>
              <a:solidFill>
                <a:srgbClr val="C00000"/>
              </a:solidFill>
              <a:cs typeface="Akhbar MT" pitchFamily="2" charset="-78"/>
            </a:endParaRPr>
          </a:p>
          <a:p>
            <a:pPr>
              <a:defRPr/>
            </a:pPr>
            <a:r>
              <a:rPr lang="ar-SA" sz="2800" b="1" dirty="0">
                <a:ln>
                  <a:solidFill>
                    <a:srgbClr val="C00000"/>
                  </a:solidFill>
                </a:ln>
                <a:solidFill>
                  <a:srgbClr val="C00000"/>
                </a:solidFill>
                <a:cs typeface="Akhbar MT" pitchFamily="2" charset="-78"/>
              </a:rPr>
              <a:t>تختلف الوكالة بالعمولة عن  كل من الوكالة </a:t>
            </a:r>
            <a:r>
              <a:rPr lang="ar-SA" sz="2800" b="1" dirty="0" smtClean="0">
                <a:ln>
                  <a:solidFill>
                    <a:srgbClr val="C00000"/>
                  </a:solidFill>
                </a:ln>
                <a:solidFill>
                  <a:srgbClr val="C00000"/>
                </a:solidFill>
                <a:cs typeface="Akhbar MT" pitchFamily="2" charset="-78"/>
              </a:rPr>
              <a:t>العادية، والسمسرة.</a:t>
            </a:r>
            <a:endParaRPr lang="en-US" sz="2800" dirty="0">
              <a:ln>
                <a:solidFill>
                  <a:srgbClr val="C00000"/>
                </a:solidFill>
              </a:ln>
              <a:solidFill>
                <a:srgbClr val="C00000"/>
              </a:solidFill>
              <a:cs typeface="Akhbar MT" pitchFamily="2" charset="-78"/>
            </a:endParaRPr>
          </a:p>
          <a:p>
            <a:pPr>
              <a:defRPr/>
            </a:pPr>
            <a:r>
              <a:rPr lang="ar-SA" sz="2800" b="1" dirty="0">
                <a:ln>
                  <a:solidFill>
                    <a:srgbClr val="C00000"/>
                  </a:solidFill>
                </a:ln>
                <a:solidFill>
                  <a:srgbClr val="C00000"/>
                </a:solidFill>
                <a:cs typeface="Akhbar MT" pitchFamily="2" charset="-78"/>
              </a:rPr>
              <a:t>تعتبر مقاولة الوكالة بالعمولة عملا تجاريا دائما سواء كانت الصفقة التي يبرمها مدنية أو تجارية</a:t>
            </a:r>
            <a:r>
              <a:rPr lang="ar-SA" sz="2800" b="1" dirty="0">
                <a:ln>
                  <a:solidFill>
                    <a:sysClr val="windowText" lastClr="000000"/>
                  </a:solidFill>
                </a:ln>
                <a:solidFill>
                  <a:srgbClr val="2D07CF"/>
                </a:solidFill>
                <a:cs typeface="AL-Mohanad Bold" pitchFamily="2" charset="-78"/>
              </a:rPr>
              <a:t>.</a:t>
            </a:r>
            <a:endParaRPr lang="en-US" sz="2800" dirty="0">
              <a:ln>
                <a:solidFill>
                  <a:sysClr val="windowText" lastClr="000000"/>
                </a:solidFill>
              </a:ln>
              <a:solidFill>
                <a:srgbClr val="2D07CF"/>
              </a:solidFill>
              <a:cs typeface="AL-Mohanad Bold" pitchFamily="2" charset="-78"/>
            </a:endParaRPr>
          </a:p>
          <a:p>
            <a:pPr>
              <a:defRPr/>
            </a:pP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3309926" y="21519"/>
            <a:ext cx="3741340"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L-Mohanad Bold" pitchFamily="2" charset="-78"/>
              </a:rPr>
              <a:t>3:مقاولة </a:t>
            </a:r>
            <a:r>
              <a:rPr lang="ar-SA" sz="3200" b="1" dirty="0">
                <a:ln>
                  <a:solidFill>
                    <a:sysClr val="windowText" lastClr="000000"/>
                  </a:solidFill>
                </a:ln>
                <a:solidFill>
                  <a:schemeClr val="tx1"/>
                </a:solidFill>
                <a:cs typeface="AL-Mohanad Bold" pitchFamily="2" charset="-78"/>
              </a:rPr>
              <a:t>الوكالة بالعمولة:</a:t>
            </a:r>
            <a:endParaRPr lang="en-US" sz="3200" b="1" dirty="0">
              <a:ln>
                <a:solidFill>
                  <a:sysClr val="windowText" lastClr="000000"/>
                </a:solidFill>
              </a:ln>
              <a:solidFill>
                <a:schemeClr val="tx1"/>
              </a:solidFill>
              <a:cs typeface="AL-Mohanad Bold" pitchFamily="2" charset="-78"/>
            </a:endParaRPr>
          </a:p>
        </p:txBody>
      </p:sp>
    </p:spTree>
    <p:extLst>
      <p:ext uri="{BB962C8B-B14F-4D97-AF65-F5344CB8AC3E}">
        <p14:creationId xmlns:p14="http://schemas.microsoft.com/office/powerpoint/2010/main" val="22337990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0"/>
                                        <p:tgtEl>
                                          <p:spTgt spid="2"/>
                                        </p:tgtEl>
                                      </p:cBhvr>
                                    </p:animEffect>
                                    <p:anim calcmode="lin" valueType="num">
                                      <p:cBhvr>
                                        <p:cTn id="26" dur="2000" fill="hold"/>
                                        <p:tgtEl>
                                          <p:spTgt spid="2"/>
                                        </p:tgtEl>
                                        <p:attrNameLst>
                                          <p:attrName>ppt_w</p:attrName>
                                        </p:attrNameLst>
                                      </p:cBhvr>
                                      <p:tavLst>
                                        <p:tav tm="0" fmla="#ppt_w*sin(2.5*pi*$)">
                                          <p:val>
                                            <p:fltVal val="0"/>
                                          </p:val>
                                        </p:tav>
                                        <p:tav tm="100000">
                                          <p:val>
                                            <p:fltVal val="1"/>
                                          </p:val>
                                        </p:tav>
                                      </p:tavLst>
                                    </p:anim>
                                    <p:anim calcmode="lin" valueType="num">
                                      <p:cBhvr>
                                        <p:cTn id="27"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1098936"/>
            <a:ext cx="9689976" cy="305014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just">
              <a:defRPr/>
            </a:pPr>
            <a:r>
              <a:rPr lang="ar-SA" sz="2800" b="1" dirty="0">
                <a:ln>
                  <a:solidFill>
                    <a:srgbClr val="C00000"/>
                  </a:solidFill>
                </a:ln>
                <a:solidFill>
                  <a:srgbClr val="C00000"/>
                </a:solidFill>
                <a:cs typeface="Akhbar MT" pitchFamily="2" charset="-78"/>
              </a:rPr>
              <a:t>عقد النقل اتفاق يلتزم بمقتضاه الناقل بأن يقوم بوسائله الخاصة بنقل أشخاص أو أشياء إلي مكان معين مقابل أجرة متفق عليها. </a:t>
            </a:r>
            <a:endParaRPr lang="ar-SA" sz="2800" b="1" dirty="0" smtClean="0">
              <a:ln>
                <a:solidFill>
                  <a:srgbClr val="C00000"/>
                </a:solidFill>
              </a:ln>
              <a:solidFill>
                <a:srgbClr val="C00000"/>
              </a:solidFill>
              <a:cs typeface="Akhbar MT" pitchFamily="2" charset="-78"/>
            </a:endParaRPr>
          </a:p>
          <a:p>
            <a:pPr algn="just">
              <a:defRPr/>
            </a:pPr>
            <a:r>
              <a:rPr lang="ar-SA" sz="2800" b="1" dirty="0" smtClean="0">
                <a:ln>
                  <a:solidFill>
                    <a:srgbClr val="C00000"/>
                  </a:solidFill>
                </a:ln>
                <a:solidFill>
                  <a:srgbClr val="C00000"/>
                </a:solidFill>
                <a:cs typeface="Akhbar MT" pitchFamily="2" charset="-78"/>
              </a:rPr>
              <a:t>يشترط </a:t>
            </a:r>
            <a:r>
              <a:rPr lang="ar-SA" sz="2800" b="1" dirty="0">
                <a:ln>
                  <a:solidFill>
                    <a:srgbClr val="C00000"/>
                  </a:solidFill>
                </a:ln>
                <a:solidFill>
                  <a:srgbClr val="C00000"/>
                </a:solidFill>
                <a:cs typeface="Akhbar MT" pitchFamily="2" charset="-78"/>
              </a:rPr>
              <a:t>لاعتبار أعمال النقل تجارية أن يباشرها الشخص علي سبيل الاحتراف. </a:t>
            </a:r>
            <a:endParaRPr lang="en-US" sz="2800" b="1" dirty="0">
              <a:ln>
                <a:solidFill>
                  <a:srgbClr val="C00000"/>
                </a:solidFill>
              </a:ln>
              <a:solidFill>
                <a:srgbClr val="C00000"/>
              </a:solidFill>
              <a:cs typeface="Akhbar MT" pitchFamily="2" charset="-78"/>
            </a:endParaRPr>
          </a:p>
          <a:p>
            <a:pPr algn="just">
              <a:defRPr/>
            </a:pPr>
            <a:r>
              <a:rPr lang="ar-SA" sz="2800" b="1" dirty="0">
                <a:ln>
                  <a:solidFill>
                    <a:srgbClr val="C00000"/>
                  </a:solidFill>
                </a:ln>
                <a:solidFill>
                  <a:srgbClr val="C00000"/>
                </a:solidFill>
                <a:cs typeface="Akhbar MT" pitchFamily="2" charset="-78"/>
              </a:rPr>
              <a:t>يعتبر النقل تجاريا دائما بالنسبة للناقل .</a:t>
            </a:r>
            <a:r>
              <a:rPr lang="ar-SA" sz="2800" dirty="0">
                <a:ln>
                  <a:solidFill>
                    <a:srgbClr val="C00000"/>
                  </a:solidFill>
                </a:ln>
                <a:solidFill>
                  <a:srgbClr val="C00000"/>
                </a:solidFill>
                <a:cs typeface="Akhbar MT" pitchFamily="2" charset="-78"/>
              </a:rPr>
              <a:t> </a:t>
            </a:r>
            <a:endParaRPr lang="en-US" sz="2800" dirty="0">
              <a:ln>
                <a:solidFill>
                  <a:srgbClr val="C00000"/>
                </a:solidFill>
              </a:ln>
              <a:solidFill>
                <a:srgbClr val="C00000"/>
              </a:solidFill>
              <a:cs typeface="Akhbar MT" pitchFamily="2" charset="-78"/>
            </a:endParaRPr>
          </a:p>
          <a:p>
            <a:pPr algn="just">
              <a:defRPr/>
            </a:pPr>
            <a:r>
              <a:rPr lang="ar-SA" sz="2800" b="1" dirty="0">
                <a:ln>
                  <a:solidFill>
                    <a:srgbClr val="C00000"/>
                  </a:solidFill>
                </a:ln>
                <a:solidFill>
                  <a:srgbClr val="C00000"/>
                </a:solidFill>
                <a:cs typeface="Akhbar MT" pitchFamily="2" charset="-78"/>
              </a:rPr>
              <a:t>لا يعتبر النقل تجاريا بالنسبة للشاحن أو المسافر إلا إذا كان تاجرا وكان النقل متعلقا </a:t>
            </a:r>
            <a:r>
              <a:rPr lang="ar-SA" sz="2800" b="1" dirty="0" smtClean="0">
                <a:ln>
                  <a:solidFill>
                    <a:srgbClr val="C00000"/>
                  </a:solidFill>
                </a:ln>
                <a:solidFill>
                  <a:srgbClr val="C00000"/>
                </a:solidFill>
                <a:cs typeface="Akhbar MT" pitchFamily="2" charset="-78"/>
              </a:rPr>
              <a:t>بتجارته</a:t>
            </a:r>
            <a:r>
              <a:rPr lang="ar-SA" sz="2800" b="1" dirty="0">
                <a:ln>
                  <a:solidFill>
                    <a:srgbClr val="C00000"/>
                  </a:solidFill>
                </a:ln>
                <a:solidFill>
                  <a:srgbClr val="C00000"/>
                </a:solidFill>
                <a:cs typeface="Akhbar MT" pitchFamily="2" charset="-78"/>
              </a:rPr>
              <a:t>. ويعد النقل </a:t>
            </a:r>
            <a:r>
              <a:rPr lang="ar-SA" sz="2800" b="1" dirty="0" smtClean="0">
                <a:ln>
                  <a:solidFill>
                    <a:srgbClr val="C00000"/>
                  </a:solidFill>
                </a:ln>
                <a:solidFill>
                  <a:srgbClr val="C00000"/>
                </a:solidFill>
                <a:cs typeface="Akhbar MT" pitchFamily="2" charset="-78"/>
              </a:rPr>
              <a:t>تجاريا </a:t>
            </a:r>
            <a:r>
              <a:rPr lang="ar-SA" sz="2800" b="1" dirty="0">
                <a:ln>
                  <a:solidFill>
                    <a:srgbClr val="C00000"/>
                  </a:solidFill>
                </a:ln>
                <a:solidFill>
                  <a:srgbClr val="C00000"/>
                </a:solidFill>
                <a:cs typeface="Akhbar MT" pitchFamily="2" charset="-78"/>
              </a:rPr>
              <a:t>سواء كان نقل </a:t>
            </a:r>
            <a:r>
              <a:rPr lang="ar-SA" sz="2800" b="1" dirty="0" smtClean="0">
                <a:ln>
                  <a:solidFill>
                    <a:srgbClr val="C00000"/>
                  </a:solidFill>
                </a:ln>
                <a:solidFill>
                  <a:srgbClr val="C00000"/>
                </a:solidFill>
                <a:cs typeface="Akhbar MT" pitchFamily="2" charset="-78"/>
              </a:rPr>
              <a:t>بري، بحري، </a:t>
            </a:r>
            <a:r>
              <a:rPr lang="ar-SA" sz="2800" b="1" dirty="0">
                <a:ln>
                  <a:solidFill>
                    <a:srgbClr val="C00000"/>
                  </a:solidFill>
                </a:ln>
                <a:solidFill>
                  <a:srgbClr val="C00000"/>
                </a:solidFill>
                <a:cs typeface="Akhbar MT" pitchFamily="2" charset="-78"/>
              </a:rPr>
              <a:t>أو </a:t>
            </a:r>
            <a:r>
              <a:rPr lang="ar-SA" sz="2800" b="1" dirty="0" smtClean="0">
                <a:ln>
                  <a:solidFill>
                    <a:srgbClr val="C00000"/>
                  </a:solidFill>
                </a:ln>
                <a:solidFill>
                  <a:srgbClr val="C00000"/>
                </a:solidFill>
                <a:cs typeface="Akhbar MT" pitchFamily="2" charset="-78"/>
              </a:rPr>
              <a:t>جوي، </a:t>
            </a:r>
            <a:r>
              <a:rPr lang="ar-SA" sz="2800" b="1" dirty="0">
                <a:ln>
                  <a:solidFill>
                    <a:srgbClr val="C00000"/>
                  </a:solidFill>
                </a:ln>
                <a:solidFill>
                  <a:srgbClr val="C00000"/>
                </a:solidFill>
                <a:cs typeface="Akhbar MT" pitchFamily="2" charset="-78"/>
              </a:rPr>
              <a:t>وسواء تعلق بنقل بضائع أم نقل أشخاص .</a:t>
            </a:r>
            <a:endParaRPr lang="en-US" sz="2800" b="1" dirty="0">
              <a:ln>
                <a:solidFill>
                  <a:srgbClr val="C00000"/>
                </a:solidFill>
              </a:ln>
              <a:solidFill>
                <a:srgbClr val="C00000"/>
              </a:solidFill>
              <a:cs typeface="Akhbar MT" pitchFamily="2" charset="-78"/>
            </a:endParaRPr>
          </a:p>
          <a:p>
            <a:pPr algn="just">
              <a:defRPr/>
            </a:pPr>
            <a:endParaRPr lang="en-US" sz="2800" b="1" dirty="0">
              <a:ln>
                <a:solidFill>
                  <a:sysClr val="windowText" lastClr="000000"/>
                </a:solidFill>
              </a:ln>
              <a:solidFill>
                <a:srgbClr val="2D07CF"/>
              </a:solidFill>
              <a:cs typeface="AL-Mohanad Bold" pitchFamily="2" charset="-78"/>
            </a:endParaRPr>
          </a:p>
          <a:p>
            <a:pPr algn="just">
              <a:defRPr/>
            </a:pPr>
            <a:endParaRPr lang="en-US" sz="2800" b="1"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3327797" y="0"/>
            <a:ext cx="3250406" cy="714375"/>
          </a:xfrm>
          <a:prstGeom prst="rect">
            <a:avLst/>
          </a:prstGeom>
        </p:spPr>
        <p:style>
          <a:lnRef idx="2">
            <a:schemeClr val="dk1"/>
          </a:lnRef>
          <a:fillRef idx="1">
            <a:schemeClr val="lt1"/>
          </a:fillRef>
          <a:effectRef idx="0">
            <a:schemeClr val="dk1"/>
          </a:effectRef>
          <a:fontRef idx="minor">
            <a:schemeClr val="dk1"/>
          </a:fontRef>
        </p:style>
        <p:txBody>
          <a:bodyPr lIns="0" rIns="18288"/>
          <a:lstStyle/>
          <a:p>
            <a:pPr algn="ctr">
              <a:defRPr/>
            </a:pPr>
            <a:r>
              <a:rPr lang="ar-SA" sz="3200" b="1" dirty="0" smtClean="0">
                <a:ln>
                  <a:solidFill>
                    <a:schemeClr val="tx1"/>
                  </a:solidFill>
                </a:ln>
                <a:solidFill>
                  <a:schemeClr val="tx1"/>
                </a:solidFill>
                <a:cs typeface="Akhbar MT" pitchFamily="2" charset="-78"/>
              </a:rPr>
              <a:t>4: </a:t>
            </a:r>
            <a:r>
              <a:rPr lang="ar-SA" sz="3200" b="1" dirty="0">
                <a:ln>
                  <a:solidFill>
                    <a:schemeClr val="tx1"/>
                  </a:solidFill>
                </a:ln>
                <a:solidFill>
                  <a:schemeClr val="tx1"/>
                </a:solidFill>
                <a:cs typeface="Akhbar MT" pitchFamily="2" charset="-78"/>
              </a:rPr>
              <a:t>مقاولة النقل </a:t>
            </a:r>
            <a:endParaRPr lang="en-US" sz="3200" b="1" dirty="0">
              <a:ln>
                <a:solidFill>
                  <a:schemeClr val="tx1"/>
                </a:solidFill>
              </a:ln>
              <a:solidFill>
                <a:schemeClr val="tx1"/>
              </a:solidFill>
              <a:cs typeface="Akhbar MT" pitchFamily="2" charset="-78"/>
            </a:endParaRPr>
          </a:p>
        </p:txBody>
      </p:sp>
    </p:spTree>
    <p:extLst>
      <p:ext uri="{BB962C8B-B14F-4D97-AF65-F5344CB8AC3E}">
        <p14:creationId xmlns:p14="http://schemas.microsoft.com/office/powerpoint/2010/main" val="2246923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0"/>
                                        <p:tgtEl>
                                          <p:spTgt spid="2"/>
                                        </p:tgtEl>
                                      </p:cBhvr>
                                    </p:animEffect>
                                    <p:anim calcmode="lin" valueType="num">
                                      <p:cBhvr>
                                        <p:cTn id="26" dur="2000" fill="hold"/>
                                        <p:tgtEl>
                                          <p:spTgt spid="2"/>
                                        </p:tgtEl>
                                        <p:attrNameLst>
                                          <p:attrName>ppt_w</p:attrName>
                                        </p:attrNameLst>
                                      </p:cBhvr>
                                      <p:tavLst>
                                        <p:tav tm="0" fmla="#ppt_w*sin(2.5*pi*$)">
                                          <p:val>
                                            <p:fltVal val="0"/>
                                          </p:val>
                                        </p:tav>
                                        <p:tav tm="100000">
                                          <p:val>
                                            <p:fltVal val="1"/>
                                          </p:val>
                                        </p:tav>
                                      </p:tavLst>
                                    </p:anim>
                                    <p:anim calcmode="lin" valueType="num">
                                      <p:cBhvr>
                                        <p:cTn id="27"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1052736"/>
            <a:ext cx="9649072" cy="316208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0" algn="just"/>
            <a:r>
              <a:rPr lang="ar-SA" sz="2800" b="1" dirty="0">
                <a:ln>
                  <a:solidFill>
                    <a:schemeClr val="tx1"/>
                  </a:solidFill>
                </a:ln>
                <a:solidFill>
                  <a:schemeClr val="tx1"/>
                </a:solidFill>
                <a:cs typeface="Akhbar MT" pitchFamily="2" charset="-78"/>
              </a:rPr>
              <a:t>يقصد بالمحلات والمكاتب التجارية تلك التي تقوم بتقديم خدمات متنوعة للجمهور مقابل أجر </a:t>
            </a:r>
            <a:r>
              <a:rPr lang="ar-SA" sz="2800" b="1" dirty="0" smtClean="0">
                <a:ln>
                  <a:solidFill>
                    <a:schemeClr val="tx1"/>
                  </a:solidFill>
                </a:ln>
                <a:solidFill>
                  <a:schemeClr val="tx1"/>
                </a:solidFill>
                <a:cs typeface="Akhbar MT" pitchFamily="2" charset="-78"/>
              </a:rPr>
              <a:t>معين</a:t>
            </a:r>
            <a:r>
              <a:rPr lang="ar-SA" b="1" dirty="0">
                <a:ln>
                  <a:solidFill>
                    <a:schemeClr val="tx1"/>
                  </a:solidFill>
                </a:ln>
                <a:solidFill>
                  <a:schemeClr val="tx1"/>
                </a:solidFill>
                <a:ea typeface="Calibri"/>
                <a:cs typeface="Akhbar MT" pitchFamily="2" charset="-78"/>
              </a:rPr>
              <a:t> </a:t>
            </a:r>
            <a:r>
              <a:rPr lang="ar-SA" sz="2800" b="1" dirty="0">
                <a:ln>
                  <a:solidFill>
                    <a:schemeClr val="tx1"/>
                  </a:solidFill>
                </a:ln>
                <a:solidFill>
                  <a:schemeClr val="tx1"/>
                </a:solidFill>
                <a:cs typeface="Akhbar MT" pitchFamily="2" charset="-78"/>
              </a:rPr>
              <a:t>كمكاتب السياحة والسفر والتخليص الجمركي ومكاتب الاستقدام. وتعتبر أعمال هذه المكاتب تجارية متى تمت علي وجه المقاولة ولو كانت متعلقة بأعمال مدنية لأنها لا تستمد صفتها التجارية من نشاطها وإنما من احترافها هذا النشاط ولو كان مدنيا . فهي تزاول العمل التجاري بصرف النظر عن طبيعة العمل أو الخدمة التي تقدمها لعملائها ( تجارية أو مدنية ) .</a:t>
            </a:r>
            <a:endParaRPr lang="en-US" sz="2800" b="1" dirty="0">
              <a:ln>
                <a:solidFill>
                  <a:schemeClr val="tx1"/>
                </a:solidFill>
              </a:ln>
              <a:solidFill>
                <a:schemeClr val="tx1"/>
              </a:solidFill>
              <a:cs typeface="Akhbar MT" pitchFamily="2" charset="-78"/>
            </a:endParaRPr>
          </a:p>
          <a:p>
            <a:pPr algn="just">
              <a:defRPr/>
            </a:pPr>
            <a:endParaRPr lang="en-US" sz="2800" b="1" dirty="0">
              <a:ln>
                <a:solidFill>
                  <a:sysClr val="windowText" lastClr="000000"/>
                </a:solidFill>
              </a:ln>
              <a:solidFill>
                <a:srgbClr val="2D07CF"/>
              </a:solidFill>
              <a:cs typeface="AL-Mohanad Bold" pitchFamily="2" charset="-78"/>
            </a:endParaRPr>
          </a:p>
          <a:p>
            <a:pPr algn="just">
              <a:defRPr/>
            </a:pP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2515195" y="0"/>
            <a:ext cx="5152449"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200" b="1" dirty="0" smtClean="0">
                <a:ln>
                  <a:solidFill>
                    <a:sysClr val="windowText" lastClr="000000"/>
                  </a:solidFill>
                </a:ln>
                <a:solidFill>
                  <a:schemeClr val="tx1"/>
                </a:solidFill>
                <a:cs typeface="Akhbar MT" pitchFamily="2" charset="-78"/>
              </a:rPr>
              <a:t>5: مقاولة </a:t>
            </a:r>
            <a:r>
              <a:rPr lang="ar-SA" sz="3200" b="1" dirty="0">
                <a:ln>
                  <a:solidFill>
                    <a:sysClr val="windowText" lastClr="000000"/>
                  </a:solidFill>
                </a:ln>
                <a:solidFill>
                  <a:schemeClr val="tx1"/>
                </a:solidFill>
                <a:cs typeface="Akhbar MT" pitchFamily="2" charset="-78"/>
              </a:rPr>
              <a:t>المحلات والمكاتب </a:t>
            </a:r>
            <a:r>
              <a:rPr lang="ar-SA" sz="3200" b="1" dirty="0" smtClean="0">
                <a:ln>
                  <a:solidFill>
                    <a:sysClr val="windowText" lastClr="000000"/>
                  </a:solidFill>
                </a:ln>
                <a:solidFill>
                  <a:schemeClr val="tx1"/>
                </a:solidFill>
                <a:cs typeface="Akhbar MT" pitchFamily="2" charset="-78"/>
              </a:rPr>
              <a:t>التجارية</a:t>
            </a:r>
            <a:endParaRPr lang="en-US" sz="3200" b="1" dirty="0">
              <a:ln>
                <a:solidFill>
                  <a:sysClr val="windowText" lastClr="000000"/>
                </a:solidFill>
              </a:ln>
              <a:solidFill>
                <a:schemeClr val="tx1"/>
              </a:solidFill>
              <a:cs typeface="Akhbar MT" pitchFamily="2" charset="-78"/>
            </a:endParaRPr>
          </a:p>
        </p:txBody>
      </p:sp>
    </p:spTree>
    <p:extLst>
      <p:ext uri="{BB962C8B-B14F-4D97-AF65-F5344CB8AC3E}">
        <p14:creationId xmlns:p14="http://schemas.microsoft.com/office/powerpoint/2010/main" val="11573067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1196752"/>
            <a:ext cx="9649072" cy="3600400"/>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just">
              <a:defRPr/>
            </a:pPr>
            <a:r>
              <a:rPr lang="ar-SA" sz="3600" b="1" dirty="0">
                <a:ln>
                  <a:solidFill>
                    <a:srgbClr val="FFC000"/>
                  </a:solidFill>
                </a:ln>
                <a:solidFill>
                  <a:srgbClr val="FFC000"/>
                </a:solidFill>
                <a:cs typeface="Akhbar MT" pitchFamily="2" charset="-78"/>
              </a:rPr>
              <a:t>يقصد بمحلات البيع بالمزايدة تلك المحلات التي تقوم ببيع المنقولات الجديدة أو المستعملة المملوكة للغير للجمهور بالمزاد العلني مقابل أجر يكون في العادة نسبة مئوية من ثمن المبيع . تعتبر مقاولة البيع بالمزاد العلني عملا تجاريا بصرف النظر عن طبيعة البيوع التي تتولاها (مدنية أو تجارية) وسواء كان المبيع عقارا أو منقولا لأن القائم بها يعتبر وسيطا في تداول الثروات، بالإضافة  إلي توافر عنصر المضاربة وتحقيق الربح. </a:t>
            </a:r>
            <a:endParaRPr lang="en-US" sz="3600" b="1" dirty="0">
              <a:ln>
                <a:solidFill>
                  <a:srgbClr val="FFC000"/>
                </a:solidFill>
              </a:ln>
              <a:solidFill>
                <a:srgbClr val="FFC000"/>
              </a:solidFill>
              <a:cs typeface="Akhbar MT" pitchFamily="2" charset="-78"/>
            </a:endParaRPr>
          </a:p>
          <a:p>
            <a:pPr algn="just">
              <a:defRPr/>
            </a:pP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2666984" y="-5776"/>
            <a:ext cx="4104691" cy="714380"/>
          </a:xfrm>
          <a:prstGeom prst="rect">
            <a:avLst/>
          </a:prstGeom>
        </p:spPr>
        <p:style>
          <a:lnRef idx="2">
            <a:schemeClr val="dk1"/>
          </a:lnRef>
          <a:fillRef idx="1">
            <a:schemeClr val="lt1"/>
          </a:fillRef>
          <a:effectRef idx="0">
            <a:schemeClr val="dk1"/>
          </a:effectRef>
          <a:fontRef idx="minor">
            <a:schemeClr val="dk1"/>
          </a:fontRef>
        </p:style>
        <p:txBody>
          <a:bodyPr lIns="0" rIns="18288"/>
          <a:lstStyle/>
          <a:p>
            <a:pPr algn="ctr">
              <a:defRPr/>
            </a:pPr>
            <a:r>
              <a:rPr lang="ar-SA" sz="3200" b="1" dirty="0" smtClean="0">
                <a:ln>
                  <a:solidFill>
                    <a:sysClr val="windowText" lastClr="000000"/>
                  </a:solidFill>
                </a:ln>
                <a:solidFill>
                  <a:schemeClr val="tx1"/>
                </a:solidFill>
                <a:cs typeface="AL-Mohanad Bold" pitchFamily="2" charset="-78"/>
              </a:rPr>
              <a:t>6: </a:t>
            </a:r>
            <a:r>
              <a:rPr lang="ar-SA" sz="3200" b="1" dirty="0">
                <a:ln>
                  <a:solidFill>
                    <a:sysClr val="windowText" lastClr="000000"/>
                  </a:solidFill>
                </a:ln>
                <a:solidFill>
                  <a:schemeClr val="tx1"/>
                </a:solidFill>
                <a:cs typeface="AL-Mohanad Bold" pitchFamily="2" charset="-78"/>
              </a:rPr>
              <a:t>مقاولة البيع بالمزاد العلني </a:t>
            </a:r>
            <a:endParaRPr lang="en-US" sz="3200" b="1" dirty="0">
              <a:ln>
                <a:solidFill>
                  <a:sysClr val="windowText" lastClr="000000"/>
                </a:solidFill>
              </a:ln>
              <a:solidFill>
                <a:schemeClr val="tx1"/>
              </a:solidFill>
              <a:cs typeface="AL-Mohanad Bold" pitchFamily="2" charset="-78"/>
            </a:endParaRPr>
          </a:p>
        </p:txBody>
      </p:sp>
    </p:spTree>
    <p:extLst>
      <p:ext uri="{BB962C8B-B14F-4D97-AF65-F5344CB8AC3E}">
        <p14:creationId xmlns:p14="http://schemas.microsoft.com/office/powerpoint/2010/main" val="319639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0"/>
                                        <p:tgtEl>
                                          <p:spTgt spid="2"/>
                                        </p:tgtEl>
                                      </p:cBhvr>
                                    </p:animEffect>
                                    <p:anim calcmode="lin" valueType="num">
                                      <p:cBhvr>
                                        <p:cTn id="26" dur="2000" fill="hold"/>
                                        <p:tgtEl>
                                          <p:spTgt spid="2"/>
                                        </p:tgtEl>
                                        <p:attrNameLst>
                                          <p:attrName>ppt_w</p:attrName>
                                        </p:attrNameLst>
                                      </p:cBhvr>
                                      <p:tavLst>
                                        <p:tav tm="0" fmla="#ppt_w*sin(2.5*pi*$)">
                                          <p:val>
                                            <p:fltVal val="0"/>
                                          </p:val>
                                        </p:tav>
                                        <p:tav tm="100000">
                                          <p:val>
                                            <p:fltVal val="1"/>
                                          </p:val>
                                        </p:tav>
                                      </p:tavLst>
                                    </p:anim>
                                    <p:anim calcmode="lin" valueType="num">
                                      <p:cBhvr>
                                        <p:cTn id="27"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8464" y="1124744"/>
            <a:ext cx="9649072" cy="3875892"/>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just">
              <a:defRPr/>
            </a:pPr>
            <a:r>
              <a:rPr lang="ar-SA" sz="2800" b="1" dirty="0">
                <a:ln>
                  <a:solidFill>
                    <a:srgbClr val="00B050"/>
                  </a:solidFill>
                </a:ln>
                <a:solidFill>
                  <a:srgbClr val="00B050"/>
                </a:solidFill>
                <a:cs typeface="Akhbar MT" pitchFamily="2" charset="-78"/>
              </a:rPr>
              <a:t>تشمل مقاولة إنشاء المباني جميع العمليات المتعلقة بمقاولات البناء وتعديلها وهدمها وترميمها وإنشاء الجسور والطرق والسدود وخطوط الكهرباء والهاتف  والمياه وحفر الأنفاق والآبار</a:t>
            </a:r>
            <a:r>
              <a:rPr lang="ar-SA" sz="2800" b="1" dirty="0" smtClean="0">
                <a:ln>
                  <a:solidFill>
                    <a:srgbClr val="00B050"/>
                  </a:solidFill>
                </a:ln>
                <a:solidFill>
                  <a:srgbClr val="00B050"/>
                </a:solidFill>
                <a:cs typeface="Akhbar MT" pitchFamily="2" charset="-78"/>
              </a:rPr>
              <a:t>.</a:t>
            </a:r>
            <a:r>
              <a:rPr lang="ar-SA" sz="2800" b="1" dirty="0">
                <a:ln>
                  <a:solidFill>
                    <a:srgbClr val="00B050"/>
                  </a:solidFill>
                </a:ln>
                <a:solidFill>
                  <a:srgbClr val="00B050"/>
                </a:solidFill>
                <a:cs typeface="Akhbar MT" pitchFamily="2" charset="-78"/>
              </a:rPr>
              <a:t> </a:t>
            </a:r>
            <a:endParaRPr lang="ar-SA" sz="2800" b="1" dirty="0" smtClean="0">
              <a:ln>
                <a:solidFill>
                  <a:srgbClr val="00B050"/>
                </a:solidFill>
              </a:ln>
              <a:solidFill>
                <a:srgbClr val="00B050"/>
              </a:solidFill>
              <a:cs typeface="Akhbar MT" pitchFamily="2" charset="-78"/>
            </a:endParaRPr>
          </a:p>
          <a:p>
            <a:pPr algn="just">
              <a:defRPr/>
            </a:pPr>
            <a:r>
              <a:rPr lang="ar-SA" sz="2800" b="1" dirty="0" smtClean="0">
                <a:ln>
                  <a:solidFill>
                    <a:srgbClr val="00B050"/>
                  </a:solidFill>
                </a:ln>
                <a:solidFill>
                  <a:srgbClr val="00B050"/>
                </a:solidFill>
                <a:cs typeface="Akhbar MT" pitchFamily="2" charset="-78"/>
              </a:rPr>
              <a:t>يشترط </a:t>
            </a:r>
            <a:r>
              <a:rPr lang="ar-SA" sz="2800" b="1" dirty="0">
                <a:ln>
                  <a:solidFill>
                    <a:srgbClr val="00B050"/>
                  </a:solidFill>
                </a:ln>
                <a:solidFill>
                  <a:srgbClr val="00B050"/>
                </a:solidFill>
                <a:cs typeface="Akhbar MT" pitchFamily="2" charset="-78"/>
              </a:rPr>
              <a:t>لاعتبار مقاولة البناء تجارية أن يكون المقاول متعهدا بتوريد المواد والأدوات اللازمة لها . </a:t>
            </a:r>
            <a:endParaRPr lang="en-US" sz="2800" b="1" dirty="0">
              <a:ln>
                <a:solidFill>
                  <a:srgbClr val="00B050"/>
                </a:solidFill>
              </a:ln>
              <a:solidFill>
                <a:srgbClr val="00B050"/>
              </a:solidFill>
              <a:cs typeface="Akhbar MT" pitchFamily="2" charset="-78"/>
            </a:endParaRPr>
          </a:p>
          <a:p>
            <a:pPr algn="just">
              <a:defRPr/>
            </a:pPr>
            <a:r>
              <a:rPr lang="ar-SA" sz="2800" b="1" dirty="0">
                <a:ln>
                  <a:solidFill>
                    <a:srgbClr val="00B050"/>
                  </a:solidFill>
                </a:ln>
                <a:solidFill>
                  <a:srgbClr val="00B050"/>
                </a:solidFill>
                <a:cs typeface="Akhbar MT" pitchFamily="2" charset="-78"/>
              </a:rPr>
              <a:t>ويعتبر القضاء عمل المقاول تجاريا وإن اقتصر علي تقديم العمال لإنشاء المباني لأنه في هذه الحالة يضارب علي عمل الغير.</a:t>
            </a:r>
            <a:r>
              <a:rPr lang="ar-SA" sz="2800" dirty="0">
                <a:ln>
                  <a:solidFill>
                    <a:srgbClr val="00B050"/>
                  </a:solidFill>
                </a:ln>
                <a:solidFill>
                  <a:srgbClr val="00B050"/>
                </a:solidFill>
                <a:cs typeface="Akhbar MT" pitchFamily="2" charset="-78"/>
              </a:rPr>
              <a:t> </a:t>
            </a:r>
            <a:endParaRPr lang="en-US" sz="2800" dirty="0">
              <a:ln>
                <a:solidFill>
                  <a:srgbClr val="00B050"/>
                </a:solidFill>
              </a:ln>
              <a:solidFill>
                <a:srgbClr val="00B050"/>
              </a:solidFill>
              <a:cs typeface="Akhbar MT" pitchFamily="2" charset="-78"/>
            </a:endParaRPr>
          </a:p>
          <a:p>
            <a:pPr algn="just">
              <a:defRPr/>
            </a:pPr>
            <a:r>
              <a:rPr lang="ar-SA" sz="2800" b="1" dirty="0">
                <a:ln>
                  <a:solidFill>
                    <a:srgbClr val="00B050"/>
                  </a:solidFill>
                </a:ln>
                <a:solidFill>
                  <a:srgbClr val="00B050"/>
                </a:solidFill>
                <a:cs typeface="Akhbar MT" pitchFamily="2" charset="-78"/>
              </a:rPr>
              <a:t>لا يعتبر عمل المقاول تجاريا إذا اقتصر علي إدارة العمل فقط  .</a:t>
            </a:r>
            <a:r>
              <a:rPr lang="ar-SA" sz="2800" dirty="0">
                <a:ln>
                  <a:solidFill>
                    <a:srgbClr val="00B050"/>
                  </a:solidFill>
                </a:ln>
                <a:solidFill>
                  <a:srgbClr val="00B050"/>
                </a:solidFill>
                <a:cs typeface="Akhbar MT" pitchFamily="2" charset="-78"/>
              </a:rPr>
              <a:t> </a:t>
            </a:r>
            <a:endParaRPr lang="en-US" sz="2800" dirty="0">
              <a:ln>
                <a:solidFill>
                  <a:srgbClr val="00B050"/>
                </a:solidFill>
              </a:ln>
              <a:solidFill>
                <a:srgbClr val="00B050"/>
              </a:solidFill>
              <a:cs typeface="Akhbar MT" pitchFamily="2" charset="-78"/>
            </a:endParaRPr>
          </a:p>
          <a:p>
            <a:pPr algn="just">
              <a:defRPr/>
            </a:pPr>
            <a:endParaRPr lang="en-US" sz="2800" dirty="0">
              <a:ln>
                <a:solidFill>
                  <a:sysClr val="windowText" lastClr="000000"/>
                </a:solidFill>
              </a:ln>
              <a:solidFill>
                <a:srgbClr val="2D07CF"/>
              </a:solidFill>
              <a:cs typeface="AL-Mohanad Bold" pitchFamily="2" charset="-78"/>
            </a:endParaRPr>
          </a:p>
        </p:txBody>
      </p:sp>
      <p:sp>
        <p:nvSpPr>
          <p:cNvPr id="5" name="Rectangle 3"/>
          <p:cNvSpPr txBox="1">
            <a:spLocks noRot="1" noChangeArrowheads="1"/>
          </p:cNvSpPr>
          <p:nvPr/>
        </p:nvSpPr>
        <p:spPr>
          <a:xfrm>
            <a:off x="3327803" y="0"/>
            <a:ext cx="3250394" cy="714380"/>
          </a:xfrm>
          <a:prstGeom prst="rect">
            <a:avLst/>
          </a:prstGeom>
        </p:spPr>
        <p:style>
          <a:lnRef idx="2">
            <a:schemeClr val="dk1"/>
          </a:lnRef>
          <a:fillRef idx="1">
            <a:schemeClr val="lt1"/>
          </a:fillRef>
          <a:effectRef idx="0">
            <a:schemeClr val="dk1"/>
          </a:effectRef>
          <a:fontRef idx="minor">
            <a:schemeClr val="dk1"/>
          </a:fontRef>
        </p:style>
        <p:txBody>
          <a:bodyPr lIns="0" rIns="18288"/>
          <a:lstStyle/>
          <a:p>
            <a:pPr algn="ctr">
              <a:defRPr/>
            </a:pPr>
            <a:r>
              <a:rPr lang="ar-SA" sz="3200" b="1" dirty="0" smtClean="0">
                <a:ln>
                  <a:solidFill>
                    <a:schemeClr val="tx1">
                      <a:lumMod val="95000"/>
                      <a:lumOff val="5000"/>
                    </a:schemeClr>
                  </a:solidFill>
                </a:ln>
                <a:solidFill>
                  <a:schemeClr val="tx1">
                    <a:lumMod val="95000"/>
                    <a:lumOff val="5000"/>
                  </a:schemeClr>
                </a:solidFill>
                <a:cs typeface="Akhbar MT" pitchFamily="2" charset="-78"/>
              </a:rPr>
              <a:t>7: </a:t>
            </a:r>
            <a:r>
              <a:rPr lang="ar-SA" sz="3200" b="1" dirty="0">
                <a:ln>
                  <a:solidFill>
                    <a:schemeClr val="tx1">
                      <a:lumMod val="95000"/>
                      <a:lumOff val="5000"/>
                    </a:schemeClr>
                  </a:solidFill>
                </a:ln>
                <a:solidFill>
                  <a:schemeClr val="tx1">
                    <a:lumMod val="95000"/>
                    <a:lumOff val="5000"/>
                  </a:schemeClr>
                </a:solidFill>
                <a:cs typeface="Akhbar MT" pitchFamily="2" charset="-78"/>
              </a:rPr>
              <a:t>مقاولة إنشاء </a:t>
            </a:r>
            <a:r>
              <a:rPr lang="ar-SA" sz="3200" b="1" dirty="0" smtClean="0">
                <a:ln>
                  <a:solidFill>
                    <a:schemeClr val="tx1">
                      <a:lumMod val="95000"/>
                      <a:lumOff val="5000"/>
                    </a:schemeClr>
                  </a:solidFill>
                </a:ln>
                <a:solidFill>
                  <a:schemeClr val="tx1">
                    <a:lumMod val="95000"/>
                    <a:lumOff val="5000"/>
                  </a:schemeClr>
                </a:solidFill>
                <a:cs typeface="Akhbar MT" pitchFamily="2" charset="-78"/>
              </a:rPr>
              <a:t>المباني</a:t>
            </a:r>
            <a:endParaRPr lang="en-US" sz="3200" b="1" dirty="0">
              <a:ln>
                <a:solidFill>
                  <a:schemeClr val="tx1">
                    <a:lumMod val="95000"/>
                    <a:lumOff val="5000"/>
                  </a:schemeClr>
                </a:solidFill>
              </a:ln>
              <a:solidFill>
                <a:schemeClr val="tx1">
                  <a:lumMod val="95000"/>
                  <a:lumOff val="5000"/>
                </a:schemeClr>
              </a:solidFill>
              <a:cs typeface="Akhbar MT" pitchFamily="2" charset="-78"/>
            </a:endParaRPr>
          </a:p>
        </p:txBody>
      </p:sp>
    </p:spTree>
    <p:extLst>
      <p:ext uri="{BB962C8B-B14F-4D97-AF65-F5344CB8AC3E}">
        <p14:creationId xmlns:p14="http://schemas.microsoft.com/office/powerpoint/2010/main" val="257995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 y="584775"/>
            <a:ext cx="9906000" cy="5220489"/>
          </a:xfrm>
          <a:prstGeom prst="rect">
            <a:avLst/>
          </a:prstGeom>
          <a:noFill/>
          <a:ln w="9525">
            <a:noFill/>
            <a:miter lim="800000"/>
            <a:headEnd/>
            <a:tailEnd/>
          </a:ln>
          <a:effectLst/>
        </p:spPr>
      </p:pic>
      <p:sp>
        <p:nvSpPr>
          <p:cNvPr id="3" name="Rectangle 2"/>
          <p:cNvSpPr/>
          <p:nvPr/>
        </p:nvSpPr>
        <p:spPr>
          <a:xfrm>
            <a:off x="992560" y="188640"/>
            <a:ext cx="3735317" cy="5847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3200" b="1" i="0" u="none" strike="noStrike" kern="0" cap="none" spc="0" normalizeH="0" baseline="0" noProof="0" dirty="0" smtClean="0">
                <a:ln>
                  <a:solidFill>
                    <a:srgbClr val="00B050"/>
                  </a:solidFill>
                </a:ln>
                <a:solidFill>
                  <a:srgbClr val="00B050"/>
                </a:solidFill>
                <a:effectLst/>
                <a:uLnTx/>
                <a:uFillTx/>
                <a:latin typeface="Calibri"/>
                <a:ea typeface="Calibri"/>
                <a:cs typeface="Akhbar MT" pitchFamily="2" charset="-78"/>
              </a:rPr>
              <a:t>ثانيا: الأعمال </a:t>
            </a:r>
            <a:r>
              <a:rPr kumimoji="0" lang="ar-SA" sz="3200" b="1" i="0" u="none" strike="noStrike" kern="0" cap="none" spc="0" normalizeH="0" baseline="0" noProof="0" dirty="0">
                <a:ln>
                  <a:solidFill>
                    <a:srgbClr val="00B050"/>
                  </a:solidFill>
                </a:ln>
                <a:solidFill>
                  <a:srgbClr val="00B050"/>
                </a:solidFill>
                <a:effectLst/>
                <a:uLnTx/>
                <a:uFillTx/>
                <a:latin typeface="Calibri"/>
                <a:ea typeface="Calibri"/>
                <a:cs typeface="Akhbar MT" pitchFamily="2" charset="-78"/>
              </a:rPr>
              <a:t>التجارية </a:t>
            </a:r>
            <a:r>
              <a:rPr kumimoji="0" lang="ar-SA" sz="3200" b="1" i="0" u="none" strike="noStrike" kern="0" cap="none" spc="0" normalizeH="0" baseline="0" noProof="0" dirty="0" smtClean="0">
                <a:ln>
                  <a:solidFill>
                    <a:srgbClr val="00B050"/>
                  </a:solidFill>
                </a:ln>
                <a:solidFill>
                  <a:srgbClr val="00B050"/>
                </a:solidFill>
                <a:effectLst/>
                <a:uLnTx/>
                <a:uFillTx/>
                <a:latin typeface="Calibri"/>
                <a:ea typeface="Calibri"/>
                <a:cs typeface="Akhbar MT" pitchFamily="2" charset="-78"/>
              </a:rPr>
              <a:t>بالتبعية</a:t>
            </a:r>
            <a:endParaRPr kumimoji="0" lang="en-US" sz="3200" b="0" i="0" u="none" strike="noStrike" kern="0" cap="none" spc="0" normalizeH="0" baseline="0" noProof="0" dirty="0">
              <a:ln>
                <a:solidFill>
                  <a:srgbClr val="00B050"/>
                </a:solidFill>
              </a:ln>
              <a:solidFill>
                <a:srgbClr val="00B050"/>
              </a:solidFill>
              <a:effectLst/>
              <a:uLnTx/>
              <a:uFillTx/>
              <a:cs typeface="Akhbar MT" pitchFamily="2" charset="-78"/>
            </a:endParaRPr>
          </a:p>
        </p:txBody>
      </p:sp>
    </p:spTree>
    <p:extLst>
      <p:ext uri="{BB962C8B-B14F-4D97-AF65-F5344CB8AC3E}">
        <p14:creationId xmlns:p14="http://schemas.microsoft.com/office/powerpoint/2010/main" val="14460859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38092" y="1377064"/>
            <a:ext cx="9429816" cy="440120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ar-SA" sz="2800" dirty="0" smtClean="0">
                <a:ln>
                  <a:solidFill>
                    <a:srgbClr val="00B050"/>
                  </a:solidFill>
                </a:ln>
                <a:solidFill>
                  <a:srgbClr val="00B050"/>
                </a:solidFill>
                <a:latin typeface="Tahoma" pitchFamily="34" charset="0"/>
                <a:ea typeface="Times New Roman" pitchFamily="18" charset="0"/>
                <a:cs typeface="Akhbar MT" pitchFamily="2" charset="-78"/>
              </a:rPr>
              <a:t>استقر الفقه والقضاء على إضفاء الصفة التجارية على نوع أخر من الأعمال تتميز بأنها مدنية بطبيعتها ولكنها تخضع للقانون التجاري بعد اكتسابها للصفة التجارية .</a:t>
            </a:r>
            <a:endParaRPr lang="en-US" sz="2800" dirty="0" smtClean="0">
              <a:ln>
                <a:solidFill>
                  <a:srgbClr val="00B050"/>
                </a:solidFill>
              </a:ln>
              <a:solidFill>
                <a:srgbClr val="00B050"/>
              </a:solidFill>
              <a:cs typeface="Akhbar MT" pitchFamily="2" charset="-78"/>
            </a:endParaRPr>
          </a:p>
          <a:p>
            <a:pPr algn="just" eaLnBrk="0" hangingPunct="0"/>
            <a:r>
              <a:rPr lang="ar-SA" sz="2800" dirty="0" smtClean="0">
                <a:ln>
                  <a:solidFill>
                    <a:srgbClr val="00B050"/>
                  </a:solidFill>
                </a:ln>
                <a:solidFill>
                  <a:srgbClr val="00B050"/>
                </a:solidFill>
                <a:latin typeface="Tahoma" pitchFamily="34" charset="0"/>
                <a:ea typeface="Times New Roman" pitchFamily="18" charset="0"/>
                <a:cs typeface="Akhbar MT" pitchFamily="2" charset="-78"/>
              </a:rPr>
              <a:t>وتعد مصدر تجاريتها من مهنة القائم بها وهو كونه تاجراً وقام بها </a:t>
            </a:r>
            <a:r>
              <a:rPr lang="ar-SA" sz="2800" dirty="0">
                <a:ln>
                  <a:solidFill>
                    <a:srgbClr val="00B050"/>
                  </a:solidFill>
                </a:ln>
                <a:solidFill>
                  <a:srgbClr val="00B050"/>
                </a:solidFill>
                <a:latin typeface="Tahoma" pitchFamily="34" charset="0"/>
                <a:ea typeface="Times New Roman" pitchFamily="18" charset="0"/>
                <a:cs typeface="Akhbar MT" pitchFamily="2" charset="-78"/>
              </a:rPr>
              <a:t>ل</a:t>
            </a:r>
            <a:r>
              <a:rPr lang="ar-SA" sz="2800" dirty="0" smtClean="0">
                <a:ln>
                  <a:solidFill>
                    <a:srgbClr val="00B050"/>
                  </a:solidFill>
                </a:ln>
                <a:solidFill>
                  <a:srgbClr val="00B050"/>
                </a:solidFill>
                <a:latin typeface="Tahoma" pitchFamily="34" charset="0"/>
                <a:ea typeface="Times New Roman" pitchFamily="18" charset="0"/>
                <a:cs typeface="Akhbar MT" pitchFamily="2" charset="-78"/>
              </a:rPr>
              <a:t>حاجات تجارته، ويعد الأخذ بهذه الأعمال هو اعتداد المشرع بالنظرية الشخصية إلى جانب النظرية الموضوعية .ومثال ذلك التاجر الذي سيارات لنقل البضائع للعملاء فهو يشتريها للاستخدام وليس بقصد </a:t>
            </a:r>
            <a:r>
              <a:rPr lang="ar-SA" sz="2800" dirty="0" smtClean="0">
                <a:ln>
                  <a:solidFill>
                    <a:srgbClr val="00B050"/>
                  </a:solidFill>
                </a:ln>
                <a:solidFill>
                  <a:srgbClr val="00B050"/>
                </a:solidFill>
                <a:latin typeface="Tahoma" pitchFamily="34" charset="0"/>
                <a:ea typeface="Times New Roman" pitchFamily="18" charset="0"/>
                <a:cs typeface="Akhbar MT" pitchFamily="2" charset="-78"/>
              </a:rPr>
              <a:t>إعادة </a:t>
            </a:r>
            <a:r>
              <a:rPr lang="ar-SA" sz="2800" dirty="0" smtClean="0">
                <a:ln>
                  <a:solidFill>
                    <a:srgbClr val="00B050"/>
                  </a:solidFill>
                </a:ln>
                <a:solidFill>
                  <a:srgbClr val="00B050"/>
                </a:solidFill>
                <a:latin typeface="Tahoma" pitchFamily="34" charset="0"/>
                <a:ea typeface="Times New Roman" pitchFamily="18" charset="0"/>
                <a:cs typeface="Akhbar MT" pitchFamily="2" charset="-78"/>
              </a:rPr>
              <a:t>البيع </a:t>
            </a:r>
            <a:r>
              <a:rPr lang="ar-SA" sz="2800" dirty="0" smtClean="0">
                <a:ln>
                  <a:solidFill>
                    <a:srgbClr val="00B050"/>
                  </a:solidFill>
                </a:ln>
                <a:solidFill>
                  <a:srgbClr val="00B050"/>
                </a:solidFill>
                <a:latin typeface="Tahoma" pitchFamily="34" charset="0"/>
                <a:ea typeface="Times New Roman" pitchFamily="18" charset="0"/>
                <a:cs typeface="Akhbar MT" pitchFamily="2" charset="-78"/>
              </a:rPr>
              <a:t>ومع ذلك تكتسب هذه العملية الصفة التجارية بالرغم من انها أعمال مدنية.</a:t>
            </a:r>
            <a:endParaRPr lang="en-US" sz="2800" dirty="0" smtClean="0">
              <a:ln>
                <a:solidFill>
                  <a:srgbClr val="00B050"/>
                </a:solidFill>
              </a:ln>
              <a:solidFill>
                <a:srgbClr val="00B050"/>
              </a:solidFill>
              <a:cs typeface="Akhbar MT" pitchFamily="2" charset="-78"/>
            </a:endParaRPr>
          </a:p>
          <a:p>
            <a:pPr algn="just" eaLnBrk="0" hangingPunct="0"/>
            <a:r>
              <a:rPr lang="ar-SA" sz="2800" dirty="0" smtClean="0">
                <a:ln>
                  <a:solidFill>
                    <a:srgbClr val="00B050"/>
                  </a:solidFill>
                </a:ln>
                <a:solidFill>
                  <a:srgbClr val="00B050"/>
                </a:solidFill>
                <a:latin typeface="Tahoma" pitchFamily="34" charset="0"/>
                <a:ea typeface="Times New Roman" pitchFamily="18" charset="0"/>
                <a:cs typeface="Akhbar MT" pitchFamily="2" charset="-78"/>
              </a:rPr>
              <a:t>ويقابل نظرية الأعمال التجارية بالتبعية نظرية الأعمال المدنية بالتبعية حيث تفقد أصلها التجاري وتصبح مدنية نسبياً لمهنة القائم بها، مثل قيام الطبيب ببيع بعض الأدوات الطبية، وشراء صاحب المدرسة للأغذية وبيعها للجمهور، فالشراء لأجل البيع عمل تجاري بطبيعته ولكنه لأن القائم بها مدني، وأن صاحب مهنة مدنية أصلية كالطب والتعليم فيصبح عملاً مدنياً بالتبعية .</a:t>
            </a:r>
            <a:endParaRPr lang="ar-SA" sz="2800" dirty="0" smtClean="0">
              <a:ln>
                <a:solidFill>
                  <a:srgbClr val="00B050"/>
                </a:solidFill>
              </a:ln>
              <a:solidFill>
                <a:srgbClr val="00B050"/>
              </a:solidFill>
              <a:cs typeface="Akhbar MT" pitchFamily="2" charset="-78"/>
            </a:endParaRPr>
          </a:p>
        </p:txBody>
      </p:sp>
      <p:sp>
        <p:nvSpPr>
          <p:cNvPr id="3" name="Rectangle 3"/>
          <p:cNvSpPr txBox="1">
            <a:spLocks noRot="1" noChangeArrowheads="1"/>
          </p:cNvSpPr>
          <p:nvPr/>
        </p:nvSpPr>
        <p:spPr>
          <a:xfrm>
            <a:off x="2689708" y="116632"/>
            <a:ext cx="5030391" cy="714380"/>
          </a:xfrm>
          <a:prstGeom prst="rect">
            <a:avLst/>
          </a:prstGeom>
        </p:spPr>
        <p:style>
          <a:lnRef idx="2">
            <a:schemeClr val="dk1"/>
          </a:lnRef>
          <a:fillRef idx="1">
            <a:schemeClr val="lt1"/>
          </a:fillRef>
          <a:effectRef idx="0">
            <a:schemeClr val="dk1"/>
          </a:effectRef>
          <a:fontRef idx="minor">
            <a:schemeClr val="dk1"/>
          </a:fontRef>
        </p:style>
        <p:txBody>
          <a:bodyPr lIns="0" rIns="18288"/>
          <a:lstStyle/>
          <a:p>
            <a:pPr algn="ctr">
              <a:defRPr/>
            </a:pPr>
            <a:r>
              <a:rPr lang="ar-SA" sz="3200" b="1" dirty="0" smtClean="0">
                <a:ln>
                  <a:solidFill>
                    <a:sysClr val="windowText" lastClr="000000"/>
                  </a:solidFill>
                </a:ln>
                <a:solidFill>
                  <a:sysClr val="windowText" lastClr="000000"/>
                </a:solidFill>
                <a:cs typeface="Akhbar MT" pitchFamily="2" charset="-78"/>
              </a:rPr>
              <a:t>الأعمال </a:t>
            </a:r>
            <a:r>
              <a:rPr lang="ar-SA" sz="3200" b="1" dirty="0">
                <a:ln>
                  <a:solidFill>
                    <a:sysClr val="windowText" lastClr="000000"/>
                  </a:solidFill>
                </a:ln>
                <a:solidFill>
                  <a:sysClr val="windowText" lastClr="000000"/>
                </a:solidFill>
                <a:cs typeface="Akhbar MT" pitchFamily="2" charset="-78"/>
              </a:rPr>
              <a:t>التجارية بالتبعية </a:t>
            </a:r>
            <a:endParaRPr lang="en-US" sz="3200" b="1" dirty="0">
              <a:ln>
                <a:solidFill>
                  <a:sysClr val="windowText" lastClr="000000"/>
                </a:solidFill>
              </a:ln>
              <a:solidFill>
                <a:sysClr val="windowText" lastClr="000000"/>
              </a:solidFill>
              <a:cs typeface="Akhbar MT" pitchFamily="2" charset="-78"/>
            </a:endParaRPr>
          </a:p>
        </p:txBody>
      </p:sp>
    </p:spTree>
    <p:extLst>
      <p:ext uri="{BB962C8B-B14F-4D97-AF65-F5344CB8AC3E}">
        <p14:creationId xmlns:p14="http://schemas.microsoft.com/office/powerpoint/2010/main" val="374577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25"/>
                                        </p:tgtEl>
                                        <p:attrNameLst>
                                          <p:attrName>style.visibility</p:attrName>
                                        </p:attrNameLst>
                                      </p:cBhvr>
                                      <p:to>
                                        <p:strVal val="visible"/>
                                      </p:to>
                                    </p:set>
                                    <p:animEffect transition="in" filter="fade">
                                      <p:cBhvr>
                                        <p:cTn id="25" dur="5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سحابة 3"/>
          <p:cNvSpPr/>
          <p:nvPr/>
        </p:nvSpPr>
        <p:spPr>
          <a:xfrm>
            <a:off x="166654" y="428604"/>
            <a:ext cx="9739346" cy="5786478"/>
          </a:xfrm>
          <a:prstGeom prst="cloud">
            <a:avLst/>
          </a:prstGeom>
        </p:spPr>
        <p:style>
          <a:lnRef idx="1">
            <a:schemeClr val="accent2"/>
          </a:lnRef>
          <a:fillRef idx="2">
            <a:schemeClr val="accent2"/>
          </a:fillRef>
          <a:effectRef idx="1">
            <a:schemeClr val="accent2"/>
          </a:effectRef>
          <a:fontRef idx="minor">
            <a:schemeClr val="dk1"/>
          </a:fontRef>
        </p:style>
        <p:txBody>
          <a:bodyPr rtlCol="1" anchor="ctr"/>
          <a:lstStyle/>
          <a:p>
            <a:pPr marL="457200" indent="-457200" algn="just">
              <a:buFont typeface="Arial" pitchFamily="34" charset="0"/>
              <a:buChar char="•"/>
              <a:defRPr/>
            </a:pPr>
            <a:r>
              <a:rPr lang="ar-SA" sz="3200" b="1" dirty="0" smtClean="0">
                <a:ln>
                  <a:solidFill>
                    <a:srgbClr val="00B050"/>
                  </a:solidFill>
                </a:ln>
                <a:solidFill>
                  <a:srgbClr val="00B050"/>
                </a:solidFill>
                <a:cs typeface="Akhbar MT" pitchFamily="2" charset="-78"/>
              </a:rPr>
              <a:t>هي أعمال مدنية بطبيعتها، ولكنها تكتسب الصفة التجارية بسبب صدورها من تاجر لحاجات تجارته. بحكم أن الفرع يتبع الأصل. </a:t>
            </a:r>
          </a:p>
          <a:p>
            <a:pPr marL="457200" indent="-457200" algn="just">
              <a:buFont typeface="Arial" pitchFamily="34" charset="0"/>
              <a:buChar char="•"/>
              <a:defRPr/>
            </a:pPr>
            <a:r>
              <a:rPr lang="ar-SA" sz="3200" b="1" dirty="0" smtClean="0">
                <a:ln>
                  <a:solidFill>
                    <a:srgbClr val="00B050"/>
                  </a:solidFill>
                </a:ln>
                <a:solidFill>
                  <a:srgbClr val="00B050"/>
                </a:solidFill>
                <a:cs typeface="Akhbar MT" pitchFamily="2" charset="-78"/>
              </a:rPr>
              <a:t>وتختلف الأعمال التجارية التبعية عن الأعمال التجارية الأصلية في أنه لا يلزم أن يتوافر فيها قصد المضاربة وتحقيق الربح . </a:t>
            </a:r>
          </a:p>
          <a:p>
            <a:pPr marL="457200" indent="-457200" algn="just">
              <a:buFont typeface="Arial" pitchFamily="34" charset="0"/>
              <a:buChar char="•"/>
              <a:defRPr/>
            </a:pPr>
            <a:r>
              <a:rPr lang="ar-SA" sz="3200" b="1" dirty="0" smtClean="0">
                <a:ln>
                  <a:solidFill>
                    <a:srgbClr val="00B050"/>
                  </a:solidFill>
                </a:ln>
                <a:solidFill>
                  <a:srgbClr val="00B050"/>
                </a:solidFill>
                <a:cs typeface="Akhbar MT" pitchFamily="2" charset="-78"/>
              </a:rPr>
              <a:t>الأعمال المدنية بالتبعية هي الأعمال التجارية التي يقوم </a:t>
            </a:r>
            <a:r>
              <a:rPr lang="ar-SA" sz="3200" b="1" dirty="0" err="1" smtClean="0">
                <a:ln>
                  <a:solidFill>
                    <a:srgbClr val="00B050"/>
                  </a:solidFill>
                </a:ln>
                <a:solidFill>
                  <a:srgbClr val="00B050"/>
                </a:solidFill>
                <a:cs typeface="Akhbar MT" pitchFamily="2" charset="-78"/>
              </a:rPr>
              <a:t>بها</a:t>
            </a:r>
            <a:r>
              <a:rPr lang="ar-SA" sz="3200" b="1" dirty="0" smtClean="0">
                <a:ln>
                  <a:solidFill>
                    <a:srgbClr val="00B050"/>
                  </a:solidFill>
                </a:ln>
                <a:solidFill>
                  <a:srgbClr val="00B050"/>
                </a:solidFill>
                <a:cs typeface="Akhbar MT" pitchFamily="2" charset="-78"/>
              </a:rPr>
              <a:t> غير التاجر لحاجات مهنته المدنية .</a:t>
            </a:r>
            <a:r>
              <a:rPr lang="ar-SA" sz="3200" dirty="0" smtClean="0">
                <a:ln>
                  <a:solidFill>
                    <a:srgbClr val="00B050"/>
                  </a:solidFill>
                </a:ln>
                <a:solidFill>
                  <a:srgbClr val="00B050"/>
                </a:solidFill>
                <a:cs typeface="Akhbar MT" pitchFamily="2" charset="-78"/>
              </a:rPr>
              <a:t> </a:t>
            </a:r>
            <a:endParaRPr lang="en-US" sz="3200" dirty="0">
              <a:ln>
                <a:solidFill>
                  <a:srgbClr val="00B050"/>
                </a:solidFill>
              </a:ln>
              <a:solidFill>
                <a:srgbClr val="00B050"/>
              </a:solidFill>
              <a:cs typeface="Akhbar MT" pitchFamily="2" charset="-78"/>
            </a:endParaRPr>
          </a:p>
        </p:txBody>
      </p:sp>
    </p:spTree>
    <p:extLst>
      <p:ext uri="{BB962C8B-B14F-4D97-AF65-F5344CB8AC3E}">
        <p14:creationId xmlns:p14="http://schemas.microsoft.com/office/powerpoint/2010/main" val="58067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200472" y="1340768"/>
            <a:ext cx="9577064" cy="144016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ln>
                  <a:solidFill>
                    <a:srgbClr val="00B050"/>
                  </a:solidFill>
                </a:ln>
                <a:solidFill>
                  <a:srgbClr val="00B050"/>
                </a:solidFill>
                <a:cs typeface="Akhbar MT" pitchFamily="2" charset="-78"/>
              </a:rPr>
              <a:t>الأساس المنطقي:   الفرع يتبع الأصل </a:t>
            </a:r>
            <a:endParaRPr lang="en-US" sz="2400" dirty="0">
              <a:ln>
                <a:solidFill>
                  <a:srgbClr val="00B050"/>
                </a:solidFill>
              </a:ln>
              <a:solidFill>
                <a:srgbClr val="00B050"/>
              </a:solidFill>
              <a:cs typeface="Akhbar MT" pitchFamily="2" charset="-78"/>
            </a:endParaRPr>
          </a:p>
          <a:p>
            <a:pPr>
              <a:defRPr/>
            </a:pPr>
            <a:r>
              <a:rPr lang="ar-SA" sz="2400" b="1" dirty="0" smtClean="0">
                <a:ln>
                  <a:solidFill>
                    <a:srgbClr val="00B050"/>
                  </a:solidFill>
                </a:ln>
                <a:solidFill>
                  <a:srgbClr val="00B050"/>
                </a:solidFill>
                <a:cs typeface="Akhbar MT" pitchFamily="2" charset="-78"/>
              </a:rPr>
              <a:t>الأساس </a:t>
            </a:r>
            <a:r>
              <a:rPr lang="ar-SA" sz="2400" b="1" dirty="0">
                <a:ln>
                  <a:solidFill>
                    <a:srgbClr val="00B050"/>
                  </a:solidFill>
                </a:ln>
                <a:solidFill>
                  <a:srgbClr val="00B050"/>
                </a:solidFill>
                <a:cs typeface="Akhbar MT" pitchFamily="2" charset="-78"/>
              </a:rPr>
              <a:t>القانوني </a:t>
            </a:r>
            <a:r>
              <a:rPr lang="ar-SA" sz="2400" b="1" dirty="0" smtClean="0">
                <a:ln>
                  <a:solidFill>
                    <a:srgbClr val="00B050"/>
                  </a:solidFill>
                </a:ln>
                <a:solidFill>
                  <a:srgbClr val="00B050"/>
                </a:solidFill>
                <a:cs typeface="Akhbar MT" pitchFamily="2" charset="-78"/>
              </a:rPr>
              <a:t>: وفقا </a:t>
            </a:r>
            <a:r>
              <a:rPr lang="ar-SA" sz="2400" b="1" dirty="0">
                <a:ln>
                  <a:solidFill>
                    <a:srgbClr val="00B050"/>
                  </a:solidFill>
                </a:ln>
                <a:solidFill>
                  <a:srgbClr val="00B050"/>
                </a:solidFill>
                <a:cs typeface="Akhbar MT" pitchFamily="2" charset="-78"/>
              </a:rPr>
              <a:t>لنص المادة </a:t>
            </a:r>
            <a:r>
              <a:rPr lang="ar-SA" sz="2400" b="1" dirty="0" smtClean="0">
                <a:ln>
                  <a:solidFill>
                    <a:srgbClr val="00B050"/>
                  </a:solidFill>
                </a:ln>
                <a:solidFill>
                  <a:srgbClr val="00B050"/>
                </a:solidFill>
                <a:cs typeface="Akhbar MT" pitchFamily="2" charset="-78"/>
              </a:rPr>
              <a:t>2 من نظام المحكمة التجارية </a:t>
            </a:r>
            <a:r>
              <a:rPr lang="ar-SA" sz="2400" b="1" dirty="0">
                <a:ln>
                  <a:solidFill>
                    <a:srgbClr val="00B050"/>
                  </a:solidFill>
                </a:ln>
                <a:solidFill>
                  <a:srgbClr val="00B050"/>
                </a:solidFill>
                <a:cs typeface="Akhbar MT" pitchFamily="2" charset="-78"/>
              </a:rPr>
              <a:t>العقود والتعهدات التي تتم بين التجار تكتسب الصفة التجارية ولو لم تكن ضمن التعداد القانوني للأعمال التجارية </a:t>
            </a:r>
            <a:endParaRPr lang="en-US" sz="2400" b="1" dirty="0">
              <a:ln>
                <a:solidFill>
                  <a:srgbClr val="00B050"/>
                </a:solidFill>
              </a:ln>
              <a:solidFill>
                <a:srgbClr val="00B050"/>
              </a:solidFill>
              <a:cs typeface="Akhbar MT" pitchFamily="2" charset="-78"/>
            </a:endParaRPr>
          </a:p>
        </p:txBody>
      </p:sp>
      <p:sp>
        <p:nvSpPr>
          <p:cNvPr id="5" name="Rectangle 3"/>
          <p:cNvSpPr txBox="1">
            <a:spLocks noRot="1" noChangeArrowheads="1"/>
          </p:cNvSpPr>
          <p:nvPr/>
        </p:nvSpPr>
        <p:spPr>
          <a:xfrm>
            <a:off x="3313567" y="188640"/>
            <a:ext cx="4411262"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ysClr val="windowText" lastClr="000000"/>
                </a:solidFill>
                <a:cs typeface="Akhbar MT" pitchFamily="2" charset="-78"/>
              </a:rPr>
              <a:t>أساس نظرية لأعمال التجارية بالتبعية  </a:t>
            </a:r>
            <a:endParaRPr lang="en-US" sz="2800" b="1" dirty="0">
              <a:ln>
                <a:solidFill>
                  <a:sysClr val="windowText" lastClr="000000"/>
                </a:solidFill>
              </a:ln>
              <a:solidFill>
                <a:sysClr val="windowText" lastClr="000000"/>
              </a:solidFill>
              <a:cs typeface="Akhbar MT" pitchFamily="2" charset="-78"/>
            </a:endParaRPr>
          </a:p>
        </p:txBody>
      </p:sp>
      <p:graphicFrame>
        <p:nvGraphicFramePr>
          <p:cNvPr id="9" name="Diagram 8"/>
          <p:cNvGraphicFramePr/>
          <p:nvPr>
            <p:extLst>
              <p:ext uri="{D42A27DB-BD31-4B8C-83A1-F6EECF244321}">
                <p14:modId xmlns:p14="http://schemas.microsoft.com/office/powerpoint/2010/main" val="1778417511"/>
              </p:ext>
            </p:extLst>
          </p:nvPr>
        </p:nvGraphicFramePr>
        <p:xfrm>
          <a:off x="1280592" y="2996952"/>
          <a:ext cx="6984776"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42626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anim calcmode="lin" valueType="num">
                                      <p:cBhvr>
                                        <p:cTn id="26" dur="2000" fill="hold"/>
                                        <p:tgtEl>
                                          <p:spTgt spid="3"/>
                                        </p:tgtEl>
                                        <p:attrNameLst>
                                          <p:attrName>ppt_w</p:attrName>
                                        </p:attrNameLst>
                                      </p:cBhvr>
                                      <p:tavLst>
                                        <p:tav tm="0" fmla="#ppt_w*sin(2.5*pi*$)">
                                          <p:val>
                                            <p:fltVal val="0"/>
                                          </p:val>
                                        </p:tav>
                                        <p:tav tm="100000">
                                          <p:val>
                                            <p:fltVal val="1"/>
                                          </p:val>
                                        </p:tav>
                                      </p:tavLst>
                                    </p:anim>
                                    <p:anim calcmode="lin" valueType="num">
                                      <p:cBhvr>
                                        <p:cTn id="27"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Graphic spid="9"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2558175873"/>
              </p:ext>
            </p:extLst>
          </p:nvPr>
        </p:nvGraphicFramePr>
        <p:xfrm>
          <a:off x="0" y="641874"/>
          <a:ext cx="8697416" cy="5739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loud Callout 8"/>
          <p:cNvSpPr/>
          <p:nvPr/>
        </p:nvSpPr>
        <p:spPr>
          <a:xfrm>
            <a:off x="6738950" y="641874"/>
            <a:ext cx="3167050" cy="4227286"/>
          </a:xfrm>
          <a:prstGeom prst="cloudCallout">
            <a:avLst>
              <a:gd name="adj1" fmla="val -60354"/>
              <a:gd name="adj2" fmla="val -4407"/>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b="1" dirty="0">
                <a:ln>
                  <a:solidFill>
                    <a:srgbClr val="7030A0"/>
                  </a:solidFill>
                </a:ln>
                <a:solidFill>
                  <a:srgbClr val="7030A0"/>
                </a:solidFill>
                <a:cs typeface="Akhbar MT" pitchFamily="2" charset="-78"/>
              </a:rPr>
              <a:t>تعتبر جميع العقود التي يبرمها التاجر لحاجات تجارته عملا تجاريا </a:t>
            </a:r>
            <a:r>
              <a:rPr lang="ar-SA" sz="2000" b="1" dirty="0" smtClean="0">
                <a:ln>
                  <a:solidFill>
                    <a:srgbClr val="7030A0"/>
                  </a:solidFill>
                </a:ln>
                <a:solidFill>
                  <a:srgbClr val="7030A0"/>
                </a:solidFill>
                <a:cs typeface="Akhbar MT" pitchFamily="2" charset="-78"/>
              </a:rPr>
              <a:t>بالتبعية، مثال:شراء الوقود والآلات والدفاتر والأثاث والمكاتب اللازمة لممارسة النشاط التجاري. </a:t>
            </a:r>
            <a:r>
              <a:rPr lang="ar-SA" sz="2000" b="1" dirty="0">
                <a:ln>
                  <a:solidFill>
                    <a:srgbClr val="7030A0"/>
                  </a:solidFill>
                </a:ln>
                <a:solidFill>
                  <a:srgbClr val="7030A0"/>
                </a:solidFill>
                <a:cs typeface="Akhbar MT" pitchFamily="2" charset="-78"/>
              </a:rPr>
              <a:t>غير أنه يوجد بعض العقود أثارت بعض الصعوبات وهي</a:t>
            </a:r>
          </a:p>
        </p:txBody>
      </p:sp>
      <p:sp>
        <p:nvSpPr>
          <p:cNvPr id="4" name="Rectangle 3"/>
          <p:cNvSpPr txBox="1">
            <a:spLocks noRot="1" noChangeArrowheads="1"/>
          </p:cNvSpPr>
          <p:nvPr/>
        </p:nvSpPr>
        <p:spPr>
          <a:xfrm>
            <a:off x="632520" y="20022"/>
            <a:ext cx="8424936" cy="52865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ln>
                  <a:solidFill>
                    <a:sysClr val="windowText" lastClr="000000"/>
                  </a:solidFill>
                </a:ln>
                <a:solidFill>
                  <a:sysClr val="windowText" lastClr="000000"/>
                </a:solidFill>
                <a:cs typeface="AL-Mohanad Bold" pitchFamily="2" charset="-78"/>
              </a:rPr>
              <a:t>تشمل تطبيقات نظرية الأعمال التجارية بالتبعية التزامات التاجر التعاقدية والتزاماته غير </a:t>
            </a:r>
            <a:r>
              <a:rPr lang="ar-SA" sz="2400" b="1" dirty="0" smtClean="0">
                <a:ln>
                  <a:solidFill>
                    <a:sysClr val="windowText" lastClr="000000"/>
                  </a:solidFill>
                </a:ln>
                <a:solidFill>
                  <a:sysClr val="windowText" lastClr="000000"/>
                </a:solidFill>
                <a:cs typeface="AL-Mohanad Bold" pitchFamily="2" charset="-78"/>
              </a:rPr>
              <a:t>التعاقدية </a:t>
            </a:r>
            <a:endParaRPr lang="en-US" sz="2400" dirty="0">
              <a:ln>
                <a:solidFill>
                  <a:sysClr val="windowText" lastClr="000000"/>
                </a:solidFill>
              </a:ln>
              <a:solidFill>
                <a:sysClr val="windowText" lastClr="000000"/>
              </a:solidFill>
              <a:cs typeface="AL-Mohanad Bold" pitchFamily="2" charset="-78"/>
            </a:endParaRPr>
          </a:p>
        </p:txBody>
      </p:sp>
    </p:spTree>
    <p:extLst>
      <p:ext uri="{BB962C8B-B14F-4D97-AF65-F5344CB8AC3E}">
        <p14:creationId xmlns:p14="http://schemas.microsoft.com/office/powerpoint/2010/main" val="380492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Rot="1" noChangeArrowheads="1"/>
          </p:cNvSpPr>
          <p:nvPr/>
        </p:nvSpPr>
        <p:spPr>
          <a:xfrm>
            <a:off x="309530" y="908720"/>
            <a:ext cx="9417875" cy="42484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000" b="1" u="sng" dirty="0" smtClean="0">
                <a:ln>
                  <a:solidFill>
                    <a:srgbClr val="FF0000"/>
                  </a:solidFill>
                </a:ln>
                <a:solidFill>
                  <a:srgbClr val="FF0000"/>
                </a:solidFill>
                <a:cs typeface="Akhbar MT" pitchFamily="2" charset="-78"/>
              </a:rPr>
              <a:t>أولا :الالتزامات التعاقدية:</a:t>
            </a:r>
          </a:p>
          <a:p>
            <a:pPr marL="514350" indent="-514350" algn="just">
              <a:buFontTx/>
              <a:buAutoNum type="arabic2Minus"/>
              <a:defRPr/>
            </a:pPr>
            <a:r>
              <a:rPr lang="ar-SA" sz="2000" b="1" dirty="0" smtClean="0">
                <a:ln>
                  <a:solidFill>
                    <a:srgbClr val="FF0000"/>
                  </a:solidFill>
                </a:ln>
                <a:solidFill>
                  <a:srgbClr val="FF0000"/>
                </a:solidFill>
                <a:cs typeface="Akhbar MT" pitchFamily="2" charset="-78"/>
              </a:rPr>
              <a:t>عقد الكفالة: يقصد بالكفالة تعهد شخص بضمان تنفيذ التزام للدائن به إذا لم يقم المدين بتنفيذه. والأصل أن </a:t>
            </a:r>
            <a:r>
              <a:rPr lang="ar-SA" sz="2000" b="1" dirty="0">
                <a:ln>
                  <a:solidFill>
                    <a:srgbClr val="FF0000"/>
                  </a:solidFill>
                </a:ln>
                <a:solidFill>
                  <a:srgbClr val="FF0000"/>
                </a:solidFill>
                <a:cs typeface="Akhbar MT" pitchFamily="2" charset="-78"/>
              </a:rPr>
              <a:t>عقد الكفالة مدني ولا </a:t>
            </a:r>
            <a:r>
              <a:rPr lang="ar-SA" sz="2000" b="1" dirty="0" smtClean="0">
                <a:ln>
                  <a:solidFill>
                    <a:srgbClr val="FF0000"/>
                  </a:solidFill>
                </a:ln>
                <a:solidFill>
                  <a:srgbClr val="FF0000"/>
                </a:solidFill>
                <a:cs typeface="Akhbar MT" pitchFamily="2" charset="-78"/>
              </a:rPr>
              <a:t>يهدف </a:t>
            </a:r>
            <a:r>
              <a:rPr lang="ar-SA" sz="2000" b="1" dirty="0">
                <a:ln>
                  <a:solidFill>
                    <a:srgbClr val="FF0000"/>
                  </a:solidFill>
                </a:ln>
                <a:solidFill>
                  <a:srgbClr val="FF0000"/>
                </a:solidFill>
                <a:cs typeface="Akhbar MT" pitchFamily="2" charset="-78"/>
              </a:rPr>
              <a:t>إلى </a:t>
            </a:r>
            <a:r>
              <a:rPr lang="ar-SA" sz="2000" b="1" dirty="0" smtClean="0">
                <a:ln>
                  <a:solidFill>
                    <a:srgbClr val="FF0000"/>
                  </a:solidFill>
                </a:ln>
                <a:solidFill>
                  <a:srgbClr val="FF0000"/>
                </a:solidFill>
                <a:cs typeface="Akhbar MT" pitchFamily="2" charset="-78"/>
              </a:rPr>
              <a:t>المضاربة </a:t>
            </a:r>
            <a:r>
              <a:rPr lang="ar-SA" sz="2000" b="1" dirty="0">
                <a:ln>
                  <a:solidFill>
                    <a:srgbClr val="FF0000"/>
                  </a:solidFill>
                </a:ln>
                <a:solidFill>
                  <a:srgbClr val="FF0000"/>
                </a:solidFill>
                <a:cs typeface="Akhbar MT" pitchFamily="2" charset="-78"/>
              </a:rPr>
              <a:t>وتحقيق </a:t>
            </a:r>
            <a:r>
              <a:rPr lang="ar-SA" sz="2000" b="1" dirty="0" smtClean="0">
                <a:ln>
                  <a:solidFill>
                    <a:srgbClr val="FF0000"/>
                  </a:solidFill>
                </a:ln>
                <a:solidFill>
                  <a:srgbClr val="FF0000"/>
                </a:solidFill>
                <a:cs typeface="Akhbar MT" pitchFamily="2" charset="-78"/>
              </a:rPr>
              <a:t>الربح. </a:t>
            </a:r>
            <a:r>
              <a:rPr lang="ar-SA" sz="2000" b="1" dirty="0">
                <a:ln>
                  <a:solidFill>
                    <a:srgbClr val="FF0000"/>
                  </a:solidFill>
                </a:ln>
                <a:solidFill>
                  <a:srgbClr val="FF0000"/>
                </a:solidFill>
                <a:cs typeface="Akhbar MT" pitchFamily="2" charset="-78"/>
              </a:rPr>
              <a:t>لكن في بعض الحالات تعتبر الكفالة تجارية بالتبعية إذا قام بها الكفيل لمصلحة تجارته مثل : ان يكفل تاجرا أحد عملائه التجار </a:t>
            </a:r>
            <a:r>
              <a:rPr lang="ar-SA" sz="2000" b="1" dirty="0" smtClean="0">
                <a:ln>
                  <a:solidFill>
                    <a:srgbClr val="FF0000"/>
                  </a:solidFill>
                </a:ln>
                <a:solidFill>
                  <a:srgbClr val="FF0000"/>
                </a:solidFill>
                <a:cs typeface="Akhbar MT" pitchFamily="2" charset="-78"/>
              </a:rPr>
              <a:t>ليبعد عنه </a:t>
            </a:r>
            <a:r>
              <a:rPr lang="ar-SA" sz="2000" b="1" dirty="0">
                <a:ln>
                  <a:solidFill>
                    <a:srgbClr val="FF0000"/>
                  </a:solidFill>
                </a:ln>
                <a:solidFill>
                  <a:srgbClr val="FF0000"/>
                </a:solidFill>
                <a:cs typeface="Akhbar MT" pitchFamily="2" charset="-78"/>
              </a:rPr>
              <a:t>الافلاس </a:t>
            </a:r>
            <a:r>
              <a:rPr lang="ar-SA" sz="2000" b="1" dirty="0" smtClean="0">
                <a:ln>
                  <a:solidFill>
                    <a:srgbClr val="FF0000"/>
                  </a:solidFill>
                </a:ln>
                <a:solidFill>
                  <a:srgbClr val="FF0000"/>
                </a:solidFill>
                <a:cs typeface="Akhbar MT" pitchFamily="2" charset="-78"/>
              </a:rPr>
              <a:t>ويحتفظ </a:t>
            </a:r>
            <a:r>
              <a:rPr lang="ar-SA" sz="2000" b="1" dirty="0">
                <a:ln>
                  <a:solidFill>
                    <a:srgbClr val="FF0000"/>
                  </a:solidFill>
                </a:ln>
                <a:solidFill>
                  <a:srgbClr val="FF0000"/>
                </a:solidFill>
                <a:cs typeface="Akhbar MT" pitchFamily="2" charset="-78"/>
              </a:rPr>
              <a:t>به </a:t>
            </a:r>
            <a:r>
              <a:rPr lang="ar-SA" sz="2000" b="1" dirty="0" smtClean="0">
                <a:ln>
                  <a:solidFill>
                    <a:srgbClr val="FF0000"/>
                  </a:solidFill>
                </a:ln>
                <a:solidFill>
                  <a:srgbClr val="FF0000"/>
                </a:solidFill>
                <a:cs typeface="Akhbar MT" pitchFamily="2" charset="-78"/>
              </a:rPr>
              <a:t>كعميل.</a:t>
            </a:r>
          </a:p>
          <a:p>
            <a:pPr marL="514350" indent="-514350" algn="just">
              <a:buFontTx/>
              <a:buAutoNum type="arabic2Minus"/>
              <a:defRPr/>
            </a:pPr>
            <a:r>
              <a:rPr lang="ar-SA" sz="2000" b="1" dirty="0" smtClean="0">
                <a:ln>
                  <a:solidFill>
                    <a:srgbClr val="FF0000"/>
                  </a:solidFill>
                </a:ln>
                <a:solidFill>
                  <a:srgbClr val="FF0000"/>
                </a:solidFill>
                <a:cs typeface="Akhbar MT" pitchFamily="2" charset="-78"/>
              </a:rPr>
              <a:t>شراء وبيع المحل التجاري</a:t>
            </a:r>
            <a:r>
              <a:rPr lang="ar-SA" sz="2000" b="1" dirty="0">
                <a:ln>
                  <a:solidFill>
                    <a:srgbClr val="FF0000"/>
                  </a:solidFill>
                </a:ln>
                <a:solidFill>
                  <a:srgbClr val="FF0000"/>
                </a:solidFill>
                <a:cs typeface="Akhbar MT" pitchFamily="2" charset="-78"/>
              </a:rPr>
              <a:t>: شراء المحل التجاري من التاجر قصد استثماره هو عمل تجاري بالتبعية اما شراء غير التاجر </a:t>
            </a:r>
            <a:r>
              <a:rPr lang="ar-SA" sz="2000" b="1" dirty="0" smtClean="0">
                <a:ln>
                  <a:solidFill>
                    <a:srgbClr val="FF0000"/>
                  </a:solidFill>
                </a:ln>
                <a:solidFill>
                  <a:srgbClr val="FF0000"/>
                </a:solidFill>
                <a:cs typeface="Akhbar MT" pitchFamily="2" charset="-78"/>
              </a:rPr>
              <a:t>المحل التجاري فهناك رأي يعتقد انه </a:t>
            </a:r>
            <a:r>
              <a:rPr lang="ar-SA" sz="2000" b="1" dirty="0">
                <a:ln>
                  <a:solidFill>
                    <a:srgbClr val="FF0000"/>
                  </a:solidFill>
                </a:ln>
                <a:solidFill>
                  <a:srgbClr val="FF0000"/>
                </a:solidFill>
                <a:cs typeface="Akhbar MT" pitchFamily="2" charset="-78"/>
              </a:rPr>
              <a:t>لا يعتبر </a:t>
            </a:r>
            <a:r>
              <a:rPr lang="ar-SA" sz="2000" b="1" dirty="0" smtClean="0">
                <a:ln>
                  <a:solidFill>
                    <a:srgbClr val="FF0000"/>
                  </a:solidFill>
                </a:ln>
                <a:solidFill>
                  <a:srgbClr val="FF0000"/>
                </a:solidFill>
                <a:cs typeface="Akhbar MT" pitchFamily="2" charset="-78"/>
              </a:rPr>
              <a:t>عملا تجاريا </a:t>
            </a:r>
            <a:r>
              <a:rPr lang="ar-SA" sz="2000" b="1" dirty="0">
                <a:ln>
                  <a:solidFill>
                    <a:srgbClr val="FF0000"/>
                  </a:solidFill>
                </a:ln>
                <a:solidFill>
                  <a:srgbClr val="FF0000"/>
                </a:solidFill>
                <a:cs typeface="Akhbar MT" pitchFamily="2" charset="-78"/>
              </a:rPr>
              <a:t>بالتبعية لان المشتري لم يكتسب صفة التاجر وقت </a:t>
            </a:r>
            <a:r>
              <a:rPr lang="ar-SA" sz="2000" b="1" dirty="0" smtClean="0">
                <a:ln>
                  <a:solidFill>
                    <a:srgbClr val="FF0000"/>
                  </a:solidFill>
                </a:ln>
                <a:solidFill>
                  <a:srgbClr val="FF0000"/>
                </a:solidFill>
                <a:cs typeface="Akhbar MT" pitchFamily="2" charset="-78"/>
              </a:rPr>
              <a:t>الشراء، غير أن الرأي الراجح </a:t>
            </a:r>
            <a:r>
              <a:rPr lang="ar-SA" sz="2000" b="1" dirty="0">
                <a:ln>
                  <a:solidFill>
                    <a:srgbClr val="FF0000"/>
                  </a:solidFill>
                </a:ln>
                <a:solidFill>
                  <a:srgbClr val="FF0000"/>
                </a:solidFill>
                <a:cs typeface="Akhbar MT" pitchFamily="2" charset="-78"/>
              </a:rPr>
              <a:t>اعتبره كذلك لان عملية الشراء هي الخطوة الأولى قصد احتراف </a:t>
            </a:r>
            <a:r>
              <a:rPr lang="ar-SA" sz="2000" b="1" dirty="0" smtClean="0">
                <a:ln>
                  <a:solidFill>
                    <a:srgbClr val="FF0000"/>
                  </a:solidFill>
                </a:ln>
                <a:solidFill>
                  <a:srgbClr val="FF0000"/>
                </a:solidFill>
                <a:cs typeface="Akhbar MT" pitchFamily="2" charset="-78"/>
              </a:rPr>
              <a:t>التجارة. </a:t>
            </a:r>
            <a:r>
              <a:rPr lang="ar-SA" sz="2000" b="1" dirty="0">
                <a:ln>
                  <a:solidFill>
                    <a:srgbClr val="FF0000"/>
                  </a:solidFill>
                </a:ln>
                <a:solidFill>
                  <a:srgbClr val="FF0000"/>
                </a:solidFill>
                <a:cs typeface="Akhbar MT" pitchFamily="2" charset="-78"/>
              </a:rPr>
              <a:t>اما </a:t>
            </a:r>
            <a:r>
              <a:rPr lang="ar-SA" sz="2000" b="1" dirty="0" smtClean="0">
                <a:ln>
                  <a:solidFill>
                    <a:srgbClr val="FF0000"/>
                  </a:solidFill>
                </a:ln>
                <a:solidFill>
                  <a:srgbClr val="FF0000"/>
                </a:solidFill>
                <a:cs typeface="Akhbar MT" pitchFamily="2" charset="-78"/>
              </a:rPr>
              <a:t>بيع </a:t>
            </a:r>
            <a:r>
              <a:rPr lang="ar-SA" sz="2000" b="1" dirty="0">
                <a:ln>
                  <a:solidFill>
                    <a:srgbClr val="FF0000"/>
                  </a:solidFill>
                </a:ln>
                <a:solidFill>
                  <a:srgbClr val="FF0000"/>
                </a:solidFill>
                <a:cs typeface="Akhbar MT" pitchFamily="2" charset="-78"/>
              </a:rPr>
              <a:t>التاجر لمحله التجاري فيعد عملا تجاريا بالتبعية </a:t>
            </a:r>
            <a:r>
              <a:rPr lang="ar-SA" sz="2000" b="1" dirty="0" smtClean="0">
                <a:ln>
                  <a:solidFill>
                    <a:srgbClr val="FF0000"/>
                  </a:solidFill>
                </a:ln>
                <a:solidFill>
                  <a:srgbClr val="FF0000"/>
                </a:solidFill>
                <a:cs typeface="Akhbar MT" pitchFamily="2" charset="-78"/>
              </a:rPr>
              <a:t>لأنه </a:t>
            </a:r>
            <a:r>
              <a:rPr lang="ar-SA" sz="2000" b="1" dirty="0">
                <a:ln>
                  <a:solidFill>
                    <a:srgbClr val="FF0000"/>
                  </a:solidFill>
                </a:ln>
                <a:solidFill>
                  <a:srgbClr val="FF0000"/>
                </a:solidFill>
                <a:cs typeface="Akhbar MT" pitchFamily="2" charset="-78"/>
              </a:rPr>
              <a:t>اخر عمل تجاري يقوم به في حياته التجارية.</a:t>
            </a:r>
            <a:endParaRPr lang="ar-SA" sz="2000" b="1" dirty="0" smtClean="0">
              <a:ln>
                <a:solidFill>
                  <a:srgbClr val="FF0000"/>
                </a:solidFill>
              </a:ln>
              <a:solidFill>
                <a:srgbClr val="FF0000"/>
              </a:solidFill>
              <a:cs typeface="Akhbar MT" pitchFamily="2" charset="-78"/>
            </a:endParaRPr>
          </a:p>
          <a:p>
            <a:pPr marL="514350" indent="-514350" algn="just">
              <a:buFont typeface="+mj-cs"/>
              <a:buAutoNum type="arabic2Minus"/>
              <a:defRPr/>
            </a:pPr>
            <a:r>
              <a:rPr lang="ar-SA" sz="2000" b="1" dirty="0" smtClean="0">
                <a:ln>
                  <a:solidFill>
                    <a:srgbClr val="FF0000"/>
                  </a:solidFill>
                </a:ln>
                <a:solidFill>
                  <a:srgbClr val="FF0000"/>
                </a:solidFill>
                <a:cs typeface="Akhbar MT" pitchFamily="2" charset="-78"/>
              </a:rPr>
              <a:t>العقود المتعلقة بالعقارات</a:t>
            </a:r>
            <a:r>
              <a:rPr lang="ar-SA" sz="2000" b="1" dirty="0">
                <a:ln>
                  <a:solidFill>
                    <a:srgbClr val="FF0000"/>
                  </a:solidFill>
                </a:ln>
                <a:solidFill>
                  <a:srgbClr val="FF0000"/>
                </a:solidFill>
                <a:cs typeface="Akhbar MT" pitchFamily="2" charset="-78"/>
              </a:rPr>
              <a:t>: </a:t>
            </a:r>
            <a:r>
              <a:rPr lang="ar-SA" sz="2000" b="1" dirty="0" smtClean="0">
                <a:ln>
                  <a:solidFill>
                    <a:srgbClr val="FF0000"/>
                  </a:solidFill>
                </a:ln>
                <a:solidFill>
                  <a:srgbClr val="FF0000"/>
                </a:solidFill>
                <a:cs typeface="Akhbar MT" pitchFamily="2" charset="-78"/>
              </a:rPr>
              <a:t>يعتبر </a:t>
            </a:r>
            <a:r>
              <a:rPr lang="ar-SA" sz="2000" b="1" dirty="0">
                <a:ln>
                  <a:solidFill>
                    <a:srgbClr val="FF0000"/>
                  </a:solidFill>
                </a:ln>
                <a:solidFill>
                  <a:srgbClr val="FF0000"/>
                </a:solidFill>
                <a:cs typeface="Akhbar MT" pitchFamily="2" charset="-78"/>
              </a:rPr>
              <a:t>عملا تجاريا كل شراء للعقارات </a:t>
            </a:r>
            <a:r>
              <a:rPr lang="ar-SA" sz="2000" b="1" dirty="0" smtClean="0">
                <a:ln>
                  <a:solidFill>
                    <a:srgbClr val="FF0000"/>
                  </a:solidFill>
                </a:ln>
                <a:solidFill>
                  <a:srgbClr val="FF0000"/>
                </a:solidFill>
                <a:cs typeface="Akhbar MT" pitchFamily="2" charset="-78"/>
              </a:rPr>
              <a:t>لإعادة بيعها، وبالتالي </a:t>
            </a:r>
            <a:r>
              <a:rPr lang="ar-SA" sz="2000" b="1" dirty="0">
                <a:ln>
                  <a:solidFill>
                    <a:srgbClr val="FF0000"/>
                  </a:solidFill>
                </a:ln>
                <a:solidFill>
                  <a:srgbClr val="FF0000"/>
                </a:solidFill>
                <a:cs typeface="Akhbar MT" pitchFamily="2" charset="-78"/>
              </a:rPr>
              <a:t>إذا كان التعاقد على عقار من اجل مباشرة التجارة أو التعاقد مع مقاول من اجل ترميم عقار محل تجاري مثلا فتعتبر اعمال تجارية </a:t>
            </a:r>
            <a:r>
              <a:rPr lang="ar-SA" sz="2000" b="1" dirty="0" smtClean="0">
                <a:ln>
                  <a:solidFill>
                    <a:srgbClr val="FF0000"/>
                  </a:solidFill>
                </a:ln>
                <a:solidFill>
                  <a:srgbClr val="FF0000"/>
                </a:solidFill>
                <a:cs typeface="Akhbar MT" pitchFamily="2" charset="-78"/>
              </a:rPr>
              <a:t>بالتبعية.</a:t>
            </a:r>
            <a:endParaRPr lang="en-US" sz="2000" dirty="0" smtClean="0">
              <a:ln>
                <a:solidFill>
                  <a:srgbClr val="FF0000"/>
                </a:solidFill>
              </a:ln>
              <a:solidFill>
                <a:srgbClr val="FF0000"/>
              </a:solidFill>
              <a:cs typeface="Akhbar MT" pitchFamily="2" charset="-78"/>
            </a:endParaRPr>
          </a:p>
          <a:p>
            <a:pPr marL="514350" indent="-514350" algn="just">
              <a:buFontTx/>
              <a:buAutoNum type="arabic2Minus"/>
              <a:defRPr/>
            </a:pPr>
            <a:endParaRPr lang="ar-SA" sz="2000" b="1" dirty="0" smtClean="0">
              <a:ln>
                <a:solidFill>
                  <a:sysClr val="windowText" lastClr="000000"/>
                </a:solidFill>
              </a:ln>
              <a:solidFill>
                <a:sysClr val="windowText" lastClr="000000"/>
              </a:solidFill>
              <a:cs typeface="AL-Mohanad Bold" pitchFamily="2" charset="-78"/>
            </a:endParaRPr>
          </a:p>
          <a:p>
            <a:pPr marL="514350" indent="-514350" algn="just">
              <a:defRPr/>
            </a:pPr>
            <a:endParaRPr lang="en-US" sz="2000" b="1" dirty="0" smtClean="0">
              <a:ln>
                <a:solidFill>
                  <a:sysClr val="windowText" lastClr="000000"/>
                </a:solidFill>
              </a:ln>
              <a:solidFill>
                <a:sysClr val="windowText" lastClr="000000"/>
              </a:solidFill>
              <a:cs typeface="AL-Mohanad Bold" pitchFamily="2" charset="-78"/>
            </a:endParaRPr>
          </a:p>
          <a:p>
            <a:pPr algn="just">
              <a:defRPr/>
            </a:pPr>
            <a:endParaRPr lang="en-US" sz="2000" dirty="0" smtClean="0">
              <a:ln>
                <a:solidFill>
                  <a:sysClr val="windowText" lastClr="000000"/>
                </a:solidFill>
              </a:ln>
              <a:solidFill>
                <a:sysClr val="windowText" lastClr="000000"/>
              </a:solidFill>
              <a:cs typeface="AL-Mohanad Bold" pitchFamily="2" charset="-78"/>
            </a:endParaRPr>
          </a:p>
          <a:p>
            <a:pPr algn="just">
              <a:defRPr/>
            </a:pPr>
            <a:endParaRPr lang="en-US" sz="2000" b="1" dirty="0">
              <a:ln>
                <a:solidFill>
                  <a:sysClr val="windowText" lastClr="000000"/>
                </a:solidFill>
              </a:ln>
              <a:solidFill>
                <a:sysClr val="windowText" lastClr="000000"/>
              </a:solidFill>
              <a:cs typeface="AL-Mohanad Bold" pitchFamily="2" charset="-78"/>
            </a:endParaRPr>
          </a:p>
        </p:txBody>
      </p:sp>
    </p:spTree>
    <p:extLst>
      <p:ext uri="{BB962C8B-B14F-4D97-AF65-F5344CB8AC3E}">
        <p14:creationId xmlns:p14="http://schemas.microsoft.com/office/powerpoint/2010/main" val="201181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barn(inVertical)">
                                      <p:cBhvr>
                                        <p:cTn id="20" dur="500"/>
                                        <p:tgtEl>
                                          <p:spTgt spid="5">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barn(inVertical)">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2166918" y="142852"/>
            <a:ext cx="5262565"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ln>
                  <a:solidFill>
                    <a:sysClr val="windowText" lastClr="000000"/>
                  </a:solidFill>
                </a:ln>
                <a:solidFill>
                  <a:sysClr val="windowText" lastClr="000000"/>
                </a:solidFill>
                <a:cs typeface="Akhbar MT" pitchFamily="2" charset="-78"/>
              </a:rPr>
              <a:t>تطبيقاتها في الالتزامات غير </a:t>
            </a:r>
            <a:r>
              <a:rPr lang="ar-SA" sz="2800" b="1" dirty="0" smtClean="0">
                <a:ln>
                  <a:solidFill>
                    <a:sysClr val="windowText" lastClr="000000"/>
                  </a:solidFill>
                </a:ln>
                <a:solidFill>
                  <a:sysClr val="windowText" lastClr="000000"/>
                </a:solidFill>
                <a:cs typeface="Akhbar MT" pitchFamily="2" charset="-78"/>
              </a:rPr>
              <a:t>التعاقدية</a:t>
            </a:r>
            <a:endParaRPr lang="en-US" sz="2800" b="1" dirty="0">
              <a:ln>
                <a:solidFill>
                  <a:sysClr val="windowText" lastClr="000000"/>
                </a:solidFill>
              </a:ln>
              <a:solidFill>
                <a:sysClr val="windowText" lastClr="000000"/>
              </a:solidFill>
              <a:cs typeface="Akhbar MT" pitchFamily="2" charset="-78"/>
            </a:endParaRPr>
          </a:p>
        </p:txBody>
      </p:sp>
      <p:sp>
        <p:nvSpPr>
          <p:cNvPr id="4" name="Rectangle 3"/>
          <p:cNvSpPr txBox="1">
            <a:spLocks noRot="1" noChangeArrowheads="1"/>
          </p:cNvSpPr>
          <p:nvPr/>
        </p:nvSpPr>
        <p:spPr>
          <a:xfrm>
            <a:off x="166654" y="1142984"/>
            <a:ext cx="9572657" cy="372617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a:ln>
                  <a:solidFill>
                    <a:srgbClr val="00B050"/>
                  </a:solidFill>
                </a:ln>
                <a:solidFill>
                  <a:srgbClr val="00B050"/>
                </a:solidFill>
                <a:cs typeface="Akhbar MT" pitchFamily="2" charset="-78"/>
              </a:rPr>
              <a:t>الالتزامات غير التعاقدية هي "الالتزامات التي تنشأ لا لحاجة التجارة إليها وانما بمناسبة مباشرتها"</a:t>
            </a:r>
          </a:p>
          <a:p>
            <a:pPr>
              <a:defRPr/>
            </a:pPr>
            <a:endParaRPr lang="ar-SA" sz="2800" b="1" dirty="0" smtClean="0">
              <a:ln>
                <a:solidFill>
                  <a:srgbClr val="00B050"/>
                </a:solidFill>
              </a:ln>
              <a:solidFill>
                <a:srgbClr val="00B050"/>
              </a:solidFill>
              <a:cs typeface="Akhbar MT" pitchFamily="2" charset="-78"/>
            </a:endParaRPr>
          </a:p>
          <a:p>
            <a:pPr>
              <a:defRPr/>
            </a:pPr>
            <a:r>
              <a:rPr lang="ar-SA" sz="2800" b="1" dirty="0" smtClean="0">
                <a:ln>
                  <a:solidFill>
                    <a:srgbClr val="00B050"/>
                  </a:solidFill>
                </a:ln>
                <a:solidFill>
                  <a:srgbClr val="00B050"/>
                </a:solidFill>
                <a:cs typeface="Akhbar MT" pitchFamily="2" charset="-78"/>
              </a:rPr>
              <a:t>أ- </a:t>
            </a:r>
            <a:r>
              <a:rPr lang="ar-SA" sz="2800" b="1" dirty="0">
                <a:ln>
                  <a:solidFill>
                    <a:srgbClr val="00B050"/>
                  </a:solidFill>
                </a:ln>
                <a:solidFill>
                  <a:srgbClr val="00B050"/>
                </a:solidFill>
                <a:cs typeface="Akhbar MT" pitchFamily="2" charset="-78"/>
              </a:rPr>
              <a:t>التعويض عن الفعل الضار:  </a:t>
            </a:r>
            <a:r>
              <a:rPr lang="ar-SA" sz="2800" b="1" dirty="0" smtClean="0">
                <a:ln>
                  <a:solidFill>
                    <a:srgbClr val="00B050"/>
                  </a:solidFill>
                </a:ln>
                <a:solidFill>
                  <a:srgbClr val="00B050"/>
                </a:solidFill>
                <a:cs typeface="Akhbar MT" pitchFamily="2" charset="-78"/>
              </a:rPr>
              <a:t>يعتبر </a:t>
            </a:r>
            <a:r>
              <a:rPr lang="ar-SA" sz="2800" b="1" dirty="0">
                <a:ln>
                  <a:solidFill>
                    <a:srgbClr val="00B050"/>
                  </a:solidFill>
                </a:ln>
                <a:solidFill>
                  <a:srgbClr val="00B050"/>
                </a:solidFill>
                <a:cs typeface="Akhbar MT" pitchFamily="2" charset="-78"/>
              </a:rPr>
              <a:t>عملاً تجاراً بالتبعية </a:t>
            </a:r>
            <a:r>
              <a:rPr lang="ar-SA" sz="2800" b="1" dirty="0" smtClean="0">
                <a:ln>
                  <a:solidFill>
                    <a:srgbClr val="00B050"/>
                  </a:solidFill>
                </a:ln>
                <a:solidFill>
                  <a:srgbClr val="00B050"/>
                </a:solidFill>
                <a:cs typeface="Akhbar MT" pitchFamily="2" charset="-78"/>
              </a:rPr>
              <a:t>التزام </a:t>
            </a:r>
            <a:r>
              <a:rPr lang="ar-SA" sz="2800" b="1" dirty="0">
                <a:ln>
                  <a:solidFill>
                    <a:srgbClr val="00B050"/>
                  </a:solidFill>
                </a:ln>
                <a:solidFill>
                  <a:srgbClr val="00B050"/>
                </a:solidFill>
                <a:cs typeface="Akhbar MT" pitchFamily="2" charset="-78"/>
              </a:rPr>
              <a:t>التاجر بالتعويض استناداً إلى المسؤولية غير العقدية عن الأخطاء العمدية التي يرتكبها بمناسبة مباشرة تجارته كالتزام </a:t>
            </a:r>
            <a:r>
              <a:rPr lang="ar-SA" sz="2800" b="1" dirty="0" smtClean="0">
                <a:ln>
                  <a:solidFill>
                    <a:srgbClr val="00B050"/>
                  </a:solidFill>
                </a:ln>
                <a:solidFill>
                  <a:srgbClr val="00B050"/>
                </a:solidFill>
                <a:cs typeface="Akhbar MT" pitchFamily="2" charset="-78"/>
              </a:rPr>
              <a:t>التاجر بالتعويض </a:t>
            </a:r>
            <a:r>
              <a:rPr lang="ar-SA" sz="2800" b="1" dirty="0">
                <a:ln>
                  <a:solidFill>
                    <a:srgbClr val="00B050"/>
                  </a:solidFill>
                </a:ln>
                <a:solidFill>
                  <a:srgbClr val="00B050"/>
                </a:solidFill>
                <a:cs typeface="Akhbar MT" pitchFamily="2" charset="-78"/>
              </a:rPr>
              <a:t>عن أعمال المنافسة غير المشروعة </a:t>
            </a:r>
            <a:r>
              <a:rPr lang="ar-SA" sz="2800" b="1" dirty="0" smtClean="0">
                <a:ln>
                  <a:solidFill>
                    <a:srgbClr val="00B050"/>
                  </a:solidFill>
                </a:ln>
                <a:solidFill>
                  <a:srgbClr val="00B050"/>
                </a:solidFill>
                <a:cs typeface="Akhbar MT" pitchFamily="2" charset="-78"/>
              </a:rPr>
              <a:t>كتقليد </a:t>
            </a:r>
            <a:r>
              <a:rPr lang="ar-SA" sz="2800" b="1" dirty="0">
                <a:ln>
                  <a:solidFill>
                    <a:srgbClr val="00B050"/>
                  </a:solidFill>
                </a:ln>
                <a:solidFill>
                  <a:srgbClr val="00B050"/>
                </a:solidFill>
                <a:cs typeface="Akhbar MT" pitchFamily="2" charset="-78"/>
              </a:rPr>
              <a:t>علامه تجارية مملوكة للغير.</a:t>
            </a:r>
          </a:p>
          <a:p>
            <a:pPr>
              <a:defRPr/>
            </a:pPr>
            <a:r>
              <a:rPr lang="ar-SA" sz="2800" dirty="0">
                <a:ln>
                  <a:solidFill>
                    <a:srgbClr val="00B050"/>
                  </a:solidFill>
                </a:ln>
                <a:solidFill>
                  <a:srgbClr val="00B050"/>
                </a:solidFill>
                <a:cs typeface="Akhbar MT" pitchFamily="2" charset="-78"/>
              </a:rPr>
              <a:t> </a:t>
            </a:r>
            <a:r>
              <a:rPr lang="ar-SA" sz="2800" b="1" dirty="0" smtClean="0">
                <a:ln>
                  <a:solidFill>
                    <a:srgbClr val="00B050"/>
                  </a:solidFill>
                </a:ln>
                <a:solidFill>
                  <a:srgbClr val="00B050"/>
                </a:solidFill>
                <a:cs typeface="Akhbar MT" pitchFamily="2" charset="-78"/>
              </a:rPr>
              <a:t>ب-التعويض عن الفعل </a:t>
            </a:r>
            <a:r>
              <a:rPr lang="ar-SA" sz="2800" b="1" dirty="0">
                <a:ln>
                  <a:solidFill>
                    <a:srgbClr val="00B050"/>
                  </a:solidFill>
                </a:ln>
                <a:solidFill>
                  <a:srgbClr val="00B050"/>
                </a:solidFill>
                <a:cs typeface="Akhbar MT" pitchFamily="2" charset="-78"/>
              </a:rPr>
              <a:t>النافع: يتكون هذا </a:t>
            </a:r>
            <a:r>
              <a:rPr lang="ar-SA" sz="2800" b="1" dirty="0" smtClean="0">
                <a:ln>
                  <a:solidFill>
                    <a:srgbClr val="00B050"/>
                  </a:solidFill>
                </a:ln>
                <a:solidFill>
                  <a:srgbClr val="00B050"/>
                </a:solidFill>
                <a:cs typeface="Akhbar MT" pitchFamily="2" charset="-78"/>
              </a:rPr>
              <a:t>الالتزام </a:t>
            </a:r>
            <a:r>
              <a:rPr lang="ar-SA" sz="2800" b="1" dirty="0">
                <a:ln>
                  <a:solidFill>
                    <a:srgbClr val="00B050"/>
                  </a:solidFill>
                </a:ln>
                <a:solidFill>
                  <a:srgbClr val="00B050"/>
                </a:solidFill>
                <a:cs typeface="Akhbar MT" pitchFamily="2" charset="-78"/>
              </a:rPr>
              <a:t>نتيجة فعل نافع وقع لصالح التاجر كأن دفع أحد عملائه مبلغاً أكثر من المستحق عليه أو قام شخص فضولي بعمل حقق منفعة للتاجر فيكون </a:t>
            </a:r>
            <a:r>
              <a:rPr lang="ar-SA" sz="2800" b="1" dirty="0" smtClean="0">
                <a:ln>
                  <a:solidFill>
                    <a:srgbClr val="00B050"/>
                  </a:solidFill>
                </a:ln>
                <a:solidFill>
                  <a:srgbClr val="00B050"/>
                </a:solidFill>
                <a:cs typeface="Akhbar MT" pitchFamily="2" charset="-78"/>
              </a:rPr>
              <a:t>التزام </a:t>
            </a:r>
            <a:r>
              <a:rPr lang="ar-SA" sz="2800" b="1" dirty="0">
                <a:ln>
                  <a:solidFill>
                    <a:srgbClr val="00B050"/>
                  </a:solidFill>
                </a:ln>
                <a:solidFill>
                  <a:srgbClr val="00B050"/>
                </a:solidFill>
                <a:cs typeface="Akhbar MT" pitchFamily="2" charset="-78"/>
              </a:rPr>
              <a:t>التاجر بدفع غير المستحق للعميل والفضولي </a:t>
            </a:r>
            <a:r>
              <a:rPr lang="ar-SA" sz="2800" b="1" dirty="0" smtClean="0">
                <a:ln>
                  <a:solidFill>
                    <a:srgbClr val="00B050"/>
                  </a:solidFill>
                </a:ln>
                <a:solidFill>
                  <a:srgbClr val="00B050"/>
                </a:solidFill>
                <a:cs typeface="Akhbar MT" pitchFamily="2" charset="-78"/>
              </a:rPr>
              <a:t>التزاما </a:t>
            </a:r>
            <a:r>
              <a:rPr lang="ar-SA" sz="2800" b="1" dirty="0">
                <a:ln>
                  <a:solidFill>
                    <a:srgbClr val="00B050"/>
                  </a:solidFill>
                </a:ln>
                <a:solidFill>
                  <a:srgbClr val="00B050"/>
                </a:solidFill>
                <a:cs typeface="Akhbar MT" pitchFamily="2" charset="-78"/>
              </a:rPr>
              <a:t>تجارياً لأنه تعلق بشؤون تجارته .</a:t>
            </a:r>
          </a:p>
          <a:p>
            <a:pPr>
              <a:defRPr/>
            </a:pPr>
            <a:endParaRPr lang="en-US" sz="2800" dirty="0" smtClean="0">
              <a:ln>
                <a:solidFill>
                  <a:sysClr val="windowText" lastClr="000000"/>
                </a:solidFill>
              </a:ln>
              <a:solidFill>
                <a:sysClr val="windowText" lastClr="000000"/>
              </a:solidFill>
              <a:cs typeface="AL-Mohanad Bold" pitchFamily="2" charset="-78"/>
            </a:endParaRPr>
          </a:p>
          <a:p>
            <a:pPr>
              <a:defRPr/>
            </a:pPr>
            <a:endParaRPr lang="en-US" sz="2800" dirty="0">
              <a:ln>
                <a:solidFill>
                  <a:sysClr val="windowText" lastClr="000000"/>
                </a:solidFill>
              </a:ln>
              <a:solidFill>
                <a:sysClr val="windowText" lastClr="000000"/>
              </a:solidFill>
            </a:endParaRPr>
          </a:p>
        </p:txBody>
      </p:sp>
    </p:spTree>
    <p:extLst>
      <p:ext uri="{BB962C8B-B14F-4D97-AF65-F5344CB8AC3E}">
        <p14:creationId xmlns:p14="http://schemas.microsoft.com/office/powerpoint/2010/main" val="16367876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15355" y="4869160"/>
            <a:ext cx="9577063" cy="114300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lvl="1">
              <a:buFont typeface="Arial" pitchFamily="34" charset="0"/>
              <a:buChar char="•"/>
              <a:defRPr/>
            </a:pPr>
            <a:r>
              <a:rPr lang="ar-SA" sz="2400" b="1" dirty="0">
                <a:ln>
                  <a:solidFill>
                    <a:srgbClr val="FF0000"/>
                  </a:solidFill>
                </a:ln>
                <a:solidFill>
                  <a:srgbClr val="FF0000"/>
                </a:solidFill>
                <a:cs typeface="Akhbar MT" pitchFamily="2" charset="-78"/>
              </a:rPr>
              <a:t>العمل التجاري المختلط </a:t>
            </a:r>
            <a:r>
              <a:rPr lang="ar-SA" sz="2400" b="1" dirty="0" smtClean="0">
                <a:ln>
                  <a:solidFill>
                    <a:srgbClr val="FF0000"/>
                  </a:solidFill>
                </a:ln>
                <a:solidFill>
                  <a:srgbClr val="FF0000"/>
                </a:solidFill>
                <a:cs typeface="Akhbar MT" pitchFamily="2" charset="-78"/>
              </a:rPr>
              <a:t>إذن هو </a:t>
            </a:r>
            <a:r>
              <a:rPr lang="ar-SA" sz="2400" b="1" dirty="0">
                <a:ln>
                  <a:solidFill>
                    <a:srgbClr val="FF0000"/>
                  </a:solidFill>
                </a:ln>
                <a:solidFill>
                  <a:srgbClr val="FF0000"/>
                </a:solidFill>
                <a:cs typeface="Akhbar MT" pitchFamily="2" charset="-78"/>
              </a:rPr>
              <a:t>العمل الذي يعتبر تجاريا بالنسبة لطرف ومدنيا بالنسبة للطرف </a:t>
            </a:r>
            <a:r>
              <a:rPr lang="ar-SA" sz="2400" b="1" dirty="0" smtClean="0">
                <a:ln>
                  <a:solidFill>
                    <a:srgbClr val="FF0000"/>
                  </a:solidFill>
                </a:ln>
                <a:solidFill>
                  <a:srgbClr val="FF0000"/>
                </a:solidFill>
                <a:cs typeface="Akhbar MT" pitchFamily="2" charset="-78"/>
              </a:rPr>
              <a:t>الآخر</a:t>
            </a:r>
          </a:p>
          <a:p>
            <a:pPr lvl="1">
              <a:buFont typeface="Arial" pitchFamily="34" charset="0"/>
              <a:buChar char="•"/>
              <a:defRPr/>
            </a:pPr>
            <a:r>
              <a:rPr lang="ar-SA" sz="2400" b="1" dirty="0" smtClean="0">
                <a:ln>
                  <a:solidFill>
                    <a:srgbClr val="FF0000"/>
                  </a:solidFill>
                </a:ln>
                <a:solidFill>
                  <a:srgbClr val="FF0000"/>
                </a:solidFill>
                <a:cs typeface="Akhbar MT" pitchFamily="2" charset="-78"/>
              </a:rPr>
              <a:t>لا تشكل الأعمال التجارية المختلطة نوعا مستقلا من الأعمال التجارية</a:t>
            </a:r>
            <a:endParaRPr lang="en-US" sz="2400" b="1" dirty="0" smtClean="0">
              <a:ln>
                <a:solidFill>
                  <a:srgbClr val="FF0000"/>
                </a:solidFill>
              </a:ln>
              <a:solidFill>
                <a:srgbClr val="FF0000"/>
              </a:solidFill>
              <a:cs typeface="Akhbar MT" pitchFamily="2" charset="-78"/>
            </a:endParaRPr>
          </a:p>
          <a:p>
            <a:pPr>
              <a:defRPr/>
            </a:pPr>
            <a:endParaRPr lang="en-US" sz="2400" dirty="0">
              <a:ln>
                <a:solidFill>
                  <a:sysClr val="windowText" lastClr="000000"/>
                </a:solidFill>
              </a:ln>
              <a:solidFill>
                <a:sysClr val="windowText" lastClr="000000"/>
              </a:solidFill>
              <a:cs typeface="AL-Mohanad Bold" pitchFamily="2" charset="-78"/>
            </a:endParaRPr>
          </a:p>
        </p:txBody>
      </p:sp>
      <p:sp>
        <p:nvSpPr>
          <p:cNvPr id="5" name="Rectangle 3"/>
          <p:cNvSpPr txBox="1">
            <a:spLocks noRot="1" noChangeArrowheads="1"/>
          </p:cNvSpPr>
          <p:nvPr/>
        </p:nvSpPr>
        <p:spPr>
          <a:xfrm>
            <a:off x="2524108" y="0"/>
            <a:ext cx="5804338" cy="5486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ln>
                  <a:solidFill>
                    <a:sysClr val="windowText" lastClr="000000"/>
                  </a:solidFill>
                </a:ln>
                <a:solidFill>
                  <a:sysClr val="windowText" lastClr="000000"/>
                </a:solidFill>
                <a:cs typeface="AL-Mohanad Bold" pitchFamily="2" charset="-78"/>
              </a:rPr>
              <a:t>رابعا </a:t>
            </a:r>
            <a:r>
              <a:rPr lang="ar-SA" sz="2800" b="1" dirty="0">
                <a:ln>
                  <a:solidFill>
                    <a:sysClr val="windowText" lastClr="000000"/>
                  </a:solidFill>
                </a:ln>
                <a:solidFill>
                  <a:sysClr val="windowText" lastClr="000000"/>
                </a:solidFill>
                <a:cs typeface="AL-Mohanad Bold" pitchFamily="2" charset="-78"/>
              </a:rPr>
              <a:t>: الأعمال التجارية المختلطة</a:t>
            </a:r>
            <a:endParaRPr lang="en-US" sz="2800" b="1" dirty="0">
              <a:ln>
                <a:solidFill>
                  <a:sysClr val="windowText" lastClr="000000"/>
                </a:solidFill>
              </a:ln>
              <a:solidFill>
                <a:sysClr val="windowText" lastClr="000000"/>
              </a:solidFill>
              <a:cs typeface="AL-Mohanad Bold" pitchFamily="2" charset="-78"/>
            </a:endParaRPr>
          </a:p>
        </p:txBody>
      </p:sp>
      <p:sp>
        <p:nvSpPr>
          <p:cNvPr id="3" name="Rectangle 2"/>
          <p:cNvSpPr/>
          <p:nvPr/>
        </p:nvSpPr>
        <p:spPr>
          <a:xfrm>
            <a:off x="234811" y="836712"/>
            <a:ext cx="9577063" cy="3785652"/>
          </a:xfrm>
          <a:prstGeom prst="rect">
            <a:avLst/>
          </a:prstGeom>
          <a:solidFill>
            <a:srgbClr val="FFFFCC"/>
          </a:solidFill>
        </p:spPr>
        <p:txBody>
          <a:bodyPr wrap="square">
            <a:spAutoFit/>
          </a:bodyPr>
          <a:lstStyle/>
          <a:p>
            <a:pPr algn="just"/>
            <a:r>
              <a:rPr lang="ar-SA" sz="2400" b="1" dirty="0">
                <a:ln>
                  <a:solidFill>
                    <a:srgbClr val="00B050"/>
                  </a:solidFill>
                </a:ln>
                <a:solidFill>
                  <a:srgbClr val="00B050"/>
                </a:solidFill>
                <a:latin typeface="Calibri"/>
                <a:cs typeface="Akhbar MT" pitchFamily="2" charset="-78"/>
              </a:rPr>
              <a:t>يقع العمل القانوني عادة بين شخصين فإن كان تجارياً بالنسبة إلى كل منهما فلا صعوبة في الأمر اذ تطبق بشأنه أحكام القانون التجاري بالنسبة للطرفين. مثال بيع تاجر </a:t>
            </a:r>
            <a:r>
              <a:rPr lang="ar-SA" sz="2400" b="1" dirty="0" smtClean="0">
                <a:ln>
                  <a:solidFill>
                    <a:srgbClr val="00B050"/>
                  </a:solidFill>
                </a:ln>
                <a:solidFill>
                  <a:srgbClr val="00B050"/>
                </a:solidFill>
                <a:latin typeface="Calibri"/>
                <a:cs typeface="Akhbar MT" pitchFamily="2" charset="-78"/>
              </a:rPr>
              <a:t>الجملة </a:t>
            </a:r>
            <a:r>
              <a:rPr lang="ar-SA" sz="2400" b="1" dirty="0">
                <a:ln>
                  <a:solidFill>
                    <a:srgbClr val="00B050"/>
                  </a:solidFill>
                </a:ln>
                <a:solidFill>
                  <a:srgbClr val="00B050"/>
                </a:solidFill>
                <a:latin typeface="Calibri"/>
                <a:cs typeface="Akhbar MT" pitchFamily="2" charset="-78"/>
              </a:rPr>
              <a:t>بضاعته لتاجر التجزئة. اما اذا كان العمل القانوني مدنياً بالنسبة للطرفين فتطبق بشأنه كذلك أحكام القانون المدني بالنسبة لكل منهما، و مثال ذلك قيام أحد الاشخاص باستئجار منزل بقصد السكن.</a:t>
            </a:r>
            <a:endParaRPr lang="ar-SA" sz="2400" b="1" dirty="0" smtClean="0">
              <a:ln>
                <a:solidFill>
                  <a:srgbClr val="00B050"/>
                </a:solidFill>
              </a:ln>
              <a:solidFill>
                <a:srgbClr val="00B050"/>
              </a:solidFill>
              <a:latin typeface="Calibri"/>
              <a:cs typeface="Akhbar MT" pitchFamily="2" charset="-78"/>
            </a:endParaRPr>
          </a:p>
          <a:p>
            <a:pPr algn="just"/>
            <a:r>
              <a:rPr lang="ar-SA" sz="2400" b="1" dirty="0">
                <a:ln>
                  <a:solidFill>
                    <a:srgbClr val="00B050"/>
                  </a:solidFill>
                </a:ln>
                <a:solidFill>
                  <a:srgbClr val="00B050"/>
                </a:solidFill>
                <a:latin typeface="Calibri"/>
                <a:cs typeface="Akhbar MT" pitchFamily="2" charset="-78"/>
              </a:rPr>
              <a:t>هو العمل الذي يتم بين طرفين يكون لأحدهما عمل تجاري وللأخر عمل مدني وقد يكون أحد طرفيه تاجر والأخر غير تاجر أو يكون الطرفين </a:t>
            </a:r>
            <a:r>
              <a:rPr lang="ar-SA" sz="2400" b="1" dirty="0" smtClean="0">
                <a:ln>
                  <a:solidFill>
                    <a:srgbClr val="00B050"/>
                  </a:solidFill>
                </a:ln>
                <a:solidFill>
                  <a:srgbClr val="00B050"/>
                </a:solidFill>
                <a:latin typeface="Calibri"/>
                <a:cs typeface="Akhbar MT" pitchFamily="2" charset="-78"/>
              </a:rPr>
              <a:t>تجار. </a:t>
            </a:r>
            <a:r>
              <a:rPr lang="ar-SA" sz="2400" b="1" dirty="0">
                <a:ln>
                  <a:solidFill>
                    <a:srgbClr val="00B050"/>
                  </a:solidFill>
                </a:ln>
                <a:solidFill>
                  <a:srgbClr val="00B050"/>
                </a:solidFill>
                <a:latin typeface="Calibri"/>
                <a:cs typeface="Akhbar MT" pitchFamily="2" charset="-78"/>
              </a:rPr>
              <a:t>ويخضع هذا النوع من العمل لنظام مزدوج فتطبق أحكام النظام المدني على الطرف الذي يعد العمل بالنسبة له مدني ويطبق أحكام النظام التجاري على الطرف الذي يعد العمل بالنسبة له عمل </a:t>
            </a:r>
            <a:r>
              <a:rPr lang="ar-SA" sz="2400" b="1" dirty="0" smtClean="0">
                <a:ln>
                  <a:solidFill>
                    <a:srgbClr val="00B050"/>
                  </a:solidFill>
                </a:ln>
                <a:solidFill>
                  <a:srgbClr val="00B050"/>
                </a:solidFill>
                <a:latin typeface="Calibri"/>
                <a:cs typeface="Akhbar MT" pitchFamily="2" charset="-78"/>
              </a:rPr>
              <a:t>تجاري</a:t>
            </a:r>
            <a:r>
              <a:rPr lang="ar-SA" sz="2400" b="1" dirty="0">
                <a:ln>
                  <a:solidFill>
                    <a:srgbClr val="00B050"/>
                  </a:solidFill>
                </a:ln>
                <a:solidFill>
                  <a:srgbClr val="00B050"/>
                </a:solidFill>
                <a:latin typeface="Calibri"/>
                <a:cs typeface="Akhbar MT" pitchFamily="2" charset="-78"/>
              </a:rPr>
              <a:t>. ومثال ذلك بيع </a:t>
            </a:r>
            <a:r>
              <a:rPr lang="ar-SA" sz="2400" b="1" dirty="0" smtClean="0">
                <a:ln>
                  <a:solidFill>
                    <a:srgbClr val="00B050"/>
                  </a:solidFill>
                </a:ln>
                <a:solidFill>
                  <a:srgbClr val="00B050"/>
                </a:solidFill>
                <a:latin typeface="Calibri"/>
                <a:cs typeface="Akhbar MT" pitchFamily="2" charset="-78"/>
              </a:rPr>
              <a:t>تاجر التجزئة </a:t>
            </a:r>
            <a:r>
              <a:rPr lang="ar-SA" sz="2400" b="1" dirty="0">
                <a:ln>
                  <a:solidFill>
                    <a:srgbClr val="00B050"/>
                  </a:solidFill>
                </a:ln>
                <a:solidFill>
                  <a:srgbClr val="00B050"/>
                </a:solidFill>
                <a:latin typeface="Calibri"/>
                <a:cs typeface="Akhbar MT" pitchFamily="2" charset="-78"/>
              </a:rPr>
              <a:t>سلعاً للمستهلكين، وبيع المزارع محصولاته لأحد التجار، وبيع المؤلف حقوق الطبع والنشر للناشر... فالعمل يعتبر في جميع الحالات مدنياً بالنسبة الى طرف وهو المستهلك والمزارع والمسافر، وتجارياً بالنسبة للطرف الآخر وهو التاجر والناقل ورب </a:t>
            </a:r>
            <a:r>
              <a:rPr lang="ar-SA" sz="2400" b="1" dirty="0" smtClean="0">
                <a:ln>
                  <a:solidFill>
                    <a:srgbClr val="00B050"/>
                  </a:solidFill>
                </a:ln>
                <a:solidFill>
                  <a:srgbClr val="00B050"/>
                </a:solidFill>
                <a:latin typeface="Calibri"/>
                <a:cs typeface="Akhbar MT" pitchFamily="2" charset="-78"/>
              </a:rPr>
              <a:t>العمل.</a:t>
            </a:r>
            <a:endParaRPr lang="en-US" sz="2400" b="1" dirty="0">
              <a:ln>
                <a:solidFill>
                  <a:srgbClr val="00B050"/>
                </a:solidFill>
              </a:ln>
              <a:solidFill>
                <a:srgbClr val="00B050"/>
              </a:solidFill>
              <a:latin typeface="Calibri"/>
              <a:cs typeface="Akhbar MT" pitchFamily="2" charset="-78"/>
            </a:endParaRPr>
          </a:p>
        </p:txBody>
      </p:sp>
    </p:spTree>
    <p:extLst>
      <p:ext uri="{BB962C8B-B14F-4D97-AF65-F5344CB8AC3E}">
        <p14:creationId xmlns:p14="http://schemas.microsoft.com/office/powerpoint/2010/main" val="3643737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7591328" y="2714315"/>
            <a:ext cx="2122050" cy="151159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a:ln>
                  <a:solidFill>
                    <a:srgbClr val="00B050"/>
                  </a:solidFill>
                </a:ln>
                <a:solidFill>
                  <a:srgbClr val="00B050"/>
                </a:solidFill>
                <a:cs typeface="AL-Mohanad Bold" pitchFamily="2" charset="-78"/>
              </a:rPr>
              <a:t>الصفة المدنية للمدعي تعطيه الخيار بين إقامة الدعوي أمام المحكمة التجارية أو المحكمة المدنية. </a:t>
            </a:r>
            <a:endParaRPr lang="en-US" sz="2000" dirty="0">
              <a:ln>
                <a:solidFill>
                  <a:srgbClr val="00B050"/>
                </a:solidFill>
              </a:ln>
              <a:solidFill>
                <a:srgbClr val="00B050"/>
              </a:solidFill>
              <a:cs typeface="AL-Mohanad Bold" pitchFamily="2" charset="-78"/>
            </a:endParaRPr>
          </a:p>
        </p:txBody>
      </p:sp>
      <p:sp>
        <p:nvSpPr>
          <p:cNvPr id="3" name="Rectangle 3"/>
          <p:cNvSpPr txBox="1">
            <a:spLocks noRot="1" noChangeArrowheads="1"/>
          </p:cNvSpPr>
          <p:nvPr/>
        </p:nvSpPr>
        <p:spPr>
          <a:xfrm>
            <a:off x="5308605" y="2747563"/>
            <a:ext cx="2138707" cy="151159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b="1" dirty="0">
                <a:ln>
                  <a:solidFill>
                    <a:srgbClr val="00B050"/>
                  </a:solidFill>
                </a:ln>
                <a:solidFill>
                  <a:srgbClr val="00B050"/>
                </a:solidFill>
                <a:cs typeface="AL-Mohanad Bold" pitchFamily="2" charset="-78"/>
              </a:rPr>
              <a:t>تطبق قواعد الإثبات التجارية علي من يعتبر العمل تجاريا بالنسبة له وتطبق قواعد الإثبات المدنية علي من يعتبر العمل مدنيا بالنسبة له. </a:t>
            </a:r>
            <a:endParaRPr lang="en-US" b="1" dirty="0">
              <a:ln>
                <a:solidFill>
                  <a:srgbClr val="00B050"/>
                </a:solidFill>
              </a:ln>
              <a:solidFill>
                <a:srgbClr val="00B050"/>
              </a:solidFill>
              <a:cs typeface="AL-Mohanad Bold" pitchFamily="2" charset="-78"/>
            </a:endParaRPr>
          </a:p>
        </p:txBody>
      </p:sp>
      <p:sp>
        <p:nvSpPr>
          <p:cNvPr id="5" name="Rectangle 3"/>
          <p:cNvSpPr txBox="1">
            <a:spLocks noRot="1" noChangeArrowheads="1"/>
          </p:cNvSpPr>
          <p:nvPr/>
        </p:nvSpPr>
        <p:spPr>
          <a:xfrm>
            <a:off x="7591328" y="1759594"/>
            <a:ext cx="1562418"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ln>
                  <a:solidFill>
                    <a:srgbClr val="FF0000"/>
                  </a:solidFill>
                </a:ln>
                <a:solidFill>
                  <a:srgbClr val="FF0000"/>
                </a:solidFill>
                <a:cs typeface="AL-Mohanad Bold" pitchFamily="2" charset="-78"/>
              </a:rPr>
              <a:t>أولا :</a:t>
            </a:r>
            <a:r>
              <a:rPr lang="ar-SA" sz="2000" b="1" dirty="0" smtClean="0">
                <a:ln>
                  <a:solidFill>
                    <a:srgbClr val="FF0000"/>
                  </a:solidFill>
                </a:ln>
                <a:solidFill>
                  <a:srgbClr val="FF0000"/>
                </a:solidFill>
                <a:cs typeface="AL-Mohanad Bold" pitchFamily="2" charset="-78"/>
              </a:rPr>
              <a:t>الاختصاص</a:t>
            </a:r>
            <a:endParaRPr lang="en-US" sz="2400" b="1" dirty="0">
              <a:ln>
                <a:solidFill>
                  <a:srgbClr val="FF0000"/>
                </a:solidFill>
              </a:ln>
              <a:solidFill>
                <a:srgbClr val="FF0000"/>
              </a:solidFill>
              <a:cs typeface="AL-Mohanad Bold" pitchFamily="2" charset="-78"/>
            </a:endParaRPr>
          </a:p>
        </p:txBody>
      </p:sp>
      <p:sp>
        <p:nvSpPr>
          <p:cNvPr id="6" name="Rectangle 3"/>
          <p:cNvSpPr txBox="1">
            <a:spLocks noRot="1" noChangeArrowheads="1"/>
          </p:cNvSpPr>
          <p:nvPr/>
        </p:nvSpPr>
        <p:spPr>
          <a:xfrm>
            <a:off x="5308605" y="1801613"/>
            <a:ext cx="182163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ln>
                  <a:solidFill>
                    <a:srgbClr val="FF0000"/>
                  </a:solidFill>
                </a:ln>
                <a:solidFill>
                  <a:srgbClr val="FF0000"/>
                </a:solidFill>
                <a:cs typeface="AL-Mohanad Bold" pitchFamily="2" charset="-78"/>
              </a:rPr>
              <a:t>ثانيا :</a:t>
            </a:r>
            <a:r>
              <a:rPr lang="ar-SA" sz="2400" b="1" dirty="0" smtClean="0">
                <a:ln>
                  <a:solidFill>
                    <a:srgbClr val="FF0000"/>
                  </a:solidFill>
                </a:ln>
                <a:solidFill>
                  <a:srgbClr val="FF0000"/>
                </a:solidFill>
                <a:cs typeface="AL-Mohanad Bold" pitchFamily="2" charset="-78"/>
              </a:rPr>
              <a:t>الإثبات</a:t>
            </a:r>
            <a:endParaRPr lang="en-US" sz="2400" b="1" dirty="0">
              <a:ln>
                <a:solidFill>
                  <a:srgbClr val="FF0000"/>
                </a:solidFill>
              </a:ln>
              <a:solidFill>
                <a:srgbClr val="FF0000"/>
              </a:solidFill>
              <a:cs typeface="AL-Mohanad Bold" pitchFamily="2" charset="-78"/>
            </a:endParaRPr>
          </a:p>
        </p:txBody>
      </p:sp>
      <p:sp>
        <p:nvSpPr>
          <p:cNvPr id="7" name="Rectangle 3"/>
          <p:cNvSpPr txBox="1">
            <a:spLocks noRot="1" noChangeArrowheads="1"/>
          </p:cNvSpPr>
          <p:nvPr/>
        </p:nvSpPr>
        <p:spPr>
          <a:xfrm>
            <a:off x="2572461" y="0"/>
            <a:ext cx="4821303" cy="40466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400" b="1" dirty="0">
                <a:ln>
                  <a:solidFill>
                    <a:sysClr val="windowText" lastClr="000000"/>
                  </a:solidFill>
                </a:ln>
                <a:solidFill>
                  <a:sysClr val="windowText" lastClr="000000"/>
                </a:solidFill>
                <a:cs typeface="Akhbar MT" pitchFamily="2" charset="-78"/>
              </a:rPr>
              <a:t>النظام</a:t>
            </a:r>
            <a:r>
              <a:rPr lang="ar-SA" sz="2800" b="1" dirty="0">
                <a:ln>
                  <a:solidFill>
                    <a:sysClr val="windowText" lastClr="000000"/>
                  </a:solidFill>
                </a:ln>
                <a:solidFill>
                  <a:sysClr val="windowText" lastClr="000000"/>
                </a:solidFill>
                <a:cs typeface="Akhbar MT" pitchFamily="2" charset="-78"/>
              </a:rPr>
              <a:t> </a:t>
            </a:r>
            <a:r>
              <a:rPr lang="ar-SA" sz="2400" b="1" dirty="0">
                <a:ln>
                  <a:solidFill>
                    <a:sysClr val="windowText" lastClr="000000"/>
                  </a:solidFill>
                </a:ln>
                <a:solidFill>
                  <a:sysClr val="windowText" lastClr="000000"/>
                </a:solidFill>
                <a:cs typeface="Akhbar MT" pitchFamily="2" charset="-78"/>
              </a:rPr>
              <a:t>القانوني</a:t>
            </a:r>
            <a:r>
              <a:rPr lang="ar-SA" sz="2800" b="1" dirty="0">
                <a:ln>
                  <a:solidFill>
                    <a:sysClr val="windowText" lastClr="000000"/>
                  </a:solidFill>
                </a:ln>
                <a:solidFill>
                  <a:sysClr val="windowText" lastClr="000000"/>
                </a:solidFill>
                <a:cs typeface="Akhbar MT" pitchFamily="2" charset="-78"/>
              </a:rPr>
              <a:t> للأعمال التجارية المختلطة</a:t>
            </a:r>
            <a:endParaRPr lang="en-US" sz="2800" dirty="0">
              <a:ln>
                <a:solidFill>
                  <a:sysClr val="windowText" lastClr="000000"/>
                </a:solidFill>
              </a:ln>
              <a:solidFill>
                <a:sysClr val="windowText" lastClr="000000"/>
              </a:solidFill>
              <a:cs typeface="Akhbar MT" pitchFamily="2" charset="-78"/>
            </a:endParaRPr>
          </a:p>
          <a:p>
            <a:pPr>
              <a:defRPr/>
            </a:pPr>
            <a:r>
              <a:rPr lang="ar-SA" sz="2800" dirty="0">
                <a:ln>
                  <a:solidFill>
                    <a:sysClr val="windowText" lastClr="000000"/>
                  </a:solidFill>
                </a:ln>
                <a:solidFill>
                  <a:sysClr val="windowText" lastClr="000000"/>
                </a:solidFill>
              </a:rPr>
              <a:t> </a:t>
            </a:r>
            <a:endParaRPr lang="en-US" sz="2800" dirty="0">
              <a:ln>
                <a:solidFill>
                  <a:sysClr val="windowText" lastClr="000000"/>
                </a:solidFill>
              </a:ln>
              <a:solidFill>
                <a:sysClr val="windowText" lastClr="000000"/>
              </a:solidFill>
            </a:endParaRPr>
          </a:p>
        </p:txBody>
      </p:sp>
      <p:sp>
        <p:nvSpPr>
          <p:cNvPr id="8" name="Rectangle 3"/>
          <p:cNvSpPr txBox="1">
            <a:spLocks noRot="1" noChangeArrowheads="1"/>
          </p:cNvSpPr>
          <p:nvPr/>
        </p:nvSpPr>
        <p:spPr>
          <a:xfrm>
            <a:off x="2358318" y="548680"/>
            <a:ext cx="5137428" cy="52172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000" b="1" dirty="0">
                <a:ln>
                  <a:solidFill>
                    <a:sysClr val="windowText" lastClr="000000"/>
                  </a:solidFill>
                </a:ln>
                <a:solidFill>
                  <a:sysClr val="windowText" lastClr="000000"/>
                </a:solidFill>
                <a:cs typeface="AL-Mohanad Bold" pitchFamily="2" charset="-78"/>
              </a:rPr>
              <a:t>تخضع هذه الأعمال لنظام قانوني </a:t>
            </a:r>
            <a:r>
              <a:rPr lang="ar-SA" sz="2000" b="1" dirty="0" smtClean="0">
                <a:ln>
                  <a:solidFill>
                    <a:sysClr val="windowText" lastClr="000000"/>
                  </a:solidFill>
                </a:ln>
                <a:solidFill>
                  <a:sysClr val="windowText" lastClr="000000"/>
                </a:solidFill>
                <a:cs typeface="AL-Mohanad Bold" pitchFamily="2" charset="-78"/>
              </a:rPr>
              <a:t>مزدوج. ويثير </a:t>
            </a:r>
            <a:r>
              <a:rPr lang="ar-SA" sz="2000" b="1" dirty="0">
                <a:ln>
                  <a:solidFill>
                    <a:sysClr val="windowText" lastClr="000000"/>
                  </a:solidFill>
                </a:ln>
                <a:solidFill>
                  <a:sysClr val="windowText" lastClr="000000"/>
                </a:solidFill>
                <a:cs typeface="AL-Mohanad Bold" pitchFamily="2" charset="-78"/>
              </a:rPr>
              <a:t>ذلك الصعوبات </a:t>
            </a:r>
            <a:r>
              <a:rPr lang="ar-SA" sz="2000" b="1" dirty="0" smtClean="0">
                <a:ln>
                  <a:solidFill>
                    <a:sysClr val="windowText" lastClr="000000"/>
                  </a:solidFill>
                </a:ln>
                <a:solidFill>
                  <a:sysClr val="windowText" lastClr="000000"/>
                </a:solidFill>
                <a:cs typeface="AL-Mohanad Bold" pitchFamily="2" charset="-78"/>
              </a:rPr>
              <a:t>الآتية</a:t>
            </a:r>
            <a:endParaRPr lang="en-US" sz="2000" b="1" dirty="0">
              <a:ln>
                <a:solidFill>
                  <a:sysClr val="windowText" lastClr="000000"/>
                </a:solidFill>
              </a:ln>
              <a:solidFill>
                <a:sysClr val="windowText" lastClr="000000"/>
              </a:solidFill>
              <a:cs typeface="AL-Mohanad Bold" pitchFamily="2" charset="-78"/>
            </a:endParaRPr>
          </a:p>
        </p:txBody>
      </p:sp>
      <p:cxnSp>
        <p:nvCxnSpPr>
          <p:cNvPr id="11" name="رابط كسهم مستقيم 10"/>
          <p:cNvCxnSpPr>
            <a:stCxn id="6" idx="2"/>
          </p:cNvCxnSpPr>
          <p:nvPr/>
        </p:nvCxnSpPr>
        <p:spPr>
          <a:xfrm>
            <a:off x="6219422" y="2515993"/>
            <a:ext cx="17879" cy="2504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flipH="1">
            <a:off x="8366599" y="2464282"/>
            <a:ext cx="5938" cy="250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Rectangle 3"/>
          <p:cNvSpPr txBox="1">
            <a:spLocks noRot="1" noChangeArrowheads="1"/>
          </p:cNvSpPr>
          <p:nvPr/>
        </p:nvSpPr>
        <p:spPr>
          <a:xfrm>
            <a:off x="230054" y="1749902"/>
            <a:ext cx="1952604" cy="7143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ln>
                  <a:solidFill>
                    <a:sysClr val="windowText" lastClr="000000"/>
                  </a:solidFill>
                </a:ln>
                <a:solidFill>
                  <a:sysClr val="windowText" lastClr="000000"/>
                </a:solidFill>
                <a:cs typeface="AL-Mohanad Bold" pitchFamily="2" charset="-78"/>
              </a:rPr>
              <a:t>ثالثا : الرهن </a:t>
            </a:r>
            <a:r>
              <a:rPr lang="ar-SA" sz="2400" b="1" dirty="0" smtClean="0">
                <a:ln>
                  <a:solidFill>
                    <a:sysClr val="windowText" lastClr="000000"/>
                  </a:solidFill>
                </a:ln>
                <a:solidFill>
                  <a:sysClr val="windowText" lastClr="000000"/>
                </a:solidFill>
                <a:cs typeface="AL-Mohanad Bold" pitchFamily="2" charset="-78"/>
              </a:rPr>
              <a:t>التجاري</a:t>
            </a:r>
            <a:endParaRPr lang="en-US" sz="2400" b="1" dirty="0">
              <a:ln>
                <a:solidFill>
                  <a:sysClr val="windowText" lastClr="000000"/>
                </a:solidFill>
              </a:ln>
              <a:solidFill>
                <a:sysClr val="windowText" lastClr="000000"/>
              </a:solidFill>
              <a:cs typeface="AL-Mohanad Bold" pitchFamily="2" charset="-78"/>
            </a:endParaRPr>
          </a:p>
        </p:txBody>
      </p:sp>
      <p:sp>
        <p:nvSpPr>
          <p:cNvPr id="25" name="Rectangle 3"/>
          <p:cNvSpPr txBox="1">
            <a:spLocks noRot="1" noChangeArrowheads="1"/>
          </p:cNvSpPr>
          <p:nvPr/>
        </p:nvSpPr>
        <p:spPr>
          <a:xfrm>
            <a:off x="-16833" y="2641219"/>
            <a:ext cx="5241032" cy="215484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b="1" dirty="0">
                <a:ln>
                  <a:solidFill>
                    <a:srgbClr val="FF0000"/>
                  </a:solidFill>
                </a:ln>
                <a:solidFill>
                  <a:srgbClr val="FF0000"/>
                </a:solidFill>
                <a:cs typeface="Akhbar MT" pitchFamily="2" charset="-78"/>
              </a:rPr>
              <a:t>قد يصعب في بعض الحالات تجزئة العمل المختلط إلي جانب تجاري يخضع للقواعد التجارية وجانب مدني يخضع للقواعد المدنية </a:t>
            </a:r>
            <a:r>
              <a:rPr lang="ar-SA" b="1" dirty="0" smtClean="0">
                <a:ln>
                  <a:solidFill>
                    <a:srgbClr val="FF0000"/>
                  </a:solidFill>
                </a:ln>
                <a:solidFill>
                  <a:srgbClr val="FF0000"/>
                </a:solidFill>
                <a:cs typeface="Akhbar MT" pitchFamily="2" charset="-78"/>
              </a:rPr>
              <a:t>. </a:t>
            </a:r>
            <a:r>
              <a:rPr lang="ar-SA" b="1" dirty="0">
                <a:ln>
                  <a:solidFill>
                    <a:srgbClr val="FF0000"/>
                  </a:solidFill>
                </a:ln>
                <a:solidFill>
                  <a:srgbClr val="FF0000"/>
                </a:solidFill>
                <a:cs typeface="Akhbar MT" pitchFamily="2" charset="-78"/>
              </a:rPr>
              <a:t>وهذا هو الحال في عقد الرهن حيث تختلف طرق إثبات العقد وتنفيذه بحسب ما إذا كان الرهن مدنيا أو </a:t>
            </a:r>
            <a:r>
              <a:rPr lang="ar-SA" b="1" dirty="0" smtClean="0">
                <a:ln>
                  <a:solidFill>
                    <a:srgbClr val="FF0000"/>
                  </a:solidFill>
                </a:ln>
                <a:solidFill>
                  <a:srgbClr val="FF0000"/>
                </a:solidFill>
                <a:cs typeface="Akhbar MT" pitchFamily="2" charset="-78"/>
              </a:rPr>
              <a:t>تجاريا. و </a:t>
            </a:r>
            <a:r>
              <a:rPr lang="ar-SA" b="1" dirty="0">
                <a:ln>
                  <a:solidFill>
                    <a:srgbClr val="FF0000"/>
                  </a:solidFill>
                </a:ln>
                <a:solidFill>
                  <a:srgbClr val="FF0000"/>
                </a:solidFill>
                <a:cs typeface="Akhbar MT" pitchFamily="2" charset="-78"/>
              </a:rPr>
              <a:t>غير منطقي تجزئة العملية إلى جزأين يخضع كل منهما </a:t>
            </a:r>
            <a:r>
              <a:rPr lang="ar-SA" b="1" dirty="0" smtClean="0">
                <a:ln>
                  <a:solidFill>
                    <a:srgbClr val="FF0000"/>
                  </a:solidFill>
                </a:ln>
                <a:solidFill>
                  <a:srgbClr val="FF0000"/>
                </a:solidFill>
                <a:cs typeface="Akhbar MT" pitchFamily="2" charset="-78"/>
              </a:rPr>
              <a:t>لقواعد مختلفة. وهذا </a:t>
            </a:r>
            <a:r>
              <a:rPr lang="ar-SA" b="1" dirty="0">
                <a:ln>
                  <a:solidFill>
                    <a:srgbClr val="FF0000"/>
                  </a:solidFill>
                </a:ln>
                <a:solidFill>
                  <a:srgbClr val="FF0000"/>
                </a:solidFill>
                <a:cs typeface="Akhbar MT" pitchFamily="2" charset="-78"/>
              </a:rPr>
              <a:t>هو الحال في نظام الفوائد التي تختلف بحسب ما إذا كان الدين مدنيا أو تجاريا و من الطبيعي ألا يكون للدين الواحد إلا نظام واحد للفوائد و من الثابت في مثل هذه الأحوال أن العمل المختلط يجب أن لا يكون له إلا طابع واحد </a:t>
            </a:r>
            <a:r>
              <a:rPr lang="ar-SA" b="1" dirty="0" smtClean="0">
                <a:ln>
                  <a:solidFill>
                    <a:srgbClr val="FF0000"/>
                  </a:solidFill>
                </a:ln>
                <a:solidFill>
                  <a:srgbClr val="FF0000"/>
                </a:solidFill>
                <a:cs typeface="Akhbar MT" pitchFamily="2" charset="-78"/>
              </a:rPr>
              <a:t>مدني أو تجاري.</a:t>
            </a:r>
            <a:endParaRPr lang="en-US" dirty="0">
              <a:ln>
                <a:solidFill>
                  <a:srgbClr val="FF0000"/>
                </a:solidFill>
              </a:ln>
              <a:solidFill>
                <a:srgbClr val="FF0000"/>
              </a:solidFill>
              <a:cs typeface="Akhbar MT" pitchFamily="2" charset="-78"/>
            </a:endParaRPr>
          </a:p>
        </p:txBody>
      </p:sp>
      <p:cxnSp>
        <p:nvCxnSpPr>
          <p:cNvPr id="26" name="رابط كسهم مستقيم 25"/>
          <p:cNvCxnSpPr/>
          <p:nvPr/>
        </p:nvCxnSpPr>
        <p:spPr>
          <a:xfrm>
            <a:off x="1206356" y="2464283"/>
            <a:ext cx="8941" cy="1769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رابط مستقيم 28"/>
          <p:cNvCxnSpPr>
            <a:stCxn id="8" idx="2"/>
          </p:cNvCxnSpPr>
          <p:nvPr/>
        </p:nvCxnSpPr>
        <p:spPr>
          <a:xfrm>
            <a:off x="4927032" y="1070406"/>
            <a:ext cx="0" cy="240037"/>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رابط مستقيم 30"/>
          <p:cNvCxnSpPr/>
          <p:nvPr/>
        </p:nvCxnSpPr>
        <p:spPr>
          <a:xfrm rot="10800000">
            <a:off x="1331354" y="1285514"/>
            <a:ext cx="664373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رابط كسهم مستقيم 33"/>
          <p:cNvCxnSpPr/>
          <p:nvPr/>
        </p:nvCxnSpPr>
        <p:spPr>
          <a:xfrm flipH="1">
            <a:off x="7989973" y="1287103"/>
            <a:ext cx="14881" cy="4619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رابط كسهم مستقيم 35"/>
          <p:cNvCxnSpPr/>
          <p:nvPr/>
        </p:nvCxnSpPr>
        <p:spPr>
          <a:xfrm flipH="1">
            <a:off x="6207452" y="1338060"/>
            <a:ext cx="1" cy="4635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رابط كسهم مستقيم 38"/>
          <p:cNvCxnSpPr/>
          <p:nvPr/>
        </p:nvCxnSpPr>
        <p:spPr>
          <a:xfrm>
            <a:off x="1332148" y="1310443"/>
            <a:ext cx="0" cy="43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Rectangle 3"/>
          <p:cNvSpPr txBox="1">
            <a:spLocks noRot="1" noChangeArrowheads="1"/>
          </p:cNvSpPr>
          <p:nvPr/>
        </p:nvSpPr>
        <p:spPr>
          <a:xfrm>
            <a:off x="0" y="4869160"/>
            <a:ext cx="9906000" cy="1008112"/>
          </a:xfrm>
          <a:prstGeom prst="rect">
            <a:avLst/>
          </a:prstGeom>
          <a:solidFill>
            <a:schemeClr val="accent2"/>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b="1" dirty="0">
                <a:ln>
                  <a:solidFill>
                    <a:srgbClr val="002060"/>
                  </a:solidFill>
                </a:ln>
                <a:solidFill>
                  <a:srgbClr val="002060"/>
                </a:solidFill>
                <a:cs typeface="Akhbar MT" pitchFamily="2" charset="-78"/>
              </a:rPr>
              <a:t>ولتحديد القواعد الواجبة التطبيق علي العمل في مثل هذه الحالات فقد ذهب القضاء إلي أن العمل المختلط يجب أن تكون له طبيعة واحدة مدنية أو تجارية حسب صفة الدين بالنسبة للمدين . ولصعوبة تجزئة العمل الواحد و إخضاع جزأ منه للقانون التجاري </a:t>
            </a:r>
            <a:r>
              <a:rPr lang="ar-SA" b="1" dirty="0" smtClean="0">
                <a:ln>
                  <a:solidFill>
                    <a:srgbClr val="002060"/>
                  </a:solidFill>
                </a:ln>
                <a:solidFill>
                  <a:srgbClr val="002060"/>
                </a:solidFill>
                <a:cs typeface="Akhbar MT" pitchFamily="2" charset="-78"/>
              </a:rPr>
              <a:t>والجزء </a:t>
            </a:r>
            <a:r>
              <a:rPr lang="ar-SA" b="1" dirty="0">
                <a:ln>
                  <a:solidFill>
                    <a:srgbClr val="002060"/>
                  </a:solidFill>
                </a:ln>
                <a:solidFill>
                  <a:srgbClr val="002060"/>
                </a:solidFill>
                <a:cs typeface="Akhbar MT" pitchFamily="2" charset="-78"/>
              </a:rPr>
              <a:t>الآخر للقانون المدني تأخذ معظم التشريعات اليوم كالتشريع الألماني </a:t>
            </a:r>
            <a:r>
              <a:rPr lang="ar-SA" b="1" dirty="0" smtClean="0">
                <a:ln>
                  <a:solidFill>
                    <a:srgbClr val="002060"/>
                  </a:solidFill>
                </a:ln>
                <a:solidFill>
                  <a:srgbClr val="002060"/>
                </a:solidFill>
                <a:cs typeface="Akhbar MT" pitchFamily="2" charset="-78"/>
              </a:rPr>
              <a:t>والإسباني </a:t>
            </a:r>
            <a:r>
              <a:rPr lang="ar-SA" b="1" dirty="0">
                <a:ln>
                  <a:solidFill>
                    <a:srgbClr val="002060"/>
                  </a:solidFill>
                </a:ln>
                <a:solidFill>
                  <a:srgbClr val="002060"/>
                </a:solidFill>
                <a:cs typeface="Akhbar MT" pitchFamily="2" charset="-78"/>
              </a:rPr>
              <a:t>بمبدأ وحدة العمل القانوني، ومن ثم فهي تخضع العمل المختلط بشقيه المدني والتجاري لأحكام القانون </a:t>
            </a:r>
            <a:r>
              <a:rPr lang="ar-SA" b="1" dirty="0" smtClean="0">
                <a:ln>
                  <a:solidFill>
                    <a:srgbClr val="002060"/>
                  </a:solidFill>
                </a:ln>
                <a:solidFill>
                  <a:srgbClr val="002060"/>
                </a:solidFill>
                <a:cs typeface="Akhbar MT" pitchFamily="2" charset="-78"/>
              </a:rPr>
              <a:t>التجاري.</a:t>
            </a:r>
            <a:endParaRPr lang="en-US" dirty="0">
              <a:ln>
                <a:solidFill>
                  <a:srgbClr val="002060"/>
                </a:solidFill>
              </a:ln>
              <a:solidFill>
                <a:srgbClr val="002060"/>
              </a:solidFill>
              <a:cs typeface="Akhbar MT" pitchFamily="2" charset="-78"/>
            </a:endParaRPr>
          </a:p>
        </p:txBody>
      </p:sp>
    </p:spTree>
    <p:extLst>
      <p:ext uri="{BB962C8B-B14F-4D97-AF65-F5344CB8AC3E}">
        <p14:creationId xmlns:p14="http://schemas.microsoft.com/office/powerpoint/2010/main" val="39292514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1000" fill="hold"/>
                                        <p:tgtEl>
                                          <p:spTgt spid="3"/>
                                        </p:tgtEl>
                                        <p:attrNameLst>
                                          <p:attrName>ppt_x</p:attrName>
                                        </p:attrNameLst>
                                      </p:cBhvr>
                                      <p:tavLst>
                                        <p:tav tm="0">
                                          <p:val>
                                            <p:strVal val="#ppt_x-.2"/>
                                          </p:val>
                                        </p:tav>
                                        <p:tav tm="100000">
                                          <p:val>
                                            <p:strVal val="#ppt_x"/>
                                          </p:val>
                                        </p:tav>
                                      </p:tavLst>
                                    </p:anim>
                                    <p:anim calcmode="lin" valueType="num">
                                      <p:cBhvr>
                                        <p:cTn id="29"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ppt_x</p:attrName>
                                        </p:attrNameLst>
                                      </p:cBhvr>
                                      <p:tavLst>
                                        <p:tav tm="0">
                                          <p:val>
                                            <p:strVal val="#ppt_x-.2"/>
                                          </p:val>
                                        </p:tav>
                                        <p:tav tm="100000">
                                          <p:val>
                                            <p:strVal val="#ppt_x"/>
                                          </p:val>
                                        </p:tav>
                                      </p:tavLst>
                                    </p:anim>
                                    <p:anim calcmode="lin" valueType="num">
                                      <p:cBhvr>
                                        <p:cTn id="36"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7" dur="1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1000" fill="hold"/>
                                        <p:tgtEl>
                                          <p:spTgt spid="8"/>
                                        </p:tgtEl>
                                        <p:attrNameLst>
                                          <p:attrName>ppt_x</p:attrName>
                                        </p:attrNameLst>
                                      </p:cBhvr>
                                      <p:tavLst>
                                        <p:tav tm="0">
                                          <p:val>
                                            <p:strVal val="#ppt_x-.2"/>
                                          </p:val>
                                        </p:tav>
                                        <p:tav tm="100000">
                                          <p:val>
                                            <p:strVal val="#ppt_x"/>
                                          </p:val>
                                        </p:tav>
                                      </p:tavLst>
                                    </p:anim>
                                    <p:anim calcmode="lin" valueType="num">
                                      <p:cBhvr>
                                        <p:cTn id="43"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44" dur="1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000" fill="hold"/>
                                        <p:tgtEl>
                                          <p:spTgt spid="24"/>
                                        </p:tgtEl>
                                        <p:attrNameLst>
                                          <p:attrName>ppt_x</p:attrName>
                                        </p:attrNameLst>
                                      </p:cBhvr>
                                      <p:tavLst>
                                        <p:tav tm="0">
                                          <p:val>
                                            <p:strVal val="#ppt_x-.2"/>
                                          </p:val>
                                        </p:tav>
                                        <p:tav tm="100000">
                                          <p:val>
                                            <p:strVal val="#ppt_x"/>
                                          </p:val>
                                        </p:tav>
                                      </p:tavLst>
                                    </p:anim>
                                    <p:anim calcmode="lin" valueType="num">
                                      <p:cBhvr>
                                        <p:cTn id="50"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1000" fill="hold"/>
                                        <p:tgtEl>
                                          <p:spTgt spid="25"/>
                                        </p:tgtEl>
                                        <p:attrNameLst>
                                          <p:attrName>ppt_x</p:attrName>
                                        </p:attrNameLst>
                                      </p:cBhvr>
                                      <p:tavLst>
                                        <p:tav tm="0">
                                          <p:val>
                                            <p:strVal val="#ppt_x-.2"/>
                                          </p:val>
                                        </p:tav>
                                        <p:tav tm="100000">
                                          <p:val>
                                            <p:strVal val="#ppt_x"/>
                                          </p:val>
                                        </p:tav>
                                      </p:tavLst>
                                    </p:anim>
                                    <p:anim calcmode="lin" valueType="num">
                                      <p:cBhvr>
                                        <p:cTn id="57"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58" dur="10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1000" fill="hold"/>
                                        <p:tgtEl>
                                          <p:spTgt spid="40"/>
                                        </p:tgtEl>
                                        <p:attrNameLst>
                                          <p:attrName>ppt_x</p:attrName>
                                        </p:attrNameLst>
                                      </p:cBhvr>
                                      <p:tavLst>
                                        <p:tav tm="0">
                                          <p:val>
                                            <p:strVal val="#ppt_x-.2"/>
                                          </p:val>
                                        </p:tav>
                                        <p:tav tm="100000">
                                          <p:val>
                                            <p:strVal val="#ppt_x"/>
                                          </p:val>
                                        </p:tav>
                                      </p:tavLst>
                                    </p:anim>
                                    <p:anim calcmode="lin" valueType="num">
                                      <p:cBhvr>
                                        <p:cTn id="64"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65"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21</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2841</TotalTime>
  <Words>1702</Words>
  <Application>Microsoft Office PowerPoint</Application>
  <PresentationFormat>A4 Paper (210x297 mm)</PresentationFormat>
  <Paragraphs>107</Paragraphs>
  <Slides>21</Slides>
  <Notes>13</Notes>
  <HiddenSlides>0</HiddenSlides>
  <MMClips>0</MMClips>
  <ScaleCrop>false</ScaleCrop>
  <HeadingPairs>
    <vt:vector size="6" baseType="variant">
      <vt:variant>
        <vt:lpstr>Fonts Used</vt:lpstr>
      </vt:variant>
      <vt:variant>
        <vt:i4>10</vt:i4>
      </vt:variant>
      <vt:variant>
        <vt:lpstr>Theme</vt:lpstr>
      </vt:variant>
      <vt:variant>
        <vt:i4>9</vt:i4>
      </vt:variant>
      <vt:variant>
        <vt:lpstr>Slide Titles</vt:lpstr>
      </vt:variant>
      <vt:variant>
        <vt:i4>21</vt:i4>
      </vt:variant>
    </vt:vector>
  </HeadingPairs>
  <TitlesOfParts>
    <vt:vector size="40" baseType="lpstr">
      <vt:lpstr>ae_AlMateen</vt:lpstr>
      <vt:lpstr>Akhbar MT</vt:lpstr>
      <vt:lpstr>AL-Mohanad Bold</vt:lpstr>
      <vt:lpstr>Arial</vt:lpstr>
      <vt:lpstr>AYM Wadiy S_U normal.</vt:lpstr>
      <vt:lpstr>Calibri</vt:lpstr>
      <vt:lpstr>Constantia</vt:lpstr>
      <vt:lpstr>Majalla UI</vt:lpstr>
      <vt:lpstr>Tahoma</vt:lpstr>
      <vt:lpstr>Times New Roman</vt:lpstr>
      <vt:lpstr>Office Theme</vt:lpstr>
      <vt:lpstr>1_Office Theme</vt:lpstr>
      <vt:lpstr>2_Office Theme</vt:lpstr>
      <vt:lpstr>3_Office Theme</vt:lpstr>
      <vt:lpstr>4_Office Theme</vt:lpstr>
      <vt:lpstr>5_Office Theme</vt:lpstr>
      <vt:lpstr>6_Office Theme</vt:lpstr>
      <vt:lpstr>7_Office Theme</vt:lpstr>
      <vt:lpstr>8_Office Theme</vt:lpstr>
      <vt:lpstr>PowerPoint Presentation</vt:lpstr>
      <vt:lpstr> المحاضرة الرابعة: أنواع الأعمال التجارية (2) الأعمال التجارية بطريق المقاولة، بالتبعية، المختلطة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241</cp:revision>
  <dcterms:created xsi:type="dcterms:W3CDTF">2009-10-14T19:14:34Z</dcterms:created>
  <dcterms:modified xsi:type="dcterms:W3CDTF">2013-10-02T12:53:06Z</dcterms:modified>
</cp:coreProperties>
</file>