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48" r:id="rId3"/>
    <p:sldId id="350" r:id="rId4"/>
    <p:sldId id="351" r:id="rId5"/>
    <p:sldId id="352" r:id="rId6"/>
    <p:sldId id="355" r:id="rId7"/>
    <p:sldId id="353" r:id="rId8"/>
    <p:sldId id="356" r:id="rId9"/>
    <p:sldId id="354" r:id="rId10"/>
    <p:sldId id="349"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99" d="100"/>
          <a:sy n="99" d="100"/>
        </p:scale>
        <p:origin x="90" y="174"/>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70B11E-BC65-4397-BBA3-1878E69C992C}" type="doc">
      <dgm:prSet loTypeId="urn:microsoft.com/office/officeart/2005/8/layout/orgChart1" loCatId="hierarchy" qsTypeId="urn:microsoft.com/office/officeart/2005/8/quickstyle/simple1" qsCatId="simple" csTypeId="urn:microsoft.com/office/officeart/2005/8/colors/accent5_5" csCatId="accent5" phldr="1"/>
      <dgm:spPr/>
      <dgm:t>
        <a:bodyPr/>
        <a:lstStyle/>
        <a:p>
          <a:pPr rtl="1"/>
          <a:endParaRPr lang="ar-SA"/>
        </a:p>
      </dgm:t>
    </dgm:pt>
    <dgm:pt modelId="{773AF41A-06ED-4973-BA74-4710DB25BA29}">
      <dgm:prSet phldrT="[نص]" custT="1"/>
      <dgm:spPr/>
      <dgm:t>
        <a:bodyPr/>
        <a:lstStyle/>
        <a:p>
          <a:pPr rtl="1"/>
          <a:r>
            <a:rPr lang="ar-SA" sz="2800" b="1" smtClean="0">
              <a:cs typeface="Akhbar MT" pitchFamily="2" charset="-78"/>
            </a:rPr>
            <a:t>شروط اكتساب صفة التاجر</a:t>
          </a:r>
          <a:endParaRPr lang="ar-SA" sz="2800" dirty="0">
            <a:cs typeface="Akhbar MT" pitchFamily="2" charset="-78"/>
          </a:endParaRPr>
        </a:p>
      </dgm:t>
    </dgm:pt>
    <dgm:pt modelId="{F46654B1-33D5-49B0-A6AC-3B9C39A5C18B}" type="parTrans" cxnId="{85EC10BE-305D-4379-99DC-8806F4522C69}">
      <dgm:prSet/>
      <dgm:spPr/>
      <dgm:t>
        <a:bodyPr/>
        <a:lstStyle/>
        <a:p>
          <a:pPr rtl="1"/>
          <a:endParaRPr lang="ar-SA"/>
        </a:p>
      </dgm:t>
    </dgm:pt>
    <dgm:pt modelId="{702EC2BF-B531-42C0-A721-BC7BA5914183}" type="sibTrans" cxnId="{85EC10BE-305D-4379-99DC-8806F4522C69}">
      <dgm:prSet/>
      <dgm:spPr/>
      <dgm:t>
        <a:bodyPr/>
        <a:lstStyle/>
        <a:p>
          <a:pPr rtl="1"/>
          <a:endParaRPr lang="ar-SA"/>
        </a:p>
      </dgm:t>
    </dgm:pt>
    <dgm:pt modelId="{DEBC5FDC-52B7-4F69-A230-29FC56353781}">
      <dgm:prSet phldrT="[نص]" custT="1"/>
      <dgm:spPr/>
      <dgm:t>
        <a:bodyPr/>
        <a:lstStyle/>
        <a:p>
          <a:pPr rtl="1"/>
          <a:r>
            <a:rPr lang="ar-SA" sz="2400" b="1" smtClean="0">
              <a:ln/>
            </a:rPr>
            <a:t>الأهلية التجارية</a:t>
          </a:r>
          <a:endParaRPr lang="ar-SA" sz="2400" dirty="0">
            <a:ln/>
          </a:endParaRPr>
        </a:p>
      </dgm:t>
    </dgm:pt>
    <dgm:pt modelId="{9816D63D-C60A-4E8E-9AB2-16DEFA0C63B9}" type="parTrans" cxnId="{A7969221-3F0B-4747-AA38-4BF01A71A7C7}">
      <dgm:prSet/>
      <dgm:spPr/>
      <dgm:t>
        <a:bodyPr/>
        <a:lstStyle/>
        <a:p>
          <a:pPr rtl="1"/>
          <a:endParaRPr lang="ar-SA"/>
        </a:p>
      </dgm:t>
    </dgm:pt>
    <dgm:pt modelId="{37E28CB3-F189-4BD0-949F-C715CA5EA5E2}" type="sibTrans" cxnId="{A7969221-3F0B-4747-AA38-4BF01A71A7C7}">
      <dgm:prSet/>
      <dgm:spPr/>
      <dgm:t>
        <a:bodyPr/>
        <a:lstStyle/>
        <a:p>
          <a:pPr rtl="1"/>
          <a:endParaRPr lang="ar-SA"/>
        </a:p>
      </dgm:t>
    </dgm:pt>
    <dgm:pt modelId="{9BF6F472-D8B1-4209-B8FB-42EE1AEA5AC3}">
      <dgm:prSet phldrT="[نص]" custT="1"/>
      <dgm:spPr/>
      <dgm:t>
        <a:bodyPr/>
        <a:lstStyle/>
        <a:p>
          <a:pPr rtl="1"/>
          <a:r>
            <a:rPr lang="ar-SA" sz="2400" b="1" smtClean="0">
              <a:ln/>
            </a:rPr>
            <a:t>مباشرة الشخص الأعمال التجارية باسمه ولحسابه</a:t>
          </a:r>
          <a:endParaRPr lang="ar-SA" sz="2400" dirty="0">
            <a:ln/>
          </a:endParaRPr>
        </a:p>
      </dgm:t>
    </dgm:pt>
    <dgm:pt modelId="{77DBD7E2-8B44-4BD0-BCA9-EC8FFAE6852B}" type="parTrans" cxnId="{25BAE0E7-9552-488C-91D7-82A04B6A19DB}">
      <dgm:prSet/>
      <dgm:spPr/>
      <dgm:t>
        <a:bodyPr/>
        <a:lstStyle/>
        <a:p>
          <a:pPr rtl="1"/>
          <a:endParaRPr lang="ar-SA"/>
        </a:p>
      </dgm:t>
    </dgm:pt>
    <dgm:pt modelId="{78075E9C-BA60-461F-B375-F4A7A94DE539}" type="sibTrans" cxnId="{25BAE0E7-9552-488C-91D7-82A04B6A19DB}">
      <dgm:prSet/>
      <dgm:spPr/>
      <dgm:t>
        <a:bodyPr/>
        <a:lstStyle/>
        <a:p>
          <a:pPr rtl="1"/>
          <a:endParaRPr lang="ar-SA"/>
        </a:p>
      </dgm:t>
    </dgm:pt>
    <dgm:pt modelId="{FB5AED3E-DBD8-46F0-9773-C8A86C084AB1}">
      <dgm:prSet phldrT="[نص]" custT="1"/>
      <dgm:spPr/>
      <dgm:t>
        <a:bodyPr/>
        <a:lstStyle/>
        <a:p>
          <a:pPr rtl="1"/>
          <a:r>
            <a:rPr lang="ar-SA" sz="2400" b="1" smtClean="0">
              <a:ln/>
            </a:rPr>
            <a:t>احتراف الأعمال التجارية</a:t>
          </a:r>
          <a:endParaRPr lang="ar-SA" sz="2400" dirty="0">
            <a:ln/>
          </a:endParaRPr>
        </a:p>
      </dgm:t>
    </dgm:pt>
    <dgm:pt modelId="{9DCEEF6B-10C2-4537-AAD8-EA75EDE31FFD}" type="parTrans" cxnId="{33756015-157E-4B2F-80CF-67C79366462C}">
      <dgm:prSet/>
      <dgm:spPr/>
      <dgm:t>
        <a:bodyPr/>
        <a:lstStyle/>
        <a:p>
          <a:pPr rtl="1"/>
          <a:endParaRPr lang="ar-SA"/>
        </a:p>
      </dgm:t>
    </dgm:pt>
    <dgm:pt modelId="{8CBF90D4-D183-46F8-86A5-6605584AC11E}" type="sibTrans" cxnId="{33756015-157E-4B2F-80CF-67C79366462C}">
      <dgm:prSet/>
      <dgm:spPr/>
      <dgm:t>
        <a:bodyPr/>
        <a:lstStyle/>
        <a:p>
          <a:pPr rtl="1"/>
          <a:endParaRPr lang="ar-SA"/>
        </a:p>
      </dgm:t>
    </dgm:pt>
    <dgm:pt modelId="{7D7BB1F4-E419-4BDA-AAEC-50EB7FA5CCFC}" type="pres">
      <dgm:prSet presAssocID="{7770B11E-BC65-4397-BBA3-1878E69C992C}" presName="hierChild1" presStyleCnt="0">
        <dgm:presLayoutVars>
          <dgm:orgChart val="1"/>
          <dgm:chPref val="1"/>
          <dgm:dir/>
          <dgm:animOne val="branch"/>
          <dgm:animLvl val="lvl"/>
          <dgm:resizeHandles/>
        </dgm:presLayoutVars>
      </dgm:prSet>
      <dgm:spPr/>
      <dgm:t>
        <a:bodyPr/>
        <a:lstStyle/>
        <a:p>
          <a:pPr rtl="1"/>
          <a:endParaRPr lang="ar-SA"/>
        </a:p>
      </dgm:t>
    </dgm:pt>
    <dgm:pt modelId="{83B82E18-D8D1-40D5-9021-6DC0F2480E33}" type="pres">
      <dgm:prSet presAssocID="{773AF41A-06ED-4973-BA74-4710DB25BA29}" presName="hierRoot1" presStyleCnt="0">
        <dgm:presLayoutVars>
          <dgm:hierBranch val="init"/>
        </dgm:presLayoutVars>
      </dgm:prSet>
      <dgm:spPr/>
      <dgm:t>
        <a:bodyPr/>
        <a:lstStyle/>
        <a:p>
          <a:pPr rtl="1"/>
          <a:endParaRPr lang="ar-SA"/>
        </a:p>
      </dgm:t>
    </dgm:pt>
    <dgm:pt modelId="{2C5F5E79-C51F-4CEF-BB11-21935F6058C9}" type="pres">
      <dgm:prSet presAssocID="{773AF41A-06ED-4973-BA74-4710DB25BA29}" presName="rootComposite1" presStyleCnt="0"/>
      <dgm:spPr/>
      <dgm:t>
        <a:bodyPr/>
        <a:lstStyle/>
        <a:p>
          <a:pPr rtl="1"/>
          <a:endParaRPr lang="ar-SA"/>
        </a:p>
      </dgm:t>
    </dgm:pt>
    <dgm:pt modelId="{7E28C260-6F54-4F44-B81A-B0EE98EE616A}" type="pres">
      <dgm:prSet presAssocID="{773AF41A-06ED-4973-BA74-4710DB25BA29}" presName="rootText1" presStyleLbl="node0" presStyleIdx="0" presStyleCnt="1">
        <dgm:presLayoutVars>
          <dgm:chPref val="3"/>
        </dgm:presLayoutVars>
      </dgm:prSet>
      <dgm:spPr/>
      <dgm:t>
        <a:bodyPr/>
        <a:lstStyle/>
        <a:p>
          <a:pPr rtl="1"/>
          <a:endParaRPr lang="ar-SA"/>
        </a:p>
      </dgm:t>
    </dgm:pt>
    <dgm:pt modelId="{0688DD87-B627-4FF5-A346-7C40A1D1E2FA}" type="pres">
      <dgm:prSet presAssocID="{773AF41A-06ED-4973-BA74-4710DB25BA29}" presName="rootConnector1" presStyleLbl="node1" presStyleIdx="0" presStyleCnt="0"/>
      <dgm:spPr/>
      <dgm:t>
        <a:bodyPr/>
        <a:lstStyle/>
        <a:p>
          <a:pPr rtl="1"/>
          <a:endParaRPr lang="ar-SA"/>
        </a:p>
      </dgm:t>
    </dgm:pt>
    <dgm:pt modelId="{CF0784C9-52F7-4E59-92CE-7AB1A0BAE452}" type="pres">
      <dgm:prSet presAssocID="{773AF41A-06ED-4973-BA74-4710DB25BA29}" presName="hierChild2" presStyleCnt="0"/>
      <dgm:spPr/>
      <dgm:t>
        <a:bodyPr/>
        <a:lstStyle/>
        <a:p>
          <a:pPr rtl="1"/>
          <a:endParaRPr lang="ar-SA"/>
        </a:p>
      </dgm:t>
    </dgm:pt>
    <dgm:pt modelId="{134E06C8-A8E7-4C70-91A1-07777817F296}" type="pres">
      <dgm:prSet presAssocID="{9816D63D-C60A-4E8E-9AB2-16DEFA0C63B9}" presName="Name37" presStyleLbl="parChTrans1D2" presStyleIdx="0" presStyleCnt="3"/>
      <dgm:spPr/>
      <dgm:t>
        <a:bodyPr/>
        <a:lstStyle/>
        <a:p>
          <a:pPr rtl="1"/>
          <a:endParaRPr lang="ar-SA"/>
        </a:p>
      </dgm:t>
    </dgm:pt>
    <dgm:pt modelId="{A05E9949-4BC6-4B7A-BFA3-D09ECB56DEDE}" type="pres">
      <dgm:prSet presAssocID="{DEBC5FDC-52B7-4F69-A230-29FC56353781}" presName="hierRoot2" presStyleCnt="0">
        <dgm:presLayoutVars>
          <dgm:hierBranch val="init"/>
        </dgm:presLayoutVars>
      </dgm:prSet>
      <dgm:spPr/>
      <dgm:t>
        <a:bodyPr/>
        <a:lstStyle/>
        <a:p>
          <a:pPr rtl="1"/>
          <a:endParaRPr lang="ar-SA"/>
        </a:p>
      </dgm:t>
    </dgm:pt>
    <dgm:pt modelId="{412D0C75-8743-4E85-BE3B-3B18859D5238}" type="pres">
      <dgm:prSet presAssocID="{DEBC5FDC-52B7-4F69-A230-29FC56353781}" presName="rootComposite" presStyleCnt="0"/>
      <dgm:spPr/>
      <dgm:t>
        <a:bodyPr/>
        <a:lstStyle/>
        <a:p>
          <a:pPr rtl="1"/>
          <a:endParaRPr lang="ar-SA"/>
        </a:p>
      </dgm:t>
    </dgm:pt>
    <dgm:pt modelId="{3552BB0E-8F89-477E-A4A4-D9652B77BD28}" type="pres">
      <dgm:prSet presAssocID="{DEBC5FDC-52B7-4F69-A230-29FC56353781}" presName="rootText" presStyleLbl="node2" presStyleIdx="0" presStyleCnt="3">
        <dgm:presLayoutVars>
          <dgm:chPref val="3"/>
        </dgm:presLayoutVars>
      </dgm:prSet>
      <dgm:spPr/>
      <dgm:t>
        <a:bodyPr/>
        <a:lstStyle/>
        <a:p>
          <a:pPr rtl="1"/>
          <a:endParaRPr lang="ar-SA"/>
        </a:p>
      </dgm:t>
    </dgm:pt>
    <dgm:pt modelId="{AA36AB22-538F-4B97-B671-F2B495BEC4F8}" type="pres">
      <dgm:prSet presAssocID="{DEBC5FDC-52B7-4F69-A230-29FC56353781}" presName="rootConnector" presStyleLbl="node2" presStyleIdx="0" presStyleCnt="3"/>
      <dgm:spPr/>
      <dgm:t>
        <a:bodyPr/>
        <a:lstStyle/>
        <a:p>
          <a:pPr rtl="1"/>
          <a:endParaRPr lang="ar-SA"/>
        </a:p>
      </dgm:t>
    </dgm:pt>
    <dgm:pt modelId="{1BEB309F-77BC-4626-8BF3-9407C8368467}" type="pres">
      <dgm:prSet presAssocID="{DEBC5FDC-52B7-4F69-A230-29FC56353781}" presName="hierChild4" presStyleCnt="0"/>
      <dgm:spPr/>
      <dgm:t>
        <a:bodyPr/>
        <a:lstStyle/>
        <a:p>
          <a:pPr rtl="1"/>
          <a:endParaRPr lang="ar-SA"/>
        </a:p>
      </dgm:t>
    </dgm:pt>
    <dgm:pt modelId="{E0C8A34A-27A1-4246-907F-32FEEE0FA093}" type="pres">
      <dgm:prSet presAssocID="{DEBC5FDC-52B7-4F69-A230-29FC56353781}" presName="hierChild5" presStyleCnt="0"/>
      <dgm:spPr/>
      <dgm:t>
        <a:bodyPr/>
        <a:lstStyle/>
        <a:p>
          <a:pPr rtl="1"/>
          <a:endParaRPr lang="ar-SA"/>
        </a:p>
      </dgm:t>
    </dgm:pt>
    <dgm:pt modelId="{D574B613-66E4-4301-A910-7792FEF6BF2F}" type="pres">
      <dgm:prSet presAssocID="{77DBD7E2-8B44-4BD0-BCA9-EC8FFAE6852B}" presName="Name37" presStyleLbl="parChTrans1D2" presStyleIdx="1" presStyleCnt="3"/>
      <dgm:spPr/>
      <dgm:t>
        <a:bodyPr/>
        <a:lstStyle/>
        <a:p>
          <a:pPr rtl="1"/>
          <a:endParaRPr lang="ar-SA"/>
        </a:p>
      </dgm:t>
    </dgm:pt>
    <dgm:pt modelId="{2FD0D4DC-1984-420A-B4EF-6A225860B5E4}" type="pres">
      <dgm:prSet presAssocID="{9BF6F472-D8B1-4209-B8FB-42EE1AEA5AC3}" presName="hierRoot2" presStyleCnt="0">
        <dgm:presLayoutVars>
          <dgm:hierBranch val="init"/>
        </dgm:presLayoutVars>
      </dgm:prSet>
      <dgm:spPr/>
      <dgm:t>
        <a:bodyPr/>
        <a:lstStyle/>
        <a:p>
          <a:pPr rtl="1"/>
          <a:endParaRPr lang="ar-SA"/>
        </a:p>
      </dgm:t>
    </dgm:pt>
    <dgm:pt modelId="{B32BA7DC-9C85-41F9-A032-16F9B3E4521C}" type="pres">
      <dgm:prSet presAssocID="{9BF6F472-D8B1-4209-B8FB-42EE1AEA5AC3}" presName="rootComposite" presStyleCnt="0"/>
      <dgm:spPr/>
      <dgm:t>
        <a:bodyPr/>
        <a:lstStyle/>
        <a:p>
          <a:pPr rtl="1"/>
          <a:endParaRPr lang="ar-SA"/>
        </a:p>
      </dgm:t>
    </dgm:pt>
    <dgm:pt modelId="{1C23E843-DC2B-4C84-8752-B08E1CD2E84E}" type="pres">
      <dgm:prSet presAssocID="{9BF6F472-D8B1-4209-B8FB-42EE1AEA5AC3}" presName="rootText" presStyleLbl="node2" presStyleIdx="1" presStyleCnt="3">
        <dgm:presLayoutVars>
          <dgm:chPref val="3"/>
        </dgm:presLayoutVars>
      </dgm:prSet>
      <dgm:spPr/>
      <dgm:t>
        <a:bodyPr/>
        <a:lstStyle/>
        <a:p>
          <a:pPr rtl="1"/>
          <a:endParaRPr lang="ar-SA"/>
        </a:p>
      </dgm:t>
    </dgm:pt>
    <dgm:pt modelId="{FFCD39B8-92C1-4B1B-8DA4-65C930E3D15C}" type="pres">
      <dgm:prSet presAssocID="{9BF6F472-D8B1-4209-B8FB-42EE1AEA5AC3}" presName="rootConnector" presStyleLbl="node2" presStyleIdx="1" presStyleCnt="3"/>
      <dgm:spPr/>
      <dgm:t>
        <a:bodyPr/>
        <a:lstStyle/>
        <a:p>
          <a:pPr rtl="1"/>
          <a:endParaRPr lang="ar-SA"/>
        </a:p>
      </dgm:t>
    </dgm:pt>
    <dgm:pt modelId="{E9AB450B-4BC5-474F-BF4E-BFD71B9D41C0}" type="pres">
      <dgm:prSet presAssocID="{9BF6F472-D8B1-4209-B8FB-42EE1AEA5AC3}" presName="hierChild4" presStyleCnt="0"/>
      <dgm:spPr/>
      <dgm:t>
        <a:bodyPr/>
        <a:lstStyle/>
        <a:p>
          <a:pPr rtl="1"/>
          <a:endParaRPr lang="ar-SA"/>
        </a:p>
      </dgm:t>
    </dgm:pt>
    <dgm:pt modelId="{73C560EE-F79E-4E79-8272-4A97BDFF7A85}" type="pres">
      <dgm:prSet presAssocID="{9BF6F472-D8B1-4209-B8FB-42EE1AEA5AC3}" presName="hierChild5" presStyleCnt="0"/>
      <dgm:spPr/>
      <dgm:t>
        <a:bodyPr/>
        <a:lstStyle/>
        <a:p>
          <a:pPr rtl="1"/>
          <a:endParaRPr lang="ar-SA"/>
        </a:p>
      </dgm:t>
    </dgm:pt>
    <dgm:pt modelId="{62CC9B65-2404-437F-8E1E-FF14DDE30150}" type="pres">
      <dgm:prSet presAssocID="{9DCEEF6B-10C2-4537-AAD8-EA75EDE31FFD}" presName="Name37" presStyleLbl="parChTrans1D2" presStyleIdx="2" presStyleCnt="3"/>
      <dgm:spPr/>
      <dgm:t>
        <a:bodyPr/>
        <a:lstStyle/>
        <a:p>
          <a:pPr rtl="1"/>
          <a:endParaRPr lang="ar-SA"/>
        </a:p>
      </dgm:t>
    </dgm:pt>
    <dgm:pt modelId="{21D929AA-2BA7-413D-9CA3-CA0A5B1C3F7F}" type="pres">
      <dgm:prSet presAssocID="{FB5AED3E-DBD8-46F0-9773-C8A86C084AB1}" presName="hierRoot2" presStyleCnt="0">
        <dgm:presLayoutVars>
          <dgm:hierBranch val="init"/>
        </dgm:presLayoutVars>
      </dgm:prSet>
      <dgm:spPr/>
      <dgm:t>
        <a:bodyPr/>
        <a:lstStyle/>
        <a:p>
          <a:pPr rtl="1"/>
          <a:endParaRPr lang="ar-SA"/>
        </a:p>
      </dgm:t>
    </dgm:pt>
    <dgm:pt modelId="{54526660-5207-4169-B6AF-91FDB2C08EE3}" type="pres">
      <dgm:prSet presAssocID="{FB5AED3E-DBD8-46F0-9773-C8A86C084AB1}" presName="rootComposite" presStyleCnt="0"/>
      <dgm:spPr/>
      <dgm:t>
        <a:bodyPr/>
        <a:lstStyle/>
        <a:p>
          <a:pPr rtl="1"/>
          <a:endParaRPr lang="ar-SA"/>
        </a:p>
      </dgm:t>
    </dgm:pt>
    <dgm:pt modelId="{0B73C5F5-E400-4BCE-9F1B-83DC72DCA7F6}" type="pres">
      <dgm:prSet presAssocID="{FB5AED3E-DBD8-46F0-9773-C8A86C084AB1}" presName="rootText" presStyleLbl="node2" presStyleIdx="2" presStyleCnt="3">
        <dgm:presLayoutVars>
          <dgm:chPref val="3"/>
        </dgm:presLayoutVars>
      </dgm:prSet>
      <dgm:spPr/>
      <dgm:t>
        <a:bodyPr/>
        <a:lstStyle/>
        <a:p>
          <a:pPr rtl="1"/>
          <a:endParaRPr lang="ar-SA"/>
        </a:p>
      </dgm:t>
    </dgm:pt>
    <dgm:pt modelId="{2F687D60-6884-48A3-B32F-395B8D5B5941}" type="pres">
      <dgm:prSet presAssocID="{FB5AED3E-DBD8-46F0-9773-C8A86C084AB1}" presName="rootConnector" presStyleLbl="node2" presStyleIdx="2" presStyleCnt="3"/>
      <dgm:spPr/>
      <dgm:t>
        <a:bodyPr/>
        <a:lstStyle/>
        <a:p>
          <a:pPr rtl="1"/>
          <a:endParaRPr lang="ar-SA"/>
        </a:p>
      </dgm:t>
    </dgm:pt>
    <dgm:pt modelId="{29E4880D-9FFF-4B69-9A71-482A5E45BA11}" type="pres">
      <dgm:prSet presAssocID="{FB5AED3E-DBD8-46F0-9773-C8A86C084AB1}" presName="hierChild4" presStyleCnt="0"/>
      <dgm:spPr/>
      <dgm:t>
        <a:bodyPr/>
        <a:lstStyle/>
        <a:p>
          <a:pPr rtl="1"/>
          <a:endParaRPr lang="ar-SA"/>
        </a:p>
      </dgm:t>
    </dgm:pt>
    <dgm:pt modelId="{AAF59561-E510-4155-A23C-3B23559F61A9}" type="pres">
      <dgm:prSet presAssocID="{FB5AED3E-DBD8-46F0-9773-C8A86C084AB1}" presName="hierChild5" presStyleCnt="0"/>
      <dgm:spPr/>
      <dgm:t>
        <a:bodyPr/>
        <a:lstStyle/>
        <a:p>
          <a:pPr rtl="1"/>
          <a:endParaRPr lang="ar-SA"/>
        </a:p>
      </dgm:t>
    </dgm:pt>
    <dgm:pt modelId="{CE8C6FC9-1316-435E-AA43-A504E5911DA9}" type="pres">
      <dgm:prSet presAssocID="{773AF41A-06ED-4973-BA74-4710DB25BA29}" presName="hierChild3" presStyleCnt="0"/>
      <dgm:spPr/>
      <dgm:t>
        <a:bodyPr/>
        <a:lstStyle/>
        <a:p>
          <a:pPr rtl="1"/>
          <a:endParaRPr lang="ar-SA"/>
        </a:p>
      </dgm:t>
    </dgm:pt>
  </dgm:ptLst>
  <dgm:cxnLst>
    <dgm:cxn modelId="{28E817BD-E8BF-4DB2-ADB1-E887E9EB5FC6}" type="presOf" srcId="{9DCEEF6B-10C2-4537-AAD8-EA75EDE31FFD}" destId="{62CC9B65-2404-437F-8E1E-FF14DDE30150}" srcOrd="0" destOrd="0" presId="urn:microsoft.com/office/officeart/2005/8/layout/orgChart1"/>
    <dgm:cxn modelId="{A7969221-3F0B-4747-AA38-4BF01A71A7C7}" srcId="{773AF41A-06ED-4973-BA74-4710DB25BA29}" destId="{DEBC5FDC-52B7-4F69-A230-29FC56353781}" srcOrd="0" destOrd="0" parTransId="{9816D63D-C60A-4E8E-9AB2-16DEFA0C63B9}" sibTransId="{37E28CB3-F189-4BD0-949F-C715CA5EA5E2}"/>
    <dgm:cxn modelId="{7BCC622B-0C21-4F0C-9D65-5629B3545171}" type="presOf" srcId="{7770B11E-BC65-4397-BBA3-1878E69C992C}" destId="{7D7BB1F4-E419-4BDA-AAEC-50EB7FA5CCFC}" srcOrd="0" destOrd="0" presId="urn:microsoft.com/office/officeart/2005/8/layout/orgChart1"/>
    <dgm:cxn modelId="{85EC10BE-305D-4379-99DC-8806F4522C69}" srcId="{7770B11E-BC65-4397-BBA3-1878E69C992C}" destId="{773AF41A-06ED-4973-BA74-4710DB25BA29}" srcOrd="0" destOrd="0" parTransId="{F46654B1-33D5-49B0-A6AC-3B9C39A5C18B}" sibTransId="{702EC2BF-B531-42C0-A721-BC7BA5914183}"/>
    <dgm:cxn modelId="{276603AC-AA42-41D6-8E06-E59406C50D29}" type="presOf" srcId="{FB5AED3E-DBD8-46F0-9773-C8A86C084AB1}" destId="{0B73C5F5-E400-4BCE-9F1B-83DC72DCA7F6}" srcOrd="0" destOrd="0" presId="urn:microsoft.com/office/officeart/2005/8/layout/orgChart1"/>
    <dgm:cxn modelId="{33756015-157E-4B2F-80CF-67C79366462C}" srcId="{773AF41A-06ED-4973-BA74-4710DB25BA29}" destId="{FB5AED3E-DBD8-46F0-9773-C8A86C084AB1}" srcOrd="2" destOrd="0" parTransId="{9DCEEF6B-10C2-4537-AAD8-EA75EDE31FFD}" sibTransId="{8CBF90D4-D183-46F8-86A5-6605584AC11E}"/>
    <dgm:cxn modelId="{26535EE0-6590-455D-A6E9-BCBDEDD92110}" type="presOf" srcId="{DEBC5FDC-52B7-4F69-A230-29FC56353781}" destId="{3552BB0E-8F89-477E-A4A4-D9652B77BD28}" srcOrd="0" destOrd="0" presId="urn:microsoft.com/office/officeart/2005/8/layout/orgChart1"/>
    <dgm:cxn modelId="{0D880F3C-CDA1-4F79-BCA7-8408F6331A59}" type="presOf" srcId="{9BF6F472-D8B1-4209-B8FB-42EE1AEA5AC3}" destId="{1C23E843-DC2B-4C84-8752-B08E1CD2E84E}" srcOrd="0" destOrd="0" presId="urn:microsoft.com/office/officeart/2005/8/layout/orgChart1"/>
    <dgm:cxn modelId="{49A29B4D-3D33-4406-8A0F-F241FE21A202}" type="presOf" srcId="{DEBC5FDC-52B7-4F69-A230-29FC56353781}" destId="{AA36AB22-538F-4B97-B671-F2B495BEC4F8}" srcOrd="1" destOrd="0" presId="urn:microsoft.com/office/officeart/2005/8/layout/orgChart1"/>
    <dgm:cxn modelId="{A8FDE095-78A1-4404-85C4-520EA10F6268}" type="presOf" srcId="{9816D63D-C60A-4E8E-9AB2-16DEFA0C63B9}" destId="{134E06C8-A8E7-4C70-91A1-07777817F296}" srcOrd="0" destOrd="0" presId="urn:microsoft.com/office/officeart/2005/8/layout/orgChart1"/>
    <dgm:cxn modelId="{25BAE0E7-9552-488C-91D7-82A04B6A19DB}" srcId="{773AF41A-06ED-4973-BA74-4710DB25BA29}" destId="{9BF6F472-D8B1-4209-B8FB-42EE1AEA5AC3}" srcOrd="1" destOrd="0" parTransId="{77DBD7E2-8B44-4BD0-BCA9-EC8FFAE6852B}" sibTransId="{78075E9C-BA60-461F-B375-F4A7A94DE539}"/>
    <dgm:cxn modelId="{21383A2F-1C41-41B9-B38D-59C2663E96EE}" type="presOf" srcId="{773AF41A-06ED-4973-BA74-4710DB25BA29}" destId="{0688DD87-B627-4FF5-A346-7C40A1D1E2FA}" srcOrd="1" destOrd="0" presId="urn:microsoft.com/office/officeart/2005/8/layout/orgChart1"/>
    <dgm:cxn modelId="{C3FE143E-4794-4668-875D-C0DD95668BFC}" type="presOf" srcId="{FB5AED3E-DBD8-46F0-9773-C8A86C084AB1}" destId="{2F687D60-6884-48A3-B32F-395B8D5B5941}" srcOrd="1" destOrd="0" presId="urn:microsoft.com/office/officeart/2005/8/layout/orgChart1"/>
    <dgm:cxn modelId="{8A4A6F60-79A8-4045-8CEE-1413CB1E76E3}" type="presOf" srcId="{9BF6F472-D8B1-4209-B8FB-42EE1AEA5AC3}" destId="{FFCD39B8-92C1-4B1B-8DA4-65C930E3D15C}" srcOrd="1" destOrd="0" presId="urn:microsoft.com/office/officeart/2005/8/layout/orgChart1"/>
    <dgm:cxn modelId="{FAD067E0-2248-45B3-98E0-436EA86FB8AC}" type="presOf" srcId="{773AF41A-06ED-4973-BA74-4710DB25BA29}" destId="{7E28C260-6F54-4F44-B81A-B0EE98EE616A}" srcOrd="0" destOrd="0" presId="urn:microsoft.com/office/officeart/2005/8/layout/orgChart1"/>
    <dgm:cxn modelId="{9F2E2956-7B56-4C7F-9875-60AC0059706A}" type="presOf" srcId="{77DBD7E2-8B44-4BD0-BCA9-EC8FFAE6852B}" destId="{D574B613-66E4-4301-A910-7792FEF6BF2F}" srcOrd="0" destOrd="0" presId="urn:microsoft.com/office/officeart/2005/8/layout/orgChart1"/>
    <dgm:cxn modelId="{991A3199-9857-49F1-9F60-F16300262DB8}" type="presParOf" srcId="{7D7BB1F4-E419-4BDA-AAEC-50EB7FA5CCFC}" destId="{83B82E18-D8D1-40D5-9021-6DC0F2480E33}" srcOrd="0" destOrd="0" presId="urn:microsoft.com/office/officeart/2005/8/layout/orgChart1"/>
    <dgm:cxn modelId="{01377DEC-67D5-4F66-81F2-18C97F102AD5}" type="presParOf" srcId="{83B82E18-D8D1-40D5-9021-6DC0F2480E33}" destId="{2C5F5E79-C51F-4CEF-BB11-21935F6058C9}" srcOrd="0" destOrd="0" presId="urn:microsoft.com/office/officeart/2005/8/layout/orgChart1"/>
    <dgm:cxn modelId="{EB4A3D00-6774-4F6B-8FD5-A6CD8801EF08}" type="presParOf" srcId="{2C5F5E79-C51F-4CEF-BB11-21935F6058C9}" destId="{7E28C260-6F54-4F44-B81A-B0EE98EE616A}" srcOrd="0" destOrd="0" presId="urn:microsoft.com/office/officeart/2005/8/layout/orgChart1"/>
    <dgm:cxn modelId="{AB94A473-1D9C-42D0-A981-2494B0531362}" type="presParOf" srcId="{2C5F5E79-C51F-4CEF-BB11-21935F6058C9}" destId="{0688DD87-B627-4FF5-A346-7C40A1D1E2FA}" srcOrd="1" destOrd="0" presId="urn:microsoft.com/office/officeart/2005/8/layout/orgChart1"/>
    <dgm:cxn modelId="{CFFACAB0-AFAF-4580-B244-7F9E8008502F}" type="presParOf" srcId="{83B82E18-D8D1-40D5-9021-6DC0F2480E33}" destId="{CF0784C9-52F7-4E59-92CE-7AB1A0BAE452}" srcOrd="1" destOrd="0" presId="urn:microsoft.com/office/officeart/2005/8/layout/orgChart1"/>
    <dgm:cxn modelId="{CA413223-BC3F-44D9-8993-FCC831C5DC4A}" type="presParOf" srcId="{CF0784C9-52F7-4E59-92CE-7AB1A0BAE452}" destId="{134E06C8-A8E7-4C70-91A1-07777817F296}" srcOrd="0" destOrd="0" presId="urn:microsoft.com/office/officeart/2005/8/layout/orgChart1"/>
    <dgm:cxn modelId="{40B8AF1A-8351-4A62-9E06-9475D27498F4}" type="presParOf" srcId="{CF0784C9-52F7-4E59-92CE-7AB1A0BAE452}" destId="{A05E9949-4BC6-4B7A-BFA3-D09ECB56DEDE}" srcOrd="1" destOrd="0" presId="urn:microsoft.com/office/officeart/2005/8/layout/orgChart1"/>
    <dgm:cxn modelId="{1EF7106F-9151-40B1-A4BD-DFB22854D1D8}" type="presParOf" srcId="{A05E9949-4BC6-4B7A-BFA3-D09ECB56DEDE}" destId="{412D0C75-8743-4E85-BE3B-3B18859D5238}" srcOrd="0" destOrd="0" presId="urn:microsoft.com/office/officeart/2005/8/layout/orgChart1"/>
    <dgm:cxn modelId="{0D1FE9E5-D085-4986-9B9A-F8EAB665A48E}" type="presParOf" srcId="{412D0C75-8743-4E85-BE3B-3B18859D5238}" destId="{3552BB0E-8F89-477E-A4A4-D9652B77BD28}" srcOrd="0" destOrd="0" presId="urn:microsoft.com/office/officeart/2005/8/layout/orgChart1"/>
    <dgm:cxn modelId="{8D242952-9867-4852-9B97-82373808893E}" type="presParOf" srcId="{412D0C75-8743-4E85-BE3B-3B18859D5238}" destId="{AA36AB22-538F-4B97-B671-F2B495BEC4F8}" srcOrd="1" destOrd="0" presId="urn:microsoft.com/office/officeart/2005/8/layout/orgChart1"/>
    <dgm:cxn modelId="{FC1296E3-51D3-4C9C-939D-F0981F4A2979}" type="presParOf" srcId="{A05E9949-4BC6-4B7A-BFA3-D09ECB56DEDE}" destId="{1BEB309F-77BC-4626-8BF3-9407C8368467}" srcOrd="1" destOrd="0" presId="urn:microsoft.com/office/officeart/2005/8/layout/orgChart1"/>
    <dgm:cxn modelId="{C09DD9A4-B048-49B0-BE23-63D52F4E29CB}" type="presParOf" srcId="{A05E9949-4BC6-4B7A-BFA3-D09ECB56DEDE}" destId="{E0C8A34A-27A1-4246-907F-32FEEE0FA093}" srcOrd="2" destOrd="0" presId="urn:microsoft.com/office/officeart/2005/8/layout/orgChart1"/>
    <dgm:cxn modelId="{A7795D5E-7E6B-40E0-8CF9-46277E37E84E}" type="presParOf" srcId="{CF0784C9-52F7-4E59-92CE-7AB1A0BAE452}" destId="{D574B613-66E4-4301-A910-7792FEF6BF2F}" srcOrd="2" destOrd="0" presId="urn:microsoft.com/office/officeart/2005/8/layout/orgChart1"/>
    <dgm:cxn modelId="{448DF231-528F-4DB8-A663-51349DC548F8}" type="presParOf" srcId="{CF0784C9-52F7-4E59-92CE-7AB1A0BAE452}" destId="{2FD0D4DC-1984-420A-B4EF-6A225860B5E4}" srcOrd="3" destOrd="0" presId="urn:microsoft.com/office/officeart/2005/8/layout/orgChart1"/>
    <dgm:cxn modelId="{D6068F6F-5D87-4AF7-B600-CFE1D2DDC192}" type="presParOf" srcId="{2FD0D4DC-1984-420A-B4EF-6A225860B5E4}" destId="{B32BA7DC-9C85-41F9-A032-16F9B3E4521C}" srcOrd="0" destOrd="0" presId="urn:microsoft.com/office/officeart/2005/8/layout/orgChart1"/>
    <dgm:cxn modelId="{A8C27A26-6FB1-4117-AD79-28DB0599806E}" type="presParOf" srcId="{B32BA7DC-9C85-41F9-A032-16F9B3E4521C}" destId="{1C23E843-DC2B-4C84-8752-B08E1CD2E84E}" srcOrd="0" destOrd="0" presId="urn:microsoft.com/office/officeart/2005/8/layout/orgChart1"/>
    <dgm:cxn modelId="{509BF7C9-0F4B-423E-8910-40C2F4ABE97C}" type="presParOf" srcId="{B32BA7DC-9C85-41F9-A032-16F9B3E4521C}" destId="{FFCD39B8-92C1-4B1B-8DA4-65C930E3D15C}" srcOrd="1" destOrd="0" presId="urn:microsoft.com/office/officeart/2005/8/layout/orgChart1"/>
    <dgm:cxn modelId="{6BD843E1-DA83-4643-B414-68FDC95DF591}" type="presParOf" srcId="{2FD0D4DC-1984-420A-B4EF-6A225860B5E4}" destId="{E9AB450B-4BC5-474F-BF4E-BFD71B9D41C0}" srcOrd="1" destOrd="0" presId="urn:microsoft.com/office/officeart/2005/8/layout/orgChart1"/>
    <dgm:cxn modelId="{2684D690-03FA-4C02-B6CA-37C101E8A696}" type="presParOf" srcId="{2FD0D4DC-1984-420A-B4EF-6A225860B5E4}" destId="{73C560EE-F79E-4E79-8272-4A97BDFF7A85}" srcOrd="2" destOrd="0" presId="urn:microsoft.com/office/officeart/2005/8/layout/orgChart1"/>
    <dgm:cxn modelId="{897C6815-318B-4D15-BAFB-6A7F6E630F68}" type="presParOf" srcId="{CF0784C9-52F7-4E59-92CE-7AB1A0BAE452}" destId="{62CC9B65-2404-437F-8E1E-FF14DDE30150}" srcOrd="4" destOrd="0" presId="urn:microsoft.com/office/officeart/2005/8/layout/orgChart1"/>
    <dgm:cxn modelId="{C0592AE7-DEF2-443A-BB1C-E68DFB3CAE64}" type="presParOf" srcId="{CF0784C9-52F7-4E59-92CE-7AB1A0BAE452}" destId="{21D929AA-2BA7-413D-9CA3-CA0A5B1C3F7F}" srcOrd="5" destOrd="0" presId="urn:microsoft.com/office/officeart/2005/8/layout/orgChart1"/>
    <dgm:cxn modelId="{DA452FAE-4911-40A3-B433-D29628A34C9B}" type="presParOf" srcId="{21D929AA-2BA7-413D-9CA3-CA0A5B1C3F7F}" destId="{54526660-5207-4169-B6AF-91FDB2C08EE3}" srcOrd="0" destOrd="0" presId="urn:microsoft.com/office/officeart/2005/8/layout/orgChart1"/>
    <dgm:cxn modelId="{559370A1-A7F8-4AC5-9D02-7CD18071D669}" type="presParOf" srcId="{54526660-5207-4169-B6AF-91FDB2C08EE3}" destId="{0B73C5F5-E400-4BCE-9F1B-83DC72DCA7F6}" srcOrd="0" destOrd="0" presId="urn:microsoft.com/office/officeart/2005/8/layout/orgChart1"/>
    <dgm:cxn modelId="{282A76BF-5941-40C5-A505-8D7401A18CBE}" type="presParOf" srcId="{54526660-5207-4169-B6AF-91FDB2C08EE3}" destId="{2F687D60-6884-48A3-B32F-395B8D5B5941}" srcOrd="1" destOrd="0" presId="urn:microsoft.com/office/officeart/2005/8/layout/orgChart1"/>
    <dgm:cxn modelId="{686846F0-1B01-48EF-94F9-16F565092D67}" type="presParOf" srcId="{21D929AA-2BA7-413D-9CA3-CA0A5B1C3F7F}" destId="{29E4880D-9FFF-4B69-9A71-482A5E45BA11}" srcOrd="1" destOrd="0" presId="urn:microsoft.com/office/officeart/2005/8/layout/orgChart1"/>
    <dgm:cxn modelId="{782441E7-587F-4B65-BFCE-149EEF0B26A9}" type="presParOf" srcId="{21D929AA-2BA7-413D-9CA3-CA0A5B1C3F7F}" destId="{AAF59561-E510-4155-A23C-3B23559F61A9}" srcOrd="2" destOrd="0" presId="urn:microsoft.com/office/officeart/2005/8/layout/orgChart1"/>
    <dgm:cxn modelId="{76EA9A0C-E9F4-45A4-BD3A-CE135826169A}" type="presParOf" srcId="{83B82E18-D8D1-40D5-9021-6DC0F2480E33}" destId="{CE8C6FC9-1316-435E-AA43-A504E5911DA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C9B65-2404-437F-8E1E-FF14DDE30150}">
      <dsp:nvSpPr>
        <dsp:cNvPr id="0" name=""/>
        <dsp:cNvSpPr/>
      </dsp:nvSpPr>
      <dsp:spPr>
        <a:xfrm>
          <a:off x="4953000" y="944936"/>
          <a:ext cx="2282539" cy="396143"/>
        </a:xfrm>
        <a:custGeom>
          <a:avLst/>
          <a:gdLst/>
          <a:ahLst/>
          <a:cxnLst/>
          <a:rect l="0" t="0" r="0" b="0"/>
          <a:pathLst>
            <a:path>
              <a:moveTo>
                <a:pt x="0" y="0"/>
              </a:moveTo>
              <a:lnTo>
                <a:pt x="0" y="198071"/>
              </a:lnTo>
              <a:lnTo>
                <a:pt x="2282539" y="198071"/>
              </a:lnTo>
              <a:lnTo>
                <a:pt x="2282539" y="396143"/>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74B613-66E4-4301-A910-7792FEF6BF2F}">
      <dsp:nvSpPr>
        <dsp:cNvPr id="0" name=""/>
        <dsp:cNvSpPr/>
      </dsp:nvSpPr>
      <dsp:spPr>
        <a:xfrm>
          <a:off x="4907280" y="944936"/>
          <a:ext cx="91440" cy="396143"/>
        </a:xfrm>
        <a:custGeom>
          <a:avLst/>
          <a:gdLst/>
          <a:ahLst/>
          <a:cxnLst/>
          <a:rect l="0" t="0" r="0" b="0"/>
          <a:pathLst>
            <a:path>
              <a:moveTo>
                <a:pt x="45720" y="0"/>
              </a:moveTo>
              <a:lnTo>
                <a:pt x="45720" y="396143"/>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4E06C8-A8E7-4C70-91A1-07777817F296}">
      <dsp:nvSpPr>
        <dsp:cNvPr id="0" name=""/>
        <dsp:cNvSpPr/>
      </dsp:nvSpPr>
      <dsp:spPr>
        <a:xfrm>
          <a:off x="2670460" y="944936"/>
          <a:ext cx="2282539" cy="396143"/>
        </a:xfrm>
        <a:custGeom>
          <a:avLst/>
          <a:gdLst/>
          <a:ahLst/>
          <a:cxnLst/>
          <a:rect l="0" t="0" r="0" b="0"/>
          <a:pathLst>
            <a:path>
              <a:moveTo>
                <a:pt x="2282539" y="0"/>
              </a:moveTo>
              <a:lnTo>
                <a:pt x="2282539" y="198071"/>
              </a:lnTo>
              <a:lnTo>
                <a:pt x="0" y="198071"/>
              </a:lnTo>
              <a:lnTo>
                <a:pt x="0" y="396143"/>
              </a:lnTo>
            </a:path>
          </a:pathLst>
        </a:custGeom>
        <a:noFill/>
        <a:ln w="25400"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28C260-6F54-4F44-B81A-B0EE98EE616A}">
      <dsp:nvSpPr>
        <dsp:cNvPr id="0" name=""/>
        <dsp:cNvSpPr/>
      </dsp:nvSpPr>
      <dsp:spPr>
        <a:xfrm>
          <a:off x="4009801" y="1738"/>
          <a:ext cx="1886396" cy="943198"/>
        </a:xfrm>
        <a:prstGeom prst="rect">
          <a:avLst/>
        </a:prstGeom>
        <a:solidFill>
          <a:schemeClr val="accent5">
            <a:alpha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smtClean="0">
              <a:cs typeface="Akhbar MT" pitchFamily="2" charset="-78"/>
            </a:rPr>
            <a:t>شروط اكتساب صفة التاجر</a:t>
          </a:r>
          <a:endParaRPr lang="ar-SA" sz="2800" kern="1200" dirty="0">
            <a:cs typeface="Akhbar MT" pitchFamily="2" charset="-78"/>
          </a:endParaRPr>
        </a:p>
      </dsp:txBody>
      <dsp:txXfrm>
        <a:off x="4009801" y="1738"/>
        <a:ext cx="1886396" cy="943198"/>
      </dsp:txXfrm>
    </dsp:sp>
    <dsp:sp modelId="{3552BB0E-8F89-477E-A4A4-D9652B77BD28}">
      <dsp:nvSpPr>
        <dsp:cNvPr id="0" name=""/>
        <dsp:cNvSpPr/>
      </dsp:nvSpPr>
      <dsp:spPr>
        <a:xfrm>
          <a:off x="1727262" y="1341079"/>
          <a:ext cx="1886396" cy="943198"/>
        </a:xfrm>
        <a:prstGeom prst="rect">
          <a:avLst/>
        </a:prstGeom>
        <a:solidFill>
          <a:schemeClr val="accent5">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smtClean="0">
              <a:ln/>
            </a:rPr>
            <a:t>الأهلية التجارية</a:t>
          </a:r>
          <a:endParaRPr lang="ar-SA" sz="2400" kern="1200" dirty="0">
            <a:ln/>
          </a:endParaRPr>
        </a:p>
      </dsp:txBody>
      <dsp:txXfrm>
        <a:off x="1727262" y="1341079"/>
        <a:ext cx="1886396" cy="943198"/>
      </dsp:txXfrm>
    </dsp:sp>
    <dsp:sp modelId="{1C23E843-DC2B-4C84-8752-B08E1CD2E84E}">
      <dsp:nvSpPr>
        <dsp:cNvPr id="0" name=""/>
        <dsp:cNvSpPr/>
      </dsp:nvSpPr>
      <dsp:spPr>
        <a:xfrm>
          <a:off x="4009801" y="1341079"/>
          <a:ext cx="1886396" cy="943198"/>
        </a:xfrm>
        <a:prstGeom prst="rect">
          <a:avLst/>
        </a:prstGeom>
        <a:solidFill>
          <a:schemeClr val="accent5">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smtClean="0">
              <a:ln/>
            </a:rPr>
            <a:t>مباشرة الشخص الأعمال التجارية باسمه ولحسابه</a:t>
          </a:r>
          <a:endParaRPr lang="ar-SA" sz="2400" kern="1200" dirty="0">
            <a:ln/>
          </a:endParaRPr>
        </a:p>
      </dsp:txBody>
      <dsp:txXfrm>
        <a:off x="4009801" y="1341079"/>
        <a:ext cx="1886396" cy="943198"/>
      </dsp:txXfrm>
    </dsp:sp>
    <dsp:sp modelId="{0B73C5F5-E400-4BCE-9F1B-83DC72DCA7F6}">
      <dsp:nvSpPr>
        <dsp:cNvPr id="0" name=""/>
        <dsp:cNvSpPr/>
      </dsp:nvSpPr>
      <dsp:spPr>
        <a:xfrm>
          <a:off x="6292341" y="1341079"/>
          <a:ext cx="1886396" cy="943198"/>
        </a:xfrm>
        <a:prstGeom prst="rect">
          <a:avLst/>
        </a:prstGeom>
        <a:solidFill>
          <a:schemeClr val="accent5">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smtClean="0">
              <a:ln/>
            </a:rPr>
            <a:t>احتراف الأعمال التجارية</a:t>
          </a:r>
          <a:endParaRPr lang="ar-SA" sz="2400" kern="1200" dirty="0">
            <a:ln/>
          </a:endParaRPr>
        </a:p>
      </dsp:txBody>
      <dsp:txXfrm>
        <a:off x="6292341" y="1341079"/>
        <a:ext cx="1886396" cy="94319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19139"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F596F661-5BD3-4E14-A637-857C48E2D872}"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extLst>
      <p:ext uri="{BB962C8B-B14F-4D97-AF65-F5344CB8AC3E}">
        <p14:creationId xmlns:p14="http://schemas.microsoft.com/office/powerpoint/2010/main" val="4041007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118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6A9B5C98-429D-4CF0-BEFF-68F84C076BBF}" type="slidenum">
              <a:rPr lang="ar-SA" smtClean="0">
                <a:ea typeface="Majalla UI"/>
                <a:cs typeface="Majalla UI"/>
              </a:rPr>
              <a:pPr fontAlgn="base">
                <a:spcBef>
                  <a:spcPct val="0"/>
                </a:spcBef>
                <a:spcAft>
                  <a:spcPct val="0"/>
                </a:spcAft>
              </a:pPr>
              <a:t>4</a:t>
            </a:fld>
            <a:endParaRPr lang="ar-SA" smtClean="0">
              <a:ea typeface="Majalla UI"/>
              <a:cs typeface="Majalla UI"/>
            </a:endParaRPr>
          </a:p>
        </p:txBody>
      </p:sp>
    </p:spTree>
    <p:extLst>
      <p:ext uri="{BB962C8B-B14F-4D97-AF65-F5344CB8AC3E}">
        <p14:creationId xmlns:p14="http://schemas.microsoft.com/office/powerpoint/2010/main" val="1992682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221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02693839-65FF-4289-81E3-2E0B3D8FCA41}" type="slidenum">
              <a:rPr lang="ar-SA" smtClean="0">
                <a:ea typeface="Majalla UI"/>
                <a:cs typeface="Majalla UI"/>
              </a:rPr>
              <a:pPr fontAlgn="base">
                <a:spcBef>
                  <a:spcPct val="0"/>
                </a:spcBef>
                <a:spcAft>
                  <a:spcPct val="0"/>
                </a:spcAft>
              </a:pPr>
              <a:t>5</a:t>
            </a:fld>
            <a:endParaRPr lang="ar-SA" smtClean="0">
              <a:ea typeface="Majalla UI"/>
              <a:cs typeface="Majalla UI"/>
            </a:endParaRPr>
          </a:p>
        </p:txBody>
      </p:sp>
    </p:spTree>
    <p:extLst>
      <p:ext uri="{BB962C8B-B14F-4D97-AF65-F5344CB8AC3E}">
        <p14:creationId xmlns:p14="http://schemas.microsoft.com/office/powerpoint/2010/main" val="3975896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323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F022E576-19DE-49F8-879A-FC023130E85E}" type="slidenum">
              <a:rPr lang="ar-SA" smtClean="0">
                <a:ea typeface="Majalla UI"/>
                <a:cs typeface="Majalla UI"/>
              </a:rPr>
              <a:pPr fontAlgn="base">
                <a:spcBef>
                  <a:spcPct val="0"/>
                </a:spcBef>
                <a:spcAft>
                  <a:spcPct val="0"/>
                </a:spcAft>
              </a:pPr>
              <a:t>7</a:t>
            </a:fld>
            <a:endParaRPr lang="ar-SA" smtClean="0">
              <a:ea typeface="Majalla UI"/>
              <a:cs typeface="Majalla UI"/>
            </a:endParaRPr>
          </a:p>
        </p:txBody>
      </p:sp>
    </p:spTree>
    <p:extLst>
      <p:ext uri="{BB962C8B-B14F-4D97-AF65-F5344CB8AC3E}">
        <p14:creationId xmlns:p14="http://schemas.microsoft.com/office/powerpoint/2010/main" val="315122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22528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A734DC6D-2E02-4B56-9F33-A561AC699356}"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extLst>
      <p:ext uri="{BB962C8B-B14F-4D97-AF65-F5344CB8AC3E}">
        <p14:creationId xmlns:p14="http://schemas.microsoft.com/office/powerpoint/2010/main" val="319267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9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416"/>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6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66"/>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39"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11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70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70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054"/>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054"/>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266"/>
            <a:ext cx="838200" cy="938645"/>
          </a:xfrm>
          <a:prstGeom prst="rect">
            <a:avLst/>
          </a:prstGeom>
        </p:spPr>
      </p:pic>
      <p:sp>
        <p:nvSpPr>
          <p:cNvPr id="19" name="Rectangle 18"/>
          <p:cNvSpPr/>
          <p:nvPr userDrawn="1"/>
        </p:nvSpPr>
        <p:spPr>
          <a:xfrm>
            <a:off x="914400" y="6581067"/>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91"/>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lvl="0"/>
            <a:endParaRPr lang="ar-SA" b="1" dirty="0">
              <a:ln w="1905"/>
              <a:gradFill>
                <a:gsLst>
                  <a:gs pos="0">
                    <a:srgbClr val="AD7D4D">
                      <a:shade val="20000"/>
                      <a:satMod val="200000"/>
                    </a:srgbClr>
                  </a:gs>
                  <a:gs pos="78000">
                    <a:srgbClr val="AD7D4D">
                      <a:tint val="90000"/>
                      <a:shade val="89000"/>
                      <a:satMod val="220000"/>
                    </a:srgbClr>
                  </a:gs>
                  <a:gs pos="100000">
                    <a:srgbClr val="AD7D4D">
                      <a:tint val="12000"/>
                      <a:satMod val="255000"/>
                    </a:srgbClr>
                  </a:gs>
                </a:gsLst>
                <a:lin ang="5400000"/>
              </a:gradFill>
              <a:effectLst>
                <a:innerShdw blurRad="69850" dist="43180" dir="5400000">
                  <a:srgbClr val="000000">
                    <a:alpha val="65000"/>
                  </a:srgbClr>
                </a:innerShdw>
              </a:effectLst>
              <a:cs typeface="Akhbar MT" pitchFamily="2" charset="-78"/>
            </a:endParaRPr>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66"/>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600" b="1" dirty="0">
                <a:solidFill>
                  <a:schemeClr val="accent4">
                    <a:lumMod val="50000"/>
                  </a:schemeClr>
                </a:solidFill>
                <a:latin typeface="AYM Wadiy S_U normal."/>
                <a:cs typeface="Akhbar MT" pitchFamily="2" charset="-78"/>
              </a:rPr>
              <a:t>اسم </a:t>
            </a:r>
            <a:r>
              <a:rPr lang="ar-EG" sz="3600" b="1" dirty="0" smtClean="0">
                <a:solidFill>
                  <a:schemeClr val="accent4">
                    <a:lumMod val="50000"/>
                  </a:schemeClr>
                </a:solidFill>
                <a:latin typeface="AYM Wadiy S_U normal."/>
                <a:cs typeface="Akhbar MT" pitchFamily="2" charset="-78"/>
              </a:rPr>
              <a:t>المقرر</a:t>
            </a:r>
            <a:r>
              <a:rPr lang="ar-DZ" sz="3600" b="1" dirty="0" smtClean="0">
                <a:solidFill>
                  <a:schemeClr val="accent4">
                    <a:lumMod val="50000"/>
                  </a:schemeClr>
                </a:solidFill>
                <a:latin typeface="AYM Wadiy S_U normal."/>
                <a:cs typeface="Akhbar MT" pitchFamily="2" charset="-78"/>
              </a:rPr>
              <a:t>: </a:t>
            </a:r>
            <a:r>
              <a:rPr lang="ar-SA" sz="3600" b="1" dirty="0" smtClean="0">
                <a:solidFill>
                  <a:schemeClr val="accent4">
                    <a:lumMod val="50000"/>
                  </a:schemeClr>
                </a:solidFill>
                <a:latin typeface="AYM Wadiy S_U normal."/>
                <a:cs typeface="Akhbar MT" pitchFamily="2" charset="-78"/>
              </a:rPr>
              <a:t>القانون التجاري</a:t>
            </a:r>
            <a:r>
              <a:rPr lang="ar-EG" sz="3600" b="1" dirty="0">
                <a:solidFill>
                  <a:schemeClr val="accent4">
                    <a:lumMod val="50000"/>
                  </a:schemeClr>
                </a:solidFill>
                <a:latin typeface="Calibri" pitchFamily="34" charset="0"/>
                <a:cs typeface="Akhbar MT" pitchFamily="2" charset="-78"/>
              </a:rPr>
              <a:t/>
            </a:r>
            <a:br>
              <a:rPr lang="ar-EG" sz="3600" b="1" dirty="0">
                <a:solidFill>
                  <a:schemeClr val="accent4">
                    <a:lumMod val="50000"/>
                  </a:schemeClr>
                </a:solidFill>
                <a:latin typeface="Calibri" pitchFamily="34" charset="0"/>
                <a:cs typeface="Akhbar MT" pitchFamily="2" charset="-78"/>
              </a:rPr>
            </a:br>
            <a:r>
              <a:rPr lang="ar-SA" sz="3600" b="1" dirty="0" smtClean="0">
                <a:solidFill>
                  <a:schemeClr val="accent4">
                    <a:lumMod val="50000"/>
                  </a:schemeClr>
                </a:solidFill>
                <a:latin typeface="Calibri" pitchFamily="34" charset="0"/>
                <a:cs typeface="Akhbar MT" pitchFamily="2" charset="-78"/>
              </a:rPr>
              <a:t>المحاضر: عمر صالح السعيد.</a:t>
            </a:r>
            <a:endParaRPr lang="en-US" sz="3600" b="1" dirty="0">
              <a:solidFill>
                <a:schemeClr val="accent4">
                  <a:lumMod val="50000"/>
                </a:schemeClr>
              </a:solidFill>
              <a:latin typeface="Calibri" pitchFamily="34" charset="0"/>
              <a:cs typeface="Akhbar MT" pitchFamily="2" charset="-78"/>
            </a:endParaRPr>
          </a:p>
        </p:txBody>
      </p:sp>
      <p:sp>
        <p:nvSpPr>
          <p:cNvPr id="5131" name="Slide Number Placeholder 10"/>
          <p:cNvSpPr txBox="1">
            <a:spLocks/>
          </p:cNvSpPr>
          <p:nvPr/>
        </p:nvSpPr>
        <p:spPr bwMode="auto">
          <a:xfrm>
            <a:off x="381000" y="6405629"/>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4" name="مستطيل 3"/>
          <p:cNvSpPr/>
          <p:nvPr/>
        </p:nvSpPr>
        <p:spPr>
          <a:xfrm>
            <a:off x="4562081" y="5334000"/>
            <a:ext cx="184731" cy="461665"/>
          </a:xfrm>
          <a:prstGeom prst="rect">
            <a:avLst/>
          </a:prstGeom>
        </p:spPr>
        <p:txBody>
          <a:bodyPr wrap="none">
            <a:spAutoFit/>
          </a:bodyPr>
          <a:lstStyle/>
          <a:p>
            <a:pPr lvl="0"/>
            <a:endParaRPr lang="ar-SA" sz="2400" dirty="0">
              <a:ln w="18415" cmpd="sng">
                <a:solidFill>
                  <a:srgbClr val="FF0000"/>
                </a:solidFill>
                <a:prstDash val="solid"/>
              </a:ln>
              <a:solidFill>
                <a:srgbClr val="FF0000"/>
              </a:solidFill>
              <a:effectLst>
                <a:outerShdw blurRad="63500" dir="3600000" algn="tl" rotWithShape="0">
                  <a:srgbClr val="000000">
                    <a:alpha val="70000"/>
                  </a:srgbClr>
                </a:outerShdw>
              </a:effectLst>
              <a:cs typeface="Akhbar MT" pitchFamily="2" charset="-78"/>
            </a:endParaRPr>
          </a:p>
        </p:txBody>
      </p:sp>
      <p:sp>
        <p:nvSpPr>
          <p:cNvPr id="16" name="مستطيل 15"/>
          <p:cNvSpPr/>
          <p:nvPr/>
        </p:nvSpPr>
        <p:spPr>
          <a:xfrm>
            <a:off x="111405" y="5566827"/>
            <a:ext cx="5161990" cy="830997"/>
          </a:xfrm>
          <a:prstGeom prst="rect">
            <a:avLst/>
          </a:prstGeom>
        </p:spPr>
        <p:txBody>
          <a:bodyPr wrap="none">
            <a:spAutoFit/>
          </a:bodyPr>
          <a:lstStyle/>
          <a:p>
            <a:pPr lvl="0"/>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الحساب الشخصي في تويتر :</a:t>
            </a:r>
            <a:r>
              <a:rPr lang="en-US"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@abuabdullah961</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a:p>
            <a:pPr lvl="0"/>
            <a:r>
              <a:rPr lang="ar-SA"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البريد </a:t>
            </a:r>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الإلكتروني : </a:t>
            </a:r>
            <a:r>
              <a:rPr lang="en-US"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oalsaeed@kfu.edu.sa</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666852" y="2130492"/>
            <a:ext cx="6357982" cy="1470025"/>
          </a:xfrm>
        </p:spPr>
        <p:txBody>
          <a:bodyPr/>
          <a:lstStyle/>
          <a:p>
            <a:pPr rtl="1"/>
            <a:r>
              <a:rPr lang="ar-SA" sz="4000" b="1" dirty="0" smtClean="0">
                <a:solidFill>
                  <a:srgbClr val="FF0000"/>
                </a:solidFill>
                <a:cs typeface="Akhbar MT" pitchFamily="2" charset="-78"/>
              </a:rPr>
              <a:t>المحاضرة السادسة: شروط اكتساب </a:t>
            </a:r>
            <a:br>
              <a:rPr lang="ar-SA" sz="4000" b="1" dirty="0" smtClean="0">
                <a:solidFill>
                  <a:srgbClr val="FF0000"/>
                </a:solidFill>
                <a:cs typeface="Akhbar MT" pitchFamily="2" charset="-78"/>
              </a:rPr>
            </a:br>
            <a:r>
              <a:rPr lang="ar-SA" sz="4000" b="1" dirty="0" smtClean="0">
                <a:solidFill>
                  <a:srgbClr val="FF0000"/>
                </a:solidFill>
                <a:cs typeface="Akhbar MT" pitchFamily="2" charset="-78"/>
              </a:rPr>
              <a:t>صفة التاجر</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095612" y="0"/>
            <a:ext cx="4024306" cy="714356"/>
          </a:xfrm>
          <a:prstGeom prst="rect">
            <a:avLst/>
          </a:prstGeom>
        </p:spPr>
        <p:style>
          <a:lnRef idx="2">
            <a:schemeClr val="dk1"/>
          </a:lnRef>
          <a:fillRef idx="1">
            <a:schemeClr val="lt1"/>
          </a:fillRef>
          <a:effectRef idx="0">
            <a:schemeClr val="dk1"/>
          </a:effectRef>
          <a:fontRef idx="minor">
            <a:schemeClr val="dk1"/>
          </a:fontRef>
        </p:style>
        <p:txBody>
          <a:bodyPr lIns="0" rIns="18288"/>
          <a:lstStyle/>
          <a:p>
            <a:pPr algn="ctr">
              <a:defRPr/>
            </a:pPr>
            <a:r>
              <a:rPr lang="ar-SA" sz="3600" b="1" dirty="0" smtClean="0">
                <a:ln>
                  <a:solidFill>
                    <a:sysClr val="windowText" lastClr="000000"/>
                  </a:solidFill>
                </a:ln>
                <a:solidFill>
                  <a:sysClr val="windowText" lastClr="000000"/>
                </a:solidFill>
              </a:rPr>
              <a:t>شروط اكتساب صفة التاجر</a:t>
            </a:r>
            <a:endParaRPr lang="en-US" sz="3600" b="1" dirty="0" smtClean="0">
              <a:ln>
                <a:solidFill>
                  <a:sysClr val="windowText" lastClr="000000"/>
                </a:solidFill>
              </a:ln>
              <a:solidFill>
                <a:sysClr val="windowText" lastClr="000000"/>
              </a:solidFill>
            </a:endParaRPr>
          </a:p>
          <a:p>
            <a:pPr algn="ctr">
              <a:defRPr/>
            </a:pPr>
            <a:endParaRPr lang="en-US" sz="3600" dirty="0">
              <a:ln>
                <a:solidFill>
                  <a:srgbClr val="FF0000"/>
                </a:solidFill>
              </a:ln>
              <a:solidFill>
                <a:sysClr val="windowText" lastClr="000000"/>
              </a:solidFill>
            </a:endParaRPr>
          </a:p>
        </p:txBody>
      </p:sp>
      <p:sp>
        <p:nvSpPr>
          <p:cNvPr id="3" name="Rectangle 3"/>
          <p:cNvSpPr txBox="1">
            <a:spLocks noRot="1" noChangeArrowheads="1"/>
          </p:cNvSpPr>
          <p:nvPr/>
        </p:nvSpPr>
        <p:spPr>
          <a:xfrm>
            <a:off x="166654" y="1000108"/>
            <a:ext cx="9501254" cy="100011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bg2">
                      <a:lumMod val="75000"/>
                    </a:schemeClr>
                  </a:solidFill>
                </a:ln>
                <a:solidFill>
                  <a:schemeClr val="bg2">
                    <a:lumMod val="75000"/>
                  </a:schemeClr>
                </a:solidFill>
              </a:rPr>
              <a:t>القانون التجاري هو مجموعة القواعد القانونية التي تنظم الأعمال التجارية ونشاط التجار عند ممارسة تجارتهم</a:t>
            </a:r>
            <a:r>
              <a:rPr lang="ar-SA" sz="2400" b="1" dirty="0" smtClean="0">
                <a:ln>
                  <a:solidFill>
                    <a:schemeClr val="bg2">
                      <a:lumMod val="75000"/>
                    </a:schemeClr>
                  </a:solidFill>
                </a:ln>
                <a:solidFill>
                  <a:schemeClr val="bg2">
                    <a:lumMod val="75000"/>
                  </a:schemeClr>
                </a:solidFill>
              </a:rPr>
              <a:t>. وسوف </a:t>
            </a:r>
            <a:r>
              <a:rPr lang="ar-SA" sz="2400" b="1" dirty="0">
                <a:ln>
                  <a:solidFill>
                    <a:schemeClr val="bg2">
                      <a:lumMod val="75000"/>
                    </a:schemeClr>
                  </a:solidFill>
                </a:ln>
                <a:solidFill>
                  <a:schemeClr val="bg2">
                    <a:lumMod val="75000"/>
                  </a:schemeClr>
                </a:solidFill>
              </a:rPr>
              <a:t>نتناول في </a:t>
            </a:r>
            <a:r>
              <a:rPr lang="ar-SA" sz="2400" b="1" dirty="0" smtClean="0">
                <a:ln>
                  <a:solidFill>
                    <a:schemeClr val="bg2">
                      <a:lumMod val="75000"/>
                    </a:schemeClr>
                  </a:solidFill>
                </a:ln>
                <a:solidFill>
                  <a:schemeClr val="bg2">
                    <a:lumMod val="75000"/>
                  </a:schemeClr>
                </a:solidFill>
              </a:rPr>
              <a:t>هذه المحاضرة شروط اكتساب </a:t>
            </a:r>
            <a:r>
              <a:rPr lang="ar-SA" sz="2400" b="1" dirty="0">
                <a:ln>
                  <a:solidFill>
                    <a:schemeClr val="bg2">
                      <a:lumMod val="75000"/>
                    </a:schemeClr>
                  </a:solidFill>
                </a:ln>
                <a:solidFill>
                  <a:schemeClr val="bg2">
                    <a:lumMod val="75000"/>
                  </a:schemeClr>
                </a:solidFill>
              </a:rPr>
              <a:t>صفة </a:t>
            </a:r>
            <a:r>
              <a:rPr lang="ar-SA" sz="2400" b="1" dirty="0" smtClean="0">
                <a:ln>
                  <a:solidFill>
                    <a:schemeClr val="bg2">
                      <a:lumMod val="75000"/>
                    </a:schemeClr>
                  </a:solidFill>
                </a:ln>
                <a:solidFill>
                  <a:schemeClr val="bg2">
                    <a:lumMod val="75000"/>
                  </a:schemeClr>
                </a:solidFill>
              </a:rPr>
              <a:t>التاجر. </a:t>
            </a:r>
            <a:endParaRPr lang="en-US" sz="2400" b="1" dirty="0">
              <a:ln>
                <a:solidFill>
                  <a:schemeClr val="bg2">
                    <a:lumMod val="75000"/>
                  </a:schemeClr>
                </a:solidFill>
              </a:ln>
              <a:solidFill>
                <a:schemeClr val="bg2">
                  <a:lumMod val="75000"/>
                </a:schemeClr>
              </a:solidFill>
            </a:endParaRPr>
          </a:p>
        </p:txBody>
      </p:sp>
      <p:graphicFrame>
        <p:nvGraphicFramePr>
          <p:cNvPr id="5" name="رسم تخطيطي 4"/>
          <p:cNvGraphicFramePr/>
          <p:nvPr>
            <p:extLst>
              <p:ext uri="{D42A27DB-BD31-4B8C-83A1-F6EECF244321}">
                <p14:modId xmlns:p14="http://schemas.microsoft.com/office/powerpoint/2010/main" val="3765366111"/>
              </p:ext>
            </p:extLst>
          </p:nvPr>
        </p:nvGraphicFramePr>
        <p:xfrm>
          <a:off x="0" y="3357563"/>
          <a:ext cx="9906000" cy="2286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3"/>
          <p:cNvSpPr txBox="1">
            <a:spLocks noRot="1" noChangeArrowheads="1"/>
          </p:cNvSpPr>
          <p:nvPr/>
        </p:nvSpPr>
        <p:spPr>
          <a:xfrm>
            <a:off x="166654" y="2214554"/>
            <a:ext cx="9501254" cy="100012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bg2">
                      <a:lumMod val="75000"/>
                    </a:schemeClr>
                  </a:solidFill>
                </a:ln>
                <a:solidFill>
                  <a:schemeClr val="bg2">
                    <a:lumMod val="75000"/>
                  </a:schemeClr>
                </a:solidFill>
              </a:rPr>
              <a:t>عرفت المادة الأولي من نظام المحكمة التجارية التاجر بأنه ”من اشتغل بالمعاملات التجارية واتخذها مهنة له  ” </a:t>
            </a:r>
            <a:endParaRPr lang="en-US" sz="2400" b="1" dirty="0">
              <a:ln>
                <a:solidFill>
                  <a:schemeClr val="bg2">
                    <a:lumMod val="75000"/>
                  </a:schemeClr>
                </a:solidFill>
              </a:ln>
              <a:solidFill>
                <a:schemeClr val="bg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anim calcmode="lin" valueType="num">
                                      <p:cBhvr>
                                        <p:cTn id="26" dur="2000" fill="hold"/>
                                        <p:tgtEl>
                                          <p:spTgt spid="3"/>
                                        </p:tgtEl>
                                        <p:attrNameLst>
                                          <p:attrName>ppt_w</p:attrName>
                                        </p:attrNameLst>
                                      </p:cBhvr>
                                      <p:tavLst>
                                        <p:tav tm="0" fmla="#ppt_w*sin(2.5*pi*$)">
                                          <p:val>
                                            <p:fltVal val="0"/>
                                          </p:val>
                                        </p:tav>
                                        <p:tav tm="100000">
                                          <p:val>
                                            <p:fltVal val="1"/>
                                          </p:val>
                                        </p:tav>
                                      </p:tavLst>
                                    </p:anim>
                                    <p:anim calcmode="lin" valueType="num">
                                      <p:cBhvr>
                                        <p:cTn id="27"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2000"/>
                                        <p:tgtEl>
                                          <p:spTgt spid="6"/>
                                        </p:tgtEl>
                                      </p:cBhvr>
                                    </p:animEffect>
                                    <p:anim calcmode="lin" valueType="num">
                                      <p:cBhvr>
                                        <p:cTn id="33" dur="2000" fill="hold"/>
                                        <p:tgtEl>
                                          <p:spTgt spid="6"/>
                                        </p:tgtEl>
                                        <p:attrNameLst>
                                          <p:attrName>ppt_w</p:attrName>
                                        </p:attrNameLst>
                                      </p:cBhvr>
                                      <p:tavLst>
                                        <p:tav tm="0" fmla="#ppt_w*sin(2.5*pi*$)">
                                          <p:val>
                                            <p:fltVal val="0"/>
                                          </p:val>
                                        </p:tav>
                                        <p:tav tm="100000">
                                          <p:val>
                                            <p:fltVal val="1"/>
                                          </p:val>
                                        </p:tav>
                                      </p:tavLst>
                                    </p:anim>
                                    <p:anim calcmode="lin" valueType="num">
                                      <p:cBhvr>
                                        <p:cTn id="34"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Graphic spid="5" grpId="0">
        <p:bldAsOne/>
      </p:bldGraphic>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309794" y="0"/>
            <a:ext cx="5881688" cy="50006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smtClean="0">
                <a:solidFill>
                  <a:srgbClr val="FF0000"/>
                </a:solidFill>
              </a:rPr>
              <a:t>أولا </a:t>
            </a:r>
            <a:r>
              <a:rPr lang="ar-SA" sz="2800" b="1" dirty="0">
                <a:solidFill>
                  <a:srgbClr val="FF0000"/>
                </a:solidFill>
              </a:rPr>
              <a:t>:احتراف الأعمال التجارية</a:t>
            </a:r>
          </a:p>
        </p:txBody>
      </p:sp>
      <p:sp>
        <p:nvSpPr>
          <p:cNvPr id="3" name="Rectangle 3"/>
          <p:cNvSpPr txBox="1">
            <a:spLocks noRot="1" noChangeArrowheads="1"/>
          </p:cNvSpPr>
          <p:nvPr/>
        </p:nvSpPr>
        <p:spPr>
          <a:xfrm>
            <a:off x="166654" y="642918"/>
            <a:ext cx="9572692" cy="2071702"/>
          </a:xfrm>
          <a:prstGeom prst="rect">
            <a:avLst/>
          </a:prstGeom>
        </p:spPr>
        <p:style>
          <a:lnRef idx="1">
            <a:schemeClr val="accent1"/>
          </a:lnRef>
          <a:fillRef idx="2">
            <a:schemeClr val="accent1"/>
          </a:fillRef>
          <a:effectRef idx="1">
            <a:schemeClr val="accent1"/>
          </a:effectRef>
          <a:fontRef idx="minor">
            <a:schemeClr val="dk1"/>
          </a:fontRef>
        </p:style>
        <p:txBody>
          <a:bodyPr lIns="0" rIns="18288"/>
          <a:lstStyle/>
          <a:p>
            <a:pPr algn="just">
              <a:defRPr/>
            </a:pPr>
            <a:r>
              <a:rPr lang="ar-SA" sz="2400" b="1" dirty="0">
                <a:ln>
                  <a:solidFill>
                    <a:schemeClr val="bg1">
                      <a:lumMod val="75000"/>
                    </a:schemeClr>
                  </a:solidFill>
                </a:ln>
                <a:solidFill>
                  <a:schemeClr val="accent6">
                    <a:lumMod val="50000"/>
                  </a:schemeClr>
                </a:solidFill>
              </a:rPr>
              <a:t>يتطلب اكتساب الشخص لصفة التاجر أن يحترف القيام بالأعمال التجارية</a:t>
            </a:r>
            <a:r>
              <a:rPr lang="ar-SA" sz="2400" b="1" dirty="0" smtClean="0">
                <a:ln>
                  <a:solidFill>
                    <a:schemeClr val="bg1">
                      <a:lumMod val="75000"/>
                    </a:schemeClr>
                  </a:solidFill>
                </a:ln>
                <a:solidFill>
                  <a:schemeClr val="accent6">
                    <a:lumMod val="50000"/>
                  </a:schemeClr>
                </a:solidFill>
              </a:rPr>
              <a:t>، وهذه </a:t>
            </a:r>
            <a:r>
              <a:rPr lang="ar-SA" sz="2400" b="1" dirty="0">
                <a:ln>
                  <a:solidFill>
                    <a:schemeClr val="bg1">
                      <a:lumMod val="75000"/>
                    </a:schemeClr>
                  </a:solidFill>
                </a:ln>
                <a:solidFill>
                  <a:schemeClr val="accent6">
                    <a:lumMod val="50000"/>
                  </a:schemeClr>
                </a:solidFill>
              </a:rPr>
              <a:t>الأعمال التجارية هي الأعمال التجارية المنفردة والأعمال التجارية بطريق </a:t>
            </a:r>
            <a:r>
              <a:rPr lang="ar-SA" sz="2400" b="1" dirty="0" smtClean="0">
                <a:ln>
                  <a:solidFill>
                    <a:schemeClr val="bg1">
                      <a:lumMod val="75000"/>
                    </a:schemeClr>
                  </a:solidFill>
                </a:ln>
                <a:solidFill>
                  <a:schemeClr val="accent6">
                    <a:lumMod val="50000"/>
                  </a:schemeClr>
                </a:solidFill>
              </a:rPr>
              <a:t>المقاولة. أما الأعمال التجارية بالتبعية فهي أعمال مدنية بطبيعتها  تكتسب الصفة التجارية لصدورها من تاجر فهي تتطلب أولا اكتساب صفة التاجر. ويقصد باحتراف الأعمال التجارية: ممارسة الشخص للأعمال التجارية بصورة منتظمة ومستمرة بحيث يعتمد عليها كوسيلة للارتزاق. </a:t>
            </a:r>
            <a:endParaRPr lang="en-US" sz="2400" b="1" dirty="0">
              <a:ln>
                <a:solidFill>
                  <a:schemeClr val="bg1">
                    <a:lumMod val="75000"/>
                  </a:schemeClr>
                </a:solidFill>
              </a:ln>
              <a:solidFill>
                <a:schemeClr val="accent6">
                  <a:lumMod val="50000"/>
                </a:schemeClr>
              </a:solidFill>
            </a:endParaRPr>
          </a:p>
        </p:txBody>
      </p:sp>
      <p:sp>
        <p:nvSpPr>
          <p:cNvPr id="6" name="وسيلة شرح مع سهم إلى الأسفل 5"/>
          <p:cNvSpPr/>
          <p:nvPr/>
        </p:nvSpPr>
        <p:spPr>
          <a:xfrm>
            <a:off x="2309794" y="2857496"/>
            <a:ext cx="5357850" cy="1214446"/>
          </a:xfrm>
          <a:prstGeom prst="downArrowCallout">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SA" sz="2400" b="1" dirty="0" smtClean="0">
                <a:ln>
                  <a:solidFill>
                    <a:srgbClr val="FF0000"/>
                  </a:solidFill>
                </a:ln>
                <a:solidFill>
                  <a:srgbClr val="FF0000"/>
                </a:solidFill>
              </a:rPr>
              <a:t>يتكون  الاحتراف  من عنصرين</a:t>
            </a:r>
            <a:endParaRPr lang="ar-SA" sz="2400" dirty="0">
              <a:ln>
                <a:solidFill>
                  <a:srgbClr val="FF0000"/>
                </a:solidFill>
              </a:ln>
              <a:solidFill>
                <a:srgbClr val="FF0000"/>
              </a:solidFill>
            </a:endParaRPr>
          </a:p>
        </p:txBody>
      </p:sp>
      <p:sp>
        <p:nvSpPr>
          <p:cNvPr id="9" name="وسيلة شرح على شكل سحابة 8"/>
          <p:cNvSpPr/>
          <p:nvPr/>
        </p:nvSpPr>
        <p:spPr>
          <a:xfrm>
            <a:off x="0" y="3857628"/>
            <a:ext cx="4857784" cy="2143140"/>
          </a:xfrm>
          <a:prstGeom prst="cloudCallout">
            <a:avLst>
              <a:gd name="adj1" fmla="val 51802"/>
              <a:gd name="adj2" fmla="val -40345"/>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SA" sz="2400" b="1" dirty="0">
                <a:solidFill>
                  <a:srgbClr val="C00000"/>
                </a:solidFill>
              </a:rPr>
              <a:t>ب-الارتزاق</a:t>
            </a:r>
            <a:r>
              <a:rPr lang="ar-SA" b="1" dirty="0" smtClean="0">
                <a:ln>
                  <a:solidFill>
                    <a:schemeClr val="bg1">
                      <a:lumMod val="75000"/>
                    </a:schemeClr>
                  </a:solidFill>
                </a:ln>
                <a:solidFill>
                  <a:schemeClr val="bg1">
                    <a:lumMod val="75000"/>
                  </a:schemeClr>
                </a:solidFill>
              </a:rPr>
              <a:t>: </a:t>
            </a:r>
            <a:r>
              <a:rPr lang="ar-SA" b="1" dirty="0" smtClean="0">
                <a:solidFill>
                  <a:schemeClr val="tx1"/>
                </a:solidFill>
              </a:rPr>
              <a:t>يعني أن يشكل ممارسة العمل التجاري للشخص مصدرا للرزق  والحصول على الكسب ولا يشترط أن يكون هذا العمل هو النشاط الوحيد أو الرئيسي للشخص. </a:t>
            </a:r>
            <a:endParaRPr lang="en-US" b="1" dirty="0" smtClean="0">
              <a:solidFill>
                <a:schemeClr val="tx1"/>
              </a:solidFill>
            </a:endParaRPr>
          </a:p>
          <a:p>
            <a:pPr algn="ctr"/>
            <a:endParaRPr lang="ar-SA" dirty="0">
              <a:solidFill>
                <a:schemeClr val="tx2">
                  <a:lumMod val="60000"/>
                  <a:lumOff val="40000"/>
                </a:schemeClr>
              </a:solidFill>
            </a:endParaRPr>
          </a:p>
        </p:txBody>
      </p:sp>
      <p:sp>
        <p:nvSpPr>
          <p:cNvPr id="10" name="وسيلة شرح على شكل سحابة 9"/>
          <p:cNvSpPr/>
          <p:nvPr/>
        </p:nvSpPr>
        <p:spPr>
          <a:xfrm>
            <a:off x="5191092" y="3857628"/>
            <a:ext cx="4714908" cy="2143140"/>
          </a:xfrm>
          <a:prstGeom prst="cloudCallout">
            <a:avLst>
              <a:gd name="adj1" fmla="val -52326"/>
              <a:gd name="adj2" fmla="val -39072"/>
            </a:avLst>
          </a:prstGeom>
        </p:spPr>
        <p:style>
          <a:lnRef idx="3">
            <a:schemeClr val="lt1"/>
          </a:lnRef>
          <a:fillRef idx="1">
            <a:schemeClr val="accent1"/>
          </a:fillRef>
          <a:effectRef idx="1">
            <a:schemeClr val="accent1"/>
          </a:effectRef>
          <a:fontRef idx="minor">
            <a:schemeClr val="lt1"/>
          </a:fontRef>
        </p:style>
        <p:txBody>
          <a:bodyPr rtlCol="1" anchor="ctr"/>
          <a:lstStyle/>
          <a:p>
            <a:pPr algn="ctr"/>
            <a:r>
              <a:rPr lang="ar-SA" sz="2400" b="1" i="1" dirty="0" smtClean="0">
                <a:ln>
                  <a:solidFill>
                    <a:schemeClr val="bg1">
                      <a:lumMod val="75000"/>
                    </a:schemeClr>
                  </a:solidFill>
                </a:ln>
                <a:solidFill>
                  <a:srgbClr val="C00000"/>
                </a:solidFill>
              </a:rPr>
              <a:t>أ-الاعتياد</a:t>
            </a:r>
            <a:r>
              <a:rPr lang="ar-SA" sz="2400" b="1" dirty="0" smtClean="0">
                <a:solidFill>
                  <a:srgbClr val="C00000"/>
                </a:solidFill>
              </a:rPr>
              <a:t> </a:t>
            </a:r>
            <a:r>
              <a:rPr lang="ar-SA" b="1" dirty="0" smtClean="0">
                <a:solidFill>
                  <a:schemeClr val="tx2">
                    <a:lumMod val="60000"/>
                    <a:lumOff val="40000"/>
                  </a:schemeClr>
                </a:solidFill>
              </a:rPr>
              <a:t>: </a:t>
            </a:r>
            <a:r>
              <a:rPr lang="ar-SA" b="1" dirty="0" smtClean="0">
                <a:solidFill>
                  <a:schemeClr val="tx1"/>
                </a:solidFill>
              </a:rPr>
              <a:t>تكرار القيام بالعمل بصفة منتظمة</a:t>
            </a:r>
          </a:p>
          <a:p>
            <a:pPr algn="ctr"/>
            <a:endParaRPr lang="ar-SA" dirty="0" smtClean="0">
              <a:solidFill>
                <a:schemeClr val="tx2">
                  <a:lumMod val="60000"/>
                  <a:lumOff val="40000"/>
                </a:schemeClr>
              </a:solidFill>
            </a:endParaRPr>
          </a:p>
          <a:p>
            <a:pPr algn="ctr"/>
            <a:endParaRPr lang="ar-SA" dirty="0">
              <a:solidFill>
                <a:schemeClr val="tx2">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571480"/>
            <a:ext cx="9572692" cy="506732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buFontTx/>
              <a:buChar char="-"/>
              <a:defRPr/>
            </a:pPr>
            <a:r>
              <a:rPr lang="ar-SA" sz="2800" b="1" dirty="0" smtClean="0">
                <a:solidFill>
                  <a:sysClr val="windowText" lastClr="000000"/>
                </a:solidFill>
                <a:cs typeface="Akhbar MT" pitchFamily="2" charset="-78"/>
              </a:rPr>
              <a:t>يجوز </a:t>
            </a:r>
            <a:r>
              <a:rPr lang="ar-SA" sz="2800" b="1" dirty="0">
                <a:solidFill>
                  <a:sysClr val="windowText" lastClr="000000"/>
                </a:solidFill>
                <a:cs typeface="Akhbar MT" pitchFamily="2" charset="-78"/>
              </a:rPr>
              <a:t>أن يحترف الشخص عدة حرف من بينها التجارة</a:t>
            </a:r>
            <a:r>
              <a:rPr lang="ar-SA" sz="2800" b="1" dirty="0" smtClean="0">
                <a:solidFill>
                  <a:sysClr val="windowText" lastClr="000000"/>
                </a:solidFill>
                <a:cs typeface="Akhbar MT" pitchFamily="2" charset="-78"/>
              </a:rPr>
              <a:t>.</a:t>
            </a:r>
          </a:p>
          <a:p>
            <a:pPr>
              <a:buFontTx/>
              <a:buChar char="-"/>
              <a:defRPr/>
            </a:pPr>
            <a:r>
              <a:rPr lang="ar-SA" sz="2800" b="1" dirty="0" smtClean="0">
                <a:solidFill>
                  <a:sysClr val="windowText" lastClr="000000"/>
                </a:solidFill>
                <a:cs typeface="Akhbar MT" pitchFamily="2" charset="-78"/>
              </a:rPr>
              <a:t>تثبت صفة التاجر لمن يحترف الأعمال التجارية بغض النظر عن حجم المشروع التجاري.</a:t>
            </a:r>
          </a:p>
          <a:p>
            <a:pPr>
              <a:buFontTx/>
              <a:buChar char="-"/>
              <a:defRPr/>
            </a:pPr>
            <a:r>
              <a:rPr lang="ar-SA" sz="2800" b="1" dirty="0" smtClean="0">
                <a:solidFill>
                  <a:sysClr val="windowText" lastClr="000000"/>
                </a:solidFill>
                <a:cs typeface="Akhbar MT" pitchFamily="2" charset="-78"/>
              </a:rPr>
              <a:t>واشتراط احتراف الأعمال التجارية لاكتساب صفة التاجر خاص بالشخص الطبيعي ولا يتطلب في الشخص الاعتباري.</a:t>
            </a:r>
            <a:endParaRPr lang="en-US" sz="2800" b="1" dirty="0" smtClean="0">
              <a:solidFill>
                <a:sysClr val="windowText" lastClr="000000"/>
              </a:solidFill>
              <a:cs typeface="Akhbar MT" pitchFamily="2" charset="-78"/>
            </a:endParaRPr>
          </a:p>
          <a:p>
            <a:pPr>
              <a:buFontTx/>
              <a:buChar char="-"/>
              <a:defRPr/>
            </a:pPr>
            <a:r>
              <a:rPr lang="ar-SA" sz="2800" b="1" dirty="0" smtClean="0">
                <a:solidFill>
                  <a:sysClr val="windowText" lastClr="000000"/>
                </a:solidFill>
                <a:cs typeface="Akhbar MT" pitchFamily="2" charset="-78"/>
              </a:rPr>
              <a:t>لا يترتب علي اكتساب الشركة صفة التاجر اكتساب الشركاء فيها هذه الصفة . </a:t>
            </a:r>
          </a:p>
          <a:p>
            <a:pPr algn="just">
              <a:defRPr/>
            </a:pPr>
            <a:r>
              <a:rPr lang="ar-SA" sz="2800" b="1" dirty="0" smtClean="0">
                <a:solidFill>
                  <a:sysClr val="windowText" lastClr="000000"/>
                </a:solidFill>
                <a:cs typeface="Akhbar MT" pitchFamily="2" charset="-78"/>
              </a:rPr>
              <a:t>ويشترط في العمل التجاري الذي يكسب الشخص صفة التاجر أن يكون مشروعا وغير مخالف للنظام العام والآداب العامة.</a:t>
            </a:r>
          </a:p>
          <a:p>
            <a:pPr algn="just">
              <a:defRPr/>
            </a:pPr>
            <a:r>
              <a:rPr lang="ar-SA" sz="2800" b="1" dirty="0" smtClean="0">
                <a:solidFill>
                  <a:sysClr val="windowText" lastClr="000000"/>
                </a:solidFill>
                <a:cs typeface="Akhbar MT" pitchFamily="2" charset="-78"/>
              </a:rPr>
              <a:t>- الأعمال المتعلقة بالأوراق التجارية لا تؤدي إلى اكتساب صفة التاجر إذ لا يتصور أن يحترف الشخص سحب الكمبيالات والشيكات فهذه الأعمال تابعة بطبيعتها لنشاط رئيسي أخر، وهذا النشاط قد يكون مدنياً وقد يكون تجارياً، فمالك العقار الذي يسحب كمبيالات بالأجرة على مستأجريه ليس تاجراً لأنه لا يحترف سحب الكمبيالات بل تأجير العقار .</a:t>
            </a:r>
          </a:p>
          <a:p>
            <a:pPr algn="just">
              <a:defRPr/>
            </a:pPr>
            <a:endParaRPr lang="en-US" sz="2400" b="1" dirty="0" smtClean="0">
              <a:solidFill>
                <a:sysClr val="windowText" lastClr="000000"/>
              </a:solidFill>
            </a:endParaRPr>
          </a:p>
          <a:p>
            <a:pPr>
              <a:buFontTx/>
              <a:buChar char="-"/>
              <a:defRPr/>
            </a:pPr>
            <a:endParaRPr lang="en-US" sz="2400" b="1" dirty="0" smtClean="0">
              <a:solidFill>
                <a:sysClr val="windowText" lastClr="000000"/>
              </a:solidFill>
            </a:endParaRPr>
          </a:p>
          <a:p>
            <a:pPr>
              <a:buFontTx/>
              <a:buChar char="-"/>
              <a:defRPr/>
            </a:pPr>
            <a:endParaRPr lang="en-US" sz="2400" b="1" dirty="0" smtClean="0">
              <a:solidFill>
                <a:sysClr val="windowText" lastClr="000000"/>
              </a:solidFill>
            </a:endParaRPr>
          </a:p>
          <a:p>
            <a:pPr>
              <a:buFontTx/>
              <a:buChar char="-"/>
              <a:defRPr/>
            </a:pPr>
            <a:endParaRPr lang="en-US" sz="2400" b="1" dirty="0" smtClean="0">
              <a:solidFill>
                <a:sysClr val="windowText" lastClr="000000"/>
              </a:solidFill>
            </a:endParaRPr>
          </a:p>
          <a:p>
            <a:pPr>
              <a:buFontTx/>
              <a:buChar char="-"/>
              <a:defRPr/>
            </a:pPr>
            <a:endParaRPr lang="ar-SA"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66654" y="2643182"/>
            <a:ext cx="9572692" cy="3108543"/>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solidFill>
                    <a:srgbClr val="FF0000"/>
                  </a:solidFill>
                </a:ln>
                <a:solidFill>
                  <a:srgbClr val="FF0000"/>
                </a:solidFill>
                <a:effectLst/>
                <a:latin typeface="Times New Roman" pitchFamily="18" charset="0"/>
                <a:ea typeface="Times New Roman" pitchFamily="18" charset="0"/>
                <a:cs typeface="Times New Roman" pitchFamily="18" charset="0"/>
              </a:rPr>
              <a:t>لما كان الأصل أن الشخص غير تاجر، وعلى من يدعي هذه الصفة إثباتها، له أن يسلك في ذلك كافة طرق الإثبات بما فيها البينة والقرائن، إنما لا يكفي لإثبات هذه الصفة في السجل التجاري أو إمساك دفاتر تجارية، وتعد هذه القرينة بسيطة. كما لا يكفي أن يصف الشخص نفسه بأنه تاجر حتى تثبت له هذه الصفة، لأنها صفة قانونية لا تكتسب بإرادة الشخص، وإنما بتوافر شروطها القانونية .</a:t>
            </a:r>
          </a:p>
          <a:p>
            <a:pPr lvl="0" indent="457200" algn="just"/>
            <a:r>
              <a:rPr lang="ar-SA" sz="2800" b="1" dirty="0" smtClean="0">
                <a:ln>
                  <a:solidFill>
                    <a:srgbClr val="FF0000"/>
                  </a:solidFill>
                </a:ln>
                <a:solidFill>
                  <a:srgbClr val="FF0000"/>
                </a:solidFill>
                <a:latin typeface="Times New Roman" pitchFamily="18" charset="0"/>
                <a:ea typeface="Times New Roman" pitchFamily="18" charset="0"/>
                <a:cs typeface="Times New Roman" pitchFamily="18" charset="0"/>
              </a:rPr>
              <a:t>إن عدم قيام التاجر بالتزاماته المهنية كإهمال القيد في السجل التجاري أو مسك الدفاتر التجارية، لا يخلع عنه هذه الصفة مادام يباشر التجارة بالفعل .</a:t>
            </a:r>
          </a:p>
        </p:txBody>
      </p:sp>
      <p:sp>
        <p:nvSpPr>
          <p:cNvPr id="3" name="مستطيل 2"/>
          <p:cNvSpPr/>
          <p:nvPr/>
        </p:nvSpPr>
        <p:spPr>
          <a:xfrm>
            <a:off x="166654" y="785794"/>
            <a:ext cx="9572692" cy="1200329"/>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just"/>
            <a:r>
              <a:rPr lang="ar-SA" sz="2400" b="1" dirty="0" smtClean="0">
                <a:ln>
                  <a:solidFill>
                    <a:srgbClr val="FF0000"/>
                  </a:solidFill>
                </a:ln>
                <a:solidFill>
                  <a:srgbClr val="FF0000"/>
                </a:solidFill>
              </a:rPr>
              <a:t>بالنسبة للأشخاص الذين منعوا من مزاولة التجارة بنص القانون، مثل المحامين والقضاة وأعضاء هيئة التدريس، إذا باشروا التجارة فهم تجار ويخضعوا لأحكام التجارة؛ وذلك حماية للغير الذين يعتمدون على الوضع الظاهر، لكن مع توقيع الجزاء المنصوص عليه في القوانين . </a:t>
            </a:r>
            <a:endParaRPr lang="ar-SA" sz="2400" dirty="0">
              <a:ln>
                <a:solidFill>
                  <a:srgbClr val="FF0000"/>
                </a:solidFill>
              </a:ln>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7649"/>
                                        </p:tgtEl>
                                        <p:attrNameLst>
                                          <p:attrName>style.visibility</p:attrName>
                                        </p:attrNameLst>
                                      </p:cBhvr>
                                      <p:to>
                                        <p:strVal val="visible"/>
                                      </p:to>
                                    </p:set>
                                    <p:animEffect transition="in" filter="wipe(down)">
                                      <p:cBhvr>
                                        <p:cTn id="12" dur="500"/>
                                        <p:tgtEl>
                                          <p:spTgt spid="276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9"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952472" y="1"/>
            <a:ext cx="8280796" cy="857232"/>
          </a:xfrm>
          <a:prstGeom prst="rect">
            <a:avLst/>
          </a:prstGeom>
        </p:spPr>
        <p:style>
          <a:lnRef idx="3">
            <a:schemeClr val="lt1"/>
          </a:lnRef>
          <a:fillRef idx="1">
            <a:schemeClr val="accent1"/>
          </a:fillRef>
          <a:effectRef idx="1">
            <a:schemeClr val="accent1"/>
          </a:effectRef>
          <a:fontRef idx="minor">
            <a:schemeClr val="lt1"/>
          </a:fontRef>
        </p:style>
        <p:txBody>
          <a:bodyPr lIns="0" rIns="18288"/>
          <a:lstStyle/>
          <a:p>
            <a:pPr algn="ctr">
              <a:defRPr/>
            </a:pPr>
            <a:r>
              <a:rPr lang="ar-SA" sz="2400" b="1" dirty="0" smtClean="0">
                <a:solidFill>
                  <a:srgbClr val="FF0000"/>
                </a:solidFill>
              </a:rPr>
              <a:t>ثانيا: </a:t>
            </a:r>
            <a:r>
              <a:rPr lang="ar-SA" sz="2400" b="1" dirty="0">
                <a:solidFill>
                  <a:srgbClr val="FF0000"/>
                </a:solidFill>
              </a:rPr>
              <a:t>مباشرة الشخص الأعمال التجارية باسمه ولحسابه</a:t>
            </a:r>
          </a:p>
          <a:p>
            <a:pPr algn="ctr">
              <a:defRPr/>
            </a:pPr>
            <a:r>
              <a:rPr lang="ar-SA" sz="2400" b="1" dirty="0">
                <a:ln>
                  <a:solidFill>
                    <a:schemeClr val="bg2">
                      <a:lumMod val="75000"/>
                    </a:schemeClr>
                  </a:solidFill>
                </a:ln>
                <a:solidFill>
                  <a:schemeClr val="bg2">
                    <a:lumMod val="75000"/>
                  </a:schemeClr>
                </a:solidFill>
              </a:rPr>
              <a:t>استقلال الشخص وتحمله نتائج تجارته </a:t>
            </a:r>
          </a:p>
        </p:txBody>
      </p:sp>
      <p:sp>
        <p:nvSpPr>
          <p:cNvPr id="3" name="Rectangle 3"/>
          <p:cNvSpPr txBox="1">
            <a:spLocks noRot="1" noChangeArrowheads="1"/>
          </p:cNvSpPr>
          <p:nvPr/>
        </p:nvSpPr>
        <p:spPr>
          <a:xfrm>
            <a:off x="166654" y="1000108"/>
            <a:ext cx="9572692" cy="478634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buFontTx/>
              <a:buChar char="-"/>
              <a:defRPr/>
            </a:pPr>
            <a:r>
              <a:rPr lang="ar-SA" sz="2400" b="1" dirty="0" smtClean="0">
                <a:ln>
                  <a:solidFill>
                    <a:schemeClr val="tx1"/>
                  </a:solidFill>
                </a:ln>
                <a:solidFill>
                  <a:schemeClr val="tx1">
                    <a:lumMod val="95000"/>
                    <a:lumOff val="5000"/>
                  </a:schemeClr>
                </a:solidFill>
                <a:cs typeface="Akhbar MT" pitchFamily="2" charset="-78"/>
              </a:rPr>
              <a:t>لا يشترط صراحة نظام المحكمة التجارية لاكتساب صفة التاجر ضرورة قيام الشخص بمباشرة الأعمال التجارية باسمه ولحسابه الخاص، غير أن الفقه والقضاء مستقران على اشتراط الاستقلال في ممارسة الحرفة التجارية.</a:t>
            </a:r>
            <a:endParaRPr lang="en-US" sz="2400" b="1" dirty="0" smtClean="0">
              <a:ln>
                <a:solidFill>
                  <a:schemeClr val="tx1"/>
                </a:solidFill>
              </a:ln>
              <a:solidFill>
                <a:schemeClr val="tx1">
                  <a:lumMod val="95000"/>
                  <a:lumOff val="5000"/>
                </a:schemeClr>
              </a:solidFill>
              <a:cs typeface="Akhbar MT" pitchFamily="2" charset="-78"/>
            </a:endParaRPr>
          </a:p>
          <a:p>
            <a:pPr algn="just">
              <a:buFontTx/>
              <a:buChar char="-"/>
              <a:defRPr/>
            </a:pPr>
            <a:r>
              <a:rPr lang="ar-SA" sz="2400" b="1" dirty="0" smtClean="0">
                <a:ln>
                  <a:solidFill>
                    <a:schemeClr val="tx1"/>
                  </a:solidFill>
                </a:ln>
                <a:solidFill>
                  <a:schemeClr val="tx1">
                    <a:lumMod val="95000"/>
                    <a:lumOff val="5000"/>
                  </a:schemeClr>
                </a:solidFill>
                <a:cs typeface="Akhbar MT" pitchFamily="2" charset="-78"/>
              </a:rPr>
              <a:t>يشترط </a:t>
            </a:r>
            <a:r>
              <a:rPr lang="ar-SA" sz="2400" b="1" dirty="0">
                <a:ln>
                  <a:solidFill>
                    <a:schemeClr val="tx1"/>
                  </a:solidFill>
                </a:ln>
                <a:solidFill>
                  <a:schemeClr val="tx1">
                    <a:lumMod val="95000"/>
                    <a:lumOff val="5000"/>
                  </a:schemeClr>
                </a:solidFill>
                <a:cs typeface="Akhbar MT" pitchFamily="2" charset="-78"/>
              </a:rPr>
              <a:t>الفقه والقضاء لاكتساب صفة التاجر ضرورة قيام الشخص بمباشرة الأعمال التجارية باسمه </a:t>
            </a:r>
            <a:r>
              <a:rPr lang="ar-SA" sz="2400" b="1" dirty="0" smtClean="0">
                <a:ln>
                  <a:solidFill>
                    <a:schemeClr val="tx1"/>
                  </a:solidFill>
                </a:ln>
                <a:solidFill>
                  <a:schemeClr val="tx1">
                    <a:lumMod val="95000"/>
                    <a:lumOff val="5000"/>
                  </a:schemeClr>
                </a:solidFill>
                <a:cs typeface="Akhbar MT" pitchFamily="2" charset="-78"/>
              </a:rPr>
              <a:t>ولحسابه. ويقصد بذلك أن يكون مستقلا عن غيره في مباشرة هذه الأعمال التجارية، ويتحمل نتائجها . فإذا كان الشخص يقوم بالأعمال التجارية باسم الغير ولحسابه، فلا يعتبر تاجرا، لأن التجارة تقوم علي الائتمان وهو عنصر شخصي يتحمله شخص القائم بالعمل.</a:t>
            </a:r>
          </a:p>
          <a:p>
            <a:pPr algn="just">
              <a:buFontTx/>
              <a:buChar char="-"/>
              <a:defRPr/>
            </a:pPr>
            <a:r>
              <a:rPr lang="ar-SA" sz="2400" b="1" dirty="0" smtClean="0">
                <a:ln>
                  <a:solidFill>
                    <a:schemeClr val="tx1"/>
                  </a:solidFill>
                </a:ln>
                <a:solidFill>
                  <a:schemeClr val="tx1">
                    <a:lumMod val="95000"/>
                    <a:lumOff val="5000"/>
                  </a:schemeClr>
                </a:solidFill>
                <a:cs typeface="Akhbar MT" pitchFamily="2" charset="-78"/>
              </a:rPr>
              <a:t> لذا لا يكتسب صفة التاجر كل من الشريك الموصي أو الشريك في الشركة ذات المسئولية المحدودة أو المساهم في شركات المساهمة. كما أن مستخدمي المحال التجارية، ومديري الشركات التجارية وأعضاء مجالس إدارتها، ومديري الفروع، وربابنة السفن، وإن كانوا يقومون بالفعل بأعمال تجارية فأنهم لا يعتبرون تجاراً، لأنهم لا يباشرون هذه الأعمال باسمهم ولحسابهم الخاص، بل لاسم رب العمل ولحسابه والذي يربطهم </a:t>
            </a:r>
            <a:r>
              <a:rPr lang="ar-SA" sz="2400" b="1" dirty="0" err="1" smtClean="0">
                <a:ln>
                  <a:solidFill>
                    <a:schemeClr val="tx1"/>
                  </a:solidFill>
                </a:ln>
                <a:solidFill>
                  <a:schemeClr val="tx1">
                    <a:lumMod val="95000"/>
                    <a:lumOff val="5000"/>
                  </a:schemeClr>
                </a:solidFill>
                <a:cs typeface="Akhbar MT" pitchFamily="2" charset="-78"/>
              </a:rPr>
              <a:t>به</a:t>
            </a:r>
            <a:r>
              <a:rPr lang="ar-SA" sz="2400" b="1" dirty="0" smtClean="0">
                <a:ln>
                  <a:solidFill>
                    <a:schemeClr val="tx1"/>
                  </a:solidFill>
                </a:ln>
                <a:solidFill>
                  <a:schemeClr val="tx1">
                    <a:lumMod val="95000"/>
                    <a:lumOff val="5000"/>
                  </a:schemeClr>
                </a:solidFill>
                <a:cs typeface="Akhbar MT" pitchFamily="2" charset="-78"/>
              </a:rPr>
              <a:t> عقد عمل يخضعون بمقتضاه لإرادته وتوجيهاته .</a:t>
            </a:r>
            <a:endParaRPr lang="en-US" sz="2400" b="1" dirty="0" smtClean="0">
              <a:ln>
                <a:solidFill>
                  <a:schemeClr val="tx1"/>
                </a:solidFill>
              </a:ln>
              <a:solidFill>
                <a:schemeClr val="tx1">
                  <a:lumMod val="95000"/>
                  <a:lumOff val="5000"/>
                </a:schemeClr>
              </a:solidFill>
              <a:cs typeface="Akhbar MT" pitchFamily="2" charset="-78"/>
            </a:endParaRPr>
          </a:p>
          <a:p>
            <a:pPr algn="just">
              <a:buFontTx/>
              <a:buChar char="-"/>
              <a:defRPr/>
            </a:pPr>
            <a:endParaRPr lang="en-US" sz="2400" b="1" dirty="0" smtClean="0">
              <a:solidFill>
                <a:sysClr val="windowText" lastClr="000000"/>
              </a:solidFill>
            </a:endParaRPr>
          </a:p>
          <a:p>
            <a:pPr algn="just">
              <a:buFontTx/>
              <a:buChar char="-"/>
              <a:defRPr/>
            </a:pPr>
            <a:endParaRPr lang="en-US" sz="2400" b="1" dirty="0" smtClean="0">
              <a:solidFill>
                <a:sysClr val="windowText" lastClr="000000"/>
              </a:solidFill>
            </a:endParaRPr>
          </a:p>
          <a:p>
            <a:pPr algn="just">
              <a:buFontTx/>
              <a:buChar char="-"/>
              <a:defRPr/>
            </a:pPr>
            <a:endParaRPr lang="en-US" sz="2400" b="1" dirty="0" smtClean="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0"/>
            <a:ext cx="9572692" cy="585789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buFontTx/>
              <a:buChar char="-"/>
              <a:defRPr/>
            </a:pPr>
            <a:r>
              <a:rPr lang="ar-SA" sz="2400" b="1" dirty="0" smtClean="0">
                <a:ln>
                  <a:solidFill>
                    <a:srgbClr val="00B050"/>
                  </a:solidFill>
                </a:ln>
                <a:solidFill>
                  <a:srgbClr val="00B050"/>
                </a:solidFill>
                <a:cs typeface="Akhbar MT" pitchFamily="2" charset="-78"/>
              </a:rPr>
              <a:t> يعتبر الوكيل بالعمولة (الذي يتعاقد باسمه ولحساب الموكل) تاجراً، وليس مرجع ذلك الأعمال التي يقوم بها لحساب غيره، وإنما لأن نظام المحكمة التجارية اعتبر عمله كممثل لغيره ضمن الأعمال التجارية الأصلية، وذلك بصرف النظر عن طبيعة الأعمال التي يبرمها لحساب الغير، ولهذا يعد الوكيل بالعمولة تاجراً ولو كانت الأعمال التي يقوم بها لحساب موكله مدنية .</a:t>
            </a:r>
            <a:endParaRPr lang="en-US" sz="2400" b="1" dirty="0" smtClean="0">
              <a:ln>
                <a:solidFill>
                  <a:srgbClr val="00B050"/>
                </a:solidFill>
              </a:ln>
              <a:solidFill>
                <a:srgbClr val="00B050"/>
              </a:solidFill>
              <a:cs typeface="Akhbar MT" pitchFamily="2" charset="-78"/>
            </a:endParaRPr>
          </a:p>
          <a:p>
            <a:pPr algn="just">
              <a:buFontTx/>
              <a:buChar char="-"/>
              <a:defRPr/>
            </a:pPr>
            <a:r>
              <a:rPr lang="ar-SA" sz="2400" b="1" dirty="0" smtClean="0">
                <a:ln>
                  <a:solidFill>
                    <a:srgbClr val="00B050"/>
                  </a:solidFill>
                </a:ln>
                <a:solidFill>
                  <a:srgbClr val="00B050"/>
                </a:solidFill>
                <a:cs typeface="Akhbar MT" pitchFamily="2" charset="-78"/>
              </a:rPr>
              <a:t>يكتسب </a:t>
            </a:r>
            <a:r>
              <a:rPr lang="ar-SA" sz="2400" b="1" dirty="0">
                <a:ln>
                  <a:solidFill>
                    <a:srgbClr val="00B050"/>
                  </a:solidFill>
                </a:ln>
                <a:solidFill>
                  <a:srgbClr val="00B050"/>
                </a:solidFill>
                <a:cs typeface="Akhbar MT" pitchFamily="2" charset="-78"/>
              </a:rPr>
              <a:t>الشركاء المتضامنون في شركات التضامن والتوصية صفة التاجر لأن مسئوليتهم عن ديون الشركة غير محدودة . </a:t>
            </a:r>
            <a:endParaRPr lang="ar-SA" sz="2400" b="1" dirty="0" smtClean="0">
              <a:ln>
                <a:solidFill>
                  <a:srgbClr val="00B050"/>
                </a:solidFill>
              </a:ln>
              <a:solidFill>
                <a:srgbClr val="00B050"/>
              </a:solidFill>
              <a:cs typeface="Akhbar MT" pitchFamily="2" charset="-78"/>
            </a:endParaRPr>
          </a:p>
          <a:p>
            <a:r>
              <a:rPr lang="ar-SA" sz="2400" b="1" dirty="0" smtClean="0">
                <a:ln>
                  <a:solidFill>
                    <a:srgbClr val="00B050"/>
                  </a:solidFill>
                </a:ln>
                <a:solidFill>
                  <a:srgbClr val="00B050"/>
                </a:solidFill>
                <a:cs typeface="Akhbar MT" pitchFamily="2" charset="-78"/>
              </a:rPr>
              <a:t>- قد يمارس الشخص التجارة مستتراً وراء شخص آخر، ويظهر هذا الأخر أمام الغير كما لو كان التاجر الحقيقي، ويحدث ذلك عندما يكون الشخص محظوراً عليه ممارسة التجارة بموجب نظام أو لائحة، كما هو الحال بالنسبة للموظفين أو المحامين، وقد ثار الخلاف حول من يكتسب صفة التاجر منهما، ويميل الرأي الراجح في الفقه والقضاء إلى الاعتبار كل من الشخص المستتر والظاهر تاجراً. أما المستر فهو لا يمارس العمل باسمه، إلا أن الاتجار يتم لحسابه وهو الذي يجني ثماره، فمن غير المقبول أن يفلت من الآثار المترتبة على صفة الأجر خاصة شهر الإفلاس. أما الظاهر وإن كان لا يقوم العمل لحسابه إلا أنه ظهر بمظهر تاجر وتعامل مع الغير على هذا ألأساس، فيجب أن يعتبر كذلك تطبيقا لنظرية الظاهر وحماية لثقة الغير المشروعة .</a:t>
            </a:r>
          </a:p>
          <a:p>
            <a:pPr algn="just">
              <a:buFontTx/>
              <a:buChar char="-"/>
              <a:defRPr/>
            </a:pPr>
            <a:r>
              <a:rPr lang="ar-SA" sz="2400" b="1" dirty="0" smtClean="0">
                <a:ln>
                  <a:solidFill>
                    <a:srgbClr val="00B050"/>
                  </a:solidFill>
                </a:ln>
                <a:solidFill>
                  <a:srgbClr val="00B050"/>
                </a:solidFill>
                <a:cs typeface="Akhbar MT" pitchFamily="2" charset="-78"/>
              </a:rPr>
              <a:t>لا يشترط أن يكون للشخص محل ثابت يباشر فيه التجارة . </a:t>
            </a:r>
          </a:p>
          <a:p>
            <a:pPr algn="just">
              <a:buFontTx/>
              <a:buChar char="-"/>
              <a:defRPr/>
            </a:pPr>
            <a:r>
              <a:rPr lang="ar-SA" sz="2400" b="1" dirty="0" smtClean="0">
                <a:ln>
                  <a:solidFill>
                    <a:srgbClr val="00B050"/>
                  </a:solidFill>
                </a:ln>
                <a:solidFill>
                  <a:srgbClr val="00B050"/>
                </a:solidFill>
                <a:cs typeface="Akhbar MT" pitchFamily="2" charset="-78"/>
              </a:rPr>
              <a:t>يتم إثبات صفة التاجر بكافة طرق الإثبات.</a:t>
            </a:r>
            <a:endParaRPr lang="en-US" sz="2400" b="1" dirty="0" smtClean="0">
              <a:ln>
                <a:solidFill>
                  <a:srgbClr val="00B050"/>
                </a:solidFill>
              </a:ln>
              <a:solidFill>
                <a:srgbClr val="00B050"/>
              </a:solidFill>
              <a:cs typeface="Akhbar MT" pitchFamily="2" charset="-78"/>
            </a:endParaRPr>
          </a:p>
          <a:p>
            <a:pPr algn="just">
              <a:buFontTx/>
              <a:buChar char="-"/>
              <a:defRPr/>
            </a:pPr>
            <a:endParaRPr lang="en-US" sz="2400" b="1" dirty="0" smtClean="0">
              <a:solidFill>
                <a:sysClr val="windowText" lastClr="000000"/>
              </a:solidFill>
            </a:endParaRPr>
          </a:p>
          <a:p>
            <a:pPr algn="just">
              <a:buFontTx/>
              <a:buChar char="-"/>
              <a:defRPr/>
            </a:pPr>
            <a:endParaRPr lang="en-US" sz="2400" b="1" dirty="0" smtClean="0">
              <a:solidFill>
                <a:sysClr val="windowText" lastClr="000000"/>
              </a:solidFill>
            </a:endParaRPr>
          </a:p>
          <a:p>
            <a:pPr algn="just">
              <a:buFontTx/>
              <a:buChar char="-"/>
              <a:defRPr/>
            </a:pPr>
            <a:endParaRPr lang="en-US" sz="24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2738422" y="1"/>
            <a:ext cx="4643438" cy="571480"/>
          </a:xfrm>
          <a:prstGeom prst="rect">
            <a:avLst/>
          </a:prstGeom>
        </p:spPr>
        <p:style>
          <a:lnRef idx="3">
            <a:schemeClr val="lt1"/>
          </a:lnRef>
          <a:fillRef idx="1">
            <a:schemeClr val="accent1"/>
          </a:fillRef>
          <a:effectRef idx="1">
            <a:schemeClr val="accent1"/>
          </a:effectRef>
          <a:fontRef idx="minor">
            <a:schemeClr val="lt1"/>
          </a:fontRef>
        </p:style>
        <p:txBody>
          <a:bodyPr lIns="0" rIns="18288"/>
          <a:lstStyle/>
          <a:p>
            <a:pPr algn="ctr">
              <a:defRPr/>
            </a:pPr>
            <a:r>
              <a:rPr lang="ar-SA" sz="2800" b="1" dirty="0" smtClean="0">
                <a:solidFill>
                  <a:srgbClr val="FF0000"/>
                </a:solidFill>
              </a:rPr>
              <a:t>ثالثا: </a:t>
            </a:r>
            <a:r>
              <a:rPr lang="ar-SA" sz="2800" b="1" dirty="0">
                <a:solidFill>
                  <a:srgbClr val="FF0000"/>
                </a:solidFill>
              </a:rPr>
              <a:t>الأهلية التجارية</a:t>
            </a:r>
            <a:endParaRPr lang="en-US" sz="2800" b="1" dirty="0">
              <a:solidFill>
                <a:srgbClr val="FF0000"/>
              </a:solidFill>
            </a:endParaRPr>
          </a:p>
        </p:txBody>
      </p:sp>
      <p:sp>
        <p:nvSpPr>
          <p:cNvPr id="4" name="Rectangle 3"/>
          <p:cNvSpPr txBox="1">
            <a:spLocks noRot="1" noChangeArrowheads="1"/>
          </p:cNvSpPr>
          <p:nvPr/>
        </p:nvSpPr>
        <p:spPr>
          <a:xfrm>
            <a:off x="166654" y="714357"/>
            <a:ext cx="9572692" cy="2143139"/>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buFontTx/>
              <a:buChar char="-"/>
              <a:defRPr/>
            </a:pPr>
            <a:r>
              <a:rPr lang="ar-SA" sz="2400" b="1" dirty="0" smtClean="0">
                <a:ln>
                  <a:solidFill>
                    <a:srgbClr val="00B050"/>
                  </a:solidFill>
                </a:ln>
                <a:solidFill>
                  <a:srgbClr val="00B050"/>
                </a:solidFill>
                <a:cs typeface="Akhbar MT" pitchFamily="2" charset="-78"/>
              </a:rPr>
              <a:t>لا </a:t>
            </a:r>
            <a:r>
              <a:rPr lang="ar-SA" sz="2400" b="1" dirty="0">
                <a:ln>
                  <a:solidFill>
                    <a:srgbClr val="00B050"/>
                  </a:solidFill>
                </a:ln>
                <a:solidFill>
                  <a:srgbClr val="00B050"/>
                </a:solidFill>
                <a:cs typeface="Akhbar MT" pitchFamily="2" charset="-78"/>
              </a:rPr>
              <a:t>يكفي لاكتساب صفة التاجر أن يحترف الشخص الأعمال التجارية باسمه ولحسابه</a:t>
            </a:r>
            <a:r>
              <a:rPr lang="ar-SA" sz="2400" b="1" dirty="0" smtClean="0">
                <a:ln>
                  <a:solidFill>
                    <a:srgbClr val="00B050"/>
                  </a:solidFill>
                </a:ln>
                <a:solidFill>
                  <a:srgbClr val="00B050"/>
                </a:solidFill>
                <a:cs typeface="Akhbar MT" pitchFamily="2" charset="-78"/>
              </a:rPr>
              <a:t>، وإنما </a:t>
            </a:r>
            <a:r>
              <a:rPr lang="ar-SA" sz="2400" b="1" dirty="0">
                <a:ln>
                  <a:solidFill>
                    <a:srgbClr val="00B050"/>
                  </a:solidFill>
                </a:ln>
                <a:solidFill>
                  <a:srgbClr val="00B050"/>
                </a:solidFill>
                <a:cs typeface="Akhbar MT" pitchFamily="2" charset="-78"/>
              </a:rPr>
              <a:t>لابد أن تتوافر فيه أيضا الأهلية </a:t>
            </a:r>
            <a:r>
              <a:rPr lang="ar-SA" sz="2400" b="1" dirty="0" smtClean="0">
                <a:ln>
                  <a:solidFill>
                    <a:srgbClr val="00B050"/>
                  </a:solidFill>
                </a:ln>
                <a:solidFill>
                  <a:srgbClr val="00B050"/>
                </a:solidFill>
                <a:cs typeface="Akhbar MT" pitchFamily="2" charset="-78"/>
              </a:rPr>
              <a:t>التجارية، ويقصد </a:t>
            </a:r>
            <a:r>
              <a:rPr lang="ar-SA" sz="2400" b="1" dirty="0">
                <a:ln>
                  <a:solidFill>
                    <a:srgbClr val="00B050"/>
                  </a:solidFill>
                </a:ln>
                <a:solidFill>
                  <a:srgbClr val="00B050"/>
                </a:solidFill>
                <a:cs typeface="Akhbar MT" pitchFamily="2" charset="-78"/>
              </a:rPr>
              <a:t>بها صلاحية الشخص للاشتغال بالتجارة واكتساب صفة </a:t>
            </a:r>
            <a:r>
              <a:rPr lang="ar-SA" sz="2400" b="1" dirty="0" smtClean="0">
                <a:ln>
                  <a:solidFill>
                    <a:srgbClr val="00B050"/>
                  </a:solidFill>
                </a:ln>
                <a:solidFill>
                  <a:srgbClr val="00B050"/>
                </a:solidFill>
                <a:cs typeface="Akhbar MT" pitchFamily="2" charset="-78"/>
              </a:rPr>
              <a:t>التاجر، وتحمل </a:t>
            </a:r>
            <a:r>
              <a:rPr lang="ar-SA" sz="2400" b="1" dirty="0">
                <a:ln>
                  <a:solidFill>
                    <a:srgbClr val="00B050"/>
                  </a:solidFill>
                </a:ln>
                <a:solidFill>
                  <a:srgbClr val="00B050"/>
                </a:solidFill>
                <a:cs typeface="Akhbar MT" pitchFamily="2" charset="-78"/>
              </a:rPr>
              <a:t>الالتزامات المفروضة علي التجار</a:t>
            </a:r>
            <a:r>
              <a:rPr lang="ar-SA" sz="2400" b="1" dirty="0" smtClean="0">
                <a:ln>
                  <a:solidFill>
                    <a:srgbClr val="00B050"/>
                  </a:solidFill>
                </a:ln>
                <a:solidFill>
                  <a:srgbClr val="00B050"/>
                </a:solidFill>
                <a:cs typeface="Akhbar MT" pitchFamily="2" charset="-78"/>
              </a:rPr>
              <a:t>. ويعتبر الشخص أهلا لمباشرة التجارة في المملكة ببلوغه سن الثامنة عشر غير مصاب بأي عارض من عوارض الأهلية.“سواء كان مواطنا أو أجنبيا“. وإذا أصيب الشخص بأحد عوارض الأهلية يتم الحجر عليه، وتعين له المحكمة قيما لإدارة أمواله. ولا يجوز للقيم أن ينشئ  تجارة جديدة لحساب المحجور عليه.</a:t>
            </a:r>
            <a:endParaRPr lang="en-US" sz="2400" b="1" dirty="0" smtClean="0">
              <a:ln>
                <a:solidFill>
                  <a:srgbClr val="00B050"/>
                </a:solidFill>
              </a:ln>
              <a:solidFill>
                <a:srgbClr val="00B050"/>
              </a:solidFill>
              <a:cs typeface="Akhbar MT" pitchFamily="2" charset="-78"/>
            </a:endParaRPr>
          </a:p>
          <a:p>
            <a:pPr algn="just">
              <a:buFontTx/>
              <a:buChar char="-"/>
              <a:defRPr/>
            </a:pPr>
            <a:endParaRPr lang="en-US" sz="2200" b="1" dirty="0" smtClean="0">
              <a:solidFill>
                <a:sysClr val="windowText" lastClr="000000"/>
              </a:solidFill>
            </a:endParaRPr>
          </a:p>
          <a:p>
            <a:pPr algn="just">
              <a:buFontTx/>
              <a:buChar char="-"/>
              <a:defRPr/>
            </a:pPr>
            <a:endParaRPr lang="en-US" sz="2200" b="1" dirty="0">
              <a:solidFill>
                <a:sysClr val="windowText" lastClr="000000"/>
              </a:solidFill>
            </a:endParaRPr>
          </a:p>
        </p:txBody>
      </p:sp>
      <p:sp>
        <p:nvSpPr>
          <p:cNvPr id="7" name="Rectangle 3"/>
          <p:cNvSpPr txBox="1">
            <a:spLocks noRot="1" noChangeArrowheads="1"/>
          </p:cNvSpPr>
          <p:nvPr/>
        </p:nvSpPr>
        <p:spPr>
          <a:xfrm>
            <a:off x="166654" y="3000372"/>
            <a:ext cx="9572692" cy="309562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buFontTx/>
              <a:buChar char="-"/>
              <a:defRPr/>
            </a:pPr>
            <a:r>
              <a:rPr lang="ar-SA" sz="2400" b="1" dirty="0" smtClean="0">
                <a:ln>
                  <a:solidFill>
                    <a:srgbClr val="00B050"/>
                  </a:solidFill>
                </a:ln>
                <a:solidFill>
                  <a:srgbClr val="00B050"/>
                </a:solidFill>
                <a:cs typeface="Akhbar MT" pitchFamily="2" charset="-78"/>
              </a:rPr>
              <a:t>لا </a:t>
            </a:r>
            <a:r>
              <a:rPr lang="ar-SA" sz="2400" b="1" dirty="0">
                <a:ln>
                  <a:solidFill>
                    <a:srgbClr val="00B050"/>
                  </a:solidFill>
                </a:ln>
                <a:solidFill>
                  <a:srgbClr val="00B050"/>
                </a:solidFill>
                <a:cs typeface="Akhbar MT" pitchFamily="2" charset="-78"/>
              </a:rPr>
              <a:t>يجوز للقاصر مباشرة </a:t>
            </a:r>
            <a:r>
              <a:rPr lang="ar-SA" sz="2400" b="1" dirty="0" smtClean="0">
                <a:ln>
                  <a:solidFill>
                    <a:srgbClr val="00B050"/>
                  </a:solidFill>
                </a:ln>
                <a:solidFill>
                  <a:srgbClr val="00B050"/>
                </a:solidFill>
                <a:cs typeface="Akhbar MT" pitchFamily="2" charset="-78"/>
              </a:rPr>
              <a:t>التجارة، ويعتبر </a:t>
            </a:r>
            <a:r>
              <a:rPr lang="ar-SA" sz="2400" b="1" dirty="0">
                <a:ln>
                  <a:solidFill>
                    <a:srgbClr val="00B050"/>
                  </a:solidFill>
                </a:ln>
                <a:solidFill>
                  <a:srgbClr val="00B050"/>
                </a:solidFill>
                <a:cs typeface="Akhbar MT" pitchFamily="2" charset="-78"/>
              </a:rPr>
              <a:t>ما يقوم به من أعمال قابلا للإبطال </a:t>
            </a:r>
            <a:r>
              <a:rPr lang="ar-SA" sz="2400" b="1" dirty="0" smtClean="0">
                <a:ln>
                  <a:solidFill>
                    <a:srgbClr val="00B050"/>
                  </a:solidFill>
                </a:ln>
                <a:solidFill>
                  <a:srgbClr val="00B050"/>
                </a:solidFill>
                <a:cs typeface="Akhbar MT" pitchFamily="2" charset="-78"/>
              </a:rPr>
              <a:t>لمصلحته. ومع ذلك يجوز للقاصر مباشرة التجارة بشرط الحصول علي إذن من المحكمة، وهذا الإذن قد يكون مطلقا أو مقيدا. وفي هذه الحالة يعد القاصر في حكم الشخص كامل الأهلية فيكتسب صفة التاجر غير أن مسئوليته في حالة الإفلاس يجب ألا تتعدي الأموال التي حددها الإذن إذا كان مقيدا. </a:t>
            </a:r>
          </a:p>
          <a:p>
            <a:pPr algn="just">
              <a:buFontTx/>
              <a:buChar char="-"/>
              <a:defRPr/>
            </a:pPr>
            <a:r>
              <a:rPr lang="ar-SA" sz="2400" b="1" dirty="0" smtClean="0">
                <a:ln>
                  <a:solidFill>
                    <a:srgbClr val="00B050"/>
                  </a:solidFill>
                </a:ln>
                <a:solidFill>
                  <a:srgbClr val="00B050"/>
                </a:solidFill>
                <a:latin typeface="Arial" pitchFamily="34" charset="0"/>
                <a:cs typeface="Akhbar MT" pitchFamily="2" charset="-78"/>
              </a:rPr>
              <a:t>يجوز للولي أو الوصي أن يستمر في التجارة التي تؤول للقاصر رعاية لمصلحته. </a:t>
            </a:r>
          </a:p>
          <a:p>
            <a:pPr algn="just">
              <a:defRPr/>
            </a:pPr>
            <a:r>
              <a:rPr lang="ar-SA" sz="2400" b="1" dirty="0" smtClean="0">
                <a:ln>
                  <a:solidFill>
                    <a:srgbClr val="00B050"/>
                  </a:solidFill>
                </a:ln>
                <a:solidFill>
                  <a:srgbClr val="00B050"/>
                </a:solidFill>
                <a:latin typeface="Arial" pitchFamily="34" charset="0"/>
                <a:cs typeface="Akhbar MT" pitchFamily="2" charset="-78"/>
              </a:rPr>
              <a:t>تنص المادة 35 من نظام الشركات علي أنه  ”يجوز النص في عقد شركة التضامن علي أنه إذا توفي أحد الشركاء تستمر الشركة مع ورثته ولو كانوا قصرا“.</a:t>
            </a:r>
          </a:p>
          <a:p>
            <a:pPr algn="just">
              <a:defRPr/>
            </a:pPr>
            <a:r>
              <a:rPr lang="ar-SA" sz="2400" b="1" dirty="0" smtClean="0">
                <a:ln>
                  <a:solidFill>
                    <a:srgbClr val="00B050"/>
                  </a:solidFill>
                </a:ln>
                <a:solidFill>
                  <a:srgbClr val="00B050"/>
                </a:solidFill>
                <a:latin typeface="Arial" pitchFamily="34" charset="0"/>
                <a:cs typeface="Akhbar MT" pitchFamily="2" charset="-78"/>
              </a:rPr>
              <a:t>- </a:t>
            </a:r>
            <a:r>
              <a:rPr lang="ar-SA" sz="2400" b="1" dirty="0" smtClean="0">
                <a:ln>
                  <a:solidFill>
                    <a:srgbClr val="00B050"/>
                  </a:solidFill>
                </a:ln>
                <a:solidFill>
                  <a:srgbClr val="00B050"/>
                </a:solidFill>
                <a:cs typeface="Akhbar MT" pitchFamily="2" charset="-78"/>
              </a:rPr>
              <a:t>يجوز للولي أو الوصي أن يوظف أموال القاصر في أسهم شركات الأموال.</a:t>
            </a:r>
            <a:endParaRPr lang="en-US" sz="2400" b="1" dirty="0" smtClean="0">
              <a:ln>
                <a:solidFill>
                  <a:srgbClr val="00B050"/>
                </a:solidFill>
              </a:ln>
              <a:solidFill>
                <a:srgbClr val="00B050"/>
              </a:solidFill>
              <a:cs typeface="Akhbar MT" pitchFamily="2" charset="-78"/>
            </a:endParaRPr>
          </a:p>
          <a:p>
            <a:pPr algn="just">
              <a:defRPr/>
            </a:pPr>
            <a:endParaRPr lang="en-US" sz="2200" b="1" dirty="0" smtClean="0">
              <a:solidFill>
                <a:sysClr val="windowText" lastClr="000000"/>
              </a:solidFill>
            </a:endParaRPr>
          </a:p>
          <a:p>
            <a:pPr algn="just">
              <a:buFontTx/>
              <a:buChar char="-"/>
              <a:defRPr/>
            </a:pPr>
            <a:endParaRPr lang="en-US" sz="22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80">
                                          <p:stCondLst>
                                            <p:cond delay="0"/>
                                          </p:stCondLst>
                                        </p:cTn>
                                        <p:tgtEl>
                                          <p:spTgt spid="7"/>
                                        </p:tgtEl>
                                      </p:cBhvr>
                                    </p:animEffect>
                                    <p:anim calcmode="lin" valueType="num">
                                      <p:cBhvr>
                                        <p:cTn id="2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7" dur="26">
                                          <p:stCondLst>
                                            <p:cond delay="650"/>
                                          </p:stCondLst>
                                        </p:cTn>
                                        <p:tgtEl>
                                          <p:spTgt spid="7"/>
                                        </p:tgtEl>
                                      </p:cBhvr>
                                      <p:to x="100000" y="60000"/>
                                    </p:animScale>
                                    <p:animScale>
                                      <p:cBhvr>
                                        <p:cTn id="28" dur="166" decel="50000">
                                          <p:stCondLst>
                                            <p:cond delay="676"/>
                                          </p:stCondLst>
                                        </p:cTn>
                                        <p:tgtEl>
                                          <p:spTgt spid="7"/>
                                        </p:tgtEl>
                                      </p:cBhvr>
                                      <p:to x="100000" y="100000"/>
                                    </p:animScale>
                                    <p:animScale>
                                      <p:cBhvr>
                                        <p:cTn id="29" dur="26">
                                          <p:stCondLst>
                                            <p:cond delay="1312"/>
                                          </p:stCondLst>
                                        </p:cTn>
                                        <p:tgtEl>
                                          <p:spTgt spid="7"/>
                                        </p:tgtEl>
                                      </p:cBhvr>
                                      <p:to x="100000" y="80000"/>
                                    </p:animScale>
                                    <p:animScale>
                                      <p:cBhvr>
                                        <p:cTn id="30" dur="166" decel="50000">
                                          <p:stCondLst>
                                            <p:cond delay="1338"/>
                                          </p:stCondLst>
                                        </p:cTn>
                                        <p:tgtEl>
                                          <p:spTgt spid="7"/>
                                        </p:tgtEl>
                                      </p:cBhvr>
                                      <p:to x="100000" y="100000"/>
                                    </p:animScale>
                                    <p:animScale>
                                      <p:cBhvr>
                                        <p:cTn id="31" dur="26">
                                          <p:stCondLst>
                                            <p:cond delay="1642"/>
                                          </p:stCondLst>
                                        </p:cTn>
                                        <p:tgtEl>
                                          <p:spTgt spid="7"/>
                                        </p:tgtEl>
                                      </p:cBhvr>
                                      <p:to x="100000" y="90000"/>
                                    </p:animScale>
                                    <p:animScale>
                                      <p:cBhvr>
                                        <p:cTn id="32" dur="166" decel="50000">
                                          <p:stCondLst>
                                            <p:cond delay="1668"/>
                                          </p:stCondLst>
                                        </p:cTn>
                                        <p:tgtEl>
                                          <p:spTgt spid="7"/>
                                        </p:tgtEl>
                                      </p:cBhvr>
                                      <p:to x="100000" y="100000"/>
                                    </p:animScale>
                                    <p:animScale>
                                      <p:cBhvr>
                                        <p:cTn id="33" dur="26">
                                          <p:stCondLst>
                                            <p:cond delay="1808"/>
                                          </p:stCondLst>
                                        </p:cTn>
                                        <p:tgtEl>
                                          <p:spTgt spid="7"/>
                                        </p:tgtEl>
                                      </p:cBhvr>
                                      <p:to x="100000" y="95000"/>
                                    </p:animScale>
                                    <p:animScale>
                                      <p:cBhvr>
                                        <p:cTn id="34"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10</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3466</TotalTime>
  <Words>1112</Words>
  <Application>Microsoft Office PowerPoint</Application>
  <PresentationFormat>A4 Paper (210x297 mm)</PresentationFormat>
  <Paragraphs>60</Paragraphs>
  <Slides>10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Akhbar MT</vt:lpstr>
      <vt:lpstr>Arial</vt:lpstr>
      <vt:lpstr>AYM Wadiy S_U normal.</vt:lpstr>
      <vt:lpstr>Calibri</vt:lpstr>
      <vt:lpstr>Majalla UI</vt:lpstr>
      <vt:lpstr>Times New Roman</vt:lpstr>
      <vt:lpstr>Office Theme</vt:lpstr>
      <vt:lpstr>PowerPoint Presentation</vt:lpstr>
      <vt:lpstr>المحاضرة السادسة: شروط اكتساب  صفة التاجر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289</cp:revision>
  <dcterms:created xsi:type="dcterms:W3CDTF">2009-10-14T19:14:34Z</dcterms:created>
  <dcterms:modified xsi:type="dcterms:W3CDTF">2013-10-09T12:11:14Z</dcterms:modified>
</cp:coreProperties>
</file>