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55" r:id="rId4"/>
    <p:sldId id="364" r:id="rId5"/>
    <p:sldId id="374" r:id="rId6"/>
    <p:sldId id="365" r:id="rId7"/>
    <p:sldId id="370" r:id="rId8"/>
    <p:sldId id="375" r:id="rId9"/>
    <p:sldId id="371" r:id="rId10"/>
    <p:sldId id="372" r:id="rId11"/>
    <p:sldId id="366" r:id="rId12"/>
    <p:sldId id="373" r:id="rId13"/>
    <p:sldId id="367" r:id="rId14"/>
    <p:sldId id="376" r:id="rId15"/>
    <p:sldId id="368" r:id="rId16"/>
    <p:sldId id="369"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FFCC"/>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99" d="100"/>
          <a:sy n="99" d="100"/>
        </p:scale>
        <p:origin x="90" y="414"/>
      </p:cViewPr>
      <p:guideLst>
        <p:guide orient="horz" pos="2160"/>
        <p:guide pos="312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0945CE-8A67-4B82-8803-2C69724121F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1A719992-38A7-466F-B8DF-DCD9CA165042}">
      <dgm:prSet phldrT="[نص]" custT="1"/>
      <dgm:spPr>
        <a:solidFill>
          <a:srgbClr val="FFFFCC"/>
        </a:solidFill>
      </dgm:spPr>
      <dgm:t>
        <a:bodyPr/>
        <a:lstStyle/>
        <a:p>
          <a:pPr rtl="1"/>
          <a:r>
            <a:rPr lang="ar-SA" sz="2800" b="1" cap="none" spc="0" dirty="0" smtClean="0">
              <a:ln w="1905">
                <a:solidFill>
                  <a:srgbClr val="00B050"/>
                </a:solidFill>
              </a:ln>
              <a:solidFill>
                <a:srgbClr val="00B050"/>
              </a:solidFill>
              <a:effectLst>
                <a:innerShdw blurRad="69850" dist="43180" dir="5400000">
                  <a:srgbClr val="000000">
                    <a:alpha val="65000"/>
                  </a:srgbClr>
                </a:innerShdw>
              </a:effectLst>
            </a:rPr>
            <a:t>التزامات التجار</a:t>
          </a:r>
          <a:endParaRPr lang="ar-SA" sz="2800" b="1" cap="none" spc="0" dirty="0">
            <a:ln w="1905">
              <a:solidFill>
                <a:srgbClr val="00B050"/>
              </a:solidFill>
            </a:ln>
            <a:solidFill>
              <a:srgbClr val="00B050"/>
            </a:solidFill>
            <a:effectLst>
              <a:innerShdw blurRad="69850" dist="43180" dir="5400000">
                <a:srgbClr val="000000">
                  <a:alpha val="65000"/>
                </a:srgbClr>
              </a:innerShdw>
            </a:effectLst>
          </a:endParaRPr>
        </a:p>
      </dgm:t>
    </dgm:pt>
    <dgm:pt modelId="{7AF8B95F-147C-44D2-AE3F-122A050B28C6}" type="parTrans" cxnId="{5670161A-0A66-4CDA-902E-070E0CFAD2D4}">
      <dgm:prSet/>
      <dgm:spPr/>
      <dgm:t>
        <a:bodyPr/>
        <a:lstStyle/>
        <a:p>
          <a:pPr rtl="1"/>
          <a:endParaRPr lang="ar-SA"/>
        </a:p>
      </dgm:t>
    </dgm:pt>
    <dgm:pt modelId="{0F73DE51-45B9-49CB-96BE-C0167E6D425B}" type="sibTrans" cxnId="{5670161A-0A66-4CDA-902E-070E0CFAD2D4}">
      <dgm:prSet/>
      <dgm:spPr/>
      <dgm:t>
        <a:bodyPr/>
        <a:lstStyle/>
        <a:p>
          <a:pPr rtl="1"/>
          <a:endParaRPr lang="ar-SA"/>
        </a:p>
      </dgm:t>
    </dgm:pt>
    <dgm:pt modelId="{05E453F9-312F-4A9D-AB6F-6475CE52CDB2}">
      <dgm:prSet phldrT="[نص]" custT="1"/>
      <dgm:spPr>
        <a:solidFill>
          <a:srgbClr val="FFFFCC"/>
        </a:solidFill>
      </dgm:spPr>
      <dgm:t>
        <a:bodyPr/>
        <a:lstStyle/>
        <a:p>
          <a:pPr rtl="1"/>
          <a:r>
            <a:rPr lang="ar-SA" sz="2400" b="1" dirty="0" smtClean="0">
              <a:solidFill>
                <a:srgbClr val="2D07CF"/>
              </a:solidFill>
            </a:rPr>
            <a:t>3- الاشتراك في الغرفة التجارية والصناعية</a:t>
          </a:r>
          <a:endParaRPr lang="ar-SA" sz="2400" dirty="0"/>
        </a:p>
      </dgm:t>
    </dgm:pt>
    <dgm:pt modelId="{07A91C27-E87B-4BF8-A07B-4A9B154DB08D}" type="parTrans" cxnId="{B960D14D-9CFA-4116-A69F-A615BE8A04A8}">
      <dgm:prSet/>
      <dgm:spPr/>
      <dgm:t>
        <a:bodyPr/>
        <a:lstStyle/>
        <a:p>
          <a:pPr rtl="1"/>
          <a:endParaRPr lang="ar-SA"/>
        </a:p>
      </dgm:t>
    </dgm:pt>
    <dgm:pt modelId="{8A21724C-7A01-4635-9EBD-97126916D87F}" type="sibTrans" cxnId="{B960D14D-9CFA-4116-A69F-A615BE8A04A8}">
      <dgm:prSet/>
      <dgm:spPr/>
      <dgm:t>
        <a:bodyPr/>
        <a:lstStyle/>
        <a:p>
          <a:pPr rtl="1"/>
          <a:endParaRPr lang="ar-SA"/>
        </a:p>
      </dgm:t>
    </dgm:pt>
    <dgm:pt modelId="{3D394422-047E-469C-8080-9DF5C75EC2D9}">
      <dgm:prSet phldrT="[نص]" custT="1"/>
      <dgm:spPr>
        <a:solidFill>
          <a:srgbClr val="FFFFCC"/>
        </a:solidFill>
      </dgm:spPr>
      <dgm:t>
        <a:bodyPr/>
        <a:lstStyle/>
        <a:p>
          <a:pPr rtl="1"/>
          <a:r>
            <a:rPr lang="ar-SA" sz="2400" b="1" dirty="0" smtClean="0">
              <a:solidFill>
                <a:srgbClr val="2D07CF"/>
              </a:solidFill>
            </a:rPr>
            <a:t>2- الالتزام  بالقيد في السجل التجاري</a:t>
          </a:r>
          <a:endParaRPr lang="ar-SA" sz="2400" dirty="0"/>
        </a:p>
      </dgm:t>
    </dgm:pt>
    <dgm:pt modelId="{E96436E3-7F0F-4498-8DF2-596B9DDC9E1C}" type="parTrans" cxnId="{509F3BA5-7C68-4544-8A5D-A2B310B6EC8B}">
      <dgm:prSet/>
      <dgm:spPr/>
      <dgm:t>
        <a:bodyPr/>
        <a:lstStyle/>
        <a:p>
          <a:pPr rtl="1"/>
          <a:endParaRPr lang="ar-SA"/>
        </a:p>
      </dgm:t>
    </dgm:pt>
    <dgm:pt modelId="{81097F7C-D2BD-4598-9F4D-CD76741B442E}" type="sibTrans" cxnId="{509F3BA5-7C68-4544-8A5D-A2B310B6EC8B}">
      <dgm:prSet/>
      <dgm:spPr/>
      <dgm:t>
        <a:bodyPr/>
        <a:lstStyle/>
        <a:p>
          <a:pPr rtl="1"/>
          <a:endParaRPr lang="ar-SA"/>
        </a:p>
      </dgm:t>
    </dgm:pt>
    <dgm:pt modelId="{B89ABCDA-7BB9-4346-9D57-BF1FD76FB271}">
      <dgm:prSet phldrT="[نص]" custT="1"/>
      <dgm:spPr>
        <a:solidFill>
          <a:srgbClr val="FFFFCC"/>
        </a:solidFill>
      </dgm:spPr>
      <dgm:t>
        <a:bodyPr/>
        <a:lstStyle/>
        <a:p>
          <a:pPr rtl="1"/>
          <a:r>
            <a:rPr lang="ar-SA" sz="2400" b="1" dirty="0" smtClean="0">
              <a:solidFill>
                <a:srgbClr val="2D07CF"/>
              </a:solidFill>
            </a:rPr>
            <a:t>1- الالتزام بمسك الدفاتر التجارية </a:t>
          </a:r>
          <a:endParaRPr lang="ar-SA" sz="2400" dirty="0"/>
        </a:p>
      </dgm:t>
    </dgm:pt>
    <dgm:pt modelId="{94C22E45-97CB-4BDA-A626-6083BB4E28A4}" type="parTrans" cxnId="{B9F6302F-362D-48B8-B4F5-B826714988E8}">
      <dgm:prSet/>
      <dgm:spPr/>
      <dgm:t>
        <a:bodyPr/>
        <a:lstStyle/>
        <a:p>
          <a:pPr rtl="1"/>
          <a:endParaRPr lang="ar-SA"/>
        </a:p>
      </dgm:t>
    </dgm:pt>
    <dgm:pt modelId="{FDAE2A31-3B36-417A-9FCE-3486B3CD2FEE}" type="sibTrans" cxnId="{B9F6302F-362D-48B8-B4F5-B826714988E8}">
      <dgm:prSet/>
      <dgm:spPr/>
      <dgm:t>
        <a:bodyPr/>
        <a:lstStyle/>
        <a:p>
          <a:pPr rtl="1"/>
          <a:endParaRPr lang="ar-SA"/>
        </a:p>
      </dgm:t>
    </dgm:pt>
    <dgm:pt modelId="{7E0E66A2-6B04-4C35-924E-62E602421958}" type="pres">
      <dgm:prSet presAssocID="{530945CE-8A67-4B82-8803-2C69724121F8}" presName="hierChild1" presStyleCnt="0">
        <dgm:presLayoutVars>
          <dgm:orgChart val="1"/>
          <dgm:chPref val="1"/>
          <dgm:dir/>
          <dgm:animOne val="branch"/>
          <dgm:animLvl val="lvl"/>
          <dgm:resizeHandles/>
        </dgm:presLayoutVars>
      </dgm:prSet>
      <dgm:spPr/>
      <dgm:t>
        <a:bodyPr/>
        <a:lstStyle/>
        <a:p>
          <a:pPr rtl="1"/>
          <a:endParaRPr lang="ar-SA"/>
        </a:p>
      </dgm:t>
    </dgm:pt>
    <dgm:pt modelId="{DD34F84C-6305-4517-B375-E00AEBC2B875}" type="pres">
      <dgm:prSet presAssocID="{1A719992-38A7-466F-B8DF-DCD9CA165042}" presName="hierRoot1" presStyleCnt="0">
        <dgm:presLayoutVars>
          <dgm:hierBranch val="init"/>
        </dgm:presLayoutVars>
      </dgm:prSet>
      <dgm:spPr/>
    </dgm:pt>
    <dgm:pt modelId="{DAB2E8E7-3C05-4560-8A44-48B08F46277F}" type="pres">
      <dgm:prSet presAssocID="{1A719992-38A7-466F-B8DF-DCD9CA165042}" presName="rootComposite1" presStyleCnt="0"/>
      <dgm:spPr/>
    </dgm:pt>
    <dgm:pt modelId="{43164E15-FADB-4633-9740-29675E9D99E1}" type="pres">
      <dgm:prSet presAssocID="{1A719992-38A7-466F-B8DF-DCD9CA165042}" presName="rootText1" presStyleLbl="node0" presStyleIdx="0" presStyleCnt="1">
        <dgm:presLayoutVars>
          <dgm:chPref val="3"/>
        </dgm:presLayoutVars>
      </dgm:prSet>
      <dgm:spPr/>
      <dgm:t>
        <a:bodyPr/>
        <a:lstStyle/>
        <a:p>
          <a:pPr rtl="1"/>
          <a:endParaRPr lang="ar-SA"/>
        </a:p>
      </dgm:t>
    </dgm:pt>
    <dgm:pt modelId="{B385A25C-B628-4CEF-A654-49C03F307658}" type="pres">
      <dgm:prSet presAssocID="{1A719992-38A7-466F-B8DF-DCD9CA165042}" presName="rootConnector1" presStyleLbl="node1" presStyleIdx="0" presStyleCnt="0"/>
      <dgm:spPr/>
      <dgm:t>
        <a:bodyPr/>
        <a:lstStyle/>
        <a:p>
          <a:pPr rtl="1"/>
          <a:endParaRPr lang="ar-SA"/>
        </a:p>
      </dgm:t>
    </dgm:pt>
    <dgm:pt modelId="{89E421B1-097A-4ABE-B4C0-AF3A951BC8A6}" type="pres">
      <dgm:prSet presAssocID="{1A719992-38A7-466F-B8DF-DCD9CA165042}" presName="hierChild2" presStyleCnt="0"/>
      <dgm:spPr/>
    </dgm:pt>
    <dgm:pt modelId="{39677C9B-D7F4-4FBE-A68A-11630D626F16}" type="pres">
      <dgm:prSet presAssocID="{07A91C27-E87B-4BF8-A07B-4A9B154DB08D}" presName="Name37" presStyleLbl="parChTrans1D2" presStyleIdx="0" presStyleCnt="3"/>
      <dgm:spPr/>
      <dgm:t>
        <a:bodyPr/>
        <a:lstStyle/>
        <a:p>
          <a:pPr rtl="1"/>
          <a:endParaRPr lang="ar-SA"/>
        </a:p>
      </dgm:t>
    </dgm:pt>
    <dgm:pt modelId="{CB89BD95-2C18-431B-BBE5-1E8C0FBCCDA2}" type="pres">
      <dgm:prSet presAssocID="{05E453F9-312F-4A9D-AB6F-6475CE52CDB2}" presName="hierRoot2" presStyleCnt="0">
        <dgm:presLayoutVars>
          <dgm:hierBranch val="init"/>
        </dgm:presLayoutVars>
      </dgm:prSet>
      <dgm:spPr/>
    </dgm:pt>
    <dgm:pt modelId="{82EDB606-34E4-4597-AAFB-0B40B4ECFE89}" type="pres">
      <dgm:prSet presAssocID="{05E453F9-312F-4A9D-AB6F-6475CE52CDB2}" presName="rootComposite" presStyleCnt="0"/>
      <dgm:spPr/>
    </dgm:pt>
    <dgm:pt modelId="{18925256-443F-4490-8E0D-ED39F33C0D63}" type="pres">
      <dgm:prSet presAssocID="{05E453F9-312F-4A9D-AB6F-6475CE52CDB2}" presName="rootText" presStyleLbl="node2" presStyleIdx="0" presStyleCnt="3" custLinFactNeighborX="-91" custLinFactNeighborY="-2428">
        <dgm:presLayoutVars>
          <dgm:chPref val="3"/>
        </dgm:presLayoutVars>
      </dgm:prSet>
      <dgm:spPr/>
      <dgm:t>
        <a:bodyPr/>
        <a:lstStyle/>
        <a:p>
          <a:pPr rtl="1"/>
          <a:endParaRPr lang="ar-SA"/>
        </a:p>
      </dgm:t>
    </dgm:pt>
    <dgm:pt modelId="{3350C946-5067-4277-B485-4039F7F4C305}" type="pres">
      <dgm:prSet presAssocID="{05E453F9-312F-4A9D-AB6F-6475CE52CDB2}" presName="rootConnector" presStyleLbl="node2" presStyleIdx="0" presStyleCnt="3"/>
      <dgm:spPr/>
      <dgm:t>
        <a:bodyPr/>
        <a:lstStyle/>
        <a:p>
          <a:pPr rtl="1"/>
          <a:endParaRPr lang="ar-SA"/>
        </a:p>
      </dgm:t>
    </dgm:pt>
    <dgm:pt modelId="{E763E2E7-A098-428D-9E1E-E6319A340EE3}" type="pres">
      <dgm:prSet presAssocID="{05E453F9-312F-4A9D-AB6F-6475CE52CDB2}" presName="hierChild4" presStyleCnt="0"/>
      <dgm:spPr/>
    </dgm:pt>
    <dgm:pt modelId="{3622C485-7051-4AA5-A88C-290675F82193}" type="pres">
      <dgm:prSet presAssocID="{05E453F9-312F-4A9D-AB6F-6475CE52CDB2}" presName="hierChild5" presStyleCnt="0"/>
      <dgm:spPr/>
    </dgm:pt>
    <dgm:pt modelId="{3CA4CAA9-5E2D-455A-87FD-2D2DC2670541}" type="pres">
      <dgm:prSet presAssocID="{E96436E3-7F0F-4498-8DF2-596B9DDC9E1C}" presName="Name37" presStyleLbl="parChTrans1D2" presStyleIdx="1" presStyleCnt="3"/>
      <dgm:spPr/>
      <dgm:t>
        <a:bodyPr/>
        <a:lstStyle/>
        <a:p>
          <a:pPr rtl="1"/>
          <a:endParaRPr lang="ar-SA"/>
        </a:p>
      </dgm:t>
    </dgm:pt>
    <dgm:pt modelId="{444D0FD2-5165-4245-B87A-35BB99C465F8}" type="pres">
      <dgm:prSet presAssocID="{3D394422-047E-469C-8080-9DF5C75EC2D9}" presName="hierRoot2" presStyleCnt="0">
        <dgm:presLayoutVars>
          <dgm:hierBranch val="init"/>
        </dgm:presLayoutVars>
      </dgm:prSet>
      <dgm:spPr/>
    </dgm:pt>
    <dgm:pt modelId="{4954303C-C9FA-477C-9B4F-B486F50B8A22}" type="pres">
      <dgm:prSet presAssocID="{3D394422-047E-469C-8080-9DF5C75EC2D9}" presName="rootComposite" presStyleCnt="0"/>
      <dgm:spPr/>
    </dgm:pt>
    <dgm:pt modelId="{68B6D22F-8F75-4882-B25C-A7DDABB4D4ED}" type="pres">
      <dgm:prSet presAssocID="{3D394422-047E-469C-8080-9DF5C75EC2D9}" presName="rootText" presStyleLbl="node2" presStyleIdx="1" presStyleCnt="3">
        <dgm:presLayoutVars>
          <dgm:chPref val="3"/>
        </dgm:presLayoutVars>
      </dgm:prSet>
      <dgm:spPr/>
      <dgm:t>
        <a:bodyPr/>
        <a:lstStyle/>
        <a:p>
          <a:pPr rtl="1"/>
          <a:endParaRPr lang="ar-SA"/>
        </a:p>
      </dgm:t>
    </dgm:pt>
    <dgm:pt modelId="{AE3B41EB-5F6B-4D5E-899F-5966BD44B829}" type="pres">
      <dgm:prSet presAssocID="{3D394422-047E-469C-8080-9DF5C75EC2D9}" presName="rootConnector" presStyleLbl="node2" presStyleIdx="1" presStyleCnt="3"/>
      <dgm:spPr/>
      <dgm:t>
        <a:bodyPr/>
        <a:lstStyle/>
        <a:p>
          <a:pPr rtl="1"/>
          <a:endParaRPr lang="ar-SA"/>
        </a:p>
      </dgm:t>
    </dgm:pt>
    <dgm:pt modelId="{DFFA31B6-9452-4857-A17B-0A76E81BDBCE}" type="pres">
      <dgm:prSet presAssocID="{3D394422-047E-469C-8080-9DF5C75EC2D9}" presName="hierChild4" presStyleCnt="0"/>
      <dgm:spPr/>
    </dgm:pt>
    <dgm:pt modelId="{7D0F4263-0832-4A17-8E01-38639C6EA289}" type="pres">
      <dgm:prSet presAssocID="{3D394422-047E-469C-8080-9DF5C75EC2D9}" presName="hierChild5" presStyleCnt="0"/>
      <dgm:spPr/>
    </dgm:pt>
    <dgm:pt modelId="{2D619CC4-7802-42D6-AF59-12326C286F7B}" type="pres">
      <dgm:prSet presAssocID="{94C22E45-97CB-4BDA-A626-6083BB4E28A4}" presName="Name37" presStyleLbl="parChTrans1D2" presStyleIdx="2" presStyleCnt="3"/>
      <dgm:spPr/>
      <dgm:t>
        <a:bodyPr/>
        <a:lstStyle/>
        <a:p>
          <a:pPr rtl="1"/>
          <a:endParaRPr lang="ar-SA"/>
        </a:p>
      </dgm:t>
    </dgm:pt>
    <dgm:pt modelId="{BDEE19F1-8D0B-48DC-ACF3-1A5C2CD40CC0}" type="pres">
      <dgm:prSet presAssocID="{B89ABCDA-7BB9-4346-9D57-BF1FD76FB271}" presName="hierRoot2" presStyleCnt="0">
        <dgm:presLayoutVars>
          <dgm:hierBranch val="init"/>
        </dgm:presLayoutVars>
      </dgm:prSet>
      <dgm:spPr/>
    </dgm:pt>
    <dgm:pt modelId="{F6D20C9C-689C-45F6-8E18-90943C49423B}" type="pres">
      <dgm:prSet presAssocID="{B89ABCDA-7BB9-4346-9D57-BF1FD76FB271}" presName="rootComposite" presStyleCnt="0"/>
      <dgm:spPr/>
    </dgm:pt>
    <dgm:pt modelId="{26CF6372-84D1-4DF0-982C-E058B73B17FA}" type="pres">
      <dgm:prSet presAssocID="{B89ABCDA-7BB9-4346-9D57-BF1FD76FB271}" presName="rootText" presStyleLbl="node2" presStyleIdx="2" presStyleCnt="3">
        <dgm:presLayoutVars>
          <dgm:chPref val="3"/>
        </dgm:presLayoutVars>
      </dgm:prSet>
      <dgm:spPr/>
      <dgm:t>
        <a:bodyPr/>
        <a:lstStyle/>
        <a:p>
          <a:pPr rtl="1"/>
          <a:endParaRPr lang="ar-SA"/>
        </a:p>
      </dgm:t>
    </dgm:pt>
    <dgm:pt modelId="{7E94C070-BB5E-4CEE-87F2-FEBA3D2A1D99}" type="pres">
      <dgm:prSet presAssocID="{B89ABCDA-7BB9-4346-9D57-BF1FD76FB271}" presName="rootConnector" presStyleLbl="node2" presStyleIdx="2" presStyleCnt="3"/>
      <dgm:spPr/>
      <dgm:t>
        <a:bodyPr/>
        <a:lstStyle/>
        <a:p>
          <a:pPr rtl="1"/>
          <a:endParaRPr lang="ar-SA"/>
        </a:p>
      </dgm:t>
    </dgm:pt>
    <dgm:pt modelId="{27E088D2-6B4A-4A66-B529-D4E93A2EAC5D}" type="pres">
      <dgm:prSet presAssocID="{B89ABCDA-7BB9-4346-9D57-BF1FD76FB271}" presName="hierChild4" presStyleCnt="0"/>
      <dgm:spPr/>
    </dgm:pt>
    <dgm:pt modelId="{99947F45-852E-4987-8BC6-94E3AE4EE2EB}" type="pres">
      <dgm:prSet presAssocID="{B89ABCDA-7BB9-4346-9D57-BF1FD76FB271}" presName="hierChild5" presStyleCnt="0"/>
      <dgm:spPr/>
    </dgm:pt>
    <dgm:pt modelId="{C0490DB2-F412-45C6-832B-F9BCFF8D73D9}" type="pres">
      <dgm:prSet presAssocID="{1A719992-38A7-466F-B8DF-DCD9CA165042}" presName="hierChild3" presStyleCnt="0"/>
      <dgm:spPr/>
    </dgm:pt>
  </dgm:ptLst>
  <dgm:cxnLst>
    <dgm:cxn modelId="{509F3BA5-7C68-4544-8A5D-A2B310B6EC8B}" srcId="{1A719992-38A7-466F-B8DF-DCD9CA165042}" destId="{3D394422-047E-469C-8080-9DF5C75EC2D9}" srcOrd="1" destOrd="0" parTransId="{E96436E3-7F0F-4498-8DF2-596B9DDC9E1C}" sibTransId="{81097F7C-D2BD-4598-9F4D-CD76741B442E}"/>
    <dgm:cxn modelId="{5670161A-0A66-4CDA-902E-070E0CFAD2D4}" srcId="{530945CE-8A67-4B82-8803-2C69724121F8}" destId="{1A719992-38A7-466F-B8DF-DCD9CA165042}" srcOrd="0" destOrd="0" parTransId="{7AF8B95F-147C-44D2-AE3F-122A050B28C6}" sibTransId="{0F73DE51-45B9-49CB-96BE-C0167E6D425B}"/>
    <dgm:cxn modelId="{8D448F46-63D5-4BCE-A405-A931F1C40178}" type="presOf" srcId="{3D394422-047E-469C-8080-9DF5C75EC2D9}" destId="{AE3B41EB-5F6B-4D5E-899F-5966BD44B829}" srcOrd="1" destOrd="0" presId="urn:microsoft.com/office/officeart/2005/8/layout/orgChart1"/>
    <dgm:cxn modelId="{642E35FD-BF44-42EB-87AD-0FC7B1EBBE79}" type="presOf" srcId="{E96436E3-7F0F-4498-8DF2-596B9DDC9E1C}" destId="{3CA4CAA9-5E2D-455A-87FD-2D2DC2670541}" srcOrd="0" destOrd="0" presId="urn:microsoft.com/office/officeart/2005/8/layout/orgChart1"/>
    <dgm:cxn modelId="{8293755B-76DE-4B54-88A8-7FB7A2727854}" type="presOf" srcId="{94C22E45-97CB-4BDA-A626-6083BB4E28A4}" destId="{2D619CC4-7802-42D6-AF59-12326C286F7B}" srcOrd="0" destOrd="0" presId="urn:microsoft.com/office/officeart/2005/8/layout/orgChart1"/>
    <dgm:cxn modelId="{B9F6302F-362D-48B8-B4F5-B826714988E8}" srcId="{1A719992-38A7-466F-B8DF-DCD9CA165042}" destId="{B89ABCDA-7BB9-4346-9D57-BF1FD76FB271}" srcOrd="2" destOrd="0" parTransId="{94C22E45-97CB-4BDA-A626-6083BB4E28A4}" sibTransId="{FDAE2A31-3B36-417A-9FCE-3486B3CD2FEE}"/>
    <dgm:cxn modelId="{C82A1CD4-49D6-491A-A8A7-374A6E88A0FE}" type="presOf" srcId="{530945CE-8A67-4B82-8803-2C69724121F8}" destId="{7E0E66A2-6B04-4C35-924E-62E602421958}" srcOrd="0" destOrd="0" presId="urn:microsoft.com/office/officeart/2005/8/layout/orgChart1"/>
    <dgm:cxn modelId="{807CB1AE-3BBB-4CF1-B079-5ACDFCAB95FC}" type="presOf" srcId="{05E453F9-312F-4A9D-AB6F-6475CE52CDB2}" destId="{3350C946-5067-4277-B485-4039F7F4C305}" srcOrd="1" destOrd="0" presId="urn:microsoft.com/office/officeart/2005/8/layout/orgChart1"/>
    <dgm:cxn modelId="{69D2365A-CDD0-4068-A1E8-B0CACC5EC83D}" type="presOf" srcId="{B89ABCDA-7BB9-4346-9D57-BF1FD76FB271}" destId="{7E94C070-BB5E-4CEE-87F2-FEBA3D2A1D99}" srcOrd="1" destOrd="0" presId="urn:microsoft.com/office/officeart/2005/8/layout/orgChart1"/>
    <dgm:cxn modelId="{B960D14D-9CFA-4116-A69F-A615BE8A04A8}" srcId="{1A719992-38A7-466F-B8DF-DCD9CA165042}" destId="{05E453F9-312F-4A9D-AB6F-6475CE52CDB2}" srcOrd="0" destOrd="0" parTransId="{07A91C27-E87B-4BF8-A07B-4A9B154DB08D}" sibTransId="{8A21724C-7A01-4635-9EBD-97126916D87F}"/>
    <dgm:cxn modelId="{CD7DF7F1-4A9F-444F-9752-47E793F8CE59}" type="presOf" srcId="{3D394422-047E-469C-8080-9DF5C75EC2D9}" destId="{68B6D22F-8F75-4882-B25C-A7DDABB4D4ED}" srcOrd="0" destOrd="0" presId="urn:microsoft.com/office/officeart/2005/8/layout/orgChart1"/>
    <dgm:cxn modelId="{47455CF8-9B0E-447E-81A1-362CAEE3FD2D}" type="presOf" srcId="{05E453F9-312F-4A9D-AB6F-6475CE52CDB2}" destId="{18925256-443F-4490-8E0D-ED39F33C0D63}" srcOrd="0" destOrd="0" presId="urn:microsoft.com/office/officeart/2005/8/layout/orgChart1"/>
    <dgm:cxn modelId="{D4E20713-E79A-4E21-B730-5F46E0FA7F9A}" type="presOf" srcId="{1A719992-38A7-466F-B8DF-DCD9CA165042}" destId="{B385A25C-B628-4CEF-A654-49C03F307658}" srcOrd="1" destOrd="0" presId="urn:microsoft.com/office/officeart/2005/8/layout/orgChart1"/>
    <dgm:cxn modelId="{9C0E5161-2A40-425D-A623-7F71CCCE10FA}" type="presOf" srcId="{B89ABCDA-7BB9-4346-9D57-BF1FD76FB271}" destId="{26CF6372-84D1-4DF0-982C-E058B73B17FA}" srcOrd="0" destOrd="0" presId="urn:microsoft.com/office/officeart/2005/8/layout/orgChart1"/>
    <dgm:cxn modelId="{BA7D760A-0531-4F4C-B630-4FC55B2EEACF}" type="presOf" srcId="{1A719992-38A7-466F-B8DF-DCD9CA165042}" destId="{43164E15-FADB-4633-9740-29675E9D99E1}" srcOrd="0" destOrd="0" presId="urn:microsoft.com/office/officeart/2005/8/layout/orgChart1"/>
    <dgm:cxn modelId="{144B8DB5-D752-456A-AE2C-7653E73B5773}" type="presOf" srcId="{07A91C27-E87B-4BF8-A07B-4A9B154DB08D}" destId="{39677C9B-D7F4-4FBE-A68A-11630D626F16}" srcOrd="0" destOrd="0" presId="urn:microsoft.com/office/officeart/2005/8/layout/orgChart1"/>
    <dgm:cxn modelId="{258D3B34-68E4-4668-BF29-90A7EAE2E1FF}" type="presParOf" srcId="{7E0E66A2-6B04-4C35-924E-62E602421958}" destId="{DD34F84C-6305-4517-B375-E00AEBC2B875}" srcOrd="0" destOrd="0" presId="urn:microsoft.com/office/officeart/2005/8/layout/orgChart1"/>
    <dgm:cxn modelId="{42BA0BA1-1818-4961-93E8-2590F28B22BE}" type="presParOf" srcId="{DD34F84C-6305-4517-B375-E00AEBC2B875}" destId="{DAB2E8E7-3C05-4560-8A44-48B08F46277F}" srcOrd="0" destOrd="0" presId="urn:microsoft.com/office/officeart/2005/8/layout/orgChart1"/>
    <dgm:cxn modelId="{D2ADF6FE-69F3-4705-AD64-B1B789A991D1}" type="presParOf" srcId="{DAB2E8E7-3C05-4560-8A44-48B08F46277F}" destId="{43164E15-FADB-4633-9740-29675E9D99E1}" srcOrd="0" destOrd="0" presId="urn:microsoft.com/office/officeart/2005/8/layout/orgChart1"/>
    <dgm:cxn modelId="{74C2D359-D441-4115-962D-FF9876484981}" type="presParOf" srcId="{DAB2E8E7-3C05-4560-8A44-48B08F46277F}" destId="{B385A25C-B628-4CEF-A654-49C03F307658}" srcOrd="1" destOrd="0" presId="urn:microsoft.com/office/officeart/2005/8/layout/orgChart1"/>
    <dgm:cxn modelId="{BD591A84-69EF-4912-A914-4647F69D1988}" type="presParOf" srcId="{DD34F84C-6305-4517-B375-E00AEBC2B875}" destId="{89E421B1-097A-4ABE-B4C0-AF3A951BC8A6}" srcOrd="1" destOrd="0" presId="urn:microsoft.com/office/officeart/2005/8/layout/orgChart1"/>
    <dgm:cxn modelId="{087E546D-BEC7-4FB2-A4FC-F972606920B3}" type="presParOf" srcId="{89E421B1-097A-4ABE-B4C0-AF3A951BC8A6}" destId="{39677C9B-D7F4-4FBE-A68A-11630D626F16}" srcOrd="0" destOrd="0" presId="urn:microsoft.com/office/officeart/2005/8/layout/orgChart1"/>
    <dgm:cxn modelId="{5A031649-6F47-45DB-855D-530EF03F4E7A}" type="presParOf" srcId="{89E421B1-097A-4ABE-B4C0-AF3A951BC8A6}" destId="{CB89BD95-2C18-431B-BBE5-1E8C0FBCCDA2}" srcOrd="1" destOrd="0" presId="urn:microsoft.com/office/officeart/2005/8/layout/orgChart1"/>
    <dgm:cxn modelId="{1699FB0C-71EC-4F85-B1B5-6F9881393D12}" type="presParOf" srcId="{CB89BD95-2C18-431B-BBE5-1E8C0FBCCDA2}" destId="{82EDB606-34E4-4597-AAFB-0B40B4ECFE89}" srcOrd="0" destOrd="0" presId="urn:microsoft.com/office/officeart/2005/8/layout/orgChart1"/>
    <dgm:cxn modelId="{4FB24FBF-EA1C-40B5-90F0-7EC468B54717}" type="presParOf" srcId="{82EDB606-34E4-4597-AAFB-0B40B4ECFE89}" destId="{18925256-443F-4490-8E0D-ED39F33C0D63}" srcOrd="0" destOrd="0" presId="urn:microsoft.com/office/officeart/2005/8/layout/orgChart1"/>
    <dgm:cxn modelId="{28558929-41CC-4CC4-B330-19F6D79CBDFA}" type="presParOf" srcId="{82EDB606-34E4-4597-AAFB-0B40B4ECFE89}" destId="{3350C946-5067-4277-B485-4039F7F4C305}" srcOrd="1" destOrd="0" presId="urn:microsoft.com/office/officeart/2005/8/layout/orgChart1"/>
    <dgm:cxn modelId="{C7860820-7B7C-40D1-B5AE-F2D0CB9BD9AA}" type="presParOf" srcId="{CB89BD95-2C18-431B-BBE5-1E8C0FBCCDA2}" destId="{E763E2E7-A098-428D-9E1E-E6319A340EE3}" srcOrd="1" destOrd="0" presId="urn:microsoft.com/office/officeart/2005/8/layout/orgChart1"/>
    <dgm:cxn modelId="{DD54B272-E15B-400F-90FF-90C043932990}" type="presParOf" srcId="{CB89BD95-2C18-431B-BBE5-1E8C0FBCCDA2}" destId="{3622C485-7051-4AA5-A88C-290675F82193}" srcOrd="2" destOrd="0" presId="urn:microsoft.com/office/officeart/2005/8/layout/orgChart1"/>
    <dgm:cxn modelId="{42AFD71A-AA74-448D-908F-A759ADB92773}" type="presParOf" srcId="{89E421B1-097A-4ABE-B4C0-AF3A951BC8A6}" destId="{3CA4CAA9-5E2D-455A-87FD-2D2DC2670541}" srcOrd="2" destOrd="0" presId="urn:microsoft.com/office/officeart/2005/8/layout/orgChart1"/>
    <dgm:cxn modelId="{E557C369-F8B5-4FE2-B667-0895A9D2E437}" type="presParOf" srcId="{89E421B1-097A-4ABE-B4C0-AF3A951BC8A6}" destId="{444D0FD2-5165-4245-B87A-35BB99C465F8}" srcOrd="3" destOrd="0" presId="urn:microsoft.com/office/officeart/2005/8/layout/orgChart1"/>
    <dgm:cxn modelId="{DE644EF5-85F7-4591-8CD8-5997886C19E1}" type="presParOf" srcId="{444D0FD2-5165-4245-B87A-35BB99C465F8}" destId="{4954303C-C9FA-477C-9B4F-B486F50B8A22}" srcOrd="0" destOrd="0" presId="urn:microsoft.com/office/officeart/2005/8/layout/orgChart1"/>
    <dgm:cxn modelId="{71B06981-D881-4865-A250-80B01820DFC4}" type="presParOf" srcId="{4954303C-C9FA-477C-9B4F-B486F50B8A22}" destId="{68B6D22F-8F75-4882-B25C-A7DDABB4D4ED}" srcOrd="0" destOrd="0" presId="urn:microsoft.com/office/officeart/2005/8/layout/orgChart1"/>
    <dgm:cxn modelId="{7B5D0627-E0CD-44F9-8B97-9380000903DE}" type="presParOf" srcId="{4954303C-C9FA-477C-9B4F-B486F50B8A22}" destId="{AE3B41EB-5F6B-4D5E-899F-5966BD44B829}" srcOrd="1" destOrd="0" presId="urn:microsoft.com/office/officeart/2005/8/layout/orgChart1"/>
    <dgm:cxn modelId="{0A33562B-6972-4568-BF6E-C6A23A7D40F4}" type="presParOf" srcId="{444D0FD2-5165-4245-B87A-35BB99C465F8}" destId="{DFFA31B6-9452-4857-A17B-0A76E81BDBCE}" srcOrd="1" destOrd="0" presId="urn:microsoft.com/office/officeart/2005/8/layout/orgChart1"/>
    <dgm:cxn modelId="{AB075E19-1F53-42F8-84FB-D0E6CFC4A106}" type="presParOf" srcId="{444D0FD2-5165-4245-B87A-35BB99C465F8}" destId="{7D0F4263-0832-4A17-8E01-38639C6EA289}" srcOrd="2" destOrd="0" presId="urn:microsoft.com/office/officeart/2005/8/layout/orgChart1"/>
    <dgm:cxn modelId="{3D51E450-282C-4D5A-8723-18AAC1408E00}" type="presParOf" srcId="{89E421B1-097A-4ABE-B4C0-AF3A951BC8A6}" destId="{2D619CC4-7802-42D6-AF59-12326C286F7B}" srcOrd="4" destOrd="0" presId="urn:microsoft.com/office/officeart/2005/8/layout/orgChart1"/>
    <dgm:cxn modelId="{04FC0719-6E19-45AA-B54A-29E0E2982783}" type="presParOf" srcId="{89E421B1-097A-4ABE-B4C0-AF3A951BC8A6}" destId="{BDEE19F1-8D0B-48DC-ACF3-1A5C2CD40CC0}" srcOrd="5" destOrd="0" presId="urn:microsoft.com/office/officeart/2005/8/layout/orgChart1"/>
    <dgm:cxn modelId="{94A64501-25FB-4790-A907-E39B7B4B9CC3}" type="presParOf" srcId="{BDEE19F1-8D0B-48DC-ACF3-1A5C2CD40CC0}" destId="{F6D20C9C-689C-45F6-8E18-90943C49423B}" srcOrd="0" destOrd="0" presId="urn:microsoft.com/office/officeart/2005/8/layout/orgChart1"/>
    <dgm:cxn modelId="{B0AE3A8E-6F17-43F8-ACB1-9CCC403F873A}" type="presParOf" srcId="{F6D20C9C-689C-45F6-8E18-90943C49423B}" destId="{26CF6372-84D1-4DF0-982C-E058B73B17FA}" srcOrd="0" destOrd="0" presId="urn:microsoft.com/office/officeart/2005/8/layout/orgChart1"/>
    <dgm:cxn modelId="{320D8C39-2C5E-40C4-BE80-57BAE9AD6A03}" type="presParOf" srcId="{F6D20C9C-689C-45F6-8E18-90943C49423B}" destId="{7E94C070-BB5E-4CEE-87F2-FEBA3D2A1D99}" srcOrd="1" destOrd="0" presId="urn:microsoft.com/office/officeart/2005/8/layout/orgChart1"/>
    <dgm:cxn modelId="{0C3A0179-5B27-431C-A8EC-1CFEBB2FBA23}" type="presParOf" srcId="{BDEE19F1-8D0B-48DC-ACF3-1A5C2CD40CC0}" destId="{27E088D2-6B4A-4A66-B529-D4E93A2EAC5D}" srcOrd="1" destOrd="0" presId="urn:microsoft.com/office/officeart/2005/8/layout/orgChart1"/>
    <dgm:cxn modelId="{18101427-EF63-4E8D-BA48-13017552D8CE}" type="presParOf" srcId="{BDEE19F1-8D0B-48DC-ACF3-1A5C2CD40CC0}" destId="{99947F45-852E-4987-8BC6-94E3AE4EE2EB}" srcOrd="2" destOrd="0" presId="urn:microsoft.com/office/officeart/2005/8/layout/orgChart1"/>
    <dgm:cxn modelId="{75C2ABD5-AE5D-461C-A92E-69B27C33F001}" type="presParOf" srcId="{DD34F84C-6305-4517-B375-E00AEBC2B875}" destId="{C0490DB2-F412-45C6-832B-F9BCFF8D73D9}"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19CC4-7802-42D6-AF59-12326C286F7B}">
      <dsp:nvSpPr>
        <dsp:cNvPr id="0" name=""/>
        <dsp:cNvSpPr/>
      </dsp:nvSpPr>
      <dsp:spPr>
        <a:xfrm>
          <a:off x="4786346" y="1269358"/>
          <a:ext cx="3071774" cy="533117"/>
        </a:xfrm>
        <a:custGeom>
          <a:avLst/>
          <a:gdLst/>
          <a:ahLst/>
          <a:cxnLst/>
          <a:rect l="0" t="0" r="0" b="0"/>
          <a:pathLst>
            <a:path>
              <a:moveTo>
                <a:pt x="0" y="0"/>
              </a:moveTo>
              <a:lnTo>
                <a:pt x="0" y="266558"/>
              </a:lnTo>
              <a:lnTo>
                <a:pt x="3071774" y="266558"/>
              </a:lnTo>
              <a:lnTo>
                <a:pt x="3071774"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A4CAA9-5E2D-455A-87FD-2D2DC2670541}">
      <dsp:nvSpPr>
        <dsp:cNvPr id="0" name=""/>
        <dsp:cNvSpPr/>
      </dsp:nvSpPr>
      <dsp:spPr>
        <a:xfrm>
          <a:off x="4740626" y="1269358"/>
          <a:ext cx="91440" cy="533117"/>
        </a:xfrm>
        <a:custGeom>
          <a:avLst/>
          <a:gdLst/>
          <a:ahLst/>
          <a:cxnLst/>
          <a:rect l="0" t="0" r="0" b="0"/>
          <a:pathLst>
            <a:path>
              <a:moveTo>
                <a:pt x="45720" y="0"/>
              </a:moveTo>
              <a:lnTo>
                <a:pt x="45720" y="5331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677C9B-D7F4-4FBE-A68A-11630D626F16}">
      <dsp:nvSpPr>
        <dsp:cNvPr id="0" name=""/>
        <dsp:cNvSpPr/>
      </dsp:nvSpPr>
      <dsp:spPr>
        <a:xfrm>
          <a:off x="1712261" y="1269358"/>
          <a:ext cx="3074084" cy="502298"/>
        </a:xfrm>
        <a:custGeom>
          <a:avLst/>
          <a:gdLst/>
          <a:ahLst/>
          <a:cxnLst/>
          <a:rect l="0" t="0" r="0" b="0"/>
          <a:pathLst>
            <a:path>
              <a:moveTo>
                <a:pt x="3074084" y="0"/>
              </a:moveTo>
              <a:lnTo>
                <a:pt x="3074084" y="235739"/>
              </a:lnTo>
              <a:lnTo>
                <a:pt x="0" y="235739"/>
              </a:lnTo>
              <a:lnTo>
                <a:pt x="0" y="50229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164E15-FADB-4633-9740-29675E9D99E1}">
      <dsp:nvSpPr>
        <dsp:cNvPr id="0" name=""/>
        <dsp:cNvSpPr/>
      </dsp:nvSpPr>
      <dsp:spPr>
        <a:xfrm>
          <a:off x="3517017" y="29"/>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ar-SA" sz="2800" b="1" kern="1200" cap="none" spc="0" dirty="0" smtClean="0">
              <a:ln w="1905">
                <a:solidFill>
                  <a:srgbClr val="00B050"/>
                </a:solidFill>
              </a:ln>
              <a:solidFill>
                <a:srgbClr val="00B050"/>
              </a:solidFill>
              <a:effectLst>
                <a:innerShdw blurRad="69850" dist="43180" dir="5400000">
                  <a:srgbClr val="000000">
                    <a:alpha val="65000"/>
                  </a:srgbClr>
                </a:innerShdw>
              </a:effectLst>
            </a:rPr>
            <a:t>التزامات التجار</a:t>
          </a:r>
          <a:endParaRPr lang="ar-SA" sz="2800" b="1" kern="1200" cap="none" spc="0" dirty="0">
            <a:ln w="1905">
              <a:solidFill>
                <a:srgbClr val="00B050"/>
              </a:solidFill>
            </a:ln>
            <a:solidFill>
              <a:srgbClr val="00B050"/>
            </a:solidFill>
            <a:effectLst>
              <a:innerShdw blurRad="69850" dist="43180" dir="5400000">
                <a:srgbClr val="000000">
                  <a:alpha val="65000"/>
                </a:srgbClr>
              </a:innerShdw>
            </a:effectLst>
          </a:endParaRPr>
        </a:p>
      </dsp:txBody>
      <dsp:txXfrm>
        <a:off x="3517017" y="29"/>
        <a:ext cx="2538656" cy="1269328"/>
      </dsp:txXfrm>
    </dsp:sp>
    <dsp:sp modelId="{18925256-443F-4490-8E0D-ED39F33C0D63}">
      <dsp:nvSpPr>
        <dsp:cNvPr id="0" name=""/>
        <dsp:cNvSpPr/>
      </dsp:nvSpPr>
      <dsp:spPr>
        <a:xfrm>
          <a:off x="442933" y="1771656"/>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3- الاشتراك في الغرفة التجارية والصناعية</a:t>
          </a:r>
          <a:endParaRPr lang="ar-SA" sz="2400" kern="1200" dirty="0"/>
        </a:p>
      </dsp:txBody>
      <dsp:txXfrm>
        <a:off x="442933" y="1771656"/>
        <a:ext cx="2538656" cy="1269328"/>
      </dsp:txXfrm>
    </dsp:sp>
    <dsp:sp modelId="{68B6D22F-8F75-4882-B25C-A7DDABB4D4ED}">
      <dsp:nvSpPr>
        <dsp:cNvPr id="0" name=""/>
        <dsp:cNvSpPr/>
      </dsp:nvSpPr>
      <dsp:spPr>
        <a:xfrm>
          <a:off x="3517017" y="1802475"/>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2- الالتزام  بالقيد في السجل التجاري</a:t>
          </a:r>
          <a:endParaRPr lang="ar-SA" sz="2400" kern="1200" dirty="0"/>
        </a:p>
      </dsp:txBody>
      <dsp:txXfrm>
        <a:off x="3517017" y="1802475"/>
        <a:ext cx="2538656" cy="1269328"/>
      </dsp:txXfrm>
    </dsp:sp>
    <dsp:sp modelId="{26CF6372-84D1-4DF0-982C-E058B73B17FA}">
      <dsp:nvSpPr>
        <dsp:cNvPr id="0" name=""/>
        <dsp:cNvSpPr/>
      </dsp:nvSpPr>
      <dsp:spPr>
        <a:xfrm>
          <a:off x="6588792" y="1802475"/>
          <a:ext cx="2538656" cy="1269328"/>
        </a:xfrm>
        <a:prstGeom prst="rect">
          <a:avLst/>
        </a:prstGeom>
        <a:solidFill>
          <a:srgbClr val="FFFF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2D07CF"/>
              </a:solidFill>
            </a:rPr>
            <a:t>1- الالتزام بمسك الدفاتر التجارية </a:t>
          </a:r>
          <a:endParaRPr lang="ar-SA" sz="2400" kern="1200" dirty="0"/>
        </a:p>
      </dsp:txBody>
      <dsp:txXfrm>
        <a:off x="6588792" y="1802475"/>
        <a:ext cx="2538656" cy="126932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10/28/2013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266135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p:spPr>
      </p:sp>
      <p:sp>
        <p:nvSpPr>
          <p:cNvPr id="227331"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pPr>
            <a:fld id="{EEFE7824-E083-4FAC-8868-BC13445E4930}" type="slidenum">
              <a:rPr lang="ar-SA" smtClean="0">
                <a:ea typeface="Majalla UI"/>
                <a:cs typeface="Majalla UI"/>
              </a:rPr>
              <a:pPr fontAlgn="base">
                <a:spcBef>
                  <a:spcPct val="0"/>
                </a:spcBef>
                <a:spcAft>
                  <a:spcPct val="0"/>
                </a:spcAft>
              </a:pPr>
              <a:t>3</a:t>
            </a:fld>
            <a:endParaRPr lang="ar-SA" smtClean="0">
              <a:ea typeface="Majalla UI"/>
              <a:cs typeface="Majalla UI"/>
            </a:endParaRPr>
          </a:p>
        </p:txBody>
      </p:sp>
    </p:spTree>
    <p:extLst>
      <p:ext uri="{BB962C8B-B14F-4D97-AF65-F5344CB8AC3E}">
        <p14:creationId xmlns:p14="http://schemas.microsoft.com/office/powerpoint/2010/main" val="346036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EE03520-420A-4F62-B1A2-A7085F7F148E}" type="slidenum">
              <a:rPr lang="ar-SA">
                <a:solidFill>
                  <a:prstClr val="black"/>
                </a:solidFill>
                <a:latin typeface="Calibri" pitchFamily="34" charset="0"/>
                <a:cs typeface="Majalla UI"/>
              </a:rPr>
              <a:pPr eaLnBrk="1" hangingPunct="1"/>
              <a:t>4</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3515654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BC5D07F-434D-48A2-802B-1D950C1413B9}" type="slidenum">
              <a:rPr lang="ar-SA">
                <a:solidFill>
                  <a:prstClr val="black"/>
                </a:solidFill>
                <a:latin typeface="Calibri" pitchFamily="34" charset="0"/>
                <a:cs typeface="Majalla UI"/>
              </a:rPr>
              <a:pPr eaLnBrk="1" hangingPunct="1"/>
              <a:t>6</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1973982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697C887-BAFB-4DEF-AC5F-82B1308AACB3}" type="slidenum">
              <a:rPr lang="ar-SA">
                <a:solidFill>
                  <a:prstClr val="black"/>
                </a:solidFill>
                <a:latin typeface="Calibri" pitchFamily="34" charset="0"/>
                <a:cs typeface="Majalla UI"/>
              </a:rPr>
              <a:pPr eaLnBrk="1" hangingPunct="1"/>
              <a:t>11</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2081373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A153217-D185-4EE7-B68F-1B63B2717414}" type="slidenum">
              <a:rPr lang="ar-SA">
                <a:solidFill>
                  <a:prstClr val="black"/>
                </a:solidFill>
                <a:latin typeface="Calibri" pitchFamily="34" charset="0"/>
                <a:cs typeface="Majalla UI"/>
              </a:rPr>
              <a:pPr eaLnBrk="1" hangingPunct="1"/>
              <a:t>13</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2256109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A153217-D185-4EE7-B68F-1B63B2717414}" type="slidenum">
              <a:rPr lang="ar-SA">
                <a:solidFill>
                  <a:prstClr val="black"/>
                </a:solidFill>
                <a:latin typeface="Calibri" pitchFamily="34" charset="0"/>
                <a:cs typeface="Majalla UI"/>
              </a:rPr>
              <a:pPr eaLnBrk="1" hangingPunct="1"/>
              <a:t>14</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4094532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عنصر نائب لصورة الشريحة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5844"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6D249CF-52B8-4CB8-A1FD-19052CFF3976}" type="slidenum">
              <a:rPr lang="ar-SA">
                <a:solidFill>
                  <a:prstClr val="black"/>
                </a:solidFill>
                <a:latin typeface="Calibri" pitchFamily="34" charset="0"/>
                <a:cs typeface="Majalla UI"/>
              </a:rPr>
              <a:pPr eaLnBrk="1" hangingPunct="1"/>
              <a:t>15</a:t>
            </a:fld>
            <a:endParaRPr lang="ar-SA">
              <a:solidFill>
                <a:prstClr val="black"/>
              </a:solidFill>
              <a:latin typeface="Calibri" pitchFamily="34" charset="0"/>
              <a:cs typeface="Majalla UI"/>
            </a:endParaRPr>
          </a:p>
        </p:txBody>
      </p:sp>
    </p:spTree>
    <p:extLst>
      <p:ext uri="{BB962C8B-B14F-4D97-AF65-F5344CB8AC3E}">
        <p14:creationId xmlns:p14="http://schemas.microsoft.com/office/powerpoint/2010/main" val="1192977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648"/>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5" y="6356572"/>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22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7123"/>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222"/>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7"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93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27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861"/>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86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7210"/>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5" y="5791200"/>
            <a:ext cx="941389"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7210"/>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1" y="6290846"/>
            <a:ext cx="1406154"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6" y="5791422"/>
            <a:ext cx="838200" cy="938645"/>
          </a:xfrm>
          <a:prstGeom prst="rect">
            <a:avLst/>
          </a:prstGeom>
        </p:spPr>
      </p:pic>
      <p:sp>
        <p:nvSpPr>
          <p:cNvPr id="19" name="Rectangle 18"/>
          <p:cNvSpPr/>
          <p:nvPr userDrawn="1"/>
        </p:nvSpPr>
        <p:spPr>
          <a:xfrm>
            <a:off x="914400" y="6581223"/>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647"/>
            <a:ext cx="8420100" cy="1470025"/>
          </a:xfrm>
        </p:spPr>
        <p:txBody>
          <a:bodyPr/>
          <a:lstStyle/>
          <a:p>
            <a:pPr eaLnBrk="1" hangingPunct="1"/>
            <a:r>
              <a:rPr lang="en-US" dirty="0" smtClean="0">
                <a:solidFill>
                  <a:srgbClr val="376092"/>
                </a:solidFill>
                <a:cs typeface="Arial" pitchFamily="34" charset="0"/>
              </a:rPr>
              <a:t> </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3930650" cy="13716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accent4">
                    <a:lumMod val="50000"/>
                  </a:schemeClr>
                </a:solidFill>
                <a:latin typeface="Calibri" pitchFamily="34" charset="0"/>
              </a:rPr>
              <a:t>جامعة الملك فيصل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كلية إدارة الأعمال</a:t>
            </a:r>
          </a:p>
          <a:p>
            <a:pPr algn="ctr" rtl="0">
              <a:spcBef>
                <a:spcPct val="20000"/>
              </a:spcBef>
              <a:buFont typeface="Arial" pitchFamily="34" charset="0"/>
              <a:buNone/>
            </a:pPr>
            <a:r>
              <a:rPr lang="ar-DZ" sz="2400" b="1" dirty="0" smtClean="0">
                <a:solidFill>
                  <a:schemeClr val="accent4">
                    <a:lumMod val="50000"/>
                  </a:schemeClr>
                </a:solidFill>
                <a:latin typeface="Calibri" pitchFamily="34" charset="0"/>
              </a:rPr>
              <a:t>قسم </a:t>
            </a:r>
            <a:r>
              <a:rPr lang="ar-SA" sz="2400" b="1" dirty="0" smtClean="0">
                <a:solidFill>
                  <a:schemeClr val="accent4">
                    <a:lumMod val="50000"/>
                  </a:schemeClr>
                </a:solidFill>
                <a:latin typeface="Calibri" pitchFamily="34" charset="0"/>
              </a:rPr>
              <a:t>القانون</a:t>
            </a:r>
            <a:endParaRPr lang="en-US" sz="2400" b="1" dirty="0">
              <a:solidFill>
                <a:schemeClr val="accent4">
                  <a:lumMod val="50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422"/>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7" y="2971807"/>
            <a:ext cx="5099050" cy="1470025"/>
          </a:xfrm>
          <a:prstGeom prst="rect">
            <a:avLst/>
          </a:prstGeom>
          <a:noFill/>
          <a:ln w="9525">
            <a:noFill/>
            <a:miter lim="800000"/>
            <a:headEnd/>
            <a:tailEnd/>
          </a:ln>
        </p:spPr>
        <p:txBody>
          <a:bodyPr anchor="ctr"/>
          <a:lstStyle/>
          <a:p>
            <a:pPr algn="ctr">
              <a:lnSpc>
                <a:spcPct val="200000"/>
              </a:lnSpc>
            </a:pPr>
            <a:r>
              <a:rPr lang="ar-EG" sz="3600" b="1" dirty="0">
                <a:ln>
                  <a:solidFill>
                    <a:sysClr val="windowText" lastClr="000000"/>
                  </a:solidFill>
                </a:ln>
                <a:solidFill>
                  <a:sysClr val="windowText" lastClr="000000"/>
                </a:solidFill>
                <a:latin typeface="AYM Wadiy S_U normal."/>
                <a:cs typeface="Akhbar MT" pitchFamily="2" charset="-78"/>
              </a:rPr>
              <a:t>اسم </a:t>
            </a:r>
            <a:r>
              <a:rPr lang="ar-EG" sz="3600" b="1" dirty="0" smtClean="0">
                <a:ln>
                  <a:solidFill>
                    <a:sysClr val="windowText" lastClr="000000"/>
                  </a:solidFill>
                </a:ln>
                <a:solidFill>
                  <a:sysClr val="windowText" lastClr="000000"/>
                </a:solidFill>
                <a:latin typeface="AYM Wadiy S_U normal."/>
                <a:cs typeface="Akhbar MT" pitchFamily="2" charset="-78"/>
              </a:rPr>
              <a:t>المقرر</a:t>
            </a:r>
            <a:r>
              <a:rPr lang="ar-DZ" sz="3600" b="1" dirty="0" smtClean="0">
                <a:ln>
                  <a:solidFill>
                    <a:sysClr val="windowText" lastClr="000000"/>
                  </a:solidFill>
                </a:ln>
                <a:solidFill>
                  <a:sysClr val="windowText" lastClr="000000"/>
                </a:solidFill>
                <a:latin typeface="AYM Wadiy S_U normal."/>
                <a:cs typeface="Akhbar MT" pitchFamily="2" charset="-78"/>
              </a:rPr>
              <a:t>: </a:t>
            </a:r>
            <a:r>
              <a:rPr lang="ar-SA" sz="3600" b="1" dirty="0" smtClean="0">
                <a:ln>
                  <a:solidFill>
                    <a:sysClr val="windowText" lastClr="000000"/>
                  </a:solidFill>
                </a:ln>
                <a:solidFill>
                  <a:sysClr val="windowText" lastClr="000000"/>
                </a:solidFill>
                <a:latin typeface="AYM Wadiy S_U normal."/>
                <a:cs typeface="Akhbar MT" pitchFamily="2" charset="-78"/>
              </a:rPr>
              <a:t>القانون التجاري</a:t>
            </a:r>
            <a:r>
              <a:rPr lang="ar-EG" sz="3600" b="1" dirty="0">
                <a:ln>
                  <a:solidFill>
                    <a:sysClr val="windowText" lastClr="000000"/>
                  </a:solidFill>
                </a:ln>
                <a:solidFill>
                  <a:sysClr val="windowText" lastClr="000000"/>
                </a:solidFill>
                <a:latin typeface="Calibri" pitchFamily="34" charset="0"/>
                <a:cs typeface="Akhbar MT" pitchFamily="2" charset="-78"/>
              </a:rPr>
              <a:t/>
            </a:r>
            <a:br>
              <a:rPr lang="ar-EG" sz="3600" b="1" dirty="0">
                <a:ln>
                  <a:solidFill>
                    <a:sysClr val="windowText" lastClr="000000"/>
                  </a:solidFill>
                </a:ln>
                <a:solidFill>
                  <a:sysClr val="windowText" lastClr="000000"/>
                </a:solidFill>
                <a:latin typeface="Calibri" pitchFamily="34" charset="0"/>
                <a:cs typeface="Akhbar MT" pitchFamily="2" charset="-78"/>
              </a:rPr>
            </a:br>
            <a:r>
              <a:rPr lang="ar-SA" sz="3600" b="1" dirty="0" smtClean="0">
                <a:ln>
                  <a:solidFill>
                    <a:sysClr val="windowText" lastClr="000000"/>
                  </a:solidFill>
                </a:ln>
                <a:solidFill>
                  <a:sysClr val="windowText" lastClr="000000"/>
                </a:solidFill>
                <a:latin typeface="Calibri" pitchFamily="34" charset="0"/>
                <a:cs typeface="Akhbar MT" pitchFamily="2" charset="-78"/>
              </a:rPr>
              <a:t>المحاضر: عمر صالح احمد السعيد</a:t>
            </a:r>
            <a:r>
              <a:rPr lang="en-US" sz="2400" b="1" dirty="0" smtClean="0">
                <a:solidFill>
                  <a:schemeClr val="accent4">
                    <a:lumMod val="50000"/>
                  </a:schemeClr>
                </a:solidFill>
                <a:latin typeface="Calibri" pitchFamily="34" charset="0"/>
                <a:cs typeface="Times New Roman" pitchFamily="18" charset="0"/>
              </a:rPr>
              <a:t>.</a:t>
            </a:r>
            <a:endParaRPr lang="en-US" sz="2800" b="1" dirty="0">
              <a:solidFill>
                <a:schemeClr val="accent4">
                  <a:lumMod val="50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78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مستطيل 13"/>
          <p:cNvSpPr/>
          <p:nvPr/>
        </p:nvSpPr>
        <p:spPr>
          <a:xfrm>
            <a:off x="111405" y="5566827"/>
            <a:ext cx="5161990" cy="830997"/>
          </a:xfrm>
          <a:prstGeom prst="rect">
            <a:avLst/>
          </a:prstGeom>
        </p:spPr>
        <p:txBody>
          <a:bodyPr wrap="none">
            <a:spAutoFit/>
          </a:bodyPr>
          <a:lstStyle/>
          <a:p>
            <a:pPr lvl="0"/>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الحساب الشخصي في تويتر :</a:t>
            </a:r>
            <a:r>
              <a:rPr lang="en-US"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@abuabdullah961</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a:p>
            <a:pPr lvl="0"/>
            <a:r>
              <a:rPr lang="ar-SA"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البريد </a:t>
            </a:r>
            <a:r>
              <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الإلكتروني : </a:t>
            </a:r>
            <a:r>
              <a:rPr lang="en-US" sz="2400" dirty="0" smtClean="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rPr>
              <a:t>oalsaeed@kfu.edu.sa</a:t>
            </a:r>
            <a:endParaRPr lang="ar-SA" sz="2400" dirty="0">
              <a:ln w="18415" cmpd="sng">
                <a:solidFill>
                  <a:srgbClr val="FF0000"/>
                </a:solidFill>
                <a:prstDash val="solid"/>
              </a:ln>
              <a:solidFill>
                <a:schemeClr val="accent4">
                  <a:lumMod val="75000"/>
                </a:schemeClr>
              </a:solidFill>
              <a:effectLst>
                <a:outerShdw blurRad="63500" dir="3600000" algn="tl" rotWithShape="0">
                  <a:srgbClr val="000000">
                    <a:alpha val="70000"/>
                  </a:srgbClr>
                </a:outerShdw>
              </a:effectLst>
              <a:cs typeface="Akhbar MT" pitchFamily="2" charset="-7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1" y="6356572"/>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685800" y="3733800"/>
            <a:ext cx="8501122" cy="1428760"/>
          </a:xfrm>
        </p:spPr>
        <p:txBody>
          <a:bodyPr/>
          <a:lstStyle/>
          <a:p>
            <a:pPr rtl="1" eaLnBrk="1" hangingPunct="1"/>
            <a:r>
              <a:rPr lang="en-US" sz="4000" b="1" spc="-150" dirty="0" smtClean="0">
                <a:solidFill>
                  <a:srgbClr val="376092"/>
                </a:solidFill>
                <a:latin typeface="ae_AlMateen" pitchFamily="2" charset="-78"/>
                <a:cs typeface="Akhbar MT" pitchFamily="2" charset="-78"/>
              </a:rPr>
              <a:t> </a:t>
            </a:r>
            <a:br>
              <a:rPr lang="en-US" sz="4000" b="1" spc="-150" dirty="0" smtClean="0">
                <a:solidFill>
                  <a:srgbClr val="376092"/>
                </a:solidFill>
                <a:latin typeface="ae_AlMateen" pitchFamily="2" charset="-78"/>
                <a:cs typeface="Akhbar MT" pitchFamily="2" charset="-78"/>
              </a:rPr>
            </a:br>
            <a:r>
              <a:rPr lang="ar-SA" sz="4000" b="1" spc="-150" dirty="0" smtClean="0">
                <a:solidFill>
                  <a:srgbClr val="376092"/>
                </a:solidFill>
                <a:latin typeface="ae_AlMateen" pitchFamily="2" charset="-78"/>
                <a:cs typeface="Akhbar MT" pitchFamily="2" charset="-78"/>
              </a:rPr>
              <a:t>المحاضرة التاسعة : التزامات التاجر </a:t>
            </a:r>
            <a:br>
              <a:rPr lang="ar-SA" sz="4000" b="1" spc="-150" dirty="0" smtClean="0">
                <a:solidFill>
                  <a:srgbClr val="376092"/>
                </a:solidFill>
                <a:latin typeface="ae_AlMateen" pitchFamily="2" charset="-78"/>
                <a:cs typeface="Akhbar MT" pitchFamily="2" charset="-78"/>
              </a:rPr>
            </a:br>
            <a:r>
              <a:rPr lang="ar-SA" sz="4000" b="1" spc="-150" dirty="0" smtClean="0">
                <a:solidFill>
                  <a:srgbClr val="376092"/>
                </a:solidFill>
                <a:latin typeface="ae_AlMateen" pitchFamily="2" charset="-78"/>
                <a:cs typeface="Akhbar MT" pitchFamily="2" charset="-78"/>
              </a:rPr>
              <a:t>(الالتزام </a:t>
            </a:r>
            <a:r>
              <a:rPr lang="ar-SA" sz="4000" b="1" spc="-150" dirty="0">
                <a:solidFill>
                  <a:srgbClr val="376092"/>
                </a:solidFill>
                <a:latin typeface="ae_AlMateen" pitchFamily="2" charset="-78"/>
                <a:cs typeface="Akhbar MT" pitchFamily="2" charset="-78"/>
              </a:rPr>
              <a:t>بالاشتراك في الغرفة التجارية والصناعية  ) </a:t>
            </a:r>
            <a:r>
              <a:rPr lang="en-US" sz="2800" dirty="0" smtClean="0"/>
              <a:t/>
            </a:r>
            <a:br>
              <a:rPr lang="en-US" sz="2800" dirty="0" smtClean="0"/>
            </a:br>
            <a:r>
              <a:rPr lang="en-US" sz="2800" b="1" dirty="0" smtClean="0">
                <a:ln>
                  <a:solidFill>
                    <a:sysClr val="windowText" lastClr="000000"/>
                  </a:solidFill>
                </a:ln>
                <a:solidFill>
                  <a:schemeClr val="tx1"/>
                </a:solidFill>
                <a:cs typeface="AL-Mohanad Bold"/>
              </a:rPr>
              <a:t/>
            </a:r>
            <a:br>
              <a:rPr lang="en-US" sz="2800" b="1" dirty="0" smtClean="0">
                <a:ln>
                  <a:solidFill>
                    <a:sysClr val="windowText" lastClr="000000"/>
                  </a:solidFill>
                </a:ln>
                <a:solidFill>
                  <a:schemeClr val="tx1"/>
                </a:solidFill>
                <a:cs typeface="AL-Mohanad Bold"/>
              </a:rPr>
            </a:br>
            <a:endParaRPr lang="en-US" sz="2800" b="1" spc="-150" dirty="0" smtClean="0">
              <a:solidFill>
                <a:srgbClr val="376092"/>
              </a:solidFill>
              <a:latin typeface="ae_AlMateen" pitchFamily="2" charset="-78"/>
              <a:cs typeface="ae_AlMateen"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952736" y="142876"/>
            <a:ext cx="4024313" cy="571503"/>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3600" b="1" dirty="0" smtClean="0">
                <a:solidFill>
                  <a:srgbClr val="FF0000"/>
                </a:solidFill>
                <a:cs typeface="Akhbar MT" pitchFamily="2" charset="-78"/>
              </a:rPr>
              <a:t>التزامات التجار</a:t>
            </a:r>
            <a:endParaRPr lang="en-US" sz="3600" b="1" dirty="0">
              <a:solidFill>
                <a:srgbClr val="2D07CF"/>
              </a:solidFill>
              <a:cs typeface="Akhbar MT" pitchFamily="2" charset="-78"/>
            </a:endParaRPr>
          </a:p>
        </p:txBody>
      </p:sp>
      <p:sp>
        <p:nvSpPr>
          <p:cNvPr id="3" name="Rectangle 3"/>
          <p:cNvSpPr txBox="1">
            <a:spLocks noRot="1" noChangeArrowheads="1"/>
          </p:cNvSpPr>
          <p:nvPr/>
        </p:nvSpPr>
        <p:spPr>
          <a:xfrm>
            <a:off x="166655" y="1071548"/>
            <a:ext cx="9572692" cy="1357321"/>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solidFill>
                  <a:sysClr val="windowText" lastClr="000000"/>
                </a:solidFill>
                <a:cs typeface="Akhbar MT" pitchFamily="2" charset="-78"/>
              </a:rPr>
              <a:t>يرتب القانون التجاري علي الشخص الذي يكتسب صفة التاجر عدد من </a:t>
            </a:r>
            <a:r>
              <a:rPr lang="ar-SA" sz="2800" b="1" dirty="0" smtClean="0">
                <a:solidFill>
                  <a:sysClr val="windowText" lastClr="000000"/>
                </a:solidFill>
                <a:cs typeface="Akhbar MT" pitchFamily="2" charset="-78"/>
              </a:rPr>
              <a:t>الالتزامات، ومن </a:t>
            </a:r>
            <a:r>
              <a:rPr lang="ar-SA" sz="2800" b="1" dirty="0">
                <a:solidFill>
                  <a:sysClr val="windowText" lastClr="000000"/>
                </a:solidFill>
                <a:cs typeface="Akhbar MT" pitchFamily="2" charset="-78"/>
              </a:rPr>
              <a:t>أبرز هذه </a:t>
            </a:r>
            <a:r>
              <a:rPr lang="ar-SA" sz="2800" b="1" dirty="0" smtClean="0">
                <a:solidFill>
                  <a:sysClr val="windowText" lastClr="000000"/>
                </a:solidFill>
                <a:cs typeface="Akhbar MT" pitchFamily="2" charset="-78"/>
              </a:rPr>
              <a:t>الالتزامات، الالتزام </a:t>
            </a:r>
            <a:r>
              <a:rPr lang="ar-SA" sz="2800" b="1" dirty="0">
                <a:solidFill>
                  <a:sysClr val="windowText" lastClr="000000"/>
                </a:solidFill>
                <a:cs typeface="Akhbar MT" pitchFamily="2" charset="-78"/>
              </a:rPr>
              <a:t>بمسك الدفاتر </a:t>
            </a:r>
            <a:r>
              <a:rPr lang="ar-SA" sz="2800" b="1" dirty="0" smtClean="0">
                <a:solidFill>
                  <a:sysClr val="windowText" lastClr="000000"/>
                </a:solidFill>
                <a:cs typeface="Akhbar MT" pitchFamily="2" charset="-78"/>
              </a:rPr>
              <a:t>التجارية، والالتزام بالقيد </a:t>
            </a:r>
            <a:r>
              <a:rPr lang="ar-SA" sz="2800" b="1" dirty="0">
                <a:solidFill>
                  <a:sysClr val="windowText" lastClr="000000"/>
                </a:solidFill>
                <a:cs typeface="Akhbar MT" pitchFamily="2" charset="-78"/>
              </a:rPr>
              <a:t>في السجل </a:t>
            </a:r>
            <a:r>
              <a:rPr lang="ar-SA" sz="2800" b="1" dirty="0" smtClean="0">
                <a:solidFill>
                  <a:sysClr val="windowText" lastClr="000000"/>
                </a:solidFill>
                <a:cs typeface="Akhbar MT" pitchFamily="2" charset="-78"/>
              </a:rPr>
              <a:t>التجاري، والاشتراك </a:t>
            </a:r>
            <a:r>
              <a:rPr lang="ar-SA" sz="2800" b="1" dirty="0">
                <a:solidFill>
                  <a:sysClr val="windowText" lastClr="000000"/>
                </a:solidFill>
                <a:cs typeface="Akhbar MT" pitchFamily="2" charset="-78"/>
              </a:rPr>
              <a:t>في الغرفة التجارية والصناعية .</a:t>
            </a:r>
            <a:endParaRPr lang="en-US" sz="2800" b="1" dirty="0">
              <a:solidFill>
                <a:sysClr val="windowText" lastClr="000000"/>
              </a:solidFill>
              <a:cs typeface="Akhbar MT" pitchFamily="2" charset="-78"/>
            </a:endParaRPr>
          </a:p>
        </p:txBody>
      </p:sp>
      <p:graphicFrame>
        <p:nvGraphicFramePr>
          <p:cNvPr id="7" name="رسم تخطيطي 6"/>
          <p:cNvGraphicFramePr/>
          <p:nvPr>
            <p:extLst>
              <p:ext uri="{D42A27DB-BD31-4B8C-83A1-F6EECF244321}">
                <p14:modId xmlns:p14="http://schemas.microsoft.com/office/powerpoint/2010/main" val="3028155774"/>
              </p:ext>
            </p:extLst>
          </p:nvPr>
        </p:nvGraphicFramePr>
        <p:xfrm>
          <a:off x="166655" y="2571744"/>
          <a:ext cx="9572692" cy="3071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Graphic spid="7"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309662" y="0"/>
            <a:ext cx="7042546" cy="7143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ar-SA" sz="3200" b="1" dirty="0" smtClean="0">
                <a:solidFill>
                  <a:srgbClr val="FF0000"/>
                </a:solidFill>
                <a:latin typeface="Calibri" pitchFamily="34" charset="0"/>
                <a:cs typeface="Akhbar MT" pitchFamily="2" charset="-78"/>
              </a:rPr>
              <a:t> الاشتراك في الغرفة التجارية والصناعية</a:t>
            </a:r>
            <a:endParaRPr lang="ar-SA" sz="3200" b="1" dirty="0" smtClean="0">
              <a:solidFill>
                <a:srgbClr val="FF0000"/>
              </a:solidFill>
              <a:cs typeface="Akhbar MT" pitchFamily="2" charset="-78"/>
            </a:endParaRPr>
          </a:p>
        </p:txBody>
      </p:sp>
      <p:sp>
        <p:nvSpPr>
          <p:cNvPr id="3" name="Rectangle 3"/>
          <p:cNvSpPr txBox="1">
            <a:spLocks noRot="1" noChangeArrowheads="1"/>
          </p:cNvSpPr>
          <p:nvPr/>
        </p:nvSpPr>
        <p:spPr>
          <a:xfrm>
            <a:off x="166654" y="1000108"/>
            <a:ext cx="9572692" cy="278893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smtClean="0">
                <a:ln>
                  <a:solidFill>
                    <a:sysClr val="windowText" lastClr="000000"/>
                  </a:solidFill>
                </a:ln>
                <a:solidFill>
                  <a:prstClr val="black"/>
                </a:solidFill>
                <a:cs typeface="Akhbar MT" pitchFamily="2" charset="-78"/>
              </a:rPr>
              <a:t>أنشئت أول غرفة تجارية وصناعية في المملكة بمدينة جدة في عام 1365 هـ وصدر أول نظام للغرفة التجارية والصناعية في 17-1-1368 هـ وتم إلغائه بالمرسوم الملكي رقم م /6 بتاريخ 30-7-1400 هـ والذي صدر بمقتضاه نظام الغرفة التجارية والصناعية الحالي. وقد عني هذا النظام بتنظيم الغرف التجارية والصناعية من حيث تعريفها، تكوينها، أهدافها، اختصاصاتها، إدارتها وميزانيتها. </a:t>
            </a:r>
          </a:p>
          <a:p>
            <a:pPr algn="just">
              <a:defRPr/>
            </a:pPr>
            <a:endParaRPr lang="ar-SA" sz="2800" b="1" dirty="0" smtClean="0">
              <a:ln>
                <a:solidFill>
                  <a:sysClr val="windowText" lastClr="000000"/>
                </a:solidFill>
              </a:ln>
              <a:solidFill>
                <a:prstClr val="black"/>
              </a:solidFill>
            </a:endParaRPr>
          </a:p>
          <a:p>
            <a:pPr algn="just">
              <a:defRPr/>
            </a:pPr>
            <a:endParaRPr lang="en-US" sz="2800" b="1" dirty="0" smtClean="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p:txBody>
      </p:sp>
    </p:spTree>
    <p:extLst>
      <p:ext uri="{BB962C8B-B14F-4D97-AF65-F5344CB8AC3E}">
        <p14:creationId xmlns:p14="http://schemas.microsoft.com/office/powerpoint/2010/main" val="1685095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anim calcmode="lin" valueType="num">
                                      <p:cBhvr>
                                        <p:cTn id="26" dur="2000" fill="hold"/>
                                        <p:tgtEl>
                                          <p:spTgt spid="3"/>
                                        </p:tgtEl>
                                        <p:attrNameLst>
                                          <p:attrName>ppt_w</p:attrName>
                                        </p:attrNameLst>
                                      </p:cBhvr>
                                      <p:tavLst>
                                        <p:tav tm="0" fmla="#ppt_w*sin(2.5*pi*$)">
                                          <p:val>
                                            <p:fltVal val="0"/>
                                          </p:val>
                                        </p:tav>
                                        <p:tav tm="100000">
                                          <p:val>
                                            <p:fltVal val="1"/>
                                          </p:val>
                                        </p:tav>
                                      </p:tavLst>
                                    </p:anim>
                                    <p:anim calcmode="lin" valueType="num">
                                      <p:cBhvr>
                                        <p:cTn id="27"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1000108"/>
            <a:ext cx="9572692" cy="4500594"/>
          </a:xfrm>
          <a:prstGeom prst="rect">
            <a:avLst/>
          </a:prstGeom>
          <a:solidFill>
            <a:schemeClr val="bg1"/>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smtClean="0">
                <a:ln>
                  <a:solidFill>
                    <a:sysClr val="windowText" lastClr="000000"/>
                  </a:solidFill>
                </a:ln>
                <a:solidFill>
                  <a:schemeClr val="accent3">
                    <a:lumMod val="75000"/>
                  </a:schemeClr>
                </a:solidFill>
                <a:cs typeface="Akhbar MT" pitchFamily="2" charset="-78"/>
              </a:rPr>
              <a:t>عرف النظام الغرفة التجارية والصناعية بأنها هيئة لا تستهدف الربح وتمثل في دائرة اختصاصها المصالح التجارية والصناعية للتجار لدي الدولة. وتتمتع الغرفة بشخصية اعتبارية ويمثلها رئيس مجلس إدارتها أمام القضاء والغير.</a:t>
            </a:r>
            <a:endParaRPr lang="en-US" sz="3200" b="1" dirty="0" smtClean="0">
              <a:ln>
                <a:solidFill>
                  <a:sysClr val="windowText" lastClr="000000"/>
                </a:solidFill>
              </a:ln>
              <a:solidFill>
                <a:schemeClr val="accent3">
                  <a:lumMod val="75000"/>
                </a:schemeClr>
              </a:solidFill>
              <a:cs typeface="Akhbar MT" pitchFamily="2" charset="-78"/>
            </a:endParaRPr>
          </a:p>
          <a:p>
            <a:pPr algn="just">
              <a:defRPr/>
            </a:pPr>
            <a:r>
              <a:rPr lang="ar-SA" sz="3200" b="1" dirty="0" smtClean="0">
                <a:ln>
                  <a:solidFill>
                    <a:sysClr val="windowText" lastClr="000000"/>
                  </a:solidFill>
                </a:ln>
                <a:solidFill>
                  <a:schemeClr val="accent3">
                    <a:lumMod val="75000"/>
                  </a:schemeClr>
                </a:solidFill>
                <a:cs typeface="Akhbar MT" pitchFamily="2" charset="-78"/>
              </a:rPr>
              <a:t>وتنشأ الغرفة التجارية بقرار من وزير التجارة بالاتفاق مع وزير الصناعة ولا يجوز أن يقل عدد المشتركين فيها عن 30 شخصا من العاملين في مجال التجارة </a:t>
            </a:r>
            <a:r>
              <a:rPr lang="ar-SA" sz="3200" b="1" dirty="0" err="1" smtClean="0">
                <a:ln>
                  <a:solidFill>
                    <a:sysClr val="windowText" lastClr="000000"/>
                  </a:solidFill>
                </a:ln>
                <a:solidFill>
                  <a:schemeClr val="accent3">
                    <a:lumMod val="75000"/>
                  </a:schemeClr>
                </a:solidFill>
                <a:cs typeface="Akhbar MT" pitchFamily="2" charset="-78"/>
              </a:rPr>
              <a:t>و</a:t>
            </a:r>
            <a:r>
              <a:rPr lang="ar-SA" sz="3200" b="1" dirty="0" smtClean="0">
                <a:ln>
                  <a:solidFill>
                    <a:sysClr val="windowText" lastClr="000000"/>
                  </a:solidFill>
                </a:ln>
                <a:solidFill>
                  <a:schemeClr val="accent3">
                    <a:lumMod val="75000"/>
                  </a:schemeClr>
                </a:solidFill>
                <a:cs typeface="Akhbar MT" pitchFamily="2" charset="-78"/>
              </a:rPr>
              <a:t>/أو الصناعة المقيدين في السجل التجاري. وتمثل الغرف التجارية مصالح قطاع الأعمال في كل منطقة من المناطق التي توجد </a:t>
            </a:r>
            <a:r>
              <a:rPr lang="ar-SA" sz="3200" b="1" dirty="0" err="1" smtClean="0">
                <a:ln>
                  <a:solidFill>
                    <a:sysClr val="windowText" lastClr="000000"/>
                  </a:solidFill>
                </a:ln>
                <a:solidFill>
                  <a:schemeClr val="accent3">
                    <a:lumMod val="75000"/>
                  </a:schemeClr>
                </a:solidFill>
                <a:cs typeface="Akhbar MT" pitchFamily="2" charset="-78"/>
              </a:rPr>
              <a:t>بها</a:t>
            </a:r>
            <a:r>
              <a:rPr lang="ar-SA" sz="3200" b="1" dirty="0" smtClean="0">
                <a:ln>
                  <a:solidFill>
                    <a:sysClr val="windowText" lastClr="000000"/>
                  </a:solidFill>
                </a:ln>
                <a:solidFill>
                  <a:schemeClr val="accent3">
                    <a:lumMod val="75000"/>
                  </a:schemeClr>
                </a:solidFill>
                <a:cs typeface="Akhbar MT" pitchFamily="2" charset="-78"/>
              </a:rPr>
              <a:t> تلك الغرف وتعمل على تنمية البيئة الاقتصادية وتعزيز الاستثمارات وخدمة المناطق ورجال الأعمال الذين تمثلهم.</a:t>
            </a:r>
          </a:p>
          <a:p>
            <a:pPr algn="just">
              <a:defRPr/>
            </a:pPr>
            <a:endParaRPr lang="ar-SA" sz="2800" b="1" dirty="0" smtClean="0">
              <a:ln>
                <a:solidFill>
                  <a:sysClr val="windowText" lastClr="000000"/>
                </a:solidFill>
              </a:ln>
              <a:solidFill>
                <a:schemeClr val="accent3">
                  <a:lumMod val="75000"/>
                </a:schemeClr>
              </a:solidFill>
            </a:endParaRPr>
          </a:p>
          <a:p>
            <a:pPr algn="just">
              <a:defRPr/>
            </a:pPr>
            <a:endParaRPr lang="en-US" sz="2800" b="1" dirty="0" smtClean="0">
              <a:ln>
                <a:solidFill>
                  <a:sysClr val="windowText" lastClr="000000"/>
                </a:solidFill>
              </a:ln>
              <a:solidFill>
                <a:schemeClr val="accent3">
                  <a:lumMod val="75000"/>
                </a:schemeClr>
              </a:solidFill>
            </a:endParaRPr>
          </a:p>
          <a:p>
            <a:pPr algn="just">
              <a:defRPr/>
            </a:pPr>
            <a:endParaRPr lang="en-US" sz="2800" b="1" dirty="0">
              <a:ln>
                <a:solidFill>
                  <a:sysClr val="windowText" lastClr="000000"/>
                </a:solidFill>
              </a:ln>
              <a:solidFill>
                <a:schemeClr val="accent3">
                  <a:lumMod val="75000"/>
                </a:schemeClr>
              </a:solidFill>
            </a:endParaRPr>
          </a:p>
        </p:txBody>
      </p:sp>
      <p:sp>
        <p:nvSpPr>
          <p:cNvPr id="3" name="Rectangle 2"/>
          <p:cNvSpPr/>
          <p:nvPr/>
        </p:nvSpPr>
        <p:spPr>
          <a:xfrm>
            <a:off x="2300003" y="14757"/>
            <a:ext cx="4204997" cy="523220"/>
          </a:xfrm>
          <a:prstGeom prst="rect">
            <a:avLst/>
          </a:prstGeom>
          <a:solidFill>
            <a:srgbClr val="FFFFCC"/>
          </a:solidFill>
        </p:spPr>
        <p:txBody>
          <a:bodyPr wrap="none">
            <a:spAutoFit/>
          </a:bodyPr>
          <a:lstStyle/>
          <a:p>
            <a:r>
              <a:rPr lang="ar-SA" sz="2800" b="1" dirty="0" smtClean="0">
                <a:ln>
                  <a:solidFill>
                    <a:srgbClr val="00B050"/>
                  </a:solidFill>
                </a:ln>
                <a:solidFill>
                  <a:srgbClr val="00B050"/>
                </a:solidFill>
                <a:latin typeface="Calibri"/>
                <a:cs typeface="Arial"/>
              </a:rPr>
              <a:t>تعريف الغرفة </a:t>
            </a:r>
            <a:r>
              <a:rPr lang="ar-SA" sz="2800" b="1" dirty="0">
                <a:ln>
                  <a:solidFill>
                    <a:srgbClr val="00B050"/>
                  </a:solidFill>
                </a:ln>
                <a:solidFill>
                  <a:srgbClr val="00B050"/>
                </a:solidFill>
                <a:latin typeface="Calibri"/>
                <a:cs typeface="Arial"/>
              </a:rPr>
              <a:t>التجارية والصناعية </a:t>
            </a:r>
            <a:endParaRPr lang="en-US" dirty="0">
              <a:ln>
                <a:solidFill>
                  <a:srgbClr val="00B050"/>
                </a:solidFill>
              </a:ln>
              <a:solidFill>
                <a:srgbClr val="00B050"/>
              </a:solidFill>
            </a:endParaRPr>
          </a:p>
        </p:txBody>
      </p:sp>
    </p:spTree>
    <p:extLst>
      <p:ext uri="{BB962C8B-B14F-4D97-AF65-F5344CB8AC3E}">
        <p14:creationId xmlns:p14="http://schemas.microsoft.com/office/powerpoint/2010/main" val="305771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Rot="1" noChangeArrowheads="1"/>
          </p:cNvSpPr>
          <p:nvPr/>
        </p:nvSpPr>
        <p:spPr>
          <a:xfrm>
            <a:off x="166654" y="188640"/>
            <a:ext cx="5857916" cy="64807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a:ln>
                  <a:solidFill>
                    <a:srgbClr val="00B050"/>
                  </a:solidFill>
                </a:ln>
                <a:solidFill>
                  <a:srgbClr val="00B050"/>
                </a:solidFill>
                <a:cs typeface="Akhbar MT" pitchFamily="2" charset="-78"/>
              </a:rPr>
              <a:t>1-إعداد دراسات الجدوى الاقتصادية وتوعية التجار بفرص الاستثمار المتاحة .</a:t>
            </a:r>
            <a:endParaRPr lang="en-US" sz="2400" b="1" dirty="0">
              <a:ln>
                <a:solidFill>
                  <a:srgbClr val="00B050"/>
                </a:solidFill>
              </a:ln>
              <a:solidFill>
                <a:srgbClr val="00B050"/>
              </a:solidFill>
              <a:cs typeface="Akhbar MT" pitchFamily="2" charset="-78"/>
            </a:endParaRPr>
          </a:p>
          <a:p>
            <a:pPr>
              <a:defRPr/>
            </a:pPr>
            <a:endParaRPr lang="en-US" sz="2000" b="1" dirty="0">
              <a:ln>
                <a:solidFill>
                  <a:sysClr val="windowText" lastClr="000000"/>
                </a:solidFill>
              </a:ln>
              <a:solidFill>
                <a:prstClr val="black"/>
              </a:solidFill>
            </a:endParaRPr>
          </a:p>
        </p:txBody>
      </p:sp>
      <p:sp>
        <p:nvSpPr>
          <p:cNvPr id="7" name="Rectangle 3"/>
          <p:cNvSpPr txBox="1">
            <a:spLocks noRot="1" noChangeArrowheads="1"/>
          </p:cNvSpPr>
          <p:nvPr/>
        </p:nvSpPr>
        <p:spPr>
          <a:xfrm>
            <a:off x="166654" y="980728"/>
            <a:ext cx="5857916" cy="7200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ysClr val="windowText" lastClr="000000"/>
                  </a:solidFill>
                </a:ln>
                <a:solidFill>
                  <a:prstClr val="black"/>
                </a:solidFill>
                <a:cs typeface="Akhbar MT" pitchFamily="2" charset="-78"/>
              </a:rPr>
              <a:t>2-دراسة العوائق التي تواجه التجار عند ممارستهم للأعمال التجارية وعرض هذه العوائق علي الجهات الحكومية.</a:t>
            </a:r>
            <a:endParaRPr lang="en-US" sz="2400" b="1" dirty="0">
              <a:ln>
                <a:solidFill>
                  <a:sysClr val="windowText" lastClr="000000"/>
                </a:solidFill>
              </a:ln>
              <a:solidFill>
                <a:prstClr val="black"/>
              </a:solidFill>
              <a:cs typeface="Akhbar MT" pitchFamily="2" charset="-78"/>
            </a:endParaRPr>
          </a:p>
        </p:txBody>
      </p:sp>
      <p:sp>
        <p:nvSpPr>
          <p:cNvPr id="8" name="Rectangle 3"/>
          <p:cNvSpPr txBox="1">
            <a:spLocks noRot="1" noChangeArrowheads="1"/>
          </p:cNvSpPr>
          <p:nvPr/>
        </p:nvSpPr>
        <p:spPr>
          <a:xfrm>
            <a:off x="166654" y="1857364"/>
            <a:ext cx="5857916" cy="49151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a:ln>
                  <a:solidFill>
                    <a:srgbClr val="FF0000"/>
                  </a:solidFill>
                </a:ln>
                <a:solidFill>
                  <a:srgbClr val="FF0000"/>
                </a:solidFill>
                <a:cs typeface="Akhbar MT" pitchFamily="2" charset="-78"/>
              </a:rPr>
              <a:t>3-دراسة الوسائل التي تحمي الصناعات</a:t>
            </a:r>
            <a:r>
              <a:rPr lang="ar-SA" sz="2800" b="1" dirty="0">
                <a:ln>
                  <a:solidFill>
                    <a:srgbClr val="FF0000"/>
                  </a:solidFill>
                </a:ln>
                <a:solidFill>
                  <a:srgbClr val="FF0000"/>
                </a:solidFill>
                <a:cs typeface="Akhbar MT" pitchFamily="2" charset="-78"/>
              </a:rPr>
              <a:t> </a:t>
            </a:r>
            <a:r>
              <a:rPr lang="ar-SA" sz="2400" b="1" dirty="0">
                <a:ln>
                  <a:solidFill>
                    <a:srgbClr val="FF0000"/>
                  </a:solidFill>
                </a:ln>
                <a:solidFill>
                  <a:srgbClr val="FF0000"/>
                </a:solidFill>
                <a:cs typeface="Akhbar MT" pitchFamily="2" charset="-78"/>
              </a:rPr>
              <a:t>الوطنية من سياسة الإغراق. </a:t>
            </a:r>
            <a:endParaRPr lang="en-US" sz="2400" b="1" dirty="0">
              <a:ln>
                <a:solidFill>
                  <a:srgbClr val="FF0000"/>
                </a:solidFill>
              </a:ln>
              <a:solidFill>
                <a:srgbClr val="FF0000"/>
              </a:solidFill>
              <a:cs typeface="Akhbar MT" pitchFamily="2" charset="-78"/>
            </a:endParaRPr>
          </a:p>
        </p:txBody>
      </p:sp>
      <p:sp>
        <p:nvSpPr>
          <p:cNvPr id="9" name="Rectangle 3"/>
          <p:cNvSpPr txBox="1">
            <a:spLocks noRot="1" noChangeArrowheads="1"/>
          </p:cNvSpPr>
          <p:nvPr/>
        </p:nvSpPr>
        <p:spPr>
          <a:xfrm>
            <a:off x="166654" y="2492896"/>
            <a:ext cx="5857916" cy="436038"/>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a:ln>
                  <a:solidFill>
                    <a:srgbClr val="009900"/>
                  </a:solidFill>
                </a:ln>
                <a:solidFill>
                  <a:srgbClr val="009900"/>
                </a:solidFill>
                <a:cs typeface="Akhbar MT" pitchFamily="2" charset="-78"/>
              </a:rPr>
              <a:t>4-فض المنازعات التجارية بطريق التحكيم.</a:t>
            </a:r>
            <a:endParaRPr lang="en-US" sz="2400" b="1" dirty="0">
              <a:ln>
                <a:solidFill>
                  <a:srgbClr val="009900"/>
                </a:solidFill>
              </a:ln>
              <a:solidFill>
                <a:srgbClr val="009900"/>
              </a:solidFill>
              <a:cs typeface="Akhbar MT" pitchFamily="2" charset="-78"/>
            </a:endParaRPr>
          </a:p>
        </p:txBody>
      </p:sp>
      <p:sp>
        <p:nvSpPr>
          <p:cNvPr id="10" name="Rectangle 3"/>
          <p:cNvSpPr txBox="1">
            <a:spLocks noRot="1" noChangeArrowheads="1"/>
          </p:cNvSpPr>
          <p:nvPr/>
        </p:nvSpPr>
        <p:spPr>
          <a:xfrm>
            <a:off x="166654" y="3143248"/>
            <a:ext cx="5857916" cy="73694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ysClr val="windowText" lastClr="000000"/>
                  </a:solidFill>
                </a:ln>
                <a:solidFill>
                  <a:prstClr val="black"/>
                </a:solidFill>
                <a:cs typeface="Akhbar MT" pitchFamily="2" charset="-78"/>
              </a:rPr>
              <a:t>5- تقديم الاقتراحات بشأن حماية التجارة والصناعة من المنافسة الأجنبية.</a:t>
            </a:r>
            <a:endParaRPr lang="en-US" sz="2400" b="1" dirty="0">
              <a:ln>
                <a:solidFill>
                  <a:sysClr val="windowText" lastClr="000000"/>
                </a:solidFill>
              </a:ln>
              <a:solidFill>
                <a:prstClr val="black"/>
              </a:solidFill>
              <a:cs typeface="Akhbar MT" pitchFamily="2" charset="-78"/>
            </a:endParaRPr>
          </a:p>
        </p:txBody>
      </p:sp>
      <p:sp>
        <p:nvSpPr>
          <p:cNvPr id="11" name="وسيلة شرح خطية 1 (حدود وشريط التمييز)‏ 10"/>
          <p:cNvSpPr/>
          <p:nvPr/>
        </p:nvSpPr>
        <p:spPr>
          <a:xfrm>
            <a:off x="7619984" y="1857364"/>
            <a:ext cx="2047924" cy="2143140"/>
          </a:xfrm>
          <a:prstGeom prst="accentBorderCallout1">
            <a:avLst>
              <a:gd name="adj1" fmla="val 18750"/>
              <a:gd name="adj2" fmla="val -8333"/>
              <a:gd name="adj3" fmla="val 47463"/>
              <a:gd name="adj4" fmla="val -22453"/>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smtClean="0">
                <a:solidFill>
                  <a:schemeClr val="tx1"/>
                </a:solidFill>
              </a:rPr>
              <a:t>اختصاصات الغرفة</a:t>
            </a:r>
            <a:endParaRPr lang="en-US" sz="2400" b="1" dirty="0">
              <a:solidFill>
                <a:schemeClr val="tx1"/>
              </a:solidFill>
            </a:endParaRPr>
          </a:p>
        </p:txBody>
      </p:sp>
      <p:sp>
        <p:nvSpPr>
          <p:cNvPr id="14" name="Rectangle 3"/>
          <p:cNvSpPr txBox="1">
            <a:spLocks noRot="1" noChangeArrowheads="1"/>
          </p:cNvSpPr>
          <p:nvPr/>
        </p:nvSpPr>
        <p:spPr>
          <a:xfrm>
            <a:off x="166654" y="4000504"/>
            <a:ext cx="5857916" cy="8686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rgbClr val="FF0000"/>
                  </a:solidFill>
                </a:ln>
                <a:solidFill>
                  <a:srgbClr val="FF0000"/>
                </a:solidFill>
                <a:cs typeface="Akhbar MT" pitchFamily="2" charset="-78"/>
              </a:rPr>
              <a:t>6-إقامة </a:t>
            </a:r>
            <a:r>
              <a:rPr lang="ar-SA" sz="2400" b="1" dirty="0">
                <a:ln>
                  <a:solidFill>
                    <a:srgbClr val="FF0000"/>
                  </a:solidFill>
                </a:ln>
                <a:solidFill>
                  <a:srgbClr val="FF0000"/>
                </a:solidFill>
                <a:cs typeface="Akhbar MT" pitchFamily="2" charset="-78"/>
              </a:rPr>
              <a:t>المعارض والأسواق ومراكز التدريب الفنية وإصدار المجلات والنشرات التي تهدف إلي خدمة النشاط التجاري والصناعي في المملكة.</a:t>
            </a:r>
            <a:endParaRPr lang="en-US" sz="2400" b="1" dirty="0">
              <a:ln>
                <a:solidFill>
                  <a:srgbClr val="FF0000"/>
                </a:solidFill>
              </a:ln>
              <a:solidFill>
                <a:srgbClr val="FF0000"/>
              </a:solidFill>
              <a:cs typeface="Akhbar MT" pitchFamily="2" charset="-78"/>
            </a:endParaRPr>
          </a:p>
        </p:txBody>
      </p:sp>
      <p:sp>
        <p:nvSpPr>
          <p:cNvPr id="15" name="Rectangle 3"/>
          <p:cNvSpPr txBox="1">
            <a:spLocks noRot="1" noChangeArrowheads="1"/>
          </p:cNvSpPr>
          <p:nvPr/>
        </p:nvSpPr>
        <p:spPr>
          <a:xfrm>
            <a:off x="166654" y="5029200"/>
            <a:ext cx="5857916" cy="72008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rgbClr val="00B050"/>
                  </a:solidFill>
                </a:ln>
                <a:solidFill>
                  <a:srgbClr val="00B050"/>
                </a:solidFill>
                <a:cs typeface="Akhbar MT" pitchFamily="2" charset="-78"/>
              </a:rPr>
              <a:t>7- صرف واصدار الشهادات والمحررات والمستندات التي يحددها وزير التجارة مقابل رسوم.</a:t>
            </a:r>
            <a:endParaRPr lang="en-US" sz="2400" b="1" dirty="0">
              <a:ln>
                <a:solidFill>
                  <a:srgbClr val="00B050"/>
                </a:solidFill>
              </a:ln>
              <a:solidFill>
                <a:srgbClr val="00B050"/>
              </a:solidFill>
              <a:cs typeface="Akhbar MT" pitchFamily="2" charset="-78"/>
            </a:endParaRPr>
          </a:p>
        </p:txBody>
      </p:sp>
    </p:spTree>
    <p:extLst>
      <p:ext uri="{BB962C8B-B14F-4D97-AF65-F5344CB8AC3E}">
        <p14:creationId xmlns:p14="http://schemas.microsoft.com/office/powerpoint/2010/main" val="220259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ircle(in)">
                                      <p:cBhvr>
                                        <p:cTn id="29" dur="20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circle(in)">
                                      <p:cBhvr>
                                        <p:cTn id="39" dur="20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down)">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1"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6654" y="928670"/>
            <a:ext cx="9572692" cy="2862322"/>
          </a:xfrm>
          <a:prstGeom prst="rect">
            <a:avLst/>
          </a:prstGeom>
          <a:solidFill>
            <a:srgbClr val="FFFFCC"/>
          </a:solidFill>
        </p:spPr>
        <p:txBody>
          <a:bodyPr wrap="square">
            <a:spAutoFit/>
          </a:bodyPr>
          <a:lstStyle/>
          <a:p>
            <a:pPr algn="just"/>
            <a:r>
              <a:rPr lang="ar-SA" sz="3600" b="1" dirty="0" smtClean="0">
                <a:ln>
                  <a:solidFill>
                    <a:srgbClr val="00B050"/>
                  </a:solidFill>
                </a:ln>
                <a:solidFill>
                  <a:srgbClr val="00B050"/>
                </a:solidFill>
                <a:cs typeface="Akhbar MT" pitchFamily="2" charset="-78"/>
              </a:rPr>
              <a:t>تنقسم الغرف التجارية الصناعية بالمملكة إلى ثلاثة أنواع كبيرة ومتوسطة وصغيرة.  ويتم هذا التصنيف طبقا لعدد المنتسبين لكل غرفة، ولكل غرفة مجلس إدارة، يتناسب عدد أعضائه مع حجم الغرفة.  يتم انتخاب ثلثي أعضائه كل أربع سنوات انتخاباً مباشراً من قبل المنتسبين للغرفة ويتم تعيين الثلث الباقي من قبل وزارة التجارة والصناعة.</a:t>
            </a:r>
            <a:endParaRPr lang="ar-SA" sz="3600" b="1" dirty="0">
              <a:ln>
                <a:solidFill>
                  <a:srgbClr val="00B050"/>
                </a:solidFill>
              </a:ln>
              <a:solidFill>
                <a:srgbClr val="00B050"/>
              </a:solidFill>
              <a:cs typeface="Akhbar MT" pitchFamily="2"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216680" y="1250379"/>
            <a:ext cx="5857916" cy="5925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rgbClr val="00B050"/>
                  </a:solidFill>
                </a:ln>
                <a:solidFill>
                  <a:srgbClr val="00B050"/>
                </a:solidFill>
              </a:rPr>
              <a:t>1- اصدار المجلات والنشرات التي تخدم التجارة والصناعة.</a:t>
            </a:r>
            <a:endParaRPr lang="en-US" sz="2400" b="1" dirty="0">
              <a:ln>
                <a:solidFill>
                  <a:srgbClr val="00B050"/>
                </a:solidFill>
              </a:ln>
              <a:solidFill>
                <a:srgbClr val="00B050"/>
              </a:solidFill>
            </a:endParaRPr>
          </a:p>
          <a:p>
            <a:pPr>
              <a:defRPr/>
            </a:pPr>
            <a:endParaRPr lang="en-US" sz="2400" b="1" dirty="0">
              <a:ln>
                <a:solidFill>
                  <a:sysClr val="windowText" lastClr="000000"/>
                </a:solidFill>
              </a:ln>
              <a:solidFill>
                <a:prstClr val="black"/>
              </a:solidFill>
            </a:endParaRPr>
          </a:p>
        </p:txBody>
      </p:sp>
      <p:sp>
        <p:nvSpPr>
          <p:cNvPr id="3" name="Rectangle 3"/>
          <p:cNvSpPr txBox="1">
            <a:spLocks noRot="1" noChangeArrowheads="1"/>
          </p:cNvSpPr>
          <p:nvPr/>
        </p:nvSpPr>
        <p:spPr>
          <a:xfrm>
            <a:off x="216680" y="2128725"/>
            <a:ext cx="5857916" cy="9286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ysClr val="windowText" lastClr="000000"/>
                  </a:solidFill>
                </a:ln>
                <a:solidFill>
                  <a:prstClr val="black"/>
                </a:solidFill>
              </a:rPr>
              <a:t>2- الاتصال بالغرف الأخرى أو الجهات الحكومية للحصول على البيانات </a:t>
            </a:r>
            <a:r>
              <a:rPr lang="ar-SA" sz="2400" b="1" dirty="0">
                <a:ln>
                  <a:solidFill>
                    <a:sysClr val="windowText" lastClr="000000"/>
                  </a:solidFill>
                </a:ln>
                <a:solidFill>
                  <a:prstClr val="black"/>
                </a:solidFill>
              </a:rPr>
              <a:t>والمعلومات المتعلقة </a:t>
            </a:r>
            <a:r>
              <a:rPr lang="ar-SA" sz="2400" b="1" dirty="0" smtClean="0">
                <a:ln>
                  <a:solidFill>
                    <a:sysClr val="windowText" lastClr="000000"/>
                  </a:solidFill>
                </a:ln>
                <a:solidFill>
                  <a:prstClr val="black"/>
                </a:solidFill>
              </a:rPr>
              <a:t>بالتجارة </a:t>
            </a:r>
            <a:r>
              <a:rPr lang="ar-SA" sz="2400" b="1" dirty="0">
                <a:ln>
                  <a:solidFill>
                    <a:sysClr val="windowText" lastClr="000000"/>
                  </a:solidFill>
                </a:ln>
                <a:solidFill>
                  <a:prstClr val="black"/>
                </a:solidFill>
              </a:rPr>
              <a:t>والصناعة </a:t>
            </a:r>
            <a:r>
              <a:rPr lang="ar-SA" sz="2400" b="1" dirty="0" smtClean="0">
                <a:ln>
                  <a:solidFill>
                    <a:sysClr val="windowText" lastClr="000000"/>
                  </a:solidFill>
                </a:ln>
                <a:solidFill>
                  <a:prstClr val="black"/>
                </a:solidFill>
              </a:rPr>
              <a:t>.</a:t>
            </a:r>
            <a:endParaRPr lang="en-US" sz="2400" b="1" dirty="0">
              <a:ln>
                <a:solidFill>
                  <a:sysClr val="windowText" lastClr="000000"/>
                </a:solidFill>
              </a:ln>
              <a:solidFill>
                <a:prstClr val="black"/>
              </a:solidFill>
            </a:endParaRPr>
          </a:p>
        </p:txBody>
      </p:sp>
      <p:sp>
        <p:nvSpPr>
          <p:cNvPr id="4" name="Rectangle 3"/>
          <p:cNvSpPr txBox="1">
            <a:spLocks noRot="1" noChangeArrowheads="1"/>
          </p:cNvSpPr>
          <p:nvPr/>
        </p:nvSpPr>
        <p:spPr>
          <a:xfrm>
            <a:off x="216680" y="3271733"/>
            <a:ext cx="5857916" cy="8572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rgbClr val="00B050"/>
                  </a:solidFill>
                </a:ln>
                <a:solidFill>
                  <a:srgbClr val="00B050"/>
                </a:solidFill>
              </a:rPr>
              <a:t>3- تشكيل لجان مختصة لإعداد الدراسات والتقارير والبحوث التي تساعد </a:t>
            </a:r>
            <a:r>
              <a:rPr lang="ar-SA" sz="2400" b="1" dirty="0">
                <a:ln>
                  <a:solidFill>
                    <a:srgbClr val="00B050"/>
                  </a:solidFill>
                </a:ln>
                <a:solidFill>
                  <a:srgbClr val="00B050"/>
                </a:solidFill>
              </a:rPr>
              <a:t>على تطوير التجارة والصناعة. </a:t>
            </a:r>
            <a:endParaRPr lang="en-US" sz="2400" b="1" dirty="0">
              <a:ln>
                <a:solidFill>
                  <a:srgbClr val="00B050"/>
                </a:solidFill>
              </a:ln>
              <a:solidFill>
                <a:srgbClr val="00B050"/>
              </a:solidFill>
            </a:endParaRPr>
          </a:p>
        </p:txBody>
      </p:sp>
      <p:sp>
        <p:nvSpPr>
          <p:cNvPr id="5" name="Rectangle 3"/>
          <p:cNvSpPr txBox="1">
            <a:spLocks noRot="1" noChangeArrowheads="1"/>
          </p:cNvSpPr>
          <p:nvPr/>
        </p:nvSpPr>
        <p:spPr>
          <a:xfrm>
            <a:off x="216680" y="4343303"/>
            <a:ext cx="5857916" cy="50006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ysClr val="windowText" lastClr="000000"/>
                  </a:solidFill>
                </a:ln>
                <a:solidFill>
                  <a:prstClr val="black"/>
                </a:solidFill>
              </a:rPr>
              <a:t>4- تملك وانشاء العقارات اللازمة لتحقيق أغراضها.</a:t>
            </a:r>
            <a:endParaRPr lang="en-US" sz="2400" b="1" dirty="0">
              <a:ln>
                <a:solidFill>
                  <a:sysClr val="windowText" lastClr="000000"/>
                </a:solidFill>
              </a:ln>
              <a:solidFill>
                <a:prstClr val="black"/>
              </a:solidFill>
            </a:endParaRPr>
          </a:p>
        </p:txBody>
      </p:sp>
      <p:sp>
        <p:nvSpPr>
          <p:cNvPr id="7" name="وسيلة شرح خطية 1 (حدود وشريط التمييز)‏ 10"/>
          <p:cNvSpPr/>
          <p:nvPr/>
        </p:nvSpPr>
        <p:spPr>
          <a:xfrm>
            <a:off x="7619984" y="1857364"/>
            <a:ext cx="2047924" cy="2143140"/>
          </a:xfrm>
          <a:prstGeom prst="accentBorderCallout1">
            <a:avLst>
              <a:gd name="adj1" fmla="val 18750"/>
              <a:gd name="adj2" fmla="val -8333"/>
              <a:gd name="adj3" fmla="val 55104"/>
              <a:gd name="adj4" fmla="val -21787"/>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smtClean="0">
                <a:solidFill>
                  <a:schemeClr val="tx1"/>
                </a:solidFill>
              </a:rPr>
              <a:t>وسائل عمل الغرفة</a:t>
            </a:r>
            <a:endParaRPr lang="en-US" sz="2400" b="1" dirty="0">
              <a:solidFill>
                <a:schemeClr val="tx1"/>
              </a:solidFill>
            </a:endParaRPr>
          </a:p>
        </p:txBody>
      </p:sp>
      <p:sp>
        <p:nvSpPr>
          <p:cNvPr id="8" name="قوس كبير أيمن 11"/>
          <p:cNvSpPr/>
          <p:nvPr/>
        </p:nvSpPr>
        <p:spPr>
          <a:xfrm>
            <a:off x="6096008" y="1250379"/>
            <a:ext cx="1071570" cy="3592990"/>
          </a:xfrm>
          <a:prstGeom prst="rightBrace">
            <a:avLst>
              <a:gd name="adj1" fmla="val 8333"/>
              <a:gd name="adj2" fmla="val 49742"/>
            </a:avLst>
          </a:prstGeom>
          <a:ln w="28575"/>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extLst>
      <p:ext uri="{BB962C8B-B14F-4D97-AF65-F5344CB8AC3E}">
        <p14:creationId xmlns:p14="http://schemas.microsoft.com/office/powerpoint/2010/main" val="178107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ircle(in)">
                                      <p:cBhvr>
                                        <p:cTn id="31" dur="20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heel(1)">
                                      <p:cBhvr>
                                        <p:cTn id="3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07850" y="0"/>
            <a:ext cx="6053260" cy="584775"/>
          </a:xfrm>
          <a:prstGeom prst="rect">
            <a:avLst/>
          </a:prstGeom>
          <a:solidFill>
            <a:srgbClr val="FFFFCC"/>
          </a:solidFill>
        </p:spPr>
        <p:txBody>
          <a:bodyPr wrap="none">
            <a:spAutoFit/>
          </a:bodyPr>
          <a:lstStyle/>
          <a:p>
            <a:r>
              <a:rPr lang="ar-SA" sz="3200" b="1" dirty="0" smtClean="0">
                <a:solidFill>
                  <a:srgbClr val="FF0000"/>
                </a:solidFill>
                <a:cs typeface="Akhbar MT" pitchFamily="2" charset="-78"/>
              </a:rPr>
              <a:t>الإطار النظامي لعلاقات الغرف مع الجهات الحكومية </a:t>
            </a:r>
            <a:endParaRPr lang="ar-SA" sz="3200" dirty="0">
              <a:solidFill>
                <a:srgbClr val="FF0000"/>
              </a:solidFill>
              <a:cs typeface="Akhbar MT" pitchFamily="2" charset="-78"/>
            </a:endParaRPr>
          </a:p>
        </p:txBody>
      </p:sp>
      <p:sp>
        <p:nvSpPr>
          <p:cNvPr id="1025" name="Rectangle 1"/>
          <p:cNvSpPr>
            <a:spLocks noChangeArrowheads="1"/>
          </p:cNvSpPr>
          <p:nvPr/>
        </p:nvSpPr>
        <p:spPr bwMode="auto">
          <a:xfrm>
            <a:off x="151869" y="914400"/>
            <a:ext cx="9572692" cy="4832092"/>
          </a:xfrm>
          <a:prstGeom prst="rect">
            <a:avLst/>
          </a:prstGeom>
          <a:solidFill>
            <a:srgbClr val="FF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0488" algn="justLow" defTabSz="914400" rtl="1" eaLnBrk="1" fontAlgn="base" latinLnBrk="0" hangingPunct="1">
              <a:lnSpc>
                <a:spcPct val="100000"/>
              </a:lnSpc>
              <a:spcBef>
                <a:spcPct val="0"/>
              </a:spcBef>
              <a:spcAft>
                <a:spcPct val="0"/>
              </a:spcAft>
              <a:buClrTx/>
              <a:buSzTx/>
              <a:buFontTx/>
              <a:buNone/>
              <a:tabLst>
                <a:tab pos="88900" algn="l"/>
                <a:tab pos="768350" algn="l"/>
                <a:tab pos="3059113" algn="l"/>
              </a:tabLst>
            </a:pPr>
            <a:r>
              <a:rPr kumimoji="0" lang="ar-SA" sz="2800" b="1" i="0" u="none" strike="noStrike" cap="none" normalizeH="0" baseline="0" dirty="0" smtClean="0">
                <a:ln>
                  <a:noFill/>
                </a:ln>
                <a:solidFill>
                  <a:schemeClr val="tx1"/>
                </a:solidFill>
                <a:effectLst/>
                <a:ea typeface="Times New Roman" pitchFamily="18" charset="0"/>
                <a:cs typeface="Akhbar MT" pitchFamily="2" charset="-78"/>
              </a:rPr>
              <a:t>حدد نظام الغرف التجارية والصناعية الصادر بالمرسوم الملكي رقــم م / 6 لسنة 1400 هـ الإطار النظامي لعلاقات الغرفة مع الجهات الحكومية ذات الصلة:</a:t>
            </a:r>
            <a:endParaRPr kumimoji="0" lang="en-US" sz="1200" b="1" i="0" u="none" strike="noStrike" cap="none" normalizeH="0" baseline="0" dirty="0" smtClean="0">
              <a:ln>
                <a:noFill/>
              </a:ln>
              <a:solidFill>
                <a:schemeClr val="tx1"/>
              </a:solidFill>
              <a:effectLst/>
              <a:cs typeface="Akhbar MT"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tab pos="88900" algn="l"/>
                <a:tab pos="768350" algn="l"/>
                <a:tab pos="3059113" algn="l"/>
              </a:tabLst>
            </a:pPr>
            <a:r>
              <a:rPr kumimoji="0" lang="ar-SA" sz="2800" b="1" i="0" u="none" strike="noStrike" cap="none" normalizeH="0" baseline="0" dirty="0" smtClean="0">
                <a:ln>
                  <a:noFill/>
                </a:ln>
                <a:solidFill>
                  <a:schemeClr val="tx1"/>
                </a:solidFill>
                <a:effectLst/>
                <a:ea typeface="Times New Roman" pitchFamily="18" charset="0"/>
                <a:cs typeface="Akhbar MT" pitchFamily="2" charset="-78"/>
              </a:rPr>
              <a:t> وأهم محاور هذه العلاقات ما يلي  :</a:t>
            </a:r>
            <a:endParaRPr kumimoji="0" lang="en-US" sz="1200" b="1" i="0" u="none" strike="noStrike" cap="none" normalizeH="0" baseline="0" dirty="0" smtClean="0">
              <a:ln>
                <a:noFill/>
              </a:ln>
              <a:solidFill>
                <a:schemeClr val="tx1"/>
              </a:solidFill>
              <a:effectLst/>
              <a:cs typeface="Akhbar MT" pitchFamily="2" charset="-78"/>
            </a:endParaRPr>
          </a:p>
          <a:p>
            <a:pPr marL="0" marR="0" lvl="0" indent="0" algn="justLow" defTabSz="914400" rtl="1" eaLnBrk="0" fontAlgn="base" latinLnBrk="0" hangingPunct="0">
              <a:lnSpc>
                <a:spcPct val="100000"/>
              </a:lnSpc>
              <a:spcBef>
                <a:spcPct val="0"/>
              </a:spcBef>
              <a:spcAft>
                <a:spcPct val="0"/>
              </a:spcAft>
              <a:buClrTx/>
              <a:buSzTx/>
              <a:tabLst>
                <a:tab pos="88900" algn="l"/>
                <a:tab pos="768350" algn="l"/>
                <a:tab pos="3059113" algn="l"/>
              </a:tabLst>
            </a:pPr>
            <a:r>
              <a:rPr kumimoji="0" lang="ar-SA" sz="2800" b="1" i="0" u="none" strike="noStrike" cap="none" normalizeH="0" baseline="0" dirty="0" smtClean="0">
                <a:ln>
                  <a:noFill/>
                </a:ln>
                <a:solidFill>
                  <a:schemeClr val="tx1"/>
                </a:solidFill>
                <a:effectLst/>
                <a:ea typeface="Times New Roman" pitchFamily="18" charset="0"/>
                <a:cs typeface="Akhbar MT" pitchFamily="2" charset="-78"/>
              </a:rPr>
              <a:t>أ) يتم إنشاء الغرفة بقرار من وزير التجارة بالاتفاق مع وزير الصناعة والكهرباء</a:t>
            </a:r>
            <a:endParaRPr kumimoji="0" lang="en-US" sz="1200" b="1" i="0" u="none" strike="noStrike" cap="none" normalizeH="0" baseline="0" dirty="0" smtClean="0">
              <a:ln>
                <a:noFill/>
              </a:ln>
              <a:solidFill>
                <a:schemeClr val="tx1"/>
              </a:solidFill>
              <a:effectLst/>
              <a:cs typeface="Akhbar MT" pitchFamily="2" charset="-78"/>
            </a:endParaRPr>
          </a:p>
          <a:p>
            <a:pPr marL="0" marR="0" lvl="0" indent="0" algn="justLow" defTabSz="914400" rtl="1" eaLnBrk="0" fontAlgn="base" latinLnBrk="0" hangingPunct="0">
              <a:lnSpc>
                <a:spcPct val="100000"/>
              </a:lnSpc>
              <a:spcBef>
                <a:spcPct val="0"/>
              </a:spcBef>
              <a:spcAft>
                <a:spcPct val="0"/>
              </a:spcAft>
              <a:buClrTx/>
              <a:buSzTx/>
              <a:tabLst>
                <a:tab pos="88900" algn="l"/>
                <a:tab pos="768350" algn="l"/>
                <a:tab pos="3059113" algn="l"/>
              </a:tabLst>
            </a:pPr>
            <a:r>
              <a:rPr kumimoji="0" lang="ar-SA" sz="2800" b="1" i="0" u="none" strike="noStrike" cap="none" normalizeH="0" baseline="0" dirty="0" smtClean="0">
                <a:ln>
                  <a:noFill/>
                </a:ln>
                <a:solidFill>
                  <a:schemeClr val="tx1"/>
                </a:solidFill>
                <a:effectLst/>
                <a:ea typeface="Times New Roman" pitchFamily="18" charset="0"/>
                <a:cs typeface="Akhbar MT" pitchFamily="2" charset="-78"/>
              </a:rPr>
              <a:t>ب) الغرفة تمثل في دائرتها مصالح أصحاب الأعمال لدى السلطات العامة</a:t>
            </a:r>
            <a:endParaRPr kumimoji="0" lang="en-US" sz="1200" b="1" i="0" u="none" strike="noStrike" cap="none" normalizeH="0" baseline="0" dirty="0" smtClean="0">
              <a:ln>
                <a:noFill/>
              </a:ln>
              <a:solidFill>
                <a:schemeClr val="tx1"/>
              </a:solidFill>
              <a:effectLst/>
              <a:cs typeface="Akhbar MT" pitchFamily="2" charset="-78"/>
            </a:endParaRPr>
          </a:p>
          <a:p>
            <a:pPr marL="0" marR="0" lvl="0" indent="0" algn="justLow" defTabSz="914400" rtl="1" eaLnBrk="0" fontAlgn="base" latinLnBrk="0" hangingPunct="0">
              <a:lnSpc>
                <a:spcPct val="100000"/>
              </a:lnSpc>
              <a:spcBef>
                <a:spcPct val="0"/>
              </a:spcBef>
              <a:spcAft>
                <a:spcPct val="0"/>
              </a:spcAft>
              <a:buClrTx/>
              <a:buSzTx/>
              <a:tabLst>
                <a:tab pos="88900" algn="l"/>
                <a:tab pos="768350" algn="l"/>
                <a:tab pos="3059113" algn="l"/>
              </a:tabLst>
            </a:pPr>
            <a:r>
              <a:rPr kumimoji="0" lang="ar-SA" sz="2800" b="1" i="0" u="none" strike="noStrike" cap="none" normalizeH="0" baseline="0" dirty="0" smtClean="0">
                <a:ln>
                  <a:noFill/>
                </a:ln>
                <a:solidFill>
                  <a:schemeClr val="tx1"/>
                </a:solidFill>
                <a:effectLst/>
                <a:ea typeface="Times New Roman" pitchFamily="18" charset="0"/>
                <a:cs typeface="Akhbar MT" pitchFamily="2" charset="-78"/>
              </a:rPr>
              <a:t>ج) تختص الغرفة بإمداد الجهات الحكومية بالبيانات والمعلومات في المسائل التجارية والصناعية، وتقديم الاقتراحات بشأن حماية التجارة والصناعة الوطنية من المنافسة الأجنبية ، وإبلاغ أصحاب الأعمال بالأنظمة والقرارات والتعليمات ذات المساس بأنشطتهم الاقتصادية ، وحصر ومناقشة مشكلات المنشآت الخاصة تمهيدا لعرضها على الجهات الحكومية المختص ، وتبصير أصحاب الأعمال بفرص الاستثمار الجديدة في المجالات الاقتصادية المختلفة عن طريق التنسيق مع الجهات المختصة</a:t>
            </a:r>
            <a:endParaRPr kumimoji="0" lang="ar-SA" sz="3200" b="1" i="0" u="none" strike="noStrike" cap="none" normalizeH="0" baseline="0" dirty="0" smtClean="0">
              <a:ln>
                <a:noFill/>
              </a:ln>
              <a:solidFill>
                <a:schemeClr val="tx1"/>
              </a:solidFill>
              <a:effectLst/>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25"/>
                                        </p:tgtEl>
                                        <p:attrNameLst>
                                          <p:attrName>style.visibility</p:attrName>
                                        </p:attrNameLst>
                                      </p:cBhvr>
                                      <p:to>
                                        <p:strVal val="visible"/>
                                      </p:to>
                                    </p:set>
                                    <p:animEffect transition="in" filter="wipe(down)">
                                      <p:cBhvr>
                                        <p:cTn id="14" dur="5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66654" y="182384"/>
            <a:ext cx="9572692" cy="3539430"/>
          </a:xfrm>
          <a:prstGeom prst="rect">
            <a:avLst/>
          </a:prstGeom>
          <a:solidFill>
            <a:srgbClr val="FF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justLow" defTabSz="914400" rtl="1" eaLnBrk="1" fontAlgn="base" latinLnBrk="0" hangingPunct="1">
              <a:lnSpc>
                <a:spcPct val="100000"/>
              </a:lnSpc>
              <a:spcBef>
                <a:spcPct val="0"/>
              </a:spcBef>
              <a:spcAft>
                <a:spcPct val="0"/>
              </a:spcAft>
              <a:buClrTx/>
              <a:buSzTx/>
              <a:buFontTx/>
              <a:buNone/>
              <a:tabLst>
                <a:tab pos="88900" algn="l"/>
                <a:tab pos="3059113" algn="l"/>
              </a:tabLst>
            </a:pPr>
            <a:r>
              <a:rPr kumimoji="0" lang="ar-SA" sz="2800" b="1" i="0" u="none" strike="noStrike" cap="none" normalizeH="0" baseline="0" dirty="0" smtClean="0">
                <a:ln>
                  <a:solidFill>
                    <a:schemeClr val="accent5">
                      <a:lumMod val="75000"/>
                    </a:schemeClr>
                  </a:solidFill>
                </a:ln>
                <a:solidFill>
                  <a:schemeClr val="accent4">
                    <a:lumMod val="75000"/>
                  </a:schemeClr>
                </a:solidFill>
                <a:effectLst/>
                <a:ea typeface="Times New Roman" pitchFamily="18" charset="0"/>
                <a:cs typeface="Akhbar MT" pitchFamily="2" charset="-78"/>
              </a:rPr>
              <a:t>هـ)</a:t>
            </a:r>
            <a:r>
              <a:rPr kumimoji="0" lang="ar-SA" sz="2800" b="1" i="0" u="none" strike="noStrike" cap="none" normalizeH="0" dirty="0" smtClean="0">
                <a:ln>
                  <a:solidFill>
                    <a:schemeClr val="accent5">
                      <a:lumMod val="75000"/>
                    </a:schemeClr>
                  </a:solidFill>
                </a:ln>
                <a:solidFill>
                  <a:schemeClr val="accent4">
                    <a:lumMod val="75000"/>
                  </a:schemeClr>
                </a:solidFill>
                <a:effectLst/>
                <a:ea typeface="Times New Roman" pitchFamily="18" charset="0"/>
                <a:cs typeface="Akhbar MT" pitchFamily="2" charset="-78"/>
              </a:rPr>
              <a:t> </a:t>
            </a:r>
            <a:r>
              <a:rPr kumimoji="0" lang="ar-SA" sz="2800" b="1" i="0" u="none" strike="noStrike" cap="none" normalizeH="0" baseline="0" dirty="0" smtClean="0">
                <a:ln>
                  <a:solidFill>
                    <a:schemeClr val="accent5">
                      <a:lumMod val="75000"/>
                    </a:schemeClr>
                  </a:solidFill>
                </a:ln>
                <a:solidFill>
                  <a:schemeClr val="accent4">
                    <a:lumMod val="75000"/>
                  </a:schemeClr>
                </a:solidFill>
                <a:effectLst/>
                <a:ea typeface="Times New Roman" pitchFamily="18" charset="0"/>
                <a:cs typeface="Akhbar MT" pitchFamily="2" charset="-78"/>
              </a:rPr>
              <a:t>إمكانية تولي الغرفة إقامة المعارض والأسواق ومراكز التدريب وكـــــل ما من شأنه الإسهام في تطور التجارة والصناعة والاشتراك في المؤتمرات التي تتصل بطبيعة نشاطها ، وتنظيم إرسال الوفود التجارية والصناعية ؛ بعد موافقة وزير التجارة 0</a:t>
            </a:r>
            <a:endParaRPr kumimoji="0" lang="en-US" sz="1200" b="1" i="0" u="none" strike="noStrike" cap="none" normalizeH="0" baseline="0" dirty="0" smtClean="0">
              <a:ln>
                <a:solidFill>
                  <a:schemeClr val="accent5">
                    <a:lumMod val="75000"/>
                  </a:schemeClr>
                </a:solidFill>
              </a:ln>
              <a:solidFill>
                <a:schemeClr val="accent4">
                  <a:lumMod val="75000"/>
                </a:schemeClr>
              </a:solidFill>
              <a:effectLst/>
              <a:cs typeface="Akhbar MT" pitchFamily="2" charset="-78"/>
            </a:endParaRPr>
          </a:p>
          <a:p>
            <a:pPr marL="0" marR="0" lvl="0" indent="539750" algn="justLow" defTabSz="914400" rtl="1" eaLnBrk="0" fontAlgn="base" latinLnBrk="0" hangingPunct="0">
              <a:lnSpc>
                <a:spcPct val="100000"/>
              </a:lnSpc>
              <a:spcBef>
                <a:spcPct val="0"/>
              </a:spcBef>
              <a:spcAft>
                <a:spcPct val="0"/>
              </a:spcAft>
              <a:buClrTx/>
              <a:buSzTx/>
              <a:buFontTx/>
              <a:buNone/>
              <a:tabLst>
                <a:tab pos="88900" algn="l"/>
                <a:tab pos="3059113" algn="l"/>
              </a:tabLst>
            </a:pPr>
            <a:r>
              <a:rPr kumimoji="0" lang="ar-SA" sz="2800" b="1" i="0" u="none" strike="noStrike" cap="none" normalizeH="0" baseline="0" dirty="0" smtClean="0">
                <a:ln>
                  <a:solidFill>
                    <a:schemeClr val="accent5">
                      <a:lumMod val="75000"/>
                    </a:schemeClr>
                  </a:solidFill>
                </a:ln>
                <a:solidFill>
                  <a:schemeClr val="accent4">
                    <a:lumMod val="75000"/>
                  </a:schemeClr>
                </a:solidFill>
                <a:effectLst/>
                <a:ea typeface="Times New Roman" pitchFamily="18" charset="0"/>
                <a:cs typeface="Akhbar MT" pitchFamily="2" charset="-78"/>
              </a:rPr>
              <a:t>و ) للغرف التجارية الصناعية في سبيل تحقيق أغراضها الاتصال بالجهات الحكومية للحصول على البيانات والمعلومات المتعلقة بالتجارة والصناعة 0</a:t>
            </a:r>
            <a:endParaRPr kumimoji="0" lang="en-US" sz="1200" b="1" i="0" u="none" strike="noStrike" cap="none" normalizeH="0" baseline="0" dirty="0" smtClean="0">
              <a:ln>
                <a:solidFill>
                  <a:schemeClr val="accent5">
                    <a:lumMod val="75000"/>
                  </a:schemeClr>
                </a:solidFill>
              </a:ln>
              <a:solidFill>
                <a:schemeClr val="accent4">
                  <a:lumMod val="75000"/>
                </a:schemeClr>
              </a:solidFill>
              <a:effectLst/>
              <a:cs typeface="Akhbar MT" pitchFamily="2" charset="-78"/>
            </a:endParaRPr>
          </a:p>
          <a:p>
            <a:pPr marL="0" marR="0" lvl="0" indent="539750" algn="justLow" defTabSz="914400" rtl="1" eaLnBrk="0" fontAlgn="base" latinLnBrk="0" hangingPunct="0">
              <a:lnSpc>
                <a:spcPct val="100000"/>
              </a:lnSpc>
              <a:spcBef>
                <a:spcPct val="0"/>
              </a:spcBef>
              <a:spcAft>
                <a:spcPct val="0"/>
              </a:spcAft>
              <a:buClrTx/>
              <a:buSzTx/>
              <a:buFontTx/>
              <a:buNone/>
              <a:tabLst>
                <a:tab pos="88900" algn="l"/>
                <a:tab pos="3059113" algn="l"/>
              </a:tabLst>
            </a:pPr>
            <a:r>
              <a:rPr kumimoji="0" lang="ar-SA" sz="2800" b="1" i="0" u="none" strike="noStrike" cap="none" normalizeH="0" baseline="0" dirty="0" smtClean="0">
                <a:ln>
                  <a:solidFill>
                    <a:schemeClr val="accent5">
                      <a:lumMod val="75000"/>
                    </a:schemeClr>
                  </a:solidFill>
                </a:ln>
                <a:solidFill>
                  <a:schemeClr val="accent4">
                    <a:lumMod val="75000"/>
                  </a:schemeClr>
                </a:solidFill>
                <a:effectLst/>
                <a:ea typeface="Times New Roman" pitchFamily="18" charset="0"/>
                <a:cs typeface="Akhbar MT" pitchFamily="2" charset="-78"/>
              </a:rPr>
              <a:t>ز ) يعد مجلس إدارة الغرفة  التقرير السنوي عن نشاط الغرفة والحساب الختامي ومشروع الميزانية  لتقديمها للجمعية العمومية ويرسل صورة منها لكل من وزير التجارة ووزير الصناعة والكهرباء مشفوعة بما يراه من مقترحات .</a:t>
            </a:r>
            <a:endParaRPr kumimoji="0" lang="ar-SA" sz="3200" b="1" i="0" u="none" strike="noStrike" cap="none" normalizeH="0" baseline="0" dirty="0" smtClean="0">
              <a:ln>
                <a:solidFill>
                  <a:schemeClr val="accent5">
                    <a:lumMod val="75000"/>
                  </a:schemeClr>
                </a:solidFill>
              </a:ln>
              <a:solidFill>
                <a:schemeClr val="accent4">
                  <a:lumMod val="75000"/>
                </a:schemeClr>
              </a:solidFill>
              <a:effectLst/>
              <a:cs typeface="Akhbar MT" pitchFamily="2" charset="-78"/>
            </a:endParaRPr>
          </a:p>
        </p:txBody>
      </p:sp>
      <p:sp>
        <p:nvSpPr>
          <p:cNvPr id="3" name="مستطيل 2"/>
          <p:cNvSpPr/>
          <p:nvPr/>
        </p:nvSpPr>
        <p:spPr>
          <a:xfrm>
            <a:off x="166654" y="3962400"/>
            <a:ext cx="9572692" cy="1384995"/>
          </a:xfrm>
          <a:prstGeom prst="rect">
            <a:avLst/>
          </a:prstGeom>
          <a:solidFill>
            <a:srgbClr val="FFFFCC"/>
          </a:solidFill>
        </p:spPr>
        <p:txBody>
          <a:bodyPr wrap="square">
            <a:spAutoFit/>
          </a:bodyPr>
          <a:lstStyle/>
          <a:p>
            <a:r>
              <a:rPr lang="ar-SA" sz="2800" b="1" dirty="0" smtClean="0">
                <a:cs typeface="Akhbar MT" pitchFamily="2" charset="-78"/>
              </a:rPr>
              <a:t>مما تقدم يتضح أن نظام الغرف التجارية الصناعية قد حدد إطار العلاقات بين الغرف والجهات الحكومية ذات العلاقة من حيث مجالات التعاون بينها ، كما حدد وزارة التجارة كجهة مرجعية لتنظيم العمل بالغرف مع تعاونها في هذا الصدد مع وزارة الصناعة والكهرباء .</a:t>
            </a:r>
            <a:endParaRPr lang="ar-SA" sz="2800" b="1" dirty="0">
              <a:cs typeface="Akhbar M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745"/>
                                        </p:tgtEl>
                                        <p:attrNameLst>
                                          <p:attrName>style.visibility</p:attrName>
                                        </p:attrNameLst>
                                      </p:cBhvr>
                                      <p:to>
                                        <p:strVal val="visible"/>
                                      </p:to>
                                    </p:set>
                                    <p:animEffect transition="in" filter="fade">
                                      <p:cBhvr>
                                        <p:cTn id="7" dur="1000"/>
                                        <p:tgtEl>
                                          <p:spTgt spid="31745"/>
                                        </p:tgtEl>
                                      </p:cBhvr>
                                    </p:animEffect>
                                    <p:anim calcmode="lin" valueType="num">
                                      <p:cBhvr>
                                        <p:cTn id="8" dur="1000" fill="hold"/>
                                        <p:tgtEl>
                                          <p:spTgt spid="31745"/>
                                        </p:tgtEl>
                                        <p:attrNameLst>
                                          <p:attrName>ppt_x</p:attrName>
                                        </p:attrNameLst>
                                      </p:cBhvr>
                                      <p:tavLst>
                                        <p:tav tm="0">
                                          <p:val>
                                            <p:strVal val="#ppt_x"/>
                                          </p:val>
                                        </p:tav>
                                        <p:tav tm="100000">
                                          <p:val>
                                            <p:strVal val="#ppt_x"/>
                                          </p:val>
                                        </p:tav>
                                      </p:tavLst>
                                    </p:anim>
                                    <p:anim calcmode="lin" valueType="num">
                                      <p:cBhvr>
                                        <p:cTn id="9" dur="1000" fill="hold"/>
                                        <p:tgtEl>
                                          <p:spTgt spid="3174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238224" y="0"/>
            <a:ext cx="7352126" cy="50006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3200" dirty="0">
                <a:ln>
                  <a:solidFill>
                    <a:srgbClr val="FF0000"/>
                  </a:solidFill>
                </a:ln>
                <a:solidFill>
                  <a:srgbClr val="FF0000"/>
                </a:solidFill>
                <a:cs typeface="Akhbar MT" pitchFamily="2" charset="-78"/>
              </a:rPr>
              <a:t>الأشخاص الملتزمون بالقيد في الغرفة التجارية والصناعية</a:t>
            </a:r>
            <a:endParaRPr lang="en-US" sz="3200" dirty="0">
              <a:ln>
                <a:solidFill>
                  <a:srgbClr val="FF0000"/>
                </a:solidFill>
              </a:ln>
              <a:solidFill>
                <a:srgbClr val="FF0000"/>
              </a:solidFill>
              <a:cs typeface="Akhbar MT" pitchFamily="2" charset="-78"/>
            </a:endParaRPr>
          </a:p>
        </p:txBody>
      </p:sp>
      <p:sp>
        <p:nvSpPr>
          <p:cNvPr id="7" name="Rectangle 3"/>
          <p:cNvSpPr txBox="1">
            <a:spLocks noRot="1" noChangeArrowheads="1"/>
          </p:cNvSpPr>
          <p:nvPr/>
        </p:nvSpPr>
        <p:spPr>
          <a:xfrm>
            <a:off x="166654" y="785794"/>
            <a:ext cx="9572692" cy="523400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800" b="1" dirty="0">
                <a:ln>
                  <a:solidFill>
                    <a:sysClr val="windowText" lastClr="000000"/>
                  </a:solidFill>
                </a:ln>
                <a:solidFill>
                  <a:prstClr val="black"/>
                </a:solidFill>
                <a:cs typeface="Akhbar MT" pitchFamily="2" charset="-78"/>
              </a:rPr>
              <a:t>-نصت المادة الرابعة من نظام الغرف التجارية والصناعية علي التزام كل تاجر أو صانع مقيد في السجل التجاري بالاشتراك في الغرفة التي يقع في دائرتها محله </a:t>
            </a:r>
            <a:r>
              <a:rPr lang="ar-SA" sz="2800" b="1" dirty="0" smtClean="0">
                <a:ln>
                  <a:solidFill>
                    <a:sysClr val="windowText" lastClr="000000"/>
                  </a:solidFill>
                </a:ln>
                <a:solidFill>
                  <a:prstClr val="black"/>
                </a:solidFill>
                <a:cs typeface="Akhbar MT" pitchFamily="2" charset="-78"/>
              </a:rPr>
              <a:t>الرئيسي، ويجوز </a:t>
            </a:r>
            <a:r>
              <a:rPr lang="ar-SA" sz="2800" b="1" dirty="0">
                <a:ln>
                  <a:solidFill>
                    <a:sysClr val="windowText" lastClr="000000"/>
                  </a:solidFill>
                </a:ln>
                <a:solidFill>
                  <a:prstClr val="black"/>
                </a:solidFill>
                <a:cs typeface="Akhbar MT" pitchFamily="2" charset="-78"/>
              </a:rPr>
              <a:t>الاشتراك في أكثر من غرفة في حالة وجود فروع</a:t>
            </a:r>
            <a:r>
              <a:rPr lang="ar-SA" sz="2800" b="1" dirty="0" smtClean="0">
                <a:ln>
                  <a:solidFill>
                    <a:sysClr val="windowText" lastClr="000000"/>
                  </a:solidFill>
                </a:ln>
                <a:solidFill>
                  <a:prstClr val="black"/>
                </a:solidFill>
                <a:cs typeface="Akhbar MT" pitchFamily="2" charset="-78"/>
              </a:rPr>
              <a:t>.</a:t>
            </a:r>
          </a:p>
          <a:p>
            <a:pPr algn="just">
              <a:buFontTx/>
              <a:buChar char="-"/>
              <a:defRPr/>
            </a:pPr>
            <a:r>
              <a:rPr lang="ar-SA" sz="2800" b="1" dirty="0" smtClean="0">
                <a:ln>
                  <a:solidFill>
                    <a:sysClr val="windowText" lastClr="000000"/>
                  </a:solidFill>
                </a:ln>
                <a:solidFill>
                  <a:prstClr val="black"/>
                </a:solidFill>
                <a:cs typeface="Akhbar MT" pitchFamily="2" charset="-78"/>
              </a:rPr>
              <a:t>ويترتب علي شطب السجل أو عدم سداد الاشتراك السنوي، سقوط الاشتراك في الغرفة، علي أنه يجوز إعادة القيد في حالة زوال سبب سقوط الاشتراك.</a:t>
            </a:r>
          </a:p>
          <a:p>
            <a:pPr algn="just">
              <a:buFontTx/>
              <a:buChar char="-"/>
              <a:defRPr/>
            </a:pPr>
            <a:r>
              <a:rPr lang="ar-SA" sz="2800" b="1" dirty="0" smtClean="0">
                <a:ln>
                  <a:solidFill>
                    <a:sysClr val="windowText" lastClr="000000"/>
                  </a:solidFill>
                </a:ln>
                <a:solidFill>
                  <a:prstClr val="black"/>
                </a:solidFill>
                <a:cs typeface="Akhbar MT" pitchFamily="2" charset="-78"/>
              </a:rPr>
              <a:t> ويشترط للقيد في الغرفة التجارية والصناعية أن يكون المركز الرئيسي لنشاط التاجر أو الصانع أو أحد فروعه واقع في دائرة اختصاص الغرفة، كما يجوز تسجيل من تقع مراكزهم أو فروعهم في جهة غير مشمولة باختصاص غرفة معينة بأقرب غرفة إليهم ."م 9 من اللائحة التنفيذية".</a:t>
            </a:r>
          </a:p>
          <a:p>
            <a:pPr algn="just">
              <a:buFontTx/>
              <a:buChar char="-"/>
              <a:defRPr/>
            </a:pPr>
            <a:r>
              <a:rPr lang="ar-SA" sz="2800" b="1" dirty="0" smtClean="0">
                <a:ln>
                  <a:solidFill>
                    <a:sysClr val="windowText" lastClr="000000"/>
                  </a:solidFill>
                </a:ln>
                <a:solidFill>
                  <a:prstClr val="black"/>
                </a:solidFill>
                <a:cs typeface="Akhbar MT" pitchFamily="2" charset="-78"/>
              </a:rPr>
              <a:t> </a:t>
            </a:r>
            <a:r>
              <a:rPr lang="ar-SA" sz="2800" b="1" dirty="0" smtClean="0">
                <a:ln>
                  <a:solidFill>
                    <a:sysClr val="windowText" lastClr="000000"/>
                  </a:solidFill>
                </a:ln>
                <a:solidFill>
                  <a:sysClr val="windowText" lastClr="000000"/>
                </a:solidFill>
                <a:cs typeface="Akhbar MT" pitchFamily="2" charset="-78"/>
              </a:rPr>
              <a:t>-ويجوز شطب العضوية بقرار من مجلس إدارتها، وتلتزم الغرفة في هذه الحالة بإخطار العضو بخطاب مسجل يبين فيه سبب الشطب، ويجوز للعضو التظلم من قرار الشطب إلي وزير التجارة خلال خمسة عشر يوما من تاريخ إخطاره ويكون القرار الصادر في التظلم نهائيا ."م 11من اللائحة التنفيذية".</a:t>
            </a:r>
            <a:endParaRPr lang="en-US" sz="2800" b="1" dirty="0" smtClean="0">
              <a:ln>
                <a:solidFill>
                  <a:sysClr val="windowText" lastClr="000000"/>
                </a:solidFill>
              </a:ln>
              <a:solidFill>
                <a:sysClr val="windowText" lastClr="000000"/>
              </a:solidFill>
              <a:cs typeface="Akhbar MT" pitchFamily="2" charset="-78"/>
            </a:endParaRPr>
          </a:p>
          <a:p>
            <a:pPr algn="just">
              <a:buFontTx/>
              <a:buChar char="-"/>
              <a:defRPr/>
            </a:pPr>
            <a:endParaRPr lang="en-US" sz="2400" b="1" dirty="0" smtClean="0">
              <a:ln>
                <a:solidFill>
                  <a:sysClr val="windowText" lastClr="000000"/>
                </a:solidFill>
              </a:ln>
              <a:solidFill>
                <a:prstClr val="black"/>
              </a:solidFill>
            </a:endParaRPr>
          </a:p>
          <a:p>
            <a:pPr algn="just">
              <a:buFontTx/>
              <a:buChar char="-"/>
              <a:defRPr/>
            </a:pPr>
            <a:endParaRPr lang="en-US" sz="2400" b="1" dirty="0" smtClean="0">
              <a:ln>
                <a:solidFill>
                  <a:sysClr val="windowText" lastClr="000000"/>
                </a:solidFill>
              </a:ln>
              <a:solidFill>
                <a:prstClr val="black"/>
              </a:solidFill>
            </a:endParaRPr>
          </a:p>
          <a:p>
            <a:pPr algn="just">
              <a:defRPr/>
            </a:pPr>
            <a:endParaRPr lang="en-US" sz="2400" b="1" dirty="0">
              <a:ln>
                <a:solidFill>
                  <a:sysClr val="windowText" lastClr="000000"/>
                </a:solidFill>
              </a:ln>
              <a:solidFill>
                <a:prstClr val="black"/>
              </a:solidFill>
            </a:endParaRPr>
          </a:p>
          <a:p>
            <a:pPr algn="just">
              <a:defRPr/>
            </a:pPr>
            <a:endParaRPr lang="en-US" sz="2400" b="1" dirty="0">
              <a:ln>
                <a:solidFill>
                  <a:sysClr val="windowText" lastClr="000000"/>
                </a:solidFill>
              </a:ln>
              <a:solidFill>
                <a:prstClr val="black"/>
              </a:solidFill>
            </a:endParaRPr>
          </a:p>
        </p:txBody>
      </p:sp>
    </p:spTree>
    <p:extLst>
      <p:ext uri="{BB962C8B-B14F-4D97-AF65-F5344CB8AC3E}">
        <p14:creationId xmlns:p14="http://schemas.microsoft.com/office/powerpoint/2010/main" val="11479220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66654" y="1000108"/>
            <a:ext cx="9572692" cy="307183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smtClean="0">
                <a:solidFill>
                  <a:srgbClr val="FF0000"/>
                </a:solidFill>
                <a:cs typeface="Akhbar MT" pitchFamily="2" charset="-78"/>
              </a:rPr>
              <a:t>الاشتراك في الغرفة التجارية والصناعية: </a:t>
            </a:r>
            <a:r>
              <a:rPr lang="ar-SA" sz="3200" b="1" dirty="0" smtClean="0">
                <a:ln>
                  <a:solidFill>
                    <a:sysClr val="windowText" lastClr="000000"/>
                  </a:solidFill>
                </a:ln>
                <a:solidFill>
                  <a:prstClr val="black"/>
                </a:solidFill>
                <a:cs typeface="Akhbar MT" pitchFamily="2" charset="-78"/>
              </a:rPr>
              <a:t>وفقا للمادة 5 من نظام السجل التجاري يجب علي كل من يتم قيده في السجل التجاري أن يودع لدي مكتب السجل المختص خلال ثلاثين يوما من تاريخ القيد شهادة الاشتراك في الغرفة التجارية والصناعية التي يقع في دائرتها محله الرئيسي أي أنه لا يعتد  بعملية القيد في السجل التجاري في حالة عدم الاشتراك في الغرفة التجارية والصناعية .</a:t>
            </a:r>
          </a:p>
          <a:p>
            <a:pPr algn="just">
              <a:defRPr/>
            </a:pPr>
            <a:r>
              <a:rPr lang="ar-SA" sz="3200" b="1" dirty="0" smtClean="0">
                <a:ln>
                  <a:solidFill>
                    <a:sysClr val="windowText" lastClr="000000"/>
                  </a:solidFill>
                </a:ln>
                <a:solidFill>
                  <a:prstClr val="black"/>
                </a:solidFill>
                <a:cs typeface="Akhbar MT" pitchFamily="2" charset="-78"/>
              </a:rPr>
              <a:t>ويجوز الاشتراك في أكثر من غرفة في  حالة وجود فروع. </a:t>
            </a:r>
          </a:p>
          <a:p>
            <a:pPr algn="just">
              <a:defRPr/>
            </a:pPr>
            <a:endParaRPr lang="en-US" sz="2800" b="1" dirty="0" smtClean="0">
              <a:ln>
                <a:solidFill>
                  <a:sysClr val="windowText" lastClr="000000"/>
                </a:solidFill>
              </a:ln>
              <a:solidFill>
                <a:prstClr val="black"/>
              </a:solidFill>
            </a:endParaRPr>
          </a:p>
          <a:p>
            <a:pPr algn="just">
              <a:defRPr/>
            </a:pPr>
            <a:endParaRPr lang="en-US" sz="2800" b="1" dirty="0">
              <a:ln>
                <a:solidFill>
                  <a:sysClr val="windowText" lastClr="000000"/>
                </a:solidFill>
              </a:ln>
              <a:solidFill>
                <a:prstClr val="black"/>
              </a:solidFill>
            </a:endParaRPr>
          </a:p>
          <a:p>
            <a:pPr algn="just">
              <a:defRPr/>
            </a:pPr>
            <a:endParaRPr lang="en-US" sz="2800" b="1" dirty="0">
              <a:solidFill>
                <a:srgbClr val="2D07CF"/>
              </a:solidFill>
              <a:latin typeface="AL-Mohanad Bold"/>
            </a:endParaRPr>
          </a:p>
        </p:txBody>
      </p:sp>
    </p:spTree>
    <p:extLst>
      <p:ext uri="{BB962C8B-B14F-4D97-AF65-F5344CB8AC3E}">
        <p14:creationId xmlns:p14="http://schemas.microsoft.com/office/powerpoint/2010/main" val="393357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Rot="1" noChangeArrowheads="1"/>
          </p:cNvSpPr>
          <p:nvPr/>
        </p:nvSpPr>
        <p:spPr>
          <a:xfrm>
            <a:off x="166654" y="928670"/>
            <a:ext cx="9572692" cy="451655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3200" b="1" dirty="0" smtClean="0">
                <a:ln>
                  <a:solidFill>
                    <a:schemeClr val="accent5">
                      <a:lumMod val="75000"/>
                    </a:schemeClr>
                  </a:solidFill>
                </a:ln>
                <a:solidFill>
                  <a:schemeClr val="accent4">
                    <a:lumMod val="75000"/>
                  </a:schemeClr>
                </a:solidFill>
                <a:cs typeface="Akhbar MT" pitchFamily="2" charset="-78"/>
              </a:rPr>
              <a:t>نص </a:t>
            </a:r>
            <a:r>
              <a:rPr lang="ar-SA" sz="3200" b="1" dirty="0">
                <a:ln>
                  <a:solidFill>
                    <a:schemeClr val="accent5">
                      <a:lumMod val="75000"/>
                    </a:schemeClr>
                  </a:solidFill>
                </a:ln>
                <a:solidFill>
                  <a:schemeClr val="accent4">
                    <a:lumMod val="75000"/>
                  </a:schemeClr>
                </a:solidFill>
                <a:cs typeface="Akhbar MT" pitchFamily="2" charset="-78"/>
              </a:rPr>
              <a:t>النظام علي أن يكون لكل غرفة تجارية </a:t>
            </a:r>
            <a:r>
              <a:rPr lang="ar-SA" sz="3200" b="1" dirty="0" smtClean="0">
                <a:ln>
                  <a:solidFill>
                    <a:schemeClr val="accent5">
                      <a:lumMod val="75000"/>
                    </a:schemeClr>
                  </a:solidFill>
                </a:ln>
                <a:solidFill>
                  <a:schemeClr val="accent4">
                    <a:lumMod val="75000"/>
                  </a:schemeClr>
                </a:solidFill>
                <a:cs typeface="Akhbar MT" pitchFamily="2" charset="-78"/>
              </a:rPr>
              <a:t>وصناعية </a:t>
            </a:r>
            <a:r>
              <a:rPr lang="ar-SA" sz="3200" b="1" dirty="0">
                <a:ln>
                  <a:solidFill>
                    <a:schemeClr val="accent5">
                      <a:lumMod val="75000"/>
                    </a:schemeClr>
                  </a:solidFill>
                </a:ln>
                <a:solidFill>
                  <a:schemeClr val="accent4">
                    <a:lumMod val="75000"/>
                  </a:schemeClr>
                </a:solidFill>
                <a:cs typeface="Akhbar MT" pitchFamily="2" charset="-78"/>
              </a:rPr>
              <a:t>جمعية عمومية ومجلس إدارة يتولي إدارتها :</a:t>
            </a:r>
            <a:endParaRPr lang="en-US" sz="3200" b="1" dirty="0">
              <a:ln>
                <a:solidFill>
                  <a:schemeClr val="accent5">
                    <a:lumMod val="75000"/>
                  </a:schemeClr>
                </a:solidFill>
              </a:ln>
              <a:solidFill>
                <a:schemeClr val="accent4">
                  <a:lumMod val="75000"/>
                </a:schemeClr>
              </a:solidFill>
              <a:cs typeface="Akhbar MT" pitchFamily="2" charset="-78"/>
            </a:endParaRPr>
          </a:p>
          <a:p>
            <a:pPr algn="just">
              <a:defRPr/>
            </a:pPr>
            <a:r>
              <a:rPr lang="ar-SA" sz="3200" b="1" dirty="0" smtClean="0">
                <a:ln>
                  <a:solidFill>
                    <a:schemeClr val="accent5">
                      <a:lumMod val="75000"/>
                    </a:schemeClr>
                  </a:solidFill>
                </a:ln>
                <a:solidFill>
                  <a:schemeClr val="accent4">
                    <a:lumMod val="75000"/>
                  </a:schemeClr>
                </a:solidFill>
                <a:cs typeface="Akhbar MT" pitchFamily="2" charset="-78"/>
              </a:rPr>
              <a:t>-تتألف الجمعية العمومية من جميع </a:t>
            </a:r>
            <a:r>
              <a:rPr lang="ar-SA" sz="3200" b="1" dirty="0" smtClean="0">
                <a:ln>
                  <a:solidFill>
                    <a:schemeClr val="accent5">
                      <a:lumMod val="75000"/>
                    </a:schemeClr>
                  </a:solidFill>
                </a:ln>
                <a:solidFill>
                  <a:schemeClr val="accent4">
                    <a:lumMod val="75000"/>
                  </a:schemeClr>
                </a:solidFill>
                <a:cs typeface="Akhbar MT" pitchFamily="2" charset="-78"/>
              </a:rPr>
              <a:t>المشتركين </a:t>
            </a:r>
            <a:r>
              <a:rPr lang="ar-SA" sz="3200" b="1" dirty="0" smtClean="0">
                <a:ln>
                  <a:solidFill>
                    <a:schemeClr val="accent5">
                      <a:lumMod val="75000"/>
                    </a:schemeClr>
                  </a:solidFill>
                </a:ln>
                <a:solidFill>
                  <a:schemeClr val="accent4">
                    <a:lumMod val="75000"/>
                  </a:schemeClr>
                </a:solidFill>
                <a:cs typeface="Akhbar MT" pitchFamily="2" charset="-78"/>
              </a:rPr>
              <a:t>في الغرفة.</a:t>
            </a:r>
            <a:endParaRPr lang="en-US" sz="3200" b="1" dirty="0" smtClean="0">
              <a:ln>
                <a:solidFill>
                  <a:schemeClr val="accent5">
                    <a:lumMod val="75000"/>
                  </a:schemeClr>
                </a:solidFill>
              </a:ln>
              <a:solidFill>
                <a:schemeClr val="accent4">
                  <a:lumMod val="75000"/>
                </a:schemeClr>
              </a:solidFill>
              <a:cs typeface="Akhbar MT" pitchFamily="2" charset="-78"/>
            </a:endParaRPr>
          </a:p>
          <a:p>
            <a:pPr algn="just">
              <a:defRPr/>
            </a:pPr>
            <a:r>
              <a:rPr lang="ar-SA" sz="3200" b="1" dirty="0" smtClean="0">
                <a:ln>
                  <a:solidFill>
                    <a:schemeClr val="accent5">
                      <a:lumMod val="75000"/>
                    </a:schemeClr>
                  </a:solidFill>
                </a:ln>
                <a:solidFill>
                  <a:schemeClr val="accent4">
                    <a:lumMod val="75000"/>
                  </a:schemeClr>
                </a:solidFill>
                <a:cs typeface="Akhbar MT" pitchFamily="2" charset="-78"/>
              </a:rPr>
              <a:t>-يشكل مجلس الإدارة من عدد لا يقل عن ستة أعضاء ولا يزيد عن ثمانية عشر عضوا، ويقوم وزير التجارة بتعيين ثلث الأعضاء بالاتفاق مع وزير الصناعة والكهرباء، وتختار الجمعية العامة الباقين بطريق الانتخاب علي أن يراعي تمثيل التجار والصناع بشكل عادل. "م 16 من </a:t>
            </a:r>
            <a:r>
              <a:rPr lang="ar-SA" sz="3200" b="1" dirty="0">
                <a:ln>
                  <a:solidFill>
                    <a:schemeClr val="accent5">
                      <a:lumMod val="75000"/>
                    </a:schemeClr>
                  </a:solidFill>
                </a:ln>
                <a:solidFill>
                  <a:schemeClr val="accent4">
                    <a:lumMod val="75000"/>
                  </a:schemeClr>
                </a:solidFill>
                <a:cs typeface="Akhbar MT" pitchFamily="2" charset="-78"/>
              </a:rPr>
              <a:t>النظام "</a:t>
            </a:r>
            <a:endParaRPr lang="ar-SA" sz="3200" b="1" dirty="0" smtClean="0">
              <a:ln>
                <a:solidFill>
                  <a:schemeClr val="accent5">
                    <a:lumMod val="75000"/>
                  </a:schemeClr>
                </a:solidFill>
              </a:ln>
              <a:solidFill>
                <a:schemeClr val="accent4">
                  <a:lumMod val="75000"/>
                </a:schemeClr>
              </a:solidFill>
              <a:cs typeface="Akhbar MT" pitchFamily="2" charset="-78"/>
            </a:endParaRPr>
          </a:p>
          <a:p>
            <a:pPr marL="342900" indent="-342900" algn="just">
              <a:buFontTx/>
              <a:buChar char="-"/>
              <a:defRPr/>
            </a:pPr>
            <a:r>
              <a:rPr lang="ar-SA" sz="3200" b="1" dirty="0" smtClean="0">
                <a:ln>
                  <a:solidFill>
                    <a:schemeClr val="accent5">
                      <a:lumMod val="75000"/>
                    </a:schemeClr>
                  </a:solidFill>
                </a:ln>
                <a:solidFill>
                  <a:schemeClr val="accent4">
                    <a:lumMod val="75000"/>
                  </a:schemeClr>
                </a:solidFill>
                <a:cs typeface="Akhbar MT" pitchFamily="2" charset="-78"/>
              </a:rPr>
              <a:t>يختار مجلس الادارة في اول اجتماع له الرئيس ونائبين له.</a:t>
            </a:r>
          </a:p>
          <a:p>
            <a:pPr marL="342900" indent="-342900" algn="just">
              <a:buFontTx/>
              <a:buChar char="-"/>
              <a:defRPr/>
            </a:pPr>
            <a:r>
              <a:rPr lang="ar-SA" sz="3200" b="1" dirty="0" smtClean="0">
                <a:ln>
                  <a:solidFill>
                    <a:schemeClr val="accent5">
                      <a:lumMod val="75000"/>
                    </a:schemeClr>
                  </a:solidFill>
                </a:ln>
                <a:solidFill>
                  <a:schemeClr val="accent4">
                    <a:lumMod val="75000"/>
                  </a:schemeClr>
                </a:solidFill>
                <a:cs typeface="Akhbar MT" pitchFamily="2" charset="-78"/>
              </a:rPr>
              <a:t>مدة عضوية مجلس الادارة  اربع سنوات.</a:t>
            </a:r>
          </a:p>
          <a:p>
            <a:pPr marL="342900" indent="-342900" algn="just">
              <a:buFontTx/>
              <a:buChar char="-"/>
              <a:defRPr/>
            </a:pPr>
            <a:endParaRPr lang="en-US" sz="2800" b="1" dirty="0" smtClean="0">
              <a:ln>
                <a:solidFill>
                  <a:sysClr val="windowText" lastClr="000000"/>
                </a:solidFill>
              </a:ln>
              <a:solidFill>
                <a:prstClr val="black"/>
              </a:solidFill>
            </a:endParaRPr>
          </a:p>
          <a:p>
            <a:pPr algn="just">
              <a:defRPr/>
            </a:pPr>
            <a:endParaRPr lang="en-US" sz="2800" b="1" dirty="0">
              <a:solidFill>
                <a:srgbClr val="2D07CF"/>
              </a:solidFill>
            </a:endParaRPr>
          </a:p>
        </p:txBody>
      </p:sp>
      <p:sp>
        <p:nvSpPr>
          <p:cNvPr id="5" name="مستطيل 4"/>
          <p:cNvSpPr/>
          <p:nvPr/>
        </p:nvSpPr>
        <p:spPr>
          <a:xfrm>
            <a:off x="3024174" y="0"/>
            <a:ext cx="4092580" cy="523220"/>
          </a:xfrm>
          <a:prstGeom prst="rect">
            <a:avLst/>
          </a:prstGeom>
          <a:solidFill>
            <a:srgbClr val="FFFFCC"/>
          </a:solidFill>
        </p:spPr>
        <p:txBody>
          <a:bodyPr wrap="square">
            <a:spAutoFit/>
          </a:bodyPr>
          <a:lstStyle/>
          <a:p>
            <a:pPr algn="ctr"/>
            <a:r>
              <a:rPr lang="ar-SA" sz="2800" b="1" dirty="0" smtClean="0">
                <a:solidFill>
                  <a:srgbClr val="FF0000"/>
                </a:solidFill>
                <a:latin typeface="Calibri"/>
                <a:cs typeface="Arial"/>
              </a:rPr>
              <a:t>إدارة الغرفة التجارية والصناعية</a:t>
            </a:r>
            <a:endParaRPr lang="ar-SA" sz="2000" dirty="0"/>
          </a:p>
        </p:txBody>
      </p:sp>
    </p:spTree>
    <p:extLst>
      <p:ext uri="{BB962C8B-B14F-4D97-AF65-F5344CB8AC3E}">
        <p14:creationId xmlns:p14="http://schemas.microsoft.com/office/powerpoint/2010/main" val="394291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432720" y="0"/>
            <a:ext cx="4684034" cy="523220"/>
          </a:xfrm>
          <a:prstGeom prst="rect">
            <a:avLst/>
          </a:prstGeom>
          <a:solidFill>
            <a:srgbClr val="FFFFCC"/>
          </a:solidFill>
        </p:spPr>
        <p:txBody>
          <a:bodyPr wrap="square">
            <a:spAutoFit/>
          </a:bodyPr>
          <a:lstStyle/>
          <a:p>
            <a:pPr algn="ctr"/>
            <a:r>
              <a:rPr lang="ar-SA" sz="2800" b="1" dirty="0" smtClean="0">
                <a:solidFill>
                  <a:srgbClr val="FF0000"/>
                </a:solidFill>
                <a:latin typeface="Calibri"/>
                <a:cs typeface="Arial"/>
              </a:rPr>
              <a:t>شروط عضوية مجلس ادارة الغرفة</a:t>
            </a:r>
            <a:endParaRPr lang="ar-SA" sz="2000" dirty="0">
              <a:solidFill>
                <a:prstClr val="black"/>
              </a:solidFill>
            </a:endParaRPr>
          </a:p>
        </p:txBody>
      </p:sp>
      <p:sp>
        <p:nvSpPr>
          <p:cNvPr id="4" name="Rectangle 3"/>
          <p:cNvSpPr txBox="1">
            <a:spLocks noRot="1" noChangeArrowheads="1"/>
          </p:cNvSpPr>
          <p:nvPr/>
        </p:nvSpPr>
        <p:spPr>
          <a:xfrm>
            <a:off x="213370" y="947615"/>
            <a:ext cx="5857916" cy="5925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800" b="1" dirty="0" smtClean="0">
                <a:ln>
                  <a:solidFill>
                    <a:sysClr val="windowText" lastClr="000000"/>
                  </a:solidFill>
                </a:ln>
                <a:solidFill>
                  <a:prstClr val="black"/>
                </a:solidFill>
                <a:cs typeface="Akhbar MT" pitchFamily="2" charset="-78"/>
              </a:rPr>
              <a:t>1- أن يكون سعودي الجنسية.</a:t>
            </a:r>
            <a:endParaRPr lang="en-US" sz="2800" b="1" dirty="0">
              <a:ln>
                <a:solidFill>
                  <a:sysClr val="windowText" lastClr="000000"/>
                </a:solidFill>
              </a:ln>
              <a:solidFill>
                <a:prstClr val="black"/>
              </a:solidFill>
              <a:cs typeface="Akhbar MT" pitchFamily="2" charset="-78"/>
            </a:endParaRPr>
          </a:p>
          <a:p>
            <a:pPr>
              <a:defRPr/>
            </a:pPr>
            <a:endParaRPr lang="en-US" sz="2400" b="1" dirty="0">
              <a:ln>
                <a:solidFill>
                  <a:sysClr val="windowText" lastClr="000000"/>
                </a:solidFill>
              </a:ln>
              <a:solidFill>
                <a:prstClr val="black"/>
              </a:solidFill>
            </a:endParaRPr>
          </a:p>
        </p:txBody>
      </p:sp>
      <p:sp>
        <p:nvSpPr>
          <p:cNvPr id="6" name="Rectangle 3"/>
          <p:cNvSpPr txBox="1">
            <a:spLocks noRot="1" noChangeArrowheads="1"/>
          </p:cNvSpPr>
          <p:nvPr/>
        </p:nvSpPr>
        <p:spPr>
          <a:xfrm>
            <a:off x="213370" y="1686076"/>
            <a:ext cx="5857916" cy="50405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chemeClr val="accent5">
                      <a:lumMod val="75000"/>
                    </a:schemeClr>
                  </a:solidFill>
                </a:ln>
                <a:solidFill>
                  <a:schemeClr val="accent4">
                    <a:lumMod val="75000"/>
                  </a:schemeClr>
                </a:solidFill>
                <a:cs typeface="Akhbar MT" pitchFamily="2" charset="-78"/>
              </a:rPr>
              <a:t>2- أن يكون مشتركا في الغرفة التجارية.</a:t>
            </a:r>
            <a:endParaRPr lang="en-US" sz="2400" b="1" dirty="0">
              <a:ln>
                <a:solidFill>
                  <a:schemeClr val="accent5">
                    <a:lumMod val="75000"/>
                  </a:schemeClr>
                </a:solidFill>
              </a:ln>
              <a:solidFill>
                <a:schemeClr val="accent4">
                  <a:lumMod val="75000"/>
                </a:schemeClr>
              </a:solidFill>
              <a:cs typeface="Akhbar MT" pitchFamily="2" charset="-78"/>
            </a:endParaRPr>
          </a:p>
        </p:txBody>
      </p:sp>
      <p:sp>
        <p:nvSpPr>
          <p:cNvPr id="7" name="Rectangle 3"/>
          <p:cNvSpPr txBox="1">
            <a:spLocks noRot="1" noChangeArrowheads="1"/>
          </p:cNvSpPr>
          <p:nvPr/>
        </p:nvSpPr>
        <p:spPr>
          <a:xfrm>
            <a:off x="213370" y="2334148"/>
            <a:ext cx="5857916" cy="864096"/>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smtClean="0">
                <a:ln>
                  <a:solidFill>
                    <a:sysClr val="windowText" lastClr="000000"/>
                  </a:solidFill>
                </a:ln>
                <a:solidFill>
                  <a:prstClr val="black"/>
                </a:solidFill>
                <a:cs typeface="Akhbar MT" pitchFamily="2" charset="-78"/>
              </a:rPr>
              <a:t>3- ألا يقل سنه عن ثلاثين سن وتخفض هذه المدة إلى خمسة وعشرين إذا كان حاصلا على شهادة جامعية. </a:t>
            </a:r>
            <a:endParaRPr lang="en-US" sz="2400" b="1" dirty="0">
              <a:ln>
                <a:solidFill>
                  <a:sysClr val="windowText" lastClr="000000"/>
                </a:solidFill>
              </a:ln>
              <a:solidFill>
                <a:prstClr val="black"/>
              </a:solidFill>
              <a:cs typeface="Akhbar MT" pitchFamily="2" charset="-78"/>
            </a:endParaRPr>
          </a:p>
        </p:txBody>
      </p:sp>
      <p:sp>
        <p:nvSpPr>
          <p:cNvPr id="8" name="Rectangle 3"/>
          <p:cNvSpPr txBox="1">
            <a:spLocks noRot="1" noChangeArrowheads="1"/>
          </p:cNvSpPr>
          <p:nvPr/>
        </p:nvSpPr>
        <p:spPr>
          <a:xfrm>
            <a:off x="213370" y="3342260"/>
            <a:ext cx="5857916" cy="1198345"/>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chemeClr val="accent5">
                      <a:lumMod val="75000"/>
                    </a:schemeClr>
                  </a:solidFill>
                </a:ln>
                <a:solidFill>
                  <a:schemeClr val="accent4">
                    <a:lumMod val="75000"/>
                  </a:schemeClr>
                </a:solidFill>
                <a:cs typeface="Akhbar MT" pitchFamily="2" charset="-78"/>
              </a:rPr>
              <a:t>4- أن يكون قد اشتغل بالتجارة والصناعة مدة لا تقل عن ثلاثة سنوات متوالية ويجوز تخفيضها لسنة واحدة لمن يحمل</a:t>
            </a:r>
            <a:r>
              <a:rPr lang="ar-SA" sz="2400" b="1" dirty="0">
                <a:ln>
                  <a:solidFill>
                    <a:schemeClr val="accent5">
                      <a:lumMod val="75000"/>
                    </a:schemeClr>
                  </a:solidFill>
                </a:ln>
                <a:solidFill>
                  <a:schemeClr val="accent4">
                    <a:lumMod val="75000"/>
                  </a:schemeClr>
                </a:solidFill>
                <a:cs typeface="Akhbar MT" pitchFamily="2" charset="-78"/>
              </a:rPr>
              <a:t> شهادة جامعية</a:t>
            </a:r>
            <a:r>
              <a:rPr lang="ar-SA" sz="2400" b="1" dirty="0" smtClean="0">
                <a:ln>
                  <a:solidFill>
                    <a:schemeClr val="accent5">
                      <a:lumMod val="75000"/>
                    </a:schemeClr>
                  </a:solidFill>
                </a:ln>
                <a:solidFill>
                  <a:schemeClr val="accent4">
                    <a:lumMod val="75000"/>
                  </a:schemeClr>
                </a:solidFill>
                <a:cs typeface="Akhbar MT" pitchFamily="2" charset="-78"/>
              </a:rPr>
              <a:t> .</a:t>
            </a:r>
            <a:endParaRPr lang="en-US" sz="2400" b="1" dirty="0">
              <a:ln>
                <a:solidFill>
                  <a:schemeClr val="accent5">
                    <a:lumMod val="75000"/>
                  </a:schemeClr>
                </a:solidFill>
              </a:ln>
              <a:solidFill>
                <a:schemeClr val="accent4">
                  <a:lumMod val="75000"/>
                </a:schemeClr>
              </a:solidFill>
              <a:cs typeface="Akhbar MT" pitchFamily="2" charset="-78"/>
            </a:endParaRPr>
          </a:p>
        </p:txBody>
      </p:sp>
      <p:sp>
        <p:nvSpPr>
          <p:cNvPr id="10" name="وسيلة شرح خطية 1 (حدود وشريط التمييز)‏ 10"/>
          <p:cNvSpPr/>
          <p:nvPr/>
        </p:nvSpPr>
        <p:spPr>
          <a:xfrm>
            <a:off x="7619984" y="1857364"/>
            <a:ext cx="2047924" cy="2143140"/>
          </a:xfrm>
          <a:prstGeom prst="accentBorderCallout1">
            <a:avLst>
              <a:gd name="adj1" fmla="val 18750"/>
              <a:gd name="adj2" fmla="val -8333"/>
              <a:gd name="adj3" fmla="val 58925"/>
              <a:gd name="adj4" fmla="val -29784"/>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smtClean="0">
                <a:solidFill>
                  <a:schemeClr val="tx1"/>
                </a:solidFill>
              </a:rPr>
              <a:t>يشترط في عضو مجلس الادارة </a:t>
            </a:r>
            <a:endParaRPr lang="en-US" sz="2400" b="1" dirty="0">
              <a:solidFill>
                <a:schemeClr val="tx1"/>
              </a:solidFill>
            </a:endParaRPr>
          </a:p>
        </p:txBody>
      </p:sp>
      <p:sp>
        <p:nvSpPr>
          <p:cNvPr id="11" name="قوس كبير أيمن 11"/>
          <p:cNvSpPr/>
          <p:nvPr/>
        </p:nvSpPr>
        <p:spPr>
          <a:xfrm>
            <a:off x="6100008" y="947615"/>
            <a:ext cx="918434" cy="4355391"/>
          </a:xfrm>
          <a:prstGeom prst="rightBrace">
            <a:avLst>
              <a:gd name="adj1" fmla="val 8333"/>
              <a:gd name="adj2" fmla="val 49742"/>
            </a:avLst>
          </a:prstGeom>
          <a:ln w="28575"/>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Rectangle 3"/>
          <p:cNvSpPr txBox="1">
            <a:spLocks noRot="1" noChangeArrowheads="1"/>
          </p:cNvSpPr>
          <p:nvPr/>
        </p:nvSpPr>
        <p:spPr>
          <a:xfrm>
            <a:off x="234782" y="4710412"/>
            <a:ext cx="5857916" cy="592594"/>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defRPr/>
            </a:pPr>
            <a:r>
              <a:rPr lang="ar-SA" sz="2400" b="1" dirty="0" smtClean="0">
                <a:ln>
                  <a:solidFill>
                    <a:sysClr val="windowText" lastClr="000000"/>
                  </a:solidFill>
                </a:ln>
                <a:solidFill>
                  <a:prstClr val="black"/>
                </a:solidFill>
                <a:cs typeface="Akhbar MT" pitchFamily="2" charset="-78"/>
              </a:rPr>
              <a:t>5- أن يجيد القراءة والكتابة.</a:t>
            </a:r>
            <a:endParaRPr lang="en-US" sz="2400" b="1" dirty="0">
              <a:ln>
                <a:solidFill>
                  <a:sysClr val="windowText" lastClr="000000"/>
                </a:solidFill>
              </a:ln>
              <a:solidFill>
                <a:prstClr val="black"/>
              </a:solidFill>
              <a:cs typeface="Akhbar MT" pitchFamily="2" charset="-78"/>
            </a:endParaRPr>
          </a:p>
          <a:p>
            <a:pPr>
              <a:defRPr/>
            </a:pPr>
            <a:endParaRPr lang="en-US" sz="2400" b="1" dirty="0">
              <a:ln>
                <a:solidFill>
                  <a:sysClr val="windowText" lastClr="000000"/>
                </a:solidFill>
              </a:ln>
              <a:solidFill>
                <a:prstClr val="black"/>
              </a:solidFill>
            </a:endParaRPr>
          </a:p>
        </p:txBody>
      </p:sp>
    </p:spTree>
    <p:extLst>
      <p:ext uri="{BB962C8B-B14F-4D97-AF65-F5344CB8AC3E}">
        <p14:creationId xmlns:p14="http://schemas.microsoft.com/office/powerpoint/2010/main" val="317496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circle(in)">
                                      <p:cBhvr>
                                        <p:cTn id="42" dur="20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heel(1)">
                                      <p:cBhvr>
                                        <p:cTn id="4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7" grpId="0" animBg="1"/>
      <p:bldP spid="8"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167050" y="0"/>
            <a:ext cx="4720828" cy="57150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ctr">
              <a:defRPr/>
            </a:pPr>
            <a:r>
              <a:rPr lang="ar-SA" sz="2800" b="1" dirty="0">
                <a:solidFill>
                  <a:srgbClr val="FF0000"/>
                </a:solidFill>
              </a:rPr>
              <a:t>الموارد المالية للغرفة</a:t>
            </a:r>
            <a:endParaRPr lang="en-US" sz="2800" b="1" dirty="0">
              <a:solidFill>
                <a:srgbClr val="FF0000"/>
              </a:solidFill>
            </a:endParaRPr>
          </a:p>
          <a:p>
            <a:pPr algn="ctr">
              <a:defRPr/>
            </a:pPr>
            <a:endParaRPr lang="en-US" sz="2800" b="1" dirty="0">
              <a:solidFill>
                <a:srgbClr val="FF0000"/>
              </a:solidFill>
            </a:endParaRPr>
          </a:p>
        </p:txBody>
      </p:sp>
      <p:sp>
        <p:nvSpPr>
          <p:cNvPr id="3" name="Rectangle 3"/>
          <p:cNvSpPr txBox="1">
            <a:spLocks noRot="1" noChangeArrowheads="1"/>
          </p:cNvSpPr>
          <p:nvPr/>
        </p:nvSpPr>
        <p:spPr>
          <a:xfrm>
            <a:off x="166654" y="908720"/>
            <a:ext cx="9572692" cy="2808312"/>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algn="just">
              <a:defRPr/>
            </a:pPr>
            <a:r>
              <a:rPr lang="ar-SA" sz="2400" b="1" dirty="0">
                <a:ln>
                  <a:solidFill>
                    <a:schemeClr val="accent5">
                      <a:lumMod val="75000"/>
                    </a:schemeClr>
                  </a:solidFill>
                </a:ln>
                <a:solidFill>
                  <a:schemeClr val="accent4">
                    <a:lumMod val="75000"/>
                  </a:schemeClr>
                </a:solidFill>
                <a:cs typeface="Akhbar MT" pitchFamily="2" charset="-78"/>
              </a:rPr>
              <a:t>تتكون الموارد المالية للغرفة من :</a:t>
            </a:r>
            <a:endParaRPr lang="en-US" sz="2400" b="1" dirty="0">
              <a:ln>
                <a:solidFill>
                  <a:schemeClr val="accent5">
                    <a:lumMod val="75000"/>
                  </a:schemeClr>
                </a:solidFill>
              </a:ln>
              <a:solidFill>
                <a:schemeClr val="accent4">
                  <a:lumMod val="75000"/>
                </a:schemeClr>
              </a:solidFill>
              <a:cs typeface="Akhbar MT" pitchFamily="2" charset="-78"/>
            </a:endParaRPr>
          </a:p>
          <a:p>
            <a:pPr algn="just">
              <a:defRPr/>
            </a:pPr>
            <a:r>
              <a:rPr lang="ar-SA" sz="2400" b="1" dirty="0">
                <a:ln>
                  <a:solidFill>
                    <a:schemeClr val="accent5">
                      <a:lumMod val="75000"/>
                    </a:schemeClr>
                  </a:solidFill>
                </a:ln>
                <a:solidFill>
                  <a:schemeClr val="accent4">
                    <a:lumMod val="75000"/>
                  </a:schemeClr>
                </a:solidFill>
                <a:cs typeface="Akhbar MT" pitchFamily="2" charset="-78"/>
              </a:rPr>
              <a:t>1-الاشتراكات طبقا لفئات التجار والصناع "حيث يوجد ثلاث فئات : درجة ممتازة وتشمل المنشآت ذات رؤوس الأموال </a:t>
            </a:r>
            <a:r>
              <a:rPr lang="ar-SA" sz="2400" b="1" dirty="0" smtClean="0">
                <a:ln>
                  <a:solidFill>
                    <a:schemeClr val="accent5">
                      <a:lumMod val="75000"/>
                    </a:schemeClr>
                  </a:solidFill>
                </a:ln>
                <a:solidFill>
                  <a:schemeClr val="accent4">
                    <a:lumMod val="75000"/>
                  </a:schemeClr>
                </a:solidFill>
                <a:cs typeface="Akhbar MT" pitchFamily="2" charset="-78"/>
              </a:rPr>
              <a:t>الضخمة، </a:t>
            </a:r>
            <a:r>
              <a:rPr lang="ar-SA" sz="2400" b="1" dirty="0">
                <a:ln>
                  <a:solidFill>
                    <a:schemeClr val="accent5">
                      <a:lumMod val="75000"/>
                    </a:schemeClr>
                  </a:solidFill>
                </a:ln>
                <a:solidFill>
                  <a:schemeClr val="accent4">
                    <a:lumMod val="75000"/>
                  </a:schemeClr>
                </a:solidFill>
                <a:cs typeface="Akhbar MT" pitchFamily="2" charset="-78"/>
              </a:rPr>
              <a:t>درجة أولي وتشمل المنشآت ذات رؤوس الأموال المتوسطة</a:t>
            </a:r>
            <a:r>
              <a:rPr lang="ar-SA" sz="2400" b="1" dirty="0" smtClean="0">
                <a:ln>
                  <a:solidFill>
                    <a:schemeClr val="accent5">
                      <a:lumMod val="75000"/>
                    </a:schemeClr>
                  </a:solidFill>
                </a:ln>
                <a:solidFill>
                  <a:schemeClr val="accent4">
                    <a:lumMod val="75000"/>
                  </a:schemeClr>
                </a:solidFill>
                <a:cs typeface="Akhbar MT" pitchFamily="2" charset="-78"/>
              </a:rPr>
              <a:t>، ودرجة </a:t>
            </a:r>
            <a:r>
              <a:rPr lang="ar-SA" sz="2400" b="1" dirty="0">
                <a:ln>
                  <a:solidFill>
                    <a:schemeClr val="accent5">
                      <a:lumMod val="75000"/>
                    </a:schemeClr>
                  </a:solidFill>
                </a:ln>
                <a:solidFill>
                  <a:schemeClr val="accent4">
                    <a:lumMod val="75000"/>
                  </a:schemeClr>
                </a:solidFill>
                <a:cs typeface="Akhbar MT" pitchFamily="2" charset="-78"/>
              </a:rPr>
              <a:t>ثانية وتشمل المنشآت ذات رؤوس الأموال الصغيرة</a:t>
            </a:r>
            <a:r>
              <a:rPr lang="ar-SA" sz="2400" b="1" dirty="0" smtClean="0">
                <a:ln>
                  <a:solidFill>
                    <a:schemeClr val="accent5">
                      <a:lumMod val="75000"/>
                    </a:schemeClr>
                  </a:solidFill>
                </a:ln>
                <a:solidFill>
                  <a:schemeClr val="accent4">
                    <a:lumMod val="75000"/>
                  </a:schemeClr>
                </a:solidFill>
                <a:cs typeface="Akhbar MT" pitchFamily="2" charset="-78"/>
              </a:rPr>
              <a:t>".</a:t>
            </a:r>
          </a:p>
          <a:p>
            <a:pPr algn="just">
              <a:defRPr/>
            </a:pPr>
            <a:r>
              <a:rPr lang="ar-SA" sz="2400" b="1" dirty="0" smtClean="0">
                <a:ln>
                  <a:solidFill>
                    <a:schemeClr val="accent5">
                      <a:lumMod val="75000"/>
                    </a:schemeClr>
                  </a:solidFill>
                </a:ln>
                <a:solidFill>
                  <a:schemeClr val="accent4">
                    <a:lumMod val="75000"/>
                  </a:schemeClr>
                </a:solidFill>
                <a:latin typeface="Calibri" pitchFamily="34" charset="0"/>
                <a:ea typeface="Calibri" pitchFamily="34" charset="0"/>
                <a:cs typeface="Akhbar MT" pitchFamily="2" charset="-78"/>
              </a:rPr>
              <a:t>2-رسوم الإصدار والتصديق علي الشهادات والمحررات التي يقدمها التجار والصناع للغرفة.</a:t>
            </a:r>
            <a:endParaRPr lang="ar-SA" sz="2400" b="1" dirty="0" smtClean="0">
              <a:ln>
                <a:solidFill>
                  <a:schemeClr val="accent5">
                    <a:lumMod val="75000"/>
                  </a:schemeClr>
                </a:solidFill>
              </a:ln>
              <a:solidFill>
                <a:schemeClr val="accent4">
                  <a:lumMod val="75000"/>
                </a:schemeClr>
              </a:solidFill>
              <a:latin typeface="Arial" pitchFamily="34" charset="0"/>
              <a:cs typeface="Akhbar MT" pitchFamily="2" charset="-78"/>
            </a:endParaRPr>
          </a:p>
          <a:p>
            <a:pPr algn="just">
              <a:defRPr/>
            </a:pPr>
            <a:r>
              <a:rPr lang="ar-SA" sz="2400" b="1" dirty="0" smtClean="0">
                <a:ln>
                  <a:solidFill>
                    <a:schemeClr val="accent5">
                      <a:lumMod val="75000"/>
                    </a:schemeClr>
                  </a:solidFill>
                </a:ln>
                <a:solidFill>
                  <a:schemeClr val="accent4">
                    <a:lumMod val="75000"/>
                  </a:schemeClr>
                </a:solidFill>
                <a:cs typeface="Akhbar MT" pitchFamily="2" charset="-78"/>
              </a:rPr>
              <a:t>3-عوائد استثمار أموالها</a:t>
            </a:r>
            <a:endParaRPr lang="ar-SA" sz="2400" b="1" dirty="0" smtClean="0">
              <a:ln>
                <a:solidFill>
                  <a:schemeClr val="accent5">
                    <a:lumMod val="75000"/>
                  </a:schemeClr>
                </a:solidFill>
              </a:ln>
              <a:solidFill>
                <a:schemeClr val="accent4">
                  <a:lumMod val="75000"/>
                </a:schemeClr>
              </a:solidFill>
              <a:latin typeface="Arial" pitchFamily="34" charset="0"/>
              <a:cs typeface="Akhbar MT" pitchFamily="2" charset="-78"/>
            </a:endParaRPr>
          </a:p>
          <a:p>
            <a:pPr algn="just">
              <a:defRPr/>
            </a:pPr>
            <a:r>
              <a:rPr lang="ar-SA" sz="2400" b="1" dirty="0" smtClean="0">
                <a:ln>
                  <a:solidFill>
                    <a:schemeClr val="accent5">
                      <a:lumMod val="75000"/>
                    </a:schemeClr>
                  </a:solidFill>
                </a:ln>
                <a:solidFill>
                  <a:schemeClr val="accent4">
                    <a:lumMod val="75000"/>
                  </a:schemeClr>
                </a:solidFill>
                <a:cs typeface="Akhbar MT" pitchFamily="2" charset="-78"/>
              </a:rPr>
              <a:t>4-التبرعات والهبات والإعانات الأهلية والحكومية.  </a:t>
            </a:r>
            <a:endParaRPr lang="en-US" sz="2400" b="1" dirty="0" smtClean="0">
              <a:ln>
                <a:solidFill>
                  <a:schemeClr val="accent5">
                    <a:lumMod val="75000"/>
                  </a:schemeClr>
                </a:solidFill>
              </a:ln>
              <a:solidFill>
                <a:schemeClr val="accent4">
                  <a:lumMod val="75000"/>
                </a:schemeClr>
              </a:solidFill>
              <a:cs typeface="Akhbar MT" pitchFamily="2" charset="-78"/>
            </a:endParaRPr>
          </a:p>
          <a:p>
            <a:pPr algn="just">
              <a:defRPr/>
            </a:pPr>
            <a:endParaRPr lang="en-US" sz="2400" b="1" dirty="0">
              <a:ln>
                <a:solidFill>
                  <a:sysClr val="windowText" lastClr="000000"/>
                </a:solidFill>
              </a:ln>
              <a:solidFill>
                <a:prstClr val="black"/>
              </a:solidFill>
            </a:endParaRPr>
          </a:p>
        </p:txBody>
      </p:sp>
      <p:sp>
        <p:nvSpPr>
          <p:cNvPr id="4" name="Rectangle 3"/>
          <p:cNvSpPr txBox="1">
            <a:spLocks noRot="1" noChangeArrowheads="1"/>
          </p:cNvSpPr>
          <p:nvPr/>
        </p:nvSpPr>
        <p:spPr>
          <a:xfrm>
            <a:off x="166654" y="4005064"/>
            <a:ext cx="9572692" cy="900100"/>
          </a:xfrm>
          <a:prstGeom prst="rect">
            <a:avLst/>
          </a:prstGeom>
          <a:solidFill>
            <a:srgbClr val="FFFFCC"/>
          </a:solidFill>
        </p:spPr>
        <p:style>
          <a:lnRef idx="1">
            <a:schemeClr val="accent3"/>
          </a:lnRef>
          <a:fillRef idx="3">
            <a:schemeClr val="accent3"/>
          </a:fillRef>
          <a:effectRef idx="2">
            <a:schemeClr val="accent3"/>
          </a:effectRef>
          <a:fontRef idx="minor">
            <a:schemeClr val="lt1"/>
          </a:fontRef>
        </p:style>
        <p:txBody>
          <a:bodyPr lIns="0" rIns="18288"/>
          <a:lstStyle/>
          <a:p>
            <a:pPr marL="342900" indent="-342900" algn="just">
              <a:buFontTx/>
              <a:buChar char="-"/>
              <a:defRPr/>
            </a:pPr>
            <a:r>
              <a:rPr lang="ar-SA" sz="2800" b="1" dirty="0" smtClean="0">
                <a:ln>
                  <a:solidFill>
                    <a:sysClr val="windowText" lastClr="000000"/>
                  </a:solidFill>
                </a:ln>
                <a:solidFill>
                  <a:prstClr val="black"/>
                </a:solidFill>
                <a:cs typeface="Akhbar MT" pitchFamily="2" charset="-78"/>
              </a:rPr>
              <a:t>تستثمر الغرفة أموالها وفقا للأهداف التي أنشئت من أجلها على النحو الذي يقرره مجلس الادارة.</a:t>
            </a:r>
          </a:p>
          <a:p>
            <a:pPr marL="342900" indent="-342900" algn="just">
              <a:buFontTx/>
              <a:buChar char="-"/>
              <a:defRPr/>
            </a:pPr>
            <a:endParaRPr lang="ar-SA" sz="2400" b="1" dirty="0" smtClean="0">
              <a:ln>
                <a:solidFill>
                  <a:sysClr val="windowText" lastClr="000000"/>
                </a:solidFill>
              </a:ln>
              <a:solidFill>
                <a:prstClr val="black"/>
              </a:solidFill>
            </a:endParaRPr>
          </a:p>
          <a:p>
            <a:pPr algn="just">
              <a:defRPr/>
            </a:pPr>
            <a:endParaRPr lang="en-US" sz="2400" b="1" dirty="0">
              <a:ln>
                <a:solidFill>
                  <a:sysClr val="windowText" lastClr="000000"/>
                </a:solidFill>
              </a:ln>
              <a:solidFill>
                <a:prstClr val="black"/>
              </a:solidFill>
            </a:endParaRPr>
          </a:p>
        </p:txBody>
      </p:sp>
    </p:spTree>
    <p:extLst>
      <p:ext uri="{BB962C8B-B14F-4D97-AF65-F5344CB8AC3E}">
        <p14:creationId xmlns:p14="http://schemas.microsoft.com/office/powerpoint/2010/main" val="701072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bwMode="auto">
          <a:xfrm>
            <a:off x="2105025" y="6376988"/>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A631296-58AE-4C89-9862-6CC616715CB5}" type="slidenum">
              <a:rPr lang="ar-SA" smtClean="0">
                <a:solidFill>
                  <a:prstClr val="white"/>
                </a:solidFill>
                <a:latin typeface="Calibri" pitchFamily="34" charset="0"/>
              </a:rPr>
              <a:pPr eaLnBrk="1" hangingPunct="1"/>
              <a:t>16</a:t>
            </a:fld>
            <a:endParaRPr lang="en-US" smtClean="0">
              <a:solidFill>
                <a:prstClr val="white"/>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pic>
          <p:nvPicPr>
            <p:cNvPr id="2458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8"/>
          <p:cNvSpPr>
            <a:spLocks noChangeArrowheads="1"/>
          </p:cNvSpPr>
          <p:nvPr/>
        </p:nvSpPr>
        <p:spPr bwMode="auto">
          <a:xfrm>
            <a:off x="2362200" y="33528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r>
              <a:rPr lang="ar-EG" sz="7200" smtClean="0">
                <a:solidFill>
                  <a:prstClr val="white"/>
                </a:solidFill>
                <a:latin typeface="Calibri" pitchFamily="34" charset="0"/>
              </a:rPr>
              <a:t>بحمد الله</a:t>
            </a:r>
            <a:endParaRPr lang="en-US" sz="7200" smtClean="0">
              <a:solidFill>
                <a:prstClr val="white"/>
              </a:solidFill>
              <a:latin typeface="Calibri" pitchFamily="34" charset="0"/>
            </a:endParaRPr>
          </a:p>
        </p:txBody>
      </p:sp>
      <p:sp>
        <p:nvSpPr>
          <p:cNvPr id="2458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mtClean="0">
              <a:solidFill>
                <a:prstClr val="black"/>
              </a:solidFill>
            </a:endParaRPr>
          </a:p>
        </p:txBody>
      </p:sp>
    </p:spTree>
    <p:extLst>
      <p:ext uri="{BB962C8B-B14F-4D97-AF65-F5344CB8AC3E}">
        <p14:creationId xmlns:p14="http://schemas.microsoft.com/office/powerpoint/2010/main" val="12820063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5386</TotalTime>
  <Words>1184</Words>
  <Application>Microsoft Office PowerPoint</Application>
  <PresentationFormat>A4 Paper (210x297 mm)</PresentationFormat>
  <Paragraphs>88</Paragraphs>
  <Slides>16</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ae_AlMateen</vt:lpstr>
      <vt:lpstr>Akhbar MT</vt:lpstr>
      <vt:lpstr>AL-Mohanad Bold</vt:lpstr>
      <vt:lpstr>Arial</vt:lpstr>
      <vt:lpstr>AYM Wadiy S_U normal.</vt:lpstr>
      <vt:lpstr>Calibri</vt:lpstr>
      <vt:lpstr>Majalla UI</vt:lpstr>
      <vt:lpstr>Times New Roman</vt:lpstr>
      <vt:lpstr>Office Theme</vt:lpstr>
      <vt:lpstr> </vt:lpstr>
      <vt:lpstr>  المحاضرة التاسعة : التزامات التاجر  (الالتزام بالاشتراك في الغرفة التجارية والصناعية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Bassim Ali Yoseif Alsabbgh</cp:lastModifiedBy>
  <cp:revision>373</cp:revision>
  <dcterms:created xsi:type="dcterms:W3CDTF">2009-10-14T19:14:34Z</dcterms:created>
  <dcterms:modified xsi:type="dcterms:W3CDTF">2013-10-29T05:57:55Z</dcterms:modified>
</cp:coreProperties>
</file>