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355" r:id="rId4"/>
    <p:sldId id="356" r:id="rId5"/>
    <p:sldId id="370" r:id="rId6"/>
    <p:sldId id="357" r:id="rId7"/>
    <p:sldId id="358" r:id="rId8"/>
    <p:sldId id="371" r:id="rId9"/>
    <p:sldId id="359" r:id="rId10"/>
    <p:sldId id="372" r:id="rId11"/>
    <p:sldId id="360" r:id="rId12"/>
    <p:sldId id="361" r:id="rId13"/>
    <p:sldId id="369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84AF"/>
    <a:srgbClr val="FF3300"/>
    <a:srgbClr val="FFFFCC"/>
    <a:srgbClr val="AD9968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99" d="100"/>
          <a:sy n="99" d="100"/>
        </p:scale>
        <p:origin x="90" y="4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10/28/2013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6135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7331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dirty="0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EFE7824-E083-4FAC-8868-BC13445E4930}" type="slidenum">
              <a:rPr lang="ar-SA" smtClean="0">
                <a:ea typeface="Majalla UI"/>
                <a:cs typeface="Majalla UI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ar-SA" dirty="0" smtClean="0">
              <a:ea typeface="Majalla UI"/>
              <a:cs typeface="Majalla UI"/>
            </a:endParaRPr>
          </a:p>
        </p:txBody>
      </p:sp>
    </p:spTree>
    <p:extLst>
      <p:ext uri="{BB962C8B-B14F-4D97-AF65-F5344CB8AC3E}">
        <p14:creationId xmlns:p14="http://schemas.microsoft.com/office/powerpoint/2010/main" val="2482133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dirty="0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815FEF0-29B8-4247-8454-7B4DA7BE9CA1}" type="slidenum">
              <a:rPr lang="ar-SA">
                <a:solidFill>
                  <a:prstClr val="black"/>
                </a:solidFill>
                <a:latin typeface="Calibri" pitchFamily="34" charset="0"/>
                <a:cs typeface="Majalla UI"/>
              </a:rPr>
              <a:pPr eaLnBrk="1" hangingPunct="1"/>
              <a:t>4</a:t>
            </a:fld>
            <a:endParaRPr lang="ar-SA" dirty="0">
              <a:solidFill>
                <a:prstClr val="black"/>
              </a:solidFill>
              <a:latin typeface="Calibri" pitchFamily="34" charset="0"/>
              <a:cs typeface="Majalla UI"/>
            </a:endParaRPr>
          </a:p>
        </p:txBody>
      </p:sp>
    </p:spTree>
    <p:extLst>
      <p:ext uri="{BB962C8B-B14F-4D97-AF65-F5344CB8AC3E}">
        <p14:creationId xmlns:p14="http://schemas.microsoft.com/office/powerpoint/2010/main" val="2636831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dirty="0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A7C935B-657B-4E9B-A7F3-1D81520B6686}" type="slidenum">
              <a:rPr lang="ar-SA">
                <a:solidFill>
                  <a:prstClr val="black"/>
                </a:solidFill>
                <a:latin typeface="Calibri" pitchFamily="34" charset="0"/>
                <a:cs typeface="Majalla UI"/>
              </a:rPr>
              <a:pPr eaLnBrk="1" hangingPunct="1"/>
              <a:t>6</a:t>
            </a:fld>
            <a:endParaRPr lang="ar-SA" dirty="0">
              <a:solidFill>
                <a:prstClr val="black"/>
              </a:solidFill>
              <a:latin typeface="Calibri" pitchFamily="34" charset="0"/>
              <a:cs typeface="Majalla UI"/>
            </a:endParaRPr>
          </a:p>
        </p:txBody>
      </p:sp>
    </p:spTree>
    <p:extLst>
      <p:ext uri="{BB962C8B-B14F-4D97-AF65-F5344CB8AC3E}">
        <p14:creationId xmlns:p14="http://schemas.microsoft.com/office/powerpoint/2010/main" val="989974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dirty="0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E32E877-D89D-4637-971C-C6806EDA381E}" type="slidenum">
              <a:rPr lang="ar-SA">
                <a:solidFill>
                  <a:prstClr val="black"/>
                </a:solidFill>
                <a:latin typeface="Calibri" pitchFamily="34" charset="0"/>
                <a:cs typeface="Majalla UI"/>
              </a:rPr>
              <a:pPr eaLnBrk="1" hangingPunct="1"/>
              <a:t>7</a:t>
            </a:fld>
            <a:endParaRPr lang="ar-SA" dirty="0">
              <a:solidFill>
                <a:prstClr val="black"/>
              </a:solidFill>
              <a:latin typeface="Calibri" pitchFamily="34" charset="0"/>
              <a:cs typeface="Majalla UI"/>
            </a:endParaRPr>
          </a:p>
        </p:txBody>
      </p:sp>
    </p:spTree>
    <p:extLst>
      <p:ext uri="{BB962C8B-B14F-4D97-AF65-F5344CB8AC3E}">
        <p14:creationId xmlns:p14="http://schemas.microsoft.com/office/powerpoint/2010/main" val="3017207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dirty="0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8420FD0-EA9F-4F34-BEAA-69DFBBB4AFA1}" type="slidenum">
              <a:rPr lang="ar-SA">
                <a:solidFill>
                  <a:prstClr val="black"/>
                </a:solidFill>
                <a:latin typeface="Calibri" pitchFamily="34" charset="0"/>
                <a:cs typeface="Majalla UI"/>
              </a:rPr>
              <a:pPr eaLnBrk="1" hangingPunct="1"/>
              <a:t>9</a:t>
            </a:fld>
            <a:endParaRPr lang="ar-SA" dirty="0">
              <a:solidFill>
                <a:prstClr val="black"/>
              </a:solidFill>
              <a:latin typeface="Calibri" pitchFamily="34" charset="0"/>
              <a:cs typeface="Majalla UI"/>
            </a:endParaRPr>
          </a:p>
        </p:txBody>
      </p:sp>
    </p:spTree>
    <p:extLst>
      <p:ext uri="{BB962C8B-B14F-4D97-AF65-F5344CB8AC3E}">
        <p14:creationId xmlns:p14="http://schemas.microsoft.com/office/powerpoint/2010/main" val="4049850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dirty="0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E394D85-FD65-42C1-BCB6-193DAFB5E92E}" type="slidenum">
              <a:rPr lang="ar-SA">
                <a:solidFill>
                  <a:prstClr val="black"/>
                </a:solidFill>
                <a:latin typeface="Calibri" pitchFamily="34" charset="0"/>
                <a:cs typeface="Majalla UI"/>
              </a:rPr>
              <a:pPr eaLnBrk="1" hangingPunct="1"/>
              <a:t>11</a:t>
            </a:fld>
            <a:endParaRPr lang="ar-SA" dirty="0">
              <a:solidFill>
                <a:prstClr val="black"/>
              </a:solidFill>
              <a:latin typeface="Calibri" pitchFamily="34" charset="0"/>
              <a:cs typeface="Majalla UI"/>
            </a:endParaRPr>
          </a:p>
        </p:txBody>
      </p:sp>
    </p:spTree>
    <p:extLst>
      <p:ext uri="{BB962C8B-B14F-4D97-AF65-F5344CB8AC3E}">
        <p14:creationId xmlns:p14="http://schemas.microsoft.com/office/powerpoint/2010/main" val="1705110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dirty="0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9A3BDF9-59E5-4567-8354-2EFCCDB2580F}" type="slidenum">
              <a:rPr lang="ar-SA">
                <a:solidFill>
                  <a:prstClr val="black"/>
                </a:solidFill>
                <a:latin typeface="Calibri" pitchFamily="34" charset="0"/>
                <a:cs typeface="Majalla UI"/>
              </a:rPr>
              <a:pPr eaLnBrk="1" hangingPunct="1"/>
              <a:t>12</a:t>
            </a:fld>
            <a:endParaRPr lang="ar-SA" dirty="0">
              <a:solidFill>
                <a:prstClr val="black"/>
              </a:solidFill>
              <a:latin typeface="Calibri" pitchFamily="34" charset="0"/>
              <a:cs typeface="Majalla UI"/>
            </a:endParaRPr>
          </a:p>
        </p:txBody>
      </p:sp>
    </p:spTree>
    <p:extLst>
      <p:ext uri="{BB962C8B-B14F-4D97-AF65-F5344CB8AC3E}">
        <p14:creationId xmlns:p14="http://schemas.microsoft.com/office/powerpoint/2010/main" val="3443217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648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5" y="6356572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2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712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22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7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27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721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721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721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861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8" y="274861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721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5" y="5791200"/>
            <a:ext cx="941389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7210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1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6" y="5791422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223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647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39306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كلية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قسم 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القانون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422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7" y="2971807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200000"/>
              </a:lnSpc>
            </a:pPr>
            <a:r>
              <a:rPr lang="ar-EG" sz="3200" b="1" dirty="0">
                <a:solidFill>
                  <a:schemeClr val="accent4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200" b="1" dirty="0" smtClean="0">
                <a:solidFill>
                  <a:schemeClr val="accent4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r>
              <a:rPr lang="ar-DZ" sz="3200" b="1" dirty="0" smtClean="0">
                <a:solidFill>
                  <a:schemeClr val="accent4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: 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القانون التجاري</a:t>
            </a:r>
            <a:endParaRPr lang="ar-SA" sz="2800" b="1" dirty="0">
              <a:solidFill>
                <a:schemeClr val="accent4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المحاضر: عمر صالح السعيد.</a:t>
            </a:r>
            <a:endParaRPr lang="en-US" sz="2800" b="1" dirty="0">
              <a:solidFill>
                <a:schemeClr val="accent4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785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111405" y="5566827"/>
            <a:ext cx="51619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4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الحساب الشخصي في تويتر :</a:t>
            </a:r>
            <a:r>
              <a:rPr lang="en-US" sz="24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@abuabdullah961</a:t>
            </a:r>
            <a:endParaRPr lang="ar-SA" sz="2400" dirty="0">
              <a:ln w="18415" cmpd="sng">
                <a:solidFill>
                  <a:srgbClr val="FF0000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khbar MT" pitchFamily="2" charset="-78"/>
            </a:endParaRPr>
          </a:p>
          <a:p>
            <a:pPr lvl="0"/>
            <a:r>
              <a:rPr lang="ar-SA" sz="24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البريد </a:t>
            </a:r>
            <a:r>
              <a:rPr lang="ar-SA" sz="24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الإلكتروني : </a:t>
            </a:r>
            <a:r>
              <a:rPr lang="en-US" sz="24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oalsaeed@kfu.edu.sa</a:t>
            </a:r>
            <a:endParaRPr lang="ar-SA" sz="2400" dirty="0">
              <a:ln w="18415" cmpd="sng">
                <a:solidFill>
                  <a:srgbClr val="FF0000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khbar MT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572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38158" y="2143117"/>
            <a:ext cx="8358246" cy="1428760"/>
          </a:xfrm>
        </p:spPr>
        <p:txBody>
          <a:bodyPr/>
          <a:lstStyle/>
          <a:p>
            <a:pPr rtl="1" eaLnBrk="1" hangingPunct="1"/>
            <a:r>
              <a:rPr lang="en-US" sz="4000" spc="-15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e_AlMateen" pitchFamily="2" charset="-78"/>
                <a:cs typeface="Akhbar MT" pitchFamily="2" charset="-78"/>
              </a:rPr>
              <a:t> </a:t>
            </a:r>
            <a:br>
              <a:rPr lang="en-US" sz="4000" spc="-15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e_AlMateen" pitchFamily="2" charset="-78"/>
                <a:cs typeface="Akhbar MT" pitchFamily="2" charset="-78"/>
              </a:rPr>
            </a:br>
            <a:r>
              <a:rPr lang="ar-SA" sz="4000" spc="-15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e_AlMateen" pitchFamily="2" charset="-78"/>
                <a:cs typeface="Akhbar MT" pitchFamily="2" charset="-78"/>
              </a:rPr>
              <a:t>المحاضرة العاشرة: </a:t>
            </a:r>
            <a:br>
              <a:rPr lang="ar-SA" sz="4000" spc="-15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e_AlMateen" pitchFamily="2" charset="-78"/>
                <a:cs typeface="Akhbar MT" pitchFamily="2" charset="-78"/>
              </a:rPr>
            </a:br>
            <a:r>
              <a:rPr lang="ar-SA" sz="4000" spc="-15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e_AlMateen" pitchFamily="2" charset="-78"/>
                <a:cs typeface="Akhbar MT" pitchFamily="2" charset="-78"/>
              </a:rPr>
              <a:t>(</a:t>
            </a:r>
            <a:r>
              <a:rPr lang="ar-SA" sz="40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cs typeface="Akhbar MT" pitchFamily="2" charset="-78"/>
              </a:rPr>
              <a:t>ماهية </a:t>
            </a:r>
            <a:r>
              <a:rPr lang="ar-SA" sz="4000" dirty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cs typeface="Akhbar MT" pitchFamily="2" charset="-78"/>
              </a:rPr>
              <a:t>المحل </a:t>
            </a:r>
            <a:r>
              <a:rPr lang="ar-SA" sz="40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cs typeface="Akhbar MT" pitchFamily="2" charset="-78"/>
              </a:rPr>
              <a:t>التجاري)</a:t>
            </a:r>
            <a:r>
              <a:rPr lang="ar-SA" sz="4000" dirty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cs typeface="Akhbar MT" pitchFamily="2" charset="-78"/>
              </a:rPr>
              <a:t/>
            </a:r>
            <a:br>
              <a:rPr lang="ar-SA" sz="4000" dirty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cs typeface="Akhbar MT" pitchFamily="2" charset="-78"/>
              </a:rPr>
            </a:br>
            <a:r>
              <a:rPr lang="en-US" sz="40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cs typeface="Akhbar MT" pitchFamily="2" charset="-78"/>
              </a:rPr>
              <a:t/>
            </a:r>
            <a:br>
              <a:rPr lang="en-US" sz="40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cs typeface="Akhbar MT" pitchFamily="2" charset="-78"/>
              </a:rPr>
            </a:br>
            <a:endParaRPr lang="en-US" sz="4000" spc="-150" dirty="0" smtClean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  <a:latin typeface="ae_AlMateen" pitchFamily="2" charset="-78"/>
              <a:cs typeface="Akhbar MT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Rot="1" noChangeArrowheads="1"/>
          </p:cNvSpPr>
          <p:nvPr/>
        </p:nvSpPr>
        <p:spPr>
          <a:xfrm>
            <a:off x="2952736" y="142876"/>
            <a:ext cx="4024313" cy="57150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18288"/>
          <a:lstStyle/>
          <a:p>
            <a:pPr algn="ctr"/>
            <a:r>
              <a:rPr lang="ar-SA" sz="36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cs typeface="Akhbar MT" pitchFamily="2" charset="-78"/>
              </a:rPr>
              <a:t>المحل التجاري</a:t>
            </a:r>
          </a:p>
        </p:txBody>
      </p:sp>
      <p:sp>
        <p:nvSpPr>
          <p:cNvPr id="3" name="Rectangle 3"/>
          <p:cNvSpPr txBox="1">
            <a:spLocks noRot="1" noChangeArrowheads="1"/>
          </p:cNvSpPr>
          <p:nvPr/>
        </p:nvSpPr>
        <p:spPr>
          <a:xfrm>
            <a:off x="166655" y="1071548"/>
            <a:ext cx="9572692" cy="4795852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18288"/>
          <a:lstStyle/>
          <a:p>
            <a:r>
              <a:rPr lang="ar-SA" sz="32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نشأت فكرة المحل التجاري كظاهرة اقتصادية منذ أن بدأ الإنسان </a:t>
            </a:r>
            <a:r>
              <a:rPr lang="ar-SA" sz="3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مزاولة </a:t>
            </a:r>
            <a:r>
              <a:rPr lang="ar-SA" sz="32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حرفة تجارية مستق ا ر في مكان معين</a:t>
            </a:r>
          </a:p>
          <a:p>
            <a:r>
              <a:rPr lang="ar-SA" sz="32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وتطورت هذه الفكرة مع تطور أساليب ممارسة النشاط التجاري واتخاذ التاجر اسما خاصا لمحله التجاري </a:t>
            </a:r>
            <a:r>
              <a:rPr lang="ar-SA" sz="3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لكي يميزه </a:t>
            </a:r>
            <a:r>
              <a:rPr lang="ar-SA" sz="32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عن غيره من المحال الأخرى وقيامه بعرض وبيع السلع والمنتجات فيه للجمهور مما أدى إلى </a:t>
            </a:r>
            <a:r>
              <a:rPr lang="ar-SA" sz="3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تكوين عناصر </a:t>
            </a:r>
            <a:r>
              <a:rPr lang="ar-SA" sz="32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المحل التجاري .</a:t>
            </a:r>
          </a:p>
          <a:p>
            <a:r>
              <a:rPr lang="ar-SA" sz="32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ولم يتعرض النظام السعودي لأحكام المحل التجاري بالتنظيم وان كان قد نظم بعض عناصره المعنوية </a:t>
            </a:r>
            <a:r>
              <a:rPr lang="ar-SA" sz="3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مثل العلامات </a:t>
            </a:r>
            <a:r>
              <a:rPr lang="ar-SA" sz="32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التجارية والأسماء التجارية </a:t>
            </a:r>
            <a:r>
              <a:rPr lang="ar-SA" sz="3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. </a:t>
            </a:r>
          </a:p>
          <a:p>
            <a:r>
              <a:rPr lang="ar-SA" sz="3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وفى </a:t>
            </a:r>
            <a:r>
              <a:rPr lang="ar-SA" sz="32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ضوء عدم وجود نصوص قانونية خاصة بالمحل التجاري في المملكة فإننا نتناول </a:t>
            </a:r>
            <a:r>
              <a:rPr lang="ar-SA" sz="3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دراسته وفقا للقواعد العامة </a:t>
            </a:r>
            <a:r>
              <a:rPr lang="ar-SA" sz="32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.</a:t>
            </a:r>
            <a:endParaRPr lang="ar-SA" sz="3200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Rot="1" noChangeArrowheads="1"/>
          </p:cNvSpPr>
          <p:nvPr/>
        </p:nvSpPr>
        <p:spPr>
          <a:xfrm>
            <a:off x="3008784" y="0"/>
            <a:ext cx="5112568" cy="5886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18288"/>
          <a:lstStyle/>
          <a:p>
            <a:pPr algn="ctr"/>
            <a:r>
              <a:rPr lang="ar-SA" sz="36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Akhbar MT" pitchFamily="2" charset="-78"/>
              </a:rPr>
              <a:t>ماهية المحل التجاري</a:t>
            </a:r>
          </a:p>
        </p:txBody>
      </p:sp>
      <p:sp>
        <p:nvSpPr>
          <p:cNvPr id="7" name="Rectangle 3"/>
          <p:cNvSpPr txBox="1">
            <a:spLocks noRot="1" noChangeArrowheads="1"/>
          </p:cNvSpPr>
          <p:nvPr/>
        </p:nvSpPr>
        <p:spPr>
          <a:xfrm>
            <a:off x="166654" y="714356"/>
            <a:ext cx="9572692" cy="53054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rIns="18288"/>
          <a:lstStyle/>
          <a:p>
            <a:r>
              <a:rPr lang="ar-SA" sz="28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latin typeface="AL-Mohanad Bold"/>
                <a:cs typeface="Akhbar MT" pitchFamily="2" charset="-78"/>
              </a:rPr>
              <a:t> </a:t>
            </a:r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*يرجع الفضل في ظهور فكرة المحل التجاري إلى التجار أنفسهم لا إلى رجال القانون, فهم الذين تصوروا</a:t>
            </a:r>
          </a:p>
          <a:p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لأول مرة امكانية انتقال المحل التجاري إلى الغير بكل عناصره وبكل القيم التي ينطوي عليها, أما المشرع فلم</a:t>
            </a:r>
          </a:p>
          <a:p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يفعل سوى أنه استجابة لهذا التطور.</a:t>
            </a:r>
          </a:p>
          <a:p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*لا يقصد بالمحل التجاري المكان الذي يمارس فيه التاجر تجارته وانما يقصد به مجموعة من العناصر</a:t>
            </a:r>
          </a:p>
          <a:p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المادية والمعنوية التي يعتمد عليها التاجر في م ا زولة نشاطه التجاري.</a:t>
            </a:r>
          </a:p>
          <a:p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*وقد تسمى مجموعة هذه العناصر بالمتجر أو المصنع بحسب ما إذا كان مخصصا لم ا زولة التجارة أو</a:t>
            </a:r>
          </a:p>
          <a:p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الصناعة وقد تسمى أيضا بالمنشأة.</a:t>
            </a:r>
          </a:p>
          <a:p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*المحل التجاري عبارة عن فكرة معنوية تنطوي تحتها مجموعة من الأموال المخصصة لغرض الاستغلال</a:t>
            </a:r>
          </a:p>
          <a:p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التجاري وتتضمن نوعين من العناصر المادية والمعنوية</a:t>
            </a:r>
            <a:endParaRPr lang="ar-SA" sz="2800" dirty="0">
              <a:ln>
                <a:solidFill>
                  <a:srgbClr val="00B050"/>
                </a:solidFill>
              </a:ln>
              <a:solidFill>
                <a:srgbClr val="00B050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643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ذو زاوية واحدة مخدوشة 1"/>
          <p:cNvSpPr/>
          <p:nvPr/>
        </p:nvSpPr>
        <p:spPr>
          <a:xfrm>
            <a:off x="685800" y="533400"/>
            <a:ext cx="8686800" cy="137160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304800" y="2590800"/>
            <a:ext cx="9067800" cy="1447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4" name="مستطيل ذو زاوية واحدة مخدوشة 3"/>
          <p:cNvSpPr/>
          <p:nvPr/>
        </p:nvSpPr>
        <p:spPr>
          <a:xfrm>
            <a:off x="1066800" y="4572000"/>
            <a:ext cx="8458200" cy="129540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>
            <a:off x="860688" y="619035"/>
            <a:ext cx="795602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  <a:cs typeface="Akhbar MT" pitchFamily="2" charset="-78"/>
              </a:rPr>
              <a:t>المحل </a:t>
            </a:r>
            <a:r>
              <a:rPr lang="ar-SA" sz="2400" b="1" dirty="0" smtClean="0">
                <a:solidFill>
                  <a:srgbClr val="FF0000"/>
                </a:solidFill>
                <a:cs typeface="Akhbar MT" pitchFamily="2" charset="-78"/>
              </a:rPr>
              <a:t>التجاري </a:t>
            </a:r>
            <a:r>
              <a:rPr lang="ar-SA" sz="2400" b="1" dirty="0" smtClean="0">
                <a:cs typeface="Akhbar MT" pitchFamily="2" charset="-78"/>
              </a:rPr>
              <a:t>هو </a:t>
            </a:r>
            <a:r>
              <a:rPr lang="ar-SA" sz="2400" b="1" dirty="0">
                <a:cs typeface="Akhbar MT" pitchFamily="2" charset="-78"/>
              </a:rPr>
              <a:t>مال منقول </a:t>
            </a:r>
            <a:r>
              <a:rPr lang="ar-SA" sz="2400" b="1" dirty="0" smtClean="0">
                <a:cs typeface="Akhbar MT" pitchFamily="2" charset="-78"/>
              </a:rPr>
              <a:t>معنوي يستعمله </a:t>
            </a:r>
            <a:r>
              <a:rPr lang="ar-SA" sz="2400" b="1" dirty="0">
                <a:cs typeface="Akhbar MT" pitchFamily="2" charset="-78"/>
              </a:rPr>
              <a:t>التاجر لغرض </a:t>
            </a:r>
            <a:r>
              <a:rPr lang="ar-SA" sz="2400" b="1" dirty="0" smtClean="0">
                <a:cs typeface="Akhbar MT" pitchFamily="2" charset="-78"/>
              </a:rPr>
              <a:t>نشاطه التجاري </a:t>
            </a:r>
            <a:r>
              <a:rPr lang="ar-SA" sz="2400" b="1" dirty="0">
                <a:cs typeface="Akhbar MT" pitchFamily="2" charset="-78"/>
              </a:rPr>
              <a:t>وسوف نتطرق إلى</a:t>
            </a:r>
          </a:p>
          <a:p>
            <a:pPr algn="ctr"/>
            <a:r>
              <a:rPr lang="ar-SA" sz="2400" b="1" dirty="0">
                <a:cs typeface="Akhbar MT" pitchFamily="2" charset="-78"/>
              </a:rPr>
              <a:t>محتوى المحل </a:t>
            </a:r>
            <a:r>
              <a:rPr lang="ar-SA" sz="2400" b="1" dirty="0" smtClean="0">
                <a:cs typeface="Akhbar MT" pitchFamily="2" charset="-78"/>
              </a:rPr>
              <a:t>التجاري والعناصر </a:t>
            </a:r>
            <a:r>
              <a:rPr lang="ar-SA" sz="2400" b="1" dirty="0">
                <a:cs typeface="Akhbar MT" pitchFamily="2" charset="-78"/>
              </a:rPr>
              <a:t>التي تنشئه </a:t>
            </a:r>
            <a:r>
              <a:rPr lang="ar-SA" sz="2400" b="1" dirty="0" smtClean="0">
                <a:cs typeface="Akhbar MT" pitchFamily="2" charset="-78"/>
              </a:rPr>
              <a:t>وبهذا يتسنى </a:t>
            </a:r>
            <a:r>
              <a:rPr lang="ar-SA" sz="2400" b="1" dirty="0">
                <a:cs typeface="Akhbar MT" pitchFamily="2" charset="-78"/>
              </a:rPr>
              <a:t>لنا فهمه على أكمل</a:t>
            </a:r>
          </a:p>
          <a:p>
            <a:pPr algn="ctr"/>
            <a:r>
              <a:rPr lang="ar-SA" sz="2400" b="1" dirty="0">
                <a:cs typeface="Akhbar MT" pitchFamily="2" charset="-78"/>
              </a:rPr>
              <a:t>وجه, لأنه بفهم العناصر </a:t>
            </a:r>
            <a:r>
              <a:rPr lang="ar-SA" sz="2400" b="1" dirty="0" smtClean="0">
                <a:cs typeface="Akhbar MT" pitchFamily="2" charset="-78"/>
              </a:rPr>
              <a:t>المكونة له</a:t>
            </a:r>
            <a:r>
              <a:rPr lang="ar-SA" sz="2400" b="1" dirty="0">
                <a:cs typeface="Akhbar MT" pitchFamily="2" charset="-78"/>
              </a:rPr>
              <a:t>, نفهم المحل </a:t>
            </a:r>
            <a:r>
              <a:rPr lang="ar-SA" sz="2400" b="1" dirty="0" smtClean="0">
                <a:cs typeface="Akhbar MT" pitchFamily="2" charset="-78"/>
              </a:rPr>
              <a:t>التجاري ومعناه </a:t>
            </a:r>
            <a:r>
              <a:rPr lang="ar-SA" sz="2400" b="1" dirty="0">
                <a:cs typeface="Akhbar MT" pitchFamily="2" charset="-78"/>
              </a:rPr>
              <a:t>الحقيقي .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127762" y="2699772"/>
            <a:ext cx="924483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ar-SA" sz="2400" b="1" dirty="0">
                <a:cs typeface="Akhbar MT" pitchFamily="2" charset="-78"/>
              </a:rPr>
              <a:t>يعتبر </a:t>
            </a:r>
            <a:r>
              <a:rPr lang="ar-SA" sz="2400" b="1" dirty="0">
                <a:solidFill>
                  <a:srgbClr val="FF0000"/>
                </a:solidFill>
                <a:cs typeface="Akhbar MT" pitchFamily="2" charset="-78"/>
              </a:rPr>
              <a:t>المحل التجاري </a:t>
            </a:r>
            <a:r>
              <a:rPr lang="ar-SA" sz="2400" b="1" dirty="0" smtClean="0">
                <a:cs typeface="Akhbar MT" pitchFamily="2" charset="-78"/>
              </a:rPr>
              <a:t>ملكية غير </a:t>
            </a:r>
            <a:r>
              <a:rPr lang="ar-SA" sz="2400" b="1" dirty="0">
                <a:cs typeface="Akhbar MT" pitchFamily="2" charset="-78"/>
              </a:rPr>
              <a:t>مادية, وقيمة </a:t>
            </a:r>
            <a:r>
              <a:rPr lang="ar-SA" sz="2400" b="1" dirty="0" smtClean="0">
                <a:cs typeface="Akhbar MT" pitchFamily="2" charset="-78"/>
              </a:rPr>
              <a:t>متعلقة بأهمية </a:t>
            </a:r>
            <a:r>
              <a:rPr lang="ar-SA" sz="2400" b="1" dirty="0">
                <a:cs typeface="Akhbar MT" pitchFamily="2" charset="-78"/>
              </a:rPr>
              <a:t>الزبائن المتعاملين </a:t>
            </a:r>
            <a:r>
              <a:rPr lang="ar-SA" sz="2400" b="1" dirty="0" smtClean="0">
                <a:cs typeface="Akhbar MT" pitchFamily="2" charset="-78"/>
              </a:rPr>
              <a:t>معه, وعملاء </a:t>
            </a:r>
            <a:r>
              <a:rPr lang="ar-SA" sz="2400" b="1" dirty="0">
                <a:cs typeface="Akhbar MT" pitchFamily="2" charset="-78"/>
              </a:rPr>
              <a:t>المحل </a:t>
            </a:r>
            <a:r>
              <a:rPr lang="ar-SA" sz="2400" b="1" dirty="0" smtClean="0">
                <a:cs typeface="Akhbar MT" pitchFamily="2" charset="-78"/>
              </a:rPr>
              <a:t>مرتبطين</a:t>
            </a:r>
          </a:p>
          <a:p>
            <a:r>
              <a:rPr lang="ar-SA" sz="2400" b="1" dirty="0" smtClean="0">
                <a:cs typeface="Akhbar MT" pitchFamily="2" charset="-78"/>
              </a:rPr>
              <a:t> بالميزات </a:t>
            </a:r>
            <a:r>
              <a:rPr lang="ar-SA" sz="2400" b="1" dirty="0">
                <a:cs typeface="Akhbar MT" pitchFamily="2" charset="-78"/>
              </a:rPr>
              <a:t>الشخصية </a:t>
            </a:r>
            <a:r>
              <a:rPr lang="ar-SA" sz="2400" b="1" dirty="0" smtClean="0">
                <a:cs typeface="Akhbar MT" pitchFamily="2" charset="-78"/>
              </a:rPr>
              <a:t>للتاجر وبعناصر </a:t>
            </a:r>
            <a:r>
              <a:rPr lang="ar-SA" sz="2400" b="1" dirty="0">
                <a:cs typeface="Akhbar MT" pitchFamily="2" charset="-78"/>
              </a:rPr>
              <a:t>أخرى ليست لها </a:t>
            </a:r>
            <a:r>
              <a:rPr lang="ar-SA" sz="2400" b="1" dirty="0" smtClean="0">
                <a:cs typeface="Akhbar MT" pitchFamily="2" charset="-78"/>
              </a:rPr>
              <a:t>علاقة بشخصيته</a:t>
            </a:r>
            <a:r>
              <a:rPr lang="ar-SA" sz="2400" b="1" dirty="0">
                <a:cs typeface="Akhbar MT" pitchFamily="2" charset="-78"/>
              </a:rPr>
              <a:t>, وإن قيمة </a:t>
            </a:r>
            <a:r>
              <a:rPr lang="ar-SA" sz="2400" b="1" dirty="0" smtClean="0">
                <a:cs typeface="Akhbar MT" pitchFamily="2" charset="-78"/>
              </a:rPr>
              <a:t>المحل تتعلق </a:t>
            </a:r>
            <a:r>
              <a:rPr lang="ar-SA" sz="2400" b="1" dirty="0">
                <a:cs typeface="Akhbar MT" pitchFamily="2" charset="-78"/>
              </a:rPr>
              <a:t>بالمكان المختار, </a:t>
            </a:r>
            <a:endParaRPr lang="ar-SA" sz="2400" b="1" dirty="0" smtClean="0">
              <a:cs typeface="Akhbar MT" pitchFamily="2" charset="-78"/>
            </a:endParaRPr>
          </a:p>
          <a:p>
            <a:r>
              <a:rPr lang="ar-SA" sz="2400" b="1" dirty="0" smtClean="0">
                <a:cs typeface="Akhbar MT" pitchFamily="2" charset="-78"/>
              </a:rPr>
              <a:t>خاصة</a:t>
            </a:r>
            <a:r>
              <a:rPr lang="ar-SA" sz="2400" b="1" dirty="0">
                <a:cs typeface="Akhbar MT" pitchFamily="2" charset="-78"/>
              </a:rPr>
              <a:t> </a:t>
            </a:r>
            <a:r>
              <a:rPr lang="ar-SA" sz="2400" b="1" dirty="0" smtClean="0">
                <a:cs typeface="Akhbar MT" pitchFamily="2" charset="-78"/>
              </a:rPr>
              <a:t>إذا </a:t>
            </a:r>
            <a:r>
              <a:rPr lang="ar-SA" sz="2400" b="1" dirty="0">
                <a:cs typeface="Akhbar MT" pitchFamily="2" charset="-78"/>
              </a:rPr>
              <a:t>كان البيع بالتجزئة أو </a:t>
            </a:r>
            <a:r>
              <a:rPr lang="ar-SA" sz="2400" b="1" dirty="0" smtClean="0">
                <a:cs typeface="Akhbar MT" pitchFamily="2" charset="-78"/>
              </a:rPr>
              <a:t>بعنوان المحل </a:t>
            </a:r>
            <a:r>
              <a:rPr lang="ar-SA" sz="2400" b="1" dirty="0">
                <a:cs typeface="Akhbar MT" pitchFamily="2" charset="-78"/>
              </a:rPr>
              <a:t>الذي يشد إليه </a:t>
            </a:r>
            <a:r>
              <a:rPr lang="ar-SA" sz="2400" b="1" dirty="0" smtClean="0">
                <a:cs typeface="Akhbar MT" pitchFamily="2" charset="-78"/>
              </a:rPr>
              <a:t>الجمهور ,وكذا </a:t>
            </a:r>
            <a:r>
              <a:rPr lang="ar-SA" sz="2400" b="1" dirty="0">
                <a:cs typeface="Akhbar MT" pitchFamily="2" charset="-78"/>
              </a:rPr>
              <a:t>بكمية المعدات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1128035" y="4667071"/>
            <a:ext cx="824456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ar-SA" sz="2400" b="1" dirty="0">
                <a:cs typeface="Akhbar MT" pitchFamily="2" charset="-78"/>
              </a:rPr>
              <a:t>عناصر </a:t>
            </a:r>
            <a:r>
              <a:rPr lang="ar-SA" sz="2400" b="1" dirty="0">
                <a:solidFill>
                  <a:srgbClr val="FF0000"/>
                </a:solidFill>
                <a:cs typeface="Akhbar MT" pitchFamily="2" charset="-78"/>
              </a:rPr>
              <a:t>المحل </a:t>
            </a:r>
            <a:r>
              <a:rPr lang="ar-SA" sz="2400" b="1" dirty="0" smtClean="0">
                <a:solidFill>
                  <a:srgbClr val="FF0000"/>
                </a:solidFill>
                <a:cs typeface="Akhbar MT" pitchFamily="2" charset="-78"/>
              </a:rPr>
              <a:t>التجاري </a:t>
            </a:r>
            <a:r>
              <a:rPr lang="ar-SA" sz="2400" b="1" dirty="0" smtClean="0">
                <a:cs typeface="Akhbar MT" pitchFamily="2" charset="-78"/>
              </a:rPr>
              <a:t>اما </a:t>
            </a:r>
            <a:r>
              <a:rPr lang="ar-SA" sz="2400" b="1" dirty="0">
                <a:cs typeface="Akhbar MT" pitchFamily="2" charset="-78"/>
              </a:rPr>
              <a:t>أن تكون لها طبيعة </a:t>
            </a:r>
            <a:r>
              <a:rPr lang="ar-SA" sz="2400" b="1" dirty="0" smtClean="0">
                <a:cs typeface="Akhbar MT" pitchFamily="2" charset="-78"/>
              </a:rPr>
              <a:t>مادية وهي </a:t>
            </a:r>
            <a:r>
              <a:rPr lang="ar-SA" sz="2400" b="1" dirty="0">
                <a:cs typeface="Akhbar MT" pitchFamily="2" charset="-78"/>
              </a:rPr>
              <a:t>المعدات, </a:t>
            </a:r>
            <a:r>
              <a:rPr lang="ar-SA" sz="2400" b="1" dirty="0" smtClean="0">
                <a:cs typeface="Akhbar MT" pitchFamily="2" charset="-78"/>
              </a:rPr>
              <a:t>والآلات ,البضائع</a:t>
            </a:r>
            <a:r>
              <a:rPr lang="ar-SA" sz="2400" b="1" dirty="0">
                <a:cs typeface="Akhbar MT" pitchFamily="2" charset="-78"/>
              </a:rPr>
              <a:t>. وإما أن </a:t>
            </a:r>
            <a:r>
              <a:rPr lang="ar-SA" sz="2400" b="1" dirty="0" smtClean="0">
                <a:cs typeface="Akhbar MT" pitchFamily="2" charset="-78"/>
              </a:rPr>
              <a:t>تكون</a:t>
            </a:r>
          </a:p>
          <a:p>
            <a:r>
              <a:rPr lang="ar-SA" sz="2400" b="1" dirty="0" smtClean="0">
                <a:cs typeface="Akhbar MT" pitchFamily="2" charset="-78"/>
              </a:rPr>
              <a:t> ذات طبيعة </a:t>
            </a:r>
            <a:r>
              <a:rPr lang="ar-SA" sz="2400" b="1" dirty="0">
                <a:cs typeface="Akhbar MT" pitchFamily="2" charset="-78"/>
              </a:rPr>
              <a:t>غير مادية )</a:t>
            </a:r>
            <a:r>
              <a:rPr lang="ar-SA" sz="2400" b="1" dirty="0" smtClean="0">
                <a:cs typeface="Akhbar MT" pitchFamily="2" charset="-78"/>
              </a:rPr>
              <a:t>معنوية(وهي </a:t>
            </a:r>
            <a:r>
              <a:rPr lang="ar-SA" sz="2400" b="1" dirty="0">
                <a:cs typeface="Akhbar MT" pitchFamily="2" charset="-78"/>
              </a:rPr>
              <a:t>العملاء, الاسم </a:t>
            </a:r>
            <a:r>
              <a:rPr lang="ar-SA" sz="2400" b="1" dirty="0" smtClean="0">
                <a:cs typeface="Akhbar MT" pitchFamily="2" charset="-78"/>
              </a:rPr>
              <a:t>التجاري ,العنوان </a:t>
            </a:r>
            <a:r>
              <a:rPr lang="ar-SA" sz="2400" b="1" dirty="0">
                <a:cs typeface="Akhbar MT" pitchFamily="2" charset="-78"/>
              </a:rPr>
              <a:t>التجاري, الحق </a:t>
            </a:r>
            <a:r>
              <a:rPr lang="ar-SA" sz="2400" b="1" dirty="0" smtClean="0">
                <a:cs typeface="Akhbar MT" pitchFamily="2" charset="-78"/>
              </a:rPr>
              <a:t>في الإيجار.</a:t>
            </a:r>
          </a:p>
          <a:p>
            <a:r>
              <a:rPr lang="ar-SA" sz="2400" b="1" dirty="0" smtClean="0">
                <a:cs typeface="Akhbar MT" pitchFamily="2" charset="-78"/>
              </a:rPr>
              <a:t> </a:t>
            </a:r>
            <a:r>
              <a:rPr lang="ar-SA" sz="2400" b="1" dirty="0">
                <a:cs typeface="Akhbar MT" pitchFamily="2" charset="-78"/>
              </a:rPr>
              <a:t>والطبيعة </a:t>
            </a:r>
            <a:r>
              <a:rPr lang="ar-SA" sz="2400" b="1" dirty="0" smtClean="0">
                <a:cs typeface="Akhbar MT" pitchFamily="2" charset="-78"/>
              </a:rPr>
              <a:t>المنقولة للمحل </a:t>
            </a:r>
            <a:r>
              <a:rPr lang="ar-SA" sz="2400" b="1" dirty="0">
                <a:cs typeface="Akhbar MT" pitchFamily="2" charset="-78"/>
              </a:rPr>
              <a:t>التجاري تفرض </a:t>
            </a:r>
            <a:r>
              <a:rPr lang="ar-SA" sz="2400" b="1" dirty="0" smtClean="0">
                <a:cs typeface="Akhbar MT" pitchFamily="2" charset="-78"/>
              </a:rPr>
              <a:t>علينا استبعاد </a:t>
            </a:r>
            <a:r>
              <a:rPr lang="ar-SA" sz="2400" b="1" dirty="0">
                <a:cs typeface="Akhbar MT" pitchFamily="2" charset="-78"/>
              </a:rPr>
              <a:t>العقارات فلا يمكن </a:t>
            </a:r>
            <a:r>
              <a:rPr lang="ar-SA" sz="2400" b="1" dirty="0" smtClean="0">
                <a:cs typeface="Akhbar MT" pitchFamily="2" charset="-78"/>
              </a:rPr>
              <a:t>أن يشملها </a:t>
            </a:r>
            <a:r>
              <a:rPr lang="ar-SA" sz="2400" b="1" dirty="0">
                <a:cs typeface="Akhbar MT" pitchFamily="2" charset="-78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1790700"/>
            <a:ext cx="908685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65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Rot="1" noChangeArrowheads="1"/>
          </p:cNvSpPr>
          <p:nvPr/>
        </p:nvSpPr>
        <p:spPr>
          <a:xfrm>
            <a:off x="134810" y="304800"/>
            <a:ext cx="9572691" cy="2586054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18288"/>
          <a:lstStyle/>
          <a:p>
            <a:pPr algn="ctr"/>
            <a:r>
              <a:rPr lang="ar-SA" sz="3200" b="1" dirty="0">
                <a:solidFill>
                  <a:srgbClr val="FF0000"/>
                </a:solidFill>
                <a:cs typeface="Akhbar MT" pitchFamily="2" charset="-78"/>
              </a:rPr>
              <a:t>أولاً : </a:t>
            </a:r>
            <a:r>
              <a:rPr lang="ar-SA" sz="3200" b="1" dirty="0"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المحل التجاري مال منقول</a:t>
            </a:r>
          </a:p>
          <a:p>
            <a:pPr algn="ctr"/>
            <a:r>
              <a:rPr lang="ar-SA" sz="3200" b="1" dirty="0">
                <a:solidFill>
                  <a:srgbClr val="FF0000"/>
                </a:solidFill>
                <a:cs typeface="Akhbar MT" pitchFamily="2" charset="-78"/>
              </a:rPr>
              <a:t>يعتبر المحل التجاري من الأموال المنقولة , ولا يدخل في عداد العقا ا رت , يكون من المنقولات أنه إذا باع</a:t>
            </a:r>
          </a:p>
          <a:p>
            <a:pPr algn="ctr"/>
            <a:r>
              <a:rPr lang="ar-SA" sz="3200" b="1" dirty="0">
                <a:solidFill>
                  <a:srgbClr val="FF0000"/>
                </a:solidFill>
                <a:cs typeface="Akhbar MT" pitchFamily="2" charset="-78"/>
              </a:rPr>
              <a:t>الشخص محله التجاري فإن البيع يسري عليه أحكام بيع المنقولات كما أنه إذا أوصى التاجر بجميع </a:t>
            </a:r>
            <a:r>
              <a:rPr lang="ar-SA" sz="3200" b="1" dirty="0" err="1" smtClean="0">
                <a:solidFill>
                  <a:srgbClr val="FF0000"/>
                </a:solidFill>
                <a:cs typeface="Akhbar MT" pitchFamily="2" charset="-78"/>
              </a:rPr>
              <a:t>منقولاته</a:t>
            </a:r>
            <a:r>
              <a:rPr lang="ar-SA" sz="3200" b="1" dirty="0">
                <a:solidFill>
                  <a:srgbClr val="FF0000"/>
                </a:solidFill>
                <a:cs typeface="Akhbar MT" pitchFamily="2" charset="-78"/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  <a:cs typeface="Akhbar MT" pitchFamily="2" charset="-78"/>
              </a:rPr>
              <a:t>إلى </a:t>
            </a:r>
            <a:r>
              <a:rPr lang="ar-SA" sz="3200" b="1" dirty="0">
                <a:solidFill>
                  <a:srgbClr val="FF0000"/>
                </a:solidFill>
                <a:cs typeface="Akhbar MT" pitchFamily="2" charset="-78"/>
              </a:rPr>
              <a:t>شخص آخر فإن المحل التجاري يدخل في الوصية </a:t>
            </a:r>
            <a:r>
              <a:rPr lang="ar-SA" sz="2800" b="1" dirty="0"/>
              <a:t>.</a:t>
            </a:r>
            <a:endParaRPr lang="ar-SA" sz="2800" dirty="0"/>
          </a:p>
          <a:p>
            <a:pPr algn="just">
              <a:defRPr/>
            </a:pPr>
            <a:endParaRPr lang="en-US" sz="2800" b="1" dirty="0" smtClean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latin typeface="AL-Mohanad Bold"/>
            </a:endParaRPr>
          </a:p>
          <a:p>
            <a:pPr algn="just">
              <a:defRPr/>
            </a:pPr>
            <a:endParaRPr lang="en-US" sz="2800" b="1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</a:endParaRPr>
          </a:p>
          <a:p>
            <a:pPr algn="just">
              <a:defRPr/>
            </a:pPr>
            <a:endParaRPr lang="en-US" sz="2800" b="1" dirty="0">
              <a:solidFill>
                <a:srgbClr val="2D07CF"/>
              </a:solidFill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134810" y="3200400"/>
            <a:ext cx="9572692" cy="2819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134810" y="3341638"/>
            <a:ext cx="9955481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dirty="0"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*تمييز المحل التجاري عن العقار </a:t>
            </a:r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: يجب أن نفرق بين المحل التجاري والعقار الذي يوجد فيه المحل</a:t>
            </a:r>
          </a:p>
          <a:p>
            <a:pPr algn="ctr"/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التجاري . ما دام المحل التجاري مال معنوي منقول فلا يمكن إد ا رج العقا ا رت ضمن عناصره</a:t>
            </a:r>
          </a:p>
          <a:p>
            <a:pPr algn="ctr"/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ويمكن للتاجر أن يكون مالك العقار والذي فيه المحل التجاري , أو يكون مستأجر لهذا العقار </a:t>
            </a:r>
            <a:endParaRPr lang="ar-SA" sz="2800" b="1" dirty="0" smtClean="0">
              <a:solidFill>
                <a:srgbClr val="FF0000"/>
              </a:solidFill>
              <a:cs typeface="Akhbar MT" pitchFamily="2" charset="-78"/>
            </a:endParaRPr>
          </a:p>
          <a:p>
            <a:pPr algn="ctr"/>
            <a:r>
              <a:rPr lang="ar-SA" sz="2800" b="1" dirty="0" smtClean="0">
                <a:solidFill>
                  <a:srgbClr val="FF0000"/>
                </a:solidFill>
                <a:cs typeface="Akhbar MT" pitchFamily="2" charset="-78"/>
              </a:rPr>
              <a:t>وهنا يدفع التاجر </a:t>
            </a:r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لصاحب العقار بدل إيجار, ويصبح الحق في الإيجار </a:t>
            </a:r>
            <a:r>
              <a:rPr lang="ar-SA" sz="2800" b="1" dirty="0" err="1">
                <a:solidFill>
                  <a:srgbClr val="FF0000"/>
                </a:solidFill>
                <a:cs typeface="Akhbar MT" pitchFamily="2" charset="-78"/>
              </a:rPr>
              <a:t>عنص</a:t>
            </a:r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 ا رً من عناصر المحل </a:t>
            </a:r>
            <a:r>
              <a:rPr lang="ar-SA" sz="2800" b="1" dirty="0" smtClean="0">
                <a:solidFill>
                  <a:srgbClr val="FF0000"/>
                </a:solidFill>
                <a:cs typeface="Akhbar MT" pitchFamily="2" charset="-78"/>
              </a:rPr>
              <a:t>التجاري اذن </a:t>
            </a:r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استبعاد العقار يجد تفسيره في طبيعة المحل التجاري الذي هو مال منقول </a:t>
            </a:r>
            <a:endParaRPr lang="ar-SA" sz="2800" b="1" dirty="0" smtClean="0">
              <a:solidFill>
                <a:srgbClr val="FF0000"/>
              </a:solidFill>
              <a:cs typeface="Akhbar MT" pitchFamily="2" charset="-78"/>
            </a:endParaRPr>
          </a:p>
          <a:p>
            <a:pPr algn="ctr"/>
            <a:r>
              <a:rPr lang="ar-SA" sz="2800" b="1" dirty="0" smtClean="0">
                <a:solidFill>
                  <a:srgbClr val="FF0000"/>
                </a:solidFill>
                <a:cs typeface="Akhbar MT" pitchFamily="2" charset="-78"/>
              </a:rPr>
              <a:t>متميز </a:t>
            </a:r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عن العقار </a:t>
            </a:r>
            <a:r>
              <a:rPr lang="ar-SA" sz="2800" b="1" dirty="0" smtClean="0">
                <a:solidFill>
                  <a:srgbClr val="FF0000"/>
                </a:solidFill>
                <a:cs typeface="Akhbar MT" pitchFamily="2" charset="-78"/>
              </a:rPr>
              <a:t>الذي يستغل </a:t>
            </a:r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فيه</a:t>
            </a:r>
            <a:endParaRPr lang="ar-SA" sz="2800" dirty="0">
              <a:solidFill>
                <a:srgbClr val="FF0000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0418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Rot="1" noChangeArrowheads="1"/>
          </p:cNvSpPr>
          <p:nvPr/>
        </p:nvSpPr>
        <p:spPr>
          <a:xfrm>
            <a:off x="166654" y="214290"/>
            <a:ext cx="9572692" cy="3671910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18288"/>
          <a:lstStyle/>
          <a:p>
            <a:r>
              <a:rPr lang="ar-SA" sz="3200" b="1" dirty="0">
                <a:solidFill>
                  <a:schemeClr val="tx1"/>
                </a:solidFill>
                <a:cs typeface="Akhbar MT" pitchFamily="2" charset="-78"/>
              </a:rPr>
              <a:t>المحل التجاري منقول معنوي </a:t>
            </a:r>
            <a:endParaRPr lang="ar-SA" sz="3200" b="1" dirty="0" smtClean="0">
              <a:solidFill>
                <a:schemeClr val="tx1"/>
              </a:solidFill>
              <a:cs typeface="Akhbar MT" pitchFamily="2" charset="-78"/>
            </a:endParaRPr>
          </a:p>
          <a:p>
            <a:r>
              <a:rPr lang="ar-SA" sz="3200" b="1" dirty="0" smtClean="0">
                <a:solidFill>
                  <a:srgbClr val="FF0000"/>
                </a:solidFill>
                <a:cs typeface="Akhbar MT" pitchFamily="2" charset="-78"/>
              </a:rPr>
              <a:t>المحل </a:t>
            </a:r>
            <a:r>
              <a:rPr lang="ar-SA" sz="3200" b="1" dirty="0">
                <a:solidFill>
                  <a:srgbClr val="FF0000"/>
                </a:solidFill>
                <a:cs typeface="Akhbar MT" pitchFamily="2" charset="-78"/>
              </a:rPr>
              <a:t>التجاري وان كان مالا منقولا إلا انه منقول معنوي فالمحل التجاري وصف قانوني لمجوعة الأموال</a:t>
            </a:r>
          </a:p>
          <a:p>
            <a:r>
              <a:rPr lang="ar-SA" sz="3200" b="1" dirty="0">
                <a:solidFill>
                  <a:srgbClr val="FF0000"/>
                </a:solidFill>
                <a:cs typeface="Akhbar MT" pitchFamily="2" charset="-78"/>
              </a:rPr>
              <a:t>المعنوية والمادية , ولا تقوم فكرة المحل التجاري بمدلولها القانوني إلا على أساس العناصر المعنوية كالاسم</a:t>
            </a:r>
          </a:p>
          <a:p>
            <a:r>
              <a:rPr lang="ar-SA" sz="3200" b="1" dirty="0">
                <a:solidFill>
                  <a:srgbClr val="FF0000"/>
                </a:solidFill>
                <a:cs typeface="Akhbar MT" pitchFamily="2" charset="-78"/>
              </a:rPr>
              <a:t>التجاري والسمعة التجارية وثقة الجمهور , أما البضائع والمهمات فلا تكفي وحدها لتكوين المحل التجاري .</a:t>
            </a:r>
          </a:p>
          <a:p>
            <a:pPr algn="just">
              <a:defRPr/>
            </a:pPr>
            <a:endParaRPr lang="en-US" sz="3200" b="1" dirty="0" smtClean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L-Mohanad Bold"/>
              <a:cs typeface="Akhbar MT" pitchFamily="2" charset="-78"/>
            </a:endParaRPr>
          </a:p>
          <a:p>
            <a:pPr algn="just">
              <a:defRPr/>
            </a:pPr>
            <a:endParaRPr lang="en-US" sz="32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cs typeface="Akhbar MT" pitchFamily="2" charset="-78"/>
            </a:endParaRPr>
          </a:p>
          <a:p>
            <a:pPr algn="just">
              <a:defRPr/>
            </a:pPr>
            <a:endParaRPr lang="en-US" sz="2600" b="1" dirty="0">
              <a:solidFill>
                <a:srgbClr val="2D07C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Rot="1" noChangeArrowheads="1"/>
          </p:cNvSpPr>
          <p:nvPr/>
        </p:nvSpPr>
        <p:spPr>
          <a:xfrm>
            <a:off x="166654" y="415414"/>
            <a:ext cx="9572692" cy="5375786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18288"/>
          <a:lstStyle/>
          <a:p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المحل التجاري ذو صفة </a:t>
            </a:r>
            <a:r>
              <a:rPr lang="ar-SA" sz="2800" b="1" dirty="0" smtClean="0">
                <a:solidFill>
                  <a:srgbClr val="FF0000"/>
                </a:solidFill>
                <a:cs typeface="Akhbar MT" pitchFamily="2" charset="-78"/>
              </a:rPr>
              <a:t>تجارية</a:t>
            </a:r>
          </a:p>
          <a:p>
            <a:r>
              <a:rPr lang="ar-SA" sz="2800" b="1" dirty="0" smtClean="0">
                <a:solidFill>
                  <a:srgbClr val="FF0000"/>
                </a:solidFill>
                <a:cs typeface="Akhbar MT" pitchFamily="2" charset="-78"/>
              </a:rPr>
              <a:t> </a:t>
            </a:r>
            <a:r>
              <a:rPr lang="ar-SA" sz="2800" b="1" dirty="0" smtClean="0">
                <a:solidFill>
                  <a:schemeClr val="tx1"/>
                </a:solidFill>
                <a:cs typeface="Akhbar MT" pitchFamily="2" charset="-78"/>
              </a:rPr>
              <a:t>لا </a:t>
            </a:r>
            <a:r>
              <a:rPr lang="ar-SA" sz="2800" b="1" dirty="0">
                <a:solidFill>
                  <a:schemeClr val="tx1"/>
                </a:solidFill>
                <a:cs typeface="Akhbar MT" pitchFamily="2" charset="-78"/>
              </a:rPr>
              <a:t>يعتبر المحل من المحال التجارية إلا إذا كان يمارس نشاطا تجاريا وعلى ذلك لا تعد من قبيل المحال</a:t>
            </a:r>
          </a:p>
          <a:p>
            <a:r>
              <a:rPr lang="ar-SA" sz="2800" b="1" dirty="0">
                <a:solidFill>
                  <a:schemeClr val="tx1"/>
                </a:solidFill>
                <a:cs typeface="Akhbar MT" pitchFamily="2" charset="-78"/>
              </a:rPr>
              <a:t>التجارية المهن ذات الطابع المدني حتى ولو كانت تقوم على عنصر الاتصال بالعملاء فالمهن الحرة كالطب</a:t>
            </a:r>
          </a:p>
          <a:p>
            <a:r>
              <a:rPr lang="ar-SA" sz="2800" b="1" dirty="0">
                <a:solidFill>
                  <a:schemeClr val="tx1"/>
                </a:solidFill>
                <a:cs typeface="Akhbar MT" pitchFamily="2" charset="-78"/>
              </a:rPr>
              <a:t>والمحاماة والمحاسبة بالرغم من أنها تقوم على عنصر الاتصال بالعملاء إلا أن م ا زولتها لا تعد من قبيل</a:t>
            </a:r>
          </a:p>
          <a:p>
            <a:r>
              <a:rPr lang="ar-SA" sz="2800" b="1" dirty="0">
                <a:solidFill>
                  <a:schemeClr val="tx1"/>
                </a:solidFill>
                <a:cs typeface="Akhbar MT" pitchFamily="2" charset="-78"/>
              </a:rPr>
              <a:t>المحال التجارية . ويترتب علي استبعاد المهن الحرة من نطاق الأعمال التجا رية أنه يمتنع تطبيق أحكام</a:t>
            </a:r>
          </a:p>
          <a:p>
            <a:r>
              <a:rPr lang="ar-SA" sz="2800" b="1" dirty="0">
                <a:solidFill>
                  <a:schemeClr val="tx1"/>
                </a:solidFill>
                <a:cs typeface="Akhbar MT" pitchFamily="2" charset="-78"/>
              </a:rPr>
              <a:t>المحل التجاري عليها . ويجب أن يكون النشاط الذي يقوم به المحل التجاري مشروعا فلا يوجد المحل التجاري</a:t>
            </a:r>
          </a:p>
          <a:p>
            <a:r>
              <a:rPr lang="ar-SA" sz="2800" b="1" dirty="0">
                <a:solidFill>
                  <a:schemeClr val="tx1"/>
                </a:solidFill>
                <a:cs typeface="Akhbar MT" pitchFamily="2" charset="-78"/>
              </a:rPr>
              <a:t>في حالة الاتجار في النشاط غير المشروع .</a:t>
            </a:r>
            <a:endParaRPr lang="ar-SA" sz="2800" dirty="0">
              <a:solidFill>
                <a:schemeClr val="tx1"/>
              </a:solidFill>
              <a:cs typeface="Akhbar MT" pitchFamily="2" charset="-78"/>
            </a:endParaRPr>
          </a:p>
          <a:p>
            <a:pPr algn="just">
              <a:defRPr/>
            </a:pPr>
            <a:endParaRPr lang="en-US" sz="2800" b="1" dirty="0" smtClean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</a:endParaRPr>
          </a:p>
          <a:p>
            <a:pPr algn="just">
              <a:defRPr/>
            </a:pPr>
            <a:endParaRPr lang="en-US" sz="2800" b="1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</a:endParaRPr>
          </a:p>
          <a:p>
            <a:pPr algn="just">
              <a:defRPr/>
            </a:pPr>
            <a:endParaRPr lang="en-US" sz="2800" b="1" dirty="0">
              <a:solidFill>
                <a:srgbClr val="2D07CF"/>
              </a:solidFill>
              <a:latin typeface="AL-Mohanad Bold"/>
            </a:endParaRPr>
          </a:p>
        </p:txBody>
      </p:sp>
    </p:spTree>
    <p:extLst>
      <p:ext uri="{BB962C8B-B14F-4D97-AF65-F5344CB8AC3E}">
        <p14:creationId xmlns:p14="http://schemas.microsoft.com/office/powerpoint/2010/main" val="150450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Rot="1" noChangeArrowheads="1"/>
          </p:cNvSpPr>
          <p:nvPr/>
        </p:nvSpPr>
        <p:spPr>
          <a:xfrm>
            <a:off x="166654" y="381000"/>
            <a:ext cx="9572692" cy="1676400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18288"/>
          <a:lstStyle/>
          <a:p>
            <a:r>
              <a:rPr lang="ar-SA" sz="2400" b="1" dirty="0">
                <a:solidFill>
                  <a:schemeClr val="tx1"/>
                </a:solidFill>
                <a:cs typeface="Akhbar MT" pitchFamily="2" charset="-78"/>
              </a:rPr>
              <a:t>طبيعة المحل التجاري</a:t>
            </a:r>
          </a:p>
          <a:p>
            <a:r>
              <a:rPr lang="ar-SA" sz="2400" b="1" dirty="0">
                <a:solidFill>
                  <a:srgbClr val="FF0000"/>
                </a:solidFill>
                <a:cs typeface="Akhbar MT" pitchFamily="2" charset="-78"/>
              </a:rPr>
              <a:t>اختلف الفقه في التكييف القانوني للمحل التجاري وعلة هذا الخلاف هو ما يتميز به من أحكام, لذلك انقسم</a:t>
            </a:r>
          </a:p>
          <a:p>
            <a:r>
              <a:rPr lang="ar-SA" sz="2400" b="1" dirty="0">
                <a:solidFill>
                  <a:srgbClr val="FF0000"/>
                </a:solidFill>
                <a:cs typeface="Akhbar MT" pitchFamily="2" charset="-78"/>
              </a:rPr>
              <a:t>الفقهاء في تكييف الطبيعة القانونية للمتجر إلى ثلاث مذاهب:</a:t>
            </a:r>
          </a:p>
          <a:p>
            <a:endParaRPr lang="ar-SA" sz="2000" dirty="0">
              <a:solidFill>
                <a:srgbClr val="FF0000"/>
              </a:solidFill>
              <a:cs typeface="Akhbar MT" pitchFamily="2" charset="-78"/>
            </a:endParaRPr>
          </a:p>
          <a:p>
            <a:pPr algn="just">
              <a:defRPr/>
            </a:pPr>
            <a:endParaRPr lang="en-US" sz="2800" b="1" dirty="0" smtClean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</a:endParaRPr>
          </a:p>
          <a:p>
            <a:pPr algn="just">
              <a:defRPr/>
            </a:pPr>
            <a:endParaRPr lang="en-US" sz="2800" b="1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</a:endParaRPr>
          </a:p>
          <a:p>
            <a:pPr algn="just">
              <a:defRPr/>
            </a:pPr>
            <a:endParaRPr lang="en-US" sz="2800" b="1" dirty="0">
              <a:solidFill>
                <a:srgbClr val="2D07CF"/>
              </a:solidFill>
              <a:latin typeface="AL-Mohanad Bold"/>
            </a:endParaRPr>
          </a:p>
        </p:txBody>
      </p:sp>
      <p:sp>
        <p:nvSpPr>
          <p:cNvPr id="3" name="مستطيل ذو زاوية واحدة مخدوشة 2"/>
          <p:cNvSpPr/>
          <p:nvPr/>
        </p:nvSpPr>
        <p:spPr>
          <a:xfrm>
            <a:off x="166654" y="2590800"/>
            <a:ext cx="9572692" cy="304800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 smtClean="0">
                <a:solidFill>
                  <a:srgbClr val="FF0000"/>
                </a:solidFill>
                <a:cs typeface="Akhbar MT" pitchFamily="2" charset="-78"/>
              </a:rPr>
              <a:t>(1)</a:t>
            </a:r>
            <a:endParaRPr lang="ar-SA" sz="2400" b="1" dirty="0">
              <a:solidFill>
                <a:srgbClr val="FF0000"/>
              </a:solidFill>
              <a:cs typeface="Akhbar MT" pitchFamily="2" charset="-78"/>
            </a:endParaRPr>
          </a:p>
          <a:p>
            <a:r>
              <a:rPr lang="ar-EG" sz="2400" b="1" dirty="0" smtClean="0">
                <a:solidFill>
                  <a:schemeClr val="tx1"/>
                </a:solidFill>
                <a:cs typeface="Akhbar MT" pitchFamily="2" charset="-78"/>
              </a:rPr>
              <a:t>- </a:t>
            </a:r>
            <a:r>
              <a:rPr lang="ar-SA" sz="2400" b="1" dirty="0" smtClean="0">
                <a:solidFill>
                  <a:schemeClr val="tx1"/>
                </a:solidFill>
                <a:cs typeface="Akhbar MT" pitchFamily="2" charset="-78"/>
              </a:rPr>
              <a:t>نظرية </a:t>
            </a:r>
            <a:r>
              <a:rPr lang="ar-SA" sz="2400" b="1" dirty="0">
                <a:solidFill>
                  <a:schemeClr val="tx1"/>
                </a:solidFill>
                <a:cs typeface="Akhbar MT" pitchFamily="2" charset="-78"/>
              </a:rPr>
              <a:t>الذمة المالية المستقلة أو المجموع </a:t>
            </a:r>
            <a:r>
              <a:rPr lang="ar-SA" sz="2400" b="1" dirty="0" smtClean="0">
                <a:solidFill>
                  <a:schemeClr val="tx1"/>
                </a:solidFill>
                <a:cs typeface="Akhbar MT" pitchFamily="2" charset="-78"/>
              </a:rPr>
              <a:t>القانونين وتقوم </a:t>
            </a:r>
            <a:r>
              <a:rPr lang="ar-SA" sz="2400" b="1" dirty="0">
                <a:solidFill>
                  <a:schemeClr val="tx1"/>
                </a:solidFill>
                <a:cs typeface="Akhbar MT" pitchFamily="2" charset="-78"/>
              </a:rPr>
              <a:t>هذه النظرية على اعتبار المحل التجاري ذمة مالية مستقلة عن ذمة التاجر لها حقوقها </a:t>
            </a:r>
            <a:r>
              <a:rPr lang="ar-SA" sz="2400" b="1" dirty="0" smtClean="0">
                <a:solidFill>
                  <a:schemeClr val="tx1"/>
                </a:solidFill>
                <a:cs typeface="Akhbar MT" pitchFamily="2" charset="-78"/>
              </a:rPr>
              <a:t>وعليها التزاماتها </a:t>
            </a:r>
            <a:r>
              <a:rPr lang="ar-SA" sz="2400" b="1" dirty="0">
                <a:solidFill>
                  <a:schemeClr val="tx1"/>
                </a:solidFill>
                <a:cs typeface="Akhbar MT" pitchFamily="2" charset="-78"/>
              </a:rPr>
              <a:t>المتعلقة بالمحل التجاري والمستقلة عن بقية حقوق </a:t>
            </a:r>
            <a:r>
              <a:rPr lang="ar-SA" sz="2400" b="1" dirty="0" smtClean="0">
                <a:solidFill>
                  <a:schemeClr val="tx1"/>
                </a:solidFill>
                <a:cs typeface="Akhbar MT" pitchFamily="2" charset="-78"/>
              </a:rPr>
              <a:t>والت</a:t>
            </a:r>
            <a:r>
              <a:rPr lang="ar-EG" sz="2400" b="1" dirty="0" smtClean="0">
                <a:solidFill>
                  <a:schemeClr val="tx1"/>
                </a:solidFill>
                <a:cs typeface="Akhbar MT" pitchFamily="2" charset="-78"/>
              </a:rPr>
              <a:t>ز</a:t>
            </a:r>
            <a:r>
              <a:rPr lang="ar-SA" sz="2400" b="1" dirty="0" smtClean="0">
                <a:solidFill>
                  <a:schemeClr val="tx1"/>
                </a:solidFill>
                <a:cs typeface="Akhbar MT" pitchFamily="2" charset="-78"/>
              </a:rPr>
              <a:t>امات </a:t>
            </a:r>
            <a:r>
              <a:rPr lang="ar-SA" sz="2400" b="1" dirty="0">
                <a:solidFill>
                  <a:schemeClr val="tx1"/>
                </a:solidFill>
                <a:cs typeface="Akhbar MT" pitchFamily="2" charset="-78"/>
              </a:rPr>
              <a:t>التاجر. ومقتضى هذه النظرية </a:t>
            </a:r>
            <a:r>
              <a:rPr lang="ar-SA" sz="2400" b="1" dirty="0" smtClean="0">
                <a:solidFill>
                  <a:schemeClr val="tx1"/>
                </a:solidFill>
                <a:cs typeface="Akhbar MT" pitchFamily="2" charset="-78"/>
              </a:rPr>
              <a:t>أن الدائن </a:t>
            </a:r>
            <a:r>
              <a:rPr lang="ar-SA" sz="2400" b="1" dirty="0">
                <a:solidFill>
                  <a:schemeClr val="tx1"/>
                </a:solidFill>
                <a:cs typeface="Akhbar MT" pitchFamily="2" charset="-78"/>
              </a:rPr>
              <a:t>بدين شخصي للمدين ولا علاقة له بالمحل التجاري )كدين الطبيب أو المحامي( لا يستطيع التنفيذ </a:t>
            </a:r>
            <a:r>
              <a:rPr lang="ar-SA" sz="2400" b="1" dirty="0" smtClean="0">
                <a:solidFill>
                  <a:schemeClr val="tx1"/>
                </a:solidFill>
                <a:cs typeface="Akhbar MT" pitchFamily="2" charset="-78"/>
              </a:rPr>
              <a:t>به على </a:t>
            </a:r>
            <a:r>
              <a:rPr lang="ar-SA" sz="2400" b="1" dirty="0">
                <a:solidFill>
                  <a:schemeClr val="tx1"/>
                </a:solidFill>
                <a:cs typeface="Akhbar MT" pitchFamily="2" charset="-78"/>
              </a:rPr>
              <a:t>المحل التجاري ومن ثم ينفرد دائنو المحل التجاري بالتنفيذ عليه دون </a:t>
            </a:r>
            <a:r>
              <a:rPr lang="ar-SA" sz="2400" b="1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EG" sz="2400" b="1" dirty="0" smtClean="0">
                <a:solidFill>
                  <a:schemeClr val="tx1"/>
                </a:solidFill>
                <a:cs typeface="Akhbar MT" pitchFamily="2" charset="-78"/>
              </a:rPr>
              <a:t>م</a:t>
            </a:r>
            <a:r>
              <a:rPr lang="ar-SA" sz="2400" b="1" dirty="0" err="1" smtClean="0">
                <a:solidFill>
                  <a:schemeClr val="tx1"/>
                </a:solidFill>
                <a:cs typeface="Akhbar MT" pitchFamily="2" charset="-78"/>
              </a:rPr>
              <a:t>ازحمة</a:t>
            </a:r>
            <a:r>
              <a:rPr lang="ar-SA" sz="2400" b="1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sz="2400" b="1" dirty="0">
                <a:solidFill>
                  <a:schemeClr val="tx1"/>
                </a:solidFill>
                <a:cs typeface="Akhbar MT" pitchFamily="2" charset="-78"/>
              </a:rPr>
              <a:t>الدائنين الآخرين </a:t>
            </a:r>
            <a:r>
              <a:rPr lang="ar-SA" sz="2400" b="1" dirty="0" smtClean="0">
                <a:solidFill>
                  <a:schemeClr val="tx1"/>
                </a:solidFill>
                <a:cs typeface="Akhbar MT" pitchFamily="2" charset="-78"/>
              </a:rPr>
              <a:t>للتاجر, فيصبح </a:t>
            </a:r>
            <a:r>
              <a:rPr lang="ar-SA" sz="2400" b="1" dirty="0">
                <a:solidFill>
                  <a:schemeClr val="tx1"/>
                </a:solidFill>
                <a:cs typeface="Akhbar MT" pitchFamily="2" charset="-78"/>
              </a:rPr>
              <a:t>بذلك المحل التجاري وحدة قانونية مستقلة عن شخص التاجر.</a:t>
            </a:r>
          </a:p>
          <a:p>
            <a:r>
              <a:rPr lang="ar-EG" sz="2400" b="1" dirty="0" smtClean="0">
                <a:solidFill>
                  <a:schemeClr val="tx1"/>
                </a:solidFill>
                <a:cs typeface="Akhbar MT" pitchFamily="2" charset="-78"/>
              </a:rPr>
              <a:t>- </a:t>
            </a:r>
            <a:r>
              <a:rPr lang="ar-SA" sz="2400" b="1" dirty="0" smtClean="0">
                <a:solidFill>
                  <a:schemeClr val="tx1"/>
                </a:solidFill>
                <a:cs typeface="Akhbar MT" pitchFamily="2" charset="-78"/>
              </a:rPr>
              <a:t>لا </a:t>
            </a:r>
            <a:r>
              <a:rPr lang="ar-SA" sz="2400" b="1" dirty="0">
                <a:solidFill>
                  <a:schemeClr val="tx1"/>
                </a:solidFill>
                <a:cs typeface="Akhbar MT" pitchFamily="2" charset="-78"/>
              </a:rPr>
              <a:t>محل للأخذ بهذه النظرية في القانون الفرنسي وفي الدول العربية, بعكس ما هو موجود في ألمانيا.</a:t>
            </a:r>
            <a:endParaRPr lang="ar-SA" sz="2400" dirty="0">
              <a:solidFill>
                <a:schemeClr val="tx1"/>
              </a:solidFill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Rot="1" noChangeArrowheads="1"/>
          </p:cNvSpPr>
          <p:nvPr/>
        </p:nvSpPr>
        <p:spPr>
          <a:xfrm>
            <a:off x="162105" y="152400"/>
            <a:ext cx="9572692" cy="5938854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18288"/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(2)</a:t>
            </a:r>
            <a:endParaRPr lang="ar-SA" sz="2800" b="1" dirty="0">
              <a:solidFill>
                <a:srgbClr val="FF0000"/>
              </a:solidFill>
              <a:cs typeface="Akhbar MT" pitchFamily="2" charset="-78"/>
            </a:endParaRPr>
          </a:p>
          <a:p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نظرية المجموع الواقعي</a:t>
            </a:r>
          </a:p>
          <a:p>
            <a:r>
              <a:rPr lang="ar-SA" sz="2800" b="1" dirty="0">
                <a:solidFill>
                  <a:schemeClr val="tx1"/>
                </a:solidFill>
                <a:cs typeface="Akhbar MT" pitchFamily="2" charset="-78"/>
              </a:rPr>
              <a:t>يرى أنصار هذه النظرية أن المحل التجاري ليس وحدة قانونية مستقلة بديونه وحقوقه وانما هو وحدة </a:t>
            </a:r>
            <a:r>
              <a:rPr lang="ar-SA" sz="2800" b="1" dirty="0" smtClean="0">
                <a:solidFill>
                  <a:schemeClr val="tx1"/>
                </a:solidFill>
                <a:cs typeface="Akhbar MT" pitchFamily="2" charset="-78"/>
              </a:rPr>
              <a:t>عناصر فعلية </a:t>
            </a:r>
            <a:r>
              <a:rPr lang="ar-SA" sz="2800" b="1" dirty="0">
                <a:solidFill>
                  <a:schemeClr val="tx1"/>
                </a:solidFill>
                <a:cs typeface="Akhbar MT" pitchFamily="2" charset="-78"/>
              </a:rPr>
              <a:t>أو واقعية, أي أن عدة عناصر اجتمعت معا بقصد مباشرة استغلال تجاري دون أن يترتب على ذلك </a:t>
            </a:r>
            <a:r>
              <a:rPr lang="ar-SA" sz="2800" b="1" dirty="0" smtClean="0">
                <a:solidFill>
                  <a:schemeClr val="tx1"/>
                </a:solidFill>
                <a:cs typeface="Akhbar MT" pitchFamily="2" charset="-78"/>
              </a:rPr>
              <a:t>ذمة مالية </a:t>
            </a:r>
            <a:r>
              <a:rPr lang="ar-SA" sz="2800" b="1" dirty="0">
                <a:solidFill>
                  <a:schemeClr val="tx1"/>
                </a:solidFill>
                <a:cs typeface="Akhbar MT" pitchFamily="2" charset="-78"/>
              </a:rPr>
              <a:t>مستقلة عن ذمة مالكه أو وجود قانوني مستقل. وبالتالي لا يترتب على التنازل عن المحل </a:t>
            </a:r>
            <a:r>
              <a:rPr lang="ar-SA" sz="2800" b="1" dirty="0" smtClean="0">
                <a:solidFill>
                  <a:schemeClr val="tx1"/>
                </a:solidFill>
                <a:cs typeface="Akhbar MT" pitchFamily="2" charset="-78"/>
              </a:rPr>
              <a:t>التجاري التنازل </a:t>
            </a:r>
            <a:r>
              <a:rPr lang="ar-SA" sz="2800" b="1" dirty="0">
                <a:solidFill>
                  <a:schemeClr val="tx1"/>
                </a:solidFill>
                <a:cs typeface="Akhbar MT" pitchFamily="2" charset="-78"/>
              </a:rPr>
              <a:t>عن الحقوق والالت ا زمات الشخصية المتعلقة بالمحل التجاري ونشاطه التجاري إلا إذا اتفق على </a:t>
            </a:r>
            <a:r>
              <a:rPr lang="ar-SA" sz="2800" b="1" dirty="0" smtClean="0">
                <a:solidFill>
                  <a:schemeClr val="tx1"/>
                </a:solidFill>
                <a:cs typeface="Akhbar MT" pitchFamily="2" charset="-78"/>
              </a:rPr>
              <a:t>ذلك ص</a:t>
            </a:r>
            <a:r>
              <a:rPr lang="ar-EG" sz="2800" b="1" dirty="0" smtClean="0">
                <a:solidFill>
                  <a:schemeClr val="tx1"/>
                </a:solidFill>
                <a:cs typeface="Akhbar MT" pitchFamily="2" charset="-78"/>
              </a:rPr>
              <a:t>را</a:t>
            </a:r>
            <a:r>
              <a:rPr lang="ar-SA" sz="2800" b="1" dirty="0" err="1" smtClean="0">
                <a:solidFill>
                  <a:schemeClr val="tx1"/>
                </a:solidFill>
                <a:cs typeface="Akhbar MT" pitchFamily="2" charset="-78"/>
              </a:rPr>
              <a:t>حة</a:t>
            </a:r>
            <a:r>
              <a:rPr lang="ar-SA" sz="2800" b="1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sz="2800" b="1" dirty="0">
                <a:solidFill>
                  <a:schemeClr val="tx1"/>
                </a:solidFill>
                <a:cs typeface="Akhbar MT" pitchFamily="2" charset="-78"/>
              </a:rPr>
              <a:t>ويذكر أنصار هذا </a:t>
            </a:r>
            <a:r>
              <a:rPr lang="ar-EG" sz="2800" b="1" dirty="0" smtClean="0">
                <a:solidFill>
                  <a:schemeClr val="tx1"/>
                </a:solidFill>
                <a:cs typeface="Akhbar MT" pitchFamily="2" charset="-78"/>
              </a:rPr>
              <a:t>الرأي </a:t>
            </a:r>
            <a:r>
              <a:rPr lang="ar-SA" sz="2800" b="1" dirty="0" smtClean="0">
                <a:solidFill>
                  <a:schemeClr val="tx1"/>
                </a:solidFill>
                <a:cs typeface="Akhbar MT" pitchFamily="2" charset="-78"/>
              </a:rPr>
              <a:t>أن </a:t>
            </a:r>
            <a:r>
              <a:rPr lang="ar-SA" sz="2800" b="1" dirty="0">
                <a:solidFill>
                  <a:schemeClr val="tx1"/>
                </a:solidFill>
                <a:cs typeface="Akhbar MT" pitchFamily="2" charset="-78"/>
              </a:rPr>
              <a:t>يترتب على هذه الوحدة لعناصر المحل التجاري وجود مال منقول ذو </a:t>
            </a:r>
            <a:r>
              <a:rPr lang="ar-SA" sz="2800" b="1" dirty="0" smtClean="0">
                <a:solidFill>
                  <a:schemeClr val="tx1"/>
                </a:solidFill>
                <a:cs typeface="Akhbar MT" pitchFamily="2" charset="-78"/>
              </a:rPr>
              <a:t>طبيعة خاصة </a:t>
            </a:r>
            <a:r>
              <a:rPr lang="ar-SA" sz="2800" b="1" dirty="0">
                <a:solidFill>
                  <a:schemeClr val="tx1"/>
                </a:solidFill>
                <a:cs typeface="Akhbar MT" pitchFamily="2" charset="-78"/>
              </a:rPr>
              <a:t>مستقلة عن طبيعة عناصره المكونة له.</a:t>
            </a:r>
          </a:p>
          <a:p>
            <a:r>
              <a:rPr lang="ar-SA" sz="2800" b="1" dirty="0">
                <a:solidFill>
                  <a:schemeClr val="tx1"/>
                </a:solidFill>
                <a:cs typeface="Akhbar MT" pitchFamily="2" charset="-78"/>
              </a:rPr>
              <a:t>بيد أنه يؤخذ على هذه النظرية أن اصطلاح المجم وع الواقعي ليس له مدلول قانوني فالمجموع </a:t>
            </a:r>
            <a:r>
              <a:rPr lang="ar-EG" sz="2800" b="1" dirty="0" smtClean="0">
                <a:solidFill>
                  <a:schemeClr val="tx1"/>
                </a:solidFill>
                <a:cs typeface="Akhbar MT" pitchFamily="2" charset="-78"/>
              </a:rPr>
              <a:t>إما </a:t>
            </a:r>
            <a:r>
              <a:rPr lang="ar-SA" sz="2800" b="1" dirty="0" smtClean="0">
                <a:solidFill>
                  <a:schemeClr val="tx1"/>
                </a:solidFill>
                <a:cs typeface="Akhbar MT" pitchFamily="2" charset="-78"/>
              </a:rPr>
              <a:t>أن يكون قانونيا </a:t>
            </a:r>
            <a:r>
              <a:rPr lang="ar-EG" sz="2800" b="1" dirty="0" smtClean="0">
                <a:solidFill>
                  <a:schemeClr val="tx1"/>
                </a:solidFill>
                <a:cs typeface="Akhbar MT" pitchFamily="2" charset="-78"/>
              </a:rPr>
              <a:t>وإما </a:t>
            </a:r>
            <a:r>
              <a:rPr lang="ar-SA" sz="2800" b="1" dirty="0" smtClean="0">
                <a:solidFill>
                  <a:schemeClr val="tx1"/>
                </a:solidFill>
                <a:cs typeface="Akhbar MT" pitchFamily="2" charset="-78"/>
              </a:rPr>
              <a:t>لا </a:t>
            </a:r>
            <a:r>
              <a:rPr lang="ar-SA" sz="2800" b="1" dirty="0">
                <a:solidFill>
                  <a:schemeClr val="tx1"/>
                </a:solidFill>
                <a:cs typeface="Akhbar MT" pitchFamily="2" charset="-78"/>
              </a:rPr>
              <a:t>يوجد كما أنها لا تفسر لنا على أساس من القانون إذا كان للشخص ذمة مالية مستقلة </a:t>
            </a:r>
            <a:r>
              <a:rPr lang="ar-SA" sz="2800" b="1" dirty="0" smtClean="0">
                <a:solidFill>
                  <a:schemeClr val="tx1"/>
                </a:solidFill>
                <a:cs typeface="Akhbar MT" pitchFamily="2" charset="-78"/>
              </a:rPr>
              <a:t>عن المحل </a:t>
            </a:r>
            <a:r>
              <a:rPr lang="ar-SA" sz="2800" b="1" dirty="0">
                <a:solidFill>
                  <a:schemeClr val="tx1"/>
                </a:solidFill>
                <a:cs typeface="Akhbar MT" pitchFamily="2" charset="-78"/>
              </a:rPr>
              <a:t>التجاري أو ذمة مالية واحدة شاملة المحل التجاري.</a:t>
            </a:r>
            <a:endParaRPr lang="ar-SA" sz="2800" dirty="0">
              <a:solidFill>
                <a:schemeClr val="tx1"/>
              </a:solidFill>
              <a:cs typeface="Akhbar MT" pitchFamily="2" charset="-78"/>
            </a:endParaRPr>
          </a:p>
          <a:p>
            <a:pPr algn="just">
              <a:defRPr/>
            </a:pPr>
            <a:endParaRPr lang="en-US" sz="2600" b="1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latin typeface="AL-Mohanad Bold"/>
            </a:endParaRPr>
          </a:p>
        </p:txBody>
      </p:sp>
    </p:spTree>
    <p:extLst>
      <p:ext uri="{BB962C8B-B14F-4D97-AF65-F5344CB8AC3E}">
        <p14:creationId xmlns:p14="http://schemas.microsoft.com/office/powerpoint/2010/main" val="169881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Rot="1" noChangeArrowheads="1"/>
          </p:cNvSpPr>
          <p:nvPr/>
        </p:nvSpPr>
        <p:spPr>
          <a:xfrm>
            <a:off x="166654" y="685800"/>
            <a:ext cx="9572692" cy="4886340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18288"/>
          <a:lstStyle/>
          <a:p>
            <a:r>
              <a:rPr lang="ar-SA" sz="2800" b="1" dirty="0" smtClean="0">
                <a:solidFill>
                  <a:schemeClr val="tx1"/>
                </a:solidFill>
                <a:cs typeface="Akhbar MT" pitchFamily="2" charset="-78"/>
              </a:rPr>
              <a:t>(3)</a:t>
            </a:r>
            <a:endParaRPr lang="ar-SA" sz="2800" b="1" dirty="0">
              <a:solidFill>
                <a:schemeClr val="tx1"/>
              </a:solidFill>
              <a:cs typeface="Akhbar MT" pitchFamily="2" charset="-78"/>
            </a:endParaRPr>
          </a:p>
          <a:p>
            <a:r>
              <a:rPr lang="ar-SA" sz="2800" b="1" dirty="0">
                <a:solidFill>
                  <a:schemeClr val="tx1"/>
                </a:solidFill>
                <a:cs typeface="Akhbar MT" pitchFamily="2" charset="-78"/>
              </a:rPr>
              <a:t>نظرية الملكية المعنوية</a:t>
            </a:r>
          </a:p>
          <a:p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تقوم هذه النظرية أساسا على ضرورة التفرقة بين المحل التجاري باعتبار وحدة مستقلة, وبين عناصره</a:t>
            </a:r>
          </a:p>
          <a:p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المختلفة الداخلية في تكوينه وأن حق التاجر على متجره ليس إلا حق ملكية معنوية يرد على أشياء غير</a:t>
            </a:r>
          </a:p>
          <a:p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مادية مثله في ذلك مثل حقوق الملكية الصناعية والفنية ويختلف بالتالي عن حقه على كل عنصر من</a:t>
            </a:r>
          </a:p>
          <a:p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عناصر المحل التجاري . ومقتضى هذه النظرية أن يكون للتاجر حق الانف ا رد في محله التجاري والاحتجاج به</a:t>
            </a:r>
          </a:p>
          <a:p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على الكافة, وتحميه دعوى المنافسة غير المشروعة وتسمى هذه الملكية المعنوية بالملكية التجارية ويرجح</a:t>
            </a:r>
          </a:p>
          <a:p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الفقه هذه النظرية لنجاحها في إيجاد تفسير منطقي لطبيعة المحل التجاري .</a:t>
            </a:r>
            <a:endParaRPr lang="ar-SA" sz="2800" dirty="0">
              <a:solidFill>
                <a:srgbClr val="FF0000"/>
              </a:solidFill>
              <a:cs typeface="Akhbar MT" pitchFamily="2" charset="-78"/>
            </a:endParaRPr>
          </a:p>
          <a:p>
            <a:pPr algn="just">
              <a:defRPr/>
            </a:pPr>
            <a:endParaRPr lang="en-US" sz="2400" b="1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</a:endParaRPr>
          </a:p>
          <a:p>
            <a:pPr algn="just">
              <a:defRPr/>
            </a:pPr>
            <a:endParaRPr lang="en-US" sz="2400" b="1" dirty="0">
              <a:solidFill>
                <a:srgbClr val="2D07CF"/>
              </a:solidFill>
              <a:latin typeface="AL-Mohanad Bold"/>
            </a:endParaRPr>
          </a:p>
        </p:txBody>
      </p:sp>
    </p:spTree>
    <p:extLst>
      <p:ext uri="{BB962C8B-B14F-4D97-AF65-F5344CB8AC3E}">
        <p14:creationId xmlns:p14="http://schemas.microsoft.com/office/powerpoint/2010/main" val="271465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A631296-58AE-4C89-9862-6CC616715CB5}" type="slidenum">
              <a:rPr lang="ar-SA" smtClean="0">
                <a:solidFill>
                  <a:prstClr val="white"/>
                </a:solidFill>
                <a:latin typeface="Calibri" pitchFamily="34" charset="0"/>
              </a:rPr>
              <a:pPr eaLnBrk="1" hangingPunct="1"/>
              <a:t>13</a:t>
            </a:fld>
            <a:endParaRPr lang="en-US" dirty="0" smtClean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2458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rtl="0"/>
            <a:r>
              <a:rPr lang="ar-EG" sz="7200" dirty="0" smtClean="0">
                <a:solidFill>
                  <a:prstClr val="white"/>
                </a:solidFill>
                <a:latin typeface="Calibri" pitchFamily="34" charset="0"/>
              </a:rPr>
              <a:t>بحمد الله</a:t>
            </a:r>
            <a:endParaRPr lang="en-US" sz="7200" dirty="0" smtClean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24582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00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ذروة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5371</TotalTime>
  <Words>1112</Words>
  <Application>Microsoft Office PowerPoint</Application>
  <PresentationFormat>A4 Paper (210x297 mm)</PresentationFormat>
  <Paragraphs>87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ae_AlMateen</vt:lpstr>
      <vt:lpstr>Akhbar MT</vt:lpstr>
      <vt:lpstr>AL-Mohanad Bold</vt:lpstr>
      <vt:lpstr>Arial</vt:lpstr>
      <vt:lpstr>AYM Wadiy S_U normal.</vt:lpstr>
      <vt:lpstr>Calibri</vt:lpstr>
      <vt:lpstr>Majalla UI</vt:lpstr>
      <vt:lpstr>Times New Roman</vt:lpstr>
      <vt:lpstr>Office Theme</vt:lpstr>
      <vt:lpstr>PowerPoint Presentation</vt:lpstr>
      <vt:lpstr>  المحاضرة العاشرة:  (ماهية المحل التجاري)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Bassim Ali Yoseif Alsabbgh</cp:lastModifiedBy>
  <cp:revision>379</cp:revision>
  <dcterms:created xsi:type="dcterms:W3CDTF">2009-10-14T19:14:34Z</dcterms:created>
  <dcterms:modified xsi:type="dcterms:W3CDTF">2013-10-29T05:58:03Z</dcterms:modified>
</cp:coreProperties>
</file>