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355" r:id="rId4"/>
    <p:sldId id="356" r:id="rId5"/>
    <p:sldId id="373" r:id="rId6"/>
    <p:sldId id="370" r:id="rId7"/>
    <p:sldId id="358" r:id="rId8"/>
    <p:sldId id="371" r:id="rId9"/>
    <p:sldId id="372" r:id="rId10"/>
    <p:sldId id="360" r:id="rId11"/>
    <p:sldId id="361" r:id="rId12"/>
    <p:sldId id="374" r:id="rId13"/>
    <p:sldId id="375" r:id="rId14"/>
    <p:sldId id="376" r:id="rId15"/>
    <p:sldId id="377" r:id="rId16"/>
    <p:sldId id="378" r:id="rId17"/>
    <p:sldId id="379" r:id="rId18"/>
    <p:sldId id="380" r:id="rId19"/>
    <p:sldId id="369" r:id="rId2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84AF"/>
    <a:srgbClr val="FF3300"/>
    <a:srgbClr val="FFFFCC"/>
    <a:srgbClr val="AD9968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 varScale="1">
        <p:scale>
          <a:sx n="99" d="100"/>
          <a:sy n="99" d="100"/>
        </p:scale>
        <p:origin x="90" y="41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11/7/2013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6135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7331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dirty="0" smtClean="0"/>
          </a:p>
        </p:txBody>
      </p:sp>
      <p:sp>
        <p:nvSpPr>
          <p:cNvPr id="3584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EFE7824-E083-4FAC-8868-BC13445E4930}" type="slidenum">
              <a:rPr lang="ar-SA" smtClean="0">
                <a:ea typeface="Majalla UI"/>
                <a:cs typeface="Majalla UI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ar-SA" dirty="0" smtClean="0">
              <a:ea typeface="Majalla UI"/>
              <a:cs typeface="Majalla UI"/>
            </a:endParaRPr>
          </a:p>
        </p:txBody>
      </p:sp>
    </p:spTree>
    <p:extLst>
      <p:ext uri="{BB962C8B-B14F-4D97-AF65-F5344CB8AC3E}">
        <p14:creationId xmlns:p14="http://schemas.microsoft.com/office/powerpoint/2010/main" val="2485144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dirty="0" smtClean="0"/>
          </a:p>
        </p:txBody>
      </p:sp>
      <p:sp>
        <p:nvSpPr>
          <p:cNvPr id="3584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815FEF0-29B8-4247-8454-7B4DA7BE9CA1}" type="slidenum">
              <a:rPr lang="ar-SA">
                <a:solidFill>
                  <a:prstClr val="black"/>
                </a:solidFill>
                <a:latin typeface="Calibri" pitchFamily="34" charset="0"/>
                <a:cs typeface="Majalla UI"/>
              </a:rPr>
              <a:pPr eaLnBrk="1" hangingPunct="1"/>
              <a:t>4</a:t>
            </a:fld>
            <a:endParaRPr lang="ar-SA" dirty="0">
              <a:solidFill>
                <a:prstClr val="black"/>
              </a:solidFill>
              <a:latin typeface="Calibri" pitchFamily="34" charset="0"/>
              <a:cs typeface="Majalla UI"/>
            </a:endParaRPr>
          </a:p>
        </p:txBody>
      </p:sp>
    </p:spTree>
    <p:extLst>
      <p:ext uri="{BB962C8B-B14F-4D97-AF65-F5344CB8AC3E}">
        <p14:creationId xmlns:p14="http://schemas.microsoft.com/office/powerpoint/2010/main" val="2380174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dirty="0" smtClean="0"/>
          </a:p>
        </p:txBody>
      </p:sp>
      <p:sp>
        <p:nvSpPr>
          <p:cNvPr id="3584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E32E877-D89D-4637-971C-C6806EDA381E}" type="slidenum">
              <a:rPr lang="ar-SA">
                <a:solidFill>
                  <a:prstClr val="black"/>
                </a:solidFill>
                <a:latin typeface="Calibri" pitchFamily="34" charset="0"/>
                <a:cs typeface="Majalla UI"/>
              </a:rPr>
              <a:pPr eaLnBrk="1" hangingPunct="1"/>
              <a:t>7</a:t>
            </a:fld>
            <a:endParaRPr lang="ar-SA" dirty="0">
              <a:solidFill>
                <a:prstClr val="black"/>
              </a:solidFill>
              <a:latin typeface="Calibri" pitchFamily="34" charset="0"/>
              <a:cs typeface="Majalla UI"/>
            </a:endParaRPr>
          </a:p>
        </p:txBody>
      </p:sp>
    </p:spTree>
    <p:extLst>
      <p:ext uri="{BB962C8B-B14F-4D97-AF65-F5344CB8AC3E}">
        <p14:creationId xmlns:p14="http://schemas.microsoft.com/office/powerpoint/2010/main" val="769300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dirty="0" smtClean="0"/>
          </a:p>
        </p:txBody>
      </p:sp>
      <p:sp>
        <p:nvSpPr>
          <p:cNvPr id="3584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E394D85-FD65-42C1-BCB6-193DAFB5E92E}" type="slidenum">
              <a:rPr lang="ar-SA">
                <a:solidFill>
                  <a:prstClr val="black"/>
                </a:solidFill>
                <a:latin typeface="Calibri" pitchFamily="34" charset="0"/>
                <a:cs typeface="Majalla UI"/>
              </a:rPr>
              <a:pPr eaLnBrk="1" hangingPunct="1"/>
              <a:t>10</a:t>
            </a:fld>
            <a:endParaRPr lang="ar-SA" dirty="0">
              <a:solidFill>
                <a:prstClr val="black"/>
              </a:solidFill>
              <a:latin typeface="Calibri" pitchFamily="34" charset="0"/>
              <a:cs typeface="Majalla UI"/>
            </a:endParaRPr>
          </a:p>
        </p:txBody>
      </p:sp>
    </p:spTree>
    <p:extLst>
      <p:ext uri="{BB962C8B-B14F-4D97-AF65-F5344CB8AC3E}">
        <p14:creationId xmlns:p14="http://schemas.microsoft.com/office/powerpoint/2010/main" val="1721488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dirty="0" smtClean="0"/>
          </a:p>
        </p:txBody>
      </p:sp>
      <p:sp>
        <p:nvSpPr>
          <p:cNvPr id="3584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9A3BDF9-59E5-4567-8354-2EFCCDB2580F}" type="slidenum">
              <a:rPr lang="ar-SA">
                <a:solidFill>
                  <a:prstClr val="black"/>
                </a:solidFill>
                <a:latin typeface="Calibri" pitchFamily="34" charset="0"/>
                <a:cs typeface="Majalla UI"/>
              </a:rPr>
              <a:pPr eaLnBrk="1" hangingPunct="1"/>
              <a:t>11</a:t>
            </a:fld>
            <a:endParaRPr lang="ar-SA" dirty="0">
              <a:solidFill>
                <a:prstClr val="black"/>
              </a:solidFill>
              <a:latin typeface="Calibri" pitchFamily="34" charset="0"/>
              <a:cs typeface="Majalla UI"/>
            </a:endParaRPr>
          </a:p>
        </p:txBody>
      </p:sp>
    </p:spTree>
    <p:extLst>
      <p:ext uri="{BB962C8B-B14F-4D97-AF65-F5344CB8AC3E}">
        <p14:creationId xmlns:p14="http://schemas.microsoft.com/office/powerpoint/2010/main" val="1813613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648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5" y="6356572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222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712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222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6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7" y="1600206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27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721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721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721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861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8" y="274861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721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5" y="5791200"/>
            <a:ext cx="941389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7210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1" y="6290846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6" y="5791422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223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647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39306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كلية إدارة الأعمال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قسم </a:t>
            </a: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القانون</a:t>
            </a:r>
            <a:endParaRPr lang="en-US" sz="2400" b="1" dirty="0">
              <a:solidFill>
                <a:schemeClr val="accent4">
                  <a:lumMod val="50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422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7" y="2971807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200000"/>
              </a:lnSpc>
            </a:pPr>
            <a:r>
              <a:rPr lang="ar-EG" sz="3200" b="1" dirty="0">
                <a:solidFill>
                  <a:schemeClr val="accent4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200" b="1" dirty="0" smtClean="0">
                <a:solidFill>
                  <a:schemeClr val="accent4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r>
              <a:rPr lang="ar-DZ" sz="3200" b="1" dirty="0" smtClean="0">
                <a:solidFill>
                  <a:schemeClr val="accent4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: </a:t>
            </a: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القانون التجاري</a:t>
            </a:r>
            <a:endParaRPr lang="ar-SA" sz="2800" b="1" dirty="0">
              <a:solidFill>
                <a:schemeClr val="accent4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algn="ctr">
              <a:lnSpc>
                <a:spcPct val="200000"/>
              </a:lnSpc>
            </a:pPr>
            <a:r>
              <a:rPr lang="ar-SA" sz="2800" b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المحاضر: عمر صالح السعيد.</a:t>
            </a:r>
            <a:endParaRPr lang="en-US" sz="2800" b="1" dirty="0">
              <a:solidFill>
                <a:schemeClr val="accent4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785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111405" y="5566827"/>
            <a:ext cx="516199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400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khbar MT" pitchFamily="2" charset="-78"/>
              </a:rPr>
              <a:t>الحساب الشخصي في تويتر :</a:t>
            </a:r>
            <a:r>
              <a:rPr lang="en-US" sz="2400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khbar MT" pitchFamily="2" charset="-78"/>
              </a:rPr>
              <a:t>@abuabdullah961</a:t>
            </a:r>
            <a:endParaRPr lang="ar-SA" sz="2400" dirty="0">
              <a:ln w="18415" cmpd="sng">
                <a:solidFill>
                  <a:srgbClr val="FF0000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Akhbar MT" pitchFamily="2" charset="-78"/>
            </a:endParaRPr>
          </a:p>
          <a:p>
            <a:pPr lvl="0"/>
            <a:r>
              <a:rPr lang="ar-SA" sz="2400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khbar MT" pitchFamily="2" charset="-78"/>
              </a:rPr>
              <a:t>البريد </a:t>
            </a:r>
            <a:r>
              <a:rPr lang="ar-SA" sz="2400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khbar MT" pitchFamily="2" charset="-78"/>
              </a:rPr>
              <a:t>الإلكتروني : </a:t>
            </a:r>
            <a:r>
              <a:rPr lang="en-US" sz="2400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khbar MT" pitchFamily="2" charset="-78"/>
              </a:rPr>
              <a:t>oalsaeed@kfu.edu.sa</a:t>
            </a:r>
            <a:endParaRPr lang="ar-SA" sz="2400" dirty="0">
              <a:ln w="18415" cmpd="sng">
                <a:solidFill>
                  <a:srgbClr val="FF0000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Akhbar MT" pitchFamily="2" charset="-7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1" y="6356572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609600" y="2209800"/>
            <a:ext cx="8358246" cy="1428760"/>
          </a:xfrm>
        </p:spPr>
        <p:txBody>
          <a:bodyPr/>
          <a:lstStyle/>
          <a:p>
            <a:r>
              <a:rPr lang="ar-SA" sz="40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cs typeface="Akhbar MT" pitchFamily="2" charset="-78"/>
              </a:rPr>
              <a:t/>
            </a:r>
            <a:br>
              <a:rPr lang="ar-SA" sz="40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cs typeface="Akhbar MT" pitchFamily="2" charset="-78"/>
              </a:rPr>
            </a:br>
            <a:r>
              <a:rPr lang="ar-SA" sz="40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cs typeface="Akhbar MT" pitchFamily="2" charset="-78"/>
              </a:rPr>
              <a:t/>
            </a:r>
            <a:br>
              <a:rPr lang="ar-SA" sz="40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cs typeface="Akhbar MT" pitchFamily="2" charset="-78"/>
              </a:rPr>
            </a:br>
            <a:r>
              <a:rPr lang="ar-SA" sz="40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cs typeface="Akhbar MT" pitchFamily="2" charset="-78"/>
              </a:rPr>
              <a:t/>
            </a:r>
            <a:br>
              <a:rPr lang="ar-SA" sz="40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cs typeface="Akhbar MT" pitchFamily="2" charset="-78"/>
              </a:rPr>
            </a:br>
            <a:r>
              <a:rPr lang="ar-SA" sz="40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cs typeface="Akhbar MT" pitchFamily="2" charset="-78"/>
              </a:rPr>
              <a:t>*</a:t>
            </a:r>
            <a:r>
              <a:rPr lang="ar-SA" sz="40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cs typeface="Akhbar MT" pitchFamily="2" charset="-78"/>
              </a:rPr>
              <a:t>المحاضرة </a:t>
            </a:r>
            <a:r>
              <a:rPr lang="ar-SA" sz="40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cs typeface="Akhbar MT" pitchFamily="2" charset="-78"/>
              </a:rPr>
              <a:t>الحادية </a:t>
            </a:r>
            <a:r>
              <a:rPr lang="ar-SA" sz="40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cs typeface="Akhbar MT" pitchFamily="2" charset="-78"/>
              </a:rPr>
              <a:t>عشر</a:t>
            </a:r>
            <a:br>
              <a:rPr lang="ar-SA" sz="40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cs typeface="Akhbar MT" pitchFamily="2" charset="-78"/>
              </a:rPr>
            </a:br>
            <a:r>
              <a:rPr lang="ar-SA" sz="40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cs typeface="Akhbar MT" pitchFamily="2" charset="-78"/>
              </a:rPr>
              <a:t> </a:t>
            </a:r>
            <a:r>
              <a:rPr lang="ar-SA" sz="40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cs typeface="Akhbar MT" pitchFamily="2" charset="-78"/>
              </a:rPr>
              <a:t>عناصر المحل التجاري</a:t>
            </a:r>
            <a:r>
              <a:rPr lang="ar-SA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/>
            </a:r>
            <a:br>
              <a:rPr lang="ar-SA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</a:br>
            <a:r>
              <a:rPr lang="ar-SA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cs typeface="Akhbar MT" pitchFamily="2" charset="-78"/>
              </a:rPr>
              <a:t/>
            </a:r>
            <a:br>
              <a:rPr lang="ar-SA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cs typeface="Akhbar MT" pitchFamily="2" charset="-78"/>
              </a:rPr>
            </a:b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cs typeface="Akhbar MT" pitchFamily="2" charset="-78"/>
              </a:rPr>
              <a:t/>
            </a:r>
            <a:b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cs typeface="Akhbar MT" pitchFamily="2" charset="-78"/>
              </a:rPr>
            </a:br>
            <a:endParaRPr lang="en-US" sz="4000" spc="-150" dirty="0" smtClean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e_AlMateen" pitchFamily="2" charset="-78"/>
              <a:cs typeface="Akhbar MT" pitchFamily="2" charset="-7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Rot="1" noChangeArrowheads="1"/>
          </p:cNvSpPr>
          <p:nvPr/>
        </p:nvSpPr>
        <p:spPr>
          <a:xfrm>
            <a:off x="2920891" y="142876"/>
            <a:ext cx="4024313" cy="5715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rIns="18288"/>
          <a:lstStyle/>
          <a:p>
            <a:r>
              <a:rPr lang="ar-SA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cs typeface="Akhbar MT" pitchFamily="2" charset="-78"/>
              </a:rPr>
              <a:t>عناصر </a:t>
            </a:r>
            <a:r>
              <a:rPr lang="ar-SA" sz="36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cs typeface="Akhbar MT" pitchFamily="2" charset="-78"/>
              </a:rPr>
              <a:t>المحل التجاري</a:t>
            </a:r>
          </a:p>
        </p:txBody>
      </p:sp>
      <p:sp>
        <p:nvSpPr>
          <p:cNvPr id="3" name="Rectangle 3"/>
          <p:cNvSpPr txBox="1">
            <a:spLocks noRot="1" noChangeArrowheads="1"/>
          </p:cNvSpPr>
          <p:nvPr/>
        </p:nvSpPr>
        <p:spPr>
          <a:xfrm>
            <a:off x="166655" y="1071548"/>
            <a:ext cx="9572692" cy="47958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18288"/>
          <a:lstStyle/>
          <a:p>
            <a:r>
              <a:rPr lang="ar-SA" sz="32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cs typeface="Akhbar MT" pitchFamily="2" charset="-78"/>
              </a:rPr>
              <a:t>يتكون </a:t>
            </a:r>
            <a:r>
              <a:rPr lang="ar-SA" sz="32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cs typeface="Akhbar MT" pitchFamily="2" charset="-78"/>
              </a:rPr>
              <a:t>المحل التجاري من مجموعة من الأموال اللازمة للاستغلال التجاري, تمثل هذه الأموال العناصر </a:t>
            </a:r>
            <a:r>
              <a:rPr lang="ar-SA" sz="32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cs typeface="Akhbar MT" pitchFamily="2" charset="-78"/>
              </a:rPr>
              <a:t>المكونة له </a:t>
            </a:r>
            <a:r>
              <a:rPr lang="ar-SA" sz="32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cs typeface="Akhbar MT" pitchFamily="2" charset="-78"/>
              </a:rPr>
              <a:t>وقد تكون هذه العناصر مادية كالبضائع والمهمات وقد تكون معنوية كالاتصال بالعملاء والسمعة </a:t>
            </a:r>
            <a:r>
              <a:rPr lang="ar-SA" sz="32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cs typeface="Akhbar MT" pitchFamily="2" charset="-78"/>
              </a:rPr>
              <a:t>التجارية والاسم </a:t>
            </a:r>
            <a:r>
              <a:rPr lang="ar-SA" sz="32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cs typeface="Akhbar MT" pitchFamily="2" charset="-78"/>
              </a:rPr>
              <a:t>التجاري .</a:t>
            </a:r>
          </a:p>
          <a:p>
            <a:endParaRPr lang="ar-SA" sz="3200" b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  <a:cs typeface="Akhbar MT" pitchFamily="2" charset="-78"/>
            </a:endParaRPr>
          </a:p>
          <a:p>
            <a:r>
              <a:rPr lang="ar-SA" sz="32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cs typeface="Akhbar MT" pitchFamily="2" charset="-78"/>
              </a:rPr>
              <a:t>على </a:t>
            </a:r>
            <a:r>
              <a:rPr lang="ar-SA" sz="32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cs typeface="Akhbar MT" pitchFamily="2" charset="-78"/>
              </a:rPr>
              <a:t>أن هذه العناصر التي يتكون منها المحل التجاري ليست </a:t>
            </a:r>
            <a:r>
              <a:rPr lang="ar-SA" sz="32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cs typeface="Akhbar MT" pitchFamily="2" charset="-78"/>
              </a:rPr>
              <a:t>على درجة </a:t>
            </a:r>
            <a:r>
              <a:rPr lang="ar-SA" sz="32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cs typeface="Akhbar MT" pitchFamily="2" charset="-78"/>
              </a:rPr>
              <a:t>واحدة من الأهمية بالنسبة </a:t>
            </a:r>
            <a:r>
              <a:rPr lang="ar-SA" sz="32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cs typeface="Akhbar MT" pitchFamily="2" charset="-78"/>
              </a:rPr>
              <a:t>لوجود المحل </a:t>
            </a:r>
            <a:r>
              <a:rPr lang="ar-SA" sz="32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cs typeface="Akhbar MT" pitchFamily="2" charset="-78"/>
              </a:rPr>
              <a:t>التجاري بل تختلف حسب نوع التجارة وظروف الاستغلال.</a:t>
            </a:r>
            <a:endParaRPr lang="ar-SA" sz="3200" dirty="0">
              <a:ln>
                <a:solidFill>
                  <a:srgbClr val="C00000"/>
                </a:solidFill>
              </a:ln>
              <a:solidFill>
                <a:srgbClr val="C00000"/>
              </a:solidFill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Rot="1" noChangeArrowheads="1"/>
          </p:cNvSpPr>
          <p:nvPr/>
        </p:nvSpPr>
        <p:spPr>
          <a:xfrm>
            <a:off x="3008784" y="0"/>
            <a:ext cx="5112568" cy="5886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18288"/>
          <a:lstStyle/>
          <a:p>
            <a:r>
              <a:rPr lang="ar-SA" sz="3600" b="1" dirty="0">
                <a:cs typeface="Akhbar MT" pitchFamily="2" charset="-78"/>
              </a:rPr>
              <a:t>العناصر المادية للمحل التجاري :</a:t>
            </a:r>
            <a:endParaRPr lang="ar-SA" sz="3600" dirty="0">
              <a:cs typeface="Akhbar MT" pitchFamily="2" charset="-78"/>
            </a:endParaRPr>
          </a:p>
        </p:txBody>
      </p:sp>
      <p:sp>
        <p:nvSpPr>
          <p:cNvPr id="7" name="Rectangle 3"/>
          <p:cNvSpPr txBox="1">
            <a:spLocks noRot="1" noChangeArrowheads="1"/>
          </p:cNvSpPr>
          <p:nvPr/>
        </p:nvSpPr>
        <p:spPr>
          <a:xfrm>
            <a:off x="304800" y="1295400"/>
            <a:ext cx="9434546" cy="37052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rIns="18288"/>
          <a:lstStyle/>
          <a:p>
            <a:r>
              <a:rPr lang="ar-SA" sz="2800" b="1" u="sng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cs typeface="Akhbar MT" pitchFamily="2" charset="-78"/>
              </a:rPr>
              <a:t>أولا البضائع : </a:t>
            </a:r>
            <a:r>
              <a:rPr lang="ar-SA" sz="2800" b="1" dirty="0">
                <a:cs typeface="Akhbar MT" pitchFamily="2" charset="-78"/>
              </a:rPr>
              <a:t>يقصد بها المنقولات المخصصة للبيع سواء أكانت سلعا كاملة الصنع أو سلعا نصف مصنوعة</a:t>
            </a:r>
          </a:p>
          <a:p>
            <a:r>
              <a:rPr lang="ar-SA" sz="2800" b="1" dirty="0">
                <a:cs typeface="Akhbar MT" pitchFamily="2" charset="-78"/>
              </a:rPr>
              <a:t>أو مواد أولية .</a:t>
            </a:r>
          </a:p>
          <a:p>
            <a:r>
              <a:rPr lang="ar-SA" sz="2800" b="1" dirty="0">
                <a:cs typeface="Akhbar MT" pitchFamily="2" charset="-78"/>
              </a:rPr>
              <a:t>وتختلف أهمية البضائع كعنصر في المحل التجاري بحسب نوع التجارة, حيث يكون للبضائع أهمية كبيرة في</a:t>
            </a:r>
          </a:p>
          <a:p>
            <a:r>
              <a:rPr lang="ar-SA" sz="2800" b="1" dirty="0">
                <a:cs typeface="Akhbar MT" pitchFamily="2" charset="-78"/>
              </a:rPr>
              <a:t>تكوين المحل التجاري في بعض الحالات ,كما هو الحال في تجارة التجزئة وقد لا تكون البضائع </a:t>
            </a:r>
            <a:r>
              <a:rPr lang="ar-SA" sz="2800" b="1" dirty="0" smtClean="0">
                <a:cs typeface="Akhbar MT" pitchFamily="2" charset="-78"/>
              </a:rPr>
              <a:t>عنصراً في المحل </a:t>
            </a:r>
            <a:r>
              <a:rPr lang="ar-SA" sz="2800" b="1" dirty="0">
                <a:cs typeface="Akhbar MT" pitchFamily="2" charset="-78"/>
              </a:rPr>
              <a:t>التجاري كمتاجر الوكلاء بالعمولة والسمسرة والبنوك .</a:t>
            </a:r>
            <a:endParaRPr lang="ar-SA" sz="2800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8643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مس عادي 1"/>
          <p:cNvSpPr/>
          <p:nvPr/>
        </p:nvSpPr>
        <p:spPr>
          <a:xfrm>
            <a:off x="0" y="0"/>
            <a:ext cx="9906000" cy="6248400"/>
          </a:xfrm>
          <a:prstGeom prst="pent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3200" b="1" u="sng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rgbClr val="FF0000"/>
                </a:solidFill>
                <a:cs typeface="Akhbar MT" pitchFamily="2" charset="-78"/>
              </a:rPr>
              <a:t>ثانيا </a:t>
            </a:r>
            <a:r>
              <a:rPr lang="ar-SA" sz="3200" b="1" u="sng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rgbClr val="FF0000"/>
                </a:solidFill>
                <a:cs typeface="Akhbar MT" pitchFamily="2" charset="-78"/>
              </a:rPr>
              <a:t>المهمات: </a:t>
            </a:r>
            <a:r>
              <a:rPr lang="ar-SA" sz="24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يقصد </a:t>
            </a:r>
            <a:r>
              <a:rPr lang="ar-SA" sz="24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بها كافة المنقولات المخصصة </a:t>
            </a:r>
            <a:r>
              <a:rPr lang="ar-SA" sz="24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لاستغلال المحل </a:t>
            </a:r>
            <a:r>
              <a:rPr lang="ar-SA" sz="24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التجاري كالآلات والمعدات التي تستخدم</a:t>
            </a:r>
          </a:p>
          <a:p>
            <a:r>
              <a:rPr lang="ar-SA" sz="24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في صنع المنتجات وتصليحها وسيا ا رت النقل المخصصة لخدمة المتجر, وكذلك جميع المنقولات المخصصة</a:t>
            </a:r>
          </a:p>
          <a:p>
            <a:r>
              <a:rPr lang="ar-SA" sz="24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لخدمة المتجر وتشمل </a:t>
            </a:r>
            <a:r>
              <a:rPr lang="ar-SA" sz="24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الأ</a:t>
            </a:r>
            <a:r>
              <a:rPr lang="ar-SA" sz="24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ث</a:t>
            </a:r>
            <a:r>
              <a:rPr lang="ar-SA" sz="24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اث </a:t>
            </a:r>
            <a:r>
              <a:rPr lang="ar-SA" sz="24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الموجود في المحل التجاري .</a:t>
            </a:r>
          </a:p>
          <a:p>
            <a:r>
              <a:rPr lang="ar-SA" sz="24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ويلاحظ أن التمييز بين البضائع والمهمات قد يصعب في بعض الأحيان, فقد تكون بعض الأشياء من البضائع</a:t>
            </a:r>
          </a:p>
          <a:p>
            <a:r>
              <a:rPr lang="ar-SA" sz="24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بالنسبة لمتجر ومن المهمات بالنسبة لمتجر آخر, </a:t>
            </a:r>
            <a:r>
              <a:rPr lang="ar-SA" sz="24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فالسيارات </a:t>
            </a:r>
            <a:r>
              <a:rPr lang="ar-SA" sz="24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تعتبر من المهمات إذا كانت مخصصة لتسهيل</a:t>
            </a:r>
          </a:p>
          <a:p>
            <a:r>
              <a:rPr lang="ar-SA" sz="24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أعمال المحل التجاري مثل نقل العمال والمنتجات , ولكن تعتبر من البضائع إذا كانت معروضة للبيع في محل</a:t>
            </a:r>
          </a:p>
          <a:p>
            <a:r>
              <a:rPr lang="ar-SA" sz="24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مخصص لبيع </a:t>
            </a:r>
            <a:r>
              <a:rPr lang="ar-SA" sz="24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السيارات</a:t>
            </a:r>
            <a:r>
              <a:rPr lang="ar-SA" sz="24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. فالعبرة دائما بالغرض الذي يخصص له الشيء بغض النظر عن طبيعته .</a:t>
            </a:r>
            <a:endParaRPr lang="ar-SA" sz="2400" dirty="0">
              <a:ln>
                <a:solidFill>
                  <a:schemeClr val="accent4">
                    <a:lumMod val="75000"/>
                  </a:schemeClr>
                </a:solidFill>
              </a:ln>
              <a:solidFill>
                <a:schemeClr val="accent4">
                  <a:lumMod val="75000"/>
                </a:schemeClr>
              </a:solidFill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47923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ذو زاوية واحدة مخدوشة 1"/>
          <p:cNvSpPr/>
          <p:nvPr/>
        </p:nvSpPr>
        <p:spPr>
          <a:xfrm>
            <a:off x="685800" y="533400"/>
            <a:ext cx="8686800" cy="381000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6" name="مستطيل 5"/>
          <p:cNvSpPr/>
          <p:nvPr/>
        </p:nvSpPr>
        <p:spPr>
          <a:xfrm>
            <a:off x="1750354" y="619035"/>
            <a:ext cx="7066358" cy="35394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ar-SA" sz="2800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وعلي ذلك إذا كان الشيء يجري عليه التعامل فإنه يعتبر من قبيل</a:t>
            </a:r>
          </a:p>
          <a:p>
            <a:r>
              <a:rPr lang="ar-SA" sz="2800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البضائع, أما إذا كان مخصصا لاستغلال المحل التجاري فيعتبر من قبيل</a:t>
            </a:r>
          </a:p>
          <a:p>
            <a:r>
              <a:rPr lang="ar-SA" sz="2800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المهمات. فالعبرة دائما بالغرض الذي يخصص له الشيء بغض النظر عن</a:t>
            </a:r>
          </a:p>
          <a:p>
            <a:r>
              <a:rPr lang="ar-SA" sz="2800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طبيعته .</a:t>
            </a:r>
          </a:p>
          <a:p>
            <a:r>
              <a:rPr lang="ar-SA" sz="2800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إذا كان التاجر مالكا للعقار الذي يمارس فيه التجارة, فهل يدخل العقار في</a:t>
            </a:r>
          </a:p>
          <a:p>
            <a:r>
              <a:rPr lang="ar-SA" sz="2800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هذه الحالة ضمن العناصر المكونة للمحل التجاري؟</a:t>
            </a:r>
          </a:p>
          <a:p>
            <a:r>
              <a:rPr lang="ar-SA" sz="2800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الرأي مستقر علي أن العقار لا يعد عنصرا من عناصر المحل التجاري, وذلك</a:t>
            </a:r>
          </a:p>
          <a:p>
            <a:r>
              <a:rPr lang="ar-SA" sz="2800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لأن المحل التجاري مال منقول, وبالتالي لا يمكن إدخال العقار كعنصر </a:t>
            </a:r>
            <a:r>
              <a:rPr lang="ar-SA" sz="2800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فيه.</a:t>
            </a:r>
            <a:endParaRPr lang="ar-SA" sz="2800" dirty="0">
              <a:ln>
                <a:solidFill>
                  <a:schemeClr val="accent4">
                    <a:lumMod val="75000"/>
                  </a:schemeClr>
                </a:solidFill>
              </a:ln>
              <a:solidFill>
                <a:schemeClr val="accent4">
                  <a:lumMod val="75000"/>
                </a:schemeClr>
              </a:solidFill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Rot="1" noChangeArrowheads="1"/>
          </p:cNvSpPr>
          <p:nvPr/>
        </p:nvSpPr>
        <p:spPr>
          <a:xfrm>
            <a:off x="4572000" y="304800"/>
            <a:ext cx="5135501" cy="533400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rIns="18288"/>
          <a:lstStyle/>
          <a:p>
            <a:r>
              <a:rPr lang="ar-SA" sz="32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العناصر المعنوية :</a:t>
            </a:r>
            <a:endParaRPr lang="ar-SA" sz="3200" dirty="0">
              <a:ln>
                <a:solidFill>
                  <a:schemeClr val="accent4">
                    <a:lumMod val="75000"/>
                  </a:schemeClr>
                </a:solidFill>
              </a:ln>
              <a:solidFill>
                <a:schemeClr val="accent4">
                  <a:lumMod val="75000"/>
                </a:schemeClr>
              </a:solidFill>
              <a:cs typeface="Akhbar MT" pitchFamily="2" charset="-78"/>
            </a:endParaRPr>
          </a:p>
          <a:p>
            <a:pPr algn="ctr"/>
            <a:r>
              <a:rPr lang="ar-SA" sz="2800" b="1" dirty="0" smtClean="0"/>
              <a:t>.</a:t>
            </a:r>
            <a:endParaRPr lang="ar-SA" sz="2800" dirty="0"/>
          </a:p>
          <a:p>
            <a:pPr algn="just">
              <a:defRPr/>
            </a:pPr>
            <a:endParaRPr lang="en-US" sz="2800" b="1" dirty="0" smtClean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  <a:latin typeface="AL-Mohanad Bold"/>
            </a:endParaRPr>
          </a:p>
          <a:p>
            <a:pPr algn="just">
              <a:defRPr/>
            </a:pPr>
            <a:endParaRPr lang="en-US" sz="2800" b="1" dirty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</a:endParaRPr>
          </a:p>
          <a:p>
            <a:pPr algn="just">
              <a:defRPr/>
            </a:pPr>
            <a:endParaRPr lang="en-US" sz="2800" b="1" dirty="0">
              <a:solidFill>
                <a:srgbClr val="2D07CF"/>
              </a:solidFill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134810" y="1600200"/>
            <a:ext cx="9572692" cy="3657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-247979" y="2041690"/>
            <a:ext cx="9955481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ar-SA" sz="2400" b="1" dirty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2">
                    <a:lumMod val="75000"/>
                  </a:schemeClr>
                </a:solidFill>
                <a:cs typeface="Akhbar MT" pitchFamily="2" charset="-78"/>
              </a:rPr>
              <a:t>هي تلك الأموال المنقولة المعنوية المستعملة من أجل استغلال المحل التجاري, وتتمثل العناصر المعنوية التي</a:t>
            </a:r>
          </a:p>
          <a:p>
            <a:r>
              <a:rPr lang="ar-SA" sz="2400" b="1" dirty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2">
                    <a:lumMod val="75000"/>
                  </a:schemeClr>
                </a:solidFill>
                <a:cs typeface="Akhbar MT" pitchFamily="2" charset="-78"/>
              </a:rPr>
              <a:t>يتكون منها المحل التجاري في الاتصال بالعملاء والسمعة التجارية والاسم التجاري وحقوق الملكية الصناعية</a:t>
            </a:r>
          </a:p>
          <a:p>
            <a:r>
              <a:rPr lang="ar-SA" sz="2400" b="1" dirty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2">
                    <a:lumMod val="75000"/>
                  </a:schemeClr>
                </a:solidFill>
                <a:cs typeface="Akhbar MT" pitchFamily="2" charset="-78"/>
              </a:rPr>
              <a:t>وحقوق الملكية الأدبية والحق في الإجارة والرخص </a:t>
            </a:r>
            <a:r>
              <a:rPr lang="ar-SA" sz="2400" b="1" dirty="0" smtClean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2">
                    <a:lumMod val="75000"/>
                  </a:schemeClr>
                </a:solidFill>
                <a:cs typeface="Akhbar MT" pitchFamily="2" charset="-78"/>
              </a:rPr>
              <a:t>والإجازات </a:t>
            </a:r>
            <a:r>
              <a:rPr lang="ar-SA" sz="2400" b="1" dirty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2">
                    <a:lumMod val="75000"/>
                  </a:schemeClr>
                </a:solidFill>
                <a:cs typeface="Akhbar MT" pitchFamily="2" charset="-78"/>
              </a:rPr>
              <a:t>.</a:t>
            </a:r>
          </a:p>
          <a:p>
            <a:r>
              <a:rPr lang="ar-SA" sz="2400" b="1" dirty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2">
                    <a:lumMod val="75000"/>
                  </a:schemeClr>
                </a:solidFill>
                <a:cs typeface="Akhbar MT" pitchFamily="2" charset="-78"/>
              </a:rPr>
              <a:t>وهذه العناصر المعنوية لا يلزم توافرها في كل محل لكي يعتبر من قبيل المحال التجارية, وانما يكفي أن يوجد</a:t>
            </a:r>
          </a:p>
          <a:p>
            <a:r>
              <a:rPr lang="ar-SA" sz="2400" b="1" dirty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2">
                    <a:lumMod val="75000"/>
                  </a:schemeClr>
                </a:solidFill>
                <a:cs typeface="Akhbar MT" pitchFamily="2" charset="-78"/>
              </a:rPr>
              <a:t>منها </a:t>
            </a:r>
            <a:r>
              <a:rPr lang="ar-SA" sz="2400" b="1" dirty="0" smtClean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2">
                    <a:lumMod val="75000"/>
                  </a:schemeClr>
                </a:solidFill>
                <a:cs typeface="Akhbar MT" pitchFamily="2" charset="-78"/>
              </a:rPr>
              <a:t>عنصراً </a:t>
            </a:r>
            <a:r>
              <a:rPr lang="ar-SA" sz="2400" b="1" dirty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2">
                    <a:lumMod val="75000"/>
                  </a:schemeClr>
                </a:solidFill>
                <a:cs typeface="Akhbar MT" pitchFamily="2" charset="-78"/>
              </a:rPr>
              <a:t>واحدا أو أكثر, لأن هذه العناصر ليست ضرورية في كل المحال التجارية باستثناء عنصر</a:t>
            </a:r>
          </a:p>
          <a:p>
            <a:r>
              <a:rPr lang="ar-SA" sz="2400" b="1" dirty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2">
                    <a:lumMod val="75000"/>
                  </a:schemeClr>
                </a:solidFill>
                <a:cs typeface="Akhbar MT" pitchFamily="2" charset="-78"/>
              </a:rPr>
              <a:t>الاتصال بالعملاء, الذي يجب أن يتوافر في كافة المحال التجارية, فوجود هذه العناصر المعنوية في المحل</a:t>
            </a:r>
          </a:p>
          <a:p>
            <a:r>
              <a:rPr lang="ar-SA" sz="2400" b="1" dirty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2">
                    <a:lumMod val="75000"/>
                  </a:schemeClr>
                </a:solidFill>
                <a:cs typeface="Akhbar MT" pitchFamily="2" charset="-78"/>
              </a:rPr>
              <a:t>التجاري يتوقف علي نوع التجارة وظروف الاستغلال .</a:t>
            </a:r>
            <a:endParaRPr lang="ar-SA" sz="2400" dirty="0">
              <a:ln>
                <a:solidFill>
                  <a:schemeClr val="bg2">
                    <a:lumMod val="75000"/>
                  </a:schemeClr>
                </a:solidFill>
              </a:ln>
              <a:solidFill>
                <a:schemeClr val="bg2">
                  <a:lumMod val="75000"/>
                </a:schemeClr>
              </a:solidFill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04182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Rot="1" noChangeArrowheads="1"/>
          </p:cNvSpPr>
          <p:nvPr/>
        </p:nvSpPr>
        <p:spPr>
          <a:xfrm>
            <a:off x="166654" y="214290"/>
            <a:ext cx="9572692" cy="5195910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rIns="18288"/>
          <a:lstStyle/>
          <a:p>
            <a:r>
              <a:rPr lang="ar-SA" sz="28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cs typeface="Akhbar MT" pitchFamily="2" charset="-78"/>
              </a:rPr>
              <a:t>أولا : الاتصال بالعملاء</a:t>
            </a:r>
          </a:p>
          <a:p>
            <a:r>
              <a:rPr lang="ar-SA" sz="2800" b="1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cs typeface="Akhbar MT" pitchFamily="2" charset="-78"/>
              </a:rPr>
              <a:t>يعتبر الاتصال بالعملاء أهم العناصر المعنوية للمحل التجاري, ويقصد به اعتياد </a:t>
            </a:r>
            <a:r>
              <a:rPr lang="ar-SA" sz="28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cs typeface="Akhbar MT" pitchFamily="2" charset="-78"/>
              </a:rPr>
              <a:t>واستقرار بعض الأشخاص في </a:t>
            </a:r>
            <a:r>
              <a:rPr lang="ar-SA" sz="2800" b="1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cs typeface="Akhbar MT" pitchFamily="2" charset="-78"/>
              </a:rPr>
              <a:t>التعامل مع تاجر معين, ويرجع ذلك إلي ثقة العميل بصاحب المتجر بالإضافة إلي جودة السلع </a:t>
            </a:r>
            <a:r>
              <a:rPr lang="ar-SA" sz="28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cs typeface="Akhbar MT" pitchFamily="2" charset="-78"/>
              </a:rPr>
              <a:t>وموقع المتجر </a:t>
            </a:r>
            <a:r>
              <a:rPr lang="ar-SA" sz="2800" b="1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cs typeface="Akhbar MT" pitchFamily="2" charset="-78"/>
              </a:rPr>
              <a:t>والتسهيلات المقدمة من المتجر للعملاء.</a:t>
            </a:r>
          </a:p>
          <a:p>
            <a:r>
              <a:rPr lang="ar-SA" sz="2800" b="1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cs typeface="Akhbar MT" pitchFamily="2" charset="-78"/>
              </a:rPr>
              <a:t>وعلي ذلك فإن عنصر الاتصال بالعملاء يتمثل في مجموع الأشخاص الذين يعتادون التعامل مع المحل</a:t>
            </a:r>
          </a:p>
          <a:p>
            <a:r>
              <a:rPr lang="ar-SA" sz="2800" b="1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cs typeface="Akhbar MT" pitchFamily="2" charset="-78"/>
              </a:rPr>
              <a:t>التجاري. ولا يلزم لتوافر عنصر الاتصال بالعملاء في المحل التجاري أن يكون هناك عملاء فعلا يتم </a:t>
            </a:r>
            <a:r>
              <a:rPr lang="ar-SA" sz="28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cs typeface="Akhbar MT" pitchFamily="2" charset="-78"/>
              </a:rPr>
              <a:t>التعامل معهم</a:t>
            </a:r>
            <a:r>
              <a:rPr lang="ar-SA" sz="2800" b="1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cs typeface="Akhbar MT" pitchFamily="2" charset="-78"/>
              </a:rPr>
              <a:t>, بل يكفي إمكانية الدخول في علاقات مع العملاء, وهو ما يتحقق عندما يتم الاستعداد للدخول </a:t>
            </a:r>
            <a:r>
              <a:rPr lang="ar-SA" sz="28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cs typeface="Akhbar MT" pitchFamily="2" charset="-78"/>
              </a:rPr>
              <a:t>في معاملات </a:t>
            </a:r>
            <a:r>
              <a:rPr lang="ar-SA" sz="2800" b="1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cs typeface="Akhbar MT" pitchFamily="2" charset="-78"/>
              </a:rPr>
              <a:t>تجارية, ولو لم يتم هذا التعامل بالفعل, وعلي ذلك لا يقوم المحل التجاري إذا كان الأمر يقتصر </a:t>
            </a:r>
            <a:r>
              <a:rPr lang="ar-SA" sz="28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cs typeface="Akhbar MT" pitchFamily="2" charset="-78"/>
              </a:rPr>
              <a:t>علي مجرد </a:t>
            </a:r>
            <a:r>
              <a:rPr lang="ar-SA" sz="2800" b="1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cs typeface="Akhbar MT" pitchFamily="2" charset="-78"/>
              </a:rPr>
              <a:t>استئجار المكان وتأثيثه دون أن يتوافر الاستعداد للدخول في علاقات نظامية مع الجمهور .</a:t>
            </a:r>
            <a:endParaRPr lang="ar-SA" sz="2800" dirty="0">
              <a:ln>
                <a:solidFill>
                  <a:schemeClr val="accent1">
                    <a:lumMod val="7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cs typeface="Akhbar MT" pitchFamily="2" charset="-78"/>
            </a:endParaRPr>
          </a:p>
          <a:p>
            <a:pPr algn="just">
              <a:defRPr/>
            </a:pPr>
            <a:endParaRPr lang="en-US" sz="3200" b="1" dirty="0" smtClean="0">
              <a:ln>
                <a:solidFill>
                  <a:schemeClr val="accent1">
                    <a:lumMod val="7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latin typeface="AL-Mohanad Bold"/>
              <a:cs typeface="Akhbar MT" pitchFamily="2" charset="-78"/>
            </a:endParaRPr>
          </a:p>
          <a:p>
            <a:pPr algn="just">
              <a:defRPr/>
            </a:pPr>
            <a:endParaRPr lang="en-US" sz="3200" b="1" dirty="0">
              <a:ln>
                <a:solidFill>
                  <a:schemeClr val="accent1">
                    <a:lumMod val="7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cs typeface="Akhbar MT" pitchFamily="2" charset="-78"/>
            </a:endParaRPr>
          </a:p>
          <a:p>
            <a:pPr algn="just">
              <a:defRPr/>
            </a:pPr>
            <a:endParaRPr lang="en-US" sz="2600" b="1" dirty="0">
              <a:ln>
                <a:solidFill>
                  <a:schemeClr val="accent1">
                    <a:lumMod val="7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Rot="1" noChangeArrowheads="1"/>
          </p:cNvSpPr>
          <p:nvPr/>
        </p:nvSpPr>
        <p:spPr>
          <a:xfrm>
            <a:off x="166654" y="381000"/>
            <a:ext cx="9572692" cy="1676400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rIns="18288"/>
          <a:lstStyle/>
          <a:p>
            <a:r>
              <a:rPr lang="ar-SA" sz="2800" b="1" dirty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cs typeface="Akhbar MT" pitchFamily="2" charset="-78"/>
              </a:rPr>
              <a:t>ثانيا : </a:t>
            </a:r>
            <a:r>
              <a:rPr lang="ar-SA" sz="28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السمعة التجارية</a:t>
            </a:r>
          </a:p>
          <a:p>
            <a:r>
              <a:rPr lang="ar-SA" sz="2800" b="1" dirty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cs typeface="Akhbar MT" pitchFamily="2" charset="-78"/>
              </a:rPr>
              <a:t>يقصد بالسمعة التجارية قدرة المحل التجاري علي اجتذاب العملاء العابرين وذلك بسبب موقعه أو </a:t>
            </a:r>
            <a:r>
              <a:rPr lang="ar-SA" sz="2800" b="1" dirty="0" smtClean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cs typeface="Akhbar MT" pitchFamily="2" charset="-78"/>
              </a:rPr>
              <a:t>جودة منتجاته </a:t>
            </a:r>
            <a:r>
              <a:rPr lang="ar-SA" sz="2800" b="1" dirty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cs typeface="Akhbar MT" pitchFamily="2" charset="-78"/>
              </a:rPr>
              <a:t>.</a:t>
            </a:r>
            <a:endParaRPr lang="ar-SA" sz="2800" dirty="0"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  <a:solidFill>
                <a:schemeClr val="accent3">
                  <a:lumMod val="60000"/>
                  <a:lumOff val="40000"/>
                </a:schemeClr>
              </a:solidFill>
              <a:cs typeface="Akhbar MT" pitchFamily="2" charset="-78"/>
            </a:endParaRPr>
          </a:p>
          <a:p>
            <a:endParaRPr lang="ar-SA" sz="2000" dirty="0">
              <a:solidFill>
                <a:srgbClr val="FF0000"/>
              </a:solidFill>
              <a:cs typeface="Akhbar MT" pitchFamily="2" charset="-78"/>
            </a:endParaRPr>
          </a:p>
          <a:p>
            <a:pPr algn="just">
              <a:defRPr/>
            </a:pPr>
            <a:endParaRPr lang="en-US" sz="2800" b="1" dirty="0" smtClean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</a:endParaRPr>
          </a:p>
          <a:p>
            <a:pPr algn="just">
              <a:defRPr/>
            </a:pPr>
            <a:endParaRPr lang="en-US" sz="2800" b="1" dirty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</a:endParaRPr>
          </a:p>
          <a:p>
            <a:pPr algn="just">
              <a:defRPr/>
            </a:pPr>
            <a:endParaRPr lang="en-US" sz="2800" b="1" dirty="0">
              <a:solidFill>
                <a:srgbClr val="2D07CF"/>
              </a:solidFill>
              <a:latin typeface="AL-Mohanad Bold"/>
            </a:endParaRPr>
          </a:p>
        </p:txBody>
      </p:sp>
      <p:sp>
        <p:nvSpPr>
          <p:cNvPr id="3" name="مستطيل ذو زاوية واحدة مخدوشة 2"/>
          <p:cNvSpPr/>
          <p:nvPr/>
        </p:nvSpPr>
        <p:spPr>
          <a:xfrm>
            <a:off x="245660" y="2590800"/>
            <a:ext cx="9493686" cy="3048000"/>
          </a:xfrm>
          <a:prstGeom prst="snip1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400" b="1" dirty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cs typeface="Akhbar MT" pitchFamily="2" charset="-78"/>
              </a:rPr>
              <a:t>ثالثا : </a:t>
            </a:r>
            <a:r>
              <a:rPr lang="ar-SA" sz="24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الاسم التجاري</a:t>
            </a:r>
          </a:p>
          <a:p>
            <a:r>
              <a:rPr lang="ar-SA" sz="2400" b="1" dirty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cs typeface="Akhbar MT" pitchFamily="2" charset="-78"/>
              </a:rPr>
              <a:t>الاسم التجاري هو التسمية التي يستغل بها التاجر متجره, فالتاجر يجب عليه أن يستخدم اسما تجاريا وهو</a:t>
            </a:r>
          </a:p>
          <a:p>
            <a:r>
              <a:rPr lang="ar-SA" sz="2400" b="1" dirty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cs typeface="Akhbar MT" pitchFamily="2" charset="-78"/>
              </a:rPr>
              <a:t>بصدد م ا زولة تجارته, وذلك لتمييز محله التجاري عن غيره من المحال التجارية المماثلة, ولذلك يشكل اسم</a:t>
            </a:r>
          </a:p>
          <a:p>
            <a:r>
              <a:rPr lang="ar-SA" sz="2400" b="1" dirty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cs typeface="Akhbar MT" pitchFamily="2" charset="-78"/>
              </a:rPr>
              <a:t>المحل التجاري </a:t>
            </a:r>
            <a:r>
              <a:rPr lang="ar-SA" sz="2400" b="1" dirty="0" smtClean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cs typeface="Akhbar MT" pitchFamily="2" charset="-78"/>
              </a:rPr>
              <a:t>عنصراً هاما </a:t>
            </a:r>
            <a:r>
              <a:rPr lang="ar-SA" sz="2400" b="1" dirty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cs typeface="Akhbar MT" pitchFamily="2" charset="-78"/>
              </a:rPr>
              <a:t>فيه, حيث يختلط المحل التجاري ذاته باسمه في أذهان الجمهور.</a:t>
            </a:r>
          </a:p>
          <a:p>
            <a:r>
              <a:rPr lang="ar-SA" sz="2400" b="1" dirty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cs typeface="Akhbar MT" pitchFamily="2" charset="-78"/>
              </a:rPr>
              <a:t>إن </a:t>
            </a:r>
            <a:r>
              <a:rPr lang="ar-SA" sz="2400" b="1" dirty="0" smtClean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cs typeface="Akhbar MT" pitchFamily="2" charset="-78"/>
              </a:rPr>
              <a:t>الاسم </a:t>
            </a:r>
            <a:r>
              <a:rPr lang="ar-SA" sz="2400" b="1" dirty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cs typeface="Akhbar MT" pitchFamily="2" charset="-78"/>
              </a:rPr>
              <a:t>التجاري يستعمله التاجر لتمييز المحل واجتذاب الزبائن وهو من عناصر المحل والاسم التجاري</a:t>
            </a:r>
          </a:p>
          <a:p>
            <a:r>
              <a:rPr lang="ar-SA" sz="2400" b="1" dirty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cs typeface="Akhbar MT" pitchFamily="2" charset="-78"/>
              </a:rPr>
              <a:t>هو عنصر جوهري إذا كان </a:t>
            </a:r>
            <a:r>
              <a:rPr lang="ar-SA" sz="2400" b="1" dirty="0" smtClean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cs typeface="Akhbar MT" pitchFamily="2" charset="-78"/>
              </a:rPr>
              <a:t>مشهورا </a:t>
            </a:r>
            <a:r>
              <a:rPr lang="ar-SA" sz="2400" b="1" dirty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cs typeface="Akhbar MT" pitchFamily="2" charset="-78"/>
              </a:rPr>
              <a:t>وهذا الاسم يوضع عادة في واجهة المحل وعلى </a:t>
            </a:r>
            <a:r>
              <a:rPr lang="ar-SA" sz="2400" b="1" dirty="0" smtClean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cs typeface="Akhbar MT" pitchFamily="2" charset="-78"/>
              </a:rPr>
              <a:t>رأس الفواتير </a:t>
            </a:r>
            <a:r>
              <a:rPr lang="ar-SA" sz="2400" b="1" dirty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cs typeface="Akhbar MT" pitchFamily="2" charset="-78"/>
              </a:rPr>
              <a:t>والرسائل</a:t>
            </a:r>
          </a:p>
          <a:p>
            <a:r>
              <a:rPr lang="ar-SA" sz="2400" b="1" dirty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</a:rPr>
              <a:t>والإعلانات </a:t>
            </a:r>
            <a:r>
              <a:rPr lang="ar-SA" sz="2400" b="1" dirty="0" smtClean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</a:rPr>
              <a:t>ونشرات الدعاية.</a:t>
            </a:r>
            <a:endParaRPr lang="ar-SA" sz="2400" dirty="0"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دبوس زينة 1"/>
          <p:cNvSpPr/>
          <p:nvPr/>
        </p:nvSpPr>
        <p:spPr>
          <a:xfrm>
            <a:off x="304800" y="838200"/>
            <a:ext cx="9372600" cy="4724400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261582" y="1447800"/>
            <a:ext cx="9372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وقد ألتزمت المادة 1 من نظام الأسماء التجارية الصادر بالمرسوم الملكي رقم م/ 15 بتاريخ 12 / 8 / 1420 ه كل </a:t>
            </a:r>
            <a:r>
              <a:rPr lang="ar-SA" sz="2800" b="1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تاجر بأن يتخذ له </a:t>
            </a:r>
            <a:r>
              <a:rPr lang="ar-SA" sz="28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اسما تجاريا يقيده في السجل التجاري، ويتكون هذا الاسم من اسمه في السجل المدني أو من تسمية مبتكرة أو </a:t>
            </a:r>
            <a:r>
              <a:rPr lang="ar-SA" sz="2800" b="1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الاثنين </a:t>
            </a:r>
            <a:r>
              <a:rPr lang="ar-SA" sz="28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م</a:t>
            </a:r>
            <a:r>
              <a:rPr lang="ar-SA" sz="2800" b="1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عا</a:t>
            </a:r>
            <a:r>
              <a:rPr lang="ar-SA" sz="28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، كما يجوز أن يتضمن الاسم التجاري بيانات تتعلق بنوع التجارة المخصص لها. وفي جميع الأحوال يجب أن </a:t>
            </a:r>
            <a:r>
              <a:rPr lang="ar-SA" sz="2800" b="1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يكون الاسم </a:t>
            </a:r>
            <a:r>
              <a:rPr lang="ar-SA" sz="28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لائقا ولا يؤدي إلي التضليل أو يتعارض مع الشريعة الإسلامية أو يمس الصالح العام.</a:t>
            </a:r>
          </a:p>
          <a:p>
            <a:r>
              <a:rPr lang="ar-SA" sz="28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لا يجوز لتاجر آخر بعد قيد الاسم في السجل التجاري، استعمال هذا الاسم في المملكة في نفس نوع التجارة التي </a:t>
            </a:r>
            <a:r>
              <a:rPr lang="ar-SA" sz="2800" b="1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يزاولها وإذا </a:t>
            </a:r>
            <a:r>
              <a:rPr lang="ar-SA" sz="28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كان الاسم التجاري المطلوب قيده يشبه اسما تجاريا سبق قيده في السجل وجب علي التاجر أن يضيف إلي هذا </a:t>
            </a:r>
            <a:r>
              <a:rPr lang="ar-SA" sz="2800" b="1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الاسم ما </a:t>
            </a:r>
            <a:r>
              <a:rPr lang="ar-SA" sz="28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يميزه عن الاسم </a:t>
            </a:r>
            <a:r>
              <a:rPr lang="ar-SA" sz="2800" b="1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السابق "</a:t>
            </a:r>
            <a:r>
              <a:rPr lang="ar-SA" sz="28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م 6</a:t>
            </a:r>
            <a:endParaRPr lang="ar-SA" sz="2800" dirty="0">
              <a:ln>
                <a:solidFill>
                  <a:srgbClr val="00B050"/>
                </a:solidFill>
              </a:ln>
              <a:solidFill>
                <a:srgbClr val="00B050"/>
              </a:solidFill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9881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Rot="1" noChangeArrowheads="1"/>
          </p:cNvSpPr>
          <p:nvPr/>
        </p:nvSpPr>
        <p:spPr>
          <a:xfrm>
            <a:off x="166654" y="685800"/>
            <a:ext cx="9572692" cy="4886340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rIns="18288"/>
          <a:lstStyle/>
          <a:p>
            <a:r>
              <a:rPr lang="ar-SA" sz="2800" b="1" dirty="0">
                <a:ln>
                  <a:solidFill>
                    <a:schemeClr val="tx2"/>
                  </a:solidFill>
                </a:ln>
                <a:solidFill>
                  <a:schemeClr val="tx2">
                    <a:lumMod val="75000"/>
                  </a:schemeClr>
                </a:solidFill>
                <a:cs typeface="Akhbar MT" pitchFamily="2" charset="-78"/>
              </a:rPr>
              <a:t>لا يجوز التصرف في الاسم التجاري تصرفا مستقلا عن التصرف في المحل التجاري، ولا يشمل التصرف في المحل </a:t>
            </a:r>
            <a:r>
              <a:rPr lang="ar-SA" sz="2800" b="1" dirty="0" smtClean="0">
                <a:ln>
                  <a:solidFill>
                    <a:schemeClr val="tx2"/>
                  </a:solidFill>
                </a:ln>
                <a:solidFill>
                  <a:schemeClr val="tx2">
                    <a:lumMod val="75000"/>
                  </a:schemeClr>
                </a:solidFill>
                <a:cs typeface="Akhbar MT" pitchFamily="2" charset="-78"/>
              </a:rPr>
              <a:t>اسمه التجاري </a:t>
            </a:r>
            <a:r>
              <a:rPr lang="ar-SA" sz="2800" b="1" dirty="0">
                <a:ln>
                  <a:solidFill>
                    <a:schemeClr val="tx2"/>
                  </a:solidFill>
                </a:ln>
                <a:solidFill>
                  <a:schemeClr val="tx2">
                    <a:lumMod val="75000"/>
                  </a:schemeClr>
                </a:solidFill>
                <a:cs typeface="Akhbar MT" pitchFamily="2" charset="-78"/>
              </a:rPr>
              <a:t>ما لم يتفق علي ذلك كتابة، وفي هذه الحالة يجب علي من آل إليه الاسم أن يضيف إليه بيانا يدل علي </a:t>
            </a:r>
            <a:r>
              <a:rPr lang="ar-SA" sz="2800" b="1" dirty="0" smtClean="0">
                <a:ln>
                  <a:solidFill>
                    <a:schemeClr val="tx2"/>
                  </a:solidFill>
                </a:ln>
                <a:solidFill>
                  <a:schemeClr val="tx2">
                    <a:lumMod val="75000"/>
                  </a:schemeClr>
                </a:solidFill>
                <a:cs typeface="Akhbar MT" pitchFamily="2" charset="-78"/>
              </a:rPr>
              <a:t>انتقال الملكية</a:t>
            </a:r>
            <a:r>
              <a:rPr lang="ar-SA" sz="2800" b="1" dirty="0">
                <a:ln>
                  <a:solidFill>
                    <a:schemeClr val="tx2"/>
                  </a:solidFill>
                </a:ln>
                <a:solidFill>
                  <a:schemeClr val="tx2">
                    <a:lumMod val="75000"/>
                  </a:schemeClr>
                </a:solidFill>
                <a:cs typeface="Akhbar MT" pitchFamily="2" charset="-78"/>
              </a:rPr>
              <a:t>. وإذا وافق السلف "البائع" علي استعمال الاسم التجاري الأصلي دون إضافة كان مسئولا عن التزامات </a:t>
            </a:r>
            <a:r>
              <a:rPr lang="ar-SA" sz="2800" b="1" dirty="0" smtClean="0">
                <a:ln>
                  <a:solidFill>
                    <a:schemeClr val="tx2"/>
                  </a:solidFill>
                </a:ln>
                <a:solidFill>
                  <a:schemeClr val="tx2">
                    <a:lumMod val="75000"/>
                  </a:schemeClr>
                </a:solidFill>
                <a:cs typeface="Akhbar MT" pitchFamily="2" charset="-78"/>
              </a:rPr>
              <a:t>المشتري "الخلف</a:t>
            </a:r>
            <a:r>
              <a:rPr lang="ar-SA" sz="2800" b="1" dirty="0">
                <a:ln>
                  <a:solidFill>
                    <a:schemeClr val="tx2"/>
                  </a:solidFill>
                </a:ln>
                <a:solidFill>
                  <a:schemeClr val="tx2">
                    <a:lumMod val="75000"/>
                  </a:schemeClr>
                </a:solidFill>
                <a:cs typeface="Akhbar MT" pitchFamily="2" charset="-78"/>
              </a:rPr>
              <a:t>" المعقودة تحت هذا الاسم إذا عجز عن الوفاء بها "م 8 ."</a:t>
            </a:r>
          </a:p>
          <a:p>
            <a:r>
              <a:rPr lang="ar-SA" sz="2800" b="1" dirty="0">
                <a:ln>
                  <a:solidFill>
                    <a:schemeClr val="tx2"/>
                  </a:solidFill>
                </a:ln>
                <a:solidFill>
                  <a:schemeClr val="tx2">
                    <a:lumMod val="75000"/>
                  </a:schemeClr>
                </a:solidFill>
                <a:cs typeface="Akhbar MT" pitchFamily="2" charset="-78"/>
              </a:rPr>
              <a:t>- وإذا استعمل الاسم التجاري غير صاحبه أو استعمله صاحبه علي صورة تخالف النظام جاز لذوي الشأن أن يطلبوا </a:t>
            </a:r>
            <a:r>
              <a:rPr lang="ar-SA" sz="2800" b="1" dirty="0" smtClean="0">
                <a:ln>
                  <a:solidFill>
                    <a:schemeClr val="tx2"/>
                  </a:solidFill>
                </a:ln>
                <a:solidFill>
                  <a:schemeClr val="tx2">
                    <a:lumMod val="75000"/>
                  </a:schemeClr>
                </a:solidFill>
                <a:cs typeface="Akhbar MT" pitchFamily="2" charset="-78"/>
              </a:rPr>
              <a:t>من وزير </a:t>
            </a:r>
            <a:r>
              <a:rPr lang="ar-SA" sz="2800" b="1" dirty="0">
                <a:ln>
                  <a:solidFill>
                    <a:schemeClr val="tx2"/>
                  </a:solidFill>
                </a:ln>
                <a:solidFill>
                  <a:schemeClr val="tx2">
                    <a:lumMod val="75000"/>
                  </a:schemeClr>
                </a:solidFill>
                <a:cs typeface="Akhbar MT" pitchFamily="2" charset="-78"/>
              </a:rPr>
              <a:t>التجارة منع استعماله أو شطبه إذا كان مقيدا في السجل التجاري. كما يجوز لهم اللجوء إلي ديوان المظالم </a:t>
            </a:r>
            <a:r>
              <a:rPr lang="ar-SA" sz="2800" b="1" dirty="0" smtClean="0">
                <a:ln>
                  <a:solidFill>
                    <a:schemeClr val="tx2"/>
                  </a:solidFill>
                </a:ln>
                <a:solidFill>
                  <a:schemeClr val="tx2">
                    <a:lumMod val="75000"/>
                  </a:schemeClr>
                </a:solidFill>
                <a:cs typeface="Akhbar MT" pitchFamily="2" charset="-78"/>
              </a:rPr>
              <a:t>للمطالبة بالتعويض </a:t>
            </a:r>
            <a:r>
              <a:rPr lang="ar-SA" sz="2800" b="1" dirty="0">
                <a:ln>
                  <a:solidFill>
                    <a:schemeClr val="tx2"/>
                  </a:solidFill>
                </a:ln>
                <a:solidFill>
                  <a:schemeClr val="tx2">
                    <a:lumMod val="75000"/>
                  </a:schemeClr>
                </a:solidFill>
                <a:cs typeface="Akhbar MT" pitchFamily="2" charset="-78"/>
              </a:rPr>
              <a:t>إن كان له </a:t>
            </a:r>
            <a:r>
              <a:rPr lang="ar-SA" sz="2800" b="1" dirty="0" smtClean="0">
                <a:ln>
                  <a:solidFill>
                    <a:schemeClr val="tx2"/>
                  </a:solidFill>
                </a:ln>
                <a:solidFill>
                  <a:schemeClr val="tx2">
                    <a:lumMod val="75000"/>
                  </a:schemeClr>
                </a:solidFill>
                <a:cs typeface="Akhbar MT" pitchFamily="2" charset="-78"/>
              </a:rPr>
              <a:t>محل "</a:t>
            </a:r>
            <a:r>
              <a:rPr lang="ar-SA" sz="2800" b="1" dirty="0">
                <a:ln>
                  <a:solidFill>
                    <a:schemeClr val="tx2"/>
                  </a:solidFill>
                </a:ln>
                <a:solidFill>
                  <a:schemeClr val="tx2">
                    <a:lumMod val="75000"/>
                  </a:schemeClr>
                </a:solidFill>
                <a:cs typeface="Akhbar MT" pitchFamily="2" charset="-78"/>
              </a:rPr>
              <a:t>م 11 ."</a:t>
            </a:r>
          </a:p>
          <a:p>
            <a:r>
              <a:rPr lang="ar-SA" sz="2800" b="1" dirty="0">
                <a:ln>
                  <a:solidFill>
                    <a:schemeClr val="tx2"/>
                  </a:solidFill>
                </a:ln>
                <a:solidFill>
                  <a:schemeClr val="tx2">
                    <a:lumMod val="75000"/>
                  </a:schemeClr>
                </a:solidFill>
                <a:cs typeface="Akhbar MT" pitchFamily="2" charset="-78"/>
              </a:rPr>
              <a:t>- كما يعاقب كل من استعمل اسما تجاريا بالمخالفة لأحكام هذا النظام بغرامة مالية لا تزيد علي خمسين ألف </a:t>
            </a:r>
            <a:r>
              <a:rPr lang="ar-SA" sz="2800" b="1" dirty="0" smtClean="0">
                <a:ln>
                  <a:solidFill>
                    <a:schemeClr val="tx2"/>
                  </a:solidFill>
                </a:ln>
                <a:solidFill>
                  <a:schemeClr val="tx2">
                    <a:lumMod val="75000"/>
                  </a:schemeClr>
                </a:solidFill>
                <a:cs typeface="Akhbar MT" pitchFamily="2" charset="-78"/>
              </a:rPr>
              <a:t>ريال، ويجوز </a:t>
            </a:r>
            <a:r>
              <a:rPr lang="ar-SA" sz="2800" b="1" dirty="0">
                <a:ln>
                  <a:solidFill>
                    <a:schemeClr val="tx2"/>
                  </a:solidFill>
                </a:ln>
                <a:solidFill>
                  <a:schemeClr val="tx2">
                    <a:lumMod val="75000"/>
                  </a:schemeClr>
                </a:solidFill>
                <a:cs typeface="Akhbar MT" pitchFamily="2" charset="-78"/>
              </a:rPr>
              <a:t>مضاعفة الغرامة في حالة تكرار المخالفة "م 12</a:t>
            </a:r>
            <a:endParaRPr lang="ar-SA" sz="2800" dirty="0">
              <a:ln>
                <a:solidFill>
                  <a:schemeClr val="tx2"/>
                </a:solidFill>
              </a:ln>
              <a:solidFill>
                <a:schemeClr val="tx2">
                  <a:lumMod val="75000"/>
                </a:schemeClr>
              </a:solidFill>
              <a:cs typeface="Akhbar MT" pitchFamily="2" charset="-78"/>
            </a:endParaRPr>
          </a:p>
          <a:p>
            <a:pPr algn="just">
              <a:defRPr/>
            </a:pPr>
            <a:endParaRPr lang="en-US" sz="2400" b="1" dirty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</a:endParaRPr>
          </a:p>
          <a:p>
            <a:pPr algn="just">
              <a:defRPr/>
            </a:pPr>
            <a:endParaRPr lang="en-US" sz="2400" b="1" dirty="0">
              <a:solidFill>
                <a:srgbClr val="2D07CF"/>
              </a:solidFill>
              <a:latin typeface="AL-Mohanad Bold"/>
            </a:endParaRPr>
          </a:p>
        </p:txBody>
      </p:sp>
    </p:spTree>
    <p:extLst>
      <p:ext uri="{BB962C8B-B14F-4D97-AF65-F5344CB8AC3E}">
        <p14:creationId xmlns:p14="http://schemas.microsoft.com/office/powerpoint/2010/main" val="2714658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توازي أضلاع 1"/>
          <p:cNvSpPr/>
          <p:nvPr/>
        </p:nvSpPr>
        <p:spPr>
          <a:xfrm>
            <a:off x="609600" y="533400"/>
            <a:ext cx="8839200" cy="5257800"/>
          </a:xfrm>
          <a:prstGeom prst="parallelogram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cs typeface="Akhbar MT" pitchFamily="2" charset="-78"/>
              </a:rPr>
              <a:t>ربعاً : الحق في الإجارة</a:t>
            </a:r>
          </a:p>
          <a:p>
            <a:r>
              <a:rPr lang="ar-SA" sz="2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يعتبر الحق في الإجارة </a:t>
            </a:r>
            <a:r>
              <a:rPr lang="ar-SA" sz="2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عنصر اًمن </a:t>
            </a:r>
            <a:r>
              <a:rPr lang="ar-SA" sz="2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العناصر المعنوية التي تدخل في تكوين المحل التجاري, ويوجد هذا </a:t>
            </a:r>
            <a:r>
              <a:rPr lang="ar-SA" sz="2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الحق في </a:t>
            </a:r>
            <a:r>
              <a:rPr lang="ar-SA" sz="2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جميع الحالات التي يكون فيها التاجر </a:t>
            </a:r>
            <a:r>
              <a:rPr lang="ar-SA" sz="2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مستأجرا </a:t>
            </a:r>
            <a:r>
              <a:rPr lang="ar-SA" sz="2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للمكان الذي ي ا زول فيه تجارته, أما إذا كان التاجر </a:t>
            </a:r>
            <a:r>
              <a:rPr lang="ar-SA" sz="2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يمارس نشاطه </a:t>
            </a:r>
            <a:r>
              <a:rPr lang="ar-SA" sz="2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في عقار مملوك له فلا يوجد في هذه الحالة الحق في الإجارة </a:t>
            </a:r>
            <a:r>
              <a:rPr lang="ar-SA" sz="2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.ويعتبر </a:t>
            </a:r>
            <a:r>
              <a:rPr lang="ar-SA" sz="2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حق صاحب المحل التجاري في إجارة العقار الذي يمارس فيه نشاطه التجاري من أهم </a:t>
            </a:r>
            <a:r>
              <a:rPr lang="ar-SA" sz="2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العناصر المعنوية </a:t>
            </a:r>
            <a:r>
              <a:rPr lang="ar-SA" sz="2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للمحل التجاري, وعلي ذلك يجب علي البائع في حالة بيع المحل التجاري أن يتنازل للمشتري </a:t>
            </a:r>
            <a:r>
              <a:rPr lang="ar-SA" sz="2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عن الحق </a:t>
            </a:r>
            <a:r>
              <a:rPr lang="ar-SA" sz="2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في الإجارة باعتباره من عناصر المحل التجاري .</a:t>
            </a:r>
          </a:p>
          <a:p>
            <a:r>
              <a:rPr lang="ar-SA" sz="2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ولكن يثور صعوبة في حالة إذا ما كان عقد إيجار المحل التجاري يتضمن شرطا يمنع المستأجر من </a:t>
            </a:r>
            <a:r>
              <a:rPr lang="ar-SA" sz="2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التنازل عن </a:t>
            </a:r>
            <a:r>
              <a:rPr lang="ar-SA" sz="2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الإيجار أو التأجير من الباطن, وفي هذه الحالة لا يستطيع صاحب المحل التجاري أن يؤجر من </a:t>
            </a:r>
            <a:r>
              <a:rPr lang="ar-SA" sz="2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الباطن أو </a:t>
            </a:r>
            <a:r>
              <a:rPr lang="ar-SA" sz="2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Akhbar MT" pitchFamily="2" charset="-78"/>
              </a:rPr>
              <a:t>يتنازل عن الإيجار إلا بموافقة المالك الأصلي طبقا للقواعد العامة .</a:t>
            </a:r>
            <a:endParaRPr lang="ar-SA" sz="2400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5104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533400" y="1143000"/>
            <a:ext cx="8915400" cy="37338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400" b="1" dirty="0">
                <a:ln>
                  <a:solidFill>
                    <a:schemeClr val="accent3"/>
                  </a:solidFill>
                </a:ln>
                <a:solidFill>
                  <a:schemeClr val="accent3"/>
                </a:solidFill>
                <a:cs typeface="Akhbar MT" pitchFamily="2" charset="-78"/>
              </a:rPr>
              <a:t>خامسا : حقوق الملكية الصناعية </a:t>
            </a:r>
            <a:r>
              <a:rPr lang="ar-SA" sz="2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cs typeface="Akhbar MT" pitchFamily="2" charset="-78"/>
              </a:rPr>
              <a:t>يقصد باصطلاح الملكية الصناعية الحقوق التي ترد علي </a:t>
            </a:r>
            <a:r>
              <a:rPr lang="ar-SA" sz="24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cs typeface="Akhbar MT" pitchFamily="2" charset="-78"/>
              </a:rPr>
              <a:t>براءات الاختراع أو </a:t>
            </a:r>
            <a:r>
              <a:rPr lang="ar-SA" sz="2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cs typeface="Akhbar MT" pitchFamily="2" charset="-78"/>
              </a:rPr>
              <a:t>الرسوم والنماذج الصناعية </a:t>
            </a:r>
            <a:r>
              <a:rPr lang="ar-SA" sz="24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cs typeface="Akhbar MT" pitchFamily="2" charset="-78"/>
              </a:rPr>
              <a:t>أو العلامات </a:t>
            </a:r>
            <a:r>
              <a:rPr lang="ar-SA" sz="2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cs typeface="Akhbar MT" pitchFamily="2" charset="-78"/>
              </a:rPr>
              <a:t>التجارية.</a:t>
            </a:r>
          </a:p>
          <a:p>
            <a:r>
              <a:rPr lang="ar-SA" sz="2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cs typeface="Akhbar MT" pitchFamily="2" charset="-78"/>
              </a:rPr>
              <a:t>وتعتبر حقوق الملكية الصناعية من العناصر المعنوية التي تدخل في تكوين المحل التجاري, بل أنها تعتبر </a:t>
            </a:r>
            <a:r>
              <a:rPr lang="ar-SA" sz="24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cs typeface="Akhbar MT" pitchFamily="2" charset="-78"/>
              </a:rPr>
              <a:t>في بعض </a:t>
            </a:r>
            <a:r>
              <a:rPr lang="ar-SA" sz="2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cs typeface="Akhbar MT" pitchFamily="2" charset="-78"/>
              </a:rPr>
              <a:t>الحالات من أهم عناصر المحل التجاري, كما هو الحال إذا كان المصنع قائما علي </a:t>
            </a:r>
            <a:r>
              <a:rPr lang="ar-SA" sz="24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cs typeface="Akhbar MT" pitchFamily="2" charset="-78"/>
              </a:rPr>
              <a:t>براءة الاختراع </a:t>
            </a:r>
            <a:r>
              <a:rPr lang="ar-SA" sz="2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cs typeface="Akhbar MT" pitchFamily="2" charset="-78"/>
              </a:rPr>
              <a:t>أو </a:t>
            </a:r>
            <a:r>
              <a:rPr lang="ar-SA" sz="24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cs typeface="Akhbar MT" pitchFamily="2" charset="-78"/>
              </a:rPr>
              <a:t>رسم أو </a:t>
            </a:r>
            <a:r>
              <a:rPr lang="ar-SA" sz="2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cs typeface="Akhbar MT" pitchFamily="2" charset="-78"/>
              </a:rPr>
              <a:t>نموذج مثل بيوت الأزياء التي تعتبر الرسوم والنماذج الصناعية العنصر الأساسي فيها .</a:t>
            </a:r>
            <a:endParaRPr lang="ar-SA" sz="2400" dirty="0">
              <a:ln>
                <a:solidFill>
                  <a:srgbClr val="FF0000"/>
                </a:solidFill>
              </a:ln>
              <a:solidFill>
                <a:srgbClr val="FF0000"/>
              </a:solidFill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45006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ع سهم إلى الأعلى 1"/>
          <p:cNvSpPr/>
          <p:nvPr/>
        </p:nvSpPr>
        <p:spPr>
          <a:xfrm>
            <a:off x="76200" y="0"/>
            <a:ext cx="4724400" cy="2971800"/>
          </a:xfrm>
          <a:prstGeom prst="upArrowCallout">
            <a:avLst>
              <a:gd name="adj1" fmla="val 25000"/>
              <a:gd name="adj2" fmla="val 0"/>
              <a:gd name="adj3" fmla="val 25000"/>
              <a:gd name="adj4" fmla="val 6497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000" dirty="0">
                <a:ln>
                  <a:solidFill>
                    <a:schemeClr val="accent3"/>
                  </a:solidFill>
                </a:ln>
                <a:solidFill>
                  <a:schemeClr val="accent3"/>
                </a:solidFill>
                <a:cs typeface="Akhbar MT" pitchFamily="2" charset="-78"/>
              </a:rPr>
              <a:t>براءة الاختراع :</a:t>
            </a:r>
          </a:p>
          <a:p>
            <a:r>
              <a:rPr lang="ar-SA" sz="2000" dirty="0">
                <a:ln>
                  <a:solidFill>
                    <a:schemeClr val="accent3"/>
                  </a:solidFill>
                </a:ln>
                <a:solidFill>
                  <a:schemeClr val="accent3"/>
                </a:solidFill>
                <a:cs typeface="Akhbar MT" pitchFamily="2" charset="-78"/>
              </a:rPr>
              <a:t>الشهادة التي </a:t>
            </a:r>
            <a:r>
              <a:rPr lang="ar-SA" sz="2000" dirty="0" smtClean="0">
                <a:ln>
                  <a:solidFill>
                    <a:schemeClr val="accent3"/>
                  </a:solidFill>
                </a:ln>
                <a:solidFill>
                  <a:schemeClr val="accent3"/>
                </a:solidFill>
                <a:cs typeface="Akhbar MT" pitchFamily="2" charset="-78"/>
              </a:rPr>
              <a:t>تمنحها السلطة </a:t>
            </a:r>
            <a:r>
              <a:rPr lang="ar-SA" sz="2000" dirty="0">
                <a:ln>
                  <a:solidFill>
                    <a:schemeClr val="accent3"/>
                  </a:solidFill>
                </a:ln>
                <a:solidFill>
                  <a:schemeClr val="accent3"/>
                </a:solidFill>
                <a:cs typeface="Akhbar MT" pitchFamily="2" charset="-78"/>
              </a:rPr>
              <a:t>المختصة </a:t>
            </a:r>
            <a:r>
              <a:rPr lang="ar-SA" sz="2000" dirty="0" smtClean="0">
                <a:ln>
                  <a:solidFill>
                    <a:schemeClr val="accent3"/>
                  </a:solidFill>
                </a:ln>
                <a:solidFill>
                  <a:schemeClr val="accent3"/>
                </a:solidFill>
                <a:cs typeface="Akhbar MT" pitchFamily="2" charset="-78"/>
              </a:rPr>
              <a:t>للمخترع الحقيقي </a:t>
            </a:r>
            <a:r>
              <a:rPr lang="ar-SA" sz="2000" dirty="0">
                <a:ln>
                  <a:solidFill>
                    <a:schemeClr val="accent3"/>
                  </a:solidFill>
                </a:ln>
                <a:solidFill>
                  <a:schemeClr val="accent3"/>
                </a:solidFill>
                <a:cs typeface="Akhbar MT" pitchFamily="2" charset="-78"/>
              </a:rPr>
              <a:t>الأول لأي </a:t>
            </a:r>
            <a:r>
              <a:rPr lang="ar-SA" sz="2000" dirty="0" smtClean="0">
                <a:ln>
                  <a:solidFill>
                    <a:schemeClr val="accent3"/>
                  </a:solidFill>
                </a:ln>
                <a:solidFill>
                  <a:schemeClr val="accent3"/>
                </a:solidFill>
                <a:cs typeface="Akhbar MT" pitchFamily="2" charset="-78"/>
              </a:rPr>
              <a:t>اختراع جديد </a:t>
            </a:r>
            <a:r>
              <a:rPr lang="ar-SA" sz="2000" dirty="0">
                <a:ln>
                  <a:solidFill>
                    <a:schemeClr val="accent3"/>
                  </a:solidFill>
                </a:ln>
                <a:solidFill>
                  <a:schemeClr val="accent3"/>
                </a:solidFill>
                <a:cs typeface="Akhbar MT" pitchFamily="2" charset="-78"/>
              </a:rPr>
              <a:t>والتي تمنحه </a:t>
            </a:r>
            <a:r>
              <a:rPr lang="ar-SA" sz="2000" dirty="0" smtClean="0">
                <a:ln>
                  <a:solidFill>
                    <a:schemeClr val="accent3"/>
                  </a:solidFill>
                </a:ln>
                <a:solidFill>
                  <a:schemeClr val="accent3"/>
                </a:solidFill>
                <a:cs typeface="Akhbar MT" pitchFamily="2" charset="-78"/>
              </a:rPr>
              <a:t>الحق المطلق </a:t>
            </a:r>
            <a:r>
              <a:rPr lang="ar-SA" sz="2000" dirty="0">
                <a:ln>
                  <a:solidFill>
                    <a:schemeClr val="accent3"/>
                  </a:solidFill>
                </a:ln>
                <a:solidFill>
                  <a:schemeClr val="accent3"/>
                </a:solidFill>
                <a:cs typeface="Akhbar MT" pitchFamily="2" charset="-78"/>
              </a:rPr>
              <a:t>في استعمال</a:t>
            </a:r>
          </a:p>
          <a:p>
            <a:r>
              <a:rPr lang="ar-SA" sz="2000" dirty="0">
                <a:ln>
                  <a:solidFill>
                    <a:schemeClr val="accent3"/>
                  </a:solidFill>
                </a:ln>
                <a:solidFill>
                  <a:schemeClr val="accent3"/>
                </a:solidFill>
                <a:cs typeface="Akhbar MT" pitchFamily="2" charset="-78"/>
              </a:rPr>
              <a:t>اختراعه واستثماره </a:t>
            </a:r>
            <a:r>
              <a:rPr lang="ar-SA" sz="2000" dirty="0" smtClean="0">
                <a:ln>
                  <a:solidFill>
                    <a:schemeClr val="accent3"/>
                  </a:solidFill>
                </a:ln>
                <a:solidFill>
                  <a:schemeClr val="accent3"/>
                </a:solidFill>
                <a:cs typeface="Akhbar MT" pitchFamily="2" charset="-78"/>
              </a:rPr>
              <a:t>وصنعه وإنتاجه </a:t>
            </a:r>
            <a:r>
              <a:rPr lang="ar-SA" sz="2000" dirty="0">
                <a:ln>
                  <a:solidFill>
                    <a:schemeClr val="accent3"/>
                  </a:solidFill>
                </a:ln>
                <a:solidFill>
                  <a:schemeClr val="accent3"/>
                </a:solidFill>
                <a:cs typeface="Akhbar MT" pitchFamily="2" charset="-78"/>
              </a:rPr>
              <a:t>وبيعه أو منح رخص</a:t>
            </a:r>
          </a:p>
          <a:p>
            <a:r>
              <a:rPr lang="ar-SA" sz="2000" dirty="0">
                <a:ln>
                  <a:solidFill>
                    <a:schemeClr val="accent3"/>
                  </a:solidFill>
                </a:ln>
                <a:solidFill>
                  <a:schemeClr val="accent3"/>
                </a:solidFill>
                <a:cs typeface="Akhbar MT" pitchFamily="2" charset="-78"/>
              </a:rPr>
              <a:t>للغير بذلك</a:t>
            </a:r>
          </a:p>
        </p:txBody>
      </p:sp>
      <p:sp>
        <p:nvSpPr>
          <p:cNvPr id="3" name="وسيلة شرح مع سهم إلى الأعلى 2"/>
          <p:cNvSpPr/>
          <p:nvPr/>
        </p:nvSpPr>
        <p:spPr>
          <a:xfrm>
            <a:off x="2286000" y="2971800"/>
            <a:ext cx="5943600" cy="2438400"/>
          </a:xfrm>
          <a:prstGeom prst="upArrowCallout">
            <a:avLst>
              <a:gd name="adj1" fmla="val 25000"/>
              <a:gd name="adj2" fmla="val 0"/>
              <a:gd name="adj3" fmla="val 25000"/>
              <a:gd name="adj4" fmla="val 6497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0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الرسوم الصناعية :</a:t>
            </a:r>
          </a:p>
          <a:p>
            <a:r>
              <a:rPr lang="ar-SA" sz="2000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هي الخطوط التي </a:t>
            </a:r>
            <a:r>
              <a:rPr lang="ar-SA" sz="2000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تكسب السلعة </a:t>
            </a:r>
            <a:r>
              <a:rPr lang="ar-SA" sz="2000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طابعا مميزا </a:t>
            </a:r>
            <a:r>
              <a:rPr lang="ar-SA" sz="2000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مثل النقش </a:t>
            </a:r>
            <a:r>
              <a:rPr lang="ar-SA" sz="2000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علي </a:t>
            </a:r>
            <a:r>
              <a:rPr lang="ar-SA" sz="2000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المنسوجات والرسم </a:t>
            </a:r>
            <a:r>
              <a:rPr lang="ar-SA" sz="2000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علي الأواني </a:t>
            </a:r>
            <a:r>
              <a:rPr lang="ar-SA" sz="2000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الفخارية أو </a:t>
            </a:r>
            <a:r>
              <a:rPr lang="ar-SA" sz="2000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الزجاج أو الرسم بالشمع.</a:t>
            </a:r>
          </a:p>
        </p:txBody>
      </p:sp>
      <p:sp>
        <p:nvSpPr>
          <p:cNvPr id="4" name="وسيلة شرح مع سهم إلى الأعلى 3"/>
          <p:cNvSpPr/>
          <p:nvPr/>
        </p:nvSpPr>
        <p:spPr>
          <a:xfrm>
            <a:off x="5562600" y="0"/>
            <a:ext cx="4267200" cy="2971800"/>
          </a:xfrm>
          <a:prstGeom prst="upArrowCallout">
            <a:avLst>
              <a:gd name="adj1" fmla="val 25000"/>
              <a:gd name="adj2" fmla="val 0"/>
              <a:gd name="adj3" fmla="val 25000"/>
              <a:gd name="adj4" fmla="val 6497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400" b="1" dirty="0">
                <a:ln>
                  <a:solidFill>
                    <a:schemeClr val="accent3"/>
                  </a:solidFill>
                </a:ln>
                <a:solidFill>
                  <a:schemeClr val="accent3"/>
                </a:solidFill>
                <a:cs typeface="Akhbar MT" pitchFamily="2" charset="-78"/>
              </a:rPr>
              <a:t>النماذج الصناعية :</a:t>
            </a:r>
          </a:p>
          <a:p>
            <a:r>
              <a:rPr lang="ar-SA" sz="2400" dirty="0">
                <a:ln>
                  <a:solidFill>
                    <a:schemeClr val="accent3"/>
                  </a:solidFill>
                </a:ln>
                <a:solidFill>
                  <a:schemeClr val="accent3"/>
                </a:solidFill>
                <a:cs typeface="Akhbar MT" pitchFamily="2" charset="-78"/>
              </a:rPr>
              <a:t>هي شكل السلعة أو </a:t>
            </a:r>
            <a:r>
              <a:rPr lang="ar-SA" sz="2400" dirty="0" smtClean="0">
                <a:ln>
                  <a:solidFill>
                    <a:schemeClr val="accent3"/>
                  </a:solidFill>
                </a:ln>
                <a:solidFill>
                  <a:schemeClr val="accent3"/>
                </a:solidFill>
                <a:cs typeface="Akhbar MT" pitchFamily="2" charset="-78"/>
              </a:rPr>
              <a:t>هيكلها الخارجي </a:t>
            </a:r>
            <a:r>
              <a:rPr lang="ar-SA" sz="2400" dirty="0">
                <a:ln>
                  <a:solidFill>
                    <a:schemeClr val="accent3"/>
                  </a:solidFill>
                </a:ln>
                <a:solidFill>
                  <a:schemeClr val="accent3"/>
                </a:solidFill>
                <a:cs typeface="Akhbar MT" pitchFamily="2" charset="-78"/>
              </a:rPr>
              <a:t>الذي يميزها </a:t>
            </a:r>
            <a:r>
              <a:rPr lang="ar-SA" sz="2400" dirty="0" smtClean="0">
                <a:ln>
                  <a:solidFill>
                    <a:schemeClr val="accent3"/>
                  </a:solidFill>
                </a:ln>
                <a:solidFill>
                  <a:schemeClr val="accent3"/>
                </a:solidFill>
                <a:cs typeface="Akhbar MT" pitchFamily="2" charset="-78"/>
              </a:rPr>
              <a:t>عن غيرها </a:t>
            </a:r>
            <a:r>
              <a:rPr lang="ar-SA" sz="2400" dirty="0">
                <a:ln>
                  <a:solidFill>
                    <a:schemeClr val="accent3"/>
                  </a:solidFill>
                </a:ln>
                <a:solidFill>
                  <a:schemeClr val="accent3"/>
                </a:solidFill>
                <a:cs typeface="Akhbar MT" pitchFamily="2" charset="-78"/>
              </a:rPr>
              <a:t>من السلع </a:t>
            </a:r>
            <a:r>
              <a:rPr lang="ar-SA" sz="2400" dirty="0" smtClean="0">
                <a:ln>
                  <a:solidFill>
                    <a:schemeClr val="accent3"/>
                  </a:solidFill>
                </a:ln>
                <a:solidFill>
                  <a:schemeClr val="accent3"/>
                </a:solidFill>
                <a:cs typeface="Akhbar MT" pitchFamily="2" charset="-78"/>
              </a:rPr>
              <a:t>الشبيهة مثل </a:t>
            </a:r>
            <a:r>
              <a:rPr lang="ar-SA" sz="2400" dirty="0">
                <a:ln>
                  <a:solidFill>
                    <a:schemeClr val="accent3"/>
                  </a:solidFill>
                </a:ln>
                <a:solidFill>
                  <a:schemeClr val="accent3"/>
                </a:solidFill>
                <a:cs typeface="Akhbar MT" pitchFamily="2" charset="-78"/>
              </a:rPr>
              <a:t>هياكل السيارات </a:t>
            </a:r>
            <a:r>
              <a:rPr lang="ar-SA" sz="2400" dirty="0" smtClean="0">
                <a:ln>
                  <a:solidFill>
                    <a:schemeClr val="accent3"/>
                  </a:solidFill>
                </a:ln>
                <a:solidFill>
                  <a:schemeClr val="accent3"/>
                </a:solidFill>
                <a:cs typeface="Akhbar MT" pitchFamily="2" charset="-78"/>
              </a:rPr>
              <a:t>أو شكل </a:t>
            </a:r>
            <a:r>
              <a:rPr lang="ar-SA" sz="2400" dirty="0">
                <a:ln>
                  <a:solidFill>
                    <a:schemeClr val="accent3"/>
                  </a:solidFill>
                </a:ln>
                <a:solidFill>
                  <a:schemeClr val="accent3"/>
                </a:solidFill>
                <a:cs typeface="Akhbar MT" pitchFamily="2" charset="-78"/>
              </a:rPr>
              <a:t>الزجاجات العطرية.</a:t>
            </a:r>
          </a:p>
        </p:txBody>
      </p:sp>
    </p:spTree>
    <p:extLst>
      <p:ext uri="{BB962C8B-B14F-4D97-AF65-F5344CB8AC3E}">
        <p14:creationId xmlns:p14="http://schemas.microsoft.com/office/powerpoint/2010/main" val="53356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ذو زوايا قطرية مستديرة 1"/>
          <p:cNvSpPr/>
          <p:nvPr/>
        </p:nvSpPr>
        <p:spPr>
          <a:xfrm>
            <a:off x="381000" y="304800"/>
            <a:ext cx="9296400" cy="54102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العلامة التجارية : </a:t>
            </a:r>
            <a:r>
              <a:rPr lang="ar-SA" sz="2400" b="1" dirty="0">
                <a:cs typeface="Akhbar MT" pitchFamily="2" charset="-78"/>
              </a:rPr>
              <a:t>الرمز الذي يتخذه التاجر </a:t>
            </a:r>
            <a:r>
              <a:rPr lang="ar-SA" sz="2400" b="1" dirty="0" smtClean="0">
                <a:cs typeface="Akhbar MT" pitchFamily="2" charset="-78"/>
              </a:rPr>
              <a:t>شعارا </a:t>
            </a:r>
            <a:r>
              <a:rPr lang="ar-SA" sz="2400" b="1" dirty="0">
                <a:cs typeface="Akhbar MT" pitchFamily="2" charset="-78"/>
              </a:rPr>
              <a:t>لمنتجاته حتى يمكن الجمهور من التعرف علي حقيقة مصدرها وقد تم إصدار</a:t>
            </a:r>
          </a:p>
          <a:p>
            <a:r>
              <a:rPr lang="ar-SA" sz="2400" b="1" dirty="0" smtClean="0">
                <a:cs typeface="Akhbar MT" pitchFamily="2" charset="-78"/>
              </a:rPr>
              <a:t>1423 </a:t>
            </a:r>
            <a:r>
              <a:rPr lang="ar-SA" sz="2400" b="1" dirty="0">
                <a:cs typeface="Akhbar MT" pitchFamily="2" charset="-78"/>
              </a:rPr>
              <a:t>ه . /5/ نظام العلامات التجارية في المملكة العربية السعودية الحالي بتاريخ 28</a:t>
            </a:r>
          </a:p>
          <a:p>
            <a:r>
              <a:rPr lang="ar-SA" sz="2400" b="1" dirty="0">
                <a:cs typeface="Akhbar MT" pitchFamily="2" charset="-78"/>
              </a:rPr>
              <a:t>تقييد جميع العلامات التجارية بسجل العلامات التجارية </a:t>
            </a:r>
            <a:r>
              <a:rPr lang="ar-SA" sz="2400" b="1" dirty="0" smtClean="0">
                <a:cs typeface="Akhbar MT" pitchFamily="2" charset="-78"/>
              </a:rPr>
              <a:t>بوزارة </a:t>
            </a:r>
            <a:r>
              <a:rPr lang="ar-SA" sz="2400" b="1" dirty="0">
                <a:cs typeface="Akhbar MT" pitchFamily="2" charset="-78"/>
              </a:rPr>
              <a:t>التجارة, وكذلك </a:t>
            </a:r>
            <a:r>
              <a:rPr lang="ar-SA" sz="2400" b="1" dirty="0" err="1" smtClean="0">
                <a:cs typeface="Akhbar MT" pitchFamily="2" charset="-78"/>
              </a:rPr>
              <a:t>اخطارات</a:t>
            </a:r>
            <a:r>
              <a:rPr lang="ar-SA" sz="2400" b="1" dirty="0" smtClean="0">
                <a:cs typeface="Akhbar MT" pitchFamily="2" charset="-78"/>
              </a:rPr>
              <a:t> </a:t>
            </a:r>
            <a:r>
              <a:rPr lang="ar-SA" sz="2400" b="1" dirty="0">
                <a:cs typeface="Akhbar MT" pitchFamily="2" charset="-78"/>
              </a:rPr>
              <a:t>التنازل عن ملكيتها </a:t>
            </a:r>
            <a:r>
              <a:rPr lang="ar-SA" sz="2400" b="1" dirty="0" smtClean="0">
                <a:cs typeface="Akhbar MT" pitchFamily="2" charset="-78"/>
              </a:rPr>
              <a:t>أو رهنها </a:t>
            </a:r>
            <a:r>
              <a:rPr lang="ar-SA" sz="2400" b="1" dirty="0">
                <a:cs typeface="Akhbar MT" pitchFamily="2" charset="-78"/>
              </a:rPr>
              <a:t>أو الحجز عليها أو الترخيص باستعمالها وتجديدها أو شطبها .</a:t>
            </a:r>
          </a:p>
          <a:p>
            <a:r>
              <a:rPr lang="ar-SA" sz="24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شروط العلامة التجارية :</a:t>
            </a:r>
          </a:p>
          <a:p>
            <a:r>
              <a:rPr lang="ar-SA" sz="2400" b="1" dirty="0">
                <a:cs typeface="Akhbar MT" pitchFamily="2" charset="-78"/>
              </a:rPr>
              <a:t>1 </a:t>
            </a:r>
            <a:r>
              <a:rPr lang="ar-SA" sz="2400" dirty="0">
                <a:cs typeface="Akhbar MT" pitchFamily="2" charset="-78"/>
              </a:rPr>
              <a:t>-</a:t>
            </a:r>
            <a:r>
              <a:rPr lang="ar-SA" sz="2400" b="1" dirty="0">
                <a:cs typeface="Akhbar MT" pitchFamily="2" charset="-78"/>
              </a:rPr>
              <a:t>أن يكون للعلامة طابع مميز .</a:t>
            </a:r>
          </a:p>
          <a:p>
            <a:r>
              <a:rPr lang="ar-SA" sz="2400" b="1" dirty="0">
                <a:cs typeface="Akhbar MT" pitchFamily="2" charset="-78"/>
              </a:rPr>
              <a:t>2 تكون العلامة جديدة لم يسبق استعمالها بمعرفة تاجر آخر .</a:t>
            </a:r>
          </a:p>
          <a:p>
            <a:r>
              <a:rPr lang="ar-SA" sz="2400" b="1" dirty="0">
                <a:cs typeface="Akhbar MT" pitchFamily="2" charset="-78"/>
              </a:rPr>
              <a:t>3 </a:t>
            </a:r>
            <a:r>
              <a:rPr lang="ar-SA" sz="2400" dirty="0">
                <a:cs typeface="Akhbar MT" pitchFamily="2" charset="-78"/>
              </a:rPr>
              <a:t>- </a:t>
            </a:r>
            <a:r>
              <a:rPr lang="ar-SA" sz="2400" b="1" dirty="0">
                <a:cs typeface="Akhbar MT" pitchFamily="2" charset="-78"/>
              </a:rPr>
              <a:t>أن تكون العلامة التجارية مشروعة</a:t>
            </a:r>
          </a:p>
          <a:p>
            <a:r>
              <a:rPr lang="ar-SA" sz="24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نتائج تسجيل العلامة التجارية :</a:t>
            </a:r>
          </a:p>
          <a:p>
            <a:r>
              <a:rPr lang="ar-SA" sz="2400" b="1" dirty="0">
                <a:cs typeface="Akhbar MT" pitchFamily="2" charset="-78"/>
              </a:rPr>
              <a:t>1 </a:t>
            </a:r>
            <a:r>
              <a:rPr lang="ar-SA" sz="2400" dirty="0">
                <a:cs typeface="Akhbar MT" pitchFamily="2" charset="-78"/>
              </a:rPr>
              <a:t>-</a:t>
            </a:r>
            <a:r>
              <a:rPr lang="ar-SA" sz="2400" b="1" dirty="0">
                <a:cs typeface="Akhbar MT" pitchFamily="2" charset="-78"/>
              </a:rPr>
              <a:t>استعمال العلامة علي المنتجات والخدمات التي يقوم بها مالكها .</a:t>
            </a:r>
          </a:p>
          <a:p>
            <a:r>
              <a:rPr lang="ar-SA" sz="2400" b="1" dirty="0">
                <a:cs typeface="Akhbar MT" pitchFamily="2" charset="-78"/>
              </a:rPr>
              <a:t>2 منع الغير من استعمالها أو استعمال علامة مشابهة .</a:t>
            </a:r>
          </a:p>
          <a:p>
            <a:r>
              <a:rPr lang="ar-SA" sz="2400" b="1" dirty="0">
                <a:cs typeface="Akhbar MT" pitchFamily="2" charset="-78"/>
              </a:rPr>
              <a:t>3 </a:t>
            </a:r>
            <a:r>
              <a:rPr lang="ar-SA" sz="2400" dirty="0">
                <a:cs typeface="Akhbar MT" pitchFamily="2" charset="-78"/>
              </a:rPr>
              <a:t>-</a:t>
            </a:r>
            <a:r>
              <a:rPr lang="ar-SA" sz="2400" b="1" dirty="0">
                <a:cs typeface="Akhbar MT" pitchFamily="2" charset="-78"/>
              </a:rPr>
              <a:t>حق التصرف في العلامة بالبيع أو الرهن أو الترخيص للغير باستعمالها .</a:t>
            </a:r>
          </a:p>
          <a:p>
            <a:r>
              <a:rPr lang="ar-SA" sz="2400" b="1" dirty="0">
                <a:cs typeface="Akhbar MT" pitchFamily="2" charset="-78"/>
              </a:rPr>
              <a:t>تستمر الحقوق المترتبة علي تسجيل العلامة لمدة عشر سنوات ما لم يتم تجديدها</a:t>
            </a:r>
            <a:endParaRPr lang="ar-SA" sz="2400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65853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ذو زاوية واحدة مستديرة 1"/>
          <p:cNvSpPr/>
          <p:nvPr/>
        </p:nvSpPr>
        <p:spPr>
          <a:xfrm>
            <a:off x="228600" y="762000"/>
            <a:ext cx="9448800" cy="4495800"/>
          </a:xfrm>
          <a:prstGeom prst="round1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8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ولما كانت حقوق الملكية الصناعية تعتبر حقوقا معنوية ذات قيمة مالية فيجوز التصرف فيها مع</a:t>
            </a:r>
          </a:p>
          <a:p>
            <a:r>
              <a:rPr lang="ar-SA" sz="28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المحل التجاري أو مستقلة عنه باستثناء الاسم التجاري والعلامة التجارية اللذين لا يجوز</a:t>
            </a:r>
          </a:p>
          <a:p>
            <a:r>
              <a:rPr lang="ar-SA" sz="28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التصرف فيهما استقلالا عن التصرف في المحل التجاري, ويرجع ذلك إلي أن السماح بالتصرف</a:t>
            </a:r>
          </a:p>
          <a:p>
            <a:r>
              <a:rPr lang="ar-SA" sz="28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فيهما استقلالا عن المحل التجاري من شأنه أن يوجه العملاء إلي محل تجاري آخر غير</a:t>
            </a:r>
          </a:p>
          <a:p>
            <a:r>
              <a:rPr lang="ar-SA" sz="28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المحل الذي يقصدون التعامل معه والذي تميز بهذا الاسم أو تميزت منتجاته بهذه العلامة</a:t>
            </a:r>
          </a:p>
          <a:p>
            <a:r>
              <a:rPr lang="ar-SA" sz="28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التجارية منذ بادئ الأمر.</a:t>
            </a:r>
          </a:p>
        </p:txBody>
      </p:sp>
    </p:spTree>
    <p:extLst>
      <p:ext uri="{BB962C8B-B14F-4D97-AF65-F5344CB8AC3E}">
        <p14:creationId xmlns:p14="http://schemas.microsoft.com/office/powerpoint/2010/main" val="225003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ذو زاويتين مستديرتين في نفس الجانب 1"/>
          <p:cNvSpPr/>
          <p:nvPr/>
        </p:nvSpPr>
        <p:spPr>
          <a:xfrm>
            <a:off x="457200" y="609600"/>
            <a:ext cx="8991600" cy="5029200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0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</a:rPr>
              <a:t>سادسا : حقوق الملكية الأدبية والفنية</a:t>
            </a:r>
          </a:p>
          <a:p>
            <a:r>
              <a:rPr lang="ar-SA" sz="2000" b="1" dirty="0"/>
              <a:t>يقصد بحقوق الملكية الأدبية والفنية الحقوق التي ترد علي الإنتاج الذهني في مجال الآداب والعلوم </a:t>
            </a:r>
            <a:r>
              <a:rPr lang="ar-SA" sz="2000" b="1" dirty="0" smtClean="0"/>
              <a:t>والفنون, حيث </a:t>
            </a:r>
            <a:r>
              <a:rPr lang="ar-SA" sz="2000" b="1" dirty="0"/>
              <a:t>ينشأ لكل مؤلف حق ملكية معنوي يتمثل موضوعه في ثمرة أفكاره الأدبية أو العلمية أو الفنية .</a:t>
            </a:r>
          </a:p>
          <a:p>
            <a:r>
              <a:rPr lang="ar-SA" sz="2000" b="1" dirty="0">
                <a:solidFill>
                  <a:srgbClr val="00B050"/>
                </a:solidFill>
              </a:rPr>
              <a:t>سابعا : الرخص والإجا </a:t>
            </a:r>
            <a:r>
              <a:rPr lang="ar-SA" sz="2000" b="1" dirty="0" smtClean="0">
                <a:solidFill>
                  <a:srgbClr val="00B050"/>
                </a:solidFill>
              </a:rPr>
              <a:t>زات</a:t>
            </a:r>
            <a:endParaRPr lang="ar-SA" sz="2000" b="1" dirty="0">
              <a:solidFill>
                <a:srgbClr val="00B050"/>
              </a:solidFill>
            </a:endParaRPr>
          </a:p>
          <a:p>
            <a:r>
              <a:rPr lang="ar-SA" sz="2000" b="1" dirty="0"/>
              <a:t>يقصد بالرخص </a:t>
            </a:r>
            <a:r>
              <a:rPr lang="ar-SA" sz="2000" b="1" dirty="0" smtClean="0"/>
              <a:t>والإجازات التراخيص </a:t>
            </a:r>
            <a:r>
              <a:rPr lang="ar-SA" sz="2000" b="1" dirty="0"/>
              <a:t>التي تصدرها جهة الإدارة لم ا زولة بعض أنواع النشاط التجاري, كما </a:t>
            </a:r>
            <a:r>
              <a:rPr lang="ar-SA" sz="2000" b="1" dirty="0" smtClean="0"/>
              <a:t>هو الحال </a:t>
            </a:r>
            <a:r>
              <a:rPr lang="ar-SA" sz="2000" b="1" dirty="0"/>
              <a:t>للرخصة التي تعطي لاستغلال فندق, حيث تعتبر هذه </a:t>
            </a:r>
            <a:r>
              <a:rPr lang="ar-SA" sz="2000" b="1" dirty="0" smtClean="0"/>
              <a:t>التراخيص عنصرا من </a:t>
            </a:r>
            <a:r>
              <a:rPr lang="ar-SA" sz="2000" b="1" dirty="0"/>
              <a:t>عناصر المحل </a:t>
            </a:r>
            <a:r>
              <a:rPr lang="ar-SA" sz="2000" b="1" dirty="0" smtClean="0"/>
              <a:t>التجاري وتنتقل </a:t>
            </a:r>
            <a:r>
              <a:rPr lang="ar-SA" sz="2000" b="1" dirty="0"/>
              <a:t>إلي المشتري في حالة بيع المحل التجاري . ولكن إذا كانت ذات طابع شخصي بأن روعي </a:t>
            </a:r>
            <a:r>
              <a:rPr lang="ar-SA" sz="2000" b="1" dirty="0" smtClean="0"/>
              <a:t>في إصدارها</a:t>
            </a:r>
            <a:r>
              <a:rPr lang="ar-SA" sz="2000" b="1" dirty="0"/>
              <a:t> </a:t>
            </a:r>
            <a:r>
              <a:rPr lang="ar-SA" sz="2000" b="1" dirty="0" smtClean="0"/>
              <a:t>صفات </a:t>
            </a:r>
            <a:r>
              <a:rPr lang="ar-SA" sz="2000" b="1" dirty="0"/>
              <a:t>معينة في شخص المرخص له, فلا يجوز انتقالها إلي مشتري المحل التجاري ضمن عناصر المحل .</a:t>
            </a: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1311798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609600" y="612845"/>
            <a:ext cx="9067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dirty="0">
                <a:cs typeface="Akhbar MT" pitchFamily="2" charset="-78"/>
              </a:rPr>
              <a:t>وحق المؤلف له جانبان : أحدهما أدبي أو معنوي يتمثل في حق الشخص في أن ينسب إليه نتاج ذهنه</a:t>
            </a:r>
          </a:p>
          <a:p>
            <a:r>
              <a:rPr lang="ar-SA" sz="2400" b="1" dirty="0">
                <a:cs typeface="Akhbar MT" pitchFamily="2" charset="-78"/>
              </a:rPr>
              <a:t>أو فكره , والآخر جانب مادي يتمثل في حق الشخص في الاستفادة وحده من الم ا زيا التي تترتب علي استغلال</a:t>
            </a:r>
          </a:p>
          <a:p>
            <a:r>
              <a:rPr lang="ar-SA" sz="2400" b="1" dirty="0">
                <a:cs typeface="Akhbar MT" pitchFamily="2" charset="-78"/>
              </a:rPr>
              <a:t>هذا الحق , أي العائد المادي والاقتصادي الذي ينتج عن المصنف الذي قام بإعداده أو تأليفه.</a:t>
            </a:r>
          </a:p>
          <a:p>
            <a:r>
              <a:rPr lang="ar-SA" sz="2400" b="1" dirty="0">
                <a:cs typeface="Akhbar MT" pitchFamily="2" charset="-78"/>
              </a:rPr>
              <a:t>وقد يقوم المؤلف باستغلال حقه بنفسه, وفي هذه الحالة يعتبر هذا الاستغلال عملا مدنيا لأنه من قبيل</a:t>
            </a:r>
          </a:p>
          <a:p>
            <a:r>
              <a:rPr lang="ar-SA" sz="2400" b="1" dirty="0">
                <a:cs typeface="Akhbar MT" pitchFamily="2" charset="-78"/>
              </a:rPr>
              <a:t>الإنتاج الذهني .</a:t>
            </a:r>
          </a:p>
          <a:p>
            <a:r>
              <a:rPr lang="ar-SA" sz="2400" b="1" dirty="0">
                <a:cs typeface="Akhbar MT" pitchFamily="2" charset="-78"/>
              </a:rPr>
              <a:t>وقد يقوم الغير بهذا الاستغلال مثل دور النشر , وفي هذه الحالة يعتبر عملا تجاريا لأن من قام به يكون</a:t>
            </a:r>
          </a:p>
          <a:p>
            <a:r>
              <a:rPr lang="ar-SA" sz="2400" b="1" dirty="0">
                <a:cs typeface="Akhbar MT" pitchFamily="2" charset="-78"/>
              </a:rPr>
              <a:t>وسيطا بين المؤلف والجمهور .</a:t>
            </a:r>
          </a:p>
          <a:p>
            <a:r>
              <a:rPr lang="ar-SA" sz="2400" b="1" dirty="0">
                <a:cs typeface="Akhbar MT" pitchFamily="2" charset="-78"/>
              </a:rPr>
              <a:t>وقد تم إصدار نظام لحماية حقوق المؤلف في المملكة العربية السعودية بتاريخ 11 </a:t>
            </a:r>
            <a:r>
              <a:rPr lang="ar-SA" sz="2400" dirty="0">
                <a:cs typeface="Akhbar MT" pitchFamily="2" charset="-78"/>
              </a:rPr>
              <a:t>-</a:t>
            </a:r>
            <a:r>
              <a:rPr lang="ar-SA" sz="2400" b="1" dirty="0">
                <a:cs typeface="Akhbar MT" pitchFamily="2" charset="-78"/>
              </a:rPr>
              <a:t>5 1418 ه وألغي</a:t>
            </a:r>
          </a:p>
          <a:p>
            <a:r>
              <a:rPr lang="ar-SA" sz="2400" b="1" dirty="0">
                <a:cs typeface="Akhbar MT" pitchFamily="2" charset="-78"/>
              </a:rPr>
              <a:t>وحل محله نظام جديد صدر في 1424 ه .</a:t>
            </a:r>
          </a:p>
          <a:p>
            <a:r>
              <a:rPr lang="ar-SA" sz="2400" b="1" dirty="0">
                <a:cs typeface="Akhbar MT" pitchFamily="2" charset="-78"/>
              </a:rPr>
              <a:t>وتعتبر حقوق الملكية الأدبية والفنية من العناصر الجوهرية لمشروعات الطبع والنشر.</a:t>
            </a:r>
          </a:p>
          <a:p>
            <a:r>
              <a:rPr lang="ar-SA" sz="2400" b="1" dirty="0">
                <a:cs typeface="Akhbar MT" pitchFamily="2" charset="-78"/>
              </a:rPr>
              <a:t>*وقد حدد النظام المدة الكافية لاستئثار المؤلف بحق الاستغلال المالي لمصنفه هي مدة حياته ثم خمسين</a:t>
            </a:r>
          </a:p>
          <a:p>
            <a:r>
              <a:rPr lang="ar-SA" sz="2400" b="1" dirty="0">
                <a:cs typeface="Akhbar MT" pitchFamily="2" charset="-78"/>
              </a:rPr>
              <a:t>سنة بعد وفاته , يكون فيها الاستغلال المالي من حق ورثته</a:t>
            </a:r>
            <a:endParaRPr lang="ar-SA" sz="2400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54744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A631296-58AE-4C89-9862-6CC616715CB5}" type="slidenum">
              <a:rPr lang="ar-SA" smtClean="0">
                <a:solidFill>
                  <a:prstClr val="white"/>
                </a:solidFill>
                <a:latin typeface="Calibri" pitchFamily="34" charset="0"/>
              </a:rPr>
              <a:pPr eaLnBrk="1" hangingPunct="1"/>
              <a:t>19</a:t>
            </a:fld>
            <a:endParaRPr lang="en-US" dirty="0" smtClean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pic>
          <p:nvPicPr>
            <p:cNvPr id="2458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rtl="0"/>
            <a:r>
              <a:rPr lang="ar-EG" sz="7200" dirty="0" smtClean="0">
                <a:solidFill>
                  <a:prstClr val="white"/>
                </a:solidFill>
                <a:latin typeface="Calibri" pitchFamily="34" charset="0"/>
              </a:rPr>
              <a:t>بحمد الله</a:t>
            </a:r>
            <a:endParaRPr lang="en-US" sz="7200" dirty="0" smtClean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24582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00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ذروة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4391</TotalTime>
  <Words>1835</Words>
  <Application>Microsoft Office PowerPoint</Application>
  <PresentationFormat>A4 Paper (210x297 mm)</PresentationFormat>
  <Paragraphs>121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ae_AlMateen</vt:lpstr>
      <vt:lpstr>Akhbar MT</vt:lpstr>
      <vt:lpstr>AL-Mohanad Bold</vt:lpstr>
      <vt:lpstr>Arial</vt:lpstr>
      <vt:lpstr>AYM Wadiy S_U normal.</vt:lpstr>
      <vt:lpstr>Calibri</vt:lpstr>
      <vt:lpstr>Majalla UI</vt:lpstr>
      <vt:lpstr>Times New Roman</vt:lpstr>
      <vt:lpstr>Office Theme</vt:lpstr>
      <vt:lpstr>PowerPoint Presentation</vt:lpstr>
      <vt:lpstr>   *المحاضرة الحادية عشر  عناصر المحل التجاري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Bassim Ali Yoseif Alsabbgh</cp:lastModifiedBy>
  <cp:revision>386</cp:revision>
  <dcterms:created xsi:type="dcterms:W3CDTF">2009-10-14T19:14:34Z</dcterms:created>
  <dcterms:modified xsi:type="dcterms:W3CDTF">2013-11-07T11:14:31Z</dcterms:modified>
</cp:coreProperties>
</file>