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56" r:id="rId4"/>
    <p:sldId id="381" r:id="rId5"/>
    <p:sldId id="355" r:id="rId6"/>
    <p:sldId id="373" r:id="rId7"/>
    <p:sldId id="370" r:id="rId8"/>
    <p:sldId id="358" r:id="rId9"/>
    <p:sldId id="371" r:id="rId10"/>
    <p:sldId id="372" r:id="rId11"/>
    <p:sldId id="360" r:id="rId12"/>
    <p:sldId id="361" r:id="rId13"/>
    <p:sldId id="374" r:id="rId14"/>
    <p:sldId id="375" r:id="rId15"/>
    <p:sldId id="369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4AF"/>
    <a:srgbClr val="FF3300"/>
    <a:srgbClr val="FFFFCC"/>
    <a:srgbClr val="AD9968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94664" autoAdjust="0"/>
  </p:normalViewPr>
  <p:slideViewPr>
    <p:cSldViewPr>
      <p:cViewPr varScale="1">
        <p:scale>
          <a:sx n="95" d="100"/>
          <a:sy n="95" d="100"/>
        </p:scale>
        <p:origin x="84" y="5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15FEF0-29B8-4247-8454-7B4DA7BE9C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3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872593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FE7824-E083-4FAC-8868-BC13445E4930}" type="slidenum">
              <a:rPr lang="ar-SA" smtClean="0">
                <a:ea typeface="Majalla UI"/>
                <a:cs typeface="Majalla U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ar-SA" dirty="0" smtClean="0">
              <a:ea typeface="Majalla UI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262580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32E877-D89D-4637-971C-C6806EDA381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8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3320101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394D85-FD65-42C1-BCB6-193DAFB5E92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11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153926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9A3BDF9-59E5-4567-8354-2EFCCDB2580F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12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  <p:extLst>
      <p:ext uri="{BB962C8B-B14F-4D97-AF65-F5344CB8AC3E}">
        <p14:creationId xmlns:p14="http://schemas.microsoft.com/office/powerpoint/2010/main" val="415856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5" y="635657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12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7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2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86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86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5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721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6" y="579142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22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64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42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7" y="2971807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ar-EG" sz="3200" b="1" dirty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القانون التجاري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المحاضر: عمر صالح السعيد.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78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11405" y="5566827"/>
            <a:ext cx="5161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الحساب الشخصي في تويتر :</a:t>
            </a:r>
            <a:r>
              <a: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@abuabdullah961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  <a:p>
            <a:pPr lvl="0"/>
            <a:r>
              <a:rPr lang="ar-SA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البريد </a:t>
            </a:r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الإلكتروني : </a:t>
            </a:r>
            <a:r>
              <a:rPr lang="en-US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oalsaeed@kfu.edu.sa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57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533400" y="2133600"/>
            <a:ext cx="8358246" cy="1428760"/>
          </a:xfrm>
        </p:spPr>
        <p:txBody>
          <a:bodyPr/>
          <a:lstStyle/>
          <a:p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المحاضرة </a:t>
            </a:r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الثاني عشر</a:t>
            </a:r>
            <a:br>
              <a:rPr lang="ar-SA" sz="4000" b="1" dirty="0">
                <a:solidFill>
                  <a:srgbClr val="FF0000"/>
                </a:solidFill>
                <a:cs typeface="Akhbar MT" pitchFamily="2" charset="-78"/>
              </a:rPr>
            </a:br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حماية </a:t>
            </a:r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المحل التجاري</a:t>
            </a:r>
            <a:endParaRPr lang="ar-SA" sz="40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3008784" y="0"/>
            <a:ext cx="5112568" cy="588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pPr algn="ctr"/>
            <a:r>
              <a:rPr lang="ar-SA" sz="3600" b="1" dirty="0">
                <a:solidFill>
                  <a:srgbClr val="FF0000"/>
                </a:solidFill>
                <a:cs typeface="Akhbar MT" pitchFamily="2" charset="-78"/>
              </a:rPr>
              <a:t>حماية المحل التجاري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304800" y="1295400"/>
            <a:ext cx="9434546" cy="37052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3600" b="1" u="sng" dirty="0" smtClean="0">
                <a:solidFill>
                  <a:srgbClr val="FF0000"/>
                </a:solidFill>
                <a:cs typeface="Akhbar MT" pitchFamily="2" charset="-78"/>
              </a:rPr>
              <a:t>المنافسة الممنوعة </a:t>
            </a:r>
            <a:r>
              <a:rPr lang="ar-SA" sz="2800" b="1" dirty="0" smtClean="0">
                <a:cs typeface="Akhbar MT" pitchFamily="2" charset="-78"/>
              </a:rPr>
              <a:t>الأصل </a:t>
            </a:r>
            <a:r>
              <a:rPr lang="ar-SA" sz="2800" b="1" dirty="0">
                <a:cs typeface="Akhbar MT" pitchFamily="2" charset="-78"/>
              </a:rPr>
              <a:t>أن المنافسة غير ممنوعة قانونا , فالمبدأ هو حرية التجارة وحرية المنافسة , لكن هناك حالات </a:t>
            </a:r>
            <a:r>
              <a:rPr lang="ar-SA" sz="2800" b="1" dirty="0" smtClean="0">
                <a:cs typeface="Akhbar MT" pitchFamily="2" charset="-78"/>
              </a:rPr>
              <a:t>تمنع فيها </a:t>
            </a:r>
            <a:r>
              <a:rPr lang="ar-SA" sz="2800" b="1" dirty="0">
                <a:cs typeface="Akhbar MT" pitchFamily="2" charset="-78"/>
              </a:rPr>
              <a:t>المنافسة كلية بطريق مشروع أو غير مشروع ووسيلة حماية تلك الحالات هي دعوى ترفع لمنع </a:t>
            </a:r>
            <a:r>
              <a:rPr lang="ar-SA" sz="2800" b="1" dirty="0" smtClean="0">
                <a:cs typeface="Akhbar MT" pitchFamily="2" charset="-78"/>
              </a:rPr>
              <a:t>المنافسة كلية </a:t>
            </a:r>
            <a:r>
              <a:rPr lang="ar-SA" sz="2800" b="1" dirty="0">
                <a:cs typeface="Akhbar MT" pitchFamily="2" charset="-78"/>
              </a:rPr>
              <a:t>وحالات المنافسة الممنوعة إما أن يكون أساسها نص المشرع أو اتفاق الطرفين المنافسة </a:t>
            </a:r>
            <a:r>
              <a:rPr lang="ar-SA" sz="2800" b="1" dirty="0" smtClean="0">
                <a:cs typeface="Akhbar MT" pitchFamily="2" charset="-78"/>
              </a:rPr>
              <a:t>الممنوعة بنص القانون في </a:t>
            </a:r>
            <a:r>
              <a:rPr lang="ar-SA" sz="2800" b="1" dirty="0">
                <a:cs typeface="Akhbar MT" pitchFamily="2" charset="-78"/>
              </a:rPr>
              <a:t>بعض المهن كالصيدلة قد يشترط المشرع على من يعمل بها الحصول على مؤهلات عملية معينة فاذا </a:t>
            </a:r>
            <a:r>
              <a:rPr lang="ar-SA" sz="2800" b="1" dirty="0" smtClean="0">
                <a:cs typeface="Akhbar MT" pitchFamily="2" charset="-78"/>
              </a:rPr>
              <a:t>قام الشخص </a:t>
            </a:r>
            <a:r>
              <a:rPr lang="ar-SA" sz="2800" b="1" dirty="0">
                <a:cs typeface="Akhbar MT" pitchFamily="2" charset="-78"/>
              </a:rPr>
              <a:t>بمباشرة أعمال الصيدلة دون الحصول على الدرجة العملية المطلوبة به لذلك فانه يكون قد </a:t>
            </a:r>
            <a:r>
              <a:rPr lang="ar-SA" sz="2800" b="1" dirty="0" smtClean="0">
                <a:cs typeface="Akhbar MT" pitchFamily="2" charset="-78"/>
              </a:rPr>
              <a:t>خالف نصوص </a:t>
            </a:r>
            <a:r>
              <a:rPr lang="ar-SA" sz="2800" b="1" dirty="0">
                <a:cs typeface="Akhbar MT" pitchFamily="2" charset="-78"/>
              </a:rPr>
              <a:t>القانون و أعتبر عمله من قبيل المنافسة الممنوعة بنص </a:t>
            </a:r>
            <a:r>
              <a:rPr lang="ar-SA" sz="2800" b="1" dirty="0" smtClean="0">
                <a:cs typeface="Akhbar MT" pitchFamily="2" charset="-78"/>
              </a:rPr>
              <a:t>القانون.</a:t>
            </a:r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6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705600" y="381000"/>
            <a:ext cx="2481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>
                <a:cs typeface="Akhbar MT" pitchFamily="2" charset="-78"/>
              </a:rPr>
              <a:t>صور المنافسة الممنوعة</a:t>
            </a:r>
            <a:endParaRPr lang="ar-SA" sz="3200" dirty="0">
              <a:cs typeface="Akhbar MT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409825"/>
            <a:ext cx="91249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49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166655" y="1071548"/>
            <a:ext cx="9572692" cy="47958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من صور المنافسة الممنوعة باتفاق الطرفين ما يأتي : </a:t>
            </a:r>
            <a:endParaRPr lang="ar-SA" sz="32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endParaRPr lang="ar-SA" sz="32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3200" b="1" dirty="0" smtClean="0">
                <a:cs typeface="Akhbar MT" pitchFamily="2" charset="-78"/>
              </a:rPr>
              <a:t>1 - التزام </a:t>
            </a:r>
            <a:r>
              <a:rPr lang="ar-SA" sz="3200" b="1" dirty="0">
                <a:cs typeface="Akhbar MT" pitchFamily="2" charset="-78"/>
              </a:rPr>
              <a:t>مؤجر العقار بعدم منافسة المستأجر تقضي القواعد العامة بأن يلزم مؤجر المحل التجاري بتأمين تمتع المستأجر بالعين المؤجرة , و </a:t>
            </a:r>
            <a:r>
              <a:rPr lang="ar-SA" sz="3200" b="1" dirty="0" smtClean="0">
                <a:cs typeface="Akhbar MT" pitchFamily="2" charset="-78"/>
              </a:rPr>
              <a:t>يحق للمؤجر </a:t>
            </a:r>
            <a:r>
              <a:rPr lang="ar-SA" sz="3200" b="1" dirty="0">
                <a:cs typeface="Akhbar MT" pitchFamily="2" charset="-78"/>
              </a:rPr>
              <a:t>في نفس الوقت أن يؤجر للغير في ذات العقار الكائن به المحل التجاري للمستأجر الأول محلا تجاريا</a:t>
            </a:r>
          </a:p>
          <a:p>
            <a:r>
              <a:rPr lang="ar-SA" sz="3200" b="1" dirty="0">
                <a:cs typeface="Akhbar MT" pitchFamily="2" charset="-78"/>
              </a:rPr>
              <a:t>لآخر يمارس فيه نفس نشاط المستأجر الأول و لكن إذا اشترط المستأجر الأول على المؤجر حرمانه </a:t>
            </a:r>
            <a:r>
              <a:rPr lang="ar-SA" sz="3200" b="1" dirty="0" smtClean="0">
                <a:cs typeface="Akhbar MT" pitchFamily="2" charset="-78"/>
              </a:rPr>
              <a:t>من تأجير </a:t>
            </a:r>
            <a:r>
              <a:rPr lang="ar-SA" sz="3200" b="1" dirty="0">
                <a:cs typeface="Akhbar MT" pitchFamily="2" charset="-78"/>
              </a:rPr>
              <a:t>جزء من العقار للغير لممارسة نشاط مماثل فإنه يمتنع في هذه الحالة على المؤجر القيام بذلك </a:t>
            </a:r>
            <a:r>
              <a:rPr lang="ar-SA" sz="3200" b="1" dirty="0" smtClean="0">
                <a:cs typeface="Akhbar MT" pitchFamily="2" charset="-78"/>
              </a:rPr>
              <a:t>احتراما</a:t>
            </a:r>
            <a:r>
              <a:rPr lang="ar-SA" sz="3200" b="1" dirty="0">
                <a:cs typeface="Akhbar MT" pitchFamily="2" charset="-78"/>
              </a:rPr>
              <a:t> </a:t>
            </a:r>
            <a:r>
              <a:rPr lang="ar-SA" sz="3200" b="1" dirty="0" smtClean="0">
                <a:cs typeface="Akhbar MT" pitchFamily="2" charset="-78"/>
              </a:rPr>
              <a:t>للاتفاق </a:t>
            </a:r>
            <a:r>
              <a:rPr lang="ar-SA" sz="3200" b="1" dirty="0">
                <a:cs typeface="Akhbar MT" pitchFamily="2" charset="-78"/>
              </a:rPr>
              <a:t>.</a:t>
            </a:r>
            <a:endParaRPr lang="ar-SA" sz="32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مس عادي 1"/>
          <p:cNvSpPr/>
          <p:nvPr/>
        </p:nvSpPr>
        <p:spPr>
          <a:xfrm>
            <a:off x="0" y="0"/>
            <a:ext cx="9906000" cy="6248400"/>
          </a:xfrm>
          <a:prstGeom prst="pentago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2- قد 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يكون الاتفاق بعدم المنافسة ناشئا عن عقد بيع المحل التجاري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ذاته :</a:t>
            </a:r>
            <a:r>
              <a:rPr lang="ar-SA" sz="2800" b="1" dirty="0" smtClean="0">
                <a:cs typeface="Akhbar MT" pitchFamily="2" charset="-78"/>
              </a:rPr>
              <a:t>يعتبر التزام </a:t>
            </a:r>
            <a:r>
              <a:rPr lang="ar-SA" sz="2800" b="1" dirty="0">
                <a:cs typeface="Akhbar MT" pitchFamily="2" charset="-78"/>
              </a:rPr>
              <a:t>بائع المحل التجاري بعدم إنشاء تجارة مماثلة من </a:t>
            </a:r>
            <a:r>
              <a:rPr lang="ar-SA" sz="2800" b="1" dirty="0" smtClean="0">
                <a:cs typeface="Akhbar MT" pitchFamily="2" charset="-78"/>
              </a:rPr>
              <a:t>الالتزامات التي </a:t>
            </a:r>
            <a:r>
              <a:rPr lang="ar-SA" sz="2800" b="1" dirty="0">
                <a:cs typeface="Akhbar MT" pitchFamily="2" charset="-78"/>
              </a:rPr>
              <a:t>تنتج عن عقد بيع المتجر , و</a:t>
            </a:r>
          </a:p>
          <a:p>
            <a:r>
              <a:rPr lang="ar-SA" sz="2800" b="1" dirty="0">
                <a:cs typeface="Akhbar MT" pitchFamily="2" charset="-78"/>
              </a:rPr>
              <a:t>لذلك ينشأ هذا الالت ا زم على عاتق البائع دون حاجة إلى النص عليه في عقد البيع و هذا </a:t>
            </a:r>
            <a:r>
              <a:rPr lang="ar-SA" sz="2800" b="1" dirty="0" smtClean="0">
                <a:cs typeface="Akhbar MT" pitchFamily="2" charset="-78"/>
              </a:rPr>
              <a:t>الالتزام  لعدم إنشاء تجارة </a:t>
            </a:r>
            <a:r>
              <a:rPr lang="ar-SA" sz="2800" b="1" dirty="0">
                <a:cs typeface="Akhbar MT" pitchFamily="2" charset="-78"/>
              </a:rPr>
              <a:t>مماثلة يعتبر الت ا زما تعاقديا فلا يكون الإخلال به من أعمال المنافسة الغير مشروعة التي تستند </a:t>
            </a:r>
            <a:r>
              <a:rPr lang="ar-SA" sz="2800" b="1" dirty="0" smtClean="0">
                <a:cs typeface="Akhbar MT" pitchFamily="2" charset="-78"/>
              </a:rPr>
              <a:t>أساسا إلى </a:t>
            </a:r>
            <a:r>
              <a:rPr lang="ar-SA" sz="2800" b="1" dirty="0">
                <a:cs typeface="Akhbar MT" pitchFamily="2" charset="-78"/>
              </a:rPr>
              <a:t>المسؤولية التقصيرية و لكن من أعمال المنافسة الممنوعة التي تستند إلى أحكام المسؤولية العقدية .</a:t>
            </a:r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79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1"/>
          <p:cNvSpPr/>
          <p:nvPr/>
        </p:nvSpPr>
        <p:spPr>
          <a:xfrm>
            <a:off x="685800" y="533400"/>
            <a:ext cx="8686800" cy="38100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518439" y="1284238"/>
            <a:ext cx="8820042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3. الاتفاقات بين المنتجين و التجار</a:t>
            </a:r>
          </a:p>
          <a:p>
            <a:r>
              <a:rPr lang="ar-SA" sz="2800" b="1" dirty="0">
                <a:cs typeface="Akhbar MT" pitchFamily="2" charset="-78"/>
              </a:rPr>
              <a:t>ومن صورة المنافسة الممنوعة اتفاق الطرفين على أن يشتري التاجر السلع التي ينتجها المصنع </a:t>
            </a:r>
            <a:endParaRPr lang="ar-SA" sz="2800" b="1" dirty="0" smtClean="0">
              <a:cs typeface="Akhbar MT" pitchFamily="2" charset="-78"/>
            </a:endParaRPr>
          </a:p>
          <a:p>
            <a:r>
              <a:rPr lang="ar-SA" sz="2800" b="1" dirty="0" smtClean="0">
                <a:cs typeface="Akhbar MT" pitchFamily="2" charset="-78"/>
              </a:rPr>
              <a:t>دون غيره من </a:t>
            </a:r>
            <a:r>
              <a:rPr lang="ar-SA" sz="2800" b="1" dirty="0">
                <a:cs typeface="Akhbar MT" pitchFamily="2" charset="-78"/>
              </a:rPr>
              <a:t>المصانع التي تنتج نفس السلعة أو ألا يبيع المصنع لغير التاجر حتى يتفادى </a:t>
            </a:r>
            <a:endParaRPr lang="ar-SA" sz="2800" b="1" dirty="0" smtClean="0">
              <a:cs typeface="Akhbar MT" pitchFamily="2" charset="-78"/>
            </a:endParaRPr>
          </a:p>
          <a:p>
            <a:r>
              <a:rPr lang="ar-SA" sz="2800" b="1" dirty="0" smtClean="0">
                <a:cs typeface="Akhbar MT" pitchFamily="2" charset="-78"/>
              </a:rPr>
              <a:t>هذا الأخير منافسة غيره من </a:t>
            </a:r>
            <a:r>
              <a:rPr lang="ar-SA" sz="2800" b="1" dirty="0">
                <a:cs typeface="Akhbar MT" pitchFamily="2" charset="-78"/>
              </a:rPr>
              <a:t>التجار كما هو الحال في تعهد الشركة المنتجة بعدم البيع </a:t>
            </a:r>
            <a:r>
              <a:rPr lang="ar-SA" sz="2800" b="1" dirty="0" smtClean="0">
                <a:cs typeface="Akhbar MT" pitchFamily="2" charset="-78"/>
              </a:rPr>
              <a:t>لغير</a:t>
            </a:r>
          </a:p>
          <a:p>
            <a:r>
              <a:rPr lang="ar-SA" sz="2800" b="1" dirty="0" smtClean="0">
                <a:cs typeface="Akhbar MT" pitchFamily="2" charset="-78"/>
              </a:rPr>
              <a:t> </a:t>
            </a:r>
            <a:r>
              <a:rPr lang="ar-SA" sz="2800" b="1" dirty="0">
                <a:cs typeface="Akhbar MT" pitchFamily="2" charset="-78"/>
              </a:rPr>
              <a:t>صاحب </a:t>
            </a:r>
            <a:r>
              <a:rPr lang="ar-SA" sz="2800" b="1" dirty="0" smtClean="0">
                <a:cs typeface="Akhbar MT" pitchFamily="2" charset="-78"/>
              </a:rPr>
              <a:t>التوكيل بالتوزيع </a:t>
            </a:r>
            <a:r>
              <a:rPr lang="ar-SA" sz="2800" b="1" dirty="0">
                <a:cs typeface="Akhbar MT" pitchFamily="2" charset="-78"/>
              </a:rPr>
              <a:t>داخل إقليم </a:t>
            </a:r>
            <a:r>
              <a:rPr lang="ar-SA" sz="2800" b="1" dirty="0" smtClean="0">
                <a:cs typeface="Akhbar MT" pitchFamily="2" charset="-78"/>
              </a:rPr>
              <a:t>معين و </a:t>
            </a:r>
            <a:r>
              <a:rPr lang="ar-SA" sz="2800" b="1" dirty="0">
                <a:cs typeface="Akhbar MT" pitchFamily="2" charset="-78"/>
              </a:rPr>
              <a:t>مثل هذه الاتفاقية صحيحة بشرط أن </a:t>
            </a:r>
            <a:r>
              <a:rPr lang="ar-SA" sz="2800" b="1" dirty="0" smtClean="0">
                <a:cs typeface="Akhbar MT" pitchFamily="2" charset="-78"/>
              </a:rPr>
              <a:t>تكون</a:t>
            </a:r>
          </a:p>
          <a:p>
            <a:r>
              <a:rPr lang="ar-SA" sz="2800" b="1" dirty="0" smtClean="0">
                <a:cs typeface="Akhbar MT" pitchFamily="2" charset="-78"/>
              </a:rPr>
              <a:t>محدودة </a:t>
            </a:r>
            <a:r>
              <a:rPr lang="ar-SA" sz="2800" b="1" dirty="0">
                <a:cs typeface="Akhbar MT" pitchFamily="2" charset="-78"/>
              </a:rPr>
              <a:t>المدة أو بمكان  </a:t>
            </a:r>
            <a:r>
              <a:rPr lang="ar-SA" sz="2800" b="1" dirty="0" smtClean="0">
                <a:cs typeface="Akhbar MT" pitchFamily="2" charset="-78"/>
              </a:rPr>
              <a:t>معين </a:t>
            </a:r>
            <a:r>
              <a:rPr lang="ar-SA" sz="2800" b="1" dirty="0">
                <a:cs typeface="Akhbar MT" pitchFamily="2" charset="-78"/>
              </a:rPr>
              <a:t>حتى لا تؤدي إلى احتكار فعلي</a:t>
            </a:r>
            <a:endParaRPr lang="ar-SA" sz="28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4810" y="1600200"/>
            <a:ext cx="9572692" cy="30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-247979" y="2041690"/>
            <a:ext cx="995548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4- التزام 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العامل بعدم منافسة رب العمل</a:t>
            </a:r>
          </a:p>
          <a:p>
            <a:r>
              <a:rPr lang="ar-SA" sz="2400" b="1" dirty="0">
                <a:cs typeface="Akhbar MT" pitchFamily="2" charset="-78"/>
              </a:rPr>
              <a:t>قد يتضمن عقد العمل بين العامل و رب العمل </a:t>
            </a:r>
            <a:r>
              <a:rPr lang="ar-SA" sz="2400" b="1" dirty="0" smtClean="0">
                <a:cs typeface="Akhbar MT" pitchFamily="2" charset="-78"/>
              </a:rPr>
              <a:t>التزاما على </a:t>
            </a:r>
            <a:r>
              <a:rPr lang="ar-SA" sz="2400" b="1" dirty="0">
                <a:cs typeface="Akhbar MT" pitchFamily="2" charset="-78"/>
              </a:rPr>
              <a:t>الأول بعدم منافسة رب العمل </a:t>
            </a:r>
            <a:r>
              <a:rPr lang="ar-SA" sz="2400" b="1" dirty="0" smtClean="0">
                <a:cs typeface="Akhbar MT" pitchFamily="2" charset="-78"/>
              </a:rPr>
              <a:t>بإنشاء</a:t>
            </a:r>
          </a:p>
          <a:p>
            <a:r>
              <a:rPr lang="ar-SA" sz="2400" b="1" dirty="0" smtClean="0">
                <a:cs typeface="Akhbar MT" pitchFamily="2" charset="-78"/>
              </a:rPr>
              <a:t> </a:t>
            </a:r>
            <a:r>
              <a:rPr lang="ar-SA" sz="2400" b="1" dirty="0">
                <a:cs typeface="Akhbar MT" pitchFamily="2" charset="-78"/>
              </a:rPr>
              <a:t>تجارة </a:t>
            </a:r>
            <a:r>
              <a:rPr lang="ar-SA" sz="2400" b="1" dirty="0" smtClean="0">
                <a:cs typeface="Akhbar MT" pitchFamily="2" charset="-78"/>
              </a:rPr>
              <a:t>مماثلة أو </a:t>
            </a:r>
            <a:r>
              <a:rPr lang="ar-SA" sz="2400" b="1" dirty="0">
                <a:cs typeface="Akhbar MT" pitchFamily="2" charset="-78"/>
              </a:rPr>
              <a:t>العمل عند متجر منافس بعد انتهاء العقد بينهما و هو ما يطلق عليه بند عدم المنافسة و لما </a:t>
            </a:r>
            <a:r>
              <a:rPr lang="ar-SA" sz="2400" b="1" dirty="0" smtClean="0">
                <a:cs typeface="Akhbar MT" pitchFamily="2" charset="-78"/>
              </a:rPr>
              <a:t>كان</a:t>
            </a:r>
          </a:p>
          <a:p>
            <a:r>
              <a:rPr lang="ar-SA" sz="2400" b="1" dirty="0" smtClean="0">
                <a:cs typeface="Akhbar MT" pitchFamily="2" charset="-78"/>
              </a:rPr>
              <a:t> مثل هذا </a:t>
            </a:r>
            <a:r>
              <a:rPr lang="ar-SA" sz="2400" b="1" dirty="0">
                <a:cs typeface="Akhbar MT" pitchFamily="2" charset="-78"/>
              </a:rPr>
              <a:t>الشرط يمثل قيد لا على حرية العامل قد يؤدي إلى </a:t>
            </a:r>
            <a:r>
              <a:rPr lang="ar-SA" sz="2400" b="1" dirty="0" smtClean="0">
                <a:cs typeface="Akhbar MT" pitchFamily="2" charset="-78"/>
              </a:rPr>
              <a:t>التزامه بالاستمرار</a:t>
            </a:r>
          </a:p>
          <a:p>
            <a:r>
              <a:rPr lang="ar-SA" sz="2400" b="1" dirty="0" smtClean="0">
                <a:cs typeface="Akhbar MT" pitchFamily="2" charset="-78"/>
              </a:rPr>
              <a:t> في </a:t>
            </a:r>
            <a:r>
              <a:rPr lang="ar-SA" sz="2400" b="1" dirty="0">
                <a:cs typeface="Akhbar MT" pitchFamily="2" charset="-78"/>
              </a:rPr>
              <a:t>خدمة رب العمل مدى </a:t>
            </a:r>
            <a:r>
              <a:rPr lang="ar-SA" sz="2400" b="1" dirty="0" smtClean="0">
                <a:cs typeface="Akhbar MT" pitchFamily="2" charset="-78"/>
              </a:rPr>
              <a:t>الحياة, فقد </a:t>
            </a:r>
            <a:r>
              <a:rPr lang="ar-SA" sz="2400" b="1" dirty="0">
                <a:cs typeface="Akhbar MT" pitchFamily="2" charset="-78"/>
              </a:rPr>
              <a:t>خفف القضاء الفرنسي على العامل محددا من حيث الزمان أو المكان </a:t>
            </a:r>
            <a:endParaRPr lang="ar-SA" sz="2400" b="1" dirty="0" smtClean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أو </a:t>
            </a:r>
            <a:r>
              <a:rPr lang="ar-SA" sz="2400" b="1" dirty="0">
                <a:cs typeface="Akhbar MT" pitchFamily="2" charset="-78"/>
              </a:rPr>
              <a:t>نوع التجارة .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41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214290"/>
            <a:ext cx="9572692" cy="336711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5- حالة </a:t>
            </a:r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الاتفاق بين المصانع على تنظيم إنتاج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السلع:</a:t>
            </a:r>
            <a:endParaRPr lang="ar-SA" sz="2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من حيث كميتها و تحديد أسعارها لتحديد النشاط الذي يقوم به كل مصنع و عدم تجاوزه بقصد تنظيم</a:t>
            </a:r>
          </a:p>
          <a:p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المنافسة بين المنتجين و مثل هذه الاتفاقات تكون صحيحة في حدود الفرض الذي تنظمه أمّا إذا قصد من</a:t>
            </a:r>
          </a:p>
          <a:p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ورائها </a:t>
            </a:r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أو ترتب عليها خلق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احتكارات </a:t>
            </a:r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حقيقية أو ارتفاع كبير في أسعار بيع هذه السلع فهذه الاتفاقات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تكون باطلة </a:t>
            </a:r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لمخالفته النظام العام لما ينتج عنها من إهدار لمصالح المستهلكين جميعا في سبيل مصلحة </a:t>
            </a:r>
            <a:r>
              <a:rPr lang="ar-SA" sz="2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أصحاب هذه </a:t>
            </a:r>
            <a:r>
              <a:rPr lang="ar-SA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cs typeface="Akhbar MT" pitchFamily="2" charset="-78"/>
              </a:rPr>
              <a:t>المصانع .</a:t>
            </a:r>
            <a:endParaRPr lang="ar-SA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L-Mohanad Bold"/>
              <a:cs typeface="Akhbar MT" pitchFamily="2" charset="-78"/>
            </a:endParaRPr>
          </a:p>
          <a:p>
            <a:pPr algn="just">
              <a:defRPr/>
            </a:pPr>
            <a:endParaRPr lang="en-US" sz="32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6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66654" y="319585"/>
            <a:ext cx="9572692" cy="2880815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8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0000"/>
                </a:solidFill>
                <a:cs typeface="Akhbar MT" pitchFamily="2" charset="-78"/>
              </a:rPr>
              <a:t>المنافسة غير المشروعة</a:t>
            </a:r>
          </a:p>
          <a:p>
            <a:r>
              <a:rPr lang="ar-SA" sz="28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يمكن تعريف المنافسة غير المشروعة بأنها استخدام الشخص لطرق ووسائل منافية للقانون أو العادات </a:t>
            </a:r>
            <a:r>
              <a:rPr lang="ar-SA" sz="28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أو الشرف </a:t>
            </a:r>
            <a:r>
              <a:rPr lang="ar-SA" sz="28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أو العرف. ولا يشترط لاعتبار الفعل المكون للمنافسة غير المشروعة أن يكون مرتكبه معتمد أو </a:t>
            </a:r>
            <a:r>
              <a:rPr lang="ar-SA" sz="28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سيء النية </a:t>
            </a:r>
            <a:r>
              <a:rPr lang="ar-SA" sz="28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بل يكفي أن يكون منحرفا عن السلوك المألوف للشخص العادي حتى يعتبر خطأ موجبا </a:t>
            </a:r>
            <a:r>
              <a:rPr lang="ar-SA" sz="28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للمسؤولية أساس </a:t>
            </a:r>
            <a:r>
              <a:rPr lang="ar-SA" sz="28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دعوة المنافسة غير المشروعة</a:t>
            </a:r>
            <a:endParaRPr lang="ar-SA" sz="28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  <a:p>
            <a:endParaRPr lang="ar-SA" sz="20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800" b="1" dirty="0" smtClean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defRPr/>
            </a:pPr>
            <a:endParaRPr lang="en-US" sz="28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latin typeface="AL-Mohana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دبوس زينة 1"/>
          <p:cNvSpPr/>
          <p:nvPr/>
        </p:nvSpPr>
        <p:spPr>
          <a:xfrm>
            <a:off x="0" y="0"/>
            <a:ext cx="9906000" cy="59436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35424" y="845909"/>
            <a:ext cx="9372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صور المنافسة غير المشروعة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1 </a:t>
            </a:r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-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الاعتداء على سمعة التاجر المنافس ونشر بيانات كاذبة عنه : </a:t>
            </a:r>
            <a:r>
              <a:rPr lang="ar-SA" sz="2000" b="1" dirty="0">
                <a:cs typeface="Akhbar MT" pitchFamily="2" charset="-78"/>
              </a:rPr>
              <a:t>كإذاعته معلومات غير صحيحة أو إشاعات كاذبة عن إفلاسه أو ارتكابه المالي أو عزمه على تصفية متجره</a:t>
            </a:r>
          </a:p>
          <a:p>
            <a:r>
              <a:rPr lang="ar-SA" sz="2000" b="1" dirty="0">
                <a:cs typeface="Akhbar MT" pitchFamily="2" charset="-78"/>
              </a:rPr>
              <a:t>أو بيعه أو نقله أو تشويه الحقائق على البضائع والسلع والمنتجات موضوع نشاط المحل التجاري حتى</a:t>
            </a:r>
          </a:p>
          <a:p>
            <a:r>
              <a:rPr lang="ar-SA" sz="2000" b="1" dirty="0">
                <a:cs typeface="Akhbar MT" pitchFamily="2" charset="-78"/>
              </a:rPr>
              <a:t>ينصرف عنه العملاء .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2 </a:t>
            </a:r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-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الاعتداء على الاسم التجاري أو التسمية المبتكرة : </a:t>
            </a:r>
            <a:r>
              <a:rPr lang="ar-SA" sz="2000" b="1" dirty="0">
                <a:cs typeface="Akhbar MT" pitchFamily="2" charset="-78"/>
              </a:rPr>
              <a:t>كاتخاذ المحل المنافس اسما تجاريا مشابها لاسم محل آخر أو اعتدائه على التسمية لمحل آخر.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3  </a:t>
            </a:r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- الاعتداء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على العلامة التجارية : </a:t>
            </a:r>
            <a:r>
              <a:rPr lang="ar-SA" sz="2000" b="1" dirty="0">
                <a:cs typeface="Akhbar MT" pitchFamily="2" charset="-78"/>
              </a:rPr>
              <a:t>يعتبر الاعتداء على العلامة التجارية التي يتخذ منها المتجر شارة لتمييز منتجاته أو بضائعه بتقليدها أو</a:t>
            </a:r>
          </a:p>
          <a:p>
            <a:r>
              <a:rPr lang="ar-SA" sz="2000" b="1" dirty="0">
                <a:cs typeface="Akhbar MT" pitchFamily="2" charset="-78"/>
              </a:rPr>
              <a:t>تزويرها من قبيل أعمال المنافسة الغير المشروعة .</a:t>
            </a:r>
          </a:p>
          <a:p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4-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وضع بيانات تجارية مغايرة للحقيقة :</a:t>
            </a:r>
          </a:p>
          <a:p>
            <a:r>
              <a:rPr lang="ar-SA" sz="2000" b="1" dirty="0">
                <a:cs typeface="Akhbar MT" pitchFamily="2" charset="-78"/>
              </a:rPr>
              <a:t>يعد من أعمال المنافسة غير المشروعة وضع بيانات تجارية مغايرة للحقيقة بقصد منافسة الخصم وايهام</a:t>
            </a:r>
          </a:p>
          <a:p>
            <a:r>
              <a:rPr lang="ar-SA" sz="2000" b="1" dirty="0">
                <a:cs typeface="Akhbar MT" pitchFamily="2" charset="-78"/>
              </a:rPr>
              <a:t>الجمهور بتوافر شروط معينة في البضائع المتنافس عليها كإذاعته أمور مغايرة للحقيقة خاصة بمنشأ</a:t>
            </a:r>
          </a:p>
          <a:p>
            <a:r>
              <a:rPr lang="ar-SA" sz="2000" b="1" dirty="0">
                <a:cs typeface="Akhbar MT" pitchFamily="2" charset="-78"/>
              </a:rPr>
              <a:t>بضاعته أو أوصافها أو تتعلق بأهمية تجارته بقصد إيهام الغير </a:t>
            </a:r>
            <a:r>
              <a:rPr lang="ar-SA" sz="2000" b="1" dirty="0" smtClean="0">
                <a:cs typeface="Akhbar MT" pitchFamily="2" charset="-78"/>
              </a:rPr>
              <a:t>بمميزات الغير </a:t>
            </a:r>
            <a:r>
              <a:rPr lang="ar-SA" sz="2000" b="1" dirty="0">
                <a:cs typeface="Akhbar MT" pitchFamily="2" charset="-78"/>
              </a:rPr>
              <a:t>حقيقية ككون المتجر على </a:t>
            </a:r>
            <a:r>
              <a:rPr lang="ar-SA" sz="2000" b="1" dirty="0" smtClean="0">
                <a:cs typeface="Akhbar MT" pitchFamily="2" charset="-78"/>
              </a:rPr>
              <a:t>غير الحقيقة </a:t>
            </a:r>
            <a:r>
              <a:rPr lang="ar-SA" sz="2000" b="1" dirty="0">
                <a:cs typeface="Akhbar MT" pitchFamily="2" charset="-78"/>
              </a:rPr>
              <a:t>حائز لمرتبه أو شهادة أو مكافأة بقصد انت ا زع عملاء تاجر آخر ينافسه 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881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66654" y="685800"/>
            <a:ext cx="9572692" cy="488634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 </a:t>
            </a:r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5- تقليد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طرق الإعلان :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تعتبر أعمال المنافسة غير المشروعة تقليد طريقة الطبع أو طرق الإعلان أو البيع فمثل هذه الأعمال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تمس هم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عناصر المتجر وهو الاتصال بالعملاء .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6 </a:t>
            </a:r>
            <a:r>
              <a:rPr lang="ar-SA" sz="2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-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تحريض العمال :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قد يكون أعمال المنافسة غير المشروعة في صورة تحريض العمال الذين يعتمد عليهم المشروع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المنافس ومثال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ذلك تحريضهم بترك العمل أو تشجيعهم على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الأضراب وبث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الفوضى في المحل المنافس أو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اغراء عمال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المتجر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المنافس بالعمل لديه حتى يجذب العملاء وقد يعمد المنافس إلى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اغراء العامل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بالمتجر الآخر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بالمال للوقوف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على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أسرار أعمال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منافسة في صناعة معينة أو تركيب معين للمواد التي تباع أو تدخل ضمن نشاط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المتجر.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7 تخفيض أسعار البيع :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ولا يكون أسعار البيع منافسة غير مشروعة إلا إذا استمر مدة طويلة مدعوما بحملات إعلانية موضح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بها الأسعار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التي يبيع بها أسعار منافسيه فهنا يتضح أنّ المقصود هو تحطيم تجارة الغير بطريقة غير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مشروعة كما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يعد أيضا منافسة غير مشروعة البيع بأقل من السعر المتفق عليه أدنى بين التجار عموما لما يؤدي </a:t>
            </a:r>
            <a:r>
              <a:rPr lang="ar-SA" sz="2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إليه ذلك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من حرمان المنافس من عملائه بطريق غير مشروع .</a:t>
            </a:r>
          </a:p>
          <a:p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8 </a:t>
            </a:r>
            <a:r>
              <a:rPr lang="ar-SA" sz="20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- </a:t>
            </a:r>
            <a:r>
              <a:rPr lang="ar-SA" sz="20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cs typeface="Akhbar MT" pitchFamily="2" charset="-78"/>
              </a:rPr>
              <a:t>الضرر : </a:t>
            </a:r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الضرر الموجب للتعويض هو الضرر المحقق الوقوع أي الذي وقع فعلا أو سيقع حتما وهو ما يسمى بالضرر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المستقبل أمّا الضرر الاحتمالي أي الضرر غير المحقق فهو قد يقع وقد لا يقع فلا يكون التعويض عنه</a:t>
            </a:r>
          </a:p>
          <a:p>
            <a:r>
              <a:rPr lang="ar-SA" sz="2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cs typeface="Akhbar MT" pitchFamily="2" charset="-78"/>
              </a:rPr>
              <a:t>واجبا إلاّ إذا وقع فعلا .</a:t>
            </a:r>
            <a:endParaRPr lang="ar-SA" sz="20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cs typeface="Akhbar MT" pitchFamily="2" charset="-78"/>
            </a:endParaRPr>
          </a:p>
          <a:p>
            <a:pPr algn="just">
              <a:defRPr/>
            </a:pP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algn="just">
              <a:defRPr/>
            </a:pPr>
            <a:endParaRPr lang="en-US" sz="2400" b="1" dirty="0">
              <a:solidFill>
                <a:srgbClr val="2D07CF"/>
              </a:solidFill>
              <a:latin typeface="AL-Mohanad Bold"/>
            </a:endParaRPr>
          </a:p>
        </p:txBody>
      </p:sp>
    </p:spTree>
    <p:extLst>
      <p:ext uri="{BB962C8B-B14F-4D97-AF65-F5344CB8AC3E}">
        <p14:creationId xmlns:p14="http://schemas.microsoft.com/office/powerpoint/2010/main" val="27146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توازي أضلاع 1"/>
          <p:cNvSpPr/>
          <p:nvPr/>
        </p:nvSpPr>
        <p:spPr>
          <a:xfrm>
            <a:off x="609600" y="533400"/>
            <a:ext cx="8839200" cy="5257800"/>
          </a:xfrm>
          <a:prstGeom prst="parallelogram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أطراف دعوى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المنافسة غير </a:t>
            </a:r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المشروعة:</a:t>
            </a:r>
            <a:endParaRPr lang="ar-SA" sz="2400" b="1" dirty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2400" b="1" dirty="0">
                <a:cs typeface="Akhbar MT" pitchFamily="2" charset="-78"/>
              </a:rPr>
              <a:t>للمتضرر من أعمال المنافسة غير المشروعة أن يقيم دعوى ضد منافسه </a:t>
            </a:r>
            <a:r>
              <a:rPr lang="ar-SA" sz="2400" b="1" dirty="0" smtClean="0">
                <a:cs typeface="Akhbar MT" pitchFamily="2" charset="-78"/>
              </a:rPr>
              <a:t>مرتكب العمل </a:t>
            </a:r>
            <a:r>
              <a:rPr lang="ar-SA" sz="2400" b="1" dirty="0">
                <a:cs typeface="Akhbar MT" pitchFamily="2" charset="-78"/>
              </a:rPr>
              <a:t>المنافس وكل </a:t>
            </a:r>
            <a:r>
              <a:rPr lang="ar-SA" sz="2400" b="1" dirty="0" smtClean="0">
                <a:cs typeface="Akhbar MT" pitchFamily="2" charset="-78"/>
              </a:rPr>
              <a:t>من اشترك </a:t>
            </a:r>
            <a:r>
              <a:rPr lang="ar-SA" sz="2400" b="1" dirty="0">
                <a:cs typeface="Akhbar MT" pitchFamily="2" charset="-78"/>
              </a:rPr>
              <a:t>معه . ويمكن أن ترفع الدعوى على الشخص المعنوي, ويتحمل الشخص المعنوي المسؤولية </a:t>
            </a:r>
            <a:r>
              <a:rPr lang="ar-SA" sz="2400" b="1" dirty="0" smtClean="0">
                <a:cs typeface="Akhbar MT" pitchFamily="2" charset="-78"/>
              </a:rPr>
              <a:t>المدنية التي </a:t>
            </a:r>
            <a:r>
              <a:rPr lang="ar-SA" sz="2400" b="1" dirty="0">
                <a:cs typeface="Akhbar MT" pitchFamily="2" charset="-78"/>
              </a:rPr>
              <a:t>تقع ويؤديها من ماله . ومسألة الشخص المعنوي تكون بطريق غير مباشر وذلك على الأعمال </a:t>
            </a:r>
            <a:r>
              <a:rPr lang="ar-SA" sz="2400" b="1" dirty="0" smtClean="0">
                <a:cs typeface="Akhbar MT" pitchFamily="2" charset="-78"/>
              </a:rPr>
              <a:t>التي يرتكبها </a:t>
            </a:r>
            <a:r>
              <a:rPr lang="ar-SA" sz="2400" b="1" dirty="0">
                <a:cs typeface="Akhbar MT" pitchFamily="2" charset="-78"/>
              </a:rPr>
              <a:t>ممثلوه على أساس مسؤولية المتبوع عن أفعال تابعه على أنّ هناك أحوالا يمكن فيها </a:t>
            </a:r>
            <a:r>
              <a:rPr lang="ar-SA" sz="2400" b="1" dirty="0" smtClean="0">
                <a:cs typeface="Akhbar MT" pitchFamily="2" charset="-78"/>
              </a:rPr>
              <a:t>مساءلة الشخص </a:t>
            </a:r>
            <a:r>
              <a:rPr lang="ar-SA" sz="2400" b="1" dirty="0">
                <a:cs typeface="Akhbar MT" pitchFamily="2" charset="-78"/>
              </a:rPr>
              <a:t>المعنوي ذاته مباشرة ونسبة الخطأ إليه مباشرة . إذا </a:t>
            </a:r>
            <a:r>
              <a:rPr lang="ar-SA" sz="2400" b="1" dirty="0" err="1" smtClean="0">
                <a:cs typeface="Akhbar MT" pitchFamily="2" charset="-78"/>
              </a:rPr>
              <a:t>قوضيت</a:t>
            </a:r>
            <a:r>
              <a:rPr lang="ar-SA" sz="2400" b="1" dirty="0" smtClean="0">
                <a:cs typeface="Akhbar MT" pitchFamily="2" charset="-78"/>
              </a:rPr>
              <a:t>  </a:t>
            </a:r>
            <a:r>
              <a:rPr lang="ar-SA" sz="2400" b="1" dirty="0">
                <a:cs typeface="Akhbar MT" pitchFamily="2" charset="-78"/>
              </a:rPr>
              <a:t>شركة لمنافسة تجارية غير شريفة </a:t>
            </a:r>
            <a:r>
              <a:rPr lang="ar-SA" sz="2400" b="1" dirty="0" smtClean="0">
                <a:cs typeface="Akhbar MT" pitchFamily="2" charset="-78"/>
              </a:rPr>
              <a:t>أو لتقليد </a:t>
            </a:r>
            <a:r>
              <a:rPr lang="ar-SA" sz="2400" b="1" dirty="0">
                <a:cs typeface="Akhbar MT" pitchFamily="2" charset="-78"/>
              </a:rPr>
              <a:t>بناء على </a:t>
            </a:r>
            <a:r>
              <a:rPr lang="ar-SA" sz="2400" b="1" dirty="0" smtClean="0">
                <a:cs typeface="Akhbar MT" pitchFamily="2" charset="-78"/>
              </a:rPr>
              <a:t>قرار صادر </a:t>
            </a:r>
            <a:r>
              <a:rPr lang="ar-SA" sz="2400" b="1" dirty="0">
                <a:cs typeface="Akhbar MT" pitchFamily="2" charset="-78"/>
              </a:rPr>
              <a:t>من إحدى هيئاتها كمجلس إدارة الشركة أو جمعيتها العمومية , ترفع الدعوى </a:t>
            </a:r>
            <a:r>
              <a:rPr lang="ar-SA" sz="2400" b="1" dirty="0" smtClean="0">
                <a:cs typeface="Akhbar MT" pitchFamily="2" charset="-78"/>
              </a:rPr>
              <a:t>على كل </a:t>
            </a:r>
            <a:r>
              <a:rPr lang="ar-SA" sz="2400" b="1" dirty="0">
                <a:cs typeface="Akhbar MT" pitchFamily="2" charset="-78"/>
              </a:rPr>
              <a:t>من اشترك في تنفيذ هذه الأعمال إذا كان سيء النية , ولا يجوز أن ترفع دعوى المنافسة غير المشروعة</a:t>
            </a:r>
          </a:p>
          <a:p>
            <a:r>
              <a:rPr lang="ar-SA" sz="2400" b="1" dirty="0">
                <a:cs typeface="Akhbar MT" pitchFamily="2" charset="-78"/>
              </a:rPr>
              <a:t>من غير المضرور أو نائبه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10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685800" y="1122528"/>
            <a:ext cx="8915400" cy="3733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الحكم </a:t>
            </a:r>
            <a:r>
              <a:rPr lang="ar-SA" sz="2800" b="1" dirty="0" smtClean="0">
                <a:solidFill>
                  <a:srgbClr val="FF0000"/>
                </a:solidFill>
                <a:cs typeface="Akhbar MT" pitchFamily="2" charset="-78"/>
              </a:rPr>
              <a:t>بالتعويض:</a:t>
            </a:r>
            <a:endParaRPr lang="ar-SA" sz="2800" b="1" dirty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2800" b="1" dirty="0">
                <a:cs typeface="Akhbar MT" pitchFamily="2" charset="-78"/>
              </a:rPr>
              <a:t>يحكم في دعوى المسؤولية بالتعويض النقدي لكل من أصابه الضرر وتحكم المحكمة بالتعويض عن </a:t>
            </a:r>
            <a:r>
              <a:rPr lang="ar-SA" sz="2800" b="1" dirty="0" smtClean="0">
                <a:cs typeface="Akhbar MT" pitchFamily="2" charset="-78"/>
              </a:rPr>
              <a:t>الضرر الفعلي </a:t>
            </a:r>
            <a:r>
              <a:rPr lang="ar-SA" sz="2800" b="1" dirty="0">
                <a:cs typeface="Akhbar MT" pitchFamily="2" charset="-78"/>
              </a:rPr>
              <a:t>فقط الذي لحق المتضرر فقط .</a:t>
            </a:r>
          </a:p>
          <a:p>
            <a:r>
              <a:rPr lang="ar-SA" sz="2800" b="1" dirty="0">
                <a:cs typeface="Akhbar MT" pitchFamily="2" charset="-78"/>
              </a:rPr>
              <a:t>مسؤولية يعين القاضي طريقة التعويض تبعا للظروف, ويقدر التعويض بالنقد, والقاضي وان كان ليس </a:t>
            </a:r>
            <a:r>
              <a:rPr lang="ar-SA" sz="2800" b="1" dirty="0" smtClean="0">
                <a:cs typeface="Akhbar MT" pitchFamily="2" charset="-78"/>
              </a:rPr>
              <a:t>ملزما بالحكم </a:t>
            </a:r>
            <a:r>
              <a:rPr lang="ar-SA" sz="2800" b="1" dirty="0">
                <a:cs typeface="Akhbar MT" pitchFamily="2" charset="-78"/>
              </a:rPr>
              <a:t>بالتنفيذ العيني إلاّ أنه يتعين عليه أن يقضي به إذا كان ممكناً .ن يقضي به إذا كان ممكناً .</a:t>
            </a:r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0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631296-58AE-4C89-9862-6CC616715CB5}" type="slidenum">
              <a:rPr lang="ar-SA" smtClean="0">
                <a:solidFill>
                  <a:prstClr val="white"/>
                </a:solidFill>
                <a:latin typeface="Calibri" pitchFamily="34" charset="0"/>
              </a:rPr>
              <a:pPr eaLnBrk="1" hangingPunct="1"/>
              <a:t>15</a:t>
            </a:fld>
            <a:endParaRPr lang="en-US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 dirty="0" smtClean="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4380</TotalTime>
  <Words>1226</Words>
  <Application>Microsoft Office PowerPoint</Application>
  <PresentationFormat>A4 Paper (210x297 mm)</PresentationFormat>
  <Paragraphs>76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Akhbar MT</vt:lpstr>
      <vt:lpstr>AL-Mohanad Bold</vt:lpstr>
      <vt:lpstr>Arial</vt:lpstr>
      <vt:lpstr>AYM Wadiy S_U normal.</vt:lpstr>
      <vt:lpstr>Calibri</vt:lpstr>
      <vt:lpstr>Majalla UI</vt:lpstr>
      <vt:lpstr>Times New Roman</vt:lpstr>
      <vt:lpstr>Office Theme</vt:lpstr>
      <vt:lpstr>PowerPoint Presentation</vt:lpstr>
      <vt:lpstr>المحاضرة الثاني عشر حماية المحل التجاري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Bassim Ali Yoseif Alsabbgh</cp:lastModifiedBy>
  <cp:revision>388</cp:revision>
  <dcterms:created xsi:type="dcterms:W3CDTF">2009-10-14T19:14:34Z</dcterms:created>
  <dcterms:modified xsi:type="dcterms:W3CDTF">2013-11-07T11:15:07Z</dcterms:modified>
</cp:coreProperties>
</file>